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8"/>
  </p:notesMasterIdLst>
  <p:sldIdLst>
    <p:sldId id="280" r:id="rId2"/>
    <p:sldId id="281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308" r:id="rId29"/>
    <p:sldId id="309" r:id="rId30"/>
    <p:sldId id="310" r:id="rId31"/>
    <p:sldId id="311" r:id="rId32"/>
    <p:sldId id="312" r:id="rId33"/>
    <p:sldId id="313" r:id="rId34"/>
    <p:sldId id="314" r:id="rId35"/>
    <p:sldId id="315" r:id="rId36"/>
    <p:sldId id="316" r:id="rId37"/>
    <p:sldId id="317" r:id="rId38"/>
    <p:sldId id="318" r:id="rId39"/>
    <p:sldId id="319" r:id="rId40"/>
    <p:sldId id="320" r:id="rId41"/>
    <p:sldId id="321" r:id="rId42"/>
    <p:sldId id="322" r:id="rId43"/>
    <p:sldId id="323" r:id="rId44"/>
    <p:sldId id="324" r:id="rId45"/>
    <p:sldId id="325" r:id="rId46"/>
    <p:sldId id="326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795" autoAdjust="0"/>
  </p:normalViewPr>
  <p:slideViewPr>
    <p:cSldViewPr snapToGrid="0" snapToObjects="1">
      <p:cViewPr>
        <p:scale>
          <a:sx n="80" d="100"/>
          <a:sy n="80" d="100"/>
        </p:scale>
        <p:origin x="128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0E95DDD-08EC-884D-B2FB-3B087C3B17BA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9011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E859D19-92DA-A548-BF2C-F95AABC3A619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0386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B085E8B-D399-554D-A2F9-428D37D8558B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7804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574A9B6-3F6D-3B47-A0D1-43AF6B391162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9066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91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5B83846-9024-7C4F-A163-5F8E27AA251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9919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8CB8B7B-A862-E446-99E3-A3C8F6158C07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5044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8CB8B7B-A862-E446-99E3-A3C8F6158C07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5595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960854F-6099-C645-9633-B44CFEAB8F51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78071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2E39C6E-D319-AF40-9A28-E04C69946ADE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9610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F6F4329-8DEA-444B-9229-A52CA4B7B899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7923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DD0A88C-0B63-DF4B-BFCD-075DA185B799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7708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17FB9E6-8694-144F-93D6-FB3ABD0E94A0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6128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17FB9E6-8694-144F-93D6-FB3ABD0E94A0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6066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17FB9E6-8694-144F-93D6-FB3ABD0E94A0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865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D993268-E953-2F42-8C5E-336561899F89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3551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D993268-E953-2F42-8C5E-336561899F89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668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D993268-E953-2F42-8C5E-336561899F89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4086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FC451AD-8F12-D142-8818-C70BDAC90ED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4060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FC451AD-8F12-D142-8818-C70BDAC90ED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2398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B8A5DA9-7DB1-7248-9C05-61318208F4DE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0751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B8A5DA9-7DB1-7248-9C05-61318208F4DE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73905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3927EE6-0587-B643-8AE4-3395E115027B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733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7722882-7E70-6043-B58D-8E593AE71A70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8976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90000A5-D072-475F-932A-965CA0361D83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1421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DBE9C86-8F91-408C-8823-75B6B5CDDFFE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53617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505F45-CB41-4E57-B034-356F914D4196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9005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F9632B-D415-4B22-A41C-D8D30044A1E2}" type="slidenum">
              <a:rPr lang="en-US" smtClean="0"/>
              <a:pPr/>
              <a:t>31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1238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5696F7-202F-47FA-A59E-4E39F289F6E3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40997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26B99E5-9659-46DB-BD94-CEE73A147879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35540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FD3B567-8C46-4FE6-9447-CEEAB1203A08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10858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EE956F-81D7-471C-A86D-5D07A74224D0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1351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35ECFE-8202-4570-9C5E-C91F7F8D8D39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3842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49AFA47-320E-40E3-94DC-41622CD895B6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60073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74E7A5-4A27-4ECC-B823-D77A9FF19D05}" type="slidenum">
              <a:rPr lang="en-US" smtClean="0"/>
              <a:pPr/>
              <a:t>38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29581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4D48874-57F4-44EB-8ED5-C20A3094F7B9}" type="slidenum">
              <a:rPr lang="en-US" smtClean="0"/>
              <a:pPr/>
              <a:t>39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02309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7C4CC-1F81-47F9-B88F-FC9936A2B96A}" type="slidenum">
              <a:rPr lang="en-US" smtClean="0"/>
              <a:pPr/>
              <a:t>40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33981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0B502C-DEA6-496D-A41C-063BAF76B271}" type="slidenum">
              <a:rPr lang="en-US" smtClean="0"/>
              <a:pPr/>
              <a:t>41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05365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AC0D00-B420-4E24-B073-75DF0C946A66}" type="slidenum">
              <a:rPr lang="en-US" smtClean="0"/>
              <a:pPr/>
              <a:t>42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53289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071649-2A8B-4B53-B645-B7CC2A424641}" type="slidenum">
              <a:rPr lang="en-US" smtClean="0"/>
              <a:pPr/>
              <a:t>43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20474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882E92F-1292-44B4-80DE-6B4DB8324034}" type="slidenum">
              <a:rPr lang="en-US" smtClean="0"/>
              <a:pPr/>
              <a:t>44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/>
              <a:t>9.1.5.5 </a:t>
            </a:r>
            <a:r>
              <a:rPr lang="en-US">
                <a:cs typeface="Arial" charset="0"/>
              </a:rPr>
              <a:t>VLSM Chart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25694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6E97A94-E527-46D1-9B9F-4EB54D5FFE21}" type="slidenum">
              <a:rPr lang="en-US" smtClean="0"/>
              <a:pPr/>
              <a:t>45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900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94964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12813"/>
            <a:ext cx="8042276" cy="4343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69215" y="2008137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IP Addressing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ChangeArrowheads="1"/>
          </p:cNvSpPr>
          <p:nvPr>
            <p:ph type="title"/>
          </p:nvPr>
        </p:nvSpPr>
        <p:spPr>
          <a:xfrm>
            <a:off x="464835" y="394392"/>
            <a:ext cx="7674254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IP Addressing</a:t>
            </a: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35" y="1236508"/>
            <a:ext cx="8032386" cy="5086416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Describe the structure of an IPv4 address.</a:t>
            </a:r>
          </a:p>
          <a:p>
            <a:r>
              <a:rPr lang="en-US" dirty="0">
                <a:solidFill>
                  <a:schemeClr val="tx1"/>
                </a:solidFill>
              </a:rPr>
              <a:t>Describe the purpose of the subnet mask.</a:t>
            </a:r>
          </a:p>
          <a:p>
            <a:r>
              <a:rPr lang="en-US" dirty="0">
                <a:solidFill>
                  <a:schemeClr val="tx1"/>
                </a:solidFill>
              </a:rPr>
              <a:t>Compare the characteristics and uses of the unicast, broadcast and multicast IPv4 addresses.</a:t>
            </a:r>
          </a:p>
        </p:txBody>
      </p:sp>
    </p:spTree>
    <p:extLst>
      <p:ext uri="{BB962C8B-B14F-4D97-AF65-F5344CB8AC3E}">
        <p14:creationId xmlns:p14="http://schemas.microsoft.com/office/powerpoint/2010/main" val="2702537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IPv4 Address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426" y="1959429"/>
            <a:ext cx="6468918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1624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xfrm>
            <a:off x="869973" y="481856"/>
            <a:ext cx="7587168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IPv4 Address Structure</a:t>
            </a: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Binary Notation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655937" y="1710418"/>
            <a:ext cx="3488063" cy="3993696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Binary notation refers to the fact that computers communicate in 1s and 0s</a:t>
            </a:r>
          </a:p>
          <a:p>
            <a:r>
              <a:rPr lang="en-US" sz="2000" dirty="0">
                <a:solidFill>
                  <a:schemeClr val="tx1"/>
                </a:solidFill>
              </a:rPr>
              <a:t>Converting binary to decimal requires an understanding of the mathematical basis of a numbering system – positional notation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9" y="1710418"/>
            <a:ext cx="5655937" cy="3993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4647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113" y="1637089"/>
            <a:ext cx="4726226" cy="1325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962" y="3262365"/>
            <a:ext cx="8667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699178" y="518128"/>
            <a:ext cx="7819395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IPv4 Address Structure</a:t>
            </a: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Binary Number System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47" y="1699713"/>
            <a:ext cx="2409825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78" y="2198827"/>
            <a:ext cx="153352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Straight Arrow Connector 6"/>
          <p:cNvCxnSpPr/>
          <p:nvPr/>
        </p:nvCxnSpPr>
        <p:spPr bwMode="auto">
          <a:xfrm>
            <a:off x="2552472" y="1999750"/>
            <a:ext cx="611641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0" name="Straight Arrow Connector 19"/>
          <p:cNvCxnSpPr/>
          <p:nvPr/>
        </p:nvCxnSpPr>
        <p:spPr bwMode="auto">
          <a:xfrm flipH="1" flipV="1">
            <a:off x="4816914" y="2685140"/>
            <a:ext cx="696351" cy="708803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1" name="Straight Arrow Connector 20"/>
          <p:cNvCxnSpPr/>
          <p:nvPr/>
        </p:nvCxnSpPr>
        <p:spPr bwMode="auto">
          <a:xfrm flipV="1">
            <a:off x="5583796" y="2662293"/>
            <a:ext cx="510496" cy="73165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2" name="Straight Arrow Connector 21"/>
          <p:cNvCxnSpPr/>
          <p:nvPr/>
        </p:nvCxnSpPr>
        <p:spPr bwMode="auto">
          <a:xfrm flipV="1">
            <a:off x="5839044" y="2737258"/>
            <a:ext cx="1490669" cy="65668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6" name="Straight Arrow Connector 15"/>
          <p:cNvCxnSpPr/>
          <p:nvPr/>
        </p:nvCxnSpPr>
        <p:spPr bwMode="auto">
          <a:xfrm>
            <a:off x="2246651" y="2494102"/>
            <a:ext cx="611641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7" name="Straight Arrow Connector 16"/>
          <p:cNvCxnSpPr/>
          <p:nvPr/>
        </p:nvCxnSpPr>
        <p:spPr bwMode="auto">
          <a:xfrm flipH="1" flipV="1">
            <a:off x="3599541" y="2789377"/>
            <a:ext cx="1828800" cy="65668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750" y="3941909"/>
            <a:ext cx="3958092" cy="314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651" y="3807986"/>
            <a:ext cx="5466796" cy="2994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1086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872371" y="1058755"/>
            <a:ext cx="7572654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Converting a Binary Address to Decimal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6970" y="1799767"/>
            <a:ext cx="8003357" cy="489836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Practice</a:t>
            </a:r>
          </a:p>
          <a:p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588" y="2197321"/>
            <a:ext cx="6195271" cy="1329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875" y="3809183"/>
            <a:ext cx="6144984" cy="118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3126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957942" y="720396"/>
            <a:ext cx="7514596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Converting from Decimal to Binary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942" y="1669753"/>
            <a:ext cx="7431315" cy="4838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6287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885372" y="1181583"/>
            <a:ext cx="7630711" cy="838200"/>
          </a:xfrm>
        </p:spPr>
        <p:txBody>
          <a:bodyPr/>
          <a:lstStyle/>
          <a:p>
            <a:pPr eaLnBrk="1" hangingPunct="1"/>
            <a:r>
              <a:rPr lang="en-US" sz="3200" dirty="0">
                <a:latin typeface="Arial" charset="0"/>
              </a:rPr>
              <a:t>Converting from Decimal to Binary Conversions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372" y="2544428"/>
            <a:ext cx="7409220" cy="3343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0970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788378" y="769599"/>
            <a:ext cx="7567244" cy="896038"/>
          </a:xfrm>
        </p:spPr>
        <p:txBody>
          <a:bodyPr/>
          <a:lstStyle/>
          <a:p>
            <a:pPr eaLnBrk="1" hangingPunct="1"/>
            <a:r>
              <a:rPr lang="en-US" sz="2800" dirty="0">
                <a:latin typeface="Arial" charset="0"/>
              </a:rPr>
              <a:t>Network Portion and Host Portion of an IPv4 Address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682298" y="1881511"/>
            <a:ext cx="760019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Wingdings" pitchFamily="2" charset="2"/>
              <a:buChar char="§"/>
            </a:pPr>
            <a:r>
              <a:rPr lang="en-US" dirty="0"/>
              <a:t>To define the network and host portions of an address, a devices use a separate 32-bit pattern called a subnet mask</a:t>
            </a:r>
          </a:p>
          <a:p>
            <a:pPr marL="342900" indent="-342900" algn="l">
              <a:buFont typeface="Wingdings" pitchFamily="2" charset="2"/>
              <a:buChar char="§"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</a:pPr>
            <a:r>
              <a:rPr lang="en-US" dirty="0"/>
              <a:t>The subnet mask does not actually contain the network or host portion of an IPv4 address, it just says where to look for these portions in a given IPv4 address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512" y="3664532"/>
            <a:ext cx="5485039" cy="315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5234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516077" y="854842"/>
            <a:ext cx="7973644" cy="896038"/>
          </a:xfrm>
        </p:spPr>
        <p:txBody>
          <a:bodyPr/>
          <a:lstStyle/>
          <a:p>
            <a:pPr eaLnBrk="1" hangingPunct="1"/>
            <a:r>
              <a:rPr lang="en-US" sz="2000" dirty="0">
                <a:latin typeface="Arial" charset="0"/>
              </a:rPr>
              <a:t>IPv4 Subnet Mask</a:t>
            </a:r>
            <a:br>
              <a:rPr lang="en-US" sz="2000" dirty="0">
                <a:latin typeface="Arial" charset="0"/>
              </a:rPr>
            </a:br>
            <a:r>
              <a:rPr lang="en-US" sz="2800" dirty="0">
                <a:latin typeface="Arial" charset="0"/>
              </a:rPr>
              <a:t>Network Portion and Host Portion of an IPv4 Address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86" y="1963246"/>
            <a:ext cx="7895771" cy="489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048000" y="1983781"/>
            <a:ext cx="3265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Valid Subnet Masks</a:t>
            </a:r>
          </a:p>
        </p:txBody>
      </p:sp>
    </p:spTree>
    <p:extLst>
      <p:ext uri="{BB962C8B-B14F-4D97-AF65-F5344CB8AC3E}">
        <p14:creationId xmlns:p14="http://schemas.microsoft.com/office/powerpoint/2010/main" val="498265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>
          <a:xfrm>
            <a:off x="901787" y="656785"/>
            <a:ext cx="7340425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Examining the Prefix Length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33" y="1716312"/>
            <a:ext cx="8355095" cy="4379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8149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29" y="1926487"/>
            <a:ext cx="3945507" cy="331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674344" y="1261084"/>
            <a:ext cx="7703282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IPv4 Network, Host, and Broadcast Address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256" y="3725608"/>
            <a:ext cx="5834743" cy="2732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3161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82" y="1328667"/>
            <a:ext cx="3945507" cy="331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732781" y="609077"/>
            <a:ext cx="7732311" cy="838200"/>
          </a:xfrm>
        </p:spPr>
        <p:txBody>
          <a:bodyPr/>
          <a:lstStyle/>
          <a:p>
            <a:pPr eaLnBrk="1" hangingPunct="1"/>
            <a:br>
              <a:rPr lang="en-US" sz="1600" dirty="0">
                <a:latin typeface="Arial" charset="0"/>
              </a:rPr>
            </a:br>
            <a:r>
              <a:rPr lang="en-US" dirty="0">
                <a:latin typeface="Arial" charset="0"/>
              </a:rPr>
              <a:t>First Host and Last Host Addresses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9914" y="4422548"/>
            <a:ext cx="6885188" cy="2239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7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>
          <a:xfrm>
            <a:off x="909044" y="430975"/>
            <a:ext cx="7325911" cy="838200"/>
          </a:xfrm>
        </p:spPr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Bitwise AND Operation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97" y="1325563"/>
            <a:ext cx="7818333" cy="4131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091543" y="5457371"/>
            <a:ext cx="2394857" cy="142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 AND 1 = </a:t>
            </a:r>
            <a:r>
              <a:rPr lang="en-US" dirty="0">
                <a:solidFill>
                  <a:srgbClr val="FF0000"/>
                </a:solidFill>
              </a:rPr>
              <a:t>1</a:t>
            </a:r>
            <a:r>
              <a:rPr lang="en-US" dirty="0"/>
              <a:t>    </a:t>
            </a:r>
          </a:p>
          <a:p>
            <a:r>
              <a:rPr lang="en-US" dirty="0"/>
              <a:t>1 AND 0 = </a:t>
            </a:r>
            <a:r>
              <a:rPr lang="en-US" dirty="0">
                <a:solidFill>
                  <a:srgbClr val="FF0000"/>
                </a:solidFill>
              </a:rPr>
              <a:t>0</a:t>
            </a:r>
            <a:r>
              <a:rPr lang="en-US" dirty="0"/>
              <a:t>    </a:t>
            </a:r>
          </a:p>
          <a:p>
            <a:r>
              <a:rPr lang="en-US" dirty="0"/>
              <a:t>0 AND 1 = </a:t>
            </a:r>
            <a:r>
              <a:rPr lang="en-US" dirty="0">
                <a:solidFill>
                  <a:srgbClr val="FF0000"/>
                </a:solidFill>
              </a:rPr>
              <a:t>0</a:t>
            </a:r>
            <a:r>
              <a:rPr lang="en-US" dirty="0"/>
              <a:t>    </a:t>
            </a:r>
          </a:p>
          <a:p>
            <a:r>
              <a:rPr lang="en-US" dirty="0"/>
              <a:t>0 AND 0 = </a:t>
            </a:r>
            <a:r>
              <a:rPr lang="en-US" dirty="0">
                <a:solidFill>
                  <a:srgbClr val="FF0000"/>
                </a:solidFill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1270104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564540" y="738011"/>
            <a:ext cx="7960759" cy="838200"/>
          </a:xfrm>
        </p:spPr>
        <p:txBody>
          <a:bodyPr/>
          <a:lstStyle/>
          <a:p>
            <a:pPr eaLnBrk="1" hangingPunct="1"/>
            <a:br>
              <a:rPr lang="en-US" sz="1600" dirty="0">
                <a:latin typeface="Arial" charset="0"/>
              </a:rPr>
            </a:br>
            <a:r>
              <a:rPr lang="en-US" sz="3200" dirty="0">
                <a:latin typeface="Arial" charset="0"/>
              </a:rPr>
              <a:t>Assigning a Static IPv4 Address to a Host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41335" y="1675594"/>
            <a:ext cx="3590925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LAN Interface Properties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86518" y="1704622"/>
            <a:ext cx="4267200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Configuring a Static IPv4 Address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92" y="2052889"/>
            <a:ext cx="3943647" cy="405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18" y="2052889"/>
            <a:ext cx="4410859" cy="3845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9357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405517" y="596440"/>
            <a:ext cx="8430053" cy="838200"/>
          </a:xfrm>
        </p:spPr>
        <p:txBody>
          <a:bodyPr/>
          <a:lstStyle/>
          <a:p>
            <a:pPr eaLnBrk="1" hangingPunct="1"/>
            <a:br>
              <a:rPr lang="en-US" sz="2000" dirty="0">
                <a:latin typeface="Arial" charset="0"/>
              </a:rPr>
            </a:br>
            <a:r>
              <a:rPr lang="en-US" sz="3200" dirty="0">
                <a:latin typeface="Arial" charset="0"/>
              </a:rPr>
              <a:t>Assigning a Dynamic IPv4 Address to a Host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617029" y="4352756"/>
            <a:ext cx="2641600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Verification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04686" y="1588968"/>
            <a:ext cx="76308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DHCP - preferred method of “leasing” IPv4 addresses to hosts on large networks, reduces the burden on network support staff and virtually eliminates entry errors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51" y="2820954"/>
            <a:ext cx="3943335" cy="3488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745" y="2872132"/>
            <a:ext cx="4772025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9406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633612" y="772660"/>
            <a:ext cx="7804882" cy="838200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IPv4 Unicast, Broadcast, and Multicast</a:t>
            </a:r>
            <a:br>
              <a:rPr lang="en-US" sz="2400" dirty="0">
                <a:latin typeface="Arial" charset="0"/>
              </a:rPr>
            </a:br>
            <a:r>
              <a:rPr lang="en-US" dirty="0">
                <a:latin typeface="Arial" charset="0"/>
              </a:rPr>
              <a:t>Unicast Transmission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566940" y="1604536"/>
            <a:ext cx="779417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/>
              <a:t>In an IPv4 network, the hosts can communicate one of three different ways:</a:t>
            </a:r>
          </a:p>
          <a:p>
            <a:pPr algn="l"/>
            <a:endParaRPr lang="en-US" dirty="0"/>
          </a:p>
          <a:p>
            <a:pPr marL="457200" indent="-457200" algn="l">
              <a:buFont typeface="+mj-lt"/>
              <a:buAutoNum type="arabicPeriod"/>
            </a:pPr>
            <a:r>
              <a:rPr lang="en-US" b="1" dirty="0"/>
              <a:t>Unicast</a:t>
            </a:r>
            <a:r>
              <a:rPr lang="en-US" dirty="0"/>
              <a:t> - the process of sending a packet from one host to an individual host.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229" y="3112778"/>
            <a:ext cx="4694046" cy="3455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Arrow Connector 5"/>
          <p:cNvCxnSpPr/>
          <p:nvPr/>
        </p:nvCxnSpPr>
        <p:spPr bwMode="auto">
          <a:xfrm flipV="1">
            <a:off x="2772229" y="4542971"/>
            <a:ext cx="1451428" cy="59508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8" name="Straight Arrow Connector 7"/>
          <p:cNvCxnSpPr/>
          <p:nvPr/>
        </p:nvCxnSpPr>
        <p:spPr bwMode="auto">
          <a:xfrm>
            <a:off x="5196114" y="4601028"/>
            <a:ext cx="885371" cy="59508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</p:spTree>
    <p:extLst>
      <p:ext uri="{BB962C8B-B14F-4D97-AF65-F5344CB8AC3E}">
        <p14:creationId xmlns:p14="http://schemas.microsoft.com/office/powerpoint/2010/main" val="4059733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659075" y="527281"/>
            <a:ext cx="7543625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Broadcast Transmission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7314" y="1379492"/>
            <a:ext cx="8119472" cy="71399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US" b="1" dirty="0"/>
              <a:t>Broadcast</a:t>
            </a:r>
            <a:r>
              <a:rPr lang="en-US" dirty="0"/>
              <a:t> - the process of sending a packet from one host to all hosts in the network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266" y="2081237"/>
            <a:ext cx="4880438" cy="4387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Straight Arrow Connector 3"/>
          <p:cNvCxnSpPr/>
          <p:nvPr/>
        </p:nvCxnSpPr>
        <p:spPr bwMode="auto">
          <a:xfrm flipV="1">
            <a:off x="1620142" y="3933371"/>
            <a:ext cx="1364342" cy="78377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6" name="Straight Arrow Connector 5"/>
          <p:cNvCxnSpPr/>
          <p:nvPr/>
        </p:nvCxnSpPr>
        <p:spPr bwMode="auto">
          <a:xfrm>
            <a:off x="4020457" y="3979098"/>
            <a:ext cx="1103085" cy="88537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8" name="Straight Arrow Connector 7"/>
          <p:cNvCxnSpPr/>
          <p:nvPr/>
        </p:nvCxnSpPr>
        <p:spPr bwMode="auto">
          <a:xfrm>
            <a:off x="3860800" y="4325256"/>
            <a:ext cx="449943" cy="124288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2763142" y="4311213"/>
            <a:ext cx="464457" cy="92165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4" name="Rectangle 13"/>
          <p:cNvSpPr/>
          <p:nvPr/>
        </p:nvSpPr>
        <p:spPr>
          <a:xfrm>
            <a:off x="477142" y="2778044"/>
            <a:ext cx="2286000" cy="14219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Routers do not forward a limited broadcast!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660570" y="2778044"/>
            <a:ext cx="3483429" cy="20867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/>
              <a:t>Directed broadcast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US" dirty="0"/>
              <a:t>Destination 172.16.4.255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US" dirty="0"/>
              <a:t>Hosts within the 172.16.4.0/24 network</a:t>
            </a:r>
          </a:p>
        </p:txBody>
      </p:sp>
    </p:spTree>
    <p:extLst>
      <p:ext uri="{BB962C8B-B14F-4D97-AF65-F5344CB8AC3E}">
        <p14:creationId xmlns:p14="http://schemas.microsoft.com/office/powerpoint/2010/main" val="1655128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480738" y="505710"/>
            <a:ext cx="7674254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Multicast Transmission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97740" y="1509485"/>
            <a:ext cx="7814672" cy="5028993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000" b="1" dirty="0"/>
              <a:t>Multicast</a:t>
            </a:r>
            <a:r>
              <a:rPr lang="en-US" sz="2000" dirty="0"/>
              <a:t> - the process of sending a packet from one host to a selected group of hosts, possibly in different networks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dirty="0"/>
              <a:t>Reduces traffic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dirty="0"/>
              <a:t>Reserved for addressing multicast groups - 224.0.0.0 to 239.255.255.255. 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dirty="0"/>
              <a:t>Link local -  224.0.0.0 to 224.0.0.255 (Example: routing information exchanged by routing protocols)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dirty="0"/>
              <a:t>Globally scoped addresses - 224.0.1.0 to 238.255.255.255 (Example: 224.0.1.1 has been reserved for Network Time Protocol)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2159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885371" y="394392"/>
            <a:ext cx="7674254" cy="838200"/>
          </a:xfrm>
        </p:spPr>
        <p:txBody>
          <a:bodyPr/>
          <a:lstStyle/>
          <a:p>
            <a:pPr algn="ctr" eaLnBrk="1" hangingPunct="1"/>
            <a:r>
              <a:rPr lang="en-US" dirty="0">
                <a:latin typeface="Arial" charset="0"/>
              </a:rPr>
              <a:t>IPv4 Address Range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14" y="1643063"/>
            <a:ext cx="8551909" cy="4881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8205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>
          <a:xfrm>
            <a:off x="700345" y="639778"/>
            <a:ext cx="7891968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Public and Private IPv4 Addresses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70321" y="1912229"/>
            <a:ext cx="8003357" cy="448061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800" b="1" dirty="0"/>
              <a:t>Private address blocks are:</a:t>
            </a:r>
          </a:p>
          <a:p>
            <a:r>
              <a:rPr lang="en-US" sz="1800" dirty="0"/>
              <a:t>Hosts that do not require access to the Internet can use private addresses</a:t>
            </a:r>
          </a:p>
          <a:p>
            <a:r>
              <a:rPr lang="en-US" sz="1800" dirty="0"/>
              <a:t>10.0.0.0 to 10.255.255.255 (10.0.0.0/8)</a:t>
            </a:r>
          </a:p>
          <a:p>
            <a:r>
              <a:rPr lang="en-US" sz="1800" dirty="0"/>
              <a:t>172.16.0.0 to 172.31.255.255 (172.16.0.0/12)</a:t>
            </a:r>
          </a:p>
          <a:p>
            <a:r>
              <a:rPr lang="en-US" sz="1800" dirty="0"/>
              <a:t>192.168.0.0 to 192.168.255.255 (192.168.0.0/16)</a:t>
            </a:r>
          </a:p>
          <a:p>
            <a:pPr marL="0" indent="0">
              <a:buNone/>
            </a:pPr>
            <a:r>
              <a:rPr lang="en-US" sz="1800" b="1" dirty="0"/>
              <a:t>Shared address space addresses: </a:t>
            </a:r>
          </a:p>
          <a:p>
            <a:r>
              <a:rPr lang="en-US" sz="1800" dirty="0"/>
              <a:t>Not globally routable</a:t>
            </a:r>
          </a:p>
          <a:p>
            <a:r>
              <a:rPr lang="en-US" sz="1800" dirty="0"/>
              <a:t>Intended only for use in service provider networks</a:t>
            </a:r>
          </a:p>
          <a:p>
            <a:r>
              <a:rPr lang="en-US" sz="1800" dirty="0"/>
              <a:t>Address block is 100.64.0.0/10</a:t>
            </a:r>
          </a:p>
        </p:txBody>
      </p:sp>
    </p:spTree>
    <p:extLst>
      <p:ext uri="{BB962C8B-B14F-4D97-AF65-F5344CB8AC3E}">
        <p14:creationId xmlns:p14="http://schemas.microsoft.com/office/powerpoint/2010/main" val="3426729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>
          <a:xfrm>
            <a:off x="713102" y="481856"/>
            <a:ext cx="7717796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Special Use IPv4 Addresses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70321" y="1451428"/>
            <a:ext cx="8003357" cy="5239657"/>
          </a:xfrm>
        </p:spPr>
        <p:txBody>
          <a:bodyPr/>
          <a:lstStyle/>
          <a:p>
            <a:r>
              <a:rPr lang="en-US" sz="1800" b="1" dirty="0"/>
              <a:t>Network and Broadcast addresses</a:t>
            </a:r>
            <a:r>
              <a:rPr lang="en-US" sz="1800" dirty="0"/>
              <a:t> - within each network the first and last addresses cannot be assigned to hosts</a:t>
            </a:r>
          </a:p>
          <a:p>
            <a:r>
              <a:rPr lang="en-US" sz="1800" b="1" dirty="0"/>
              <a:t>Loopback address - </a:t>
            </a:r>
            <a:r>
              <a:rPr lang="en-US" sz="1800" dirty="0"/>
              <a:t>127.0.0.1 a special address that hosts use to direct traffic to themselves (addresses 127.0.0.0 to 127.255.255.255 are reserved)</a:t>
            </a:r>
          </a:p>
          <a:p>
            <a:r>
              <a:rPr lang="en-US" sz="1800" b="1" dirty="0"/>
              <a:t>Link-Local address - </a:t>
            </a:r>
            <a:r>
              <a:rPr lang="en-US" sz="1800" dirty="0"/>
              <a:t>169.254.0.0 to 169.254.255.255 (169.254.0.0/16) addresses can be automatically assigned to the local host</a:t>
            </a:r>
          </a:p>
          <a:p>
            <a:r>
              <a:rPr lang="en-US" sz="1800" b="1" dirty="0"/>
              <a:t>TEST-NET addresses </a:t>
            </a:r>
            <a:r>
              <a:rPr lang="en-US" sz="1800" dirty="0"/>
              <a:t>- 192.0.2.0 to 192.0.2.255 (192.0.2.0/24) set aside for teaching and learning purposes, used in documentation and network examples</a:t>
            </a:r>
          </a:p>
          <a:p>
            <a:r>
              <a:rPr lang="en-US" sz="1800" b="1" dirty="0"/>
              <a:t>Experimental addresses - </a:t>
            </a:r>
            <a:r>
              <a:rPr lang="en-US" sz="1800" dirty="0"/>
              <a:t> 240.0.0.0 to 255.255.255.254 are listed as reserved</a:t>
            </a:r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1465096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>
          <a:xfrm>
            <a:off x="770140" y="630955"/>
            <a:ext cx="7790368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Legacy </a:t>
            </a:r>
            <a:r>
              <a:rPr lang="en-US" dirty="0" err="1">
                <a:latin typeface="Arial" charset="0"/>
              </a:rPr>
              <a:t>Classful</a:t>
            </a:r>
            <a:r>
              <a:rPr lang="en-US" dirty="0">
                <a:latin typeface="Arial" charset="0"/>
              </a:rPr>
              <a:t> Addressing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54" y="1469155"/>
            <a:ext cx="8441930" cy="5225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0313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>
          <a:xfrm>
            <a:off x="548135" y="609077"/>
            <a:ext cx="7630711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Legacy </a:t>
            </a:r>
            <a:r>
              <a:rPr lang="en-US" dirty="0" err="1">
                <a:latin typeface="Arial" charset="0"/>
              </a:rPr>
              <a:t>Classful</a:t>
            </a:r>
            <a:r>
              <a:rPr lang="en-US" dirty="0">
                <a:latin typeface="Arial" charset="0"/>
              </a:rPr>
              <a:t> Addressing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99886" y="1828799"/>
            <a:ext cx="798285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b="1" dirty="0"/>
              <a:t>Classless Addressing</a:t>
            </a:r>
            <a:endParaRPr lang="en-US" sz="2000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en-US" sz="2000" dirty="0"/>
              <a:t>Formal name is Classless Inter-Domain Routing (CIDR, pronounced “cider”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US" sz="2000" dirty="0"/>
              <a:t>Created a new set of standards that allowed service providers to allocate IPv4 addresses on any address bit boundary (prefix length) instead of only by a class A, B, or C address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23752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>
          <a:xfrm>
            <a:off x="583474" y="540815"/>
            <a:ext cx="7802106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Assignment of IP Addresses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06277" y="1595567"/>
            <a:ext cx="4961615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dirty="0"/>
              <a:t>Regional Internet Registries (RIRs)</a:t>
            </a:r>
          </a:p>
          <a:p>
            <a:pPr algn="l"/>
            <a:r>
              <a:rPr lang="en-US" dirty="0"/>
              <a:t>The major registries are: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371" y="2529632"/>
            <a:ext cx="7834346" cy="4265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8351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106" y="1544834"/>
            <a:ext cx="6715905" cy="4320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1158425" y="3954493"/>
            <a:ext cx="2198914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1600" dirty="0"/>
              <a:t>Tier 2 ISPs generally focus on business customers.</a:t>
            </a:r>
          </a:p>
        </p:txBody>
      </p:sp>
      <p:sp>
        <p:nvSpPr>
          <p:cNvPr id="4" name="Rectangle 3"/>
          <p:cNvSpPr/>
          <p:nvPr/>
        </p:nvSpPr>
        <p:spPr>
          <a:xfrm>
            <a:off x="4620080" y="5779538"/>
            <a:ext cx="2540000" cy="8402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1800" dirty="0"/>
              <a:t>Tier 3 ISPs purchase their Internet service from Tier 2 ISPs.</a:t>
            </a:r>
          </a:p>
        </p:txBody>
      </p:sp>
      <p:sp>
        <p:nvSpPr>
          <p:cNvPr id="5" name="Rectangle 4"/>
          <p:cNvSpPr/>
          <p:nvPr/>
        </p:nvSpPr>
        <p:spPr>
          <a:xfrm>
            <a:off x="135168" y="5274331"/>
            <a:ext cx="2307771" cy="1061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1400" dirty="0"/>
              <a:t>Tier 3 ISPs often bundle Internet connectivity as a part of network and computer service contracts for their customers.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34939" y="2454699"/>
            <a:ext cx="2452914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 dirty="0"/>
              <a:t>ISPs are large national or international ISPs that are directly connected to the Internet backbone. </a:t>
            </a: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1710472" y="663239"/>
            <a:ext cx="719528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kern="0" dirty="0">
                <a:solidFill>
                  <a:schemeClr val="accent1"/>
                </a:solidFill>
                <a:latin typeface="Arial" charset="0"/>
              </a:rPr>
              <a:t>Assignment of IP Addresses</a:t>
            </a:r>
          </a:p>
        </p:txBody>
      </p:sp>
    </p:spTree>
    <p:extLst>
      <p:ext uri="{BB962C8B-B14F-4D97-AF65-F5344CB8AC3E}">
        <p14:creationId xmlns:p14="http://schemas.microsoft.com/office/powerpoint/2010/main" val="3787394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5371F-AF1F-43CB-8CCF-893F91BDA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Subnetting and </a:t>
            </a:r>
            <a:br>
              <a:rPr lang="en-GB" dirty="0"/>
            </a:br>
            <a:r>
              <a:rPr lang="en-GB" dirty="0"/>
              <a:t>Variable Length Subnet Mask (VLSM)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859665-EF2D-4B50-8A2D-EB7F2BD601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10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110" y="736438"/>
            <a:ext cx="7673253" cy="838200"/>
          </a:xfrm>
        </p:spPr>
        <p:txBody>
          <a:bodyPr/>
          <a:lstStyle/>
          <a:p>
            <a:pPr>
              <a:defRPr/>
            </a:pPr>
            <a:r>
              <a:rPr lang="en-US" sz="1600" dirty="0"/>
              <a:t>Subnetting an IPv4 Network</a:t>
            </a:r>
            <a:br>
              <a:rPr lang="en-US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IP Subnetting is FUNdamental</a:t>
            </a:r>
            <a:endParaRPr lang="en-US" dirty="0"/>
          </a:p>
        </p:txBody>
      </p:sp>
      <p:pic>
        <p:nvPicPr>
          <p:cNvPr id="9219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9555" t="32590" r="22749" b="16209"/>
          <a:stretch>
            <a:fillRect/>
          </a:stretch>
        </p:blipFill>
        <p:spPr>
          <a:xfrm>
            <a:off x="771277" y="1622206"/>
            <a:ext cx="7736619" cy="4654550"/>
          </a:xfrm>
          <a:noFill/>
        </p:spPr>
      </p:pic>
    </p:spTree>
    <p:extLst>
      <p:ext uri="{BB962C8B-B14F-4D97-AF65-F5344CB8AC3E}">
        <p14:creationId xmlns:p14="http://schemas.microsoft.com/office/powerpoint/2010/main" val="1204580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60280" y="492125"/>
            <a:ext cx="7055781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dirty="0"/>
            </a:br>
            <a:r>
              <a:rPr lang="en-US" dirty="0"/>
              <a:t>Reasons for Subnetting</a:t>
            </a:r>
            <a:endParaRPr lang="en-US" dirty="0">
              <a:cs typeface="Arial" pitchFamily="34" charset="0"/>
            </a:endParaRP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644525" y="1552575"/>
            <a:ext cx="8204200" cy="5000625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sz="2000" b="1" dirty="0"/>
              <a:t>Large networks need to be segmented into smaller sub-networks,  creating smaller groups of devices and services in order to</a:t>
            </a:r>
            <a:r>
              <a:rPr lang="en-US" sz="2000" dirty="0"/>
              <a:t>: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Control traffic by containing broadcast traffic within subnetwork 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Reduce overall network traffic and improve network performance</a:t>
            </a:r>
            <a:endParaRPr lang="en-US" sz="1600" dirty="0"/>
          </a:p>
          <a:p>
            <a:pPr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sz="2000" b="1" dirty="0" err="1"/>
              <a:t>Subnetting</a:t>
            </a:r>
            <a:r>
              <a:rPr lang="en-US" sz="2000" dirty="0"/>
              <a:t> - process of segmenting a network into multiple smaller network spaces called subnetworks or </a:t>
            </a:r>
            <a:r>
              <a:rPr lang="en-US" sz="2000" b="1" dirty="0"/>
              <a:t>Subnets.</a:t>
            </a:r>
          </a:p>
          <a:p>
            <a:pPr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sz="2000" b="1" dirty="0"/>
              <a:t>Communication Between Subnets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A router is necessary for devices on different networks and subnets to communicate. 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Each router interface must have an IPv4 host address that belongs to the network or subnet that the router interface is connected to.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Devices on a network and subnet use the router interface attached to their LAN as their default gateway</a:t>
            </a:r>
            <a:endParaRPr lang="en-US" altLang="ja-JP" sz="20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60019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41375" y="702070"/>
            <a:ext cx="6992938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b="0" dirty="0"/>
              <a:t> </a:t>
            </a:r>
            <a:r>
              <a:rPr lang="en-US" sz="1800" dirty="0"/>
              <a:t>Subnetting an IPv4 Network</a:t>
            </a:r>
            <a:br>
              <a:rPr lang="en-US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Basic Subnetting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idx="1"/>
          </p:nvPr>
        </p:nvSpPr>
        <p:spPr>
          <a:xfrm>
            <a:off x="735723" y="2158601"/>
            <a:ext cx="8006639" cy="4948237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altLang="ja-JP" sz="2000" dirty="0">
                <a:ea typeface="ＭＳ Ｐゴシック" pitchFamily="34" charset="-128"/>
                <a:cs typeface="Arial" charset="0"/>
              </a:rPr>
              <a:t> Borrowing Bits to Create Subnets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sz="2000" dirty="0">
                <a:ea typeface="ＭＳ Ｐゴシック" pitchFamily="34" charset="-128"/>
                <a:cs typeface="Arial" charset="0"/>
              </a:rPr>
              <a:t> Borrowing 1 bit   2</a:t>
            </a:r>
            <a:r>
              <a:rPr lang="en-US" altLang="ja-JP" sz="2000" baseline="30000" dirty="0">
                <a:ea typeface="ＭＳ Ｐゴシック" pitchFamily="34" charset="-128"/>
                <a:cs typeface="Arial" charset="0"/>
              </a:rPr>
              <a:t>1</a:t>
            </a:r>
            <a:r>
              <a:rPr lang="en-US" altLang="ja-JP" sz="2000" dirty="0">
                <a:ea typeface="ＭＳ Ｐゴシック" pitchFamily="34" charset="-128"/>
                <a:cs typeface="Arial" charset="0"/>
              </a:rPr>
              <a:t> = 2 subnets</a:t>
            </a:r>
          </a:p>
        </p:txBody>
      </p:sp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3" cstate="print"/>
          <a:srcRect l="32822" t="29762" r="28247" b="57976"/>
          <a:stretch>
            <a:fillRect/>
          </a:stretch>
        </p:blipFill>
        <p:spPr bwMode="auto">
          <a:xfrm>
            <a:off x="841375" y="4298551"/>
            <a:ext cx="6719888" cy="12477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 cstate="print"/>
          <a:srcRect l="32239" t="29465" r="29723" b="51289"/>
          <a:stretch>
            <a:fillRect/>
          </a:stretch>
        </p:blipFill>
        <p:spPr bwMode="auto">
          <a:xfrm>
            <a:off x="434975" y="2860276"/>
            <a:ext cx="6067425" cy="1539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10246" name="Rectangle 5"/>
          <p:cNvSpPr>
            <a:spLocks noChangeArrowheads="1"/>
          </p:cNvSpPr>
          <p:nvPr/>
        </p:nvSpPr>
        <p:spPr bwMode="auto">
          <a:xfrm>
            <a:off x="5784139" y="3446064"/>
            <a:ext cx="306387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Subnet 1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Network 192.168.1.</a:t>
            </a:r>
            <a:r>
              <a:rPr lang="en-US" sz="1400" b="1" dirty="0">
                <a:solidFill>
                  <a:srgbClr val="339933"/>
                </a:solidFill>
              </a:rPr>
              <a:t>128-255</a:t>
            </a:r>
            <a:r>
              <a:rPr lang="en-US" sz="1400" dirty="0"/>
              <a:t>/</a:t>
            </a:r>
            <a:r>
              <a:rPr lang="en-US" sz="1400" b="1" dirty="0"/>
              <a:t>25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Mask: 255.255.255.</a:t>
            </a:r>
            <a:r>
              <a:rPr lang="en-US" sz="1400" b="1" dirty="0">
                <a:solidFill>
                  <a:srgbClr val="FF0000"/>
                </a:solidFill>
              </a:rPr>
              <a:t>128</a:t>
            </a:r>
          </a:p>
        </p:txBody>
      </p:sp>
      <p:sp>
        <p:nvSpPr>
          <p:cNvPr id="10247" name="Rectangle 6"/>
          <p:cNvSpPr>
            <a:spLocks noChangeArrowheads="1"/>
          </p:cNvSpPr>
          <p:nvPr/>
        </p:nvSpPr>
        <p:spPr bwMode="auto">
          <a:xfrm>
            <a:off x="6013450" y="2184001"/>
            <a:ext cx="2728912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Subnet 0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Network 192.168.1.</a:t>
            </a:r>
            <a:r>
              <a:rPr lang="en-US" sz="1400" b="1" dirty="0">
                <a:solidFill>
                  <a:srgbClr val="339933"/>
                </a:solidFill>
              </a:rPr>
              <a:t>0-127</a:t>
            </a:r>
            <a:r>
              <a:rPr lang="en-US" sz="1400" dirty="0"/>
              <a:t>/</a:t>
            </a:r>
            <a:r>
              <a:rPr lang="en-US" sz="1400" b="1" dirty="0">
                <a:cs typeface="Courier New" pitchFamily="49" charset="0"/>
              </a:rPr>
              <a:t>2</a:t>
            </a:r>
            <a:r>
              <a:rPr lang="en-US" sz="1400" b="1" dirty="0"/>
              <a:t>5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Mask: 255.255.255.</a:t>
            </a:r>
            <a:r>
              <a:rPr lang="en-US" sz="1400" b="1" dirty="0">
                <a:solidFill>
                  <a:srgbClr val="FF0000"/>
                </a:solidFill>
              </a:rPr>
              <a:t>128</a:t>
            </a:r>
          </a:p>
        </p:txBody>
      </p:sp>
      <p:cxnSp>
        <p:nvCxnSpPr>
          <p:cNvPr id="10248" name="Straight Arrow Connector 12"/>
          <p:cNvCxnSpPr>
            <a:cxnSpLocks noChangeShapeType="1"/>
          </p:cNvCxnSpPr>
          <p:nvPr/>
        </p:nvCxnSpPr>
        <p:spPr bwMode="auto">
          <a:xfrm flipV="1">
            <a:off x="2641600" y="4806551"/>
            <a:ext cx="1436688" cy="6810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10249" name="TextBox 13"/>
          <p:cNvSpPr txBox="1">
            <a:spLocks noChangeArrowheads="1"/>
          </p:cNvSpPr>
          <p:nvPr/>
        </p:nvSpPr>
        <p:spPr bwMode="auto">
          <a:xfrm>
            <a:off x="1349375" y="5473301"/>
            <a:ext cx="6865938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400"/>
              <a:t>Borrowing 1 Bit from the host portion creates 2 subnets with the same subnet mask </a:t>
            </a:r>
          </a:p>
        </p:txBody>
      </p:sp>
    </p:spTree>
    <p:extLst>
      <p:ext uri="{BB962C8B-B14F-4D97-AF65-F5344CB8AC3E}">
        <p14:creationId xmlns:p14="http://schemas.microsoft.com/office/powerpoint/2010/main" val="778456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54692" y="483394"/>
            <a:ext cx="7256791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</a:t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Subnets in Use</a:t>
            </a: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>
          <a:blip r:embed="rId3" cstate="print"/>
          <a:srcRect l="37482" t="31548" r="41658" b="47620"/>
          <a:stretch>
            <a:fillRect/>
          </a:stretch>
        </p:blipFill>
        <p:spPr bwMode="auto">
          <a:xfrm>
            <a:off x="841375" y="2808288"/>
            <a:ext cx="4616450" cy="2590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4" cstate="print"/>
          <a:srcRect l="27020" t="27332" r="40073" b="32788"/>
          <a:stretch>
            <a:fillRect/>
          </a:stretch>
        </p:blipFill>
        <p:spPr bwMode="auto">
          <a:xfrm>
            <a:off x="4498975" y="1422400"/>
            <a:ext cx="3259138" cy="22209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1269" name="Picture 6"/>
          <p:cNvPicPr>
            <a:picLocks noChangeAspect="1" noChangeArrowheads="1"/>
          </p:cNvPicPr>
          <p:nvPr/>
        </p:nvPicPr>
        <p:blipFill>
          <a:blip r:embed="rId5" cstate="print"/>
          <a:srcRect l="25793" t="27133" r="41522" b="33978"/>
          <a:stretch>
            <a:fillRect/>
          </a:stretch>
        </p:blipFill>
        <p:spPr bwMode="auto">
          <a:xfrm>
            <a:off x="4383088" y="4194175"/>
            <a:ext cx="3381375" cy="226218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11270" name="TextBox 6"/>
          <p:cNvSpPr txBox="1">
            <a:spLocks noChangeArrowheads="1"/>
          </p:cNvSpPr>
          <p:nvPr/>
        </p:nvSpPr>
        <p:spPr bwMode="auto">
          <a:xfrm>
            <a:off x="1219200" y="2192338"/>
            <a:ext cx="2786063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1400"/>
              <a:t>Subnet 0</a:t>
            </a:r>
          </a:p>
          <a:p>
            <a:pPr algn="l">
              <a:lnSpc>
                <a:spcPct val="150000"/>
              </a:lnSpc>
            </a:pPr>
            <a:r>
              <a:rPr lang="en-US" sz="1400"/>
              <a:t>Network 192.168.1.</a:t>
            </a:r>
            <a:r>
              <a:rPr lang="en-US" sz="1400" b="1">
                <a:solidFill>
                  <a:srgbClr val="339933"/>
                </a:solidFill>
              </a:rPr>
              <a:t>0-127</a:t>
            </a:r>
            <a:r>
              <a:rPr lang="en-US" sz="1400"/>
              <a:t>/</a:t>
            </a:r>
            <a:r>
              <a:rPr lang="en-US" sz="1400" b="1">
                <a:cs typeface="Courier New" pitchFamily="49" charset="0"/>
              </a:rPr>
              <a:t>2</a:t>
            </a:r>
            <a:r>
              <a:rPr lang="en-US" sz="1400" b="1"/>
              <a:t>5</a:t>
            </a:r>
          </a:p>
        </p:txBody>
      </p:sp>
      <p:sp>
        <p:nvSpPr>
          <p:cNvPr id="11271" name="TextBox 7"/>
          <p:cNvSpPr txBox="1">
            <a:spLocks noChangeArrowheads="1"/>
          </p:cNvSpPr>
          <p:nvPr/>
        </p:nvSpPr>
        <p:spPr bwMode="auto">
          <a:xfrm>
            <a:off x="1292225" y="5065713"/>
            <a:ext cx="2684463" cy="6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1400"/>
              <a:t>Subnet 1</a:t>
            </a:r>
          </a:p>
          <a:p>
            <a:pPr algn="l">
              <a:lnSpc>
                <a:spcPct val="150000"/>
              </a:lnSpc>
            </a:pPr>
            <a:r>
              <a:rPr lang="en-US" sz="1400"/>
              <a:t>Network 192.168.1.</a:t>
            </a:r>
            <a:r>
              <a:rPr lang="en-US" sz="1400" b="1">
                <a:solidFill>
                  <a:srgbClr val="339933"/>
                </a:solidFill>
              </a:rPr>
              <a:t>128-255</a:t>
            </a:r>
            <a:r>
              <a:rPr lang="en-US" sz="1400"/>
              <a:t>/</a:t>
            </a:r>
            <a:r>
              <a:rPr lang="en-US" sz="1400" b="1"/>
              <a:t>25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2095951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9547" y="454025"/>
            <a:ext cx="7101928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 </a:t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Subnetting Formulas</a:t>
            </a:r>
          </a:p>
        </p:txBody>
      </p:sp>
      <p:sp>
        <p:nvSpPr>
          <p:cNvPr id="12291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693048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  <a:cs typeface="Arial" charset="0"/>
              </a:rPr>
              <a:t>Calculate Number of Subnets</a:t>
            </a: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  <a:cs typeface="Arial" charset="0"/>
              </a:rPr>
              <a:t>Calculate Number of Hosts</a:t>
            </a: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/>
          <a:srcRect l="55441" t="36531" r="18567" b="41467"/>
          <a:stretch>
            <a:fillRect/>
          </a:stretch>
        </p:blipFill>
        <p:spPr bwMode="auto">
          <a:xfrm>
            <a:off x="2136775" y="2259786"/>
            <a:ext cx="4032250" cy="19177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 cstate="print"/>
          <a:srcRect l="33044" t="34673" r="34160" b="37154"/>
          <a:stretch>
            <a:fillRect/>
          </a:stretch>
        </p:blipFill>
        <p:spPr bwMode="auto">
          <a:xfrm>
            <a:off x="2981008" y="4698186"/>
            <a:ext cx="4448175" cy="21478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2417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11947" y="396875"/>
            <a:ext cx="728060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 </a:t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Creating 4 Subnets</a:t>
            </a:r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371600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altLang="ja-JP">
                <a:ea typeface="ＭＳ Ｐゴシック" pitchFamily="34" charset="-128"/>
                <a:cs typeface="Arial" charset="0"/>
              </a:rPr>
              <a:t>Borrowing 2 bits to create 4 subnets.  </a:t>
            </a:r>
            <a:r>
              <a:rPr lang="en-US" altLang="ja-JP" b="1">
                <a:ea typeface="ＭＳ Ｐゴシック" pitchFamily="34" charset="-128"/>
                <a:cs typeface="Arial" charset="0"/>
              </a:rPr>
              <a:t>2</a:t>
            </a:r>
            <a:r>
              <a:rPr lang="en-US" altLang="ja-JP" b="1" baseline="30000">
                <a:ea typeface="ＭＳ Ｐゴシック" pitchFamily="34" charset="-128"/>
                <a:cs typeface="Arial" charset="0"/>
              </a:rPr>
              <a:t>2 </a:t>
            </a:r>
            <a:r>
              <a:rPr lang="en-US" altLang="ja-JP" b="1">
                <a:ea typeface="ＭＳ Ｐゴシック" pitchFamily="34" charset="-128"/>
                <a:cs typeface="Arial" charset="0"/>
              </a:rPr>
              <a:t>= 4 subnets</a:t>
            </a:r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3" cstate="print"/>
          <a:srcRect l="31927" t="25546" r="28358" b="24454"/>
          <a:stretch>
            <a:fillRect/>
          </a:stretch>
        </p:blipFill>
        <p:spPr bwMode="auto">
          <a:xfrm>
            <a:off x="1712913" y="2176463"/>
            <a:ext cx="5761037" cy="40782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09657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240220" y="396875"/>
            <a:ext cx="7154479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 </a:t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Creating 8 Subnets</a:t>
            </a: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371600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altLang="ja-JP">
                <a:ea typeface="ＭＳ Ｐゴシック" pitchFamily="34" charset="-128"/>
                <a:cs typeface="Arial" charset="0"/>
              </a:rPr>
              <a:t>Borrowing 3 bits to Create 8 Subnets.  </a:t>
            </a:r>
            <a:r>
              <a:rPr lang="en-US" altLang="ja-JP" b="1">
                <a:ea typeface="ＭＳ Ｐゴシック" pitchFamily="34" charset="-128"/>
                <a:cs typeface="Arial" charset="0"/>
              </a:rPr>
              <a:t>2</a:t>
            </a:r>
            <a:r>
              <a:rPr lang="en-US" altLang="ja-JP" b="1" baseline="30000">
                <a:ea typeface="ＭＳ Ｐゴシック" pitchFamily="34" charset="-128"/>
                <a:cs typeface="Arial" charset="0"/>
              </a:rPr>
              <a:t>3 </a:t>
            </a:r>
            <a:r>
              <a:rPr lang="en-US" altLang="ja-JP" b="1">
                <a:ea typeface="ＭＳ Ｐゴシック" pitchFamily="34" charset="-128"/>
                <a:cs typeface="Arial" charset="0"/>
              </a:rPr>
              <a:t>= 8 subnets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3" cstate="print"/>
          <a:srcRect l="32350" t="26785" r="29723" b="25992"/>
          <a:stretch>
            <a:fillRect/>
          </a:stretch>
        </p:blipFill>
        <p:spPr bwMode="auto">
          <a:xfrm>
            <a:off x="1597025" y="2103438"/>
            <a:ext cx="5500688" cy="38496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97970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517" y="696913"/>
            <a:ext cx="7038866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 </a:t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Creating 8 Subnets(continued)</a:t>
            </a:r>
          </a:p>
        </p:txBody>
      </p:sp>
      <p:sp>
        <p:nvSpPr>
          <p:cNvPr id="15363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371600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 cstate="print"/>
          <a:srcRect l="32486" t="27927" r="30814" b="25645"/>
          <a:stretch>
            <a:fillRect/>
          </a:stretch>
        </p:blipFill>
        <p:spPr bwMode="auto">
          <a:xfrm>
            <a:off x="566738" y="1893888"/>
            <a:ext cx="4600575" cy="32734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4" cstate="print"/>
          <a:srcRect l="39265" t="28374" r="33403" b="26587"/>
          <a:stretch>
            <a:fillRect/>
          </a:stretch>
        </p:blipFill>
        <p:spPr bwMode="auto">
          <a:xfrm>
            <a:off x="5588000" y="1698625"/>
            <a:ext cx="3556000" cy="32940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06215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94759" y="999727"/>
            <a:ext cx="7154479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cs typeface="Arial" pitchFamily="34" charset="0"/>
              </a:rPr>
              <a:t>Subnetting Based on Host Requirements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>
          <a:xfrm>
            <a:off x="556172" y="1862814"/>
            <a:ext cx="8031655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b="1" dirty="0"/>
              <a:t>There are two considerations when planning subnets:</a:t>
            </a:r>
          </a:p>
          <a:p>
            <a:pPr marL="0" indent="0" eaLnBrk="1" hangingPunct="1">
              <a:lnSpc>
                <a:spcPct val="75000"/>
              </a:lnSpc>
              <a:defRPr/>
            </a:pPr>
            <a:r>
              <a:rPr lang="en-US" dirty="0"/>
              <a:t> Number of Subnets required</a:t>
            </a:r>
          </a:p>
          <a:p>
            <a:pPr marL="0" indent="0" eaLnBrk="1" hangingPunct="1">
              <a:lnSpc>
                <a:spcPct val="75000"/>
              </a:lnSpc>
              <a:defRPr/>
            </a:pPr>
            <a:r>
              <a:rPr lang="en-US" dirty="0"/>
              <a:t> Number of Host addresses required</a:t>
            </a:r>
          </a:p>
          <a:p>
            <a:pPr marL="0" indent="0" eaLnBrk="1" hangingPunct="1">
              <a:lnSpc>
                <a:spcPct val="75000"/>
              </a:lnSpc>
              <a:defRPr/>
            </a:pPr>
            <a:r>
              <a:rPr lang="en-US" dirty="0"/>
              <a:t>Formula to determine number of useable hosts </a:t>
            </a:r>
          </a:p>
          <a:p>
            <a:pPr marL="338137" lvl="1" indent="0" eaLnBrk="1" hangingPunct="1">
              <a:lnSpc>
                <a:spcPct val="75000"/>
              </a:lnSpc>
              <a:defRPr/>
            </a:pPr>
            <a:r>
              <a:rPr lang="en-US" b="1" dirty="0">
                <a:solidFill>
                  <a:srgbClr val="FF0000"/>
                </a:solidFill>
              </a:rPr>
              <a:t>			</a:t>
            </a:r>
            <a:r>
              <a:rPr lang="en-US" sz="2400" b="1" dirty="0">
                <a:solidFill>
                  <a:srgbClr val="FF0000"/>
                </a:solidFill>
              </a:rPr>
              <a:t>2^n-2</a:t>
            </a:r>
          </a:p>
          <a:p>
            <a:pPr marL="338137" lvl="1" indent="0" eaLnBrk="1" hangingPunct="1">
              <a:lnSpc>
                <a:spcPct val="75000"/>
              </a:lnSpc>
              <a:defRPr/>
            </a:pPr>
            <a:r>
              <a:rPr lang="en-US" b="1" dirty="0">
                <a:solidFill>
                  <a:srgbClr val="FF0000"/>
                </a:solidFill>
                <a:ea typeface="+mn-ea"/>
                <a:cs typeface="+mn-cs"/>
              </a:rPr>
              <a:t>2^n</a:t>
            </a:r>
            <a:r>
              <a:rPr lang="en-US" dirty="0">
                <a:ea typeface="+mn-ea"/>
                <a:cs typeface="+mn-cs"/>
              </a:rPr>
              <a:t>  (where n is the number the number of host bits remaining) is used to calculate the number of hosts</a:t>
            </a:r>
          </a:p>
          <a:p>
            <a:pPr marL="338137" lvl="1" indent="0" eaLnBrk="1" hangingPunct="1">
              <a:lnSpc>
                <a:spcPct val="75000"/>
              </a:lnSpc>
              <a:defRPr/>
            </a:pPr>
            <a:r>
              <a:rPr lang="en-US" b="1" dirty="0">
                <a:solidFill>
                  <a:srgbClr val="FF0000"/>
                </a:solidFill>
                <a:ea typeface="+mn-ea"/>
                <a:cs typeface="+mn-cs"/>
              </a:rPr>
              <a:t>-2  </a:t>
            </a:r>
            <a:r>
              <a:rPr lang="en-US" dirty="0">
                <a:ea typeface="+mn-ea"/>
                <a:cs typeface="+mn-cs"/>
              </a:rPr>
              <a:t>Subnetwork ID and broadcast address cannot be used on each subnet 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dirty="0"/>
          </a:p>
          <a:p>
            <a:pPr marL="338137" lvl="1" indent="0" eaLnBrk="1" hangingPunct="1">
              <a:lnSpc>
                <a:spcPct val="75000"/>
              </a:lnSpc>
              <a:defRPr/>
            </a:pPr>
            <a:endParaRPr lang="en-US" dirty="0">
              <a:ea typeface="+mn-ea"/>
              <a:cs typeface="+mn-cs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dirty="0"/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277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98214" y="595658"/>
            <a:ext cx="834700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>
                <a:cs typeface="Arial" pitchFamily="34" charset="0"/>
              </a:rPr>
              <a:t>Subnetting Network-Based Requirements</a:t>
            </a:r>
            <a:endParaRPr lang="en-US" sz="32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7411" name="Rectangle 6"/>
          <p:cNvSpPr>
            <a:spLocks noGrp="1" noChangeArrowheads="1"/>
          </p:cNvSpPr>
          <p:nvPr>
            <p:ph idx="1"/>
          </p:nvPr>
        </p:nvSpPr>
        <p:spPr>
          <a:xfrm>
            <a:off x="598214" y="1578334"/>
            <a:ext cx="7947572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dirty="0"/>
              <a:t>Calculate number of subnets 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Formula </a:t>
            </a:r>
            <a:r>
              <a:rPr lang="en-US" b="1" dirty="0">
                <a:solidFill>
                  <a:srgbClr val="FF0000"/>
                </a:solidFill>
              </a:rPr>
              <a:t>2^n</a:t>
            </a:r>
            <a:r>
              <a:rPr lang="en-US" dirty="0"/>
              <a:t> (where </a:t>
            </a:r>
            <a:r>
              <a:rPr lang="en-US" dirty="0">
                <a:solidFill>
                  <a:srgbClr val="FF0000"/>
                </a:solidFill>
              </a:rPr>
              <a:t>n</a:t>
            </a:r>
            <a:r>
              <a:rPr lang="en-US" dirty="0"/>
              <a:t> is the number of bits borrowed)</a:t>
            </a:r>
          </a:p>
        </p:txBody>
      </p:sp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 cstate="print"/>
          <a:srcRect l="42859" t="26277" r="14746" b="23264"/>
          <a:stretch>
            <a:fillRect/>
          </a:stretch>
        </p:blipFill>
        <p:spPr bwMode="auto">
          <a:xfrm>
            <a:off x="3372261" y="2893018"/>
            <a:ext cx="5283200" cy="35274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10" name="Rectangle 6"/>
          <p:cNvSpPr txBox="1">
            <a:spLocks noChangeArrowheads="1"/>
          </p:cNvSpPr>
          <p:nvPr/>
        </p:nvSpPr>
        <p:spPr bwMode="auto">
          <a:xfrm>
            <a:off x="707889" y="3505600"/>
            <a:ext cx="2825750" cy="29829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lIns="82124" tIns="41061" rIns="82124" bIns="41061"/>
          <a:lstStyle/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r>
              <a:rPr lang="en-US" altLang="ja-JP" kern="0" dirty="0">
                <a:latin typeface="+mn-lt"/>
                <a:ea typeface="ＭＳ Ｐゴシック" pitchFamily="34" charset="-128"/>
                <a:cs typeface="Arial" charset="0"/>
              </a:rPr>
              <a:t>Subnet needed for each department in graphic</a:t>
            </a: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6813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42207" y="985271"/>
            <a:ext cx="725958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>
                <a:cs typeface="Arial" pitchFamily="34" charset="0"/>
              </a:rPr>
              <a:t>Subnetting To Meet Network Requirements</a:t>
            </a:r>
            <a:endParaRPr lang="en-US" sz="32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8435" name="Rectangle 6"/>
          <p:cNvSpPr>
            <a:spLocks noGrp="1" noChangeArrowheads="1"/>
          </p:cNvSpPr>
          <p:nvPr>
            <p:ph idx="1"/>
          </p:nvPr>
        </p:nvSpPr>
        <p:spPr>
          <a:xfrm>
            <a:off x="656020" y="2078686"/>
            <a:ext cx="7831959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It is important to balance the number of subnets needed and the number of hosts required for the largest subnet. 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 Design the addressing scheme to accommodate the maximum number of hosts for each subnet. </a:t>
            </a:r>
          </a:p>
          <a:p>
            <a:pPr marL="0" indent="0" eaLnBrk="1" hangingPunct="1">
              <a:lnSpc>
                <a:spcPts val="1300"/>
              </a:lnSpc>
            </a:pPr>
            <a:r>
              <a:rPr lang="en-US" altLang="ja-JP" dirty="0">
                <a:ea typeface="ＭＳ Ｐゴシック" pitchFamily="34" charset="-128"/>
              </a:rPr>
              <a:t>Allow for growth in each subnet.</a:t>
            </a: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3" cstate="print"/>
          <a:srcRect l="38087" t="34325" r="28445" b="14880"/>
          <a:stretch>
            <a:fillRect/>
          </a:stretch>
        </p:blipFill>
        <p:spPr bwMode="auto">
          <a:xfrm>
            <a:off x="5595587" y="4110824"/>
            <a:ext cx="3284142" cy="2580779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74674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25346" y="593851"/>
            <a:ext cx="7582550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2400" dirty="0">
                <a:cs typeface="Arial" pitchFamily="34" charset="0"/>
              </a:rPr>
              <a:t>Subnetting To Meet Network Requirements (cont)</a:t>
            </a:r>
            <a:endParaRPr lang="en-US" sz="24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 cstate="print"/>
          <a:srcRect l="33020" t="27579" r="29723" b="26587"/>
          <a:stretch>
            <a:fillRect/>
          </a:stretch>
        </p:blipFill>
        <p:spPr bwMode="auto">
          <a:xfrm>
            <a:off x="604300" y="1458913"/>
            <a:ext cx="8173940" cy="50434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11583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14082" y="603606"/>
            <a:ext cx="7189787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Benefits of Variable Length Subnet Masking</a:t>
            </a:r>
            <a:br>
              <a:rPr lang="en-US" sz="1800" dirty="0">
                <a:cs typeface="Arial" pitchFamily="34" charset="0"/>
              </a:rPr>
            </a:br>
            <a:r>
              <a:rPr lang="en-US" sz="2800" dirty="0">
                <a:cs typeface="Arial" pitchFamily="34" charset="0"/>
              </a:rPr>
              <a:t>Traditional Subnetting Wastes Addresses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0483" name="Rectangle 6"/>
          <p:cNvSpPr>
            <a:spLocks noGrp="1" noChangeArrowheads="1"/>
          </p:cNvSpPr>
          <p:nvPr>
            <p:ph idx="1"/>
          </p:nvPr>
        </p:nvSpPr>
        <p:spPr>
          <a:xfrm>
            <a:off x="561162" y="1578331"/>
            <a:ext cx="7789917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Traditional </a:t>
            </a:r>
            <a:r>
              <a:rPr lang="en-US" dirty="0" err="1"/>
              <a:t>subnetting</a:t>
            </a:r>
            <a:r>
              <a:rPr lang="en-US" dirty="0"/>
              <a:t> - same number of addresses is allocated for each subnet.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  <a:cs typeface="Arial" charset="0"/>
              </a:rPr>
              <a:t>Subnets that require fewer addresses have unused (wasted) addresses. For example, WAN links only need 2 addresses</a:t>
            </a:r>
            <a:r>
              <a:rPr lang="nb-NO" altLang="ja-JP" dirty="0">
                <a:ea typeface="ＭＳ Ｐゴシック" pitchFamily="34" charset="-128"/>
              </a:rPr>
              <a:t>.</a:t>
            </a:r>
            <a:endParaRPr lang="nb-NO" dirty="0"/>
          </a:p>
          <a:p>
            <a:pPr marL="0" indent="0" eaLnBrk="1" hangingPunct="1">
              <a:lnSpc>
                <a:spcPct val="75000"/>
              </a:lnSpc>
            </a:pPr>
            <a:r>
              <a:rPr lang="nb-NO" dirty="0"/>
              <a:t>Variable Length Subnet Mask (VLSM) or subnetting a subnet provides more efficient use of addresses.</a:t>
            </a:r>
            <a:endParaRPr lang="en-US" altLang="ja-JP" dirty="0">
              <a:ea typeface="ＭＳ Ｐゴシック" pitchFamily="34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endParaRPr lang="en-US" altLang="ja-JP" dirty="0">
              <a:ea typeface="ＭＳ Ｐゴシック" pitchFamily="34" charset="-128"/>
            </a:endParaRP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3" cstate="print"/>
          <a:srcRect l="40717" t="26984" r="32622" b="25198"/>
          <a:stretch>
            <a:fillRect/>
          </a:stretch>
        </p:blipFill>
        <p:spPr bwMode="auto">
          <a:xfrm>
            <a:off x="1546819" y="4423517"/>
            <a:ext cx="2568575" cy="21637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20485" name="Picture 3"/>
          <p:cNvPicPr>
            <a:picLocks noChangeAspect="1" noChangeArrowheads="1"/>
          </p:cNvPicPr>
          <p:nvPr/>
        </p:nvPicPr>
        <p:blipFill>
          <a:blip r:embed="rId4" cstate="print"/>
          <a:srcRect l="37283" t="26935" r="32486" b="25446"/>
          <a:stretch>
            <a:fillRect/>
          </a:stretch>
        </p:blipFill>
        <p:spPr bwMode="auto">
          <a:xfrm>
            <a:off x="5179103" y="4312392"/>
            <a:ext cx="2568575" cy="227488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65716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77813" y="963038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Benefits of Variable Length Subnet Masking</a:t>
            </a:r>
            <a:br>
              <a:rPr lang="en-US" sz="1800" dirty="0">
                <a:cs typeface="Arial" pitchFamily="34" charset="0"/>
              </a:rPr>
            </a:br>
            <a:r>
              <a:rPr lang="en-US" sz="2800" dirty="0">
                <a:cs typeface="Arial" pitchFamily="34" charset="0"/>
              </a:rPr>
              <a:t>Variable Length Subnet Masks (VLSM)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1507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932167"/>
            <a:ext cx="8216900" cy="4592458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VLSM allows a network space to be divided in unequal parts.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Subnet mask will vary depending on how many bits have been borrowed for a particular subnet.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Network is first </a:t>
            </a:r>
            <a:r>
              <a:rPr lang="en-US" dirty="0" err="1"/>
              <a:t>subnetted</a:t>
            </a:r>
            <a:r>
              <a:rPr lang="en-US" dirty="0"/>
              <a:t>, and then the subnets are </a:t>
            </a:r>
            <a:r>
              <a:rPr lang="en-US" dirty="0" err="1"/>
              <a:t>subnetted</a:t>
            </a:r>
            <a:r>
              <a:rPr lang="en-US" dirty="0"/>
              <a:t> again.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</a:rPr>
              <a:t>Process repeated as necessary to create subnets of various sizes.</a:t>
            </a: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8800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2014" y="671513"/>
            <a:ext cx="7151523" cy="592744"/>
          </a:xfrm>
        </p:spPr>
        <p:txBody>
          <a:bodyPr/>
          <a:lstStyle/>
          <a:p>
            <a:pPr eaLnBrk="1" hangingPunct="1">
              <a:defRPr/>
            </a:pPr>
            <a:r>
              <a:rPr lang="en-US" sz="2800" dirty="0">
                <a:cs typeface="Arial" pitchFamily="34" charset="0"/>
              </a:rPr>
              <a:t>Basic VLSM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2531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371600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3" cstate="print"/>
          <a:srcRect l="43951" t="28967" r="13435" b="19246"/>
          <a:stretch>
            <a:fillRect/>
          </a:stretch>
        </p:blipFill>
        <p:spPr bwMode="auto">
          <a:xfrm>
            <a:off x="1160463" y="1509713"/>
            <a:ext cx="6721475" cy="45910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74549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45323" y="382588"/>
            <a:ext cx="7077951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1800" dirty="0">
                <a:cs typeface="Arial" pitchFamily="34" charset="0"/>
              </a:rPr>
            </a:br>
            <a:r>
              <a:rPr lang="en-US" sz="2800" dirty="0">
                <a:cs typeface="Arial" pitchFamily="34" charset="0"/>
              </a:rPr>
              <a:t>VLSM in Practice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3555" name="Rectangle 6"/>
          <p:cNvSpPr>
            <a:spLocks noGrp="1" noChangeArrowheads="1"/>
          </p:cNvSpPr>
          <p:nvPr>
            <p:ph idx="1"/>
          </p:nvPr>
        </p:nvSpPr>
        <p:spPr>
          <a:xfrm>
            <a:off x="830316" y="1371600"/>
            <a:ext cx="7958083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Using VLSM subnets, the LAN and WAN segments in example below can be addressed with minimum waste.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 Each LANs will be assigned a subnet with /27 mask.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</a:rPr>
              <a:t>Each WAN link will be assigned a subnet with /30 mask.</a:t>
            </a: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3" cstate="print"/>
          <a:srcRect l="38152" t="24207" r="24702" b="39285"/>
          <a:stretch>
            <a:fillRect/>
          </a:stretch>
        </p:blipFill>
        <p:spPr bwMode="auto">
          <a:xfrm>
            <a:off x="1993127" y="3562296"/>
            <a:ext cx="5907088" cy="32639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84721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87971" y="670690"/>
            <a:ext cx="743530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cs typeface="Arial" pitchFamily="34" charset="0"/>
              </a:rPr>
              <a:t>VLSM Chart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24579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3295" t="25352" r="24808" b="23615"/>
          <a:stretch>
            <a:fillRect/>
          </a:stretch>
        </p:blipFill>
        <p:spPr>
          <a:xfrm>
            <a:off x="773485" y="1836750"/>
            <a:ext cx="7072243" cy="4874151"/>
          </a:xfrm>
          <a:noFill/>
        </p:spPr>
      </p:pic>
      <p:sp>
        <p:nvSpPr>
          <p:cNvPr id="24580" name="Rectangle 5"/>
          <p:cNvSpPr>
            <a:spLocks noChangeArrowheads="1"/>
          </p:cNvSpPr>
          <p:nvPr/>
        </p:nvSpPr>
        <p:spPr bwMode="auto">
          <a:xfrm>
            <a:off x="7241429" y="1181030"/>
            <a:ext cx="821194" cy="2021916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 wrap="square" lIns="82124" tIns="41061" rIns="82124" bIns="41061" anchor="ctr">
            <a:spAutoFit/>
          </a:bodyPr>
          <a:lstStyle/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437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72677" y="461708"/>
            <a:ext cx="7077951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Structured Design</a:t>
            </a:r>
            <a:br>
              <a:rPr lang="en-US" sz="1800" dirty="0">
                <a:cs typeface="Arial" pitchFamily="34" charset="0"/>
              </a:rPr>
            </a:br>
            <a:r>
              <a:rPr lang="en-US" sz="2800" dirty="0">
                <a:cs typeface="Arial" pitchFamily="34" charset="0"/>
              </a:rPr>
              <a:t>Planning to Address the Network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5603" name="Rectangle 6"/>
          <p:cNvSpPr>
            <a:spLocks noGrp="1" noChangeArrowheads="1"/>
          </p:cNvSpPr>
          <p:nvPr>
            <p:ph idx="1"/>
          </p:nvPr>
        </p:nvSpPr>
        <p:spPr>
          <a:xfrm>
            <a:off x="496085" y="1467012"/>
            <a:ext cx="7831137" cy="277971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dirty="0"/>
              <a:t>Allocation of network addresses should be planned and documented for the purposes of: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Preventing duplication of addresses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Providing and controlling access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Monitoring security and performance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dirty="0"/>
              <a:t>Addresses for Clients - usually dynamically assigned using Dynamic Host Configuration Protocol (DHCP)</a:t>
            </a:r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3" cstate="print"/>
          <a:srcRect l="35585" t="36508" r="32288" b="38095"/>
          <a:stretch>
            <a:fillRect/>
          </a:stretch>
        </p:blipFill>
        <p:spPr bwMode="auto">
          <a:xfrm>
            <a:off x="3457479" y="4498975"/>
            <a:ext cx="5194300" cy="21764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25605" name="TextBox 5"/>
          <p:cNvSpPr txBox="1">
            <a:spLocks noChangeArrowheads="1"/>
          </p:cNvSpPr>
          <p:nvPr/>
        </p:nvSpPr>
        <p:spPr bwMode="auto">
          <a:xfrm>
            <a:off x="1345323" y="4832929"/>
            <a:ext cx="20034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US" sz="1600" dirty="0"/>
              <a:t>Sample Network Addressing Plan</a:t>
            </a:r>
          </a:p>
        </p:txBody>
      </p:sp>
    </p:spTree>
    <p:extLst>
      <p:ext uri="{BB962C8B-B14F-4D97-AF65-F5344CB8AC3E}">
        <p14:creationId xmlns:p14="http://schemas.microsoft.com/office/powerpoint/2010/main" val="2191629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195649"/>
            <a:ext cx="8772157" cy="838200"/>
          </a:xfrm>
        </p:spPr>
        <p:txBody>
          <a:bodyPr/>
          <a:lstStyle/>
          <a:p>
            <a:pPr algn="ctr"/>
            <a:r>
              <a:rPr lang="en-GB" sz="6600" dirty="0"/>
              <a:t>Summary and Questions</a:t>
            </a:r>
          </a:p>
        </p:txBody>
      </p:sp>
    </p:spTree>
    <p:extLst>
      <p:ext uri="{BB962C8B-B14F-4D97-AF65-F5344CB8AC3E}">
        <p14:creationId xmlns:p14="http://schemas.microsoft.com/office/powerpoint/2010/main" val="721516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2368</TotalTime>
  <Words>1030</Words>
  <Application>Microsoft Office PowerPoint</Application>
  <PresentationFormat>On-screen Show (4:3)</PresentationFormat>
  <Paragraphs>231</Paragraphs>
  <Slides>46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4" baseType="lpstr">
      <vt:lpstr>ＭＳ Ｐゴシック</vt:lpstr>
      <vt:lpstr>Arial</vt:lpstr>
      <vt:lpstr>Calibri</vt:lpstr>
      <vt:lpstr>Courier New</vt:lpstr>
      <vt:lpstr>News Gothic MT</vt:lpstr>
      <vt:lpstr>Wingdings</vt:lpstr>
      <vt:lpstr>Wingdings 2</vt:lpstr>
      <vt:lpstr>Breeze</vt:lpstr>
      <vt:lpstr>IP Addressing</vt:lpstr>
      <vt:lpstr>IP Addressing Objectives</vt:lpstr>
      <vt:lpstr>IPv4 Address</vt:lpstr>
      <vt:lpstr>IPv4 Address Structure Binary Notation</vt:lpstr>
      <vt:lpstr>IPv4 Address Structure Binary Number System</vt:lpstr>
      <vt:lpstr>Converting a Binary Address to Decimal</vt:lpstr>
      <vt:lpstr>Converting from Decimal to Binary</vt:lpstr>
      <vt:lpstr>Converting from Decimal to Binary Conversions</vt:lpstr>
      <vt:lpstr>Network Portion and Host Portion of an IPv4 Address</vt:lpstr>
      <vt:lpstr>IPv4 Subnet Mask Network Portion and Host Portion of an IPv4 Address</vt:lpstr>
      <vt:lpstr>Examining the Prefix Length</vt:lpstr>
      <vt:lpstr>IPv4 Network, Host, and Broadcast Address</vt:lpstr>
      <vt:lpstr> First Host and Last Host Addresses</vt:lpstr>
      <vt:lpstr> Bitwise AND Operation</vt:lpstr>
      <vt:lpstr> Assigning a Static IPv4 Address to a Host</vt:lpstr>
      <vt:lpstr> Assigning a Dynamic IPv4 Address to a Host</vt:lpstr>
      <vt:lpstr>IPv4 Unicast, Broadcast, and Multicast Unicast Transmission</vt:lpstr>
      <vt:lpstr>Broadcast Transmission</vt:lpstr>
      <vt:lpstr>Multicast Transmission</vt:lpstr>
      <vt:lpstr>IPv4 Address Range</vt:lpstr>
      <vt:lpstr>Types of IPv4 Address Public and Private IPv4 Addresses</vt:lpstr>
      <vt:lpstr>Types of IPv4 Address Special Use IPv4 Addresses</vt:lpstr>
      <vt:lpstr>Types of IPv4 Address Legacy Classful Addressing</vt:lpstr>
      <vt:lpstr>Types of IPv4 Address Legacy Classful Addressing</vt:lpstr>
      <vt:lpstr>Types of IPv4 Address Assignment of IP Addresses</vt:lpstr>
      <vt:lpstr>PowerPoint Presentation</vt:lpstr>
      <vt:lpstr>Subnetting and  Variable Length Subnet Mask (VLSM)</vt:lpstr>
      <vt:lpstr>Subnetting an IPv4 Network IP Subnetting is FUNdamental</vt:lpstr>
      <vt:lpstr> Reasons for Subnetting</vt:lpstr>
      <vt:lpstr> Subnetting an IPv4 Network Basic Subnetting</vt:lpstr>
      <vt:lpstr>Subnetting an IPv4 Network Subnets in Use</vt:lpstr>
      <vt:lpstr>Subnetting an IPv4 Network  Subnetting Formulas</vt:lpstr>
      <vt:lpstr>Subnetting an IPv4 Network  Creating 4 Subnets</vt:lpstr>
      <vt:lpstr>Subnetting an IPv4 Network  Creating 8 Subnets</vt:lpstr>
      <vt:lpstr>Subnetting an IPv4 Network  Creating 8 Subnets(continued)</vt:lpstr>
      <vt:lpstr>Subnetting Based on Host Requirements</vt:lpstr>
      <vt:lpstr>Subnetting Network-Based Requirements</vt:lpstr>
      <vt:lpstr>Subnetting To Meet Network Requirements</vt:lpstr>
      <vt:lpstr>Subnetting To Meet Network Requirements (cont)</vt:lpstr>
      <vt:lpstr>Benefits of Variable Length Subnet Masking Traditional Subnetting Wastes Addresses</vt:lpstr>
      <vt:lpstr>Benefits of Variable Length Subnet Masking Variable Length Subnet Masks (VLSM)</vt:lpstr>
      <vt:lpstr>Basic VLSM</vt:lpstr>
      <vt:lpstr> VLSM in Practice</vt:lpstr>
      <vt:lpstr>VLSM Chart</vt:lpstr>
      <vt:lpstr>Structured Design Planning to Address the Network</vt:lpstr>
      <vt:lpstr>Summary and Questions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124</cp:revision>
  <dcterms:created xsi:type="dcterms:W3CDTF">2011-10-03T10:20:59Z</dcterms:created>
  <dcterms:modified xsi:type="dcterms:W3CDTF">2018-01-29T19:41:50Z</dcterms:modified>
</cp:coreProperties>
</file>