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74" r:id="rId3"/>
    <p:sldId id="257" r:id="rId4"/>
    <p:sldId id="258" r:id="rId5"/>
    <p:sldId id="259" r:id="rId6"/>
    <p:sldId id="260" r:id="rId7"/>
    <p:sldId id="276" r:id="rId8"/>
    <p:sldId id="277" r:id="rId9"/>
    <p:sldId id="261" r:id="rId10"/>
    <p:sldId id="262" r:id="rId11"/>
    <p:sldId id="263" r:id="rId12"/>
    <p:sldId id="268" r:id="rId13"/>
    <p:sldId id="269" r:id="rId14"/>
    <p:sldId id="270" r:id="rId15"/>
    <p:sldId id="271" r:id="rId16"/>
    <p:sldId id="275"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2877" autoAdjust="0"/>
  </p:normalViewPr>
  <p:slideViewPr>
    <p:cSldViewPr>
      <p:cViewPr varScale="1">
        <p:scale>
          <a:sx n="82" d="100"/>
          <a:sy n="82" d="100"/>
        </p:scale>
        <p:origin x="1626"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061BC9-A645-4CE7-9820-F640CA7B5FD7}" type="datetimeFigureOut">
              <a:rPr lang="en-GB" smtClean="0"/>
              <a:t>05/12/2018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3855D5-41AB-4A67-8246-A505E639DB52}" type="slidenum">
              <a:rPr lang="en-GB" smtClean="0"/>
              <a:t>‹#›</a:t>
            </a:fld>
            <a:endParaRPr lang="en-GB"/>
          </a:p>
        </p:txBody>
      </p:sp>
    </p:spTree>
    <p:extLst>
      <p:ext uri="{BB962C8B-B14F-4D97-AF65-F5344CB8AC3E}">
        <p14:creationId xmlns:p14="http://schemas.microsoft.com/office/powerpoint/2010/main" val="2130911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113855D5-41AB-4A67-8246-A505E639DB52}" type="slidenum">
              <a:rPr lang="en-GB" smtClean="0"/>
              <a:t>3</a:t>
            </a:fld>
            <a:endParaRPr lang="en-GB"/>
          </a:p>
        </p:txBody>
      </p:sp>
    </p:spTree>
    <p:extLst>
      <p:ext uri="{BB962C8B-B14F-4D97-AF65-F5344CB8AC3E}">
        <p14:creationId xmlns:p14="http://schemas.microsoft.com/office/powerpoint/2010/main" val="1211680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3855D5-41AB-4A67-8246-A505E639DB52}" type="slidenum">
              <a:rPr lang="en-GB" smtClean="0"/>
              <a:t>4</a:t>
            </a:fld>
            <a:endParaRPr lang="en-GB"/>
          </a:p>
        </p:txBody>
      </p:sp>
    </p:spTree>
    <p:extLst>
      <p:ext uri="{BB962C8B-B14F-4D97-AF65-F5344CB8AC3E}">
        <p14:creationId xmlns:p14="http://schemas.microsoft.com/office/powerpoint/2010/main" val="2142284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3855D5-41AB-4A67-8246-A505E639DB52}" type="slidenum">
              <a:rPr lang="en-GB" smtClean="0"/>
              <a:t>5</a:t>
            </a:fld>
            <a:endParaRPr lang="en-GB"/>
          </a:p>
        </p:txBody>
      </p:sp>
    </p:spTree>
    <p:extLst>
      <p:ext uri="{BB962C8B-B14F-4D97-AF65-F5344CB8AC3E}">
        <p14:creationId xmlns:p14="http://schemas.microsoft.com/office/powerpoint/2010/main" val="1343629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0" dirty="0"/>
          </a:p>
        </p:txBody>
      </p:sp>
      <p:sp>
        <p:nvSpPr>
          <p:cNvPr id="4" name="Slide Number Placeholder 3"/>
          <p:cNvSpPr>
            <a:spLocks noGrp="1"/>
          </p:cNvSpPr>
          <p:nvPr>
            <p:ph type="sldNum" sz="quarter" idx="10"/>
          </p:nvPr>
        </p:nvSpPr>
        <p:spPr/>
        <p:txBody>
          <a:bodyPr/>
          <a:lstStyle/>
          <a:p>
            <a:fld id="{113855D5-41AB-4A67-8246-A505E639DB52}" type="slidenum">
              <a:rPr lang="en-GB" smtClean="0"/>
              <a:t>6</a:t>
            </a:fld>
            <a:endParaRPr lang="en-GB"/>
          </a:p>
        </p:txBody>
      </p:sp>
    </p:spTree>
    <p:extLst>
      <p:ext uri="{BB962C8B-B14F-4D97-AF65-F5344CB8AC3E}">
        <p14:creationId xmlns:p14="http://schemas.microsoft.com/office/powerpoint/2010/main" val="4248856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smtClean="0"/>
          </a:p>
        </p:txBody>
      </p:sp>
      <p:sp>
        <p:nvSpPr>
          <p:cNvPr id="4" name="Slide Number Placeholder 3"/>
          <p:cNvSpPr>
            <a:spLocks noGrp="1"/>
          </p:cNvSpPr>
          <p:nvPr>
            <p:ph type="sldNum" sz="quarter" idx="10"/>
          </p:nvPr>
        </p:nvSpPr>
        <p:spPr/>
        <p:txBody>
          <a:bodyPr/>
          <a:lstStyle/>
          <a:p>
            <a:fld id="{113855D5-41AB-4A67-8246-A505E639DB52}" type="slidenum">
              <a:rPr lang="en-GB" smtClean="0"/>
              <a:t>9</a:t>
            </a:fld>
            <a:endParaRPr lang="en-GB"/>
          </a:p>
        </p:txBody>
      </p:sp>
    </p:spTree>
    <p:extLst>
      <p:ext uri="{BB962C8B-B14F-4D97-AF65-F5344CB8AC3E}">
        <p14:creationId xmlns:p14="http://schemas.microsoft.com/office/powerpoint/2010/main" val="2110102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dirty="0" smtClean="0"/>
              <a:t>Borrowers</a:t>
            </a:r>
            <a:r>
              <a:rPr lang="en-GB" b="0" baseline="0" dirty="0" smtClean="0"/>
              <a:t> – if interest rates rise futures prices fall so we sell futures and buy them back in the future when the loan has to be paid off, at a lower rate meaning the difference is profit and offsets any losses we have made on the having to pay higher interest charges on loans.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baseline="0" dirty="0" smtClean="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baseline="0" dirty="0" smtClean="0"/>
              <a:t>Lenders – if interest falls we can offset buy buying futures now which will increase in value if interest fall (as they always do the reverse to each other) which means we sell them at a profit which offsets any reduction in interest we may have due to the falling interest rate between spot and the </a:t>
            </a:r>
            <a:r>
              <a:rPr lang="en-GB" b="0" baseline="0" dirty="0" err="1" smtClean="0"/>
              <a:t>payout</a:t>
            </a:r>
            <a:r>
              <a:rPr lang="en-GB" b="0" baseline="0" dirty="0" smtClean="0"/>
              <a:t> date on deposits.</a:t>
            </a:r>
            <a:endParaRPr lang="en-GB" b="0" dirty="0"/>
          </a:p>
        </p:txBody>
      </p:sp>
      <p:sp>
        <p:nvSpPr>
          <p:cNvPr id="4" name="Slide Number Placeholder 3"/>
          <p:cNvSpPr>
            <a:spLocks noGrp="1"/>
          </p:cNvSpPr>
          <p:nvPr>
            <p:ph type="sldNum" sz="quarter" idx="10"/>
          </p:nvPr>
        </p:nvSpPr>
        <p:spPr/>
        <p:txBody>
          <a:bodyPr/>
          <a:lstStyle/>
          <a:p>
            <a:fld id="{113855D5-41AB-4A67-8246-A505E639DB52}" type="slidenum">
              <a:rPr lang="en-GB" smtClean="0"/>
              <a:t>10</a:t>
            </a:fld>
            <a:endParaRPr lang="en-GB"/>
          </a:p>
        </p:txBody>
      </p:sp>
    </p:spTree>
    <p:extLst>
      <p:ext uri="{BB962C8B-B14F-4D97-AF65-F5344CB8AC3E}">
        <p14:creationId xmlns:p14="http://schemas.microsoft.com/office/powerpoint/2010/main" val="42170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113855D5-41AB-4A67-8246-A505E639DB52}" type="slidenum">
              <a:rPr lang="en-GB" smtClean="0"/>
              <a:t>11</a:t>
            </a:fld>
            <a:endParaRPr lang="en-GB"/>
          </a:p>
        </p:txBody>
      </p:sp>
    </p:spTree>
    <p:extLst>
      <p:ext uri="{BB962C8B-B14F-4D97-AF65-F5344CB8AC3E}">
        <p14:creationId xmlns:p14="http://schemas.microsoft.com/office/powerpoint/2010/main" val="3061849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113855D5-41AB-4A67-8246-A505E639DB52}" type="slidenum">
              <a:rPr lang="en-GB" smtClean="0"/>
              <a:t>12</a:t>
            </a:fld>
            <a:endParaRPr lang="en-GB"/>
          </a:p>
        </p:txBody>
      </p:sp>
    </p:spTree>
    <p:extLst>
      <p:ext uri="{BB962C8B-B14F-4D97-AF65-F5344CB8AC3E}">
        <p14:creationId xmlns:p14="http://schemas.microsoft.com/office/powerpoint/2010/main" val="2285064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3855D5-41AB-4A67-8246-A505E639DB52}" type="slidenum">
              <a:rPr lang="en-GB" smtClean="0"/>
              <a:t>13</a:t>
            </a:fld>
            <a:endParaRPr lang="en-GB"/>
          </a:p>
        </p:txBody>
      </p:sp>
    </p:spTree>
    <p:extLst>
      <p:ext uri="{BB962C8B-B14F-4D97-AF65-F5344CB8AC3E}">
        <p14:creationId xmlns:p14="http://schemas.microsoft.com/office/powerpoint/2010/main" val="25608362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3855D5-41AB-4A67-8246-A505E639DB52}" type="slidenum">
              <a:rPr lang="en-GB" smtClean="0"/>
              <a:t>14</a:t>
            </a:fld>
            <a:endParaRPr lang="en-GB"/>
          </a:p>
        </p:txBody>
      </p:sp>
    </p:spTree>
    <p:extLst>
      <p:ext uri="{BB962C8B-B14F-4D97-AF65-F5344CB8AC3E}">
        <p14:creationId xmlns:p14="http://schemas.microsoft.com/office/powerpoint/2010/main" val="1838981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113855D5-41AB-4A67-8246-A505E639DB52}" type="slidenum">
              <a:rPr lang="en-GB" smtClean="0"/>
              <a:t>15</a:t>
            </a:fld>
            <a:endParaRPr lang="en-GB"/>
          </a:p>
        </p:txBody>
      </p:sp>
    </p:spTree>
    <p:extLst>
      <p:ext uri="{BB962C8B-B14F-4D97-AF65-F5344CB8AC3E}">
        <p14:creationId xmlns:p14="http://schemas.microsoft.com/office/powerpoint/2010/main" val="2705504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0666406-21D7-4665-9730-00BBE05BA2AA}"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81E2D0-4239-4D73-AD08-F2FE31EB898B}" type="slidenum">
              <a:rPr lang="en-US" smtClean="0"/>
              <a:t>‹#›</a:t>
            </a:fld>
            <a:endParaRPr lang="en-US"/>
          </a:p>
        </p:txBody>
      </p:sp>
    </p:spTree>
    <p:extLst>
      <p:ext uri="{BB962C8B-B14F-4D97-AF65-F5344CB8AC3E}">
        <p14:creationId xmlns:p14="http://schemas.microsoft.com/office/powerpoint/2010/main" val="1203056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666406-21D7-4665-9730-00BBE05BA2AA}"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81E2D0-4239-4D73-AD08-F2FE31EB898B}" type="slidenum">
              <a:rPr lang="en-US" smtClean="0"/>
              <a:t>‹#›</a:t>
            </a:fld>
            <a:endParaRPr lang="en-US"/>
          </a:p>
        </p:txBody>
      </p:sp>
    </p:spTree>
    <p:extLst>
      <p:ext uri="{BB962C8B-B14F-4D97-AF65-F5344CB8AC3E}">
        <p14:creationId xmlns:p14="http://schemas.microsoft.com/office/powerpoint/2010/main" val="2183636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666406-21D7-4665-9730-00BBE05BA2AA}"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81E2D0-4239-4D73-AD08-F2FE31EB898B}" type="slidenum">
              <a:rPr lang="en-US" smtClean="0"/>
              <a:t>‹#›</a:t>
            </a:fld>
            <a:endParaRPr lang="en-US"/>
          </a:p>
        </p:txBody>
      </p:sp>
    </p:spTree>
    <p:extLst>
      <p:ext uri="{BB962C8B-B14F-4D97-AF65-F5344CB8AC3E}">
        <p14:creationId xmlns:p14="http://schemas.microsoft.com/office/powerpoint/2010/main" val="3979491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0666406-21D7-4665-9730-00BBE05BA2AA}" type="datetimeFigureOut">
              <a:rPr lang="en-US" smtClean="0"/>
              <a:t>12/5/2018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81E2D0-4239-4D73-AD08-F2FE31EB898B}" type="slidenum">
              <a:rPr lang="en-US" smtClean="0"/>
              <a:t>‹#›</a:t>
            </a:fld>
            <a:endParaRPr lang="en-US"/>
          </a:p>
        </p:txBody>
      </p:sp>
    </p:spTree>
    <p:extLst>
      <p:ext uri="{BB962C8B-B14F-4D97-AF65-F5344CB8AC3E}">
        <p14:creationId xmlns:p14="http://schemas.microsoft.com/office/powerpoint/2010/main" val="3675479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0666406-21D7-4665-9730-00BBE05BA2AA}" type="datetimeFigureOut">
              <a:rPr lang="en-US" smtClean="0"/>
              <a:t>12/5/2018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81E2D0-4239-4D73-AD08-F2FE31EB898B}" type="slidenum">
              <a:rPr lang="en-US" smtClean="0"/>
              <a:t>‹#›</a:t>
            </a:fld>
            <a:endParaRPr lang="en-US"/>
          </a:p>
        </p:txBody>
      </p:sp>
    </p:spTree>
    <p:extLst>
      <p:ext uri="{BB962C8B-B14F-4D97-AF65-F5344CB8AC3E}">
        <p14:creationId xmlns:p14="http://schemas.microsoft.com/office/powerpoint/2010/main" val="1849608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0666406-21D7-4665-9730-00BBE05BA2AA}" type="datetimeFigureOut">
              <a:rPr lang="en-US" smtClean="0"/>
              <a:t>12/5/2018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81E2D0-4239-4D73-AD08-F2FE31EB898B}" type="slidenum">
              <a:rPr lang="en-US" smtClean="0"/>
              <a:t>‹#›</a:t>
            </a:fld>
            <a:endParaRPr lang="en-US"/>
          </a:p>
        </p:txBody>
      </p:sp>
    </p:spTree>
    <p:extLst>
      <p:ext uri="{BB962C8B-B14F-4D97-AF65-F5344CB8AC3E}">
        <p14:creationId xmlns:p14="http://schemas.microsoft.com/office/powerpoint/2010/main" val="1787627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66406-21D7-4665-9730-00BBE05BA2AA}" type="datetimeFigureOut">
              <a:rPr lang="en-US" smtClean="0"/>
              <a:t>12/5/2018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81E2D0-4239-4D73-AD08-F2FE31EB898B}" type="slidenum">
              <a:rPr lang="en-US" smtClean="0"/>
              <a:t>‹#›</a:t>
            </a:fld>
            <a:endParaRPr lang="en-US"/>
          </a:p>
        </p:txBody>
      </p:sp>
    </p:spTree>
    <p:extLst>
      <p:ext uri="{BB962C8B-B14F-4D97-AF65-F5344CB8AC3E}">
        <p14:creationId xmlns:p14="http://schemas.microsoft.com/office/powerpoint/2010/main" val="1324840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666406-21D7-4665-9730-00BBE05BA2AA}" type="datetimeFigureOut">
              <a:rPr lang="en-US" smtClean="0"/>
              <a:t>12/5/2018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81E2D0-4239-4D73-AD08-F2FE31EB898B}" type="slidenum">
              <a:rPr lang="en-US" smtClean="0"/>
              <a:t>‹#›</a:t>
            </a:fld>
            <a:endParaRPr lang="en-US"/>
          </a:p>
        </p:txBody>
      </p:sp>
    </p:spTree>
    <p:extLst>
      <p:ext uri="{BB962C8B-B14F-4D97-AF65-F5344CB8AC3E}">
        <p14:creationId xmlns:p14="http://schemas.microsoft.com/office/powerpoint/2010/main" val="1622847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666406-21D7-4665-9730-00BBE05BA2AA}" type="datetimeFigureOut">
              <a:rPr lang="en-US" smtClean="0"/>
              <a:t>12/5/2018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81E2D0-4239-4D73-AD08-F2FE31EB898B}" type="slidenum">
              <a:rPr lang="en-US" smtClean="0"/>
              <a:t>‹#›</a:t>
            </a:fld>
            <a:endParaRPr lang="en-US"/>
          </a:p>
        </p:txBody>
      </p:sp>
    </p:spTree>
    <p:extLst>
      <p:ext uri="{BB962C8B-B14F-4D97-AF65-F5344CB8AC3E}">
        <p14:creationId xmlns:p14="http://schemas.microsoft.com/office/powerpoint/2010/main" val="947517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666406-21D7-4665-9730-00BBE05BA2AA}"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81E2D0-4239-4D73-AD08-F2FE31EB898B}" type="slidenum">
              <a:rPr lang="en-US" smtClean="0"/>
              <a:t>‹#›</a:t>
            </a:fld>
            <a:endParaRPr lang="en-US"/>
          </a:p>
        </p:txBody>
      </p:sp>
    </p:spTree>
    <p:extLst>
      <p:ext uri="{BB962C8B-B14F-4D97-AF65-F5344CB8AC3E}">
        <p14:creationId xmlns:p14="http://schemas.microsoft.com/office/powerpoint/2010/main" val="1105358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0666406-21D7-4665-9730-00BBE05BA2AA}"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81E2D0-4239-4D73-AD08-F2FE31EB898B}" type="slidenum">
              <a:rPr lang="en-US" smtClean="0"/>
              <a:t>‹#›</a:t>
            </a:fld>
            <a:endParaRPr lang="en-US"/>
          </a:p>
        </p:txBody>
      </p:sp>
    </p:spTree>
    <p:extLst>
      <p:ext uri="{BB962C8B-B14F-4D97-AF65-F5344CB8AC3E}">
        <p14:creationId xmlns:p14="http://schemas.microsoft.com/office/powerpoint/2010/main" val="2796946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666406-21D7-4665-9730-00BBE05BA2AA}" type="datetimeFigureOut">
              <a:rPr lang="en-US" smtClean="0"/>
              <a:t>12/5/2018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81E2D0-4239-4D73-AD08-F2FE31EB898B}" type="slidenum">
              <a:rPr lang="en-US" smtClean="0"/>
              <a:t>‹#›</a:t>
            </a:fld>
            <a:endParaRPr lang="en-US"/>
          </a:p>
        </p:txBody>
      </p:sp>
    </p:spTree>
    <p:extLst>
      <p:ext uri="{BB962C8B-B14F-4D97-AF65-F5344CB8AC3E}">
        <p14:creationId xmlns:p14="http://schemas.microsoft.com/office/powerpoint/2010/main" val="2413287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Week ten </a:t>
            </a:r>
            <a:r>
              <a:rPr lang="en-GB" dirty="0" smtClean="0"/>
              <a:t>session one</a:t>
            </a:r>
            <a:endParaRPr lang="en-US" dirty="0"/>
          </a:p>
        </p:txBody>
      </p:sp>
      <p:sp>
        <p:nvSpPr>
          <p:cNvPr id="3" name="Subtitle 2"/>
          <p:cNvSpPr>
            <a:spLocks noGrp="1"/>
          </p:cNvSpPr>
          <p:nvPr>
            <p:ph type="subTitle" idx="1"/>
          </p:nvPr>
        </p:nvSpPr>
        <p:spPr/>
        <p:txBody>
          <a:bodyPr/>
          <a:lstStyle/>
          <a:p>
            <a:r>
              <a:rPr lang="en-US" dirty="0" smtClean="0"/>
              <a:t>Interest rate risk management</a:t>
            </a:r>
          </a:p>
        </p:txBody>
      </p:sp>
    </p:spTree>
    <p:extLst>
      <p:ext uri="{BB962C8B-B14F-4D97-AF65-F5344CB8AC3E}">
        <p14:creationId xmlns:p14="http://schemas.microsoft.com/office/powerpoint/2010/main" val="2032489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rate risk management</a:t>
            </a:r>
          </a:p>
        </p:txBody>
      </p:sp>
      <p:sp>
        <p:nvSpPr>
          <p:cNvPr id="3" name="Content Placeholder 2"/>
          <p:cNvSpPr>
            <a:spLocks noGrp="1"/>
          </p:cNvSpPr>
          <p:nvPr>
            <p:ph idx="1"/>
          </p:nvPr>
        </p:nvSpPr>
        <p:spPr/>
        <p:txBody>
          <a:bodyPr/>
          <a:lstStyle/>
          <a:p>
            <a:pPr marL="0" indent="0">
              <a:buNone/>
            </a:pPr>
            <a:r>
              <a:rPr lang="en-GB" dirty="0" smtClean="0"/>
              <a:t>Objectives</a:t>
            </a:r>
          </a:p>
          <a:p>
            <a:r>
              <a:rPr lang="en-GB" dirty="0" smtClean="0"/>
              <a:t>The nature of interest rates</a:t>
            </a:r>
          </a:p>
          <a:p>
            <a:r>
              <a:rPr lang="en-GB" dirty="0"/>
              <a:t>Methods of managing interest rate risk</a:t>
            </a:r>
          </a:p>
        </p:txBody>
      </p:sp>
    </p:spTree>
    <p:extLst>
      <p:ext uri="{BB962C8B-B14F-4D97-AF65-F5344CB8AC3E}">
        <p14:creationId xmlns:p14="http://schemas.microsoft.com/office/powerpoint/2010/main" val="10819526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Interest rate risk management</a:t>
            </a:r>
            <a:br>
              <a:rPr lang="en-US" dirty="0" smtClean="0"/>
            </a:br>
            <a:endParaRPr lang="en-US" dirty="0"/>
          </a:p>
        </p:txBody>
      </p:sp>
      <p:sp>
        <p:nvSpPr>
          <p:cNvPr id="3" name="Content Placeholder 2"/>
          <p:cNvSpPr>
            <a:spLocks noGrp="1"/>
          </p:cNvSpPr>
          <p:nvPr>
            <p:ph idx="1"/>
          </p:nvPr>
        </p:nvSpPr>
        <p:spPr/>
        <p:txBody>
          <a:bodyPr>
            <a:normAutofit fontScale="92500"/>
          </a:bodyPr>
          <a:lstStyle/>
          <a:p>
            <a:r>
              <a:rPr lang="en-GB" sz="2800" dirty="0"/>
              <a:t>we will consider the nature of interest rate risk and ways in which this risk can </a:t>
            </a:r>
            <a:r>
              <a:rPr lang="en-GB" sz="2800" dirty="0" smtClean="0"/>
              <a:t>be managed.</a:t>
            </a:r>
          </a:p>
          <a:p>
            <a:pPr marL="0" indent="0">
              <a:buNone/>
            </a:pPr>
            <a:r>
              <a:rPr lang="en-GB" sz="2800" b="1" dirty="0">
                <a:solidFill>
                  <a:srgbClr val="0049BC"/>
                </a:solidFill>
                <a:latin typeface="WarnockPro-Bold"/>
              </a:rPr>
              <a:t>The nature of interest rate </a:t>
            </a:r>
            <a:r>
              <a:rPr lang="en-GB" sz="2800" b="1" dirty="0" smtClean="0">
                <a:solidFill>
                  <a:srgbClr val="0049BC"/>
                </a:solidFill>
                <a:latin typeface="WarnockPro-Bold"/>
              </a:rPr>
              <a:t>risk</a:t>
            </a:r>
          </a:p>
          <a:p>
            <a:r>
              <a:rPr lang="en-GB" sz="2800" dirty="0" smtClean="0"/>
              <a:t>Interest </a:t>
            </a:r>
            <a:r>
              <a:rPr lang="en-GB" sz="2800" dirty="0"/>
              <a:t>rates on borrowing have fluctuated greatly over the past. </a:t>
            </a:r>
            <a:endParaRPr lang="en-GB" sz="2800" dirty="0" smtClean="0"/>
          </a:p>
          <a:p>
            <a:r>
              <a:rPr lang="en-GB" sz="2800" dirty="0" smtClean="0"/>
              <a:t>Companies </a:t>
            </a:r>
            <a:r>
              <a:rPr lang="en-GB" sz="2800" dirty="0"/>
              <a:t>can borrow </a:t>
            </a:r>
            <a:r>
              <a:rPr lang="en-GB" sz="2800" dirty="0" smtClean="0"/>
              <a:t>money at </a:t>
            </a:r>
            <a:r>
              <a:rPr lang="en-GB" sz="2800" dirty="0"/>
              <a:t>either floating interest rates or at fixed interest rates</a:t>
            </a:r>
            <a:r>
              <a:rPr lang="en-GB" sz="2800" dirty="0" smtClean="0"/>
              <a:t>.</a:t>
            </a:r>
          </a:p>
          <a:p>
            <a:r>
              <a:rPr lang="en-GB" sz="2800" dirty="0" smtClean="0"/>
              <a:t>Clearly floating rate clearly are subject to risk of interest rate changes</a:t>
            </a:r>
          </a:p>
          <a:p>
            <a:r>
              <a:rPr lang="en-GB" sz="2800" dirty="0" smtClean="0"/>
              <a:t>Fixed rate carries risk though see illustration next slide</a:t>
            </a:r>
          </a:p>
          <a:p>
            <a:endParaRPr lang="en-GB" sz="2800" dirty="0" smtClean="0"/>
          </a:p>
        </p:txBody>
      </p:sp>
    </p:spTree>
    <p:extLst>
      <p:ext uri="{BB962C8B-B14F-4D97-AF65-F5344CB8AC3E}">
        <p14:creationId xmlns:p14="http://schemas.microsoft.com/office/powerpoint/2010/main" val="17929759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rate risk management</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00567" y="2514600"/>
            <a:ext cx="8286233" cy="3587046"/>
          </a:xfrm>
        </p:spPr>
      </p:pic>
    </p:spTree>
    <p:extLst>
      <p:ext uri="{BB962C8B-B14F-4D97-AF65-F5344CB8AC3E}">
        <p14:creationId xmlns:p14="http://schemas.microsoft.com/office/powerpoint/2010/main" val="1589664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rate risk management</a:t>
            </a:r>
          </a:p>
        </p:txBody>
      </p:sp>
      <p:sp>
        <p:nvSpPr>
          <p:cNvPr id="3" name="Content Placeholder 2"/>
          <p:cNvSpPr>
            <a:spLocks noGrp="1"/>
          </p:cNvSpPr>
          <p:nvPr>
            <p:ph idx="1"/>
          </p:nvPr>
        </p:nvSpPr>
        <p:spPr/>
        <p:txBody>
          <a:bodyPr/>
          <a:lstStyle/>
          <a:p>
            <a:pPr marL="0" indent="0">
              <a:buNone/>
            </a:pPr>
            <a:r>
              <a:rPr lang="en-GB" b="1" dirty="0">
                <a:solidFill>
                  <a:srgbClr val="0049BC"/>
                </a:solidFill>
                <a:latin typeface="WarnockPro-Bold"/>
              </a:rPr>
              <a:t>Methods of managing interest rate </a:t>
            </a:r>
            <a:r>
              <a:rPr lang="en-GB" b="1" dirty="0" smtClean="0">
                <a:solidFill>
                  <a:srgbClr val="0049BC"/>
                </a:solidFill>
                <a:latin typeface="WarnockPro-Bold"/>
              </a:rPr>
              <a:t>risk</a:t>
            </a:r>
          </a:p>
          <a:p>
            <a:pPr marL="0" indent="0">
              <a:buNone/>
            </a:pPr>
            <a:r>
              <a:rPr lang="en-GB" sz="2800" dirty="0" smtClean="0">
                <a:latin typeface="WarnockPro-Bold"/>
              </a:rPr>
              <a:t>Ways of managing risk involved with fixed interest rates:</a:t>
            </a:r>
          </a:p>
          <a:p>
            <a:pPr marL="0" indent="0">
              <a:buNone/>
            </a:pPr>
            <a:r>
              <a:rPr lang="en-GB" sz="2800" dirty="0"/>
              <a:t>(a) forward rate agreements</a:t>
            </a:r>
          </a:p>
          <a:p>
            <a:pPr marL="0" indent="0">
              <a:buNone/>
            </a:pPr>
            <a:r>
              <a:rPr lang="en-GB" sz="2800" dirty="0"/>
              <a:t>(b) interest rate guarantees</a:t>
            </a:r>
          </a:p>
          <a:p>
            <a:pPr marL="0" indent="0">
              <a:buNone/>
            </a:pPr>
            <a:r>
              <a:rPr lang="en-GB" sz="2800" dirty="0"/>
              <a:t>(c) interest rate futures</a:t>
            </a:r>
          </a:p>
          <a:p>
            <a:pPr marL="0" indent="0">
              <a:buNone/>
            </a:pPr>
            <a:r>
              <a:rPr lang="en-GB" sz="2800" dirty="0"/>
              <a:t>(d) interest rate options</a:t>
            </a:r>
          </a:p>
          <a:p>
            <a:pPr marL="0" indent="0">
              <a:buNone/>
            </a:pPr>
            <a:endParaRPr lang="en-GB" sz="2800" dirty="0"/>
          </a:p>
        </p:txBody>
      </p:sp>
    </p:spTree>
    <p:extLst>
      <p:ext uri="{BB962C8B-B14F-4D97-AF65-F5344CB8AC3E}">
        <p14:creationId xmlns:p14="http://schemas.microsoft.com/office/powerpoint/2010/main" val="20477951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rate risk management</a:t>
            </a:r>
          </a:p>
        </p:txBody>
      </p:sp>
      <p:sp>
        <p:nvSpPr>
          <p:cNvPr id="3" name="Content Placeholder 2"/>
          <p:cNvSpPr>
            <a:spLocks noGrp="1"/>
          </p:cNvSpPr>
          <p:nvPr>
            <p:ph idx="1"/>
          </p:nvPr>
        </p:nvSpPr>
        <p:spPr>
          <a:xfrm>
            <a:off x="304800" y="1295400"/>
            <a:ext cx="8610600" cy="5562600"/>
          </a:xfrm>
        </p:spPr>
        <p:txBody>
          <a:bodyPr>
            <a:normAutofit fontScale="62500" lnSpcReduction="20000"/>
          </a:bodyPr>
          <a:lstStyle/>
          <a:p>
            <a:pPr marL="0" indent="0">
              <a:buNone/>
            </a:pPr>
            <a:r>
              <a:rPr lang="en-GB" b="1" dirty="0">
                <a:solidFill>
                  <a:srgbClr val="0049BC"/>
                </a:solidFill>
                <a:latin typeface="WarnockPro-Bold"/>
              </a:rPr>
              <a:t>Forward rate </a:t>
            </a:r>
            <a:r>
              <a:rPr lang="en-GB" b="1" dirty="0" smtClean="0">
                <a:solidFill>
                  <a:srgbClr val="0049BC"/>
                </a:solidFill>
                <a:latin typeface="WarnockPro-Bold"/>
              </a:rPr>
              <a:t>agreements</a:t>
            </a:r>
          </a:p>
          <a:p>
            <a:r>
              <a:rPr lang="en-GB" dirty="0"/>
              <a:t>A forward rate agreement (FRA) is the fixing of an interest rate now to apply to a loan starting at a fixed future date. If the actual interest rate proves to be higher than the rate agreed, the bank pays the company the difference. If the actual interest rate is lower than the rate agreed, the company pays the bank the difference. </a:t>
            </a:r>
            <a:endParaRPr lang="en-GB" dirty="0" smtClean="0"/>
          </a:p>
          <a:p>
            <a:r>
              <a:rPr lang="en-GB" dirty="0"/>
              <a:t>It is an OTC (over-the-counter) transaction and effectively involves asking the bank to quote an interest rate now to apply to a specified amount of borrowing, for a specified period</a:t>
            </a:r>
            <a:r>
              <a:rPr lang="en-GB" dirty="0" smtClean="0"/>
              <a:t>, to start on agreed date in future</a:t>
            </a:r>
          </a:p>
          <a:p>
            <a:r>
              <a:rPr lang="en-GB" dirty="0"/>
              <a:t>If we ask the bank to quote an FRA 3-9 on $100,000 then it </a:t>
            </a:r>
            <a:r>
              <a:rPr lang="en-GB" dirty="0" smtClean="0"/>
              <a:t>means?</a:t>
            </a:r>
          </a:p>
          <a:p>
            <a:r>
              <a:rPr lang="en-GB" dirty="0" smtClean="0"/>
              <a:t>And they quote </a:t>
            </a:r>
            <a:r>
              <a:rPr lang="en-GB" dirty="0"/>
              <a:t>3-9, 4.0%-3.0% </a:t>
            </a:r>
            <a:r>
              <a:rPr lang="en-GB" dirty="0" smtClean="0"/>
              <a:t>on a loan what does it mean?</a:t>
            </a:r>
          </a:p>
          <a:p>
            <a:endParaRPr lang="en-GB" sz="2000" dirty="0" smtClean="0"/>
          </a:p>
          <a:p>
            <a:pPr marL="0" indent="0">
              <a:buNone/>
            </a:pPr>
            <a:r>
              <a:rPr lang="en-GB" sz="2400" b="1" dirty="0" smtClean="0"/>
              <a:t>Period of  forward agreement</a:t>
            </a:r>
          </a:p>
          <a:p>
            <a:pPr marL="0" indent="0">
              <a:buNone/>
            </a:pPr>
            <a:r>
              <a:rPr lang="en-GB" sz="2400" dirty="0" smtClean="0"/>
              <a:t>3 </a:t>
            </a:r>
            <a:r>
              <a:rPr lang="en-GB" sz="2400" dirty="0"/>
              <a:t>– 9 (start in 3 months and then pay or receive interest on loan or deposit for 6 months)</a:t>
            </a:r>
          </a:p>
          <a:p>
            <a:pPr marL="0" indent="0">
              <a:buNone/>
            </a:pPr>
            <a:r>
              <a:rPr lang="en-GB" sz="2400" dirty="0"/>
              <a:t>6 – 9 (start in 6 months and then pay or receive interest on loan or deposit for 3 months)</a:t>
            </a:r>
          </a:p>
          <a:p>
            <a:pPr marL="0" indent="0">
              <a:buNone/>
            </a:pPr>
            <a:r>
              <a:rPr lang="en-GB" sz="2400" dirty="0"/>
              <a:t>1 – 6 (start in 1 months and then pay or receive interest on loan or deposit for 5 months)</a:t>
            </a:r>
          </a:p>
          <a:p>
            <a:pPr marL="0" indent="0">
              <a:buNone/>
            </a:pPr>
            <a:r>
              <a:rPr lang="en-GB" sz="2400" dirty="0"/>
              <a:t>6 – 12 (start in </a:t>
            </a:r>
            <a:r>
              <a:rPr lang="en-GB" sz="2400" dirty="0" smtClean="0"/>
              <a:t>6 </a:t>
            </a:r>
            <a:r>
              <a:rPr lang="en-GB" sz="2400" dirty="0"/>
              <a:t>months and then pay or receive interest on loan or deposit for 6 months</a:t>
            </a:r>
            <a:r>
              <a:rPr lang="en-GB" sz="2400" dirty="0" smtClean="0"/>
              <a:t>)</a:t>
            </a:r>
          </a:p>
          <a:p>
            <a:pPr marL="0" indent="0">
              <a:buNone/>
            </a:pPr>
            <a:endParaRPr lang="en-GB" sz="2400" dirty="0"/>
          </a:p>
          <a:p>
            <a:pPr marL="0" indent="0">
              <a:buNone/>
            </a:pPr>
            <a:r>
              <a:rPr lang="en-GB" sz="2400" b="1" dirty="0"/>
              <a:t>Interest rate spread</a:t>
            </a:r>
          </a:p>
          <a:p>
            <a:pPr marL="0" indent="0">
              <a:buNone/>
            </a:pPr>
            <a:r>
              <a:rPr lang="en-GB" sz="2400" dirty="0"/>
              <a:t>4 % - 3%, 5% - 3%</a:t>
            </a:r>
          </a:p>
          <a:p>
            <a:pPr marL="0" indent="0">
              <a:buNone/>
            </a:pPr>
            <a:r>
              <a:rPr lang="en-GB" sz="2400" dirty="0"/>
              <a:t>The highest rate is the interest rate you fix on a loan and the lower rate is the rate you fix on a deposit.</a:t>
            </a:r>
          </a:p>
          <a:p>
            <a:endParaRPr lang="en-GB" sz="2400" dirty="0"/>
          </a:p>
          <a:p>
            <a:endParaRPr lang="en-GB" dirty="0"/>
          </a:p>
        </p:txBody>
      </p:sp>
    </p:spTree>
    <p:extLst>
      <p:ext uri="{BB962C8B-B14F-4D97-AF65-F5344CB8AC3E}">
        <p14:creationId xmlns:p14="http://schemas.microsoft.com/office/powerpoint/2010/main" val="24717375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Interest rate risk management</a:t>
            </a:r>
            <a:endParaRPr lang="en-GB" dirty="0"/>
          </a:p>
        </p:txBody>
      </p:sp>
      <p:sp>
        <p:nvSpPr>
          <p:cNvPr id="3" name="Content Placeholder 2"/>
          <p:cNvSpPr>
            <a:spLocks noGrp="1"/>
          </p:cNvSpPr>
          <p:nvPr>
            <p:ph idx="1"/>
          </p:nvPr>
        </p:nvSpPr>
        <p:spPr>
          <a:xfrm>
            <a:off x="228600" y="1295400"/>
            <a:ext cx="8610600" cy="5181600"/>
          </a:xfrm>
        </p:spPr>
        <p:txBody>
          <a:bodyPr>
            <a:normAutofit fontScale="70000" lnSpcReduction="20000"/>
          </a:bodyPr>
          <a:lstStyle/>
          <a:p>
            <a:pPr marL="0" indent="0">
              <a:buNone/>
            </a:pPr>
            <a:r>
              <a:rPr lang="en-GB" b="1" dirty="0" smtClean="0"/>
              <a:t>Example one</a:t>
            </a:r>
          </a:p>
          <a:p>
            <a:pPr marL="0" indent="0">
              <a:buNone/>
            </a:pPr>
            <a:r>
              <a:rPr lang="en-GB" dirty="0"/>
              <a:t>A company, whose currency is the dollar, wishes to borrow €10 million for a period of six months </a:t>
            </a:r>
            <a:r>
              <a:rPr lang="en-GB"/>
              <a:t>in </a:t>
            </a:r>
            <a:r>
              <a:rPr lang="en-GB" smtClean="0"/>
              <a:t>six </a:t>
            </a:r>
            <a:r>
              <a:rPr lang="en-GB" dirty="0"/>
              <a:t>months’ time.  The lending bank will fix the interest rate for the loan period at its prevailing lending interest rate when the loan is taken out.  The finance director of the company believes this lending interest rate could be a minimum of 2.0% per year or a maximum of 4.0% per year.  The uncertainty regarding the future interest rate is caused by the volatile state of the economy and impending elections which could lead to a change in political leadership and direction.  Interest on the euro loan would be payable at the end of the loan period.</a:t>
            </a:r>
          </a:p>
          <a:p>
            <a:pPr marL="0" indent="0">
              <a:buNone/>
            </a:pPr>
            <a:endParaRPr lang="en-GB" dirty="0"/>
          </a:p>
          <a:p>
            <a:pPr marL="0" indent="0">
              <a:buNone/>
            </a:pPr>
            <a:r>
              <a:rPr lang="en-GB" dirty="0"/>
              <a:t>The finance director of the company would like to hedge the interest rate risk arising from the future loan and the company’s bank has offered a 6-12, 3.0%-2.0% forward rate agreement.</a:t>
            </a:r>
          </a:p>
          <a:p>
            <a:pPr marL="0" indent="0">
              <a:buNone/>
            </a:pPr>
            <a:endParaRPr lang="en-GB" dirty="0"/>
          </a:p>
          <a:p>
            <a:pPr marL="0" indent="0">
              <a:buNone/>
            </a:pPr>
            <a:r>
              <a:rPr lang="en-GB" b="1" dirty="0"/>
              <a:t>Evaluate the proposed forward rate agreement as a way of managing the interest rate risk anticipated by the company.</a:t>
            </a:r>
          </a:p>
          <a:p>
            <a:pPr marL="0" indent="0">
              <a:buNone/>
            </a:pPr>
            <a:endParaRPr lang="en-GB" dirty="0"/>
          </a:p>
        </p:txBody>
      </p:sp>
    </p:spTree>
    <p:extLst>
      <p:ext uri="{BB962C8B-B14F-4D97-AF65-F5344CB8AC3E}">
        <p14:creationId xmlns:p14="http://schemas.microsoft.com/office/powerpoint/2010/main" val="41749091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Interest rate risk management</a:t>
            </a:r>
            <a:endParaRPr lang="en-GB" dirty="0"/>
          </a:p>
        </p:txBody>
      </p:sp>
      <p:sp>
        <p:nvSpPr>
          <p:cNvPr id="3" name="Content Placeholder 2"/>
          <p:cNvSpPr>
            <a:spLocks noGrp="1"/>
          </p:cNvSpPr>
          <p:nvPr>
            <p:ph idx="1"/>
          </p:nvPr>
        </p:nvSpPr>
        <p:spPr>
          <a:xfrm>
            <a:off x="152400" y="1295400"/>
            <a:ext cx="8763000" cy="5257800"/>
          </a:xfrm>
        </p:spPr>
        <p:txBody>
          <a:bodyPr>
            <a:normAutofit fontScale="55000" lnSpcReduction="20000"/>
          </a:bodyPr>
          <a:lstStyle/>
          <a:p>
            <a:pPr marL="0" indent="0">
              <a:buNone/>
            </a:pPr>
            <a:r>
              <a:rPr lang="en-GB" b="1" dirty="0" smtClean="0"/>
              <a:t>Example one answer</a:t>
            </a:r>
          </a:p>
          <a:p>
            <a:pPr marL="0" indent="0">
              <a:buNone/>
            </a:pPr>
            <a:r>
              <a:rPr lang="en-GB" dirty="0"/>
              <a:t>The forward agreement on borrowing rate on the €10 million loan means the company will pay 3% interest on the loan starting in 6 months from now for 6 months</a:t>
            </a:r>
            <a:r>
              <a:rPr lang="en-GB" dirty="0" smtClean="0"/>
              <a:t>.</a:t>
            </a:r>
            <a:br>
              <a:rPr lang="en-GB" dirty="0" smtClean="0"/>
            </a:br>
            <a:endParaRPr lang="en-GB" dirty="0"/>
          </a:p>
          <a:p>
            <a:pPr marL="0" indent="0">
              <a:buNone/>
            </a:pPr>
            <a:r>
              <a:rPr lang="en-GB" dirty="0"/>
              <a:t>Borrowing  €10 million loan </a:t>
            </a:r>
            <a:r>
              <a:rPr lang="en-GB" dirty="0" smtClean="0"/>
              <a:t>at 3% interest means the company will </a:t>
            </a:r>
            <a:r>
              <a:rPr lang="en-GB" dirty="0"/>
              <a:t>- €10 million x 0.03 (3%) = €</a:t>
            </a:r>
            <a:r>
              <a:rPr lang="en-GB" dirty="0" smtClean="0"/>
              <a:t>300,000/2 </a:t>
            </a:r>
            <a:r>
              <a:rPr lang="en-GB" dirty="0"/>
              <a:t>= </a:t>
            </a:r>
            <a:r>
              <a:rPr lang="en-GB" dirty="0" smtClean="0"/>
              <a:t>€150,000</a:t>
            </a:r>
            <a:endParaRPr lang="en-GB" dirty="0"/>
          </a:p>
          <a:p>
            <a:pPr marL="0" indent="0">
              <a:buNone/>
            </a:pPr>
            <a:endParaRPr lang="en-GB" dirty="0" smtClean="0"/>
          </a:p>
          <a:p>
            <a:pPr marL="0" indent="0">
              <a:buNone/>
            </a:pPr>
            <a:r>
              <a:rPr lang="en-GB" b="1" dirty="0" smtClean="0"/>
              <a:t>If the Finance </a:t>
            </a:r>
            <a:r>
              <a:rPr lang="en-GB" b="1" dirty="0"/>
              <a:t>director </a:t>
            </a:r>
            <a:r>
              <a:rPr lang="en-GB" b="1" dirty="0" smtClean="0"/>
              <a:t>was right and interest </a:t>
            </a:r>
            <a:r>
              <a:rPr lang="en-GB" b="1" dirty="0"/>
              <a:t>on the 6 month loan in 6 months </a:t>
            </a:r>
            <a:r>
              <a:rPr lang="en-GB" b="1" dirty="0" smtClean="0"/>
              <a:t>was </a:t>
            </a:r>
            <a:r>
              <a:rPr lang="en-GB" b="1" dirty="0"/>
              <a:t>4%.	</a:t>
            </a:r>
          </a:p>
          <a:p>
            <a:pPr marL="0" indent="0">
              <a:buNone/>
            </a:pPr>
            <a:r>
              <a:rPr lang="en-GB" dirty="0"/>
              <a:t>At this rate the interest paid on the loan would be: €10 million x 0.04 (4%) = €400,000/2 </a:t>
            </a:r>
            <a:r>
              <a:rPr lang="en-GB" dirty="0" smtClean="0"/>
              <a:t>= €200,000 </a:t>
            </a:r>
            <a:br>
              <a:rPr lang="en-GB" dirty="0" smtClean="0"/>
            </a:br>
            <a:endParaRPr lang="en-GB" dirty="0"/>
          </a:p>
          <a:p>
            <a:pPr marL="0" indent="0">
              <a:buNone/>
            </a:pPr>
            <a:r>
              <a:rPr lang="en-GB" dirty="0"/>
              <a:t>Under the Forward Agreement arranged with the bank the company if the rate did increase to 4% would receive a payment of </a:t>
            </a:r>
            <a:r>
              <a:rPr lang="en-GB" dirty="0" smtClean="0"/>
              <a:t>€200,000 </a:t>
            </a:r>
            <a:r>
              <a:rPr lang="en-GB" dirty="0"/>
              <a:t>– </a:t>
            </a:r>
            <a:r>
              <a:rPr lang="en-GB" dirty="0" smtClean="0"/>
              <a:t>€150,000 </a:t>
            </a:r>
            <a:r>
              <a:rPr lang="en-GB" dirty="0"/>
              <a:t>= </a:t>
            </a:r>
            <a:r>
              <a:rPr lang="en-GB" dirty="0" smtClean="0"/>
              <a:t>€</a:t>
            </a:r>
            <a:r>
              <a:rPr lang="en-GB" dirty="0"/>
              <a:t>5</a:t>
            </a:r>
            <a:r>
              <a:rPr lang="en-GB" dirty="0" smtClean="0"/>
              <a:t>0,000</a:t>
            </a:r>
            <a:endParaRPr lang="en-GB" dirty="0"/>
          </a:p>
          <a:p>
            <a:pPr marL="0" indent="0">
              <a:buNone/>
            </a:pPr>
            <a:endParaRPr lang="en-GB" dirty="0" smtClean="0"/>
          </a:p>
          <a:p>
            <a:pPr marL="0" indent="0">
              <a:buNone/>
            </a:pPr>
            <a:r>
              <a:rPr lang="en-GB" b="1" dirty="0" smtClean="0"/>
              <a:t>If </a:t>
            </a:r>
            <a:r>
              <a:rPr lang="en-GB" b="1" dirty="0"/>
              <a:t>the Finance director was right on the 6 month loan in 6 months and interest was at 2%.</a:t>
            </a:r>
          </a:p>
          <a:p>
            <a:pPr marL="0" indent="0">
              <a:buNone/>
            </a:pPr>
            <a:r>
              <a:rPr lang="en-GB" dirty="0"/>
              <a:t>At this rate the interest paid on the loan would be: €10 million x 0.02 (2%) = €200,000/2 = </a:t>
            </a:r>
            <a:r>
              <a:rPr lang="en-GB" dirty="0" smtClean="0"/>
              <a:t>€100,000</a:t>
            </a:r>
            <a:br>
              <a:rPr lang="en-GB" dirty="0" smtClean="0"/>
            </a:br>
            <a:endParaRPr lang="en-GB" dirty="0"/>
          </a:p>
          <a:p>
            <a:pPr marL="0" indent="0">
              <a:buNone/>
            </a:pPr>
            <a:r>
              <a:rPr lang="en-GB" dirty="0"/>
              <a:t>Under the Forward Agreement arranged with the bank the company if the rate did </a:t>
            </a:r>
            <a:r>
              <a:rPr lang="en-GB" dirty="0" smtClean="0"/>
              <a:t>decrease </a:t>
            </a:r>
            <a:r>
              <a:rPr lang="en-GB" dirty="0"/>
              <a:t>to 2% would have to pay the bank a payment of </a:t>
            </a:r>
            <a:r>
              <a:rPr lang="en-GB" dirty="0" smtClean="0"/>
              <a:t>€150,000 </a:t>
            </a:r>
            <a:r>
              <a:rPr lang="en-GB" dirty="0"/>
              <a:t>– </a:t>
            </a:r>
            <a:r>
              <a:rPr lang="en-GB" dirty="0" smtClean="0"/>
              <a:t>€100,000 </a:t>
            </a:r>
            <a:r>
              <a:rPr lang="en-GB" dirty="0"/>
              <a:t>= </a:t>
            </a:r>
            <a:r>
              <a:rPr lang="en-GB" dirty="0" smtClean="0"/>
              <a:t>€</a:t>
            </a:r>
            <a:r>
              <a:rPr lang="en-GB" dirty="0"/>
              <a:t>5</a:t>
            </a:r>
            <a:r>
              <a:rPr lang="en-GB" dirty="0" smtClean="0"/>
              <a:t>0,000</a:t>
            </a:r>
            <a:endParaRPr lang="en-GB" dirty="0"/>
          </a:p>
          <a:p>
            <a:pPr marL="0" indent="0">
              <a:buNone/>
            </a:pPr>
            <a:endParaRPr lang="en-GB" dirty="0"/>
          </a:p>
        </p:txBody>
      </p:sp>
    </p:spTree>
    <p:extLst>
      <p:ext uri="{BB962C8B-B14F-4D97-AF65-F5344CB8AC3E}">
        <p14:creationId xmlns:p14="http://schemas.microsoft.com/office/powerpoint/2010/main" val="28409745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rate risk management</a:t>
            </a:r>
          </a:p>
        </p:txBody>
      </p:sp>
      <p:sp>
        <p:nvSpPr>
          <p:cNvPr id="3" name="Content Placeholder 2"/>
          <p:cNvSpPr>
            <a:spLocks noGrp="1"/>
          </p:cNvSpPr>
          <p:nvPr>
            <p:ph idx="1"/>
          </p:nvPr>
        </p:nvSpPr>
        <p:spPr/>
        <p:txBody>
          <a:bodyPr/>
          <a:lstStyle/>
          <a:p>
            <a:pPr marL="0" indent="0">
              <a:buNone/>
            </a:pPr>
            <a:r>
              <a:rPr lang="en-GB" b="1" dirty="0">
                <a:solidFill>
                  <a:srgbClr val="0049BC"/>
                </a:solidFill>
                <a:latin typeface="WarnockPro-Bold"/>
              </a:rPr>
              <a:t>Interest Rate </a:t>
            </a:r>
            <a:r>
              <a:rPr lang="en-GB" b="1" dirty="0" smtClean="0">
                <a:solidFill>
                  <a:srgbClr val="0049BC"/>
                </a:solidFill>
                <a:latin typeface="WarnockPro-Bold"/>
              </a:rPr>
              <a:t>Guarantees</a:t>
            </a:r>
          </a:p>
          <a:p>
            <a:r>
              <a:rPr lang="en-GB" sz="2800" dirty="0"/>
              <a:t>An interest rate guarantee (IRG) is an arrangement with the bank whereby the bank fix a </a:t>
            </a:r>
            <a:r>
              <a:rPr lang="en-GB" sz="2800" dirty="0" smtClean="0"/>
              <a:t>maximum interest </a:t>
            </a:r>
            <a:r>
              <a:rPr lang="en-GB" sz="2800" dirty="0"/>
              <a:t>rate to be applied to a </a:t>
            </a:r>
            <a:r>
              <a:rPr lang="en-GB" sz="2800" dirty="0" smtClean="0"/>
              <a:t>loan</a:t>
            </a:r>
          </a:p>
          <a:p>
            <a:r>
              <a:rPr lang="en-GB" sz="2800" dirty="0"/>
              <a:t>It is effectively an option, in that if interest rates rise above the agreed rate then the company is protected whereas if interest rates should fall then the company gets all the benefit. </a:t>
            </a:r>
            <a:endParaRPr lang="en-GB" sz="2800" dirty="0" smtClean="0"/>
          </a:p>
          <a:p>
            <a:r>
              <a:rPr lang="en-GB" sz="2800" dirty="0" smtClean="0"/>
              <a:t>Bank will charge a premium however</a:t>
            </a:r>
            <a:endParaRPr lang="en-GB" sz="2800" dirty="0"/>
          </a:p>
        </p:txBody>
      </p:sp>
    </p:spTree>
    <p:extLst>
      <p:ext uri="{BB962C8B-B14F-4D97-AF65-F5344CB8AC3E}">
        <p14:creationId xmlns:p14="http://schemas.microsoft.com/office/powerpoint/2010/main" val="3272267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rate risk management</a:t>
            </a:r>
          </a:p>
        </p:txBody>
      </p:sp>
      <p:sp>
        <p:nvSpPr>
          <p:cNvPr id="3" name="Content Placeholder 2"/>
          <p:cNvSpPr>
            <a:spLocks noGrp="1"/>
          </p:cNvSpPr>
          <p:nvPr>
            <p:ph idx="1"/>
          </p:nvPr>
        </p:nvSpPr>
        <p:spPr>
          <a:xfrm>
            <a:off x="457200" y="1600200"/>
            <a:ext cx="8686800" cy="4876800"/>
          </a:xfrm>
        </p:spPr>
        <p:txBody>
          <a:bodyPr>
            <a:normAutofit fontScale="77500" lnSpcReduction="20000"/>
          </a:bodyPr>
          <a:lstStyle/>
          <a:p>
            <a:pPr marL="0" indent="0">
              <a:buNone/>
            </a:pPr>
            <a:r>
              <a:rPr lang="en-GB" b="1" dirty="0">
                <a:solidFill>
                  <a:srgbClr val="0049BC"/>
                </a:solidFill>
                <a:latin typeface="WarnockPro-Bold"/>
              </a:rPr>
              <a:t>Interest rate </a:t>
            </a:r>
            <a:r>
              <a:rPr lang="en-GB" b="1" dirty="0" smtClean="0">
                <a:solidFill>
                  <a:srgbClr val="0049BC"/>
                </a:solidFill>
                <a:latin typeface="WarnockPro-Bold"/>
              </a:rPr>
              <a:t>futures</a:t>
            </a:r>
          </a:p>
          <a:p>
            <a:r>
              <a:rPr lang="en-GB" dirty="0" smtClean="0">
                <a:latin typeface="WarnockPro-Bold"/>
              </a:rPr>
              <a:t>These are used to hedge against interest changes between current date and the date interest on lending or borrowing is set.</a:t>
            </a:r>
          </a:p>
          <a:p>
            <a:r>
              <a:rPr lang="en-GB" dirty="0">
                <a:latin typeface="WarnockPro-Bold"/>
              </a:rPr>
              <a:t>So if the interest rate went up the loan would cost more but the futures would make me a profit or the opposite if the interest rates went down then the loan would cost me less and the futures would make me a loss. In both cases one cancels out the other. So basically futures go in the opposite direction to interest rates on loans</a:t>
            </a:r>
          </a:p>
          <a:p>
            <a:r>
              <a:rPr lang="en-GB" dirty="0" smtClean="0">
                <a:latin typeface="WarnockPro-Bold"/>
              </a:rPr>
              <a:t>Borrowers sell futures to hedge against interest rate rises</a:t>
            </a:r>
          </a:p>
          <a:p>
            <a:r>
              <a:rPr lang="en-GB" dirty="0" smtClean="0">
                <a:latin typeface="WarnockPro-Bold"/>
              </a:rPr>
              <a:t>Lenders buy futures to hedge against interest rate falls</a:t>
            </a:r>
          </a:p>
          <a:p>
            <a:endParaRPr lang="en-GB" dirty="0" smtClean="0">
              <a:latin typeface="WarnockPro-Bold"/>
            </a:endParaRPr>
          </a:p>
          <a:p>
            <a:endParaRPr lang="en-GB" dirty="0" smtClean="0">
              <a:latin typeface="WarnockPro-Bold"/>
            </a:endParaRPr>
          </a:p>
          <a:p>
            <a:endParaRPr lang="en-GB" b="1" dirty="0" smtClean="0">
              <a:latin typeface="WarnockPro-Bold"/>
            </a:endParaRPr>
          </a:p>
          <a:p>
            <a:pPr marL="0" indent="0">
              <a:buNone/>
            </a:pPr>
            <a:endParaRPr lang="en-GB" dirty="0"/>
          </a:p>
        </p:txBody>
      </p:sp>
    </p:spTree>
    <p:extLst>
      <p:ext uri="{BB962C8B-B14F-4D97-AF65-F5344CB8AC3E}">
        <p14:creationId xmlns:p14="http://schemas.microsoft.com/office/powerpoint/2010/main" val="15746752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rate risk management</a:t>
            </a:r>
          </a:p>
        </p:txBody>
      </p:sp>
      <p:sp>
        <p:nvSpPr>
          <p:cNvPr id="3" name="Content Placeholder 2"/>
          <p:cNvSpPr>
            <a:spLocks noGrp="1"/>
          </p:cNvSpPr>
          <p:nvPr>
            <p:ph idx="1"/>
          </p:nvPr>
        </p:nvSpPr>
        <p:spPr/>
        <p:txBody>
          <a:bodyPr/>
          <a:lstStyle/>
          <a:p>
            <a:pPr marL="0" indent="0">
              <a:buNone/>
            </a:pPr>
            <a:r>
              <a:rPr lang="en-GB" dirty="0" smtClean="0"/>
              <a:t>Interest rate futures:</a:t>
            </a:r>
          </a:p>
          <a:p>
            <a:r>
              <a:rPr lang="en-GB" dirty="0" smtClean="0"/>
              <a:t>Start deal today</a:t>
            </a:r>
          </a:p>
          <a:p>
            <a:r>
              <a:rPr lang="en-GB" dirty="0" smtClean="0"/>
              <a:t>Finish deal on day loan starts</a:t>
            </a:r>
          </a:p>
          <a:p>
            <a:r>
              <a:rPr lang="en-GB" dirty="0"/>
              <a:t>Examples include Treasury-bill futures, Treasury-bond futures and Eurodollar futures.</a:t>
            </a:r>
          </a:p>
        </p:txBody>
      </p:sp>
    </p:spTree>
    <p:extLst>
      <p:ext uri="{BB962C8B-B14F-4D97-AF65-F5344CB8AC3E}">
        <p14:creationId xmlns:p14="http://schemas.microsoft.com/office/powerpoint/2010/main" val="11888034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rate risk management</a:t>
            </a:r>
          </a:p>
        </p:txBody>
      </p:sp>
      <p:sp>
        <p:nvSpPr>
          <p:cNvPr id="3" name="Content Placeholder 2"/>
          <p:cNvSpPr>
            <a:spLocks noGrp="1"/>
          </p:cNvSpPr>
          <p:nvPr>
            <p:ph idx="1"/>
          </p:nvPr>
        </p:nvSpPr>
        <p:spPr/>
        <p:txBody>
          <a:bodyPr/>
          <a:lstStyle/>
          <a:p>
            <a:pPr marL="0" indent="0">
              <a:buNone/>
            </a:pPr>
            <a:r>
              <a:rPr lang="en-GB" b="1" dirty="0">
                <a:solidFill>
                  <a:srgbClr val="0049BC"/>
                </a:solidFill>
                <a:latin typeface="WarnockPro-Bold"/>
              </a:rPr>
              <a:t>Interest rate </a:t>
            </a:r>
            <a:r>
              <a:rPr lang="en-GB" b="1" dirty="0" smtClean="0">
                <a:solidFill>
                  <a:srgbClr val="0049BC"/>
                </a:solidFill>
                <a:latin typeface="WarnockPro-Bold"/>
              </a:rPr>
              <a:t>options</a:t>
            </a:r>
          </a:p>
          <a:p>
            <a:r>
              <a:rPr lang="en-GB" dirty="0" smtClean="0">
                <a:latin typeface="WarnockPro-Bold"/>
              </a:rPr>
              <a:t>What are they?</a:t>
            </a:r>
          </a:p>
          <a:p>
            <a:r>
              <a:rPr lang="en-GB" dirty="0">
                <a:latin typeface="WarnockPro-Bold"/>
              </a:rPr>
              <a:t>An interest rate option grants the buyer of it the right, but not the </a:t>
            </a:r>
            <a:r>
              <a:rPr lang="en-GB" smtClean="0">
                <a:latin typeface="WarnockPro-Bold"/>
              </a:rPr>
              <a:t>obligation to </a:t>
            </a:r>
            <a:r>
              <a:rPr lang="en-GB" dirty="0" smtClean="0">
                <a:latin typeface="WarnockPro-Bold"/>
              </a:rPr>
              <a:t>deal at agreed </a:t>
            </a:r>
            <a:r>
              <a:rPr lang="en-GB" smtClean="0">
                <a:latin typeface="WarnockPro-Bold"/>
              </a:rPr>
              <a:t>interest rate</a:t>
            </a:r>
            <a:endParaRPr lang="en-GB" dirty="0" smtClean="0">
              <a:latin typeface="WarnockPro-Bold"/>
            </a:endParaRPr>
          </a:p>
          <a:p>
            <a:r>
              <a:rPr lang="en-GB" dirty="0">
                <a:latin typeface="WarnockPro-Bold"/>
              </a:rPr>
              <a:t>Tailor-made 'over-the-counter' interest rate options can be purchased from major banks, with specific values, </a:t>
            </a:r>
            <a:endParaRPr lang="en-GB" dirty="0" smtClean="0">
              <a:latin typeface="WarnockPro-Bold"/>
            </a:endParaRPr>
          </a:p>
          <a:p>
            <a:endParaRPr lang="en-GB" dirty="0" smtClean="0">
              <a:latin typeface="WarnockPro-Bold"/>
            </a:endParaRPr>
          </a:p>
          <a:p>
            <a:pPr marL="0" indent="0">
              <a:buNone/>
            </a:pPr>
            <a:endParaRPr lang="en-GB" dirty="0"/>
          </a:p>
        </p:txBody>
      </p:sp>
    </p:spTree>
    <p:extLst>
      <p:ext uri="{BB962C8B-B14F-4D97-AF65-F5344CB8AC3E}">
        <p14:creationId xmlns:p14="http://schemas.microsoft.com/office/powerpoint/2010/main" val="908146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rate risk management</a:t>
            </a:r>
          </a:p>
        </p:txBody>
      </p:sp>
      <p:sp>
        <p:nvSpPr>
          <p:cNvPr id="3" name="Content Placeholder 2"/>
          <p:cNvSpPr>
            <a:spLocks noGrp="1"/>
          </p:cNvSpPr>
          <p:nvPr>
            <p:ph idx="1"/>
          </p:nvPr>
        </p:nvSpPr>
        <p:spPr>
          <a:xfrm>
            <a:off x="228600" y="1600200"/>
            <a:ext cx="8686800" cy="4525963"/>
          </a:xfrm>
        </p:spPr>
        <p:txBody>
          <a:bodyPr>
            <a:normAutofit/>
          </a:bodyPr>
          <a:lstStyle/>
          <a:p>
            <a:pPr marL="0" indent="0">
              <a:buNone/>
            </a:pPr>
            <a:r>
              <a:rPr lang="en-GB" b="1" dirty="0" smtClean="0">
                <a:solidFill>
                  <a:srgbClr val="0049BC"/>
                </a:solidFill>
                <a:latin typeface="WarnockPro-Bold"/>
              </a:rPr>
              <a:t>Caps, Floors, and Collars</a:t>
            </a:r>
          </a:p>
          <a:p>
            <a:r>
              <a:rPr lang="en-GB" dirty="0" smtClean="0"/>
              <a:t>A borrower will use options to fix a maximum interest rate “the cap”</a:t>
            </a:r>
          </a:p>
          <a:p>
            <a:r>
              <a:rPr lang="en-GB" dirty="0" smtClean="0"/>
              <a:t>Similarly, a depositor will be interested in fixing a minimum interest rate “interest rate floor”</a:t>
            </a:r>
          </a:p>
          <a:p>
            <a:r>
              <a:rPr lang="en-GB" dirty="0" smtClean="0"/>
              <a:t>A collar is the name we give to the situation where we fix a maximum and a minimum interest rate. </a:t>
            </a:r>
          </a:p>
          <a:p>
            <a:endParaRPr lang="en-GB" dirty="0" smtClean="0"/>
          </a:p>
          <a:p>
            <a:endParaRPr lang="en-GB" dirty="0" smtClean="0"/>
          </a:p>
          <a:p>
            <a:endParaRPr lang="en-GB" dirty="0"/>
          </a:p>
        </p:txBody>
      </p:sp>
    </p:spTree>
    <p:extLst>
      <p:ext uri="{BB962C8B-B14F-4D97-AF65-F5344CB8AC3E}">
        <p14:creationId xmlns:p14="http://schemas.microsoft.com/office/powerpoint/2010/main" val="2384583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rate risk management</a:t>
            </a:r>
          </a:p>
        </p:txBody>
      </p:sp>
      <p:sp>
        <p:nvSpPr>
          <p:cNvPr id="3" name="Content Placeholder 2"/>
          <p:cNvSpPr>
            <a:spLocks noGrp="1"/>
          </p:cNvSpPr>
          <p:nvPr>
            <p:ph idx="1"/>
          </p:nvPr>
        </p:nvSpPr>
        <p:spPr/>
        <p:txBody>
          <a:bodyPr>
            <a:normAutofit lnSpcReduction="10000"/>
          </a:bodyPr>
          <a:lstStyle/>
          <a:p>
            <a:pPr marL="0" indent="0">
              <a:buNone/>
            </a:pPr>
            <a:r>
              <a:rPr lang="en-GB" b="1" dirty="0">
                <a:solidFill>
                  <a:srgbClr val="0049BC"/>
                </a:solidFill>
                <a:latin typeface="WarnockPro-Bold"/>
              </a:rPr>
              <a:t>Fixed or floating</a:t>
            </a:r>
            <a:r>
              <a:rPr lang="en-GB" b="1" dirty="0" smtClean="0">
                <a:solidFill>
                  <a:srgbClr val="0049BC"/>
                </a:solidFill>
                <a:latin typeface="WarnockPro-Bold"/>
              </a:rPr>
              <a:t>?</a:t>
            </a:r>
          </a:p>
          <a:p>
            <a:r>
              <a:rPr lang="en-GB" dirty="0" smtClean="0">
                <a:latin typeface="WarnockPro-Bold"/>
              </a:rPr>
              <a:t>Advantage of fixed is once loan taken out interest payments are certain</a:t>
            </a:r>
          </a:p>
          <a:p>
            <a:r>
              <a:rPr lang="en-GB" dirty="0" smtClean="0">
                <a:latin typeface="WarnockPro-Bold"/>
              </a:rPr>
              <a:t>However a company may prefer a floating rate for two reasons</a:t>
            </a:r>
          </a:p>
          <a:p>
            <a:pPr marL="971550" lvl="1" indent="-514350">
              <a:buFont typeface="+mj-lt"/>
              <a:buAutoNum type="alphaLcParenR"/>
            </a:pPr>
            <a:r>
              <a:rPr lang="en-GB" dirty="0" smtClean="0">
                <a:latin typeface="WarnockPro-Bold"/>
              </a:rPr>
              <a:t>They think interest rates will fall</a:t>
            </a:r>
          </a:p>
          <a:p>
            <a:pPr marL="971550" lvl="1" indent="-514350">
              <a:buFont typeface="+mj-lt"/>
              <a:buAutoNum type="alphaLcParenR"/>
            </a:pPr>
            <a:r>
              <a:rPr lang="en-GB" dirty="0" smtClean="0">
                <a:latin typeface="WarnockPro-Bold"/>
              </a:rPr>
              <a:t>If they are the sort of business whose income rises with fall in interest rates and vice versa</a:t>
            </a:r>
          </a:p>
          <a:p>
            <a:pPr lvl="1"/>
            <a:endParaRPr lang="en-GB" dirty="0"/>
          </a:p>
        </p:txBody>
      </p:sp>
    </p:spTree>
    <p:extLst>
      <p:ext uri="{BB962C8B-B14F-4D97-AF65-F5344CB8AC3E}">
        <p14:creationId xmlns:p14="http://schemas.microsoft.com/office/powerpoint/2010/main" val="2459290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rate risk management</a:t>
            </a:r>
          </a:p>
        </p:txBody>
      </p:sp>
      <p:sp>
        <p:nvSpPr>
          <p:cNvPr id="3" name="Content Placeholder 2"/>
          <p:cNvSpPr>
            <a:spLocks noGrp="1"/>
          </p:cNvSpPr>
          <p:nvPr>
            <p:ph idx="1"/>
          </p:nvPr>
        </p:nvSpPr>
        <p:spPr/>
        <p:txBody>
          <a:bodyPr>
            <a:normAutofit lnSpcReduction="10000"/>
          </a:bodyPr>
          <a:lstStyle/>
          <a:p>
            <a:pPr marL="0" indent="0">
              <a:buNone/>
            </a:pPr>
            <a:r>
              <a:rPr lang="en-GB" b="1" dirty="0">
                <a:solidFill>
                  <a:srgbClr val="0049BC"/>
                </a:solidFill>
                <a:latin typeface="WarnockPro-Bold"/>
              </a:rPr>
              <a:t>Interest rate </a:t>
            </a:r>
            <a:r>
              <a:rPr lang="en-GB" b="1" dirty="0" smtClean="0">
                <a:solidFill>
                  <a:srgbClr val="0049BC"/>
                </a:solidFill>
                <a:latin typeface="WarnockPro-Bold"/>
              </a:rPr>
              <a:t>swaps</a:t>
            </a:r>
          </a:p>
          <a:p>
            <a:r>
              <a:rPr lang="en-GB" dirty="0">
                <a:latin typeface="WarnockPro-Bold"/>
              </a:rPr>
              <a:t>Whether a company chooses to borrow fixed or floating, some companies can borrow at better rates than other companies depending on their credit rating</a:t>
            </a:r>
            <a:r>
              <a:rPr lang="en-GB" dirty="0" smtClean="0">
                <a:latin typeface="WarnockPro-Bold"/>
              </a:rPr>
              <a:t>.</a:t>
            </a:r>
          </a:p>
          <a:p>
            <a:r>
              <a:rPr lang="en-GB" dirty="0">
                <a:latin typeface="WarnockPro-Bold"/>
              </a:rPr>
              <a:t>So </a:t>
            </a:r>
            <a:r>
              <a:rPr lang="en-GB" dirty="0" smtClean="0">
                <a:latin typeface="WarnockPro-Bold"/>
              </a:rPr>
              <a:t>it is possible </a:t>
            </a:r>
            <a:r>
              <a:rPr lang="en-GB" dirty="0">
                <a:latin typeface="WarnockPro-Bold"/>
              </a:rPr>
              <a:t>for two companies to swap their borrowings in a way that saves money for both of them</a:t>
            </a:r>
          </a:p>
          <a:p>
            <a:endParaRPr lang="en-GB" dirty="0" smtClean="0">
              <a:latin typeface="WarnockPro-Bold"/>
            </a:endParaRPr>
          </a:p>
          <a:p>
            <a:pPr marL="0" indent="0">
              <a:buNone/>
            </a:pPr>
            <a:endParaRPr lang="en-GB" dirty="0"/>
          </a:p>
        </p:txBody>
      </p:sp>
    </p:spTree>
    <p:extLst>
      <p:ext uri="{BB962C8B-B14F-4D97-AF65-F5344CB8AC3E}">
        <p14:creationId xmlns:p14="http://schemas.microsoft.com/office/powerpoint/2010/main" val="31910215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Interest rate risk management</a:t>
            </a:r>
          </a:p>
        </p:txBody>
      </p:sp>
      <p:sp>
        <p:nvSpPr>
          <p:cNvPr id="3" name="Content Placeholder 2"/>
          <p:cNvSpPr>
            <a:spLocks noGrp="1"/>
          </p:cNvSpPr>
          <p:nvPr>
            <p:ph idx="1"/>
          </p:nvPr>
        </p:nvSpPr>
        <p:spPr/>
        <p:txBody>
          <a:bodyPr/>
          <a:lstStyle/>
          <a:p>
            <a:pPr marL="0" indent="0">
              <a:buNone/>
            </a:pPr>
            <a:r>
              <a:rPr lang="en-GB" dirty="0" smtClean="0"/>
              <a:t>Summary</a:t>
            </a:r>
          </a:p>
          <a:p>
            <a:r>
              <a:rPr lang="en-GB" dirty="0" smtClean="0"/>
              <a:t>The nature of interest rates</a:t>
            </a:r>
          </a:p>
          <a:p>
            <a:r>
              <a:rPr lang="en-GB" dirty="0"/>
              <a:t>Methods of managing interest rate risk</a:t>
            </a:r>
          </a:p>
        </p:txBody>
      </p:sp>
    </p:spTree>
    <p:extLst>
      <p:ext uri="{BB962C8B-B14F-4D97-AF65-F5344CB8AC3E}">
        <p14:creationId xmlns:p14="http://schemas.microsoft.com/office/powerpoint/2010/main" val="52552781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628</TotalTime>
  <Words>1245</Words>
  <Application>Microsoft Office PowerPoint</Application>
  <PresentationFormat>On-screen Show (4:3)</PresentationFormat>
  <Paragraphs>113</Paragraphs>
  <Slides>16</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WarnockPro-Bold</vt:lpstr>
      <vt:lpstr>Office Theme</vt:lpstr>
      <vt:lpstr>Week ten session one</vt:lpstr>
      <vt:lpstr>Interest rate risk management</vt:lpstr>
      <vt:lpstr>Interest rate risk management </vt:lpstr>
      <vt:lpstr>Interest rate risk management</vt:lpstr>
      <vt:lpstr>Interest rate risk management</vt:lpstr>
      <vt:lpstr>Interest rate risk management</vt:lpstr>
      <vt:lpstr>Interest rate risk management</vt:lpstr>
      <vt:lpstr>Interest rate risk management</vt:lpstr>
      <vt:lpstr>Interest rate risk management</vt:lpstr>
      <vt:lpstr>Interest rate risk management</vt:lpstr>
      <vt:lpstr>Interest rate risk management</vt:lpstr>
      <vt:lpstr>Interest rate risk management</vt:lpstr>
      <vt:lpstr>Interest rate risk management</vt:lpstr>
      <vt:lpstr>Interest rate risk management</vt:lpstr>
      <vt:lpstr>Interest rate risk management</vt:lpstr>
      <vt:lpstr>Interest rate risk management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nine session one</dc:title>
  <dc:creator>Administrator</dc:creator>
  <cp:lastModifiedBy>Anthony Burns</cp:lastModifiedBy>
  <cp:revision>73</cp:revision>
  <dcterms:created xsi:type="dcterms:W3CDTF">2016-08-11T16:01:53Z</dcterms:created>
  <dcterms:modified xsi:type="dcterms:W3CDTF">2018-12-05T09:42:15Z</dcterms:modified>
</cp:coreProperties>
</file>