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5"/>
    <p:restoredTop sz="94643"/>
  </p:normalViewPr>
  <p:slideViewPr>
    <p:cSldViewPr snapToGrid="0" snapToObjects="1">
      <p:cViewPr varScale="1">
        <p:scale>
          <a:sx n="95" d="100"/>
          <a:sy n="95" d="100"/>
        </p:scale>
        <p:origin x="2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10/16/19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10/16/19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nationalcareers.service.gov.uk/job-profiles/social-worker" TargetMode="External"/><Relationship Id="rId4" Type="http://schemas.openxmlformats.org/officeDocument/2006/relationships/hyperlink" Target="https://www.healthcareers.nhs.uk/explore-roles/wider-healthcare-team/roles-wider-healthcare-team/clinical-support-staff/social-worker" TargetMode="External"/><Relationship Id="rId5" Type="http://schemas.openxmlformats.org/officeDocument/2006/relationships/hyperlink" Target="https://www.carmarthenshire.gov.wales/home/council-services/social-care-health/" TargetMode="External"/><Relationship Id="rId1" Type="http://schemas.openxmlformats.org/officeDocument/2006/relationships/slideLayout" Target="../slideLayouts/slideLayout2.xml"/><Relationship Id="rId2" Type="http://schemas.openxmlformats.org/officeDocument/2006/relationships/hyperlink" Target="https://www.prospects.ac.uk/job-profiles/social-work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Gweithiwr</a:t>
            </a:r>
            <a:r>
              <a:rPr lang="en-US" dirty="0" smtClean="0"/>
              <a:t> </a:t>
            </a:r>
            <a:r>
              <a:rPr lang="en-US" dirty="0" err="1" smtClean="0"/>
              <a:t>Cymdeithasol</a:t>
            </a:r>
            <a:endParaRPr lang="en-US" dirty="0"/>
          </a:p>
        </p:txBody>
      </p:sp>
      <p:sp>
        <p:nvSpPr>
          <p:cNvPr id="3" name="Subtitle 2"/>
          <p:cNvSpPr>
            <a:spLocks noGrp="1"/>
          </p:cNvSpPr>
          <p:nvPr>
            <p:ph type="subTitle" idx="1"/>
          </p:nvPr>
        </p:nvSpPr>
        <p:spPr/>
        <p:txBody>
          <a:bodyPr/>
          <a:lstStyle/>
          <a:p>
            <a:r>
              <a:rPr lang="en-US" dirty="0" smtClean="0"/>
              <a:t>1706673</a:t>
            </a:r>
            <a:endParaRPr lang="en-US" dirty="0"/>
          </a:p>
        </p:txBody>
      </p:sp>
    </p:spTree>
    <p:extLst>
      <p:ext uri="{BB962C8B-B14F-4D97-AF65-F5344CB8AC3E}">
        <p14:creationId xmlns:p14="http://schemas.microsoft.com/office/powerpoint/2010/main" val="2081525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Disgrifiad</a:t>
            </a:r>
            <a:r>
              <a:rPr lang="en-US" dirty="0" smtClean="0"/>
              <a:t> </a:t>
            </a:r>
            <a:r>
              <a:rPr lang="en-US" dirty="0" err="1" smtClean="0"/>
              <a:t>swydd</a:t>
            </a:r>
            <a:r>
              <a:rPr lang="en-US" dirty="0" smtClean="0"/>
              <a:t> </a:t>
            </a:r>
            <a:endParaRPr lang="en-US" dirty="0"/>
          </a:p>
        </p:txBody>
      </p:sp>
      <p:sp>
        <p:nvSpPr>
          <p:cNvPr id="3" name="Content Placeholder 2"/>
          <p:cNvSpPr>
            <a:spLocks noGrp="1"/>
          </p:cNvSpPr>
          <p:nvPr>
            <p:ph idx="1"/>
          </p:nvPr>
        </p:nvSpPr>
        <p:spPr>
          <a:xfrm>
            <a:off x="1141413" y="1833282"/>
            <a:ext cx="9905998" cy="3124201"/>
          </a:xfrm>
        </p:spPr>
        <p:txBody>
          <a:bodyPr>
            <a:normAutofit/>
          </a:bodyPr>
          <a:lstStyle/>
          <a:p>
            <a:r>
              <a:rPr lang="en-US" sz="2400" dirty="0" smtClean="0">
                <a:effectLst/>
              </a:rPr>
              <a:t>“Social </a:t>
            </a:r>
            <a:r>
              <a:rPr lang="en-US" sz="2400" dirty="0">
                <a:effectLst/>
              </a:rPr>
              <a:t>workers support individuals and their families through difficult times and ensure that vulnerable people, including children and adults, are safeguarded from harm. Their role is to help in improve outcomes in people's lives</a:t>
            </a:r>
            <a:r>
              <a:rPr lang="en-US" sz="2400" dirty="0" smtClean="0">
                <a:effectLst/>
              </a:rPr>
              <a:t>.” (Prospects,2017)</a:t>
            </a:r>
            <a:endParaRPr lang="en-US" sz="2400" dirty="0"/>
          </a:p>
        </p:txBody>
      </p:sp>
      <p:sp>
        <p:nvSpPr>
          <p:cNvPr id="5" name="TextBox 4"/>
          <p:cNvSpPr txBox="1"/>
          <p:nvPr/>
        </p:nvSpPr>
        <p:spPr>
          <a:xfrm>
            <a:off x="3776241" y="5271248"/>
            <a:ext cx="4636341" cy="461665"/>
          </a:xfrm>
          <a:prstGeom prst="rect">
            <a:avLst/>
          </a:prstGeom>
          <a:noFill/>
        </p:spPr>
        <p:txBody>
          <a:bodyPr wrap="square" rtlCol="0">
            <a:spAutoFit/>
          </a:bodyPr>
          <a:lstStyle/>
          <a:p>
            <a:r>
              <a:rPr lang="en-US" sz="2400" dirty="0" smtClean="0"/>
              <a:t>PAM DWI ANGEN Y SWYDD?</a:t>
            </a:r>
          </a:p>
        </p:txBody>
      </p:sp>
      <p:sp>
        <p:nvSpPr>
          <p:cNvPr id="6" name="TextBox 5"/>
          <p:cNvSpPr txBox="1"/>
          <p:nvPr/>
        </p:nvSpPr>
        <p:spPr>
          <a:xfrm>
            <a:off x="1331258" y="4195482"/>
            <a:ext cx="10031506" cy="461665"/>
          </a:xfrm>
          <a:prstGeom prst="rect">
            <a:avLst/>
          </a:prstGeom>
          <a:noFill/>
        </p:spPr>
        <p:txBody>
          <a:bodyPr wrap="square" rtlCol="0">
            <a:spAutoFit/>
          </a:bodyPr>
          <a:lstStyle/>
          <a:p>
            <a:r>
              <a:rPr lang="en-US" sz="1200" dirty="0" smtClean="0"/>
              <a:t>Prospects (2017)</a:t>
            </a:r>
            <a:r>
              <a:rPr lang="en-US" sz="1200" b="1" dirty="0"/>
              <a:t> </a:t>
            </a:r>
            <a:r>
              <a:rPr lang="en-US" sz="1200" i="1" dirty="0"/>
              <a:t>A caring and patient </a:t>
            </a:r>
            <a:r>
              <a:rPr lang="en-US" sz="1200" i="1" dirty="0" err="1"/>
              <a:t>demeanour</a:t>
            </a:r>
            <a:r>
              <a:rPr lang="en-US" sz="1200" i="1" dirty="0"/>
              <a:t> will be vital for anyone considering a career as a social </a:t>
            </a:r>
            <a:r>
              <a:rPr lang="en-US" sz="1200" i="1" dirty="0" smtClean="0"/>
              <a:t>worker. </a:t>
            </a:r>
            <a:r>
              <a:rPr lang="en-US" sz="1200" i="1" dirty="0"/>
              <a:t>Available </a:t>
            </a:r>
            <a:r>
              <a:rPr lang="en-US" sz="1200" i="1" dirty="0" err="1"/>
              <a:t>at:https</a:t>
            </a:r>
            <a:r>
              <a:rPr lang="en-US" sz="1200" i="1" dirty="0"/>
              <a:t>://</a:t>
            </a:r>
            <a:r>
              <a:rPr lang="en-US" sz="1200" i="1" dirty="0" err="1" smtClean="0"/>
              <a:t>www.prospects.ac.uk</a:t>
            </a:r>
            <a:r>
              <a:rPr lang="en-US" sz="1200" i="1" dirty="0" smtClean="0"/>
              <a:t>/job-profiles/social-worker (Accessed: 14</a:t>
            </a:r>
            <a:r>
              <a:rPr lang="en-US" sz="1200" i="1" baseline="30000" dirty="0" smtClean="0"/>
              <a:t>th</a:t>
            </a:r>
            <a:r>
              <a:rPr lang="en-US" sz="1200" i="1" dirty="0" smtClean="0"/>
              <a:t> October 2019)</a:t>
            </a:r>
            <a:endParaRPr lang="en-US" sz="1200" i="1" dirty="0"/>
          </a:p>
        </p:txBody>
      </p:sp>
    </p:spTree>
    <p:extLst>
      <p:ext uri="{BB962C8B-B14F-4D97-AF65-F5344CB8AC3E}">
        <p14:creationId xmlns:p14="http://schemas.microsoft.com/office/powerpoint/2010/main" val="1669327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Sgiliau</a:t>
            </a:r>
            <a:r>
              <a:rPr lang="en-US" dirty="0" smtClean="0"/>
              <a:t> ANGHENRHEIDIOL</a:t>
            </a:r>
            <a:endParaRPr lang="en-US" dirty="0"/>
          </a:p>
        </p:txBody>
      </p:sp>
      <p:sp>
        <p:nvSpPr>
          <p:cNvPr id="3" name="Content Placeholder 2"/>
          <p:cNvSpPr>
            <a:spLocks noGrp="1"/>
          </p:cNvSpPr>
          <p:nvPr>
            <p:ph idx="1"/>
          </p:nvPr>
        </p:nvSpPr>
        <p:spPr>
          <a:xfrm>
            <a:off x="1141413" y="2008092"/>
            <a:ext cx="9905998" cy="3124201"/>
          </a:xfrm>
        </p:spPr>
        <p:txBody>
          <a:bodyPr>
            <a:normAutofit fontScale="85000" lnSpcReduction="20000"/>
          </a:bodyPr>
          <a:lstStyle/>
          <a:p>
            <a:r>
              <a:rPr lang="en-US" dirty="0" smtClean="0">
                <a:effectLst/>
              </a:rPr>
              <a:t>“patience </a:t>
            </a:r>
            <a:r>
              <a:rPr lang="en-US" dirty="0">
                <a:effectLst/>
              </a:rPr>
              <a:t>and the ability to remain calm in a crisis</a:t>
            </a:r>
          </a:p>
          <a:p>
            <a:r>
              <a:rPr lang="en-US" dirty="0">
                <a:effectLst/>
              </a:rPr>
              <a:t>resilience</a:t>
            </a:r>
          </a:p>
          <a:p>
            <a:r>
              <a:rPr lang="en-US" dirty="0">
                <a:effectLst/>
              </a:rPr>
              <a:t>flexibility to adapt to new roles, tasks and situations</a:t>
            </a:r>
          </a:p>
          <a:p>
            <a:r>
              <a:rPr lang="en-US" dirty="0">
                <a:effectLst/>
              </a:rPr>
              <a:t>initiative</a:t>
            </a:r>
          </a:p>
          <a:p>
            <a:r>
              <a:rPr lang="en-US" dirty="0">
                <a:effectLst/>
              </a:rPr>
              <a:t>strong observation, analytical and listening skills</a:t>
            </a:r>
          </a:p>
          <a:p>
            <a:r>
              <a:rPr lang="en-US" dirty="0">
                <a:effectLst/>
              </a:rPr>
              <a:t>the capacity to absorb legal and procedural information</a:t>
            </a:r>
          </a:p>
          <a:p>
            <a:r>
              <a:rPr lang="en-US" dirty="0">
                <a:effectLst/>
              </a:rPr>
              <a:t>the ability to negotiate, mediate and interpret on behalf of service users</a:t>
            </a:r>
          </a:p>
          <a:p>
            <a:r>
              <a:rPr lang="en-US" dirty="0">
                <a:effectLst/>
              </a:rPr>
              <a:t>good </a:t>
            </a:r>
            <a:r>
              <a:rPr lang="en-US" dirty="0" err="1">
                <a:effectLst/>
              </a:rPr>
              <a:t>organisational</a:t>
            </a:r>
            <a:r>
              <a:rPr lang="en-US" dirty="0">
                <a:effectLst/>
              </a:rPr>
              <a:t> skills to work autonomously and plan meetings for a caseload of clients</a:t>
            </a:r>
            <a:r>
              <a:rPr lang="en-US" dirty="0" smtClean="0">
                <a:effectLst/>
              </a:rPr>
              <a:t>.”</a:t>
            </a:r>
            <a:r>
              <a:rPr lang="en-US" dirty="0">
                <a:effectLst/>
              </a:rPr>
              <a:t> (Prospects,2017)</a:t>
            </a:r>
            <a:endParaRPr lang="en-US" dirty="0"/>
          </a:p>
          <a:p>
            <a:endParaRPr lang="en-US" dirty="0">
              <a:effectLst/>
            </a:endParaRPr>
          </a:p>
        </p:txBody>
      </p:sp>
      <p:sp>
        <p:nvSpPr>
          <p:cNvPr id="4" name="TextBox 3"/>
          <p:cNvSpPr txBox="1"/>
          <p:nvPr/>
        </p:nvSpPr>
        <p:spPr>
          <a:xfrm>
            <a:off x="3213846" y="5553635"/>
            <a:ext cx="5190565" cy="646331"/>
          </a:xfrm>
          <a:prstGeom prst="rect">
            <a:avLst/>
          </a:prstGeom>
          <a:noFill/>
        </p:spPr>
        <p:txBody>
          <a:bodyPr wrap="square" rtlCol="0">
            <a:spAutoFit/>
          </a:bodyPr>
          <a:lstStyle/>
          <a:p>
            <a:pPr algn="ctr"/>
            <a:r>
              <a:rPr lang="en-US" dirty="0" smtClean="0"/>
              <a:t>PA RHAI O’R SGILIAU YMA SYDD GYDA FI A PA RHAI SYDD ANGEN I MI WELLA?</a:t>
            </a:r>
            <a:endParaRPr lang="en-US" dirty="0"/>
          </a:p>
        </p:txBody>
      </p:sp>
      <p:sp>
        <p:nvSpPr>
          <p:cNvPr id="5" name="TextBox 4"/>
          <p:cNvSpPr txBox="1"/>
          <p:nvPr/>
        </p:nvSpPr>
        <p:spPr>
          <a:xfrm>
            <a:off x="1078659" y="4881299"/>
            <a:ext cx="10031506" cy="461665"/>
          </a:xfrm>
          <a:prstGeom prst="rect">
            <a:avLst/>
          </a:prstGeom>
          <a:noFill/>
        </p:spPr>
        <p:txBody>
          <a:bodyPr wrap="square" rtlCol="0">
            <a:spAutoFit/>
          </a:bodyPr>
          <a:lstStyle/>
          <a:p>
            <a:r>
              <a:rPr lang="en-US" sz="1200" dirty="0" smtClean="0"/>
              <a:t>Prospects (2017)</a:t>
            </a:r>
            <a:r>
              <a:rPr lang="en-US" sz="1200" b="1" dirty="0"/>
              <a:t> </a:t>
            </a:r>
            <a:r>
              <a:rPr lang="en-US" sz="1200" i="1" dirty="0"/>
              <a:t>A caring and patient </a:t>
            </a:r>
            <a:r>
              <a:rPr lang="en-US" sz="1200" i="1" dirty="0" err="1"/>
              <a:t>demeanour</a:t>
            </a:r>
            <a:r>
              <a:rPr lang="en-US" sz="1200" i="1" dirty="0"/>
              <a:t> will be vital for anyone considering a career as a social </a:t>
            </a:r>
            <a:r>
              <a:rPr lang="en-US" sz="1200" i="1" dirty="0" smtClean="0"/>
              <a:t>worker. </a:t>
            </a:r>
            <a:r>
              <a:rPr lang="en-US" sz="1200" i="1" dirty="0"/>
              <a:t>Available </a:t>
            </a:r>
            <a:r>
              <a:rPr lang="en-US" sz="1200" i="1" dirty="0" err="1"/>
              <a:t>at:https</a:t>
            </a:r>
            <a:r>
              <a:rPr lang="en-US" sz="1200" i="1" dirty="0"/>
              <a:t>://</a:t>
            </a:r>
            <a:r>
              <a:rPr lang="en-US" sz="1200" i="1" dirty="0" err="1" smtClean="0"/>
              <a:t>www.prospects.ac.uk</a:t>
            </a:r>
            <a:r>
              <a:rPr lang="en-US" sz="1200" i="1" dirty="0" smtClean="0"/>
              <a:t>/job-profiles/social-worker (Accessed: 14</a:t>
            </a:r>
            <a:r>
              <a:rPr lang="en-US" sz="1200" i="1" baseline="30000" dirty="0" smtClean="0"/>
              <a:t>th</a:t>
            </a:r>
            <a:r>
              <a:rPr lang="en-US" sz="1200" i="1" dirty="0" smtClean="0"/>
              <a:t> October 2019)</a:t>
            </a:r>
            <a:endParaRPr lang="en-US" sz="1200" i="1" dirty="0"/>
          </a:p>
        </p:txBody>
      </p:sp>
    </p:spTree>
    <p:extLst>
      <p:ext uri="{BB962C8B-B14F-4D97-AF65-F5344CB8AC3E}">
        <p14:creationId xmlns:p14="http://schemas.microsoft.com/office/powerpoint/2010/main" val="933341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Cyfrifoldebau</a:t>
            </a:r>
            <a:r>
              <a:rPr lang="en-US" dirty="0" smtClean="0"/>
              <a:t> BYDD ANGEN CYMRYD YMLAEN </a:t>
            </a:r>
            <a:endParaRPr lang="en-US" dirty="0"/>
          </a:p>
        </p:txBody>
      </p:sp>
      <p:sp>
        <p:nvSpPr>
          <p:cNvPr id="3" name="Content Placeholder 2"/>
          <p:cNvSpPr>
            <a:spLocks noGrp="1"/>
          </p:cNvSpPr>
          <p:nvPr>
            <p:ph idx="1"/>
          </p:nvPr>
        </p:nvSpPr>
        <p:spPr/>
        <p:txBody>
          <a:bodyPr/>
          <a:lstStyle/>
          <a:p>
            <a:r>
              <a:rPr lang="en-US" dirty="0" smtClean="0">
                <a:effectLst/>
              </a:rPr>
              <a:t>“the </a:t>
            </a:r>
            <a:r>
              <a:rPr lang="en-US" dirty="0">
                <a:effectLst/>
              </a:rPr>
              <a:t>elderly</a:t>
            </a:r>
          </a:p>
          <a:p>
            <a:r>
              <a:rPr lang="en-US" dirty="0">
                <a:effectLst/>
              </a:rPr>
              <a:t>people with learning and physical disabilities</a:t>
            </a:r>
          </a:p>
          <a:p>
            <a:r>
              <a:rPr lang="en-US" dirty="0">
                <a:effectLst/>
              </a:rPr>
              <a:t>young offenders</a:t>
            </a:r>
          </a:p>
          <a:p>
            <a:r>
              <a:rPr lang="en-US" dirty="0">
                <a:effectLst/>
              </a:rPr>
              <a:t>people with mental health conditions</a:t>
            </a:r>
          </a:p>
          <a:p>
            <a:r>
              <a:rPr lang="en-US" dirty="0">
                <a:effectLst/>
              </a:rPr>
              <a:t>school non-attenders</a:t>
            </a:r>
          </a:p>
          <a:p>
            <a:r>
              <a:rPr lang="en-US" dirty="0">
                <a:effectLst/>
              </a:rPr>
              <a:t>drug and alcohol abusers</a:t>
            </a:r>
          </a:p>
          <a:p>
            <a:r>
              <a:rPr lang="en-US" dirty="0">
                <a:effectLst/>
              </a:rPr>
              <a:t>the homeless</a:t>
            </a:r>
            <a:r>
              <a:rPr lang="en-US" dirty="0" smtClean="0">
                <a:effectLst/>
              </a:rPr>
              <a:t>.”</a:t>
            </a:r>
            <a:r>
              <a:rPr lang="en-US" dirty="0">
                <a:effectLst/>
              </a:rPr>
              <a:t> (Prospects,2017)</a:t>
            </a:r>
            <a:endParaRPr lang="en-US" dirty="0"/>
          </a:p>
          <a:p>
            <a:endParaRPr lang="en-US" dirty="0">
              <a:effectLst/>
            </a:endParaRPr>
          </a:p>
          <a:p>
            <a:endParaRPr lang="en-US" dirty="0"/>
          </a:p>
        </p:txBody>
      </p:sp>
      <p:sp>
        <p:nvSpPr>
          <p:cNvPr id="4" name="TextBox 3"/>
          <p:cNvSpPr txBox="1"/>
          <p:nvPr/>
        </p:nvSpPr>
        <p:spPr>
          <a:xfrm>
            <a:off x="5287588" y="5791200"/>
            <a:ext cx="2904565" cy="369332"/>
          </a:xfrm>
          <a:prstGeom prst="rect">
            <a:avLst/>
          </a:prstGeom>
          <a:noFill/>
        </p:spPr>
        <p:txBody>
          <a:bodyPr wrap="square" rtlCol="0">
            <a:spAutoFit/>
          </a:bodyPr>
          <a:lstStyle/>
          <a:p>
            <a:r>
              <a:rPr lang="en-US" smtClean="0"/>
              <a:t>FY PROFIAD?</a:t>
            </a:r>
            <a:endParaRPr lang="en-US"/>
          </a:p>
        </p:txBody>
      </p:sp>
      <p:sp>
        <p:nvSpPr>
          <p:cNvPr id="5" name="TextBox 4"/>
          <p:cNvSpPr txBox="1"/>
          <p:nvPr/>
        </p:nvSpPr>
        <p:spPr>
          <a:xfrm>
            <a:off x="887505" y="5329535"/>
            <a:ext cx="10031506" cy="461665"/>
          </a:xfrm>
          <a:prstGeom prst="rect">
            <a:avLst/>
          </a:prstGeom>
          <a:noFill/>
        </p:spPr>
        <p:txBody>
          <a:bodyPr wrap="square" rtlCol="0">
            <a:spAutoFit/>
          </a:bodyPr>
          <a:lstStyle/>
          <a:p>
            <a:r>
              <a:rPr lang="en-US" sz="1200" dirty="0" smtClean="0"/>
              <a:t>Prospects (2017)</a:t>
            </a:r>
            <a:r>
              <a:rPr lang="en-US" sz="1200" b="1" dirty="0"/>
              <a:t> </a:t>
            </a:r>
            <a:r>
              <a:rPr lang="en-US" sz="1200" i="1" dirty="0"/>
              <a:t>A caring and patient </a:t>
            </a:r>
            <a:r>
              <a:rPr lang="en-US" sz="1200" i="1" dirty="0" err="1"/>
              <a:t>demeanour</a:t>
            </a:r>
            <a:r>
              <a:rPr lang="en-US" sz="1200" i="1" dirty="0"/>
              <a:t> will be vital for anyone considering a career as a social </a:t>
            </a:r>
            <a:r>
              <a:rPr lang="en-US" sz="1200" i="1" dirty="0" smtClean="0"/>
              <a:t>worker. </a:t>
            </a:r>
            <a:r>
              <a:rPr lang="en-US" sz="1200" i="1" dirty="0"/>
              <a:t>Available </a:t>
            </a:r>
            <a:r>
              <a:rPr lang="en-US" sz="1200" i="1" dirty="0" err="1"/>
              <a:t>at:https</a:t>
            </a:r>
            <a:r>
              <a:rPr lang="en-US" sz="1200" i="1" dirty="0"/>
              <a:t>://</a:t>
            </a:r>
            <a:r>
              <a:rPr lang="en-US" sz="1200" i="1" dirty="0" err="1" smtClean="0"/>
              <a:t>www.prospects.ac.uk</a:t>
            </a:r>
            <a:r>
              <a:rPr lang="en-US" sz="1200" i="1" dirty="0" smtClean="0"/>
              <a:t>/job-profiles/social-worker (Accessed: 14</a:t>
            </a:r>
            <a:r>
              <a:rPr lang="en-US" sz="1200" i="1" baseline="30000" dirty="0" smtClean="0"/>
              <a:t>th</a:t>
            </a:r>
            <a:r>
              <a:rPr lang="en-US" sz="1200" i="1" dirty="0" smtClean="0"/>
              <a:t> October 2019)</a:t>
            </a:r>
            <a:endParaRPr lang="en-US" sz="1200" i="1" dirty="0"/>
          </a:p>
        </p:txBody>
      </p:sp>
    </p:spTree>
    <p:extLst>
      <p:ext uri="{BB962C8B-B14F-4D97-AF65-F5344CB8AC3E}">
        <p14:creationId xmlns:p14="http://schemas.microsoft.com/office/powerpoint/2010/main" val="110670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Cymwysterau</a:t>
            </a:r>
            <a:r>
              <a:rPr lang="en-US" dirty="0" smtClean="0"/>
              <a:t> a </a:t>
            </a:r>
            <a:r>
              <a:rPr lang="en-US" dirty="0" err="1" smtClean="0"/>
              <a:t>profiad</a:t>
            </a:r>
            <a:r>
              <a:rPr lang="en-US" dirty="0" smtClean="0"/>
              <a:t> </a:t>
            </a:r>
            <a:r>
              <a:rPr lang="en-US" dirty="0" err="1" smtClean="0"/>
              <a:t>gwaith</a:t>
            </a:r>
            <a:r>
              <a:rPr lang="en-US" dirty="0" smtClean="0"/>
              <a:t> SYDD ANGEN</a:t>
            </a:r>
            <a:endParaRPr lang="en-US" dirty="0"/>
          </a:p>
        </p:txBody>
      </p:sp>
      <p:sp>
        <p:nvSpPr>
          <p:cNvPr id="3" name="Content Placeholder 2"/>
          <p:cNvSpPr>
            <a:spLocks noGrp="1"/>
          </p:cNvSpPr>
          <p:nvPr>
            <p:ph idx="1"/>
          </p:nvPr>
        </p:nvSpPr>
        <p:spPr>
          <a:xfrm>
            <a:off x="1141413" y="1860175"/>
            <a:ext cx="9905998" cy="3124201"/>
          </a:xfrm>
        </p:spPr>
        <p:txBody>
          <a:bodyPr/>
          <a:lstStyle/>
          <a:p>
            <a:pPr marL="0" indent="0" defTabSz="914400">
              <a:spcBef>
                <a:spcPts val="0"/>
              </a:spcBef>
              <a:spcAft>
                <a:spcPts val="0"/>
              </a:spcAft>
              <a:buClrTx/>
              <a:buSzTx/>
              <a:buNone/>
            </a:pPr>
            <a:r>
              <a:rPr lang="en-US" dirty="0" smtClean="0">
                <a:effectLst/>
              </a:rPr>
              <a:t>“Social </a:t>
            </a:r>
            <a:r>
              <a:rPr lang="en-US" dirty="0">
                <a:effectLst/>
              </a:rPr>
              <a:t>work is a graduate profession and you will need either an </a:t>
            </a:r>
            <a:r>
              <a:rPr lang="en-US" dirty="0" err="1">
                <a:effectLst/>
              </a:rPr>
              <a:t>honours</a:t>
            </a:r>
            <a:r>
              <a:rPr lang="en-US" dirty="0">
                <a:effectLst/>
              </a:rPr>
              <a:t> or a postgraduate degree in social work to find employment. </a:t>
            </a:r>
            <a:r>
              <a:rPr lang="en-US" smtClean="0">
                <a:effectLst/>
              </a:rPr>
              <a:t>”</a:t>
            </a:r>
            <a:r>
              <a:rPr lang="en-US">
                <a:effectLst/>
              </a:rPr>
              <a:t> (</a:t>
            </a:r>
            <a:r>
              <a:rPr lang="en-US">
                <a:effectLst/>
              </a:rPr>
              <a:t>Prospects,2017</a:t>
            </a:r>
            <a:r>
              <a:rPr lang="en-US" smtClean="0">
                <a:effectLst/>
              </a:rPr>
              <a:t>)</a:t>
            </a:r>
            <a:endParaRPr lang="en-US" dirty="0" smtClean="0">
              <a:effectLst/>
            </a:endParaRPr>
          </a:p>
          <a:p>
            <a:pPr marL="0" lvl="0" indent="0" defTabSz="914400">
              <a:spcBef>
                <a:spcPts val="0"/>
              </a:spcBef>
              <a:spcAft>
                <a:spcPts val="0"/>
              </a:spcAft>
              <a:buClrTx/>
              <a:buSzTx/>
              <a:buNone/>
            </a:pPr>
            <a:endParaRPr lang="en-US" dirty="0">
              <a:effectLst/>
            </a:endParaRPr>
          </a:p>
          <a:p>
            <a:pPr marL="0" indent="0" defTabSz="914400">
              <a:spcBef>
                <a:spcPts val="0"/>
              </a:spcBef>
              <a:spcAft>
                <a:spcPts val="0"/>
              </a:spcAft>
              <a:buClrTx/>
              <a:buSzTx/>
              <a:buNone/>
            </a:pPr>
            <a:r>
              <a:rPr lang="en-US" dirty="0" smtClean="0">
                <a:effectLst/>
              </a:rPr>
              <a:t>“Gain </a:t>
            </a:r>
            <a:r>
              <a:rPr lang="en-US" dirty="0">
                <a:effectLst/>
              </a:rPr>
              <a:t>as much work experience as possible, either through paid positions in community care settings or by undertaking relevant voluntary work</a:t>
            </a:r>
            <a:r>
              <a:rPr lang="en-US" dirty="0" smtClean="0">
                <a:effectLst/>
              </a:rPr>
              <a:t>.”</a:t>
            </a:r>
            <a:r>
              <a:rPr lang="en-US" dirty="0">
                <a:effectLst/>
              </a:rPr>
              <a:t> </a:t>
            </a:r>
            <a:r>
              <a:rPr lang="en-US" dirty="0">
                <a:effectLst/>
              </a:rPr>
              <a:t>(Prospects,2017)</a:t>
            </a:r>
            <a:endParaRPr lang="en-US" dirty="0"/>
          </a:p>
          <a:p>
            <a:pPr marL="0" lvl="0" indent="0" defTabSz="914400">
              <a:spcBef>
                <a:spcPts val="0"/>
              </a:spcBef>
              <a:spcAft>
                <a:spcPts val="0"/>
              </a:spcAft>
              <a:buClrTx/>
              <a:buSzTx/>
              <a:buNone/>
            </a:pPr>
            <a:endParaRPr lang="en-US" dirty="0"/>
          </a:p>
        </p:txBody>
      </p:sp>
      <p:sp>
        <p:nvSpPr>
          <p:cNvPr id="4" name="TextBox 3"/>
          <p:cNvSpPr txBox="1"/>
          <p:nvPr/>
        </p:nvSpPr>
        <p:spPr>
          <a:xfrm>
            <a:off x="3832412" y="5540189"/>
            <a:ext cx="6091518" cy="369332"/>
          </a:xfrm>
          <a:prstGeom prst="rect">
            <a:avLst/>
          </a:prstGeom>
          <a:noFill/>
        </p:spPr>
        <p:txBody>
          <a:bodyPr wrap="square" rtlCol="0">
            <a:spAutoFit/>
          </a:bodyPr>
          <a:lstStyle/>
          <a:p>
            <a:r>
              <a:rPr lang="en-US" smtClean="0"/>
              <a:t>CYMWYSTERAU A PROFIAD PERSONOL?</a:t>
            </a:r>
            <a:endParaRPr lang="en-US"/>
          </a:p>
        </p:txBody>
      </p:sp>
      <p:sp>
        <p:nvSpPr>
          <p:cNvPr id="5" name="TextBox 4"/>
          <p:cNvSpPr txBox="1"/>
          <p:nvPr/>
        </p:nvSpPr>
        <p:spPr>
          <a:xfrm>
            <a:off x="1277470" y="4262718"/>
            <a:ext cx="10031506" cy="461665"/>
          </a:xfrm>
          <a:prstGeom prst="rect">
            <a:avLst/>
          </a:prstGeom>
          <a:noFill/>
        </p:spPr>
        <p:txBody>
          <a:bodyPr wrap="square" rtlCol="0">
            <a:spAutoFit/>
          </a:bodyPr>
          <a:lstStyle/>
          <a:p>
            <a:r>
              <a:rPr lang="en-US" sz="1200" dirty="0" smtClean="0"/>
              <a:t>Prospects (2017)</a:t>
            </a:r>
            <a:r>
              <a:rPr lang="en-US" sz="1200" b="1" dirty="0"/>
              <a:t> </a:t>
            </a:r>
            <a:r>
              <a:rPr lang="en-US" sz="1200" i="1" dirty="0"/>
              <a:t>A caring and patient </a:t>
            </a:r>
            <a:r>
              <a:rPr lang="en-US" sz="1200" i="1" dirty="0" err="1"/>
              <a:t>demeanour</a:t>
            </a:r>
            <a:r>
              <a:rPr lang="en-US" sz="1200" i="1" dirty="0"/>
              <a:t> will be vital for anyone considering a career as a social </a:t>
            </a:r>
            <a:r>
              <a:rPr lang="en-US" sz="1200" i="1" dirty="0" smtClean="0"/>
              <a:t>worker. </a:t>
            </a:r>
            <a:r>
              <a:rPr lang="en-US" sz="1200" i="1" dirty="0"/>
              <a:t>Available </a:t>
            </a:r>
            <a:r>
              <a:rPr lang="en-US" sz="1200" i="1" dirty="0" err="1"/>
              <a:t>at:https</a:t>
            </a:r>
            <a:r>
              <a:rPr lang="en-US" sz="1200" i="1" dirty="0"/>
              <a:t>://</a:t>
            </a:r>
            <a:r>
              <a:rPr lang="en-US" sz="1200" i="1" dirty="0" err="1" smtClean="0"/>
              <a:t>www.prospects.ac.uk</a:t>
            </a:r>
            <a:r>
              <a:rPr lang="en-US" sz="1200" i="1" dirty="0" smtClean="0"/>
              <a:t>/job-profiles/social-worker (Accessed: 14</a:t>
            </a:r>
            <a:r>
              <a:rPr lang="en-US" sz="1200" i="1" baseline="30000" dirty="0" smtClean="0"/>
              <a:t>th</a:t>
            </a:r>
            <a:r>
              <a:rPr lang="en-US" sz="1200" i="1" dirty="0" smtClean="0"/>
              <a:t> October 2019)</a:t>
            </a:r>
            <a:endParaRPr lang="en-US" sz="1200" i="1" dirty="0"/>
          </a:p>
        </p:txBody>
      </p:sp>
    </p:spTree>
    <p:extLst>
      <p:ext uri="{BB962C8B-B14F-4D97-AF65-F5344CB8AC3E}">
        <p14:creationId xmlns:p14="http://schemas.microsoft.com/office/powerpoint/2010/main" val="748283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9295" y="2330824"/>
            <a:ext cx="9905998" cy="1905000"/>
          </a:xfrm>
        </p:spPr>
        <p:txBody>
          <a:bodyPr/>
          <a:lstStyle/>
          <a:p>
            <a:r>
              <a:rPr lang="en-US" dirty="0" smtClean="0"/>
              <a:t>PAM RWYF YN ADDAS AR GYFER Y SWYDD?</a:t>
            </a:r>
            <a:endParaRPr lang="en-US" dirty="0"/>
          </a:p>
        </p:txBody>
      </p:sp>
      <p:cxnSp>
        <p:nvCxnSpPr>
          <p:cNvPr id="5" name="Straight Arrow Connector 4"/>
          <p:cNvCxnSpPr>
            <a:stCxn id="2" idx="0"/>
          </p:cNvCxnSpPr>
          <p:nvPr/>
        </p:nvCxnSpPr>
        <p:spPr>
          <a:xfrm flipV="1">
            <a:off x="6632294" y="1640541"/>
            <a:ext cx="1140106" cy="69028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a:stCxn id="2" idx="2"/>
          </p:cNvCxnSpPr>
          <p:nvPr/>
        </p:nvCxnSpPr>
        <p:spPr>
          <a:xfrm flipH="1">
            <a:off x="5459506" y="4235824"/>
            <a:ext cx="1172788" cy="90095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0260106" y="3617259"/>
            <a:ext cx="497541" cy="61856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1813765" y="1554693"/>
            <a:ext cx="1346293" cy="129764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7873906" y="1016186"/>
            <a:ext cx="1660058" cy="646331"/>
          </a:xfrm>
          <a:prstGeom prst="rect">
            <a:avLst/>
          </a:prstGeom>
          <a:noFill/>
        </p:spPr>
        <p:txBody>
          <a:bodyPr wrap="square" rtlCol="0">
            <a:spAutoFit/>
          </a:bodyPr>
          <a:lstStyle/>
          <a:p>
            <a:r>
              <a:rPr lang="en-US" dirty="0" smtClean="0"/>
              <a:t>SGILIAU PERSONOL</a:t>
            </a:r>
            <a:endParaRPr lang="en-US" dirty="0"/>
          </a:p>
        </p:txBody>
      </p:sp>
      <p:sp>
        <p:nvSpPr>
          <p:cNvPr id="13" name="TextBox 12"/>
          <p:cNvSpPr txBox="1"/>
          <p:nvPr/>
        </p:nvSpPr>
        <p:spPr>
          <a:xfrm>
            <a:off x="10058400" y="4363134"/>
            <a:ext cx="1909482" cy="646331"/>
          </a:xfrm>
          <a:prstGeom prst="rect">
            <a:avLst/>
          </a:prstGeom>
          <a:noFill/>
        </p:spPr>
        <p:txBody>
          <a:bodyPr wrap="square" rtlCol="0">
            <a:spAutoFit/>
          </a:bodyPr>
          <a:lstStyle/>
          <a:p>
            <a:r>
              <a:rPr lang="en-US" smtClean="0"/>
              <a:t>CYMWYSTERAU A PHROFIAD </a:t>
            </a:r>
            <a:endParaRPr lang="en-US"/>
          </a:p>
        </p:txBody>
      </p:sp>
      <p:sp>
        <p:nvSpPr>
          <p:cNvPr id="14" name="TextBox 13"/>
          <p:cNvSpPr txBox="1"/>
          <p:nvPr/>
        </p:nvSpPr>
        <p:spPr>
          <a:xfrm>
            <a:off x="3251804" y="994210"/>
            <a:ext cx="1761565" cy="646331"/>
          </a:xfrm>
          <a:prstGeom prst="rect">
            <a:avLst/>
          </a:prstGeom>
          <a:noFill/>
        </p:spPr>
        <p:txBody>
          <a:bodyPr wrap="square" rtlCol="0">
            <a:spAutoFit/>
          </a:bodyPr>
          <a:lstStyle/>
          <a:p>
            <a:r>
              <a:rPr lang="en-US" smtClean="0"/>
              <a:t>AGWEDDAU PERSONOL</a:t>
            </a:r>
            <a:endParaRPr lang="en-US"/>
          </a:p>
        </p:txBody>
      </p:sp>
      <p:sp>
        <p:nvSpPr>
          <p:cNvPr id="15" name="TextBox 14"/>
          <p:cNvSpPr txBox="1"/>
          <p:nvPr/>
        </p:nvSpPr>
        <p:spPr>
          <a:xfrm>
            <a:off x="4042288" y="5206217"/>
            <a:ext cx="2003612" cy="369332"/>
          </a:xfrm>
          <a:prstGeom prst="rect">
            <a:avLst/>
          </a:prstGeom>
          <a:noFill/>
        </p:spPr>
        <p:txBody>
          <a:bodyPr wrap="square" rtlCol="0">
            <a:spAutoFit/>
          </a:bodyPr>
          <a:lstStyle/>
          <a:p>
            <a:r>
              <a:rPr lang="en-US" dirty="0" smtClean="0"/>
              <a:t>CYFRIFOLDEBAU </a:t>
            </a:r>
            <a:endParaRPr lang="en-US" dirty="0"/>
          </a:p>
        </p:txBody>
      </p:sp>
      <p:cxnSp>
        <p:nvCxnSpPr>
          <p:cNvPr id="17" name="Straight Arrow Connector 16"/>
          <p:cNvCxnSpPr/>
          <p:nvPr/>
        </p:nvCxnSpPr>
        <p:spPr>
          <a:xfrm flipH="1">
            <a:off x="1089212" y="3523129"/>
            <a:ext cx="1062317" cy="104887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188259" y="4686299"/>
            <a:ext cx="1801906" cy="923330"/>
          </a:xfrm>
          <a:prstGeom prst="rect">
            <a:avLst/>
          </a:prstGeom>
          <a:noFill/>
        </p:spPr>
        <p:txBody>
          <a:bodyPr wrap="square" rtlCol="0">
            <a:spAutoFit/>
          </a:bodyPr>
          <a:lstStyle/>
          <a:p>
            <a:r>
              <a:rPr lang="en-US" smtClean="0"/>
              <a:t>BETH SYDD ANGEN I MI WELLA</a:t>
            </a:r>
            <a:endParaRPr lang="en-US"/>
          </a:p>
        </p:txBody>
      </p:sp>
    </p:spTree>
    <p:extLst>
      <p:ext uri="{BB962C8B-B14F-4D97-AF65-F5344CB8AC3E}">
        <p14:creationId xmlns:p14="http://schemas.microsoft.com/office/powerpoint/2010/main" val="860591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8307" y="2344271"/>
            <a:ext cx="9905998" cy="1905000"/>
          </a:xfrm>
        </p:spPr>
        <p:txBody>
          <a:bodyPr/>
          <a:lstStyle/>
          <a:p>
            <a:pPr algn="ctr"/>
            <a:r>
              <a:rPr lang="en-US" dirty="0" smtClean="0"/>
              <a:t>DIOLCH AM WRANDO</a:t>
            </a:r>
            <a:endParaRPr lang="en-US" dirty="0"/>
          </a:p>
        </p:txBody>
      </p:sp>
    </p:spTree>
    <p:extLst>
      <p:ext uri="{BB962C8B-B14F-4D97-AF65-F5344CB8AC3E}">
        <p14:creationId xmlns:p14="http://schemas.microsoft.com/office/powerpoint/2010/main" val="659448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437" y="761999"/>
            <a:ext cx="9905998" cy="1905000"/>
          </a:xfrm>
        </p:spPr>
        <p:txBody>
          <a:bodyPr/>
          <a:lstStyle/>
          <a:p>
            <a:r>
              <a:rPr lang="en-US" dirty="0" err="1" smtClean="0"/>
              <a:t>Llyfryddiaeth</a:t>
            </a:r>
            <a:endParaRPr lang="en-US" dirty="0"/>
          </a:p>
        </p:txBody>
      </p:sp>
      <p:sp>
        <p:nvSpPr>
          <p:cNvPr id="3" name="Content Placeholder 2"/>
          <p:cNvSpPr>
            <a:spLocks noGrp="1"/>
          </p:cNvSpPr>
          <p:nvPr>
            <p:ph idx="1"/>
          </p:nvPr>
        </p:nvSpPr>
        <p:spPr/>
        <p:txBody>
          <a:bodyPr>
            <a:normAutofit fontScale="92500" lnSpcReduction="10000"/>
          </a:bodyPr>
          <a:lstStyle/>
          <a:p>
            <a:r>
              <a:rPr lang="en-US" dirty="0">
                <a:hlinkClick r:id="rId2"/>
              </a:rPr>
              <a:t>https://</a:t>
            </a:r>
            <a:r>
              <a:rPr lang="en-US" dirty="0" smtClean="0">
                <a:hlinkClick r:id="rId2"/>
              </a:rPr>
              <a:t>www.prospects.ac.uk/job-profiles/social-worker</a:t>
            </a:r>
            <a:endParaRPr lang="en-US" dirty="0" smtClean="0"/>
          </a:p>
          <a:p>
            <a:r>
              <a:rPr lang="en-US" dirty="0"/>
              <a:t> </a:t>
            </a:r>
            <a:r>
              <a:rPr lang="en-US" dirty="0">
                <a:hlinkClick r:id="rId3"/>
              </a:rPr>
              <a:t>https://</a:t>
            </a:r>
            <a:r>
              <a:rPr lang="en-US" dirty="0" smtClean="0">
                <a:hlinkClick r:id="rId3"/>
              </a:rPr>
              <a:t>nationalcareers.service.gov.uk/job-profiles/social-worker</a:t>
            </a:r>
            <a:endParaRPr lang="en-US" dirty="0" smtClean="0"/>
          </a:p>
          <a:p>
            <a:r>
              <a:rPr lang="en-US" dirty="0">
                <a:hlinkClick r:id="rId4"/>
              </a:rPr>
              <a:t>https://</a:t>
            </a:r>
            <a:r>
              <a:rPr lang="en-US" dirty="0" smtClean="0">
                <a:hlinkClick r:id="rId4"/>
              </a:rPr>
              <a:t>www.healthcareers.nhs.uk/explore-roles/wider-healthcare-team/roles-wider-healthcare-team/clinical-support-staff/social-worker</a:t>
            </a:r>
            <a:endParaRPr lang="en-US" dirty="0" smtClean="0"/>
          </a:p>
          <a:p>
            <a:r>
              <a:rPr lang="en-US" dirty="0">
                <a:hlinkClick r:id="rId5"/>
              </a:rPr>
              <a:t>https://www.carmarthenshire.gov.wales/home/council-services/social-care-health</a:t>
            </a:r>
            <a:r>
              <a:rPr lang="en-US" dirty="0" smtClean="0">
                <a:hlinkClick r:id="rId5"/>
              </a:rPr>
              <a:t>/</a:t>
            </a:r>
            <a:endParaRPr lang="en-US" dirty="0" smtClean="0"/>
          </a:p>
          <a:p>
            <a:r>
              <a:rPr lang="en-US" dirty="0" smtClean="0"/>
              <a:t>Social action with children and families, edited by </a:t>
            </a:r>
            <a:r>
              <a:rPr lang="en-US" dirty="0" err="1" smtClean="0"/>
              <a:t>crescy</a:t>
            </a:r>
            <a:r>
              <a:rPr lang="en-US" dirty="0" smtClean="0"/>
              <a:t> </a:t>
            </a:r>
            <a:r>
              <a:rPr lang="en-US" dirty="0" err="1" smtClean="0"/>
              <a:t>cannan</a:t>
            </a:r>
            <a:r>
              <a:rPr lang="en-US" dirty="0" smtClean="0"/>
              <a:t> and </a:t>
            </a:r>
            <a:r>
              <a:rPr lang="en-US" dirty="0" err="1" smtClean="0"/>
              <a:t>chris</a:t>
            </a:r>
            <a:r>
              <a:rPr lang="en-US" dirty="0" smtClean="0"/>
              <a:t> warren </a:t>
            </a:r>
          </a:p>
          <a:p>
            <a:r>
              <a:rPr lang="en-US" dirty="0" smtClean="0"/>
              <a:t>Social work and mental health, by </a:t>
            </a:r>
            <a:r>
              <a:rPr lang="en-US" dirty="0" err="1" smtClean="0"/>
              <a:t>malcolm</a:t>
            </a:r>
            <a:r>
              <a:rPr lang="en-US" dirty="0" smtClean="0"/>
              <a:t> </a:t>
            </a:r>
            <a:r>
              <a:rPr lang="en-US" dirty="0" err="1" smtClean="0"/>
              <a:t>golightley</a:t>
            </a:r>
            <a:endParaRPr lang="en-US" dirty="0" smtClean="0"/>
          </a:p>
          <a:p>
            <a:r>
              <a:rPr lang="en-US" dirty="0" smtClean="0"/>
              <a:t>Integrated </a:t>
            </a:r>
            <a:r>
              <a:rPr lang="en-US" dirty="0" err="1" smtClean="0"/>
              <a:t>childrens</a:t>
            </a:r>
            <a:r>
              <a:rPr lang="en-US" dirty="0" smtClean="0"/>
              <a:t> services, by john m. </a:t>
            </a:r>
            <a:r>
              <a:rPr lang="en-US" dirty="0" err="1" smtClean="0"/>
              <a:t>davis</a:t>
            </a:r>
            <a:endParaRPr lang="en-US" dirty="0"/>
          </a:p>
        </p:txBody>
      </p:sp>
    </p:spTree>
    <p:extLst>
      <p:ext uri="{BB962C8B-B14F-4D97-AF65-F5344CB8AC3E}">
        <p14:creationId xmlns:p14="http://schemas.microsoft.com/office/powerpoint/2010/main" val="4100032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Mesh</Template>
  <TotalTime>101</TotalTime>
  <Words>418</Words>
  <Application>Microsoft Macintosh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Century Gothic</vt:lpstr>
      <vt:lpstr>Arial</vt:lpstr>
      <vt:lpstr>Mesh</vt:lpstr>
      <vt:lpstr>Gweithiwr Cymdeithasol</vt:lpstr>
      <vt:lpstr>Disgrifiad swydd </vt:lpstr>
      <vt:lpstr>Sgiliau ANGHENRHEIDIOL</vt:lpstr>
      <vt:lpstr>Cyfrifoldebau BYDD ANGEN CYMRYD YMLAEN </vt:lpstr>
      <vt:lpstr>Cymwysterau a profiad gwaith SYDD ANGEN</vt:lpstr>
      <vt:lpstr>PAM RWYF YN ADDAS AR GYFER Y SWYDD?</vt:lpstr>
      <vt:lpstr>DIOLCH AM WRANDO</vt:lpstr>
      <vt:lpstr>Llyfryddiaeth</vt:lpstr>
    </vt:vector>
  </TitlesOfParts>
  <Company/>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Gweithiwr Cymdeithasol</dc:title>
  <dc:creator>Celyn Thomas</dc:creator>
  <cp:lastModifiedBy>Celyn Thomas</cp:lastModifiedBy>
  <cp:revision>12</cp:revision>
  <dcterms:created xsi:type="dcterms:W3CDTF">2019-10-16T20:51:33Z</dcterms:created>
  <dcterms:modified xsi:type="dcterms:W3CDTF">2019-10-16T22:33:32Z</dcterms:modified>
</cp:coreProperties>
</file>