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035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716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915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384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97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022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594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99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061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221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503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874CCB-F46D-4DF5-8394-B864D59DD21E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C0A83-EB5D-4EB2-B037-DAB75238D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0208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SBPD7001</a:t>
            </a:r>
            <a:br>
              <a:rPr lang="en-GB" dirty="0" smtClean="0"/>
            </a:br>
            <a:r>
              <a:rPr lang="en-GB" dirty="0" smtClean="0"/>
              <a:t>Approaches to Research and Academic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351112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sz="3400" dirty="0" smtClean="0"/>
              <a:t>Ethics and Research Integrity</a:t>
            </a:r>
          </a:p>
          <a:p>
            <a:pPr algn="l"/>
            <a:endParaRPr lang="en-GB" dirty="0" smtClean="0">
              <a:solidFill>
                <a:srgbClr val="FFFF00"/>
              </a:solidFill>
            </a:endParaRPr>
          </a:p>
          <a:p>
            <a:pPr algn="l"/>
            <a:r>
              <a:rPr lang="en-GB" dirty="0" smtClean="0">
                <a:solidFill>
                  <a:srgbClr val="FFFF00"/>
                </a:solidFill>
              </a:rPr>
              <a:t>Relevant </a:t>
            </a:r>
            <a:r>
              <a:rPr lang="en-GB" dirty="0">
                <a:solidFill>
                  <a:srgbClr val="FFFF00"/>
                </a:solidFill>
              </a:rPr>
              <a:t>reading:</a:t>
            </a:r>
            <a:r>
              <a:rPr lang="en-GB" dirty="0"/>
              <a:t> </a:t>
            </a:r>
            <a:endParaRPr lang="en-GB" dirty="0" smtClean="0"/>
          </a:p>
          <a:p>
            <a:pPr algn="l"/>
            <a:r>
              <a:rPr lang="en-GB" dirty="0" smtClean="0"/>
              <a:t>University Code of Research Practice</a:t>
            </a:r>
          </a:p>
          <a:p>
            <a:pPr algn="l"/>
            <a:r>
              <a:rPr lang="en-GB" dirty="0" smtClean="0"/>
              <a:t>Ethics form E1</a:t>
            </a:r>
          </a:p>
          <a:p>
            <a:pPr algn="l"/>
            <a:r>
              <a:rPr lang="en-GB" dirty="0" smtClean="0"/>
              <a:t>Fox, M. et al. 2007. </a:t>
            </a:r>
            <a:r>
              <a:rPr lang="en-GB" i="1" dirty="0" smtClean="0"/>
              <a:t>Doing Practitioner Research.</a:t>
            </a:r>
            <a:r>
              <a:rPr lang="en-GB" dirty="0" smtClean="0"/>
              <a:t> Chapter 6: Undertaking Ethical Research.</a:t>
            </a:r>
          </a:p>
          <a:p>
            <a:pPr algn="l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656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685800" y="404813"/>
            <a:ext cx="7772400" cy="1152525"/>
          </a:xfrm>
        </p:spPr>
        <p:txBody>
          <a:bodyPr>
            <a:normAutofit/>
          </a:bodyPr>
          <a:lstStyle/>
          <a:p>
            <a:r>
              <a:rPr lang="en-GB" altLang="en-US" sz="4000" dirty="0" smtClean="0">
                <a:ea typeface="MS PGothic" pitchFamily="34" charset="-128"/>
              </a:rPr>
              <a:t>Why Research Ethics?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685800" y="1628775"/>
            <a:ext cx="7772400" cy="4467225"/>
          </a:xfrm>
        </p:spPr>
        <p:txBody>
          <a:bodyPr/>
          <a:lstStyle/>
          <a:p>
            <a:r>
              <a:rPr lang="en-GB" altLang="en-US" b="1" smtClean="0">
                <a:ea typeface="MS PGothic" pitchFamily="34" charset="-128"/>
              </a:rPr>
              <a:t>System of research governance</a:t>
            </a:r>
            <a:r>
              <a:rPr lang="en-GB" altLang="en-US" smtClean="0">
                <a:ea typeface="MS PGothic" pitchFamily="34" charset="-128"/>
              </a:rPr>
              <a:t>:</a:t>
            </a:r>
          </a:p>
          <a:p>
            <a:pPr lvl="1"/>
            <a:r>
              <a:rPr lang="en-GB" altLang="en-US" sz="2400" smtClean="0">
                <a:ea typeface="MS PGothic" pitchFamily="34" charset="-128"/>
              </a:rPr>
              <a:t>To enhance the quality and integrity of research;</a:t>
            </a:r>
          </a:p>
          <a:p>
            <a:pPr lvl="1"/>
            <a:r>
              <a:rPr lang="en-GB" altLang="en-US" sz="2400" smtClean="0">
                <a:ea typeface="MS PGothic" pitchFamily="34" charset="-128"/>
              </a:rPr>
              <a:t>To protect the rights and welfare of participants</a:t>
            </a:r>
            <a:r>
              <a:rPr lang="en-GB" altLang="en-US" sz="3200" smtClean="0">
                <a:ea typeface="MS PGothic" pitchFamily="34" charset="-128"/>
              </a:rPr>
              <a:t>;</a:t>
            </a:r>
          </a:p>
          <a:p>
            <a:pPr lvl="1"/>
            <a:r>
              <a:rPr lang="en-GB" altLang="en-US" sz="2400" smtClean="0">
                <a:ea typeface="MS PGothic" pitchFamily="34" charset="-128"/>
              </a:rPr>
              <a:t>To protect the welfare of researchers and their right to carry out legitimate investigations;</a:t>
            </a:r>
          </a:p>
          <a:p>
            <a:pPr lvl="1"/>
            <a:r>
              <a:rPr lang="en-GB" altLang="en-US" sz="2400" smtClean="0">
                <a:ea typeface="MS PGothic" pitchFamily="34" charset="-128"/>
              </a:rPr>
              <a:t>To minimise the potential for claims of negligence;</a:t>
            </a:r>
          </a:p>
          <a:p>
            <a:pPr lvl="1"/>
            <a:r>
              <a:rPr lang="en-GB" altLang="en-US" sz="2400" smtClean="0">
                <a:ea typeface="MS PGothic" pitchFamily="34" charset="-128"/>
              </a:rPr>
              <a:t>To ensure the reputation of the University for the research it conducts and sponsors.</a:t>
            </a:r>
          </a:p>
          <a:p>
            <a:endParaRPr lang="en-GB" altLang="en-US" smtClean="0">
              <a:ea typeface="MS PGothic" pitchFamily="34" charset="-128"/>
            </a:endParaRPr>
          </a:p>
          <a:p>
            <a:pPr lvl="1"/>
            <a:endParaRPr lang="en-GB" altLang="en-US" sz="2000" smtClean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20980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332656"/>
            <a:ext cx="7772400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y-GB" sz="4000" dirty="0" smtClean="0">
                <a:ea typeface="ＭＳ Ｐゴシック" pitchFamily="34" charset="-128"/>
              </a:rPr>
              <a:t>How is ethics governed at the University?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188" y="1773238"/>
            <a:ext cx="8208962" cy="3743325"/>
          </a:xfrm>
        </p:spPr>
        <p:txBody>
          <a:bodyPr rtlCol="0">
            <a:normAutofit fontScale="92500"/>
          </a:bodyPr>
          <a:lstStyle/>
          <a:p>
            <a:pPr>
              <a:defRPr/>
            </a:pPr>
            <a:r>
              <a:rPr lang="en-GB" sz="2400" dirty="0" smtClean="0">
                <a:ea typeface="ＭＳ Ｐゴシック" pitchFamily="34" charset="-128"/>
              </a:rPr>
              <a:t>All </a:t>
            </a:r>
            <a:r>
              <a:rPr lang="en-GB" sz="2400" dirty="0">
                <a:ea typeface="ＭＳ Ｐゴシック" pitchFamily="34" charset="-128"/>
              </a:rPr>
              <a:t>prospective research </a:t>
            </a:r>
            <a:r>
              <a:rPr lang="en-GB" sz="2400" dirty="0" smtClean="0">
                <a:ea typeface="ＭＳ Ｐゴシック" pitchFamily="34" charset="-128"/>
              </a:rPr>
              <a:t>projects must </a:t>
            </a:r>
            <a:r>
              <a:rPr lang="en-GB" sz="2400" dirty="0">
                <a:ea typeface="ＭＳ Ｐゴシック" pitchFamily="34" charset="-128"/>
              </a:rPr>
              <a:t>be referred to the Ethics Committee for </a:t>
            </a:r>
            <a:r>
              <a:rPr lang="en-GB" sz="2400" dirty="0" smtClean="0">
                <a:ea typeface="ＭＳ Ｐゴシック" pitchFamily="34" charset="-128"/>
              </a:rPr>
              <a:t>approval.</a:t>
            </a:r>
            <a:endParaRPr lang="en-GB" sz="2400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sz="2400" dirty="0">
                <a:ea typeface="ＭＳ Ｐゴシック" pitchFamily="34" charset="-128"/>
              </a:rPr>
              <a:t>Complete Research Ethics Approval Form </a:t>
            </a:r>
            <a:r>
              <a:rPr lang="en-GB" sz="2400" dirty="0" smtClean="0">
                <a:ea typeface="ＭＳ Ｐゴシック" pitchFamily="34" charset="-128"/>
              </a:rPr>
              <a:t>E1.</a:t>
            </a:r>
          </a:p>
          <a:p>
            <a:pPr>
              <a:defRPr/>
            </a:pPr>
            <a:r>
              <a:rPr lang="en-GB" sz="2400" dirty="0" smtClean="0">
                <a:ea typeface="ＭＳ Ｐゴシック" pitchFamily="34" charset="-128"/>
              </a:rPr>
              <a:t>Signed by supervisor and approved by University Ethics Committee.</a:t>
            </a:r>
            <a:endParaRPr lang="en-GB" sz="2400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sz="2400" dirty="0">
                <a:ea typeface="ＭＳ Ｐゴシック" pitchFamily="34" charset="-128"/>
              </a:rPr>
              <a:t>Retained in the Postgraduate Research Office</a:t>
            </a:r>
            <a:r>
              <a:rPr lang="en-GB" sz="2400" dirty="0" smtClean="0">
                <a:ea typeface="ＭＳ Ｐゴシック" pitchFamily="34" charset="-128"/>
              </a:rPr>
              <a:t>.</a:t>
            </a:r>
          </a:p>
          <a:p>
            <a:pPr>
              <a:defRPr/>
            </a:pPr>
            <a:endParaRPr lang="en-GB" sz="2400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sz="2400" b="1" dirty="0" smtClean="0">
                <a:solidFill>
                  <a:srgbClr val="FFC000"/>
                </a:solidFill>
                <a:ea typeface="ＭＳ Ｐゴシック" pitchFamily="34" charset="-128"/>
              </a:rPr>
              <a:t>You will not be allowed to begin your research until it has been approved by your supervisor, the Ethics Committee and the Research Degrees Committee.</a:t>
            </a:r>
            <a:endParaRPr lang="en-GB" sz="2400" b="1" dirty="0">
              <a:solidFill>
                <a:srgbClr val="FFC000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525252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7724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4000" dirty="0">
                <a:ea typeface="ＭＳ Ｐゴシック" pitchFamily="34" charset="-128"/>
              </a:rPr>
              <a:t>What proposals require particular scrutiny?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323850" y="1484313"/>
            <a:ext cx="8278813" cy="41068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GB" altLang="en-US" sz="2800" smtClean="0">
                <a:ea typeface="MS PGothic" pitchFamily="34" charset="-128"/>
              </a:rPr>
              <a:t>Any research involving:</a:t>
            </a:r>
          </a:p>
          <a:p>
            <a:pPr marL="400050" lvl="1" indent="0"/>
            <a:r>
              <a:rPr lang="en-GB" altLang="en-US" sz="2400" smtClean="0">
                <a:ea typeface="MS PGothic" pitchFamily="34" charset="-128"/>
              </a:rPr>
              <a:t>human or animal participants (including online), </a:t>
            </a:r>
          </a:p>
          <a:p>
            <a:pPr marL="400050" lvl="1" indent="0"/>
            <a:r>
              <a:rPr lang="en-GB" altLang="en-US" sz="2400" smtClean="0">
                <a:ea typeface="MS PGothic" pitchFamily="34" charset="-128"/>
              </a:rPr>
              <a:t>their ‘products’ (e.g. body samples, written records, etc.), </a:t>
            </a:r>
          </a:p>
          <a:p>
            <a:pPr marL="400050" lvl="1" indent="0"/>
            <a:r>
              <a:rPr lang="en-GB" altLang="en-US" sz="2400" smtClean="0">
                <a:ea typeface="MS PGothic" pitchFamily="34" charset="-128"/>
              </a:rPr>
              <a:t>that has a direct impact on individuals or communities, </a:t>
            </a:r>
          </a:p>
          <a:p>
            <a:pPr marL="400050" lvl="1" indent="0"/>
            <a:r>
              <a:rPr lang="en-GB" altLang="en-US" sz="2400" smtClean="0">
                <a:ea typeface="MS PGothic" pitchFamily="34" charset="-128"/>
              </a:rPr>
              <a:t>or uses contemporary material that may implicate living subjects or organisations.</a:t>
            </a:r>
          </a:p>
          <a:p>
            <a:pPr marL="0" indent="0">
              <a:buFontTx/>
              <a:buNone/>
            </a:pPr>
            <a:endParaRPr lang="en-GB" altLang="en-US" sz="2400" smtClean="0">
              <a:ea typeface="MS PGothic" pitchFamily="34" charset="-128"/>
            </a:endParaRPr>
          </a:p>
          <a:p>
            <a:pPr marL="0" indent="0">
              <a:buFontTx/>
              <a:buNone/>
            </a:pPr>
            <a:endParaRPr lang="en-GB" altLang="en-US" sz="2400" smtClean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2724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7772400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>
                <a:ea typeface="ＭＳ Ｐゴシック" pitchFamily="34" charset="-128"/>
              </a:rPr>
              <a:t>What is the committee looking for?</a:t>
            </a:r>
            <a:br>
              <a:rPr lang="en-GB" sz="4000" dirty="0">
                <a:ea typeface="ＭＳ Ｐゴシック" pitchFamily="34" charset="-128"/>
              </a:rPr>
            </a:br>
            <a:r>
              <a:rPr lang="en-GB" sz="4000" dirty="0">
                <a:ea typeface="ＭＳ Ｐゴシック" pitchFamily="34" charset="-128"/>
              </a:rPr>
              <a:t>Basic Principles 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683568" y="1844824"/>
            <a:ext cx="7772400" cy="4683125"/>
          </a:xfrm>
        </p:spPr>
        <p:txBody>
          <a:bodyPr/>
          <a:lstStyle/>
          <a:p>
            <a:r>
              <a:rPr lang="en-GB" altLang="en-US" sz="2400" dirty="0" smtClean="0">
                <a:ea typeface="MS PGothic" pitchFamily="34" charset="-128"/>
              </a:rPr>
              <a:t>Beneficence - 'do positive good'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Non-malfeasance - 'do no harm’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Protect participants’ interests and /or rights 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Ensure participant and researcher safety and reduce risk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Consider and protect against where necessary the impact of work on others 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Ensure informed consent 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Avoid deception (or to justify the need for deception if necessary) </a:t>
            </a:r>
          </a:p>
          <a:p>
            <a:endParaRPr lang="en-GB" altLang="en-US" dirty="0" smtClean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1415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827088" y="188913"/>
            <a:ext cx="77724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4000" dirty="0">
                <a:ea typeface="ＭＳ Ｐゴシック" pitchFamily="34" charset="-128"/>
              </a:rPr>
              <a:t>Some further consideration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685800" y="1412875"/>
            <a:ext cx="7772400" cy="4103688"/>
          </a:xfrm>
        </p:spPr>
        <p:txBody>
          <a:bodyPr/>
          <a:lstStyle/>
          <a:p>
            <a:r>
              <a:rPr lang="en-GB" altLang="en-US" sz="2400" smtClean="0">
                <a:ea typeface="MS PGothic" pitchFamily="34" charset="-128"/>
              </a:rPr>
              <a:t>Provide debriefing – i.e. the need to provide participants with additional information to support them after taking part in the research</a:t>
            </a:r>
          </a:p>
          <a:p>
            <a:r>
              <a:rPr lang="en-GB" altLang="en-US" sz="2400" smtClean="0">
                <a:ea typeface="MS PGothic" pitchFamily="34" charset="-128"/>
              </a:rPr>
              <a:t>Allow withdrawal from Investigation </a:t>
            </a:r>
          </a:p>
          <a:p>
            <a:r>
              <a:rPr lang="en-GB" altLang="en-US" sz="2400" smtClean="0">
                <a:ea typeface="MS PGothic" pitchFamily="34" charset="-128"/>
              </a:rPr>
              <a:t>Ensure confidentiality – i.e. the need to reassure participants that information they provide will not be disclosed without prior consent to others </a:t>
            </a:r>
          </a:p>
          <a:p>
            <a:r>
              <a:rPr lang="en-GB" altLang="en-US" sz="2400" smtClean="0">
                <a:ea typeface="MS PGothic" pitchFamily="34" charset="-128"/>
              </a:rPr>
              <a:t>Data security and archiving – i.e. to ensure that research data is held in a secure manner consonant with the requirements of the Data Protection Act </a:t>
            </a:r>
          </a:p>
          <a:p>
            <a:endParaRPr lang="en-GB" altLang="en-US" smtClean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0063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827088" y="333375"/>
            <a:ext cx="77724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4000" dirty="0">
                <a:ea typeface="ＭＳ Ｐゴシック" pitchFamily="34" charset="-128"/>
              </a:rPr>
              <a:t>Risk Assessment 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684213" y="1412875"/>
            <a:ext cx="7772400" cy="4114800"/>
          </a:xfrm>
        </p:spPr>
        <p:txBody>
          <a:bodyPr/>
          <a:lstStyle/>
          <a:p>
            <a:r>
              <a:rPr lang="en-GB" altLang="en-US" sz="2400" smtClean="0">
                <a:ea typeface="MS PGothic" pitchFamily="34" charset="-128"/>
              </a:rPr>
              <a:t>Research proposals need to identify potential risks to the researcher, participants and the university, and to describe concrete measures that will mitigate against such risks:</a:t>
            </a:r>
          </a:p>
          <a:p>
            <a:endParaRPr lang="en-GB" altLang="en-US" sz="2400" smtClean="0">
              <a:ea typeface="MS PGothic" pitchFamily="34" charset="-128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2057228"/>
              </p:ext>
            </p:extLst>
          </p:nvPr>
        </p:nvGraphicFramePr>
        <p:xfrm>
          <a:off x="1259632" y="2852936"/>
          <a:ext cx="6697662" cy="3749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4840"/>
                <a:gridCol w="3312822"/>
              </a:tblGrid>
              <a:tr h="3555355">
                <a:tc>
                  <a:txBody>
                    <a:bodyPr/>
                    <a:lstStyle/>
                    <a:p>
                      <a:pPr marL="342900" lvl="0" indent="-34290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Environmental Hazards (e.g. Height, Water)</a:t>
                      </a:r>
                    </a:p>
                    <a:p>
                      <a:pPr marL="342900" lvl="0" indent="-34290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Lone, isolated or out of hours working</a:t>
                      </a:r>
                    </a:p>
                    <a:p>
                      <a:pPr marL="342900" lvl="0" indent="-34290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Ill Health</a:t>
                      </a:r>
                    </a:p>
                    <a:p>
                      <a:pPr marL="342900" lvl="0" indent="-34290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Equipment </a:t>
                      </a:r>
                    </a:p>
                    <a:p>
                      <a:pPr marL="342900" lvl="0" indent="-34290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Chemical/Biological hazards</a:t>
                      </a:r>
                    </a:p>
                    <a:p>
                      <a:pPr marL="342900" lvl="0" indent="-34290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Travel</a:t>
                      </a:r>
                    </a:p>
                    <a:p>
                      <a:endParaRPr lang="en-GB" sz="2000" dirty="0"/>
                    </a:p>
                  </a:txBody>
                  <a:tcPr marL="91453" marR="91453" marT="45730" marB="4573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Physical intimidation, or actual bodily harm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Psychological trauma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Emotional distress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Being put in compromising situations, such that they risk being accused of misconduct;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ea typeface="ＭＳ Ｐゴシック" pitchFamily="34" charset="-128"/>
                        </a:rPr>
                        <a:t>Arousal of suspicion and antagonism from authorities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en-GB" sz="2000" dirty="0"/>
                    </a:p>
                  </a:txBody>
                  <a:tcPr marL="91453" marR="91453" marT="45730" marB="4573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831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29600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>
                <a:ea typeface="ＭＳ Ｐゴシック" pitchFamily="34" charset="-128"/>
              </a:rPr>
              <a:t>Safeguarding children and </a:t>
            </a:r>
            <a:br>
              <a:rPr lang="en-GB" sz="4000" dirty="0">
                <a:ea typeface="ＭＳ Ｐゴシック" pitchFamily="34" charset="-128"/>
              </a:rPr>
            </a:br>
            <a:r>
              <a:rPr lang="en-GB" sz="4000" dirty="0">
                <a:ea typeface="ＭＳ Ｐゴシック" pitchFamily="34" charset="-128"/>
              </a:rPr>
              <a:t>vulnerable adults</a:t>
            </a:r>
            <a:br>
              <a:rPr lang="en-GB" sz="4000" dirty="0">
                <a:ea typeface="ＭＳ Ｐゴシック" pitchFamily="34" charset="-128"/>
              </a:rPr>
            </a:br>
            <a:endParaRPr lang="en-GB" sz="4000" dirty="0">
              <a:ea typeface="ＭＳ Ｐゴシック" pitchFamily="34" charset="-128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684213" y="1785938"/>
            <a:ext cx="7772400" cy="3962400"/>
          </a:xfrm>
        </p:spPr>
        <p:txBody>
          <a:bodyPr/>
          <a:lstStyle/>
          <a:p>
            <a:r>
              <a:rPr lang="en-GB" altLang="en-US" sz="2400" dirty="0" smtClean="0">
                <a:ea typeface="MS PGothic" pitchFamily="34" charset="-128"/>
              </a:rPr>
              <a:t>Researchers undertaking unsupervised contact with children or vulnerable adults will be required to obtain a Disclosure and Barring Service (DBS) check. 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More information at: https://www.gov.uk/disclosure-barring-service-check/overview</a:t>
            </a:r>
          </a:p>
          <a:p>
            <a:endParaRPr lang="en-GB" altLang="en-US" sz="2400" dirty="0" smtClean="0">
              <a:ea typeface="MS PGothic" pitchFamily="34" charset="-128"/>
            </a:endParaRPr>
          </a:p>
        </p:txBody>
      </p:sp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45024"/>
            <a:ext cx="3209553" cy="180685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81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569325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4000" dirty="0">
                <a:ea typeface="ＭＳ Ｐゴシック" pitchFamily="34" charset="-128"/>
              </a:rPr>
              <a:t>Process for submitting a proposal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12875"/>
            <a:ext cx="7772400" cy="4683125"/>
          </a:xfrm>
        </p:spPr>
        <p:txBody>
          <a:bodyPr/>
          <a:lstStyle/>
          <a:p>
            <a:r>
              <a:rPr lang="en-GB" altLang="en-US" sz="2400" dirty="0" smtClean="0">
                <a:ea typeface="MS PGothic" pitchFamily="34" charset="-128"/>
              </a:rPr>
              <a:t>Candidate (student) completes form </a:t>
            </a:r>
            <a:r>
              <a:rPr lang="en-GB" altLang="en-US" sz="2400" dirty="0" smtClean="0">
                <a:ea typeface="MS PGothic" pitchFamily="34" charset="-128"/>
              </a:rPr>
              <a:t>E1.</a:t>
            </a:r>
            <a:endParaRPr lang="en-GB" altLang="en-US" sz="2400" dirty="0" smtClean="0">
              <a:ea typeface="MS PGothic" pitchFamily="34" charset="-128"/>
            </a:endParaRPr>
          </a:p>
          <a:p>
            <a:r>
              <a:rPr lang="en-GB" altLang="en-US" sz="2400" dirty="0" smtClean="0">
                <a:ea typeface="MS PGothic" pitchFamily="34" charset="-128"/>
              </a:rPr>
              <a:t>The candidate, supervisor and Head of </a:t>
            </a:r>
            <a:r>
              <a:rPr lang="en-GB" altLang="en-US" sz="2400" dirty="0" smtClean="0">
                <a:ea typeface="MS PGothic" pitchFamily="34" charset="-128"/>
              </a:rPr>
              <a:t>School/Programme </a:t>
            </a:r>
            <a:r>
              <a:rPr lang="en-GB" altLang="en-US" sz="2400" dirty="0" smtClean="0">
                <a:ea typeface="MS PGothic" pitchFamily="34" charset="-128"/>
              </a:rPr>
              <a:t>sign the form.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The form should be submitted to the </a:t>
            </a:r>
            <a:r>
              <a:rPr lang="en-GB" altLang="en-US" sz="2400" dirty="0" smtClean="0">
                <a:ea typeface="MS PGothic" pitchFamily="34" charset="-128"/>
              </a:rPr>
              <a:t>Postgraduate </a:t>
            </a:r>
            <a:r>
              <a:rPr lang="en-GB" altLang="en-US" sz="2400" dirty="0" smtClean="0">
                <a:ea typeface="MS PGothic" pitchFamily="34" charset="-128"/>
              </a:rPr>
              <a:t>Research Office </a:t>
            </a:r>
            <a:r>
              <a:rPr lang="en-GB" altLang="en-US" sz="2400" dirty="0" smtClean="0">
                <a:ea typeface="MS PGothic" pitchFamily="34" charset="-128"/>
              </a:rPr>
              <a:t>who </a:t>
            </a:r>
            <a:r>
              <a:rPr lang="en-GB" altLang="en-US" sz="2400" dirty="0" smtClean="0">
                <a:ea typeface="MS PGothic" pitchFamily="34" charset="-128"/>
              </a:rPr>
              <a:t>prepare the papers for the committee.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Committee meets termly, but applications may also be considered by email outside of meeting times.</a:t>
            </a:r>
          </a:p>
          <a:p>
            <a:r>
              <a:rPr lang="en-GB" altLang="en-US" sz="2400" dirty="0" smtClean="0">
                <a:ea typeface="MS PGothic" pitchFamily="34" charset="-128"/>
              </a:rPr>
              <a:t>Papers need to be submitted one week before the meeting.</a:t>
            </a:r>
          </a:p>
          <a:p>
            <a:endParaRPr lang="en-GB" altLang="en-US" sz="2400" dirty="0" smtClean="0">
              <a:ea typeface="MS PGothic" pitchFamily="34" charset="-128"/>
            </a:endParaRPr>
          </a:p>
          <a:p>
            <a:pPr>
              <a:buFontTx/>
              <a:buNone/>
            </a:pPr>
            <a:endParaRPr lang="en-GB" altLang="en-US" dirty="0" smtClean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7536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4000" dirty="0">
                <a:ea typeface="ＭＳ Ｐゴシック" pitchFamily="34" charset="-128"/>
              </a:rPr>
              <a:t>Outcome of Committee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>
                <a:ea typeface="MS PGothic" pitchFamily="34" charset="-128"/>
              </a:rPr>
              <a:t>The committee will decide whether to approve the proposal as submitted, request revisions or clarification, or reject the proposal.</a:t>
            </a:r>
          </a:p>
          <a:p>
            <a:r>
              <a:rPr lang="en-GB" altLang="en-US" sz="2400" smtClean="0">
                <a:ea typeface="MS PGothic" pitchFamily="34" charset="-128"/>
              </a:rPr>
              <a:t>You may be asked to reconsider certain aspects of your proposal and resubmit the application.</a:t>
            </a:r>
          </a:p>
          <a:p>
            <a:r>
              <a:rPr lang="en-GB" altLang="en-US" sz="2400" smtClean="0">
                <a:ea typeface="MS PGothic" pitchFamily="34" charset="-128"/>
              </a:rPr>
              <a:t>In all cases, the supervisor, student or project manager is informed of the outcome.</a:t>
            </a:r>
          </a:p>
        </p:txBody>
      </p:sp>
    </p:spTree>
    <p:extLst>
      <p:ext uri="{BB962C8B-B14F-4D97-AF65-F5344CB8AC3E}">
        <p14:creationId xmlns:p14="http://schemas.microsoft.com/office/powerpoint/2010/main" val="68847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ea typeface="ＭＳ Ｐゴシック" pitchFamily="34" charset="-128"/>
              </a:rPr>
              <a:t>Common Issues Resulting in Non-Approval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smtClean="0">
                <a:ea typeface="MS PGothic" pitchFamily="34" charset="-128"/>
              </a:rPr>
              <a:t>Concerns about researcher safety</a:t>
            </a:r>
          </a:p>
          <a:p>
            <a:r>
              <a:rPr lang="en-GB" altLang="en-US" sz="2800" smtClean="0">
                <a:ea typeface="MS PGothic" pitchFamily="34" charset="-128"/>
              </a:rPr>
              <a:t>Lack of clarity about role and consent of partner organisations</a:t>
            </a:r>
          </a:p>
          <a:p>
            <a:r>
              <a:rPr lang="en-GB" altLang="en-US" sz="2800" smtClean="0">
                <a:ea typeface="MS PGothic" pitchFamily="34" charset="-128"/>
              </a:rPr>
              <a:t>Lacking plans for informed participant consent</a:t>
            </a:r>
          </a:p>
          <a:p>
            <a:r>
              <a:rPr lang="en-GB" altLang="en-US" sz="2800" smtClean="0">
                <a:ea typeface="MS PGothic" pitchFamily="34" charset="-128"/>
              </a:rPr>
              <a:t>Paperwork incomplete</a:t>
            </a:r>
          </a:p>
          <a:p>
            <a:r>
              <a:rPr lang="en-GB" altLang="en-US" sz="2800" smtClean="0">
                <a:ea typeface="MS PGothic" pitchFamily="34" charset="-128"/>
              </a:rPr>
              <a:t>Lack of transparency or insufficient information about funding and participant remuneration</a:t>
            </a:r>
          </a:p>
        </p:txBody>
      </p:sp>
    </p:spTree>
    <p:extLst>
      <p:ext uri="{BB962C8B-B14F-4D97-AF65-F5344CB8AC3E}">
        <p14:creationId xmlns:p14="http://schemas.microsoft.com/office/powerpoint/2010/main" val="3790728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4000" dirty="0">
                <a:ea typeface="ＭＳ Ｐゴシック" pitchFamily="34" charset="-128"/>
              </a:rPr>
              <a:t>Continued Review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684213" y="1484313"/>
            <a:ext cx="7772400" cy="4114800"/>
          </a:xfrm>
        </p:spPr>
        <p:txBody>
          <a:bodyPr/>
          <a:lstStyle/>
          <a:p>
            <a:r>
              <a:rPr lang="en-GB" altLang="en-US" sz="2400" smtClean="0">
                <a:ea typeface="MS PGothic" pitchFamily="34" charset="-128"/>
              </a:rPr>
              <a:t>Ethical considerations should be continually reviewed throughout the research process.  </a:t>
            </a:r>
          </a:p>
          <a:p>
            <a:r>
              <a:rPr lang="en-GB" altLang="en-US" sz="2400" smtClean="0">
                <a:ea typeface="MS PGothic" pitchFamily="34" charset="-128"/>
              </a:rPr>
              <a:t>Unanticipated situations may arise.</a:t>
            </a:r>
          </a:p>
          <a:p>
            <a:r>
              <a:rPr lang="en-GB" altLang="en-US" sz="2400" smtClean="0">
                <a:ea typeface="MS PGothic" pitchFamily="34" charset="-128"/>
              </a:rPr>
              <a:t>Research plans may change.</a:t>
            </a:r>
          </a:p>
          <a:p>
            <a:r>
              <a:rPr lang="en-GB" altLang="en-US" sz="2400" smtClean="0">
                <a:ea typeface="MS PGothic" pitchFamily="34" charset="-128"/>
              </a:rPr>
              <a:t>Supervisor as first port of call.</a:t>
            </a:r>
          </a:p>
          <a:p>
            <a:r>
              <a:rPr lang="en-GB" altLang="en-US" sz="2400" smtClean="0">
                <a:ea typeface="MS PGothic" pitchFamily="34" charset="-128"/>
              </a:rPr>
              <a:t>Minor amendments to research plans don’t require re-approval by ethics committees, but major changes or changes with significant ethical implications can be referred to committee for further guidance.</a:t>
            </a:r>
          </a:p>
        </p:txBody>
      </p:sp>
    </p:spTree>
    <p:extLst>
      <p:ext uri="{BB962C8B-B14F-4D97-AF65-F5344CB8AC3E}">
        <p14:creationId xmlns:p14="http://schemas.microsoft.com/office/powerpoint/2010/main" val="2226585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the research article provided. Read the methodology carefully.</a:t>
            </a:r>
          </a:p>
          <a:p>
            <a:r>
              <a:rPr lang="en-GB" dirty="0" smtClean="0"/>
              <a:t>Imagine that you were preparing to carry out this research for your PhD studies.  Complete the ethics approval form E1 as if you were seeking approval for this study.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439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</TotalTime>
  <Words>762</Words>
  <Application>Microsoft Office PowerPoint</Application>
  <PresentationFormat>On-screen Show (4:3)</PresentationFormat>
  <Paragraphs>82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SBPD7001 Approaches to Research and Academic Communication</vt:lpstr>
      <vt:lpstr>Why Research Ethics?</vt:lpstr>
      <vt:lpstr>How is ethics governed at the University?</vt:lpstr>
      <vt:lpstr>What proposals require particular scrutiny?</vt:lpstr>
      <vt:lpstr>What is the committee looking for? Basic Principles </vt:lpstr>
      <vt:lpstr>Some further consideration</vt:lpstr>
      <vt:lpstr>Risk Assessment </vt:lpstr>
      <vt:lpstr>Safeguarding children and  vulnerable adults </vt:lpstr>
      <vt:lpstr>Process for submitting a proposal</vt:lpstr>
      <vt:lpstr>Outcome of Committee</vt:lpstr>
      <vt:lpstr>Common Issues Resulting in Non-Approval</vt:lpstr>
      <vt:lpstr>Continued Review</vt:lpstr>
      <vt:lpstr>Activity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 &amp; Research Integrity  Dr. Rachel Casiday  </dc:title>
  <dc:creator>Rachel Casiday</dc:creator>
  <cp:lastModifiedBy>Rachel Casiday</cp:lastModifiedBy>
  <cp:revision>4</cp:revision>
  <dcterms:created xsi:type="dcterms:W3CDTF">2014-04-08T09:14:18Z</dcterms:created>
  <dcterms:modified xsi:type="dcterms:W3CDTF">2015-03-28T12:37:47Z</dcterms:modified>
</cp:coreProperties>
</file>