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04" r:id="rId6"/>
    <p:sldId id="296" r:id="rId7"/>
    <p:sldId id="293" r:id="rId8"/>
    <p:sldId id="294" r:id="rId9"/>
    <p:sldId id="288" r:id="rId10"/>
    <p:sldId id="297" r:id="rId11"/>
    <p:sldId id="276" r:id="rId12"/>
    <p:sldId id="277" r:id="rId13"/>
    <p:sldId id="306" r:id="rId14"/>
    <p:sldId id="282" r:id="rId15"/>
    <p:sldId id="299" r:id="rId16"/>
    <p:sldId id="305" r:id="rId17"/>
    <p:sldId id="262" r:id="rId18"/>
    <p:sldId id="257" r:id="rId19"/>
    <p:sldId id="258" r:id="rId20"/>
    <p:sldId id="289" r:id="rId21"/>
    <p:sldId id="302" r:id="rId22"/>
    <p:sldId id="303" r:id="rId23"/>
    <p:sldId id="301" r:id="rId24"/>
    <p:sldId id="292" r:id="rId25"/>
    <p:sldId id="284" r:id="rId26"/>
    <p:sldId id="291" r:id="rId27"/>
    <p:sldId id="268" r:id="rId28"/>
    <p:sldId id="269" r:id="rId29"/>
    <p:sldId id="270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67D927-B02A-4A13-90FA-BBD48C4B7B08}" v="6" dt="2026-09-21T15:21:20.9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4" autoAdjust="0"/>
    <p:restoredTop sz="82468" autoAdjust="0"/>
  </p:normalViewPr>
  <p:slideViewPr>
    <p:cSldViewPr>
      <p:cViewPr varScale="1">
        <p:scale>
          <a:sx n="85" d="100"/>
          <a:sy n="85" d="100"/>
        </p:scale>
        <p:origin x="45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Dickie" userId="e07b876a-8108-469d-8a54-5524a4d16d33" providerId="ADAL" clId="{56FA3C70-52AC-43B4-90B5-76630711ADBB}"/>
    <pc:docChg chg="undo custSel addSld delSld modSld sldOrd">
      <pc:chgData name="Sian Dickie" userId="e07b876a-8108-469d-8a54-5524a4d16d33" providerId="ADAL" clId="{56FA3C70-52AC-43B4-90B5-76630711ADBB}" dt="2026-09-21T15:24:07.866" v="123" actId="1076"/>
      <pc:docMkLst>
        <pc:docMk/>
      </pc:docMkLst>
      <pc:sldChg chg="modSp mod">
        <pc:chgData name="Sian Dickie" userId="e07b876a-8108-469d-8a54-5524a4d16d33" providerId="ADAL" clId="{56FA3C70-52AC-43B4-90B5-76630711ADBB}" dt="2026-09-21T14:40:37.165" v="55" actId="20577"/>
        <pc:sldMkLst>
          <pc:docMk/>
          <pc:sldMk cId="1083635457" sldId="269"/>
        </pc:sldMkLst>
        <pc:spChg chg="mod">
          <ac:chgData name="Sian Dickie" userId="e07b876a-8108-469d-8a54-5524a4d16d33" providerId="ADAL" clId="{56FA3C70-52AC-43B4-90B5-76630711ADBB}" dt="2026-09-21T14:40:37.165" v="55" actId="20577"/>
          <ac:spMkLst>
            <pc:docMk/>
            <pc:sldMk cId="1083635457" sldId="269"/>
            <ac:spMk id="5" creationId="{209E0D22-BA71-E5DD-03F4-313F1FCFC7EC}"/>
          </ac:spMkLst>
        </pc:spChg>
      </pc:sldChg>
      <pc:sldChg chg="addSp delSp mod">
        <pc:chgData name="Sian Dickie" userId="e07b876a-8108-469d-8a54-5524a4d16d33" providerId="ADAL" clId="{56FA3C70-52AC-43B4-90B5-76630711ADBB}" dt="2026-09-21T14:40:58.460" v="57" actId="22"/>
        <pc:sldMkLst>
          <pc:docMk/>
          <pc:sldMk cId="2964262439" sldId="270"/>
        </pc:sldMkLst>
        <pc:picChg chg="del">
          <ac:chgData name="Sian Dickie" userId="e07b876a-8108-469d-8a54-5524a4d16d33" providerId="ADAL" clId="{56FA3C70-52AC-43B4-90B5-76630711ADBB}" dt="2026-09-21T14:40:44.076" v="56" actId="478"/>
          <ac:picMkLst>
            <pc:docMk/>
            <pc:sldMk cId="2964262439" sldId="270"/>
            <ac:picMk id="3" creationId="{6B5DA19B-CE43-09A5-94F0-C9FA6C97DCBD}"/>
          </ac:picMkLst>
        </pc:picChg>
        <pc:picChg chg="add">
          <ac:chgData name="Sian Dickie" userId="e07b876a-8108-469d-8a54-5524a4d16d33" providerId="ADAL" clId="{56FA3C70-52AC-43B4-90B5-76630711ADBB}" dt="2026-09-21T14:40:58.460" v="57" actId="22"/>
          <ac:picMkLst>
            <pc:docMk/>
            <pc:sldMk cId="2964262439" sldId="270"/>
            <ac:picMk id="6" creationId="{231738D6-4F50-7402-0C10-44E3E5BC17BB}"/>
          </ac:picMkLst>
        </pc:picChg>
      </pc:sldChg>
      <pc:sldChg chg="addSp delSp modSp mod">
        <pc:chgData name="Sian Dickie" userId="e07b876a-8108-469d-8a54-5524a4d16d33" providerId="ADAL" clId="{56FA3C70-52AC-43B4-90B5-76630711ADBB}" dt="2026-09-21T14:38:52.842" v="4" actId="1076"/>
        <pc:sldMkLst>
          <pc:docMk/>
          <pc:sldMk cId="101584869" sldId="277"/>
        </pc:sldMkLst>
        <pc:picChg chg="add mod">
          <ac:chgData name="Sian Dickie" userId="e07b876a-8108-469d-8a54-5524a4d16d33" providerId="ADAL" clId="{56FA3C70-52AC-43B4-90B5-76630711ADBB}" dt="2026-09-21T14:38:52.842" v="4" actId="1076"/>
          <ac:picMkLst>
            <pc:docMk/>
            <pc:sldMk cId="101584869" sldId="277"/>
            <ac:picMk id="7" creationId="{EF36C202-3697-5F29-F2EF-9335190699E2}"/>
          </ac:picMkLst>
        </pc:picChg>
        <pc:picChg chg="del">
          <ac:chgData name="Sian Dickie" userId="e07b876a-8108-469d-8a54-5524a4d16d33" providerId="ADAL" clId="{56FA3C70-52AC-43B4-90B5-76630711ADBB}" dt="2026-09-21T14:37:54.385" v="2" actId="478"/>
          <ac:picMkLst>
            <pc:docMk/>
            <pc:sldMk cId="101584869" sldId="277"/>
            <ac:picMk id="8" creationId="{32DAE558-C70C-779F-909F-29DC0E30ED1D}"/>
          </ac:picMkLst>
        </pc:picChg>
      </pc:sldChg>
      <pc:sldChg chg="del">
        <pc:chgData name="Sian Dickie" userId="e07b876a-8108-469d-8a54-5524a4d16d33" providerId="ADAL" clId="{56FA3C70-52AC-43B4-90B5-76630711ADBB}" dt="2026-09-21T14:37:10.969" v="0" actId="47"/>
        <pc:sldMkLst>
          <pc:docMk/>
          <pc:sldMk cId="130394734" sldId="279"/>
        </pc:sldMkLst>
      </pc:sldChg>
      <pc:sldChg chg="modSp mod">
        <pc:chgData name="Sian Dickie" userId="e07b876a-8108-469d-8a54-5524a4d16d33" providerId="ADAL" clId="{56FA3C70-52AC-43B4-90B5-76630711ADBB}" dt="2026-09-21T14:39:32.153" v="11" actId="20577"/>
        <pc:sldMkLst>
          <pc:docMk/>
          <pc:sldMk cId="2432211805" sldId="282"/>
        </pc:sldMkLst>
        <pc:spChg chg="mod">
          <ac:chgData name="Sian Dickie" userId="e07b876a-8108-469d-8a54-5524a4d16d33" providerId="ADAL" clId="{56FA3C70-52AC-43B4-90B5-76630711ADBB}" dt="2026-09-21T14:39:32.153" v="11" actId="20577"/>
          <ac:spMkLst>
            <pc:docMk/>
            <pc:sldMk cId="2432211805" sldId="282"/>
            <ac:spMk id="5" creationId="{5E287233-3568-AF85-CA1D-FFC93EFA8DAD}"/>
          </ac:spMkLst>
        </pc:spChg>
      </pc:sldChg>
      <pc:sldChg chg="addSp delSp modSp mod">
        <pc:chgData name="Sian Dickie" userId="e07b876a-8108-469d-8a54-5524a4d16d33" providerId="ADAL" clId="{56FA3C70-52AC-43B4-90B5-76630711ADBB}" dt="2026-09-21T14:40:16.927" v="17" actId="1076"/>
        <pc:sldMkLst>
          <pc:docMk/>
          <pc:sldMk cId="3706999976" sldId="291"/>
        </pc:sldMkLst>
        <pc:picChg chg="del">
          <ac:chgData name="Sian Dickie" userId="e07b876a-8108-469d-8a54-5524a4d16d33" providerId="ADAL" clId="{56FA3C70-52AC-43B4-90B5-76630711ADBB}" dt="2026-09-21T14:39:52.339" v="14" actId="478"/>
          <ac:picMkLst>
            <pc:docMk/>
            <pc:sldMk cId="3706999976" sldId="291"/>
            <ac:picMk id="2" creationId="{C3F56290-2614-FD8A-FDE8-A0C34302A171}"/>
          </ac:picMkLst>
        </pc:picChg>
        <pc:picChg chg="add mod">
          <ac:chgData name="Sian Dickie" userId="e07b876a-8108-469d-8a54-5524a4d16d33" providerId="ADAL" clId="{56FA3C70-52AC-43B4-90B5-76630711ADBB}" dt="2026-09-21T14:40:16.927" v="17" actId="1076"/>
          <ac:picMkLst>
            <pc:docMk/>
            <pc:sldMk cId="3706999976" sldId="291"/>
            <ac:picMk id="4" creationId="{8E106F47-E496-1817-5056-40F204434572}"/>
          </ac:picMkLst>
        </pc:picChg>
      </pc:sldChg>
      <pc:sldChg chg="del">
        <pc:chgData name="Sian Dickie" userId="e07b876a-8108-469d-8a54-5524a4d16d33" providerId="ADAL" clId="{56FA3C70-52AC-43B4-90B5-76630711ADBB}" dt="2026-09-21T14:41:28.538" v="58" actId="47"/>
        <pc:sldMkLst>
          <pc:docMk/>
          <pc:sldMk cId="1329302178" sldId="298"/>
        </pc:sldMkLst>
      </pc:sldChg>
      <pc:sldChg chg="modSp mod">
        <pc:chgData name="Sian Dickie" userId="e07b876a-8108-469d-8a54-5524a4d16d33" providerId="ADAL" clId="{56FA3C70-52AC-43B4-90B5-76630711ADBB}" dt="2026-09-21T14:39:35.671" v="13" actId="20577"/>
        <pc:sldMkLst>
          <pc:docMk/>
          <pc:sldMk cId="2795003183" sldId="299"/>
        </pc:sldMkLst>
        <pc:spChg chg="mod">
          <ac:chgData name="Sian Dickie" userId="e07b876a-8108-469d-8a54-5524a4d16d33" providerId="ADAL" clId="{56FA3C70-52AC-43B4-90B5-76630711ADBB}" dt="2026-09-21T14:39:35.671" v="13" actId="20577"/>
          <ac:spMkLst>
            <pc:docMk/>
            <pc:sldMk cId="2795003183" sldId="299"/>
            <ac:spMk id="4" creationId="{BAE4E94E-7D71-C2C3-B71C-4862647900AF}"/>
          </ac:spMkLst>
        </pc:spChg>
      </pc:sldChg>
      <pc:sldChg chg="add">
        <pc:chgData name="Sian Dickie" userId="e07b876a-8108-469d-8a54-5524a4d16d33" providerId="ADAL" clId="{56FA3C70-52AC-43B4-90B5-76630711ADBB}" dt="2026-09-21T14:37:13.538" v="1"/>
        <pc:sldMkLst>
          <pc:docMk/>
          <pc:sldMk cId="3531104086" sldId="304"/>
        </pc:sldMkLst>
      </pc:sldChg>
      <pc:sldChg chg="add ord">
        <pc:chgData name="Sian Dickie" userId="e07b876a-8108-469d-8a54-5524a4d16d33" providerId="ADAL" clId="{56FA3C70-52AC-43B4-90B5-76630711ADBB}" dt="2026-09-21T14:42:21.847" v="61"/>
        <pc:sldMkLst>
          <pc:docMk/>
          <pc:sldMk cId="1716988358" sldId="305"/>
        </pc:sldMkLst>
      </pc:sldChg>
      <pc:sldChg chg="addSp delSp modSp new mod">
        <pc:chgData name="Sian Dickie" userId="e07b876a-8108-469d-8a54-5524a4d16d33" providerId="ADAL" clId="{56FA3C70-52AC-43B4-90B5-76630711ADBB}" dt="2026-09-21T15:24:07.866" v="123" actId="1076"/>
        <pc:sldMkLst>
          <pc:docMk/>
          <pc:sldMk cId="2186043021" sldId="306"/>
        </pc:sldMkLst>
        <pc:spChg chg="mod">
          <ac:chgData name="Sian Dickie" userId="e07b876a-8108-469d-8a54-5524a4d16d33" providerId="ADAL" clId="{56FA3C70-52AC-43B4-90B5-76630711ADBB}" dt="2026-09-21T15:23:36.911" v="119" actId="1076"/>
          <ac:spMkLst>
            <pc:docMk/>
            <pc:sldMk cId="2186043021" sldId="306"/>
            <ac:spMk id="2" creationId="{6A7D89CC-B541-8D7A-3D5A-8A0C0EB2119F}"/>
          </ac:spMkLst>
        </pc:spChg>
        <pc:spChg chg="del">
          <ac:chgData name="Sian Dickie" userId="e07b876a-8108-469d-8a54-5524a4d16d33" providerId="ADAL" clId="{56FA3C70-52AC-43B4-90B5-76630711ADBB}" dt="2026-09-21T15:20:54.383" v="87"/>
          <ac:spMkLst>
            <pc:docMk/>
            <pc:sldMk cId="2186043021" sldId="306"/>
            <ac:spMk id="3" creationId="{5E14D892-2390-3EEA-BBDE-682F1DCBFA3C}"/>
          </ac:spMkLst>
        </pc:spChg>
        <pc:spChg chg="add del mod">
          <ac:chgData name="Sian Dickie" userId="e07b876a-8108-469d-8a54-5524a4d16d33" providerId="ADAL" clId="{56FA3C70-52AC-43B4-90B5-76630711ADBB}" dt="2026-09-21T15:21:07.641" v="89" actId="478"/>
          <ac:spMkLst>
            <pc:docMk/>
            <pc:sldMk cId="2186043021" sldId="306"/>
            <ac:spMk id="6" creationId="{E3800635-A818-8BF1-B63B-FFD971AEF7B1}"/>
          </ac:spMkLst>
        </pc:spChg>
        <pc:graphicFrameChg chg="add del mod">
          <ac:chgData name="Sian Dickie" userId="e07b876a-8108-469d-8a54-5524a4d16d33" providerId="ADAL" clId="{56FA3C70-52AC-43B4-90B5-76630711ADBB}" dt="2026-09-21T15:21:04.062" v="88" actId="478"/>
          <ac:graphicFrameMkLst>
            <pc:docMk/>
            <pc:sldMk cId="2186043021" sldId="306"/>
            <ac:graphicFrameMk id="4" creationId="{61A957BC-0647-7031-6415-E3B2BEC7AB94}"/>
          </ac:graphicFrameMkLst>
        </pc:graphicFrameChg>
        <pc:graphicFrameChg chg="add mod modGraphic">
          <ac:chgData name="Sian Dickie" userId="e07b876a-8108-469d-8a54-5524a4d16d33" providerId="ADAL" clId="{56FA3C70-52AC-43B4-90B5-76630711ADBB}" dt="2026-09-21T15:21:20.483" v="96" actId="14100"/>
          <ac:graphicFrameMkLst>
            <pc:docMk/>
            <pc:sldMk cId="2186043021" sldId="306"/>
            <ac:graphicFrameMk id="7" creationId="{8BFFF92A-8D20-35EA-972A-0DE4ABCAAC9D}"/>
          </ac:graphicFrameMkLst>
        </pc:graphicFrameChg>
        <pc:picChg chg="add mod">
          <ac:chgData name="Sian Dickie" userId="e07b876a-8108-469d-8a54-5524a4d16d33" providerId="ADAL" clId="{56FA3C70-52AC-43B4-90B5-76630711ADBB}" dt="2026-09-21T15:23:47.144" v="121" actId="1076"/>
          <ac:picMkLst>
            <pc:docMk/>
            <pc:sldMk cId="2186043021" sldId="306"/>
            <ac:picMk id="9" creationId="{A59DEFE7-3D0A-FA8D-C765-C88A0AA6BF1B}"/>
          </ac:picMkLst>
        </pc:picChg>
        <pc:picChg chg="add mod">
          <ac:chgData name="Sian Dickie" userId="e07b876a-8108-469d-8a54-5524a4d16d33" providerId="ADAL" clId="{56FA3C70-52AC-43B4-90B5-76630711ADBB}" dt="2026-09-21T15:24:07.866" v="123" actId="1076"/>
          <ac:picMkLst>
            <pc:docMk/>
            <pc:sldMk cId="2186043021" sldId="306"/>
            <ac:picMk id="11" creationId="{E22CD5CD-C751-4411-81EB-54D1419C95F0}"/>
          </ac:picMkLst>
        </pc:picChg>
        <pc:picChg chg="add mod">
          <ac:chgData name="Sian Dickie" userId="e07b876a-8108-469d-8a54-5524a4d16d33" providerId="ADAL" clId="{56FA3C70-52AC-43B4-90B5-76630711ADBB}" dt="2026-09-21T15:23:54.749" v="122" actId="1076"/>
          <ac:picMkLst>
            <pc:docMk/>
            <pc:sldMk cId="2186043021" sldId="306"/>
            <ac:picMk id="13" creationId="{CAE62801-85CB-13E3-89D2-E66E7F8B544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36A7D2-6874-4F7D-B1F2-AED9CC3138A2}" type="datetimeFigureOut">
              <a:rPr lang="cy-GB" smtClean="0"/>
              <a:t>21/09/2026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CD972-14D6-4B8F-8E08-227F79348C4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7407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Cardiau TSI- QR </a:t>
            </a:r>
            <a:r>
              <a:rPr lang="cy-GB" dirty="0" err="1"/>
              <a:t>code</a:t>
            </a:r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0932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5D0817-E8C6-DFB2-2D8F-1811965BB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>
            <a:extLst>
              <a:ext uri="{FF2B5EF4-FFF2-40B4-BE49-F238E27FC236}">
                <a16:creationId xmlns:a16="http://schemas.microsoft.com/office/drawing/2014/main" id="{DF39DA01-BEBE-2E57-9898-B16927ADF2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>
            <a:extLst>
              <a:ext uri="{FF2B5EF4-FFF2-40B4-BE49-F238E27FC236}">
                <a16:creationId xmlns:a16="http://schemas.microsoft.com/office/drawing/2014/main" id="{0C607BA2-1643-2F49-E4F8-6523F93F96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Cardiau TSI- QR </a:t>
            </a:r>
            <a:r>
              <a:rPr lang="cy-GB" dirty="0" err="1"/>
              <a:t>code</a:t>
            </a:r>
            <a:endParaRPr lang="en-GB" dirty="0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4C9D1227-3DC5-7954-8CCE-7D445DE56A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9973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70245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ysgucymraeg.cymru/cymraeg-i-bobl-ifanc/cyrsiau-i-fyfyrwyr-addysg-uwch/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g"/><Relationship Id="rId13" Type="http://schemas.openxmlformats.org/officeDocument/2006/relationships/image" Target="../media/image39.jpeg"/><Relationship Id="rId3" Type="http://schemas.openxmlformats.org/officeDocument/2006/relationships/image" Target="../media/image30.jpg"/><Relationship Id="rId7" Type="http://schemas.openxmlformats.org/officeDocument/2006/relationships/image" Target="../media/image3.png"/><Relationship Id="rId12" Type="http://schemas.openxmlformats.org/officeDocument/2006/relationships/image" Target="../media/image38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37.jpeg"/><Relationship Id="rId5" Type="http://schemas.openxmlformats.org/officeDocument/2006/relationships/image" Target="../media/image32.jpeg"/><Relationship Id="rId10" Type="http://schemas.openxmlformats.org/officeDocument/2006/relationships/image" Target="../media/image36.jpeg"/><Relationship Id="rId4" Type="http://schemas.openxmlformats.org/officeDocument/2006/relationships/image" Target="../media/image31.jpeg"/><Relationship Id="rId9" Type="http://schemas.openxmlformats.org/officeDocument/2006/relationships/image" Target="../media/image35.jpeg"/><Relationship Id="rId14" Type="http://schemas.openxmlformats.org/officeDocument/2006/relationships/image" Target="../media/image4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7" Type="http://schemas.openxmlformats.org/officeDocument/2006/relationships/image" Target="../media/image49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studentambassadors@uwtsd.ac.uk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mailto:f.hann-Jones@uwtsd.ac.uk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b.davies@ydds.pcydds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hyperlink" Target="mailto:Sian.dickie@uwtsd.ac.uk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924944"/>
            <a:ext cx="7992888" cy="1470025"/>
          </a:xfrm>
        </p:spPr>
        <p:txBody>
          <a:bodyPr>
            <a:noAutofit/>
          </a:bodyPr>
          <a:lstStyle/>
          <a:p>
            <a:r>
              <a:rPr lang="cy-GB" b="1" dirty="0">
                <a:solidFill>
                  <a:schemeClr val="bg1"/>
                </a:solidFill>
              </a:rPr>
              <a:t>Y Gymraeg yn y Brifysgol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a Changen y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Coleg Cymraeg Cenedlaethol</a:t>
            </a:r>
            <a:br>
              <a:rPr lang="cy-GB" b="1" dirty="0">
                <a:solidFill>
                  <a:schemeClr val="bg1"/>
                </a:solidFill>
              </a:rPr>
            </a:br>
            <a:br>
              <a:rPr lang="cy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5877272"/>
            <a:ext cx="1777380" cy="77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D35C441-BDA3-40E6-B443-3A29BA589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6494" y="3118384"/>
            <a:ext cx="3520436" cy="1077460"/>
          </a:xfrm>
        </p:spPr>
        <p:txBody>
          <a:bodyPr>
            <a:normAutofit/>
          </a:bodyPr>
          <a:lstStyle/>
          <a:p>
            <a:r>
              <a:rPr lang="cy-GB" sz="2400" b="1"/>
              <a:t>Ffion Hann-Jones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730429AE-D2C3-4EDC-B71A-D11CBA0EC8FB}"/>
              </a:ext>
            </a:extLst>
          </p:cNvPr>
          <p:cNvSpPr txBox="1"/>
          <p:nvPr/>
        </p:nvSpPr>
        <p:spPr>
          <a:xfrm>
            <a:off x="5989228" y="3850391"/>
            <a:ext cx="3191439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>
                <a:cs typeface="Arial" panose="020B0604020202020204" pitchFamily="34" charset="0"/>
              </a:rPr>
              <a:t>Swyddog Cangen </a:t>
            </a:r>
            <a:br>
              <a:rPr lang="cy-GB">
                <a:cs typeface="Arial" panose="020B0604020202020204" pitchFamily="34" charset="0"/>
              </a:rPr>
            </a:br>
            <a:r>
              <a:rPr lang="cy-GB">
                <a:cs typeface="Arial" panose="020B0604020202020204" pitchFamily="34" charset="0"/>
              </a:rPr>
              <a:t>y Coleg Cymraeg Cenedlaethol </a:t>
            </a:r>
          </a:p>
          <a:p>
            <a:pPr algn="ctr"/>
            <a:endParaRPr lang="cy-GB">
              <a:cs typeface="Arial" panose="020B0604020202020204" pitchFamily="34" charset="0"/>
            </a:endParaRPr>
          </a:p>
          <a:p>
            <a:pPr algn="ctr"/>
            <a:r>
              <a:rPr lang="cy-GB">
                <a:cs typeface="Arial" panose="020B0604020202020204" pitchFamily="34" charset="0"/>
              </a:rPr>
              <a:t>Coleg Cymraeg Cenedlaethol </a:t>
            </a:r>
            <a:r>
              <a:rPr lang="cy-GB" i="1" err="1">
                <a:cs typeface="Arial" panose="020B0604020202020204" pitchFamily="34" charset="0"/>
              </a:rPr>
              <a:t>Branch</a:t>
            </a:r>
            <a:r>
              <a:rPr lang="cy-GB" i="1">
                <a:cs typeface="Arial" panose="020B0604020202020204" pitchFamily="34" charset="0"/>
              </a:rPr>
              <a:t> </a:t>
            </a:r>
            <a:r>
              <a:rPr lang="cy-GB" i="1" err="1">
                <a:cs typeface="Arial" panose="020B0604020202020204" pitchFamily="34" charset="0"/>
              </a:rPr>
              <a:t>Officer</a:t>
            </a:r>
            <a:endParaRPr lang="cy-GB" i="1"/>
          </a:p>
          <a:p>
            <a:pPr algn="ctr"/>
            <a:br>
              <a:rPr lang="cy-GB" sz="3200">
                <a:cs typeface="Arial" panose="020B0604020202020204" pitchFamily="34" charset="0"/>
              </a:rPr>
            </a:br>
            <a:endParaRPr lang="cy-GB" sz="3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E34614-EB4C-4341-5B50-8A0D4117FE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2" b="3672"/>
          <a:stretch/>
        </p:blipFill>
        <p:spPr>
          <a:xfrm>
            <a:off x="3396316" y="994300"/>
            <a:ext cx="2592912" cy="2366457"/>
          </a:xfrm>
          <a:prstGeom prst="rect">
            <a:avLst/>
          </a:prstGeom>
        </p:spPr>
      </p:pic>
      <p:pic>
        <p:nvPicPr>
          <p:cNvPr id="4" name="Llun 3" descr="Llun yn cynnwys wyneb dynol, person, wal, gwên&#10;&#10;Wedi cynhyrchu’r disgrifiad yn awtomatig">
            <a:extLst>
              <a:ext uri="{FF2B5EF4-FFF2-40B4-BE49-F238E27FC236}">
                <a16:creationId xmlns:a16="http://schemas.microsoft.com/office/drawing/2014/main" id="{EE9855E2-D0EA-93B7-39F9-B59D162D75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0" t="-1" r="1701" b="17450"/>
          <a:stretch/>
        </p:blipFill>
        <p:spPr>
          <a:xfrm>
            <a:off x="223735" y="987255"/>
            <a:ext cx="2678904" cy="2366457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683E2A9D-0928-28AE-63D5-3DF613B39F02}"/>
              </a:ext>
            </a:extLst>
          </p:cNvPr>
          <p:cNvSpPr txBox="1"/>
          <p:nvPr/>
        </p:nvSpPr>
        <p:spPr>
          <a:xfrm>
            <a:off x="344292" y="3423303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/>
              <a:t>Bethan Wyn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606A6E75-626E-0507-A03F-957542ACF8D2}"/>
              </a:ext>
            </a:extLst>
          </p:cNvPr>
          <p:cNvSpPr txBox="1"/>
          <p:nvPr/>
        </p:nvSpPr>
        <p:spPr>
          <a:xfrm>
            <a:off x="-269943" y="4016771"/>
            <a:ext cx="3666259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>
                <a:cs typeface="Arial" panose="020B0604020202020204" pitchFamily="34" charset="0"/>
              </a:rPr>
              <a:t>Rheolwr Addysg Cyfrwng Cymraeg</a:t>
            </a:r>
          </a:p>
          <a:p>
            <a:pPr algn="ctr"/>
            <a:endParaRPr lang="cy-GB" sz="2000">
              <a:cs typeface="Arial" panose="020B0604020202020204" pitchFamily="34" charset="0"/>
            </a:endParaRPr>
          </a:p>
          <a:p>
            <a:pPr algn="ctr"/>
            <a:r>
              <a:rPr lang="cy-GB" sz="2000" i="1">
                <a:cs typeface="Arial" panose="020B0604020202020204" pitchFamily="34" charset="0"/>
              </a:rPr>
              <a:t>Welsh </a:t>
            </a:r>
            <a:r>
              <a:rPr lang="cy-GB" sz="2000" i="1" err="1">
                <a:cs typeface="Arial" panose="020B0604020202020204" pitchFamily="34" charset="0"/>
              </a:rPr>
              <a:t>Medium</a:t>
            </a:r>
            <a:r>
              <a:rPr lang="cy-GB" sz="2000" i="1">
                <a:cs typeface="Arial" panose="020B0604020202020204" pitchFamily="34" charset="0"/>
              </a:rPr>
              <a:t> </a:t>
            </a:r>
            <a:r>
              <a:rPr lang="cy-GB" sz="2000" i="1" err="1">
                <a:cs typeface="Arial" panose="020B0604020202020204" pitchFamily="34" charset="0"/>
              </a:rPr>
              <a:t>Education</a:t>
            </a:r>
            <a:r>
              <a:rPr lang="cy-GB" sz="2000" i="1">
                <a:cs typeface="Arial" panose="020B0604020202020204" pitchFamily="34" charset="0"/>
              </a:rPr>
              <a:t> </a:t>
            </a:r>
            <a:r>
              <a:rPr lang="cy-GB" sz="2000" i="1" err="1">
                <a:cs typeface="Arial" panose="020B0604020202020204" pitchFamily="34" charset="0"/>
              </a:rPr>
              <a:t>Manager</a:t>
            </a:r>
            <a:endParaRPr lang="cy-GB" sz="2000" i="1"/>
          </a:p>
          <a:p>
            <a:pPr algn="ctr"/>
            <a:br>
              <a:rPr lang="cy-GB" sz="3200">
                <a:cs typeface="Arial" panose="020B0604020202020204" pitchFamily="34" charset="0"/>
              </a:rPr>
            </a:br>
            <a:endParaRPr lang="cy-GB" sz="3200"/>
          </a:p>
        </p:txBody>
      </p:sp>
      <p:pic>
        <p:nvPicPr>
          <p:cNvPr id="9" name="Llun 8">
            <a:extLst>
              <a:ext uri="{FF2B5EF4-FFF2-40B4-BE49-F238E27FC236}">
                <a16:creationId xmlns:a16="http://schemas.microsoft.com/office/drawing/2014/main" id="{E7315879-247B-C37B-0792-52EF6FDB34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12" name="Picture 11" descr="A person sitting at a table&#10;&#10;Description automatically generated">
            <a:extLst>
              <a:ext uri="{FF2B5EF4-FFF2-40B4-BE49-F238E27FC236}">
                <a16:creationId xmlns:a16="http://schemas.microsoft.com/office/drawing/2014/main" id="{DA07B388-8FB3-93D4-5B8C-162082DD93E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1" t="26525" r="11679" b="28227"/>
          <a:stretch/>
        </p:blipFill>
        <p:spPr>
          <a:xfrm>
            <a:off x="6597237" y="971431"/>
            <a:ext cx="2056331" cy="2381964"/>
          </a:xfrm>
          <a:prstGeom prst="rect">
            <a:avLst/>
          </a:prstGeom>
        </p:spPr>
      </p:pic>
      <p:sp>
        <p:nvSpPr>
          <p:cNvPr id="13" name="Blwch Testun 5">
            <a:extLst>
              <a:ext uri="{FF2B5EF4-FFF2-40B4-BE49-F238E27FC236}">
                <a16:creationId xmlns:a16="http://schemas.microsoft.com/office/drawing/2014/main" id="{47A8ABBE-89FC-BEEB-A0F0-F716F8233AA3}"/>
              </a:ext>
            </a:extLst>
          </p:cNvPr>
          <p:cNvSpPr txBox="1"/>
          <p:nvPr/>
        </p:nvSpPr>
        <p:spPr>
          <a:xfrm>
            <a:off x="6336531" y="3410812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b="1"/>
              <a:t>Sian Dickie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B559FAFC-311C-7A02-55B3-9266EAE6E440}"/>
              </a:ext>
            </a:extLst>
          </p:cNvPr>
          <p:cNvSpPr txBox="1"/>
          <p:nvPr/>
        </p:nvSpPr>
        <p:spPr>
          <a:xfrm>
            <a:off x="3170992" y="4004280"/>
            <a:ext cx="3191439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>
                <a:cs typeface="Arial" panose="020B0604020202020204" pitchFamily="34" charset="0"/>
              </a:rPr>
              <a:t>Swyddog Hyrwyddo ac Hybu’r Gymraeg</a:t>
            </a:r>
          </a:p>
          <a:p>
            <a:pPr algn="ctr"/>
            <a:endParaRPr lang="cy-GB" sz="2000">
              <a:cs typeface="Arial" panose="020B0604020202020204" pitchFamily="34" charset="0"/>
            </a:endParaRPr>
          </a:p>
          <a:p>
            <a:pPr algn="ctr"/>
            <a:r>
              <a:rPr lang="cy-GB" sz="2000" i="1">
                <a:cs typeface="Arial" panose="020B0604020202020204" pitchFamily="34" charset="0"/>
              </a:rPr>
              <a:t>Welsh </a:t>
            </a:r>
            <a:r>
              <a:rPr lang="cy-GB" sz="2000" i="1" err="1">
                <a:cs typeface="Arial" panose="020B0604020202020204" pitchFamily="34" charset="0"/>
              </a:rPr>
              <a:t>Language</a:t>
            </a:r>
            <a:r>
              <a:rPr lang="cy-GB" sz="2000" i="1">
                <a:cs typeface="Arial" panose="020B0604020202020204" pitchFamily="34" charset="0"/>
              </a:rPr>
              <a:t> </a:t>
            </a:r>
            <a:r>
              <a:rPr lang="cy-GB" sz="2000" i="1" err="1">
                <a:cs typeface="Arial" panose="020B0604020202020204" pitchFamily="34" charset="0"/>
              </a:rPr>
              <a:t>Promotion</a:t>
            </a:r>
            <a:r>
              <a:rPr lang="cy-GB" sz="2000" i="1">
                <a:cs typeface="Arial" panose="020B0604020202020204" pitchFamily="34" charset="0"/>
              </a:rPr>
              <a:t> </a:t>
            </a:r>
            <a:r>
              <a:rPr lang="cy-GB" sz="2000" i="1" err="1">
                <a:cs typeface="Arial" panose="020B0604020202020204" pitchFamily="34" charset="0"/>
              </a:rPr>
              <a:t>Officer</a:t>
            </a:r>
            <a:endParaRPr lang="cy-GB" sz="2000" i="1"/>
          </a:p>
          <a:p>
            <a:pPr algn="ctr"/>
            <a:br>
              <a:rPr lang="cy-GB" sz="3200">
                <a:cs typeface="Arial" panose="020B0604020202020204" pitchFamily="34" charset="0"/>
              </a:rPr>
            </a:br>
            <a:endParaRPr lang="cy-GB" sz="3200"/>
          </a:p>
        </p:txBody>
      </p:sp>
    </p:spTree>
    <p:extLst>
      <p:ext uri="{BB962C8B-B14F-4D97-AF65-F5344CB8AC3E}">
        <p14:creationId xmlns:p14="http://schemas.microsoft.com/office/powerpoint/2010/main" val="3531104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4E87B2BD-DF14-7DC3-251F-665086883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2528664" cy="25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12" name="Llun 11" descr="Llun yn cynnwys testun, dylunio graffig, gwaith graffig, logo&#10;&#10;Wedi cynhyrchu’r disgrifiad yn awtomatig">
            <a:extLst>
              <a:ext uri="{FF2B5EF4-FFF2-40B4-BE49-F238E27FC236}">
                <a16:creationId xmlns:a16="http://schemas.microsoft.com/office/drawing/2014/main" id="{1ADA5CB6-9922-64A6-8298-53681B6BC2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310" y="5295"/>
            <a:ext cx="4849378" cy="1905004"/>
          </a:xfrm>
          <a:prstGeom prst="rect">
            <a:avLst/>
          </a:prstGeom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35058DE7-2264-92F5-FF8D-D5FC463AB0F6}"/>
              </a:ext>
            </a:extLst>
          </p:cNvPr>
          <p:cNvSpPr txBox="1"/>
          <p:nvPr/>
        </p:nvSpPr>
        <p:spPr>
          <a:xfrm>
            <a:off x="520921" y="1826927"/>
            <a:ext cx="388625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1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Canolfan Gwasanaethau Cymraeg</a:t>
            </a:r>
            <a:endParaRPr lang="cy-GB" sz="1800">
              <a:effectLst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r>
              <a:rPr lang="cy-GB" sz="1800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Mae Canolfan Gwasanaethau Cymraeg y Brifysgol yma i’ch cefnogi. Yn ogystal â bod yn gyfrifol am hyrwyddo a datblygu cyfleoedd addysg cyfrwng Cymraeg a </a:t>
            </a:r>
            <a:r>
              <a:rPr lang="cy-GB"/>
              <a:t>gweithredu Strategaeth Iaith Gymraeg y Brifysgol, mae’r ganolfan yn gartref i </a:t>
            </a:r>
            <a:r>
              <a:rPr lang="cy-GB" err="1"/>
              <a:t>Rhagoriaith</a:t>
            </a:r>
            <a:r>
              <a:rPr lang="cy-GB"/>
              <a:t>, Peniarth, Yr Uned Gyfieithu, y Safonau Iaith Gymraeg a Changen y Drindod Dewi Sant o’r Coleg Cymraeg Cenedlaethol.</a:t>
            </a:r>
            <a:endParaRPr lang="cy-GB" sz="2000"/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B2B5ADBB-46B9-03C1-E5E0-D79233A8DB9F}"/>
              </a:ext>
            </a:extLst>
          </p:cNvPr>
          <p:cNvSpPr txBox="1"/>
          <p:nvPr/>
        </p:nvSpPr>
        <p:spPr>
          <a:xfrm>
            <a:off x="5101983" y="1826926"/>
            <a:ext cx="38142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>
                <a:solidFill>
                  <a:srgbClr val="212121"/>
                </a:solidFill>
                <a:effectLst/>
              </a:rPr>
              <a:t>Welsh Language Service Centre</a:t>
            </a:r>
          </a:p>
          <a:p>
            <a:r>
              <a:rPr lang="en-GB" b="0" i="0">
                <a:solidFill>
                  <a:srgbClr val="212121"/>
                </a:solidFill>
                <a:effectLst/>
              </a:rPr>
              <a:t>The University's Welsh Language Service Centre is here to support you. As well as being responsible for promoting and developing Welsh-medium education opportunities and implementing the University's Welsh Language Strategy, the centre is home to </a:t>
            </a:r>
            <a:r>
              <a:rPr lang="en-GB" b="0" i="0" err="1">
                <a:solidFill>
                  <a:srgbClr val="212121"/>
                </a:solidFill>
                <a:effectLst/>
              </a:rPr>
              <a:t>Rhagoriaith</a:t>
            </a:r>
            <a:r>
              <a:rPr lang="en-GB" b="0" i="0">
                <a:solidFill>
                  <a:srgbClr val="212121"/>
                </a:solidFill>
                <a:effectLst/>
              </a:rPr>
              <a:t>, Peniarth, The Translation Unit, the Welsh Language Standards and the Coleg Cymraeg Cenedlaethol</a:t>
            </a:r>
            <a:r>
              <a:rPr lang="en-GB">
                <a:solidFill>
                  <a:srgbClr val="212121"/>
                </a:solidFill>
              </a:rPr>
              <a:t> Branch.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5" name="Llun 14">
            <a:extLst>
              <a:ext uri="{FF2B5EF4-FFF2-40B4-BE49-F238E27FC236}">
                <a16:creationId xmlns:a16="http://schemas.microsoft.com/office/drawing/2014/main" id="{6A2C192E-C12C-FF53-B462-95E9CF9E4B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059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D5F612-DF05-3A7A-D062-32C637F97201}"/>
              </a:ext>
            </a:extLst>
          </p:cNvPr>
          <p:cNvSpPr txBox="1"/>
          <p:nvPr/>
        </p:nvSpPr>
        <p:spPr>
          <a:xfrm>
            <a:off x="143508" y="476672"/>
            <a:ext cx="464451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>
                <a:latin typeface="Poppins" panose="00000500000000000000" pitchFamily="2" charset="0"/>
                <a:cs typeface="Poppins" panose="00000500000000000000" pitchFamily="2" charset="0"/>
              </a:rPr>
              <a:t>M</a:t>
            </a:r>
            <a:r>
              <a:rPr lang="cy-GB" sz="1600" i="0" u="none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ae'r Drindod Dewi Sant yn chwarae rôl flaenllaw o fewn y Coleg Cymraeg Cenedlaethol, ac yn cydweithio â’r Coleg i gynyddu cyfleoedd dysgu trwy gyfrwng y Gymraeg i fyfyrwyr ar sawl lefel. </a:t>
            </a: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cy-GB" sz="1600" b="0" i="0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Er bod ei swyddfa wedi ei lleoli mewn man canolog ar gampws Caerfyrddin, mae Cangen Y Drindod Dewi Sant o’r Coleg Cymraeg Cenedlaethol yn weithredol ar draws holl gampysau’r Brifysgol gan gynnwys Abertawe, Caerdydd a champysau Coleg Sir Gâr. </a:t>
            </a:r>
          </a:p>
        </p:txBody>
      </p:sp>
      <p:pic>
        <p:nvPicPr>
          <p:cNvPr id="3" name="Llun 2" descr="Llun yn cynnwys testun, melyn, llun sgrin, bedyddfaen&#10;&#10;Wedi cynhyrchu’r disgrifiad yn awtomatig">
            <a:extLst>
              <a:ext uri="{FF2B5EF4-FFF2-40B4-BE49-F238E27FC236}">
                <a16:creationId xmlns:a16="http://schemas.microsoft.com/office/drawing/2014/main" id="{AFFB1D13-8183-DF8F-1E8C-C8AAD7FC8F5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5" b="25645"/>
          <a:stretch/>
        </p:blipFill>
        <p:spPr>
          <a:xfrm>
            <a:off x="3146374" y="4381280"/>
            <a:ext cx="2564234" cy="1249053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A5CEC721-04C0-0A96-3D53-0CAD15A11D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9D12381-8DD2-4CE0-5469-FDE3BDB82061}"/>
              </a:ext>
            </a:extLst>
          </p:cNvPr>
          <p:cNvSpPr txBox="1"/>
          <p:nvPr/>
        </p:nvSpPr>
        <p:spPr>
          <a:xfrm>
            <a:off x="4810309" y="349407"/>
            <a:ext cx="419018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University of Wales Trinity Saint David plays a leading role within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, working in partnership with the Coleg to increase opportunities for students to study through the medium of Welsh at a range of levels.</a:t>
            </a:r>
          </a:p>
          <a:p>
            <a:pPr algn="ctr">
              <a:buNone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Although the office is based in a central location on the Carmarthen campus, the University’s branch of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is active across all of the University’s campuses, including Swansea, Cardiff, and the Coleg Sir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Gâr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campuses.</a:t>
            </a:r>
          </a:p>
        </p:txBody>
      </p:sp>
    </p:spTree>
    <p:extLst>
      <p:ext uri="{BB962C8B-B14F-4D97-AF65-F5344CB8AC3E}">
        <p14:creationId xmlns:p14="http://schemas.microsoft.com/office/powerpoint/2010/main" val="2722328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9A5D3D1A-AA58-AD3E-5ABA-2781E0A8AB53}"/>
              </a:ext>
            </a:extLst>
          </p:cNvPr>
          <p:cNvSpPr txBox="1"/>
          <p:nvPr/>
        </p:nvSpPr>
        <p:spPr>
          <a:xfrm>
            <a:off x="287016" y="2290895"/>
            <a:ext cx="42484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C</a:t>
            </a:r>
            <a:r>
              <a:rPr lang="cy-GB" b="0" i="0">
                <a:effectLst/>
                <a:latin typeface="Poppins" panose="00000500000000000000" pitchFamily="2" charset="0"/>
              </a:rPr>
              <a:t>reu cyfleoedd hyfforddi ac astudio drwy gyfrwng y Gymraeg.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Y</a:t>
            </a:r>
            <a:r>
              <a:rPr lang="cy-GB" b="0" i="0">
                <a:effectLst/>
                <a:latin typeface="Poppins" panose="00000500000000000000" pitchFamily="2" charset="0"/>
              </a:rPr>
              <a:t>sbrydoli ac annog pawb i ddefnyddio’u sgiliau Cymraeg, gyda’r nod o greu gweithlu dwyieithog.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Rhoi h</a:t>
            </a:r>
            <a:r>
              <a:rPr lang="cy-GB" b="0" i="0">
                <a:effectLst/>
                <a:latin typeface="Poppins" panose="00000500000000000000" pitchFamily="2" charset="0"/>
              </a:rPr>
              <a:t>yder i bawb ddefnyddio’u Cymraeg wrth hyfforddi, astudio a gweithio.</a:t>
            </a:r>
          </a:p>
          <a:p>
            <a:endParaRPr lang="cy-GB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875A4110-9368-B90A-4F0B-BFFD92C9417A}"/>
              </a:ext>
            </a:extLst>
          </p:cNvPr>
          <p:cNvSpPr txBox="1"/>
          <p:nvPr/>
        </p:nvSpPr>
        <p:spPr>
          <a:xfrm>
            <a:off x="4464496" y="2204864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C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reates training and study opportunities through the medium of Welsh.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I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nspires and encourages everyone to use their Welsh skills, with the aim of creating a bilingual workforce.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G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ive everyone the confidence to use their Welsh when training, studying and working.</a:t>
            </a:r>
          </a:p>
          <a:p>
            <a:endParaRPr lang="cy-GB"/>
          </a:p>
        </p:txBody>
      </p:sp>
      <p:pic>
        <p:nvPicPr>
          <p:cNvPr id="13" name="Llun 12">
            <a:extLst>
              <a:ext uri="{FF2B5EF4-FFF2-40B4-BE49-F238E27FC236}">
                <a16:creationId xmlns:a16="http://schemas.microsoft.com/office/drawing/2014/main" id="{D7A2212C-1FF1-5A1F-BC6A-55F296EA42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2" name="Picture 3" descr="A yellow background with blue dots and a letter c&#10;&#10;Description automatically generated">
            <a:extLst>
              <a:ext uri="{FF2B5EF4-FFF2-40B4-BE49-F238E27FC236}">
                <a16:creationId xmlns:a16="http://schemas.microsoft.com/office/drawing/2014/main" id="{F5CE712D-C3AC-22D5-5F0A-F97B073AB0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33" b="28350"/>
          <a:stretch/>
        </p:blipFill>
        <p:spPr>
          <a:xfrm>
            <a:off x="2730324" y="288033"/>
            <a:ext cx="3683351" cy="163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491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6DA6B-F562-9C5F-2A65-9A20EA573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>
                <a:latin typeface="Poppins" panose="00000500000000000000" pitchFamily="2" charset="0"/>
                <a:cs typeface="Poppins" panose="00000500000000000000" pitchFamily="2" charset="0"/>
              </a:rPr>
              <a:t>Eich hawliau</a:t>
            </a:r>
            <a:endParaRPr lang="en-GB" b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BE033255-9624-98A1-50ED-7914FD14A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D15D214F-C623-1E9E-D520-0A56EA38BF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872E91E-EFB4-8554-20FA-9DEA0B7B08BE}"/>
              </a:ext>
            </a:extLst>
          </p:cNvPr>
          <p:cNvSpPr txBox="1"/>
          <p:nvPr/>
        </p:nvSpPr>
        <p:spPr>
          <a:xfrm>
            <a:off x="194866" y="170688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Defnyddio’r Gymraeg ar y ffôn</a:t>
            </a:r>
            <a:endParaRPr lang="en-GB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6841E12-641B-EA3B-900C-B5B09BF51EAF}"/>
              </a:ext>
            </a:extLst>
          </p:cNvPr>
          <p:cNvSpPr txBox="1"/>
          <p:nvPr/>
        </p:nvSpPr>
        <p:spPr>
          <a:xfrm>
            <a:off x="4766866" y="211195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Llythyrau ac e-bost yn Gymraeg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9429A3AC-C867-9ED9-7324-44B9CBD986D7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Diwtor personol sy’n siarad Cymraeg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50A4189E-8BF2-26EE-39D3-E211B9A74AA8}"/>
              </a:ext>
            </a:extLst>
          </p:cNvPr>
          <p:cNvSpPr txBox="1"/>
          <p:nvPr/>
        </p:nvSpPr>
        <p:spPr>
          <a:xfrm>
            <a:off x="5046688" y="3396833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Cyflwyno gwaith ysgrifenedig yn Gymraeg</a:t>
            </a:r>
            <a:endParaRPr lang="en-GB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A6EEB37C-892E-168F-B8BD-E86E4866E1AB}"/>
              </a:ext>
            </a:extLst>
          </p:cNvPr>
          <p:cNvSpPr txBox="1"/>
          <p:nvPr/>
        </p:nvSpPr>
        <p:spPr>
          <a:xfrm>
            <a:off x="2366211" y="4489466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Gallu siarad Cymraeg mewn cyfarfodydd</a:t>
            </a:r>
            <a:endParaRPr lang="en-GB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59D9F60-8717-470E-0982-A539476DE1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97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E09EF5C1-7EF6-C82E-F0E6-12127B8FF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384250BF-924A-1B83-3780-F5987CB37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057199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DC272F24-8363-0D3B-9E77-2AB34A8E0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423" y="482795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7BBE2606-8653-442B-AE9D-05CBA5006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F73F8F2F-5FCC-A394-B94B-A2A812F8E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743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C007A-950C-5112-75EB-3CBA85EFE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C1F6E-B493-7A1B-D58C-6430E943C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6913" y="176057"/>
            <a:ext cx="8229600" cy="1143000"/>
          </a:xfrm>
        </p:spPr>
        <p:txBody>
          <a:bodyPr>
            <a:normAutofit/>
          </a:bodyPr>
          <a:lstStyle/>
          <a:p>
            <a:r>
              <a:rPr lang="en-GB" b="1" noProof="0">
                <a:latin typeface="Poppins" panose="00000500000000000000" pitchFamily="2" charset="0"/>
                <a:cs typeface="Poppins" panose="00000500000000000000" pitchFamily="2" charset="0"/>
              </a:rPr>
              <a:t>Your language rights</a:t>
            </a: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CF43C3C9-1680-2594-1A27-9AC210D3C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8F946C4-2734-28C1-B509-3534AA4AC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5B90FB87-7CC7-09A5-04D6-2064F3113FCA}"/>
              </a:ext>
            </a:extLst>
          </p:cNvPr>
          <p:cNvSpPr txBox="1"/>
          <p:nvPr/>
        </p:nvSpPr>
        <p:spPr>
          <a:xfrm>
            <a:off x="913657" y="170432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Using Wels</a:t>
            </a:r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h on the phone</a:t>
            </a:r>
            <a:endParaRPr lang="en-GB" noProof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F44A24A1-7284-AE55-7C89-254F5A5B116A}"/>
              </a:ext>
            </a:extLst>
          </p:cNvPr>
          <p:cNvSpPr txBox="1"/>
          <p:nvPr/>
        </p:nvSpPr>
        <p:spPr>
          <a:xfrm>
            <a:off x="5310335" y="21121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Emails and letters in Welsh</a:t>
            </a: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2A722ED1-A425-8CCD-421B-F289C50D6A10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 personal tutor who speaks Welsh</a:t>
            </a: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E592167F-6CC4-2268-9ADB-DBBABE89E5DE}"/>
              </a:ext>
            </a:extLst>
          </p:cNvPr>
          <p:cNvSpPr txBox="1"/>
          <p:nvPr/>
        </p:nvSpPr>
        <p:spPr>
          <a:xfrm>
            <a:off x="5046688" y="3396833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Presenting work in Welsh</a:t>
            </a:r>
            <a:endParaRPr lang="en-GB" noProof="0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F7012E09-ECD6-38C8-E9F9-02A01BCA95F7}"/>
              </a:ext>
            </a:extLst>
          </p:cNvPr>
          <p:cNvSpPr txBox="1"/>
          <p:nvPr/>
        </p:nvSpPr>
        <p:spPr>
          <a:xfrm>
            <a:off x="2012848" y="4461180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Being able to use Welsh in meetings or interviews</a:t>
            </a:r>
            <a:endParaRPr lang="en-GB" noProof="0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A8886E8-4547-7795-894C-295B3E1001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D5A5459A-E3E0-42D5-0698-5AF16C286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7BE39E9E-CD86-54A3-6BDF-4C87E1527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484784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80D50215-9ED6-0650-59BC-26F808CF9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7090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CE74567C-B051-2013-72AB-86CC441A7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B64168A0-D731-D4FC-5365-71D00C450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24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772593" y="455178"/>
            <a:ext cx="7512285" cy="11528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800" b="1" dirty="0">
                <a:latin typeface="Poppins" panose="00000500000000000000" pitchFamily="2" charset="0"/>
                <a:cs typeface="Poppins" panose="00000500000000000000" pitchFamily="2" charset="0"/>
              </a:rPr>
              <a:t>Ysgoloriaeth Cymhelliant</a:t>
            </a:r>
          </a:p>
          <a:p>
            <a:pPr marL="0" indent="0" algn="ctr">
              <a:buNone/>
            </a:pP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Incentive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scholarship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1026" name="Picture 2" descr="Is cash dead? - Rest Less">
            <a:extLst>
              <a:ext uri="{FF2B5EF4-FFF2-40B4-BE49-F238E27FC236}">
                <a16:creationId xmlns:a16="http://schemas.microsoft.com/office/drawing/2014/main" id="{91EE3F82-3117-4D2E-D1DB-2762471D9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80166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Llun 8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0EE1FFC6-E02C-2D51-DA5A-AB240553A5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9184" y="3796436"/>
            <a:ext cx="1805186" cy="1805186"/>
          </a:xfrm>
          <a:prstGeom prst="rect">
            <a:avLst/>
          </a:prstGeom>
        </p:spPr>
      </p:pic>
      <p:sp>
        <p:nvSpPr>
          <p:cNvPr id="11" name="Blwch Testun 10">
            <a:extLst>
              <a:ext uri="{FF2B5EF4-FFF2-40B4-BE49-F238E27FC236}">
                <a16:creationId xmlns:a16="http://schemas.microsoft.com/office/drawing/2014/main" id="{73706BFD-7B5D-D782-395A-31972175CF56}"/>
              </a:ext>
            </a:extLst>
          </p:cNvPr>
          <p:cNvSpPr txBox="1"/>
          <p:nvPr/>
        </p:nvSpPr>
        <p:spPr>
          <a:xfrm>
            <a:off x="269777" y="1825069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£1,500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£500 y flwyddyn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Astudio 33% o’r cwrs drwy’r Gymraeg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Dyddiad Cau: 3ydd o Dachwedd </a:t>
            </a:r>
          </a:p>
        </p:txBody>
      </p:sp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3DC67E27-76F3-8D99-B40E-822A50CDE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264" y="480165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EADD2F6F-894F-B006-89AE-218303E06016}"/>
              </a:ext>
            </a:extLst>
          </p:cNvPr>
          <p:cNvSpPr txBox="1"/>
          <p:nvPr/>
        </p:nvSpPr>
        <p:spPr>
          <a:xfrm>
            <a:off x="5076056" y="1933590"/>
            <a:ext cx="513082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£1,500 
£500 per year 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Study 33% of the course in Welsh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Closing Date: 3rd of November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4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625EE1EC-1752-72D5-496A-8EF231CF33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9831312">
            <a:off x="5830582" y="4355757"/>
            <a:ext cx="1322310" cy="4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FF3B15E0-2FC2-D8AA-64FB-869C05CFBA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11836879" flipH="1">
            <a:off x="2451066" y="4305659"/>
            <a:ext cx="1398549" cy="51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116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553705" y="717815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 err="1">
                <a:latin typeface="Poppins" panose="00000500000000000000" pitchFamily="2" charset="0"/>
                <a:cs typeface="Poppins" panose="00000500000000000000" pitchFamily="2" charset="0"/>
              </a:rPr>
              <a:t>Bwrsari</a:t>
            </a:r>
            <a:br>
              <a:rPr lang="en-GB" sz="36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 sz="3600" dirty="0">
                <a:latin typeface="Poppins" panose="00000500000000000000" pitchFamily="2" charset="0"/>
                <a:cs typeface="Poppins" panose="00000500000000000000" pitchFamily="2" charset="0"/>
              </a:rPr>
              <a:t>Bursary</a:t>
            </a: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3600" b="1" u="sng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Picture 2" descr="Is cash dead? - Rest Less">
            <a:extLst>
              <a:ext uri="{FF2B5EF4-FFF2-40B4-BE49-F238E27FC236}">
                <a16:creationId xmlns:a16="http://schemas.microsoft.com/office/drawing/2014/main" id="{96E5D53F-F683-AAE6-A927-7E0EDC4DA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7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CAB62457-ADD4-2FCC-6AAC-7E52596C7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04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F988A6AB-F34F-384E-8FA3-D6471AEAB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9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959BDDF4-1C80-E13C-EC53-067FF6A0AC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3733947">
            <a:off x="5848225" y="1919065"/>
            <a:ext cx="1996193" cy="739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32202A32-1080-509F-DB9C-4668FBCBA71B}"/>
              </a:ext>
            </a:extLst>
          </p:cNvPr>
          <p:cNvSpPr txBox="1"/>
          <p:nvPr/>
        </p:nvSpPr>
        <p:spPr>
          <a:xfrm>
            <a:off x="3684472" y="1872880"/>
            <a:ext cx="236960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UWTSD Welsh Medium / Bilingual Scholarship</a:t>
            </a:r>
          </a:p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£50 for each 10 credit module delivered through the medium of Welsh / bilingual.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83998F77-6F0B-9A9A-E3AC-BBABE9435ED4}"/>
              </a:ext>
            </a:extLst>
          </p:cNvPr>
          <p:cNvSpPr txBox="1"/>
          <p:nvPr/>
        </p:nvSpPr>
        <p:spPr>
          <a:xfrm>
            <a:off x="132451" y="1847181"/>
            <a:ext cx="29574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Ysgoloriaeth Cyfrwng Cymraeg / Dwyieithog y Drindod Dewi Sant</a:t>
            </a: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 am bob modiwl 10 credyd a’u cyflawnir drwy gyfrwng y Gymraeg / yn ddwyieithog.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36C202-3697-5F29-F2EF-933519069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8626" y="3165541"/>
            <a:ext cx="2229161" cy="224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84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89CC-B541-8D7A-3D5A-8A0C0EB2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99392"/>
            <a:ext cx="8229600" cy="1143000"/>
          </a:xfrm>
        </p:spPr>
        <p:txBody>
          <a:bodyPr/>
          <a:lstStyle/>
          <a:p>
            <a:r>
              <a:rPr lang="en-GB" b="1" dirty="0" err="1"/>
              <a:t>Bwrsariaeth</a:t>
            </a:r>
            <a:r>
              <a:rPr lang="en-GB" b="1" dirty="0"/>
              <a:t> S4C Bursary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9DEFE7-3D0A-FA8D-C765-C88A0AA6B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124744"/>
            <a:ext cx="6336703" cy="43778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2CD5CD-C751-4411-81EB-54D1419C9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280" y="3313645"/>
            <a:ext cx="1820441" cy="474177"/>
          </a:xfrm>
          <a:prstGeom prst="rect">
            <a:avLst/>
          </a:prstGeom>
        </p:spPr>
      </p:pic>
      <p:pic>
        <p:nvPicPr>
          <p:cNvPr id="13" name="Llun 8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CAE62801-85CB-13E3-89D2-E66E7F8B54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596" y="3933056"/>
            <a:ext cx="1445146" cy="1445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43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87233-3568-AF85-CA1D-FFC93EFA8DAD}"/>
              </a:ext>
            </a:extLst>
          </p:cNvPr>
          <p:cNvSpPr txBox="1"/>
          <p:nvPr/>
        </p:nvSpPr>
        <p:spPr>
          <a:xfrm>
            <a:off x="166795" y="1124744"/>
            <a:ext cx="555246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Mae’r Dystysgrif wedi ei datblygu er mwyn galluogi myfyrwyr i ennill tystysgrif sy’n dangos tystiolaeth o’u sgiliau iaith, a’u gallu i weithio drwy gyfrwng y Gymraeg. </a:t>
            </a:r>
          </a:p>
          <a:p>
            <a:pPr algn="l"/>
            <a:endParaRPr lang="cy-GB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 ennill y Dystysgrif mae angen gwneud;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cyflwyniad llafar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prawf ysgrifenedig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Dyddiad cau i gofrestru: 6ed o Dachwedd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cy-GB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cy-GB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F95CE424-7D35-AC8F-EF66-82C88A168C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35805"/>
          <a:stretch>
            <a:fillRect/>
          </a:stretch>
        </p:blipFill>
        <p:spPr bwMode="auto">
          <a:xfrm>
            <a:off x="5580112" y="188640"/>
            <a:ext cx="3365517" cy="34946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71009BC9-A05D-9C40-04E0-245696C5BF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7" name="Llun 6" descr="Llun yn cynnwys patrwm, picsel, pwyth&#10;&#10;Gall cynnwys a gynhyrchwyd gan AI fod yn anghywir.">
            <a:extLst>
              <a:ext uri="{FF2B5EF4-FFF2-40B4-BE49-F238E27FC236}">
                <a16:creationId xmlns:a16="http://schemas.microsoft.com/office/drawing/2014/main" id="{BC2152CE-96E7-16D0-5A1D-8861523C616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683246"/>
            <a:ext cx="1956139" cy="1956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211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899F65-09D8-C7E7-38BE-15D888115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7992023E-6022-0010-1BC1-AC3CD2F3DC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35805"/>
          <a:stretch>
            <a:fillRect/>
          </a:stretch>
        </p:blipFill>
        <p:spPr bwMode="auto">
          <a:xfrm>
            <a:off x="5580112" y="188640"/>
            <a:ext cx="3365517" cy="34946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CEFD031-3B07-088B-4BA7-11FEF71B40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BAE4E94E-7D71-C2C3-B71C-4862647900AF}"/>
              </a:ext>
            </a:extLst>
          </p:cNvPr>
          <p:cNvSpPr txBox="1"/>
          <p:nvPr/>
        </p:nvSpPr>
        <p:spPr>
          <a:xfrm>
            <a:off x="163820" y="1118883"/>
            <a:ext cx="505625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Certificate has been developed to enable students to gain a certificate that shows evidence of their language skills, and their ability to work through the medium of Welsh. 
To earn the Certificate it is necessary to do;
an oral presentation
a written test</a:t>
            </a:r>
          </a:p>
          <a:p>
            <a:endParaRPr lang="en-GB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Closing date to register: 6</a:t>
            </a:r>
            <a:r>
              <a:rPr lang="en-GB" b="1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of November</a:t>
            </a:r>
            <a:endParaRPr lang="cy-GB" b="1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7" name="Llun 6" descr="Llun yn cynnwys patrwm, picsel, pwyth&#10;&#10;Gall cynnwys a gynhyrchwyd gan AI fod yn anghywir.">
            <a:extLst>
              <a:ext uri="{FF2B5EF4-FFF2-40B4-BE49-F238E27FC236}">
                <a16:creationId xmlns:a16="http://schemas.microsoft.com/office/drawing/2014/main" id="{8753E518-23CA-406B-01B0-250FC05CA48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683246"/>
            <a:ext cx="1956139" cy="1956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003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1">
            <a:extLst>
              <a:ext uri="{FF2B5EF4-FFF2-40B4-BE49-F238E27FC236}">
                <a16:creationId xmlns:a16="http://schemas.microsoft.com/office/drawing/2014/main" id="{288B709C-2575-F07A-36EE-B5145A897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700" b="1">
                <a:latin typeface="Poppins" panose="00000500000000000000" pitchFamily="2" charset="0"/>
                <a:cs typeface="Poppins" panose="00000500000000000000" pitchFamily="2" charset="0"/>
              </a:rPr>
              <a:t>Dysgu Cymraeg</a:t>
            </a:r>
            <a:br>
              <a:rPr lang="cy-GB" sz="3700" b="1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3700" err="1">
                <a:latin typeface="Poppins" panose="00000500000000000000" pitchFamily="2" charset="0"/>
                <a:cs typeface="Poppins" panose="00000500000000000000" pitchFamily="2" charset="0"/>
              </a:rPr>
              <a:t>Learn</a:t>
            </a:r>
            <a:r>
              <a:rPr lang="cy-GB" sz="3700">
                <a:latin typeface="Poppins" panose="00000500000000000000" pitchFamily="2" charset="0"/>
                <a:cs typeface="Poppins" panose="00000500000000000000" pitchFamily="2" charset="0"/>
              </a:rPr>
              <a:t> Welsh</a:t>
            </a:r>
            <a:endParaRPr lang="cy-GB" sz="3700" i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4F21EC66-72EC-7CDD-2B13-0C9A2ADB1F95}"/>
              </a:ext>
            </a:extLst>
          </p:cNvPr>
          <p:cNvSpPr txBox="1"/>
          <p:nvPr/>
        </p:nvSpPr>
        <p:spPr>
          <a:xfrm>
            <a:off x="457200" y="2276872"/>
            <a:ext cx="4466740" cy="2998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400">
                <a:latin typeface="Poppins" panose="00000500000000000000" pitchFamily="2" charset="0"/>
                <a:cs typeface="Poppins" panose="00000500000000000000" pitchFamily="2" charset="0"/>
              </a:rPr>
              <a:t>Free course through </a:t>
            </a:r>
            <a:r>
              <a:rPr lang="en-US" sz="2400" i="1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US" sz="2400" i="1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sz="2400" i="1" err="1">
                <a:latin typeface="Poppins" panose="00000500000000000000" pitchFamily="2" charset="0"/>
                <a:cs typeface="Poppins" panose="00000500000000000000" pitchFamily="2" charset="0"/>
              </a:rPr>
              <a:t>Cymaeg</a:t>
            </a:r>
            <a:r>
              <a:rPr lang="en-US" sz="2400" i="1">
                <a:latin typeface="Poppins" panose="00000500000000000000" pitchFamily="2" charset="0"/>
                <a:cs typeface="Poppins" panose="00000500000000000000" pitchFamily="2" charset="0"/>
              </a:rPr>
              <a:t> | Learn Welsh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400">
                <a:latin typeface="Poppins" panose="00000500000000000000" pitchFamily="2" charset="0"/>
                <a:cs typeface="Poppins" panose="00000500000000000000" pitchFamily="2" charset="0"/>
              </a:rPr>
              <a:t>Courses available for students(18-25)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400">
                <a:latin typeface="Poppins" panose="00000500000000000000" pitchFamily="2" charset="0"/>
                <a:cs typeface="Poppins" panose="00000500000000000000" pitchFamily="2" charset="0"/>
              </a:rPr>
              <a:t>Use your university email to register.</a:t>
            </a:r>
          </a:p>
        </p:txBody>
      </p:sp>
      <p:pic>
        <p:nvPicPr>
          <p:cNvPr id="4100" name="Picture 4" descr="Iaith Gwaith | Welsh Language Comissioner">
            <a:extLst>
              <a:ext uri="{FF2B5EF4-FFF2-40B4-BE49-F238E27FC236}">
                <a16:creationId xmlns:a16="http://schemas.microsoft.com/office/drawing/2014/main" id="{246826B9-5615-25A8-A0A4-DCC18D8B3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43" t="15425" r="30889" b="16975"/>
          <a:stretch>
            <a:fillRect/>
          </a:stretch>
        </p:blipFill>
        <p:spPr bwMode="auto">
          <a:xfrm>
            <a:off x="718208" y="143398"/>
            <a:ext cx="1537397" cy="18087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Blwch Testun 8">
            <a:extLst>
              <a:ext uri="{FF2B5EF4-FFF2-40B4-BE49-F238E27FC236}">
                <a16:creationId xmlns:a16="http://schemas.microsoft.com/office/drawing/2014/main" id="{10208D01-C08D-0D2A-B54E-A40417C18157}"/>
              </a:ext>
            </a:extLst>
          </p:cNvPr>
          <p:cNvSpPr txBox="1"/>
          <p:nvPr/>
        </p:nvSpPr>
        <p:spPr>
          <a:xfrm>
            <a:off x="5242460" y="4443265"/>
            <a:ext cx="3054699" cy="112371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>
                <a:hlinkClick r:id="rId3"/>
              </a:rPr>
              <a:t>Courses for Higher Education Students | Learn Welsh</a:t>
            </a:r>
            <a:endParaRPr lang="cy-GB" sz="2000" b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9BE88490-6977-AC2B-AAB5-DCE1F29727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0128" y="1548878"/>
            <a:ext cx="2879361" cy="2879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9883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Dalfan Cynnwys 16">
            <a:extLst>
              <a:ext uri="{FF2B5EF4-FFF2-40B4-BE49-F238E27FC236}">
                <a16:creationId xmlns:a16="http://schemas.microsoft.com/office/drawing/2014/main" id="{7E6C6F1B-E9C6-4CE5-8E6F-2EFD4CE5D9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7" y="0"/>
            <a:ext cx="3618283" cy="3618283"/>
          </a:xfrm>
        </p:spPr>
      </p:pic>
      <p:pic>
        <p:nvPicPr>
          <p:cNvPr id="15" name="Llun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38"/>
          <a:stretch/>
        </p:blipFill>
        <p:spPr>
          <a:xfrm>
            <a:off x="1152451" y="4236864"/>
            <a:ext cx="3140338" cy="1468552"/>
          </a:xfrm>
          <a:prstGeom prst="rect">
            <a:avLst/>
          </a:prstGeom>
        </p:spPr>
      </p:pic>
      <p:pic>
        <p:nvPicPr>
          <p:cNvPr id="14" name="Llun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996952"/>
            <a:ext cx="1865819" cy="1399364"/>
          </a:xfrm>
          <a:prstGeom prst="rect">
            <a:avLst/>
          </a:prstGeom>
        </p:spPr>
      </p:pic>
      <p:pic>
        <p:nvPicPr>
          <p:cNvPr id="9" name="Llun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"/>
          <a:stretch/>
        </p:blipFill>
        <p:spPr>
          <a:xfrm>
            <a:off x="5909766" y="2604506"/>
            <a:ext cx="3257550" cy="2180224"/>
          </a:xfrm>
          <a:prstGeom prst="rect">
            <a:avLst/>
          </a:prstGeom>
        </p:spPr>
      </p:pic>
      <p:pic>
        <p:nvPicPr>
          <p:cNvPr id="11" name="Llun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7985" y="1121854"/>
            <a:ext cx="2911367" cy="1937761"/>
          </a:xfrm>
          <a:prstGeom prst="rect">
            <a:avLst/>
          </a:prstGeom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41176" y="-103552"/>
            <a:ext cx="8229600" cy="11430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Y </a:t>
            </a:r>
            <a:r>
              <a:rPr lang="cy-GB" sz="4000" b="1" dirty="0" err="1">
                <a:latin typeface="Poppins" panose="00000500000000000000" pitchFamily="2" charset="0"/>
                <a:cs typeface="Poppins" panose="00000500000000000000" pitchFamily="2" charset="0"/>
              </a:rPr>
              <a:t>Gym</a:t>
            </a:r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b="1" dirty="0" err="1">
                <a:latin typeface="Poppins" panose="00000500000000000000" pitchFamily="2" charset="0"/>
                <a:cs typeface="Poppins" panose="00000500000000000000" pitchFamily="2" charset="0"/>
              </a:rPr>
              <a:t>Gym</a:t>
            </a:r>
            <a:endParaRPr lang="cy-GB" sz="40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Picture 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93"/>
          <a:stretch/>
        </p:blipFill>
        <p:spPr>
          <a:xfrm>
            <a:off x="15075" y="3212976"/>
            <a:ext cx="2274752" cy="1473670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501" y="4123773"/>
            <a:ext cx="2376264" cy="1581643"/>
          </a:xfrm>
          <a:prstGeom prst="rect">
            <a:avLst/>
          </a:prstGeom>
        </p:spPr>
      </p:pic>
      <p:pic>
        <p:nvPicPr>
          <p:cNvPr id="10" name="Llun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8358"/>
            <a:ext cx="2477240" cy="1648836"/>
          </a:xfrm>
          <a:prstGeom prst="rect">
            <a:avLst/>
          </a:prstGeom>
        </p:spPr>
      </p:pic>
      <p:pic>
        <p:nvPicPr>
          <p:cNvPr id="8" name="Llun 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619" y="3051851"/>
            <a:ext cx="2068357" cy="1376809"/>
          </a:xfrm>
          <a:prstGeom prst="rect">
            <a:avLst/>
          </a:prstGeom>
        </p:spPr>
      </p:pic>
      <p:pic>
        <p:nvPicPr>
          <p:cNvPr id="12" name="Llun 1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0" t="30050" r="9838" b="16400"/>
          <a:stretch/>
        </p:blipFill>
        <p:spPr>
          <a:xfrm>
            <a:off x="6099387" y="4221088"/>
            <a:ext cx="3067929" cy="1519071"/>
          </a:xfrm>
          <a:prstGeom prst="rect">
            <a:avLst/>
          </a:prstGeom>
        </p:spPr>
      </p:pic>
      <p:pic>
        <p:nvPicPr>
          <p:cNvPr id="23" name="Llun 22" descr="Llun yn cynnwys person, wal, nenfwd, dan do&#10;&#10;Wedi cynhyrchu’r disgrifiad yn awtomatig">
            <a:extLst>
              <a:ext uri="{FF2B5EF4-FFF2-40B4-BE49-F238E27FC236}">
                <a16:creationId xmlns:a16="http://schemas.microsoft.com/office/drawing/2014/main" id="{258F286E-01D2-4C50-A4A5-D8DE89A33E6D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1" b="10363"/>
          <a:stretch/>
        </p:blipFill>
        <p:spPr>
          <a:xfrm>
            <a:off x="6516216" y="0"/>
            <a:ext cx="2627784" cy="1926030"/>
          </a:xfrm>
          <a:prstGeom prst="rect">
            <a:avLst/>
          </a:prstGeom>
        </p:spPr>
      </p:pic>
      <p:pic>
        <p:nvPicPr>
          <p:cNvPr id="25" name="Llun 24" descr="Llun yn cynnwys person, wal, ystumio, dan do&#10;&#10;Wedi cynhyrchu’r disgrifiad yn awtomatig">
            <a:extLst>
              <a:ext uri="{FF2B5EF4-FFF2-40B4-BE49-F238E27FC236}">
                <a16:creationId xmlns:a16="http://schemas.microsoft.com/office/drawing/2014/main" id="{EE12A394-7D0D-43E6-8355-FA68268720A1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3" t="27660" r="7476" b="16926"/>
          <a:stretch/>
        </p:blipFill>
        <p:spPr>
          <a:xfrm>
            <a:off x="6154380" y="1470921"/>
            <a:ext cx="2975805" cy="152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84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5" name="Teitl 4"/>
          <p:cNvSpPr>
            <a:spLocks noGrp="1"/>
          </p:cNvSpPr>
          <p:nvPr>
            <p:ph type="title"/>
          </p:nvPr>
        </p:nvSpPr>
        <p:spPr>
          <a:xfrm>
            <a:off x="-122420" y="-15017"/>
            <a:ext cx="9338841" cy="706090"/>
          </a:xfrm>
          <a:noFill/>
        </p:spPr>
        <p:txBody>
          <a:bodyPr>
            <a:normAutofit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Penwythnos y Glas</a:t>
            </a:r>
          </a:p>
        </p:txBody>
      </p:sp>
      <p:pic>
        <p:nvPicPr>
          <p:cNvPr id="25" name="Llun 24" descr="Llun yn cynnwys wal, person, dillad, testun&#10;&#10;Gall cynnwys a gynhyrchwyd gan AI fod yn anghywir.">
            <a:extLst>
              <a:ext uri="{FF2B5EF4-FFF2-40B4-BE49-F238E27FC236}">
                <a16:creationId xmlns:a16="http://schemas.microsoft.com/office/drawing/2014/main" id="{E1E2EAD7-320F-011E-45A5-249BFADE65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41318" y="1132388"/>
            <a:ext cx="3530523" cy="2647892"/>
          </a:xfrm>
          <a:prstGeom prst="rect">
            <a:avLst/>
          </a:prstGeom>
        </p:spPr>
      </p:pic>
      <p:pic>
        <p:nvPicPr>
          <p:cNvPr id="35" name="Llun 34" descr="Llun yn cynnwys dillad, person, dyn, ysgafn&#10;&#10;Gall cynnwys a gynhyrchwyd gan AI fod yn anghywir.">
            <a:extLst>
              <a:ext uri="{FF2B5EF4-FFF2-40B4-BE49-F238E27FC236}">
                <a16:creationId xmlns:a16="http://schemas.microsoft.com/office/drawing/2014/main" id="{A31BAA87-557E-C46C-B00C-A93EC0E1C8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7"/>
          <a:stretch>
            <a:fillRect/>
          </a:stretch>
        </p:blipFill>
        <p:spPr>
          <a:xfrm rot="5400000">
            <a:off x="3252715" y="2897338"/>
            <a:ext cx="2638569" cy="2956609"/>
          </a:xfrm>
          <a:prstGeom prst="rect">
            <a:avLst/>
          </a:prstGeom>
        </p:spPr>
      </p:pic>
      <p:pic>
        <p:nvPicPr>
          <p:cNvPr id="37" name="Llun 36" descr="Llun yn cynnwys dillad, golygfa, person, dyn&#10;&#10;Gall cynnwys a gynhyrchwyd gan AI fod yn anghywir.">
            <a:extLst>
              <a:ext uri="{FF2B5EF4-FFF2-40B4-BE49-F238E27FC236}">
                <a16:creationId xmlns:a16="http://schemas.microsoft.com/office/drawing/2014/main" id="{2B9F995F-448F-9373-B929-2DCC5C40A47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891" y="693673"/>
            <a:ext cx="3749667" cy="2812250"/>
          </a:xfrm>
          <a:prstGeom prst="rect">
            <a:avLst/>
          </a:prstGeom>
        </p:spPr>
      </p:pic>
      <p:pic>
        <p:nvPicPr>
          <p:cNvPr id="43" name="Llun 42" descr="Llun yn cynnwys bwyd cyflym, dan do, byrbryd, nwyddau&#10;&#10;Gall cynnwys a gynhyrchwyd gan AI fod yn anghywir.">
            <a:extLst>
              <a:ext uri="{FF2B5EF4-FFF2-40B4-BE49-F238E27FC236}">
                <a16:creationId xmlns:a16="http://schemas.microsoft.com/office/drawing/2014/main" id="{3736AF95-CF7C-93E0-E5B9-2860891D6BC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39817" y="1171460"/>
            <a:ext cx="3661923" cy="274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Llun 15" descr="Llun yn cynnwys wyneb dynol, person, dillad, gwên&#10;&#10;Wedi cynhyrchu’r disgrifiad yn awtomatig">
            <a:extLst>
              <a:ext uri="{FF2B5EF4-FFF2-40B4-BE49-F238E27FC236}">
                <a16:creationId xmlns:a16="http://schemas.microsoft.com/office/drawing/2014/main" id="{7AFFD579-5D4C-A275-604D-6F1D566951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3848329"/>
            <a:ext cx="2760005" cy="1836353"/>
          </a:xfrm>
          <a:prstGeom prst="rect">
            <a:avLst/>
          </a:prstGeom>
        </p:spPr>
      </p:pic>
      <p:pic>
        <p:nvPicPr>
          <p:cNvPr id="9" name="Llun 8" descr="Llun yn cynnwys cyngerdd, cerddoriaeth, offeryn cerdd, drwm&#10;&#10;Wedi cynhyrchu’r disgrifiad yn awtomatig">
            <a:extLst>
              <a:ext uri="{FF2B5EF4-FFF2-40B4-BE49-F238E27FC236}">
                <a16:creationId xmlns:a16="http://schemas.microsoft.com/office/drawing/2014/main" id="{0E14F709-1704-9C9C-A16A-6D5748342C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787058"/>
            <a:ext cx="3048744" cy="2028712"/>
          </a:xfrm>
          <a:prstGeom prst="rect">
            <a:avLst/>
          </a:prstGeom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67544" y="-155434"/>
            <a:ext cx="8229600" cy="11430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Cinio Blynyddol y Gangen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7" name="Llun 6" descr="Llun yn cynnwys dillad, person, wyneb dynol, gwên&#10;&#10;Wedi cynhyrchu’r disgrifiad yn awtomatig">
            <a:extLst>
              <a:ext uri="{FF2B5EF4-FFF2-40B4-BE49-F238E27FC236}">
                <a16:creationId xmlns:a16="http://schemas.microsoft.com/office/drawing/2014/main" id="{9FFDC5BC-3940-1993-F27E-7F938ADC6A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95042"/>
            <a:ext cx="2759886" cy="1836171"/>
          </a:xfrm>
          <a:prstGeom prst="rect">
            <a:avLst/>
          </a:prstGeom>
        </p:spPr>
      </p:pic>
      <p:pic>
        <p:nvPicPr>
          <p:cNvPr id="18" name="Llun 17" descr="Llun yn cynnwys dan do, testun, llawr, cerddoriaeth&#10;&#10;Wedi cynhyrchu’r disgrifiad yn awtomatig">
            <a:extLst>
              <a:ext uri="{FF2B5EF4-FFF2-40B4-BE49-F238E27FC236}">
                <a16:creationId xmlns:a16="http://schemas.microsoft.com/office/drawing/2014/main" id="{968AF3D0-3ECF-AB09-AC54-0C5D9BCCE46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2" t="10942" r="14562" b="8630"/>
          <a:stretch/>
        </p:blipFill>
        <p:spPr>
          <a:xfrm>
            <a:off x="179512" y="3581689"/>
            <a:ext cx="2511911" cy="2107308"/>
          </a:xfrm>
          <a:prstGeom prst="rect">
            <a:avLst/>
          </a:prstGeom>
        </p:spPr>
      </p:pic>
      <p:pic>
        <p:nvPicPr>
          <p:cNvPr id="5" name="Llun 4" descr="Llun yn cynnwys awyr agored, dillad, person, awyr&#10;&#10;Wedi cynhyrchu’r disgrifiad yn awtomatig">
            <a:extLst>
              <a:ext uri="{FF2B5EF4-FFF2-40B4-BE49-F238E27FC236}">
                <a16:creationId xmlns:a16="http://schemas.microsoft.com/office/drawing/2014/main" id="{1FD095F7-E077-6EE2-CFFF-3B7C910B966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8" t="39804" r="4326" b="21595"/>
          <a:stretch/>
        </p:blipFill>
        <p:spPr>
          <a:xfrm>
            <a:off x="1151620" y="2132856"/>
            <a:ext cx="6840760" cy="197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917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9BFC85-2525-B922-B05A-6D0E2B0A5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27549"/>
            <a:ext cx="3720503" cy="5145667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40F961A7-5E66-74B0-46A1-7E6538E64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E3FAA797-C5B4-86FE-74FF-49E81D2C8D08}"/>
              </a:ext>
            </a:extLst>
          </p:cNvPr>
          <p:cNvSpPr txBox="1"/>
          <p:nvPr/>
        </p:nvSpPr>
        <p:spPr>
          <a:xfrm>
            <a:off x="3828007" y="2060848"/>
            <a:ext cx="593151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£12 yr awr / </a:t>
            </a:r>
            <a:r>
              <a:rPr lang="cy-GB" sz="22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hour</a:t>
            </a:r>
            <a:endParaRPr lang="cy-GB" sz="22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studentambassadors@uwtsd.ac.uk</a:t>
            </a:r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5184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 descr="Llun yn cynnwys testun, llun sgrin, person, aml-gyfryngau&#10;&#10;Gall cynnwys a gynhyrchwyd gan AI fod yn anghywir.">
            <a:extLst>
              <a:ext uri="{FF2B5EF4-FFF2-40B4-BE49-F238E27FC236}">
                <a16:creationId xmlns:a16="http://schemas.microsoft.com/office/drawing/2014/main" id="{C96A48BD-0BEF-0DCF-A3D7-0EF5BACB2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1" y="476672"/>
            <a:ext cx="852029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4363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EA30BE4D-036B-7AAE-A4DD-C09BC42200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40960" cy="486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049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00C9A77D-3132-B2D3-1DDF-DDADEEFA7E3D}"/>
              </a:ext>
            </a:extLst>
          </p:cNvPr>
          <p:cNvSpPr txBox="1"/>
          <p:nvPr/>
        </p:nvSpPr>
        <p:spPr>
          <a:xfrm>
            <a:off x="179512" y="1701718"/>
            <a:ext cx="392443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Cynrychioli llais myfyrwyr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Cyfrannu syniadau i wella darpariaeth Gymraeg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Ennill profiad gwerthfawr ar CV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Hyrwyddo digwyddiadau a gweithgareddau Cymraeg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Cyfarfodydd unwaith y tymor</a:t>
            </a:r>
          </a:p>
          <a:p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CD959C9C-65C7-A44D-BA1C-B676C1351553}"/>
              </a:ext>
            </a:extLst>
          </p:cNvPr>
          <p:cNvSpPr txBox="1"/>
          <p:nvPr/>
        </p:nvSpPr>
        <p:spPr>
          <a:xfrm>
            <a:off x="-13036" y="225165"/>
            <a:ext cx="93610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Cynrychiolydd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Is-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bwyllgor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endParaRPr lang="en-GB" sz="3200" b="1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Welsh Sub-committee Representative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CD8F1B73-F9A0-B006-242F-F596CB30B2D8}"/>
              </a:ext>
            </a:extLst>
          </p:cNvPr>
          <p:cNvSpPr txBox="1"/>
          <p:nvPr/>
        </p:nvSpPr>
        <p:spPr>
          <a:xfrm>
            <a:off x="323528" y="5063175"/>
            <a:ext cx="77768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f.hann-Jones@uwtsd.ac.uk</a:t>
            </a: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C094C6C-2586-8FEF-FE69-0507E884A5CB}"/>
              </a:ext>
            </a:extLst>
          </p:cNvPr>
          <p:cNvSpPr txBox="1"/>
          <p:nvPr/>
        </p:nvSpPr>
        <p:spPr>
          <a:xfrm>
            <a:off x="4572000" y="1706241"/>
            <a:ext cx="41182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Representing the voice of students
Suggesting ideas to improve Welsh language provision
Gain valuable experience to add to your CV
Promoting Welsh language events and activities
Meetings once per term</a:t>
            </a:r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292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BC80EE8D-172E-2884-DE83-6D6118952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9816" y="3973380"/>
            <a:ext cx="3096344" cy="3917032"/>
          </a:xfrm>
        </p:spPr>
        <p:txBody>
          <a:bodyPr/>
          <a:lstStyle/>
          <a:p>
            <a:pPr marL="0" indent="0" algn="ctr">
              <a:buNone/>
            </a:pPr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Am ddim!</a:t>
            </a:r>
          </a:p>
          <a:p>
            <a:pPr marL="0" indent="0" algn="ctr">
              <a:buNone/>
            </a:pPr>
            <a:r>
              <a:rPr lang="cy-GB" dirty="0" err="1">
                <a:latin typeface="Poppins" panose="00000500000000000000" pitchFamily="2" charset="0"/>
                <a:cs typeface="Poppins" panose="00000500000000000000" pitchFamily="2" charset="0"/>
              </a:rPr>
              <a:t>Free</a:t>
            </a:r>
            <a:r>
              <a:rPr lang="cy-GB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3074" name="Picture 2" descr="DigiTip 2 – Check your Welsh text using the Cysill app 📝 |">
            <a:extLst>
              <a:ext uri="{FF2B5EF4-FFF2-40B4-BE49-F238E27FC236}">
                <a16:creationId xmlns:a16="http://schemas.microsoft.com/office/drawing/2014/main" id="{A5529EFB-AD97-6C95-FC86-C09382765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60" y="830354"/>
            <a:ext cx="2808312" cy="292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ysgliad = Cysill Welsh spellchecker + Cysgeir English-Welsh dictionary">
            <a:extLst>
              <a:ext uri="{FF2B5EF4-FFF2-40B4-BE49-F238E27FC236}">
                <a16:creationId xmlns:a16="http://schemas.microsoft.com/office/drawing/2014/main" id="{470D139F-1CB0-DE66-02A2-1D1A42A61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2683355" cy="247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210D6862-EBA5-23D2-ACB8-9DEE4D0301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3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1">
            <a:extLst>
              <a:ext uri="{FF2B5EF4-FFF2-40B4-BE49-F238E27FC236}">
                <a16:creationId xmlns:a16="http://schemas.microsoft.com/office/drawing/2014/main" id="{5E3FB156-E3B7-300E-D72B-77F381B19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5309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Academaidd</a:t>
            </a:r>
            <a:b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/>
              <a:t>Academic Support</a:t>
            </a:r>
            <a:br>
              <a:rPr lang="en-GB"/>
            </a:br>
            <a:endParaRPr lang="en-US" i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Content Placeholder 14">
            <a:extLst>
              <a:ext uri="{FF2B5EF4-FFF2-40B4-BE49-F238E27FC236}">
                <a16:creationId xmlns:a16="http://schemas.microsoft.com/office/drawing/2014/main" id="{D9B8CA4A-D517-4E7F-DF09-CFC9235B9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57065"/>
            <a:ext cx="4104456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Mae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darparu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gyfrwng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sy'n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dymuno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eu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mamiaith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. </a:t>
            </a:r>
          </a:p>
          <a:p>
            <a:pPr marL="0" indent="0">
              <a:buNone/>
            </a:pPr>
            <a:endParaRPr lang="en-GB" sz="16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Gall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pob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myfyriwr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gael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mynediad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sesiynau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  ac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archebu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slot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e-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 nodi '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Cymraeg'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bar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testun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os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am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wasanaeth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Cymraeg. </a:t>
            </a:r>
          </a:p>
          <a:p>
            <a:pPr marL="0" indent="0">
              <a:buNone/>
            </a:pPr>
            <a:endParaRPr lang="en-US" sz="24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E-</a:t>
            </a:r>
            <a:r>
              <a:rPr lang="en-US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lang="en-GB" sz="1600" b="1" i="0" u="sng" strike="noStrike">
                <a:solidFill>
                  <a:srgbClr val="2E2E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studyskillsdistance@uwtsd.ac.uk</a:t>
            </a:r>
            <a:endParaRPr lang="en-US" sz="16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104" name="Picture 8" descr="Learning support Generic Outline Color icon | Freepik">
            <a:extLst>
              <a:ext uri="{FF2B5EF4-FFF2-40B4-BE49-F238E27FC236}">
                <a16:creationId xmlns:a16="http://schemas.microsoft.com/office/drawing/2014/main" id="{D1FD76F2-3034-4A98-931E-28DD7170C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032" y="150415"/>
            <a:ext cx="1253513" cy="125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94B278E2-520A-FD19-0418-BE35EE1709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49B15BDA-630B-CF8D-4F18-ADAF12122D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0153" y="1657065"/>
            <a:ext cx="3815655" cy="329834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Academic Support provides Study Skills support through the medium of Welsh.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All students can access Study Skills sessions and book a slot by emailing and specifying 'Study Skills Welsh' in the text bar if for a Welsh language service. 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Email: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rgbClr val="0000FF"/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uk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0159034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Llun 7">
            <a:extLst>
              <a:ext uri="{FF2B5EF4-FFF2-40B4-BE49-F238E27FC236}">
                <a16:creationId xmlns:a16="http://schemas.microsoft.com/office/drawing/2014/main" id="{CF92CED2-8E30-8691-BF4D-2B223626A6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931780" cy="4037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106F47-E496-1817-5056-40F2044345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32656"/>
            <a:ext cx="4068147" cy="508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99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Y Rhwydweithiau Cymdeithasol</a:t>
            </a:r>
            <a:br>
              <a:rPr lang="cy-GB" b="1" dirty="0"/>
            </a:br>
            <a:r>
              <a:rPr lang="cy-GB" dirty="0" err="1"/>
              <a:t>Social</a:t>
            </a:r>
            <a:r>
              <a:rPr lang="cy-GB" dirty="0"/>
              <a:t> </a:t>
            </a:r>
            <a:r>
              <a:rPr lang="cy-GB" dirty="0" err="1"/>
              <a:t>Media</a:t>
            </a:r>
            <a:br>
              <a:rPr lang="cy-GB" dirty="0"/>
            </a:br>
            <a:endParaRPr lang="cy-GB" i="1" dirty="0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329" y="2346257"/>
            <a:ext cx="1296143" cy="1296143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954" y="2276872"/>
            <a:ext cx="1919090" cy="1439317"/>
          </a:xfrm>
          <a:prstGeom prst="rect">
            <a:avLst/>
          </a:prstGeom>
        </p:spPr>
      </p:pic>
      <p:sp>
        <p:nvSpPr>
          <p:cNvPr id="8" name="Blwch Testun 7"/>
          <p:cNvSpPr txBox="1"/>
          <p:nvPr/>
        </p:nvSpPr>
        <p:spPr>
          <a:xfrm>
            <a:off x="432169" y="3612495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algn="ctr"/>
            <a:r>
              <a:rPr lang="en-GB" sz="2400" dirty="0" err="1"/>
              <a:t>Cangen</a:t>
            </a:r>
            <a:r>
              <a:rPr lang="en-GB" sz="2400" dirty="0"/>
              <a:t> y </a:t>
            </a:r>
            <a:r>
              <a:rPr lang="en-GB" sz="2400" dirty="0" err="1"/>
              <a:t>Drindod</a:t>
            </a:r>
            <a:r>
              <a:rPr lang="en-GB" sz="2400" dirty="0"/>
              <a:t> Dewi Sant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Blwch Testun 9"/>
          <p:cNvSpPr txBox="1"/>
          <p:nvPr/>
        </p:nvSpPr>
        <p:spPr>
          <a:xfrm>
            <a:off x="5259591" y="3612494"/>
            <a:ext cx="2915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400" dirty="0"/>
          </a:p>
          <a:p>
            <a:pPr algn="ctr"/>
            <a:r>
              <a:rPr lang="cy-GB" sz="2400" dirty="0"/>
              <a:t>@cangenydrindod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3546409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Cysylltwch! </a:t>
            </a:r>
            <a:b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Get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in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touch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5" name="Dalfan Cynnwys 2">
            <a:extLst>
              <a:ext uri="{FF2B5EF4-FFF2-40B4-BE49-F238E27FC236}">
                <a16:creationId xmlns:a16="http://schemas.microsoft.com/office/drawing/2014/main" id="{209E0D22-BA71-E5DD-03F4-313F1FCFC7EC}"/>
              </a:ext>
            </a:extLst>
          </p:cNvPr>
          <p:cNvSpPr txBox="1">
            <a:spLocks/>
          </p:cNvSpPr>
          <p:nvPr/>
        </p:nvSpPr>
        <p:spPr>
          <a:xfrm>
            <a:off x="457200" y="1721122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>
                <a:latin typeface="Poppins" panose="00000500000000000000" pitchFamily="2" charset="0"/>
                <a:cs typeface="Poppins" panose="00000500000000000000" pitchFamily="2" charset="0"/>
              </a:rPr>
              <a:t>Sian Dickie</a:t>
            </a:r>
          </a:p>
          <a:p>
            <a:pPr marL="0" indent="0">
              <a:buFont typeface="Arial" pitchFamily="34" charset="0"/>
              <a:buNone/>
            </a:pPr>
            <a:r>
              <a:rPr lang="en-GB" dirty="0" err="1">
                <a:latin typeface="Poppins" panose="00000500000000000000" pitchFamily="2" charset="0"/>
                <a:cs typeface="Poppins" panose="00000500000000000000" pitchFamily="2" charset="0"/>
              </a:rPr>
              <a:t>Swyddog</a:t>
            </a: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dirty="0" err="1">
                <a:latin typeface="Poppins" panose="00000500000000000000" pitchFamily="2" charset="0"/>
                <a:cs typeface="Poppins" panose="00000500000000000000" pitchFamily="2" charset="0"/>
              </a:rPr>
              <a:t>Cangen</a:t>
            </a: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 Y Coleg Cymraeg, </a:t>
            </a:r>
            <a:r>
              <a:rPr lang="en-GB" dirty="0" err="1">
                <a:latin typeface="Poppins" panose="00000500000000000000" pitchFamily="2" charset="0"/>
                <a:cs typeface="Poppins" panose="00000500000000000000" pitchFamily="2" charset="0"/>
              </a:rPr>
              <a:t>Prifysgol</a:t>
            </a: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 Cymru y </a:t>
            </a:r>
            <a:r>
              <a:rPr lang="en-GB" dirty="0" err="1">
                <a:latin typeface="Poppins" panose="00000500000000000000" pitchFamily="2" charset="0"/>
                <a:cs typeface="Poppins" panose="00000500000000000000" pitchFamily="2" charset="0"/>
              </a:rPr>
              <a:t>Drindod</a:t>
            </a: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dirty="0" err="1">
                <a:latin typeface="Poppins" panose="00000500000000000000" pitchFamily="2" charset="0"/>
                <a:cs typeface="Poppins" panose="00000500000000000000" pitchFamily="2" charset="0"/>
              </a:rPr>
              <a:t>Dewi</a:t>
            </a: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  <a:t> Sant</a:t>
            </a:r>
            <a:br>
              <a:rPr lang="en-GB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en-GB" u="sng" dirty="0">
              <a:latin typeface="Poppins" panose="00000500000000000000" pitchFamily="2" charset="0"/>
              <a:cs typeface="Poppins" panose="00000500000000000000" pitchFamily="2" charset="0"/>
              <a:hlinkClick r:id="rId3"/>
            </a:endParaRPr>
          </a:p>
          <a:p>
            <a:pPr marL="0" indent="0">
              <a:buFont typeface="Arial" pitchFamily="34" charset="0"/>
              <a:buNone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sian.dickie@uwtsd.ac.uk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2050" name="Picture 2" descr="Contact mail - Free communications icons">
            <a:extLst>
              <a:ext uri="{FF2B5EF4-FFF2-40B4-BE49-F238E27FC236}">
                <a16:creationId xmlns:a16="http://schemas.microsoft.com/office/drawing/2014/main" id="{0A825DCF-8DC4-C177-4F35-EA074493E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624" y="-99392"/>
            <a:ext cx="2222376" cy="22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6354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Diolch!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1738D6-4F50-7402-0C10-44E3E5BC17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1556782"/>
            <a:ext cx="5544053" cy="369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624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615C02761A9EF49887E95494EC4391B" ma:contentTypeVersion="13" ma:contentTypeDescription="Create a new document." ma:contentTypeScope="" ma:versionID="abaa25b7c9ec5390fd9afc8a068ca0d0">
  <xsd:schema xmlns:xsd="http://www.w3.org/2001/XMLSchema" xmlns:xs="http://www.w3.org/2001/XMLSchema" xmlns:p="http://schemas.microsoft.com/office/2006/metadata/properties" xmlns:ns2="fc2b5c57-14bf-448e-b2f3-d61539a536cb" xmlns:ns3="e921c9f9-ce97-4ff6-9597-e632a948314c" targetNamespace="http://schemas.microsoft.com/office/2006/metadata/properties" ma:root="true" ma:fieldsID="b08656a1b91dc34f4ef28b94180509cb" ns2:_="" ns3:_="">
    <xsd:import namespace="fc2b5c57-14bf-448e-b2f3-d61539a536cb"/>
    <xsd:import namespace="e921c9f9-ce97-4ff6-9597-e632a948314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2b5c57-14bf-448e-b2f3-d61539a536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21c9f9-ce97-4ff6-9597-e632a948314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232905d-7977-4e1f-8a43-0e8d8b814107}" ma:internalName="TaxCatchAll" ma:showField="CatchAllData" ma:web="e921c9f9-ce97-4ff6-9597-e632a94831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921c9f9-ce97-4ff6-9597-e632a948314c" xsi:nil="true"/>
    <lcf76f155ced4ddcb4097134ff3c332f xmlns="fc2b5c57-14bf-448e-b2f3-d61539a536c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77F2F60-824A-40D8-9894-804089FBD9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2b5c57-14bf-448e-b2f3-d61539a536cb"/>
    <ds:schemaRef ds:uri="e921c9f9-ce97-4ff6-9597-e632a948314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BE6BB1-856D-4E41-868C-8E5C7EDD4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84501A-BA36-4355-9D41-8006978ADF2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9514574-b5d9-49eb-9678-28308461b4ba"/>
    <ds:schemaRef ds:uri="http://purl.org/dc/elements/1.1/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  <ds:schemaRef ds:uri="e921c9f9-ce97-4ff6-9597-e632a948314c"/>
    <ds:schemaRef ds:uri="ab629fb7-b760-48bc-a248-6668b08226fd"/>
    <ds:schemaRef ds:uri="20fbe08c-6fbd-4c59-a5f6-b89c1d814a9d"/>
    <ds:schemaRef ds:uri="d64f6461-7655-47a8-9fd4-83cb14892b8d"/>
    <ds:schemaRef ds:uri="fc2b5c57-14bf-448e-b2f3-d61539a536c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997</Words>
  <Application>Microsoft Office PowerPoint</Application>
  <PresentationFormat>On-screen Show (4:3)</PresentationFormat>
  <Paragraphs>125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DengXian</vt:lpstr>
      <vt:lpstr>Myriad Pro</vt:lpstr>
      <vt:lpstr>Arial</vt:lpstr>
      <vt:lpstr>Calibri</vt:lpstr>
      <vt:lpstr>Poppins</vt:lpstr>
      <vt:lpstr>20140311PresentationUWTSDTemplate</vt:lpstr>
      <vt:lpstr>Y Gymraeg yn y Brifysgol  a Changen y  Coleg Cymraeg Cenedlaethol  </vt:lpstr>
      <vt:lpstr>Ffion Hann-Jones</vt:lpstr>
      <vt:lpstr>PowerPoint Presentation</vt:lpstr>
      <vt:lpstr>PowerPoint Presentation</vt:lpstr>
      <vt:lpstr>PowerPoint Presentation</vt:lpstr>
      <vt:lpstr>Eich hawliau</vt:lpstr>
      <vt:lpstr>Your language rights</vt:lpstr>
      <vt:lpstr>PowerPoint Presentation</vt:lpstr>
      <vt:lpstr>Bwrsari Bursary  </vt:lpstr>
      <vt:lpstr>Bwrsariaeth S4C Bursary</vt:lpstr>
      <vt:lpstr>PowerPoint Presentation</vt:lpstr>
      <vt:lpstr>PowerPoint Presentation</vt:lpstr>
      <vt:lpstr>Dysgu Cymraeg Learn Welsh</vt:lpstr>
      <vt:lpstr>Y Gym Gym</vt:lpstr>
      <vt:lpstr>Penwythnos y Glas</vt:lpstr>
      <vt:lpstr>Cinio Blynyddol y Gangen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Cefnogaeth Academaidd Academic Support </vt:lpstr>
      <vt:lpstr>PowerPoint Presentation</vt:lpstr>
      <vt:lpstr>Y Rhwydweithiau Cymdeithasol Social Media </vt:lpstr>
      <vt:lpstr>Cysylltwch!  Get in touch!</vt:lpstr>
      <vt:lpstr>Diolch!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Cyfoethogi profiad cyfrwng Cymraeg y myfyrwyr</dc:title>
  <dc:creator>Bethan Davies</dc:creator>
  <cp:lastModifiedBy>Sian Dickie</cp:lastModifiedBy>
  <cp:revision>19</cp:revision>
  <dcterms:modified xsi:type="dcterms:W3CDTF">2026-09-21T15:24:13Z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0x0101001615C02761A9EF49887E95494EC4391B</vt:lpwstr>
  </property>
</Properties>
</file>