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363" r:id="rId2"/>
    <p:sldId id="331" r:id="rId3"/>
    <p:sldId id="367" r:id="rId4"/>
    <p:sldId id="398" r:id="rId5"/>
    <p:sldId id="399" r:id="rId6"/>
    <p:sldId id="417" r:id="rId7"/>
    <p:sldId id="400" r:id="rId8"/>
    <p:sldId id="418" r:id="rId9"/>
    <p:sldId id="420" r:id="rId10"/>
    <p:sldId id="404" r:id="rId11"/>
    <p:sldId id="406" r:id="rId12"/>
    <p:sldId id="407" r:id="rId13"/>
    <p:sldId id="408" r:id="rId14"/>
    <p:sldId id="409" r:id="rId15"/>
    <p:sldId id="419" r:id="rId16"/>
    <p:sldId id="411" r:id="rId17"/>
    <p:sldId id="415" r:id="rId18"/>
    <p:sldId id="412" r:id="rId19"/>
    <p:sldId id="413" r:id="rId20"/>
    <p:sldId id="373" r:id="rId21"/>
    <p:sldId id="366" r:id="rId22"/>
    <p:sldId id="416" r:id="rId23"/>
    <p:sldId id="397" r:id="rId24"/>
    <p:sldId id="368" r:id="rId25"/>
    <p:sldId id="391" r:id="rId26"/>
    <p:sldId id="392" r:id="rId27"/>
    <p:sldId id="394" r:id="rId28"/>
    <p:sldId id="393" r:id="rId29"/>
    <p:sldId id="395" r:id="rId30"/>
    <p:sldId id="396" r:id="rId31"/>
    <p:sldId id="369" r:id="rId32"/>
    <p:sldId id="370"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96" d="100"/>
          <a:sy n="96" d="100"/>
        </p:scale>
        <p:origin x="108" y="31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032153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4119913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910513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979045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2423573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494077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540945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88740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277714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9357264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34284290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7189319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609103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6462869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572996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3380595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6043920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24129535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30212972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5543879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18412209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8103321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1594929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6398618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09/10/2020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09/10/2020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09/10/2020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09/10/2020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09/10/2020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5.wmf"/><Relationship Id="rId4" Type="http://schemas.openxmlformats.org/officeDocument/2006/relationships/oleObject" Target="../embeddings/oleObject1.bin"/></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4.jp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407368" y="4293096"/>
            <a:ext cx="11377264" cy="1296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3600" dirty="0">
                <a:solidFill>
                  <a:srgbClr val="FFFF00"/>
                </a:solidFill>
              </a:rPr>
              <a:t>Customer Expectations, Perceptions, and Requirements</a:t>
            </a:r>
            <a:endParaRPr lang="en-GB" altLang="en-US" sz="36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marL="514350" indent="-514350" algn="just">
              <a:buFont typeface="+mj-lt"/>
              <a:buAutoNum type="arabicPeriod"/>
            </a:pPr>
            <a:r>
              <a:rPr lang="en-GB" sz="2400" dirty="0"/>
              <a:t>Recognize that customers hold different types of expectations for service performance.</a:t>
            </a:r>
          </a:p>
          <a:p>
            <a:pPr marL="514350" indent="-514350" algn="just">
              <a:buFont typeface="+mj-lt"/>
              <a:buAutoNum type="arabicPeriod"/>
            </a:pPr>
            <a:r>
              <a:rPr lang="en-GB" sz="2400" dirty="0"/>
              <a:t>Discuss the sources of customer expectations of service, including those that are controllable and uncontrollable by marketers.</a:t>
            </a:r>
          </a:p>
          <a:p>
            <a:pPr marL="514350" indent="-514350" algn="just">
              <a:buFont typeface="+mj-lt"/>
              <a:buAutoNum type="arabicPeriod"/>
            </a:pPr>
            <a:r>
              <a:rPr lang="en-GB" sz="2400" dirty="0"/>
              <a:t>Provide a solid basis for understanding what influences customer perceptions of service and the relationships among customer satisfaction, service quality, and individual service encounters.</a:t>
            </a:r>
          </a:p>
          <a:p>
            <a:pPr marL="514350" indent="-514350" algn="just">
              <a:buFont typeface="+mj-lt"/>
              <a:buAutoNum type="arabicPeriod"/>
            </a:pPr>
            <a:r>
              <a:rPr lang="en-GB" sz="2400" dirty="0"/>
              <a:t>Demonstrate the importance of customer satisfaction—what it is, the factors that influence it, and the significant outcomes resulting from it.</a:t>
            </a:r>
          </a:p>
          <a:p>
            <a:pPr marL="514350" indent="-514350" algn="just">
              <a:buFont typeface="+mj-lt"/>
              <a:buAutoNum type="arabicPeriod"/>
            </a:pPr>
            <a:r>
              <a:rPr lang="en-GB" sz="2400" dirty="0"/>
              <a:t>Understand the interrelationships among customer value, satisfaction, and retention.</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Expectations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3100" b="1" dirty="0">
                <a:solidFill>
                  <a:schemeClr val="accent4">
                    <a:lumMod val="50000"/>
                  </a:schemeClr>
                </a:solidFill>
              </a:rPr>
              <a:t>Satisfaction</a:t>
            </a:r>
            <a:r>
              <a:rPr lang="en-GB" sz="3100" dirty="0"/>
              <a:t> can be tough to define because it is often mitigated by </a:t>
            </a:r>
            <a:r>
              <a:rPr lang="en-GB" sz="3100" b="1" dirty="0">
                <a:solidFill>
                  <a:srgbClr val="FF0000"/>
                </a:solidFill>
              </a:rPr>
              <a:t>expectations</a:t>
            </a:r>
            <a:r>
              <a:rPr lang="en-GB" sz="3100" dirty="0"/>
              <a:t>.</a:t>
            </a:r>
          </a:p>
          <a:p>
            <a:pPr algn="just">
              <a:buClr>
                <a:schemeClr val="tx1"/>
              </a:buClr>
            </a:pPr>
            <a:r>
              <a:rPr lang="en-GB" sz="3100" dirty="0"/>
              <a:t>Customers essentially approach each purchase or transaction with the expectation that they will receive exactly what they intended to buy, with no unpleasant surprises.</a:t>
            </a:r>
          </a:p>
          <a:p>
            <a:pPr algn="just">
              <a:buClr>
                <a:schemeClr val="tx1"/>
              </a:buClr>
            </a:pPr>
            <a:r>
              <a:rPr lang="en-GB" sz="3100" dirty="0"/>
              <a:t>Expectations represent either a potential liability or a huge opportunity, and firms can affect satisfaction by setting customers’ expectations precisely.</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Possible Levels of Customer Expectations</a:t>
            </a:r>
          </a:p>
        </p:txBody>
      </p:sp>
      <p:pic>
        <p:nvPicPr>
          <p:cNvPr id="4" name="Picture 3">
            <a:extLst>
              <a:ext uri="{FF2B5EF4-FFF2-40B4-BE49-F238E27FC236}">
                <a16:creationId xmlns:a16="http://schemas.microsoft.com/office/drawing/2014/main" id="{D0BBDF8D-0C15-4F17-A7E4-24402551C5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88"/>
          <a:stretch/>
        </p:blipFill>
        <p:spPr bwMode="auto">
          <a:xfrm>
            <a:off x="1559496" y="1052736"/>
            <a:ext cx="9073008"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537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Dual Customer Expectation Levels</a:t>
            </a:r>
          </a:p>
        </p:txBody>
      </p:sp>
      <p:pic>
        <p:nvPicPr>
          <p:cNvPr id="5" name="Picture 4">
            <a:extLst>
              <a:ext uri="{FF2B5EF4-FFF2-40B4-BE49-F238E27FC236}">
                <a16:creationId xmlns:a16="http://schemas.microsoft.com/office/drawing/2014/main" id="{FBBE53F6-D329-400E-971F-95129B4E8A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784"/>
          <a:stretch/>
        </p:blipFill>
        <p:spPr bwMode="auto">
          <a:xfrm>
            <a:off x="767408" y="1366837"/>
            <a:ext cx="4286672" cy="4124325"/>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38EF75D1-F716-4B38-BCAC-1EB680EB0A5A}"/>
              </a:ext>
            </a:extLst>
          </p:cNvPr>
          <p:cNvSpPr txBox="1">
            <a:spLocks/>
          </p:cNvSpPr>
          <p:nvPr/>
        </p:nvSpPr>
        <p:spPr bwMode="auto">
          <a:xfrm>
            <a:off x="5375920" y="1179120"/>
            <a:ext cx="6264696" cy="44821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150000"/>
              </a:lnSpc>
              <a:buNone/>
            </a:pPr>
            <a:r>
              <a:rPr lang="en-US" altLang="en-US" sz="2800" b="1" dirty="0"/>
              <a:t>The range of expectations between desired and adequate… </a:t>
            </a:r>
          </a:p>
          <a:p>
            <a:pPr lvl="1">
              <a:lnSpc>
                <a:spcPct val="150000"/>
              </a:lnSpc>
            </a:pPr>
            <a:r>
              <a:rPr lang="en-US" altLang="en-US" sz="2400" dirty="0"/>
              <a:t>can be wide or narrow</a:t>
            </a:r>
          </a:p>
          <a:p>
            <a:pPr lvl="1">
              <a:lnSpc>
                <a:spcPct val="150000"/>
              </a:lnSpc>
            </a:pPr>
            <a:r>
              <a:rPr lang="en-US" altLang="en-US" sz="2400" dirty="0"/>
              <a:t>can change over time</a:t>
            </a:r>
          </a:p>
          <a:p>
            <a:pPr lvl="1">
              <a:lnSpc>
                <a:spcPct val="150000"/>
              </a:lnSpc>
            </a:pPr>
            <a:r>
              <a:rPr lang="en-US" altLang="en-US" sz="2400" dirty="0"/>
              <a:t>can vary among individuals</a:t>
            </a:r>
          </a:p>
          <a:p>
            <a:pPr lvl="1">
              <a:lnSpc>
                <a:spcPct val="150000"/>
              </a:lnSpc>
            </a:pPr>
            <a:r>
              <a:rPr lang="en-US" altLang="en-US" sz="2400" dirty="0"/>
              <a:t>may vary with the type of product/service</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289233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Range of Customer Expectations</a:t>
            </a:r>
          </a:p>
        </p:txBody>
      </p:sp>
      <p:pic>
        <p:nvPicPr>
          <p:cNvPr id="3" name="Picture 2">
            <a:extLst>
              <a:ext uri="{FF2B5EF4-FFF2-40B4-BE49-F238E27FC236}">
                <a16:creationId xmlns:a16="http://schemas.microsoft.com/office/drawing/2014/main" id="{AEE30522-8DC4-40EF-954E-B192A18E2CD8}"/>
              </a:ext>
            </a:extLst>
          </p:cNvPr>
          <p:cNvPicPr>
            <a:picLocks noChangeAspect="1"/>
          </p:cNvPicPr>
          <p:nvPr/>
        </p:nvPicPr>
        <p:blipFill>
          <a:blip r:embed="rId3"/>
          <a:stretch>
            <a:fillRect/>
          </a:stretch>
        </p:blipFill>
        <p:spPr>
          <a:xfrm>
            <a:off x="323850" y="1147762"/>
            <a:ext cx="11544300" cy="4562475"/>
          </a:xfrm>
          <a:prstGeom prst="rect">
            <a:avLst/>
          </a:prstGeom>
        </p:spPr>
      </p:pic>
    </p:spTree>
    <p:extLst>
      <p:ext uri="{BB962C8B-B14F-4D97-AF65-F5344CB8AC3E}">
        <p14:creationId xmlns:p14="http://schemas.microsoft.com/office/powerpoint/2010/main" val="413864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Zone of Tolerance</a:t>
            </a:r>
          </a:p>
        </p:txBody>
      </p:sp>
      <p:pic>
        <p:nvPicPr>
          <p:cNvPr id="4" name="Picture 3">
            <a:extLst>
              <a:ext uri="{FF2B5EF4-FFF2-40B4-BE49-F238E27FC236}">
                <a16:creationId xmlns:a16="http://schemas.microsoft.com/office/drawing/2014/main" id="{3DD866E5-A105-41FB-9123-C0B5DF0DE2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487"/>
          <a:stretch/>
        </p:blipFill>
        <p:spPr bwMode="auto">
          <a:xfrm>
            <a:off x="551384" y="1283469"/>
            <a:ext cx="3656112" cy="429106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1">
            <a:extLst>
              <a:ext uri="{FF2B5EF4-FFF2-40B4-BE49-F238E27FC236}">
                <a16:creationId xmlns:a16="http://schemas.microsoft.com/office/drawing/2014/main" id="{DA9EC208-F8C1-4064-A843-9AB8F990C5C8}"/>
              </a:ext>
            </a:extLst>
          </p:cNvPr>
          <p:cNvSpPr>
            <a:spLocks noChangeArrowheads="1"/>
          </p:cNvSpPr>
          <p:nvPr/>
        </p:nvSpPr>
        <p:spPr bwMode="auto">
          <a:xfrm>
            <a:off x="4207496" y="1447704"/>
            <a:ext cx="1636713" cy="406400"/>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none" lIns="106649" tIns="52389" rIns="106649" bIns="52389">
            <a:spAutoFit/>
          </a:bodyPr>
          <a:lstStyle>
            <a:lvl1pPr defTabSz="1077913" eaLnBrk="0" hangingPunct="0">
              <a:defRPr sz="2800">
                <a:solidFill>
                  <a:schemeClr val="tx1"/>
                </a:solidFill>
                <a:latin typeface="Arial" panose="020B0604020202020204" pitchFamily="34" charset="0"/>
              </a:defRPr>
            </a:lvl1pPr>
            <a:lvl2pPr marL="742950" indent="-285750" defTabSz="1077913" eaLnBrk="0" hangingPunct="0">
              <a:defRPr sz="2800">
                <a:solidFill>
                  <a:schemeClr val="tx1"/>
                </a:solidFill>
                <a:latin typeface="Arial" panose="020B0604020202020204" pitchFamily="34" charset="0"/>
              </a:defRPr>
            </a:lvl2pPr>
            <a:lvl3pPr marL="1143000" indent="-228600" defTabSz="1077913" eaLnBrk="0" hangingPunct="0">
              <a:defRPr sz="2800">
                <a:solidFill>
                  <a:schemeClr val="tx1"/>
                </a:solidFill>
                <a:latin typeface="Arial" panose="020B0604020202020204" pitchFamily="34" charset="0"/>
              </a:defRPr>
            </a:lvl3pPr>
            <a:lvl4pPr marL="1600200" indent="-228600" defTabSz="1077913" eaLnBrk="0" hangingPunct="0">
              <a:defRPr sz="2800">
                <a:solidFill>
                  <a:schemeClr val="tx1"/>
                </a:solidFill>
                <a:latin typeface="Arial" panose="020B0604020202020204" pitchFamily="34" charset="0"/>
              </a:defRPr>
            </a:lvl4pPr>
            <a:lvl5pPr marL="2057400" indent="-228600" defTabSz="1077913" eaLnBrk="0" hangingPunct="0">
              <a:defRPr sz="2800">
                <a:solidFill>
                  <a:schemeClr val="tx1"/>
                </a:solidFill>
                <a:latin typeface="Arial" panose="020B0604020202020204" pitchFamily="34" charset="0"/>
              </a:defRPr>
            </a:lvl5pPr>
            <a:lvl6pPr marL="2514600" indent="-228600" algn="ctr" defTabSz="1077913" eaLnBrk="0" fontAlgn="base" hangingPunct="0">
              <a:spcBef>
                <a:spcPct val="0"/>
              </a:spcBef>
              <a:spcAft>
                <a:spcPct val="0"/>
              </a:spcAft>
              <a:defRPr sz="2800">
                <a:solidFill>
                  <a:schemeClr val="tx1"/>
                </a:solidFill>
                <a:latin typeface="Arial" panose="020B0604020202020204" pitchFamily="34" charset="0"/>
              </a:defRPr>
            </a:lvl6pPr>
            <a:lvl7pPr marL="2971800" indent="-228600" algn="ctr" defTabSz="1077913" eaLnBrk="0" fontAlgn="base" hangingPunct="0">
              <a:spcBef>
                <a:spcPct val="0"/>
              </a:spcBef>
              <a:spcAft>
                <a:spcPct val="0"/>
              </a:spcAft>
              <a:defRPr sz="2800">
                <a:solidFill>
                  <a:schemeClr val="tx1"/>
                </a:solidFill>
                <a:latin typeface="Arial" panose="020B0604020202020204" pitchFamily="34" charset="0"/>
              </a:defRPr>
            </a:lvl7pPr>
            <a:lvl8pPr marL="3429000" indent="-228600" algn="ctr" defTabSz="1077913" eaLnBrk="0" fontAlgn="base" hangingPunct="0">
              <a:spcBef>
                <a:spcPct val="0"/>
              </a:spcBef>
              <a:spcAft>
                <a:spcPct val="0"/>
              </a:spcAft>
              <a:defRPr sz="2800">
                <a:solidFill>
                  <a:schemeClr val="tx1"/>
                </a:solidFill>
                <a:latin typeface="Arial" panose="020B0604020202020204" pitchFamily="34" charset="0"/>
              </a:defRPr>
            </a:lvl8pPr>
            <a:lvl9pPr marL="3886200" indent="-228600" algn="ctr" defTabSz="1077913" eaLnBrk="0" fontAlgn="base" hangingPunct="0">
              <a:spcBef>
                <a:spcPct val="0"/>
              </a:spcBef>
              <a:spcAft>
                <a:spcPct val="0"/>
              </a:spcAft>
              <a:defRPr sz="2800">
                <a:solidFill>
                  <a:schemeClr val="tx1"/>
                </a:solidFill>
                <a:latin typeface="Arial" panose="020B0604020202020204" pitchFamily="34" charset="0"/>
              </a:defRPr>
            </a:lvl9pPr>
          </a:lstStyle>
          <a:p>
            <a:pPr algn="l" eaLnBrk="1" hangingPunct="1">
              <a:lnSpc>
                <a:spcPct val="90000"/>
              </a:lnSpc>
              <a:buClr>
                <a:srgbClr val="009900"/>
              </a:buClr>
              <a:buFont typeface="Wingdings" panose="05000000000000000000" pitchFamily="2" charset="2"/>
              <a:buChar char="ç"/>
            </a:pPr>
            <a:r>
              <a:rPr lang="en-US" altLang="en-US" sz="2100" b="1" dirty="0">
                <a:effectLst/>
              </a:rPr>
              <a:t> </a:t>
            </a:r>
            <a:r>
              <a:rPr lang="en-US" altLang="en-US" sz="2100" b="1" dirty="0">
                <a:solidFill>
                  <a:srgbClr val="025974"/>
                </a:solidFill>
                <a:effectLst/>
              </a:rPr>
              <a:t>Delights</a:t>
            </a:r>
          </a:p>
        </p:txBody>
      </p:sp>
      <p:sp>
        <p:nvSpPr>
          <p:cNvPr id="3" name="Rectangle 12">
            <a:extLst>
              <a:ext uri="{FF2B5EF4-FFF2-40B4-BE49-F238E27FC236}">
                <a16:creationId xmlns:a16="http://schemas.microsoft.com/office/drawing/2014/main" id="{3166A69C-1547-4E19-BF34-0463B1E51BE3}"/>
              </a:ext>
            </a:extLst>
          </p:cNvPr>
          <p:cNvSpPr>
            <a:spLocks noChangeArrowheads="1"/>
          </p:cNvSpPr>
          <p:nvPr/>
        </p:nvSpPr>
        <p:spPr bwMode="auto">
          <a:xfrm>
            <a:off x="4207496" y="3032617"/>
            <a:ext cx="1930400" cy="406400"/>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none" lIns="106649" tIns="52389" rIns="106649" bIns="52389">
            <a:spAutoFit/>
          </a:bodyPr>
          <a:lstStyle>
            <a:lvl1pPr defTabSz="1077913" eaLnBrk="0" hangingPunct="0">
              <a:defRPr sz="2800">
                <a:solidFill>
                  <a:schemeClr val="tx1"/>
                </a:solidFill>
                <a:latin typeface="Arial" panose="020B0604020202020204" pitchFamily="34" charset="0"/>
              </a:defRPr>
            </a:lvl1pPr>
            <a:lvl2pPr marL="742950" indent="-285750" defTabSz="1077913" eaLnBrk="0" hangingPunct="0">
              <a:defRPr sz="2800">
                <a:solidFill>
                  <a:schemeClr val="tx1"/>
                </a:solidFill>
                <a:latin typeface="Arial" panose="020B0604020202020204" pitchFamily="34" charset="0"/>
              </a:defRPr>
            </a:lvl2pPr>
            <a:lvl3pPr marL="1143000" indent="-228600" defTabSz="1077913" eaLnBrk="0" hangingPunct="0">
              <a:defRPr sz="2800">
                <a:solidFill>
                  <a:schemeClr val="tx1"/>
                </a:solidFill>
                <a:latin typeface="Arial" panose="020B0604020202020204" pitchFamily="34" charset="0"/>
              </a:defRPr>
            </a:lvl3pPr>
            <a:lvl4pPr marL="1600200" indent="-228600" defTabSz="1077913" eaLnBrk="0" hangingPunct="0">
              <a:defRPr sz="2800">
                <a:solidFill>
                  <a:schemeClr val="tx1"/>
                </a:solidFill>
                <a:latin typeface="Arial" panose="020B0604020202020204" pitchFamily="34" charset="0"/>
              </a:defRPr>
            </a:lvl4pPr>
            <a:lvl5pPr marL="2057400" indent="-228600" defTabSz="1077913" eaLnBrk="0" hangingPunct="0">
              <a:defRPr sz="2800">
                <a:solidFill>
                  <a:schemeClr val="tx1"/>
                </a:solidFill>
                <a:latin typeface="Arial" panose="020B0604020202020204" pitchFamily="34" charset="0"/>
              </a:defRPr>
            </a:lvl5pPr>
            <a:lvl6pPr marL="2514600" indent="-228600" algn="ctr" defTabSz="1077913" eaLnBrk="0" fontAlgn="base" hangingPunct="0">
              <a:spcBef>
                <a:spcPct val="0"/>
              </a:spcBef>
              <a:spcAft>
                <a:spcPct val="0"/>
              </a:spcAft>
              <a:defRPr sz="2800">
                <a:solidFill>
                  <a:schemeClr val="tx1"/>
                </a:solidFill>
                <a:latin typeface="Arial" panose="020B0604020202020204" pitchFamily="34" charset="0"/>
              </a:defRPr>
            </a:lvl6pPr>
            <a:lvl7pPr marL="2971800" indent="-228600" algn="ctr" defTabSz="1077913" eaLnBrk="0" fontAlgn="base" hangingPunct="0">
              <a:spcBef>
                <a:spcPct val="0"/>
              </a:spcBef>
              <a:spcAft>
                <a:spcPct val="0"/>
              </a:spcAft>
              <a:defRPr sz="2800">
                <a:solidFill>
                  <a:schemeClr val="tx1"/>
                </a:solidFill>
                <a:latin typeface="Arial" panose="020B0604020202020204" pitchFamily="34" charset="0"/>
              </a:defRPr>
            </a:lvl7pPr>
            <a:lvl8pPr marL="3429000" indent="-228600" algn="ctr" defTabSz="1077913" eaLnBrk="0" fontAlgn="base" hangingPunct="0">
              <a:spcBef>
                <a:spcPct val="0"/>
              </a:spcBef>
              <a:spcAft>
                <a:spcPct val="0"/>
              </a:spcAft>
              <a:defRPr sz="2800">
                <a:solidFill>
                  <a:schemeClr val="tx1"/>
                </a:solidFill>
                <a:latin typeface="Arial" panose="020B0604020202020204" pitchFamily="34" charset="0"/>
              </a:defRPr>
            </a:lvl8pPr>
            <a:lvl9pPr marL="3886200" indent="-228600" algn="ctr" defTabSz="1077913" eaLnBrk="0" fontAlgn="base" hangingPunct="0">
              <a:spcBef>
                <a:spcPct val="0"/>
              </a:spcBef>
              <a:spcAft>
                <a:spcPct val="0"/>
              </a:spcAft>
              <a:defRPr sz="2800">
                <a:solidFill>
                  <a:schemeClr val="tx1"/>
                </a:solidFill>
                <a:latin typeface="Arial" panose="020B0604020202020204" pitchFamily="34" charset="0"/>
              </a:defRPr>
            </a:lvl9pPr>
          </a:lstStyle>
          <a:p>
            <a:pPr algn="l" eaLnBrk="1" hangingPunct="1">
              <a:lnSpc>
                <a:spcPct val="90000"/>
              </a:lnSpc>
              <a:buClr>
                <a:srgbClr val="009900"/>
              </a:buClr>
              <a:buFont typeface="Wingdings" panose="05000000000000000000" pitchFamily="2" charset="2"/>
              <a:buChar char="ç"/>
            </a:pPr>
            <a:r>
              <a:rPr lang="en-US" altLang="en-US" sz="2100" b="1" dirty="0">
                <a:effectLst/>
              </a:rPr>
              <a:t> </a:t>
            </a:r>
            <a:r>
              <a:rPr lang="en-US" altLang="en-US" sz="2100" b="1" dirty="0">
                <a:solidFill>
                  <a:srgbClr val="025974"/>
                </a:solidFill>
                <a:effectLst/>
              </a:rPr>
              <a:t>Desirables</a:t>
            </a:r>
          </a:p>
        </p:txBody>
      </p:sp>
      <p:sp>
        <p:nvSpPr>
          <p:cNvPr id="8" name="Rectangle 13">
            <a:extLst>
              <a:ext uri="{FF2B5EF4-FFF2-40B4-BE49-F238E27FC236}">
                <a16:creationId xmlns:a16="http://schemas.microsoft.com/office/drawing/2014/main" id="{380239A4-E86A-449E-A3A7-48B879709E5F}"/>
              </a:ext>
            </a:extLst>
          </p:cNvPr>
          <p:cNvSpPr>
            <a:spLocks noChangeArrowheads="1"/>
          </p:cNvSpPr>
          <p:nvPr/>
        </p:nvSpPr>
        <p:spPr bwMode="auto">
          <a:xfrm>
            <a:off x="4207496" y="4984965"/>
            <a:ext cx="1354138" cy="406400"/>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none" lIns="106649" tIns="52389" rIns="106649" bIns="52389">
            <a:spAutoFit/>
          </a:bodyPr>
          <a:lstStyle>
            <a:lvl1pPr defTabSz="1077913" eaLnBrk="0" hangingPunct="0">
              <a:defRPr sz="2800">
                <a:solidFill>
                  <a:schemeClr val="tx1"/>
                </a:solidFill>
                <a:latin typeface="Arial" panose="020B0604020202020204" pitchFamily="34" charset="0"/>
              </a:defRPr>
            </a:lvl1pPr>
            <a:lvl2pPr marL="742950" indent="-285750" defTabSz="1077913" eaLnBrk="0" hangingPunct="0">
              <a:defRPr sz="2800">
                <a:solidFill>
                  <a:schemeClr val="tx1"/>
                </a:solidFill>
                <a:latin typeface="Arial" panose="020B0604020202020204" pitchFamily="34" charset="0"/>
              </a:defRPr>
            </a:lvl2pPr>
            <a:lvl3pPr marL="1143000" indent="-228600" defTabSz="1077913" eaLnBrk="0" hangingPunct="0">
              <a:defRPr sz="2800">
                <a:solidFill>
                  <a:schemeClr val="tx1"/>
                </a:solidFill>
                <a:latin typeface="Arial" panose="020B0604020202020204" pitchFamily="34" charset="0"/>
              </a:defRPr>
            </a:lvl3pPr>
            <a:lvl4pPr marL="1600200" indent="-228600" defTabSz="1077913" eaLnBrk="0" hangingPunct="0">
              <a:defRPr sz="2800">
                <a:solidFill>
                  <a:schemeClr val="tx1"/>
                </a:solidFill>
                <a:latin typeface="Arial" panose="020B0604020202020204" pitchFamily="34" charset="0"/>
              </a:defRPr>
            </a:lvl4pPr>
            <a:lvl5pPr marL="2057400" indent="-228600" defTabSz="1077913" eaLnBrk="0" hangingPunct="0">
              <a:defRPr sz="2800">
                <a:solidFill>
                  <a:schemeClr val="tx1"/>
                </a:solidFill>
                <a:latin typeface="Arial" panose="020B0604020202020204" pitchFamily="34" charset="0"/>
              </a:defRPr>
            </a:lvl5pPr>
            <a:lvl6pPr marL="2514600" indent="-228600" algn="ctr" defTabSz="1077913" eaLnBrk="0" fontAlgn="base" hangingPunct="0">
              <a:spcBef>
                <a:spcPct val="0"/>
              </a:spcBef>
              <a:spcAft>
                <a:spcPct val="0"/>
              </a:spcAft>
              <a:defRPr sz="2800">
                <a:solidFill>
                  <a:schemeClr val="tx1"/>
                </a:solidFill>
                <a:latin typeface="Arial" panose="020B0604020202020204" pitchFamily="34" charset="0"/>
              </a:defRPr>
            </a:lvl6pPr>
            <a:lvl7pPr marL="2971800" indent="-228600" algn="ctr" defTabSz="1077913" eaLnBrk="0" fontAlgn="base" hangingPunct="0">
              <a:spcBef>
                <a:spcPct val="0"/>
              </a:spcBef>
              <a:spcAft>
                <a:spcPct val="0"/>
              </a:spcAft>
              <a:defRPr sz="2800">
                <a:solidFill>
                  <a:schemeClr val="tx1"/>
                </a:solidFill>
                <a:latin typeface="Arial" panose="020B0604020202020204" pitchFamily="34" charset="0"/>
              </a:defRPr>
            </a:lvl7pPr>
            <a:lvl8pPr marL="3429000" indent="-228600" algn="ctr" defTabSz="1077913" eaLnBrk="0" fontAlgn="base" hangingPunct="0">
              <a:spcBef>
                <a:spcPct val="0"/>
              </a:spcBef>
              <a:spcAft>
                <a:spcPct val="0"/>
              </a:spcAft>
              <a:defRPr sz="2800">
                <a:solidFill>
                  <a:schemeClr val="tx1"/>
                </a:solidFill>
                <a:latin typeface="Arial" panose="020B0604020202020204" pitchFamily="34" charset="0"/>
              </a:defRPr>
            </a:lvl8pPr>
            <a:lvl9pPr marL="3886200" indent="-228600" algn="ctr" defTabSz="1077913" eaLnBrk="0" fontAlgn="base" hangingPunct="0">
              <a:spcBef>
                <a:spcPct val="0"/>
              </a:spcBef>
              <a:spcAft>
                <a:spcPct val="0"/>
              </a:spcAft>
              <a:defRPr sz="2800">
                <a:solidFill>
                  <a:schemeClr val="tx1"/>
                </a:solidFill>
                <a:latin typeface="Arial" panose="020B0604020202020204" pitchFamily="34" charset="0"/>
              </a:defRPr>
            </a:lvl9pPr>
          </a:lstStyle>
          <a:p>
            <a:pPr algn="l" eaLnBrk="1" hangingPunct="1">
              <a:lnSpc>
                <a:spcPct val="90000"/>
              </a:lnSpc>
              <a:buClr>
                <a:srgbClr val="009900"/>
              </a:buClr>
              <a:buFont typeface="Wingdings" panose="05000000000000000000" pitchFamily="2" charset="2"/>
              <a:buChar char="ç"/>
            </a:pPr>
            <a:r>
              <a:rPr lang="en-US" altLang="en-US" sz="2100" b="1" dirty="0">
                <a:effectLst/>
              </a:rPr>
              <a:t> </a:t>
            </a:r>
            <a:r>
              <a:rPr lang="en-US" altLang="en-US" sz="2100" b="1" dirty="0">
                <a:solidFill>
                  <a:srgbClr val="025974"/>
                </a:solidFill>
                <a:effectLst/>
              </a:rPr>
              <a:t>Musts</a:t>
            </a:r>
          </a:p>
        </p:txBody>
      </p:sp>
      <p:sp>
        <p:nvSpPr>
          <p:cNvPr id="13" name="Content Placeholder 2">
            <a:extLst>
              <a:ext uri="{FF2B5EF4-FFF2-40B4-BE49-F238E27FC236}">
                <a16:creationId xmlns:a16="http://schemas.microsoft.com/office/drawing/2014/main" id="{99C3EAE4-A4B3-4926-923D-AC665D03B7C3}"/>
              </a:ext>
            </a:extLst>
          </p:cNvPr>
          <p:cNvSpPr txBox="1">
            <a:spLocks/>
          </p:cNvSpPr>
          <p:nvPr/>
        </p:nvSpPr>
        <p:spPr bwMode="auto">
          <a:xfrm>
            <a:off x="6096000" y="1453992"/>
            <a:ext cx="5544616" cy="40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150000"/>
              </a:lnSpc>
              <a:buNone/>
            </a:pPr>
            <a:r>
              <a:rPr lang="en-GB" altLang="en-US" sz="1800" b="1" dirty="0">
                <a:solidFill>
                  <a:schemeClr val="accent3">
                    <a:lumMod val="50000"/>
                  </a:schemeClr>
                </a:solidFill>
              </a:rPr>
              <a:t>Delighting customers</a:t>
            </a:r>
            <a:r>
              <a:rPr lang="en-GB" altLang="en-US" sz="1800" dirty="0"/>
              <a:t>, or exceeding customer expectations, means going beyond what would normally satisfy the customer. This does not necessarily mean being world class or best in class. It does mean being aware of what it usually takes to satisfy the customer and what it might take to delight or pleasantly surprise the customer.</a:t>
            </a:r>
          </a:p>
          <a:p>
            <a:pPr marL="0" indent="0" algn="just">
              <a:lnSpc>
                <a:spcPct val="150000"/>
              </a:lnSpc>
              <a:buNone/>
            </a:pPr>
            <a:r>
              <a:rPr lang="en-GB" sz="1800" dirty="0"/>
              <a:t>You cannot consciously delight the customer if you do not understand the customer’s expectations. </a:t>
            </a:r>
          </a:p>
          <a:p>
            <a:endParaRPr lang="en-US" sz="1800" dirty="0"/>
          </a:p>
          <a:p>
            <a:pPr marL="0" indent="0" eaLnBrk="1" hangingPunct="1">
              <a:buFont typeface="Arial" panose="020B0604020202020204" pitchFamily="34" charset="0"/>
              <a:buNone/>
              <a:defRPr/>
            </a:pPr>
            <a:endParaRPr lang="en-GB" altLang="en-US" sz="1800" dirty="0"/>
          </a:p>
        </p:txBody>
      </p:sp>
    </p:spTree>
    <p:extLst>
      <p:ext uri="{BB962C8B-B14F-4D97-AF65-F5344CB8AC3E}">
        <p14:creationId xmlns:p14="http://schemas.microsoft.com/office/powerpoint/2010/main" val="3820521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fade">
                                      <p:cBhvr>
                                        <p:cTn id="28" dur="1000"/>
                                        <p:tgtEl>
                                          <p:spTgt spid="2"/>
                                        </p:tgtEl>
                                      </p:cBhvr>
                                    </p:animEffect>
                                    <p:anim calcmode="lin" valueType="num">
                                      <p:cBhvr>
                                        <p:cTn id="29" dur="1000" fill="hold"/>
                                        <p:tgtEl>
                                          <p:spTgt spid="2"/>
                                        </p:tgtEl>
                                        <p:attrNameLst>
                                          <p:attrName>ppt_x</p:attrName>
                                        </p:attrNameLst>
                                      </p:cBhvr>
                                      <p:tavLst>
                                        <p:tav tm="0">
                                          <p:val>
                                            <p:strVal val="#ppt_x"/>
                                          </p:val>
                                        </p:tav>
                                        <p:tav tm="100000">
                                          <p:val>
                                            <p:strVal val="#ppt_x"/>
                                          </p:val>
                                        </p:tav>
                                      </p:tavLst>
                                    </p:anim>
                                    <p:anim calcmode="lin" valueType="num">
                                      <p:cBhvr>
                                        <p:cTn id="30"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anim calcmode="lin" valueType="num">
                                      <p:cBhvr>
                                        <p:cTn id="36" dur="1000" fill="hold"/>
                                        <p:tgtEl>
                                          <p:spTgt spid="13"/>
                                        </p:tgtEl>
                                        <p:attrNameLst>
                                          <p:attrName>ppt_x</p:attrName>
                                        </p:attrNameLst>
                                      </p:cBhvr>
                                      <p:tavLst>
                                        <p:tav tm="0">
                                          <p:val>
                                            <p:strVal val="#ppt_x"/>
                                          </p:val>
                                        </p:tav>
                                        <p:tav tm="100000">
                                          <p:val>
                                            <p:strVal val="#ppt_x"/>
                                          </p:val>
                                        </p:tav>
                                      </p:tavLst>
                                    </p:anim>
                                    <p:anim calcmode="lin" valueType="num">
                                      <p:cBhvr>
                                        <p:cTn id="3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8" grpId="0" animBg="1"/>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Zone of Tolerance</a:t>
            </a:r>
          </a:p>
        </p:txBody>
      </p:sp>
      <p:sp>
        <p:nvSpPr>
          <p:cNvPr id="13" name="Content Placeholder 2">
            <a:extLst>
              <a:ext uri="{FF2B5EF4-FFF2-40B4-BE49-F238E27FC236}">
                <a16:creationId xmlns:a16="http://schemas.microsoft.com/office/drawing/2014/main" id="{99C3EAE4-A4B3-4926-923D-AC665D03B7C3}"/>
              </a:ext>
            </a:extLst>
          </p:cNvPr>
          <p:cNvSpPr txBox="1">
            <a:spLocks/>
          </p:cNvSpPr>
          <p:nvPr/>
        </p:nvSpPr>
        <p:spPr bwMode="auto">
          <a:xfrm>
            <a:off x="6096000" y="1143000"/>
            <a:ext cx="5544616" cy="4328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2400" dirty="0"/>
              <a:t>Although customer satisfaction can be conceived in a number of ways, it is typically defined as the degree to which a product meets or exceeds the customer’s expectations about that product. </a:t>
            </a:r>
            <a:endParaRPr lang="en-US" sz="2400" dirty="0"/>
          </a:p>
          <a:p>
            <a:pPr marL="0" indent="0" algn="just" eaLnBrk="1" hangingPunct="1">
              <a:buNone/>
              <a:defRPr/>
            </a:pPr>
            <a:r>
              <a:rPr lang="en-GB" altLang="en-US" sz="2400" dirty="0"/>
              <a:t>The difference between the upper and lower end of the range of possible customer expectations is an important strategic consideration in managing customer satisfaction.</a:t>
            </a:r>
          </a:p>
        </p:txBody>
      </p:sp>
      <p:pic>
        <p:nvPicPr>
          <p:cNvPr id="6" name="Picture 5">
            <a:extLst>
              <a:ext uri="{FF2B5EF4-FFF2-40B4-BE49-F238E27FC236}">
                <a16:creationId xmlns:a16="http://schemas.microsoft.com/office/drawing/2014/main" id="{FC256432-EBB4-434E-A879-E5B7F708B1AB}"/>
              </a:ext>
            </a:extLst>
          </p:cNvPr>
          <p:cNvPicPr>
            <a:picLocks noChangeAspect="1"/>
          </p:cNvPicPr>
          <p:nvPr/>
        </p:nvPicPr>
        <p:blipFill>
          <a:blip r:embed="rId3"/>
          <a:stretch>
            <a:fillRect/>
          </a:stretch>
        </p:blipFill>
        <p:spPr>
          <a:xfrm>
            <a:off x="407368" y="1143000"/>
            <a:ext cx="5616624" cy="4543822"/>
          </a:xfrm>
          <a:prstGeom prst="rect">
            <a:avLst/>
          </a:prstGeom>
        </p:spPr>
      </p:pic>
    </p:spTree>
    <p:extLst>
      <p:ext uri="{BB962C8B-B14F-4D97-AF65-F5344CB8AC3E}">
        <p14:creationId xmlns:p14="http://schemas.microsoft.com/office/powerpoint/2010/main" val="1476662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44802" cy="1143000"/>
          </a:xfrm>
        </p:spPr>
        <p:txBody>
          <a:bodyPr/>
          <a:lstStyle/>
          <a:p>
            <a:pPr eaLnBrk="1" hangingPunct="1"/>
            <a:r>
              <a:rPr lang="en-GB" altLang="en-US" sz="3200" b="1" dirty="0">
                <a:solidFill>
                  <a:schemeClr val="tx2">
                    <a:lumMod val="75000"/>
                  </a:schemeClr>
                </a:solidFill>
              </a:rPr>
              <a:t>Case Study 1 </a:t>
            </a:r>
            <a:r>
              <a:rPr lang="en-GB" altLang="en-US" sz="2400" b="1" dirty="0">
                <a:solidFill>
                  <a:schemeClr val="tx2">
                    <a:lumMod val="75000"/>
                  </a:schemeClr>
                </a:solidFill>
              </a:rPr>
              <a:t>– </a:t>
            </a:r>
            <a:r>
              <a:rPr lang="en-GB" altLang="en-US" sz="2200" b="1" dirty="0">
                <a:solidFill>
                  <a:schemeClr val="tx2">
                    <a:lumMod val="75000"/>
                  </a:schemeClr>
                </a:solidFill>
              </a:rPr>
              <a:t>The Importance of Customer Service at Enterprise Rent-A-Car</a:t>
            </a:r>
          </a:p>
        </p:txBody>
      </p:sp>
      <p:pic>
        <p:nvPicPr>
          <p:cNvPr id="3" name="Picture 2" descr="Logo, company name&#10;&#10;Description automatically generated">
            <a:extLst>
              <a:ext uri="{FF2B5EF4-FFF2-40B4-BE49-F238E27FC236}">
                <a16:creationId xmlns:a16="http://schemas.microsoft.com/office/drawing/2014/main" id="{F8752518-262C-4508-A5D9-E976580AEB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8065" y="691225"/>
            <a:ext cx="6855870" cy="2283058"/>
          </a:xfrm>
          <a:prstGeom prst="rect">
            <a:avLst/>
          </a:prstGeom>
        </p:spPr>
      </p:pic>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2708920"/>
            <a:ext cx="10765195" cy="302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200" dirty="0"/>
              <a:t>Describe in your own way the simple technique that Enterprise used to find out how satisfied its customers were with their service.</a:t>
            </a:r>
          </a:p>
          <a:p>
            <a:pPr marL="514350" indent="-514350" algn="just">
              <a:buFont typeface="+mj-lt"/>
              <a:buAutoNum type="arabicPeriod"/>
            </a:pPr>
            <a:r>
              <a:rPr lang="en-GB" sz="2200" dirty="0"/>
              <a:t>Explain how the method of measuring customer satisfaction provided the company with meaningful data.</a:t>
            </a:r>
          </a:p>
          <a:p>
            <a:pPr marL="514350" indent="-514350" algn="just">
              <a:buFont typeface="+mj-lt"/>
              <a:buAutoNum type="arabicPeriod"/>
            </a:pPr>
            <a:r>
              <a:rPr lang="en-GB" sz="2200" dirty="0"/>
              <a:t>How did Enterprise use the information it collected? How did this enable the company to make improvements?</a:t>
            </a:r>
          </a:p>
          <a:p>
            <a:pPr marL="514350" indent="-514350" algn="just">
              <a:buFont typeface="+mj-lt"/>
              <a:buAutoNum type="arabicPeriod"/>
            </a:pPr>
            <a:r>
              <a:rPr lang="en-GB" sz="2200" dirty="0"/>
              <a:t>Recommend questions that a supermarket, garage or other service organisation might ask its customers in order to improve customer satisfaction rates.</a:t>
            </a:r>
          </a:p>
        </p:txBody>
      </p:sp>
    </p:spTree>
    <p:extLst>
      <p:ext uri="{BB962C8B-B14F-4D97-AF65-F5344CB8AC3E}">
        <p14:creationId xmlns:p14="http://schemas.microsoft.com/office/powerpoint/2010/main" val="1876471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anim calcmode="lin" valueType="num">
                                      <p:cBhvr>
                                        <p:cTn id="16" dur="1000" fill="hold"/>
                                        <p:tgtEl>
                                          <p:spTgt spid="4"/>
                                        </p:tgtEl>
                                        <p:attrNameLst>
                                          <p:attrName>ppt_x</p:attrName>
                                        </p:attrNameLst>
                                      </p:cBhvr>
                                      <p:tavLst>
                                        <p:tav tm="0">
                                          <p:val>
                                            <p:strVal val="#ppt_x"/>
                                          </p:val>
                                        </p:tav>
                                        <p:tav tm="100000">
                                          <p:val>
                                            <p:strVal val="#ppt_x"/>
                                          </p:val>
                                        </p:tav>
                                      </p:tavLst>
                                    </p:anim>
                                    <p:anim calcmode="lin" valueType="num">
                                      <p:cBhvr>
                                        <p:cTn id="1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400" b="1" dirty="0">
                <a:solidFill>
                  <a:schemeClr val="tx2">
                    <a:lumMod val="75000"/>
                  </a:schemeClr>
                </a:solidFill>
              </a:rPr>
              <a:t>Factors That Influence Desired and Predicted Service</a:t>
            </a:r>
          </a:p>
        </p:txBody>
      </p:sp>
      <p:pic>
        <p:nvPicPr>
          <p:cNvPr id="2" name="Picture 26">
            <a:extLst>
              <a:ext uri="{FF2B5EF4-FFF2-40B4-BE49-F238E27FC236}">
                <a16:creationId xmlns:a16="http://schemas.microsoft.com/office/drawing/2014/main" id="{B7A82C09-B183-445B-B933-8343F66F02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53"/>
          <a:stretch/>
        </p:blipFill>
        <p:spPr bwMode="auto">
          <a:xfrm>
            <a:off x="1739516" y="1052736"/>
            <a:ext cx="8712968" cy="4599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19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28592" y="1052736"/>
            <a:ext cx="1700808" cy="1700808"/>
          </a:xfrm>
          <a:prstGeom prst="rect">
            <a:avLst/>
          </a:prstGeom>
        </p:spPr>
      </p:pic>
      <p:sp>
        <p:nvSpPr>
          <p:cNvPr id="6" name="Rectangle 5">
            <a:extLst>
              <a:ext uri="{FF2B5EF4-FFF2-40B4-BE49-F238E27FC236}">
                <a16:creationId xmlns:a16="http://schemas.microsoft.com/office/drawing/2014/main" id="{6296C07E-0480-4FE7-9754-024BD8A55AE1}"/>
              </a:ext>
            </a:extLst>
          </p:cNvPr>
          <p:cNvSpPr txBox="1">
            <a:spLocks noChangeArrowheads="1"/>
          </p:cNvSpPr>
          <p:nvPr/>
        </p:nvSpPr>
        <p:spPr>
          <a:xfrm>
            <a:off x="533400" y="2852937"/>
            <a:ext cx="10891192" cy="2808312"/>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lnSpc>
                <a:spcPct val="80000"/>
              </a:lnSpc>
              <a:buFont typeface="+mj-lt"/>
              <a:buAutoNum type="arabicPeriod"/>
            </a:pPr>
            <a:r>
              <a:rPr lang="en-US" altLang="en-US" sz="2800" dirty="0"/>
              <a:t>What does a service marketer do if customer expectations are “unrealistic”?</a:t>
            </a:r>
          </a:p>
          <a:p>
            <a:pPr marL="514350" indent="-514350" algn="just">
              <a:lnSpc>
                <a:spcPct val="80000"/>
              </a:lnSpc>
              <a:buFont typeface="+mj-lt"/>
              <a:buAutoNum type="arabicPeriod"/>
            </a:pPr>
            <a:r>
              <a:rPr lang="en-US" altLang="en-US" sz="2800" dirty="0"/>
              <a:t>Should a company try to delight the customer?</a:t>
            </a:r>
          </a:p>
          <a:p>
            <a:pPr marL="514350" indent="-514350" algn="just">
              <a:lnSpc>
                <a:spcPct val="80000"/>
              </a:lnSpc>
              <a:buFont typeface="+mj-lt"/>
              <a:buAutoNum type="arabicPeriod"/>
            </a:pPr>
            <a:r>
              <a:rPr lang="en-US" altLang="en-US" sz="2800" dirty="0"/>
              <a:t>How does a company exceed customer service expectations?</a:t>
            </a:r>
          </a:p>
          <a:p>
            <a:pPr marL="514350" indent="-514350" algn="just">
              <a:lnSpc>
                <a:spcPct val="80000"/>
              </a:lnSpc>
              <a:buFont typeface="+mj-lt"/>
              <a:buAutoNum type="arabicPeriod"/>
            </a:pPr>
            <a:r>
              <a:rPr lang="en-US" altLang="en-US" sz="2800" dirty="0"/>
              <a:t>Do customer service expectations continually escalate?</a:t>
            </a:r>
          </a:p>
          <a:p>
            <a:pPr marL="514350" indent="-514350" algn="just">
              <a:lnSpc>
                <a:spcPct val="80000"/>
              </a:lnSpc>
              <a:buFont typeface="+mj-lt"/>
              <a:buAutoNum type="arabicPeriod"/>
            </a:pPr>
            <a:r>
              <a:rPr lang="en-US" altLang="en-US" sz="2800" dirty="0"/>
              <a:t>How does a service company stay ahead of competition in meeting customer expectations?</a:t>
            </a:r>
          </a:p>
        </p:txBody>
      </p:sp>
    </p:spTree>
    <p:extLst>
      <p:ext uri="{BB962C8B-B14F-4D97-AF65-F5344CB8AC3E}">
        <p14:creationId xmlns:p14="http://schemas.microsoft.com/office/powerpoint/2010/main" val="1357765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Consumer Perceptions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800" b="1" dirty="0">
                <a:solidFill>
                  <a:srgbClr val="00B0F0"/>
                </a:solidFill>
              </a:rPr>
              <a:t>Perception</a:t>
            </a:r>
            <a:r>
              <a:rPr lang="en-GB" sz="2800" dirty="0"/>
              <a:t> is defined as the process by which an individual selects, organises and interprets stimuli into a meaningful and coherent picture of the world. It can be described as ‘how we see the world around us’.</a:t>
            </a:r>
          </a:p>
          <a:p>
            <a:pPr algn="just">
              <a:buClr>
                <a:schemeClr val="tx1"/>
              </a:buClr>
            </a:pPr>
            <a:r>
              <a:rPr lang="en-GB" sz="2800" dirty="0"/>
              <a:t>Consumers </a:t>
            </a:r>
            <a:r>
              <a:rPr lang="en-GB" sz="2800" u="sng" dirty="0">
                <a:solidFill>
                  <a:srgbClr val="00B050"/>
                </a:solidFill>
              </a:rPr>
              <a:t>act and react on the basis of their perceptions</a:t>
            </a:r>
            <a:r>
              <a:rPr lang="en-GB" sz="2800" dirty="0"/>
              <a:t>, not on the basis of objective reality.</a:t>
            </a:r>
          </a:p>
          <a:p>
            <a:pPr algn="just">
              <a:buClr>
                <a:schemeClr val="tx1"/>
              </a:buClr>
            </a:pPr>
            <a:r>
              <a:rPr lang="en-GB" sz="2800" dirty="0"/>
              <a:t>Because individuals make decisions and take actions based on what they perceive to be reality, it is important that marketers understand the notion of perception and its related concepts to determine more readily what factors influence consumers to buy.</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65247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000" b="1" dirty="0">
                <a:solidFill>
                  <a:schemeClr val="tx2">
                    <a:lumMod val="75000"/>
                  </a:schemeClr>
                </a:solidFill>
              </a:rPr>
              <a:t>Customer Perceptions of Quality and Customer Satisfaction </a:t>
            </a:r>
          </a:p>
        </p:txBody>
      </p:sp>
      <p:pic>
        <p:nvPicPr>
          <p:cNvPr id="4" name="Picture 3">
            <a:extLst>
              <a:ext uri="{FF2B5EF4-FFF2-40B4-BE49-F238E27FC236}">
                <a16:creationId xmlns:a16="http://schemas.microsoft.com/office/drawing/2014/main" id="{9B59A561-84C5-497C-9C26-9911F8D2AC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38"/>
          <a:stretch/>
        </p:blipFill>
        <p:spPr bwMode="auto">
          <a:xfrm>
            <a:off x="1343472" y="1143000"/>
            <a:ext cx="9505056" cy="4445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172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Influencing Customer Satisfaction</a:t>
            </a:r>
          </a:p>
        </p:txBody>
      </p:sp>
      <p:pic>
        <p:nvPicPr>
          <p:cNvPr id="8" name="Picture 7" descr="A picture containing drawing&#10;&#10;Description automatically generated">
            <a:extLst>
              <a:ext uri="{FF2B5EF4-FFF2-40B4-BE49-F238E27FC236}">
                <a16:creationId xmlns:a16="http://schemas.microsoft.com/office/drawing/2014/main" id="{086E8245-8A20-4131-86B5-671EF4B142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8128" y="1719047"/>
            <a:ext cx="4854571" cy="3510153"/>
          </a:xfrm>
          <a:prstGeom prst="rect">
            <a:avLst/>
          </a:prstGeom>
        </p:spPr>
      </p:pic>
      <p:sp>
        <p:nvSpPr>
          <p:cNvPr id="2" name="Content Placeholder 2">
            <a:extLst>
              <a:ext uri="{FF2B5EF4-FFF2-40B4-BE49-F238E27FC236}">
                <a16:creationId xmlns:a16="http://schemas.microsoft.com/office/drawing/2014/main" id="{13CA1508-0932-40CF-A9EA-055F68B7F7E8}"/>
              </a:ext>
            </a:extLst>
          </p:cNvPr>
          <p:cNvSpPr txBox="1">
            <a:spLocks/>
          </p:cNvSpPr>
          <p:nvPr/>
        </p:nvSpPr>
        <p:spPr bwMode="auto">
          <a:xfrm>
            <a:off x="749405" y="1009866"/>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sz="2700" dirty="0"/>
              <a:t>Product quality</a:t>
            </a:r>
          </a:p>
          <a:p>
            <a:pPr>
              <a:lnSpc>
                <a:spcPct val="90000"/>
              </a:lnSpc>
            </a:pPr>
            <a:r>
              <a:rPr lang="en-US" altLang="en-US" sz="2700" dirty="0"/>
              <a:t>Service quality</a:t>
            </a:r>
          </a:p>
          <a:p>
            <a:pPr>
              <a:lnSpc>
                <a:spcPct val="90000"/>
              </a:lnSpc>
            </a:pPr>
            <a:r>
              <a:rPr lang="en-US" altLang="en-US" sz="2700" dirty="0"/>
              <a:t>Price</a:t>
            </a:r>
          </a:p>
          <a:p>
            <a:pPr>
              <a:lnSpc>
                <a:spcPct val="90000"/>
              </a:lnSpc>
            </a:pPr>
            <a:r>
              <a:rPr lang="en-US" altLang="en-US" sz="2700" dirty="0"/>
              <a:t>Specific product or service features</a:t>
            </a:r>
          </a:p>
          <a:p>
            <a:pPr>
              <a:lnSpc>
                <a:spcPct val="90000"/>
              </a:lnSpc>
            </a:pPr>
            <a:r>
              <a:rPr lang="en-US" altLang="en-US" sz="2700" dirty="0"/>
              <a:t>Consumer emotions</a:t>
            </a:r>
          </a:p>
          <a:p>
            <a:pPr>
              <a:lnSpc>
                <a:spcPct val="90000"/>
              </a:lnSpc>
            </a:pPr>
            <a:r>
              <a:rPr lang="en-US" altLang="en-US" sz="2700" dirty="0"/>
              <a:t>Attributions for service success or failure</a:t>
            </a:r>
          </a:p>
          <a:p>
            <a:pPr>
              <a:lnSpc>
                <a:spcPct val="90000"/>
              </a:lnSpc>
            </a:pPr>
            <a:r>
              <a:rPr lang="en-US" altLang="en-US" sz="2700" dirty="0"/>
              <a:t>Perceptions of equity or fairness</a:t>
            </a:r>
          </a:p>
          <a:p>
            <a:pPr>
              <a:lnSpc>
                <a:spcPct val="90000"/>
              </a:lnSpc>
            </a:pPr>
            <a:r>
              <a:rPr lang="en-US" altLang="en-US" sz="2700" dirty="0"/>
              <a:t>Other consumers, family members, and coworkers</a:t>
            </a:r>
          </a:p>
          <a:p>
            <a:pPr>
              <a:lnSpc>
                <a:spcPct val="90000"/>
              </a:lnSpc>
            </a:pPr>
            <a:r>
              <a:rPr lang="en-US" altLang="en-US" sz="2700" dirty="0"/>
              <a:t>Personal factors</a:t>
            </a:r>
          </a:p>
          <a:p>
            <a:pPr>
              <a:lnSpc>
                <a:spcPct val="90000"/>
              </a:lnSpc>
            </a:pPr>
            <a:r>
              <a:rPr lang="en-US" altLang="en-US" sz="2700" dirty="0"/>
              <a:t>Situational factors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949195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Examples of Customer Satisfaction Guarantees</a:t>
            </a:r>
          </a:p>
        </p:txBody>
      </p:sp>
      <p:sp>
        <p:nvSpPr>
          <p:cNvPr id="2" name="Content Placeholder 2">
            <a:extLst>
              <a:ext uri="{FF2B5EF4-FFF2-40B4-BE49-F238E27FC236}">
                <a16:creationId xmlns:a16="http://schemas.microsoft.com/office/drawing/2014/main" id="{13CA1508-0932-40CF-A9EA-055F68B7F7E8}"/>
              </a:ext>
            </a:extLst>
          </p:cNvPr>
          <p:cNvSpPr txBox="1">
            <a:spLocks/>
          </p:cNvSpPr>
          <p:nvPr/>
        </p:nvSpPr>
        <p:spPr bwMode="auto">
          <a:xfrm>
            <a:off x="623392" y="1957603"/>
            <a:ext cx="4842539" cy="3611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pPr>
            <a:r>
              <a:rPr lang="en-GB" altLang="en-US" sz="2200" dirty="0"/>
              <a:t>FedEx offers a money-back guarantee for every U.S. shipment. You may request a refund or credit of your shipping charges if we miss our published (or quoted, as in the case of FedEx </a:t>
            </a:r>
            <a:r>
              <a:rPr lang="en-GB" altLang="en-US" sz="2200" dirty="0" err="1"/>
              <a:t>SameDay</a:t>
            </a:r>
            <a:r>
              <a:rPr lang="en-GB" altLang="en-US" sz="2200" dirty="0"/>
              <a:t>®) delivery time by even 60 seconds. This guarantee applies to all U.S. shipments, commercial and residential, to all 50 states.</a:t>
            </a:r>
            <a:endParaRPr lang="en-GB" sz="2200" dirty="0"/>
          </a:p>
          <a:p>
            <a:pPr algn="just"/>
            <a:endParaRPr lang="en-US" sz="2400" dirty="0"/>
          </a:p>
          <a:p>
            <a:pPr marL="0" indent="0" algn="just" eaLnBrk="1" hangingPunct="1">
              <a:buFont typeface="Arial" panose="020B0604020202020204" pitchFamily="34" charset="0"/>
              <a:buNone/>
              <a:defRPr/>
            </a:pPr>
            <a:endParaRPr lang="en-GB" altLang="en-US" sz="2400" dirty="0"/>
          </a:p>
        </p:txBody>
      </p:sp>
      <p:sp>
        <p:nvSpPr>
          <p:cNvPr id="5" name="Content Placeholder 2">
            <a:extLst>
              <a:ext uri="{FF2B5EF4-FFF2-40B4-BE49-F238E27FC236}">
                <a16:creationId xmlns:a16="http://schemas.microsoft.com/office/drawing/2014/main" id="{62405859-1B9A-40FB-8A82-484E70134695}"/>
              </a:ext>
            </a:extLst>
          </p:cNvPr>
          <p:cNvSpPr txBox="1">
            <a:spLocks/>
          </p:cNvSpPr>
          <p:nvPr/>
        </p:nvSpPr>
        <p:spPr bwMode="auto">
          <a:xfrm>
            <a:off x="6112093" y="1957603"/>
            <a:ext cx="5252865" cy="3611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pPr>
            <a:r>
              <a:rPr lang="en-GB" altLang="en-US" sz="2200" dirty="0"/>
              <a:t>If you are not totally satisfied with any Xerox-brand Equipment delivered under this Agreement, Xerox will, at your request, replace it without charge with an identical model or, at Xerox’s option, with Xerox Equipment with comparable features and capabilities. This Guarantee applies only to Xerox-brand Equipment that has been continuously maintained by Xerox under this Agreement or a Xerox maintenance agreement.</a:t>
            </a:r>
            <a:endParaRPr lang="en-US" sz="2200" dirty="0"/>
          </a:p>
          <a:p>
            <a:pPr marL="0" indent="0" algn="just" eaLnBrk="1" hangingPunct="1">
              <a:buFont typeface="Arial" panose="020B0604020202020204" pitchFamily="34" charset="0"/>
              <a:buNone/>
              <a:defRPr/>
            </a:pPr>
            <a:endParaRPr lang="en-GB" altLang="en-US" sz="2400" dirty="0"/>
          </a:p>
        </p:txBody>
      </p:sp>
      <p:pic>
        <p:nvPicPr>
          <p:cNvPr id="4" name="Picture 3" descr="Logo&#10;&#10;Description automatically generated">
            <a:extLst>
              <a:ext uri="{FF2B5EF4-FFF2-40B4-BE49-F238E27FC236}">
                <a16:creationId xmlns:a16="http://schemas.microsoft.com/office/drawing/2014/main" id="{55023AC8-F8F2-492A-8626-702BBD2E1A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0418" y="476672"/>
            <a:ext cx="4200321" cy="1788418"/>
          </a:xfrm>
          <a:prstGeom prst="rect">
            <a:avLst/>
          </a:prstGeom>
        </p:spPr>
      </p:pic>
      <p:pic>
        <p:nvPicPr>
          <p:cNvPr id="7" name="Picture 6" descr="Logo, icon&#10;&#10;Description automatically generated">
            <a:extLst>
              <a:ext uri="{FF2B5EF4-FFF2-40B4-BE49-F238E27FC236}">
                <a16:creationId xmlns:a16="http://schemas.microsoft.com/office/drawing/2014/main" id="{5351EB0B-9809-4BAA-A59F-26CAF8A92FB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03512" y="828940"/>
            <a:ext cx="3312368" cy="1083881"/>
          </a:xfrm>
          <a:prstGeom prst="rect">
            <a:avLst/>
          </a:prstGeom>
        </p:spPr>
      </p:pic>
    </p:spTree>
    <p:extLst>
      <p:ext uri="{BB962C8B-B14F-4D97-AF65-F5344CB8AC3E}">
        <p14:creationId xmlns:p14="http://schemas.microsoft.com/office/powerpoint/2010/main" val="34271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par>
                                <p:cTn id="22" presetID="53" presetClass="entr" presetSubtype="16" fill="hold" nodeType="with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p:cTn id="24" dur="500" fill="hold"/>
                                        <p:tgtEl>
                                          <p:spTgt spid="4"/>
                                        </p:tgtEl>
                                        <p:attrNameLst>
                                          <p:attrName>ppt_w</p:attrName>
                                        </p:attrNameLst>
                                      </p:cBhvr>
                                      <p:tavLst>
                                        <p:tav tm="0">
                                          <p:val>
                                            <p:fltVal val="0"/>
                                          </p:val>
                                        </p:tav>
                                        <p:tav tm="100000">
                                          <p:val>
                                            <p:strVal val="#ppt_w"/>
                                          </p:val>
                                        </p:tav>
                                      </p:tavLst>
                                    </p:anim>
                                    <p:anim calcmode="lin" valueType="num">
                                      <p:cBhvr>
                                        <p:cTn id="25" dur="500" fill="hold"/>
                                        <p:tgtEl>
                                          <p:spTgt spid="4"/>
                                        </p:tgtEl>
                                        <p:attrNameLst>
                                          <p:attrName>ppt_h</p:attrName>
                                        </p:attrNameLst>
                                      </p:cBhvr>
                                      <p:tavLst>
                                        <p:tav tm="0">
                                          <p:val>
                                            <p:fltVal val="0"/>
                                          </p:val>
                                        </p:tav>
                                        <p:tav tm="100000">
                                          <p:val>
                                            <p:strVal val="#ppt_h"/>
                                          </p:val>
                                        </p:tav>
                                      </p:tavLst>
                                    </p:anim>
                                    <p:animEffect transition="in" filter="fade">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0"/>
            <a:ext cx="11233248" cy="1143000"/>
          </a:xfrm>
        </p:spPr>
        <p:txBody>
          <a:bodyPr/>
          <a:lstStyle/>
          <a:p>
            <a:pPr eaLnBrk="1" hangingPunct="1"/>
            <a:r>
              <a:rPr lang="en-GB" altLang="en-US" sz="3600" b="1" dirty="0">
                <a:solidFill>
                  <a:schemeClr val="tx2">
                    <a:lumMod val="75000"/>
                  </a:schemeClr>
                </a:solidFill>
              </a:rPr>
              <a:t>Outcomes of Customer Satisfaction</a:t>
            </a:r>
          </a:p>
        </p:txBody>
      </p:sp>
      <p:sp>
        <p:nvSpPr>
          <p:cNvPr id="6" name="Rectangle 3">
            <a:extLst>
              <a:ext uri="{FF2B5EF4-FFF2-40B4-BE49-F238E27FC236}">
                <a16:creationId xmlns:a16="http://schemas.microsoft.com/office/drawing/2014/main" id="{271ADEF5-58AB-499E-B03F-2B57125BD901}"/>
              </a:ext>
            </a:extLst>
          </p:cNvPr>
          <p:cNvSpPr txBox="1">
            <a:spLocks noChangeArrowheads="1"/>
          </p:cNvSpPr>
          <p:nvPr/>
        </p:nvSpPr>
        <p:spPr bwMode="auto">
          <a:xfrm>
            <a:off x="983432" y="1340767"/>
            <a:ext cx="5904656" cy="4176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3600" dirty="0"/>
              <a:t>Increased customer retention</a:t>
            </a:r>
          </a:p>
          <a:p>
            <a:r>
              <a:rPr lang="en-US" altLang="en-US" sz="3600" dirty="0"/>
              <a:t>Positive word-of-mouth communications</a:t>
            </a:r>
          </a:p>
          <a:p>
            <a:r>
              <a:rPr lang="en-US" altLang="en-US" sz="3600" dirty="0"/>
              <a:t>Increased revenues</a:t>
            </a:r>
          </a:p>
        </p:txBody>
      </p:sp>
      <p:graphicFrame>
        <p:nvGraphicFramePr>
          <p:cNvPr id="3" name="Object 4">
            <a:extLst>
              <a:ext uri="{FF2B5EF4-FFF2-40B4-BE49-F238E27FC236}">
                <a16:creationId xmlns:a16="http://schemas.microsoft.com/office/drawing/2014/main" id="{EBD9BCD9-DB69-4522-B1E1-47956C0B6FBD}"/>
              </a:ext>
            </a:extLst>
          </p:cNvPr>
          <p:cNvGraphicFramePr>
            <a:graphicFrameLocks noChangeAspect="1"/>
          </p:cNvGraphicFramePr>
          <p:nvPr>
            <p:extLst>
              <p:ext uri="{D42A27DB-BD31-4B8C-83A1-F6EECF244321}">
                <p14:modId xmlns:p14="http://schemas.microsoft.com/office/powerpoint/2010/main" val="3521698239"/>
              </p:ext>
            </p:extLst>
          </p:nvPr>
        </p:nvGraphicFramePr>
        <p:xfrm>
          <a:off x="7464152" y="1412776"/>
          <a:ext cx="3096344" cy="3625081"/>
        </p:xfrm>
        <a:graphic>
          <a:graphicData uri="http://schemas.openxmlformats.org/presentationml/2006/ole">
            <mc:AlternateContent xmlns:mc="http://schemas.openxmlformats.org/markup-compatibility/2006">
              <mc:Choice xmlns:v="urn:schemas-microsoft-com:vml" Requires="v">
                <p:oleObj spid="_x0000_s2085" name="Clip" r:id="rId4" imgW="1868400" imgH="2189880" progId="MS_ClipArt_Gallery.2">
                  <p:embed/>
                </p:oleObj>
              </mc:Choice>
              <mc:Fallback>
                <p:oleObj name="Clip" r:id="rId4" imgW="1868400" imgH="2189880" progId="MS_ClipArt_Gallery.2">
                  <p:embed/>
                  <p:pic>
                    <p:nvPicPr>
                      <p:cNvPr id="128004" name="Object 4">
                        <a:extLst>
                          <a:ext uri="{FF2B5EF4-FFF2-40B4-BE49-F238E27FC236}">
                            <a16:creationId xmlns:a16="http://schemas.microsoft.com/office/drawing/2014/main" id="{F4AC5A5E-99BB-41FE-A04D-1D5D177CDA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64152" y="1412776"/>
                        <a:ext cx="3096344" cy="3625081"/>
                      </a:xfrm>
                      <a:prstGeom prst="rect">
                        <a:avLst/>
                      </a:prstGeom>
                      <a:noFill/>
                      <a:ln w="9525">
                        <a:solidFill>
                          <a:schemeClr val="tx2"/>
                        </a:solidFill>
                        <a:miter lim="800000"/>
                        <a:headEnd/>
                        <a:tailEnd/>
                      </a:ln>
                      <a:effectLst/>
                    </p:spPr>
                  </p:pic>
                </p:oleObj>
              </mc:Fallback>
            </mc:AlternateContent>
          </a:graphicData>
        </a:graphic>
      </p:graphicFrame>
    </p:spTree>
    <p:extLst>
      <p:ext uri="{BB962C8B-B14F-4D97-AF65-F5344CB8AC3E}">
        <p14:creationId xmlns:p14="http://schemas.microsoft.com/office/powerpoint/2010/main" val="358475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0"/>
            <a:ext cx="11233248" cy="1143000"/>
          </a:xfrm>
        </p:spPr>
        <p:txBody>
          <a:bodyPr/>
          <a:lstStyle/>
          <a:p>
            <a:pPr eaLnBrk="1" hangingPunct="1"/>
            <a:r>
              <a:rPr lang="en-GB" altLang="en-US" sz="3200" b="1" dirty="0">
                <a:solidFill>
                  <a:schemeClr val="tx2">
                    <a:lumMod val="75000"/>
                  </a:schemeClr>
                </a:solidFill>
              </a:rPr>
              <a:t>Customer Satisfaction, Loyalty and Business Performance</a:t>
            </a:r>
          </a:p>
        </p:txBody>
      </p:sp>
      <p:pic>
        <p:nvPicPr>
          <p:cNvPr id="4" name="Picture 3">
            <a:extLst>
              <a:ext uri="{FF2B5EF4-FFF2-40B4-BE49-F238E27FC236}">
                <a16:creationId xmlns:a16="http://schemas.microsoft.com/office/drawing/2014/main" id="{98443E99-6409-436C-BA0C-3C13CA2C7F11}"/>
              </a:ext>
            </a:extLst>
          </p:cNvPr>
          <p:cNvPicPr>
            <a:picLocks noChangeAspect="1"/>
          </p:cNvPicPr>
          <p:nvPr/>
        </p:nvPicPr>
        <p:blipFill>
          <a:blip r:embed="rId3"/>
          <a:stretch>
            <a:fillRect/>
          </a:stretch>
        </p:blipFill>
        <p:spPr>
          <a:xfrm>
            <a:off x="1865530" y="3717032"/>
            <a:ext cx="8460940" cy="1944216"/>
          </a:xfrm>
          <a:prstGeom prst="rect">
            <a:avLst/>
          </a:prstGeom>
        </p:spPr>
      </p:pic>
      <p:sp>
        <p:nvSpPr>
          <p:cNvPr id="6" name="Rectangle 3">
            <a:extLst>
              <a:ext uri="{FF2B5EF4-FFF2-40B4-BE49-F238E27FC236}">
                <a16:creationId xmlns:a16="http://schemas.microsoft.com/office/drawing/2014/main" id="{271ADEF5-58AB-499E-B03F-2B57125BD901}"/>
              </a:ext>
            </a:extLst>
          </p:cNvPr>
          <p:cNvSpPr txBox="1">
            <a:spLocks noChangeArrowheads="1"/>
          </p:cNvSpPr>
          <p:nvPr/>
        </p:nvSpPr>
        <p:spPr bwMode="auto">
          <a:xfrm>
            <a:off x="623392" y="1129815"/>
            <a:ext cx="10945216" cy="2862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sz="2200" dirty="0"/>
              <a:t>An important rationale for CRM is that it improves business performance by enhancing customer satisfaction and driving up customer loyalty. </a:t>
            </a:r>
          </a:p>
          <a:p>
            <a:pPr algn="just"/>
            <a:r>
              <a:rPr lang="en-GB" altLang="en-US" sz="2200" dirty="0"/>
              <a:t>Satisfaction increases because customer insight allows companies to understand their customers better, and create improved customer value propositions and better customer experiences.</a:t>
            </a:r>
          </a:p>
          <a:p>
            <a:pPr algn="just"/>
            <a:r>
              <a:rPr lang="en-GB" altLang="en-US" sz="2200" dirty="0"/>
              <a:t>As customer satisfaction rises, so does customer intention to repurchase. This in turn influences actual purchasing behaviour that has an impact on business performance.</a:t>
            </a:r>
            <a:endParaRPr lang="en-US" altLang="en-US" sz="2200" dirty="0"/>
          </a:p>
        </p:txBody>
      </p:sp>
    </p:spTree>
    <p:extLst>
      <p:ext uri="{BB962C8B-B14F-4D97-AF65-F5344CB8AC3E}">
        <p14:creationId xmlns:p14="http://schemas.microsoft.com/office/powerpoint/2010/main" val="1615674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 calcmode="lin" valueType="num">
                                      <p:cBhvr>
                                        <p:cTn id="28" dur="500" fill="hold"/>
                                        <p:tgtEl>
                                          <p:spTgt spid="4"/>
                                        </p:tgtEl>
                                        <p:attrNameLst>
                                          <p:attrName>ppt_w</p:attrName>
                                        </p:attrNameLst>
                                      </p:cBhvr>
                                      <p:tavLst>
                                        <p:tav tm="0">
                                          <p:val>
                                            <p:fltVal val="0"/>
                                          </p:val>
                                        </p:tav>
                                        <p:tav tm="100000">
                                          <p:val>
                                            <p:strVal val="#ppt_w"/>
                                          </p:val>
                                        </p:tav>
                                      </p:tavLst>
                                    </p:anim>
                                    <p:anim calcmode="lin" valueType="num">
                                      <p:cBhvr>
                                        <p:cTn id="29" dur="500" fill="hold"/>
                                        <p:tgtEl>
                                          <p:spTgt spid="4"/>
                                        </p:tgtEl>
                                        <p:attrNameLst>
                                          <p:attrName>ppt_h</p:attrName>
                                        </p:attrNameLst>
                                      </p:cBhvr>
                                      <p:tavLst>
                                        <p:tav tm="0">
                                          <p:val>
                                            <p:fltVal val="0"/>
                                          </p:val>
                                        </p:tav>
                                        <p:tav tm="100000">
                                          <p:val>
                                            <p:strVal val="#ppt_h"/>
                                          </p:val>
                                        </p:tav>
                                      </p:tavLst>
                                    </p:anim>
                                    <p:animEffect transition="in" filter="fade">
                                      <p:cBhvr>
                                        <p:cTn id="3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FF26738-C20F-4325-B104-807EFBD73026}"/>
              </a:ext>
            </a:extLst>
          </p:cNvPr>
          <p:cNvPicPr>
            <a:picLocks noChangeAspect="1"/>
          </p:cNvPicPr>
          <p:nvPr/>
        </p:nvPicPr>
        <p:blipFill>
          <a:blip r:embed="rId3"/>
          <a:stretch>
            <a:fillRect/>
          </a:stretch>
        </p:blipFill>
        <p:spPr>
          <a:xfrm>
            <a:off x="858722" y="958509"/>
            <a:ext cx="5330147" cy="4706531"/>
          </a:xfrm>
          <a:prstGeom prst="rect">
            <a:avLst/>
          </a:prstGeom>
        </p:spPr>
      </p:pic>
      <p:sp>
        <p:nvSpPr>
          <p:cNvPr id="7171" name="Title 1"/>
          <p:cNvSpPr>
            <a:spLocks noGrp="1"/>
          </p:cNvSpPr>
          <p:nvPr>
            <p:ph type="title" idx="4294967295"/>
          </p:nvPr>
        </p:nvSpPr>
        <p:spPr>
          <a:xfrm>
            <a:off x="479376" y="0"/>
            <a:ext cx="11233248" cy="1143000"/>
          </a:xfrm>
        </p:spPr>
        <p:txBody>
          <a:bodyPr/>
          <a:lstStyle/>
          <a:p>
            <a:pPr eaLnBrk="1" hangingPunct="1"/>
            <a:r>
              <a:rPr lang="en-GB" altLang="en-US" sz="3600" b="1" dirty="0">
                <a:solidFill>
                  <a:schemeClr val="tx2">
                    <a:lumMod val="75000"/>
                  </a:schemeClr>
                </a:solidFill>
              </a:rPr>
              <a:t>Relationship between Customer Satisfaction and Loyalty in Competitive Industries</a:t>
            </a:r>
          </a:p>
        </p:txBody>
      </p:sp>
      <p:pic>
        <p:nvPicPr>
          <p:cNvPr id="2" name="Picture 8">
            <a:extLst>
              <a:ext uri="{FF2B5EF4-FFF2-40B4-BE49-F238E27FC236}">
                <a16:creationId xmlns:a16="http://schemas.microsoft.com/office/drawing/2014/main" id="{37F3B0B1-FF39-4B74-9706-080CF51567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258"/>
          <a:stretch/>
        </p:blipFill>
        <p:spPr bwMode="auto">
          <a:xfrm>
            <a:off x="6600056" y="1267099"/>
            <a:ext cx="4734272" cy="4397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3742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53" presetClass="entr" presetSubtype="16"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dirty="0">
                <a:solidFill>
                  <a:schemeClr val="tx2">
                    <a:lumMod val="75000"/>
                  </a:schemeClr>
                </a:solidFill>
              </a:rPr>
              <a:t>A Model for Maximizing Customer Satisfaction and Loyalty</a:t>
            </a:r>
          </a:p>
        </p:txBody>
      </p:sp>
      <p:pic>
        <p:nvPicPr>
          <p:cNvPr id="4" name="Picture 3">
            <a:extLst>
              <a:ext uri="{FF2B5EF4-FFF2-40B4-BE49-F238E27FC236}">
                <a16:creationId xmlns:a16="http://schemas.microsoft.com/office/drawing/2014/main" id="{128651E9-141B-45B3-A0DC-BC87C12929E1}"/>
              </a:ext>
            </a:extLst>
          </p:cNvPr>
          <p:cNvPicPr>
            <a:picLocks noChangeAspect="1"/>
          </p:cNvPicPr>
          <p:nvPr/>
        </p:nvPicPr>
        <p:blipFill>
          <a:blip r:embed="rId3"/>
          <a:stretch>
            <a:fillRect/>
          </a:stretch>
        </p:blipFill>
        <p:spPr>
          <a:xfrm>
            <a:off x="1812310" y="980728"/>
            <a:ext cx="8567380" cy="4650653"/>
          </a:xfrm>
          <a:prstGeom prst="rect">
            <a:avLst/>
          </a:prstGeom>
        </p:spPr>
      </p:pic>
    </p:spTree>
    <p:extLst>
      <p:ext uri="{BB962C8B-B14F-4D97-AF65-F5344CB8AC3E}">
        <p14:creationId xmlns:p14="http://schemas.microsoft.com/office/powerpoint/2010/main" val="2037177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2 – Apple's Winning Marketing Strategy</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212976"/>
            <a:ext cx="10765195" cy="2448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t>How has Apple developed extreme loyalty among consumers that has resulted in an almost cult-like following?</a:t>
            </a:r>
          </a:p>
          <a:p>
            <a:pPr marL="514350" indent="-514350" algn="just">
              <a:buFont typeface="+mj-lt"/>
              <a:buAutoNum type="arabicPeriod"/>
            </a:pPr>
            <a:r>
              <a:rPr lang="en-GB" sz="2400" dirty="0"/>
              <a:t>Describe the role of Apple stores as an important part of its marketing strategy.</a:t>
            </a:r>
          </a:p>
          <a:p>
            <a:pPr marL="514350" indent="-514350" algn="just">
              <a:buFont typeface="+mj-lt"/>
              <a:buAutoNum type="arabicPeriod"/>
            </a:pPr>
            <a:r>
              <a:rPr lang="en-GB" sz="2400" dirty="0"/>
              <a:t>What will Apple need to do to maintain product innovation and customer loyalty?</a:t>
            </a:r>
          </a:p>
        </p:txBody>
      </p:sp>
      <p:pic>
        <p:nvPicPr>
          <p:cNvPr id="5" name="Picture 4" descr="A close up of a logo&#10;&#10;Description automatically generated">
            <a:extLst>
              <a:ext uri="{FF2B5EF4-FFF2-40B4-BE49-F238E27FC236}">
                <a16:creationId xmlns:a16="http://schemas.microsoft.com/office/drawing/2014/main" id="{E06D7982-AB49-4E82-BFE4-52AB1A8146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846" y="1052736"/>
            <a:ext cx="3308887" cy="1985332"/>
          </a:xfrm>
          <a:prstGeom prst="rect">
            <a:avLst/>
          </a:prstGeom>
        </p:spPr>
      </p:pic>
      <p:pic>
        <p:nvPicPr>
          <p:cNvPr id="10" name="Picture 9" descr="A picture containing computer&#10;&#10;Description automatically generated">
            <a:extLst>
              <a:ext uri="{FF2B5EF4-FFF2-40B4-BE49-F238E27FC236}">
                <a16:creationId xmlns:a16="http://schemas.microsoft.com/office/drawing/2014/main" id="{79BF6A4D-9B10-4D24-96FC-CF24400087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06956" y="1070766"/>
            <a:ext cx="7536160" cy="1949271"/>
          </a:xfrm>
          <a:prstGeom prst="rect">
            <a:avLst/>
          </a:prstGeom>
        </p:spPr>
      </p:pic>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Value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196752"/>
            <a:ext cx="10729191" cy="4495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500" dirty="0"/>
              <a:t>A </a:t>
            </a:r>
            <a:r>
              <a:rPr lang="en-GB" sz="2500" b="1" dirty="0">
                <a:solidFill>
                  <a:schemeClr val="bg2">
                    <a:lumMod val="50000"/>
                  </a:schemeClr>
                </a:solidFill>
              </a:rPr>
              <a:t>value proposition </a:t>
            </a:r>
            <a:r>
              <a:rPr lang="en-GB" sz="2500" dirty="0"/>
              <a:t>is the explicit or implicit promise made by a company to its customers that it will deliver a particular bundle of value-creating benefits.</a:t>
            </a:r>
          </a:p>
          <a:p>
            <a:pPr algn="just"/>
            <a:r>
              <a:rPr lang="en-GB" sz="2500" b="1" dirty="0">
                <a:solidFill>
                  <a:schemeClr val="accent5">
                    <a:lumMod val="50000"/>
                  </a:schemeClr>
                </a:solidFill>
              </a:rPr>
              <a:t>Customer value </a:t>
            </a:r>
            <a:r>
              <a:rPr lang="en-GB" sz="2500" dirty="0"/>
              <a:t>is defined as the ratio between the customer’s perceived benefits (economic, functional and psychological) and the resources (monetary, time, effort, psychological) used to obtain those benefits.</a:t>
            </a:r>
          </a:p>
          <a:p>
            <a:pPr algn="just"/>
            <a:r>
              <a:rPr lang="en-GB" sz="2500" dirty="0"/>
              <a:t>Successful companies offer one of three value propositions to their customers:</a:t>
            </a:r>
          </a:p>
          <a:p>
            <a:pPr marL="0" indent="0" algn="just">
              <a:buNone/>
            </a:pPr>
            <a:endParaRPr lang="en-GB" sz="1000" dirty="0"/>
          </a:p>
          <a:p>
            <a:pPr marL="0" indent="0" algn="ctr">
              <a:buNone/>
            </a:pPr>
            <a:r>
              <a:rPr lang="en-GB" sz="2300" dirty="0"/>
              <a:t>     </a:t>
            </a:r>
            <a:r>
              <a:rPr lang="en-GB" sz="2300" b="1" dirty="0">
                <a:solidFill>
                  <a:srgbClr val="0070C0"/>
                </a:solidFill>
              </a:rPr>
              <a:t>Low Price  </a:t>
            </a:r>
            <a:r>
              <a:rPr lang="en-GB" sz="2300" b="1" dirty="0"/>
              <a:t>/ </a:t>
            </a:r>
            <a:r>
              <a:rPr lang="en-GB" sz="2300" b="1" dirty="0">
                <a:solidFill>
                  <a:srgbClr val="00B050"/>
                </a:solidFill>
              </a:rPr>
              <a:t>Innovative Products and Services </a:t>
            </a:r>
            <a:r>
              <a:rPr lang="en-GB" sz="2300" b="1" dirty="0"/>
              <a:t>/ </a:t>
            </a:r>
            <a:r>
              <a:rPr lang="en-GB" sz="2300" b="1" dirty="0">
                <a:solidFill>
                  <a:srgbClr val="FFC000"/>
                </a:solidFill>
              </a:rPr>
              <a:t>Customized Solutions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154282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6">
                                            <p:txEl>
                                              <p:pRg st="4" end="4"/>
                                            </p:txEl>
                                          </p:spTgt>
                                        </p:tgtEl>
                                        <p:attrNameLst>
                                          <p:attrName>style.visibility</p:attrName>
                                        </p:attrNameLst>
                                      </p:cBhvr>
                                      <p:to>
                                        <p:strVal val="visible"/>
                                      </p:to>
                                    </p:set>
                                    <p:animEffect transition="in" filter="fade">
                                      <p:cBhvr>
                                        <p:cTn id="26" dur="1000"/>
                                        <p:tgtEl>
                                          <p:spTgt spid="6">
                                            <p:txEl>
                                              <p:pRg st="4" end="4"/>
                                            </p:txEl>
                                          </p:spTgt>
                                        </p:tgtEl>
                                      </p:cBhvr>
                                    </p:animEffect>
                                    <p:anim calcmode="lin" valueType="num">
                                      <p:cBhvr>
                                        <p:cTn id="27"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and Capturing Customer Value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052736"/>
            <a:ext cx="10729191" cy="2664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500" dirty="0"/>
              <a:t>Companies work to understand consumers, create customer value and build strong customer relationships. </a:t>
            </a:r>
          </a:p>
          <a:p>
            <a:pPr algn="just"/>
            <a:r>
              <a:rPr lang="en-GB" sz="2500" dirty="0"/>
              <a:t>By creating value for consumers, they in turn capture value from consumers in the form of sales, profits, and long-term customer equity.</a:t>
            </a:r>
          </a:p>
          <a:p>
            <a:pPr algn="just"/>
            <a:r>
              <a:rPr lang="en-GB" sz="2500" dirty="0"/>
              <a:t>Customer value and customer satisfaction are key building blocks for developing and managing customer relationships. </a:t>
            </a:r>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a:extLst>
              <a:ext uri="{FF2B5EF4-FFF2-40B4-BE49-F238E27FC236}">
                <a16:creationId xmlns:a16="http://schemas.microsoft.com/office/drawing/2014/main" id="{841A9AF8-6FE2-48B7-B62B-3D8FEA76CC3F}"/>
              </a:ext>
            </a:extLst>
          </p:cNvPr>
          <p:cNvPicPr>
            <a:picLocks noChangeAspect="1"/>
          </p:cNvPicPr>
          <p:nvPr/>
        </p:nvPicPr>
        <p:blipFill>
          <a:blip r:embed="rId3"/>
          <a:stretch>
            <a:fillRect/>
          </a:stretch>
        </p:blipFill>
        <p:spPr>
          <a:xfrm>
            <a:off x="731403" y="3645024"/>
            <a:ext cx="10729190" cy="2016223"/>
          </a:xfrm>
          <a:prstGeom prst="rect">
            <a:avLst/>
          </a:prstGeom>
        </p:spPr>
      </p:pic>
    </p:spTree>
    <p:extLst>
      <p:ext uri="{BB962C8B-B14F-4D97-AF65-F5344CB8AC3E}">
        <p14:creationId xmlns:p14="http://schemas.microsoft.com/office/powerpoint/2010/main" val="265891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toy, drawing&#10;&#10;Description automatically generated">
            <a:extLst>
              <a:ext uri="{FF2B5EF4-FFF2-40B4-BE49-F238E27FC236}">
                <a16:creationId xmlns:a16="http://schemas.microsoft.com/office/drawing/2014/main" id="{4470BE2F-638C-4A49-A5B7-55B4D03E35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93119" y="116632"/>
            <a:ext cx="4160547" cy="3120410"/>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Dimensions of Customer Value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333149"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dirty="0"/>
              <a:t>Conformance to requirements.</a:t>
            </a:r>
          </a:p>
          <a:p>
            <a:pPr algn="just">
              <a:buClr>
                <a:schemeClr val="tx1"/>
              </a:buClr>
            </a:pPr>
            <a:r>
              <a:rPr lang="en-GB" dirty="0"/>
              <a:t>Product selection.</a:t>
            </a:r>
          </a:p>
          <a:p>
            <a:pPr algn="just">
              <a:buClr>
                <a:schemeClr val="tx1"/>
              </a:buClr>
            </a:pPr>
            <a:r>
              <a:rPr lang="en-GB" dirty="0"/>
              <a:t>Price and brand.</a:t>
            </a:r>
          </a:p>
          <a:p>
            <a:pPr algn="just">
              <a:buClr>
                <a:schemeClr val="tx1"/>
              </a:buClr>
            </a:pPr>
            <a:r>
              <a:rPr lang="en-GB" dirty="0"/>
              <a:t>Value-added services.</a:t>
            </a:r>
          </a:p>
          <a:p>
            <a:pPr algn="just">
              <a:buClr>
                <a:schemeClr val="tx1"/>
              </a:buClr>
            </a:pPr>
            <a:r>
              <a:rPr lang="en-GB" dirty="0"/>
              <a:t>Relationships and experiences.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Diagram&#10;&#10;Description automatically generated">
            <a:extLst>
              <a:ext uri="{FF2B5EF4-FFF2-40B4-BE49-F238E27FC236}">
                <a16:creationId xmlns:a16="http://schemas.microsoft.com/office/drawing/2014/main" id="{35E4486E-E279-49FA-A23C-4E9F6C81ED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2023" y="2996952"/>
            <a:ext cx="5021643" cy="2627993"/>
          </a:xfrm>
          <a:prstGeom prst="rect">
            <a:avLst/>
          </a:prstGeom>
        </p:spPr>
      </p:pic>
    </p:spTree>
    <p:extLst>
      <p:ext uri="{BB962C8B-B14F-4D97-AF65-F5344CB8AC3E}">
        <p14:creationId xmlns:p14="http://schemas.microsoft.com/office/powerpoint/2010/main" val="3026214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1000"/>
                            </p:stCondLst>
                            <p:childTnLst>
                              <p:par>
                                <p:cTn id="16" presetID="53" presetClass="entr" presetSubtype="16"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500" fill="hold"/>
                                        <p:tgtEl>
                                          <p:spTgt spid="5"/>
                                        </p:tgtEl>
                                        <p:attrNameLst>
                                          <p:attrName>ppt_w</p:attrName>
                                        </p:attrNameLst>
                                      </p:cBhvr>
                                      <p:tavLst>
                                        <p:tav tm="0">
                                          <p:val>
                                            <p:fltVal val="0"/>
                                          </p:val>
                                        </p:tav>
                                        <p:tav tm="100000">
                                          <p:val>
                                            <p:strVal val="#ppt_w"/>
                                          </p:val>
                                        </p:tav>
                                      </p:tavLst>
                                    </p:anim>
                                    <p:anim calcmode="lin" valueType="num">
                                      <p:cBhvr>
                                        <p:cTn id="19" dur="500" fill="hold"/>
                                        <p:tgtEl>
                                          <p:spTgt spid="5"/>
                                        </p:tgtEl>
                                        <p:attrNameLst>
                                          <p:attrName>ppt_h</p:attrName>
                                        </p:attrNameLst>
                                      </p:cBhvr>
                                      <p:tavLst>
                                        <p:tav tm="0">
                                          <p:val>
                                            <p:fltVal val="0"/>
                                          </p:val>
                                        </p:tav>
                                        <p:tav tm="100000">
                                          <p:val>
                                            <p:strVal val="#ppt_h"/>
                                          </p:val>
                                        </p:tav>
                                      </p:tavLst>
                                    </p:anim>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Conformance to Requirements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052736"/>
            <a:ext cx="10729191" cy="4680520"/>
          </a:xfrm>
        </p:spPr>
        <p:txBody>
          <a:bodyPr/>
          <a:lstStyle/>
          <a:p>
            <a:pPr algn="just">
              <a:lnSpc>
                <a:spcPct val="80000"/>
              </a:lnSpc>
            </a:pPr>
            <a:r>
              <a:rPr lang="en-US" altLang="en-US" sz="2800" dirty="0"/>
              <a:t>Market Mediation:</a:t>
            </a:r>
          </a:p>
          <a:p>
            <a:pPr lvl="1" algn="just">
              <a:lnSpc>
                <a:spcPct val="80000"/>
              </a:lnSpc>
            </a:pPr>
            <a:r>
              <a:rPr lang="en-US" altLang="en-US" sz="2400" dirty="0"/>
              <a:t>Ability to offer what the customer wants and needs</a:t>
            </a:r>
          </a:p>
          <a:p>
            <a:pPr lvl="1" algn="just">
              <a:lnSpc>
                <a:spcPct val="80000"/>
              </a:lnSpc>
            </a:pPr>
            <a:r>
              <a:rPr lang="en-US" altLang="en-US" sz="2400" dirty="0"/>
              <a:t>Costs associated with the market mediation occur when there are differences between supply and demand. </a:t>
            </a:r>
          </a:p>
          <a:p>
            <a:pPr lvl="2" algn="just">
              <a:lnSpc>
                <a:spcPct val="80000"/>
              </a:lnSpc>
            </a:pPr>
            <a:r>
              <a:rPr lang="en-US" altLang="en-US" sz="2200" dirty="0"/>
              <a:t>Supply&gt;demand =&gt; inventory costs throughout the supply chain</a:t>
            </a:r>
          </a:p>
          <a:p>
            <a:pPr lvl="2" algn="just">
              <a:lnSpc>
                <a:spcPct val="80000"/>
              </a:lnSpc>
            </a:pPr>
            <a:r>
              <a:rPr lang="en-US" altLang="en-US" sz="2200" dirty="0"/>
              <a:t>Demand&gt;Supply=&gt; lost sales and possibly market share.</a:t>
            </a:r>
          </a:p>
          <a:p>
            <a:pPr algn="just">
              <a:lnSpc>
                <a:spcPct val="80000"/>
              </a:lnSpc>
            </a:pPr>
            <a:r>
              <a:rPr lang="en-US" altLang="en-US" sz="2800" dirty="0"/>
              <a:t>Functional Items</a:t>
            </a:r>
          </a:p>
          <a:p>
            <a:pPr lvl="1" algn="just">
              <a:lnSpc>
                <a:spcPct val="80000"/>
              </a:lnSpc>
            </a:pPr>
            <a:r>
              <a:rPr lang="en-US" altLang="en-US" sz="2400" dirty="0"/>
              <a:t>Product demand is predictable</a:t>
            </a:r>
          </a:p>
          <a:p>
            <a:pPr lvl="1" algn="just">
              <a:lnSpc>
                <a:spcPct val="80000"/>
              </a:lnSpc>
            </a:pPr>
            <a:r>
              <a:rPr lang="en-US" altLang="en-US" sz="2400" dirty="0"/>
              <a:t>Market mediation not a major issue. </a:t>
            </a:r>
          </a:p>
          <a:p>
            <a:pPr algn="just">
              <a:lnSpc>
                <a:spcPct val="80000"/>
              </a:lnSpc>
            </a:pPr>
            <a:r>
              <a:rPr lang="en-US" altLang="en-US" sz="2800" dirty="0"/>
              <a:t>Fashion items or other high-variability items</a:t>
            </a:r>
          </a:p>
          <a:p>
            <a:pPr lvl="1" algn="just">
              <a:lnSpc>
                <a:spcPct val="80000"/>
              </a:lnSpc>
            </a:pPr>
            <a:r>
              <a:rPr lang="en-US" altLang="en-US" sz="2400" dirty="0"/>
              <a:t>Nature of demand can create large costs due to lost sales or excess inventory. </a:t>
            </a:r>
          </a:p>
          <a:p>
            <a:pPr lvl="1" algn="just">
              <a:lnSpc>
                <a:spcPct val="80000"/>
              </a:lnSpc>
            </a:pPr>
            <a:r>
              <a:rPr lang="en-US" altLang="en-US" sz="2400" dirty="0"/>
              <a:t>Requires responsive supply chains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34168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172">
                                            <p:txEl>
                                              <p:pRg st="6" end="6"/>
                                            </p:txEl>
                                          </p:spTgt>
                                        </p:tgtEl>
                                        <p:attrNameLst>
                                          <p:attrName>style.visibility</p:attrName>
                                        </p:attrNameLst>
                                      </p:cBhvr>
                                      <p:to>
                                        <p:strVal val="visible"/>
                                      </p:to>
                                    </p:set>
                                    <p:animEffect transition="in" filter="fade">
                                      <p:cBhvr>
                                        <p:cTn id="39" dur="1000"/>
                                        <p:tgtEl>
                                          <p:spTgt spid="7172">
                                            <p:txEl>
                                              <p:pRg st="6" end="6"/>
                                            </p:txEl>
                                          </p:spTgt>
                                        </p:tgtEl>
                                      </p:cBhvr>
                                    </p:animEffect>
                                    <p:anim calcmode="lin" valueType="num">
                                      <p:cBhvr>
                                        <p:cTn id="4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7172">
                                            <p:txEl>
                                              <p:pRg st="7" end="7"/>
                                            </p:txEl>
                                          </p:spTgt>
                                        </p:tgtEl>
                                        <p:attrNameLst>
                                          <p:attrName>style.visibility</p:attrName>
                                        </p:attrNameLst>
                                      </p:cBhvr>
                                      <p:to>
                                        <p:strVal val="visible"/>
                                      </p:to>
                                    </p:set>
                                    <p:animEffect transition="in" filter="fade">
                                      <p:cBhvr>
                                        <p:cTn id="44" dur="1000"/>
                                        <p:tgtEl>
                                          <p:spTgt spid="7172">
                                            <p:txEl>
                                              <p:pRg st="7" end="7"/>
                                            </p:txEl>
                                          </p:spTgt>
                                        </p:tgtEl>
                                      </p:cBhvr>
                                    </p:animEffect>
                                    <p:anim calcmode="lin" valueType="num">
                                      <p:cBhvr>
                                        <p:cTn id="45"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7172">
                                            <p:txEl>
                                              <p:pRg st="8" end="8"/>
                                            </p:txEl>
                                          </p:spTgt>
                                        </p:tgtEl>
                                        <p:attrNameLst>
                                          <p:attrName>style.visibility</p:attrName>
                                        </p:attrNameLst>
                                      </p:cBhvr>
                                      <p:to>
                                        <p:strVal val="visible"/>
                                      </p:to>
                                    </p:set>
                                    <p:animEffect transition="in" filter="fade">
                                      <p:cBhvr>
                                        <p:cTn id="51" dur="1000"/>
                                        <p:tgtEl>
                                          <p:spTgt spid="7172">
                                            <p:txEl>
                                              <p:pRg st="8" end="8"/>
                                            </p:txEl>
                                          </p:spTgt>
                                        </p:tgtEl>
                                      </p:cBhvr>
                                    </p:animEffect>
                                    <p:anim calcmode="lin" valueType="num">
                                      <p:cBhvr>
                                        <p:cTn id="52"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7172">
                                            <p:txEl>
                                              <p:pRg st="9" end="9"/>
                                            </p:txEl>
                                          </p:spTgt>
                                        </p:tgtEl>
                                        <p:attrNameLst>
                                          <p:attrName>style.visibility</p:attrName>
                                        </p:attrNameLst>
                                      </p:cBhvr>
                                      <p:to>
                                        <p:strVal val="visible"/>
                                      </p:to>
                                    </p:set>
                                    <p:animEffect transition="in" filter="fade">
                                      <p:cBhvr>
                                        <p:cTn id="56" dur="1000"/>
                                        <p:tgtEl>
                                          <p:spTgt spid="7172">
                                            <p:txEl>
                                              <p:pRg st="9" end="9"/>
                                            </p:txEl>
                                          </p:spTgt>
                                        </p:tgtEl>
                                      </p:cBhvr>
                                    </p:animEffect>
                                    <p:anim calcmode="lin" valueType="num">
                                      <p:cBhvr>
                                        <p:cTn id="57"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9" end="9"/>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7172">
                                            <p:txEl>
                                              <p:pRg st="10" end="10"/>
                                            </p:txEl>
                                          </p:spTgt>
                                        </p:tgtEl>
                                        <p:attrNameLst>
                                          <p:attrName>style.visibility</p:attrName>
                                        </p:attrNameLst>
                                      </p:cBhvr>
                                      <p:to>
                                        <p:strVal val="visible"/>
                                      </p:to>
                                    </p:set>
                                    <p:animEffect transition="in" filter="fade">
                                      <p:cBhvr>
                                        <p:cTn id="61" dur="1000"/>
                                        <p:tgtEl>
                                          <p:spTgt spid="7172">
                                            <p:txEl>
                                              <p:pRg st="10" end="10"/>
                                            </p:txEl>
                                          </p:spTgt>
                                        </p:tgtEl>
                                      </p:cBhvr>
                                    </p:animEffect>
                                    <p:anim calcmode="lin" valueType="num">
                                      <p:cBhvr>
                                        <p:cTn id="62" dur="1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7172">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 SCM Strategy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052736"/>
            <a:ext cx="10729191" cy="4680520"/>
          </a:xfrm>
        </p:spPr>
        <p:txBody>
          <a:bodyPr/>
          <a:lstStyle/>
          <a:p>
            <a:pPr algn="just">
              <a:lnSpc>
                <a:spcPct val="80000"/>
              </a:lnSpc>
            </a:pPr>
            <a:r>
              <a:rPr lang="en-US" altLang="en-US" sz="2600" dirty="0"/>
              <a:t>It keeps half of its production in house instead of outsourcing as is common</a:t>
            </a:r>
          </a:p>
          <a:p>
            <a:pPr algn="just">
              <a:lnSpc>
                <a:spcPct val="80000"/>
              </a:lnSpc>
            </a:pPr>
            <a:r>
              <a:rPr lang="en-US" altLang="en-US" sz="2600" dirty="0"/>
              <a:t>It intentionally leaves extra capacity in its warehouses</a:t>
            </a:r>
          </a:p>
          <a:p>
            <a:pPr algn="just">
              <a:lnSpc>
                <a:spcPct val="80000"/>
              </a:lnSpc>
            </a:pPr>
            <a:r>
              <a:rPr lang="en-US" altLang="en-US" sz="2600" dirty="0"/>
              <a:t>It manufactures and produces in small batches rather than try to achieve economies of scale</a:t>
            </a:r>
          </a:p>
          <a:p>
            <a:pPr algn="just">
              <a:lnSpc>
                <a:spcPct val="80000"/>
              </a:lnSpc>
            </a:pPr>
            <a:r>
              <a:rPr lang="en-US" altLang="en-US" sz="2600" dirty="0"/>
              <a:t>It manages all design, warehousing, distribution and logistics itself instead of using third parties</a:t>
            </a:r>
          </a:p>
          <a:p>
            <a:pPr algn="just">
              <a:lnSpc>
                <a:spcPct val="80000"/>
              </a:lnSpc>
            </a:pPr>
            <a:r>
              <a:rPr lang="en-US" altLang="en-US" sz="2600" dirty="0"/>
              <a:t>It holds its retail stores to a rigid timetable for placing orders and receiving stock. </a:t>
            </a:r>
          </a:p>
          <a:p>
            <a:pPr algn="just">
              <a:lnSpc>
                <a:spcPct val="80000"/>
              </a:lnSpc>
            </a:pPr>
            <a:r>
              <a:rPr lang="en-US" altLang="en-US" sz="2600" dirty="0"/>
              <a:t>It puts price tags on items before they are shipped rather than at each store.</a:t>
            </a:r>
          </a:p>
          <a:p>
            <a:pPr algn="just">
              <a:lnSpc>
                <a:spcPct val="80000"/>
              </a:lnSpc>
            </a:pPr>
            <a:r>
              <a:rPr lang="en-US" altLang="en-US" sz="2600" dirty="0"/>
              <a:t>It leaves large empty areas in the stores and tolerates, even encourages stock-outs.</a:t>
            </a:r>
          </a:p>
          <a:p>
            <a:pPr algn="just"/>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descr="Logo&#10;&#10;Description automatically generated">
            <a:extLst>
              <a:ext uri="{FF2B5EF4-FFF2-40B4-BE49-F238E27FC236}">
                <a16:creationId xmlns:a16="http://schemas.microsoft.com/office/drawing/2014/main" id="{5D0EDAA0-85D5-4070-B5F0-92948FD04E8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3750" b="26901"/>
          <a:stretch/>
        </p:blipFill>
        <p:spPr>
          <a:xfrm>
            <a:off x="1847528" y="123659"/>
            <a:ext cx="2567608" cy="712742"/>
          </a:xfrm>
          <a:prstGeom prst="rect">
            <a:avLst/>
          </a:prstGeom>
        </p:spPr>
      </p:pic>
    </p:spTree>
    <p:extLst>
      <p:ext uri="{BB962C8B-B14F-4D97-AF65-F5344CB8AC3E}">
        <p14:creationId xmlns:p14="http://schemas.microsoft.com/office/powerpoint/2010/main" val="247629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Product Selection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052736"/>
            <a:ext cx="10729191" cy="4680520"/>
          </a:xfrm>
        </p:spPr>
        <p:txBody>
          <a:bodyPr/>
          <a:lstStyle/>
          <a:p>
            <a:pPr algn="just">
              <a:lnSpc>
                <a:spcPct val="90000"/>
              </a:lnSpc>
            </a:pPr>
            <a:r>
              <a:rPr lang="en-US" altLang="en-US" sz="2800" dirty="0"/>
              <a:t>Proliferation of product options</a:t>
            </a:r>
          </a:p>
          <a:p>
            <a:pPr algn="just">
              <a:lnSpc>
                <a:spcPct val="90000"/>
              </a:lnSpc>
            </a:pPr>
            <a:r>
              <a:rPr lang="en-US" altLang="en-US" sz="2800" dirty="0"/>
              <a:t>Larger variety means greater problems with:</a:t>
            </a:r>
          </a:p>
          <a:p>
            <a:pPr lvl="1" algn="just">
              <a:lnSpc>
                <a:spcPct val="90000"/>
              </a:lnSpc>
            </a:pPr>
            <a:r>
              <a:rPr lang="en-US" altLang="en-US" sz="2400" dirty="0"/>
              <a:t>Managing supplies</a:t>
            </a:r>
          </a:p>
          <a:p>
            <a:pPr lvl="1" algn="just">
              <a:lnSpc>
                <a:spcPct val="90000"/>
              </a:lnSpc>
            </a:pPr>
            <a:r>
              <a:rPr lang="en-US" altLang="en-US" sz="2400" dirty="0"/>
              <a:t>Predicting demand</a:t>
            </a:r>
          </a:p>
          <a:p>
            <a:pPr algn="just">
              <a:lnSpc>
                <a:spcPct val="90000"/>
              </a:lnSpc>
            </a:pPr>
            <a:r>
              <a:rPr lang="en-US" altLang="en-US" sz="2800" dirty="0"/>
              <a:t>Three successful trends:</a:t>
            </a:r>
          </a:p>
          <a:p>
            <a:pPr lvl="1" algn="just">
              <a:lnSpc>
                <a:spcPct val="90000"/>
              </a:lnSpc>
            </a:pPr>
            <a:r>
              <a:rPr lang="en-US" altLang="en-US" sz="2400" dirty="0"/>
              <a:t>Specializing in offering one type of product (Starbucks/Subway)</a:t>
            </a:r>
          </a:p>
          <a:p>
            <a:pPr lvl="1" algn="just">
              <a:lnSpc>
                <a:spcPct val="90000"/>
              </a:lnSpc>
            </a:pPr>
            <a:r>
              <a:rPr lang="en-US" altLang="en-US" sz="2400" dirty="0"/>
              <a:t>Mega-stores that allow one-stop shopping for a large variety of products (Wal-Mart/Target)</a:t>
            </a:r>
          </a:p>
          <a:p>
            <a:pPr lvl="1" algn="just">
              <a:lnSpc>
                <a:spcPct val="90000"/>
              </a:lnSpc>
            </a:pPr>
            <a:r>
              <a:rPr lang="en-US" altLang="en-US" sz="2400" dirty="0"/>
              <a:t>Mega-stores that specialize in one product area (Home Depot/Office Max/Staples)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813860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1000"/>
                                        <p:tgtEl>
                                          <p:spTgt spid="7172">
                                            <p:txEl>
                                              <p:pRg st="5" end="5"/>
                                            </p:txEl>
                                          </p:spTgt>
                                        </p:tgtEl>
                                      </p:cBhvr>
                                    </p:animEffect>
                                    <p:anim calcmode="lin" valueType="num">
                                      <p:cBhvr>
                                        <p:cTn id="37"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7172">
                                            <p:txEl>
                                              <p:pRg st="6" end="6"/>
                                            </p:txEl>
                                          </p:spTgt>
                                        </p:tgtEl>
                                        <p:attrNameLst>
                                          <p:attrName>style.visibility</p:attrName>
                                        </p:attrNameLst>
                                      </p:cBhvr>
                                      <p:to>
                                        <p:strVal val="visible"/>
                                      </p:to>
                                    </p:set>
                                    <p:animEffect transition="in" filter="fade">
                                      <p:cBhvr>
                                        <p:cTn id="41" dur="1000"/>
                                        <p:tgtEl>
                                          <p:spTgt spid="7172">
                                            <p:txEl>
                                              <p:pRg st="6" end="6"/>
                                            </p:txEl>
                                          </p:spTgt>
                                        </p:tgtEl>
                                      </p:cBhvr>
                                    </p:animEffect>
                                    <p:anim calcmode="lin" valueType="num">
                                      <p:cBhvr>
                                        <p:cTn id="42"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7172">
                                            <p:txEl>
                                              <p:pRg st="7" end="7"/>
                                            </p:txEl>
                                          </p:spTgt>
                                        </p:tgtEl>
                                        <p:attrNameLst>
                                          <p:attrName>style.visibility</p:attrName>
                                        </p:attrNameLst>
                                      </p:cBhvr>
                                      <p:to>
                                        <p:strVal val="visible"/>
                                      </p:to>
                                    </p:set>
                                    <p:animEffect transition="in" filter="fade">
                                      <p:cBhvr>
                                        <p:cTn id="46" dur="1000"/>
                                        <p:tgtEl>
                                          <p:spTgt spid="7172">
                                            <p:txEl>
                                              <p:pRg st="7" end="7"/>
                                            </p:txEl>
                                          </p:spTgt>
                                        </p:tgtEl>
                                      </p:cBhvr>
                                    </p:animEffect>
                                    <p:anim calcmode="lin" valueType="num">
                                      <p:cBhvr>
                                        <p:cTn id="4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Similar Trends on the Internet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052736"/>
            <a:ext cx="10729191" cy="4680520"/>
          </a:xfrm>
        </p:spPr>
        <p:txBody>
          <a:bodyPr/>
          <a:lstStyle/>
          <a:p>
            <a:pPr>
              <a:lnSpc>
                <a:spcPct val="90000"/>
              </a:lnSpc>
            </a:pPr>
            <a:r>
              <a:rPr lang="en-US" altLang="en-US" dirty="0"/>
              <a:t>Some sites offer a variety of products</a:t>
            </a:r>
          </a:p>
          <a:p>
            <a:pPr>
              <a:lnSpc>
                <a:spcPct val="90000"/>
              </a:lnSpc>
            </a:pPr>
            <a:r>
              <a:rPr lang="en-US" altLang="en-US" dirty="0"/>
              <a:t>Others specialize only in a specific line of products</a:t>
            </a:r>
          </a:p>
          <a:p>
            <a:pPr>
              <a:lnSpc>
                <a:spcPct val="90000"/>
              </a:lnSpc>
            </a:pPr>
            <a:r>
              <a:rPr lang="en-US" altLang="en-US" dirty="0"/>
              <a:t>Combine virtual with physical stores</a:t>
            </a:r>
          </a:p>
          <a:p>
            <a:pPr lvl="1">
              <a:lnSpc>
                <a:spcPct val="90000"/>
              </a:lnSpc>
            </a:pPr>
            <a:r>
              <a:rPr lang="en-US" altLang="en-US" dirty="0"/>
              <a:t>Dell with its physical stores to compete with Apple</a:t>
            </a:r>
          </a:p>
          <a:p>
            <a:pPr>
              <a:lnSpc>
                <a:spcPct val="90000"/>
              </a:lnSpc>
            </a:pPr>
            <a:r>
              <a:rPr lang="en-US" altLang="en-US" dirty="0"/>
              <a:t>Long-Tail Phenomenon</a:t>
            </a:r>
          </a:p>
          <a:p>
            <a:pPr lvl="1">
              <a:lnSpc>
                <a:spcPct val="90000"/>
              </a:lnSpc>
            </a:pPr>
            <a:r>
              <a:rPr lang="en-US" altLang="ko-KR" dirty="0">
                <a:ea typeface="굴림" charset="-127"/>
              </a:rPr>
              <a:t>Lack of physical or local restrictions allows retailers to focus and make revenue on the less popular items in their catalogues </a:t>
            </a:r>
          </a:p>
          <a:p>
            <a:pPr lvl="1">
              <a:lnSpc>
                <a:spcPct val="90000"/>
              </a:lnSpc>
            </a:pPr>
            <a:r>
              <a:rPr lang="en-US" altLang="ko-KR" dirty="0">
                <a:ea typeface="굴림" charset="-127"/>
              </a:rPr>
              <a:t>Online sites offer titles/items not carried by traditional retailers</a:t>
            </a:r>
            <a:endParaRPr lang="en-US" altLang="en-US" dirty="0"/>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842354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172">
                                            <p:txEl>
                                              <p:pRg st="4" end="4"/>
                                            </p:txEl>
                                          </p:spTgt>
                                        </p:tgtEl>
                                        <p:attrNameLst>
                                          <p:attrName>style.visibility</p:attrName>
                                        </p:attrNameLst>
                                      </p:cBhvr>
                                      <p:to>
                                        <p:strVal val="visible"/>
                                      </p:to>
                                    </p:set>
                                    <p:animEffect transition="in" filter="fade">
                                      <p:cBhvr>
                                        <p:cTn id="33" dur="1000"/>
                                        <p:tgtEl>
                                          <p:spTgt spid="7172">
                                            <p:txEl>
                                              <p:pRg st="4" end="4"/>
                                            </p:txEl>
                                          </p:spTgt>
                                        </p:tgtEl>
                                      </p:cBhvr>
                                    </p:animEffect>
                                    <p:anim calcmode="lin" valueType="num">
                                      <p:cBhvr>
                                        <p:cTn id="34"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7172">
                                            <p:txEl>
                                              <p:pRg st="5" end="5"/>
                                            </p:txEl>
                                          </p:spTgt>
                                        </p:tgtEl>
                                        <p:attrNameLst>
                                          <p:attrName>style.visibility</p:attrName>
                                        </p:attrNameLst>
                                      </p:cBhvr>
                                      <p:to>
                                        <p:strVal val="visible"/>
                                      </p:to>
                                    </p:set>
                                    <p:animEffect transition="in" filter="fade">
                                      <p:cBhvr>
                                        <p:cTn id="38" dur="1000"/>
                                        <p:tgtEl>
                                          <p:spTgt spid="7172">
                                            <p:txEl>
                                              <p:pRg st="5" end="5"/>
                                            </p:txEl>
                                          </p:spTgt>
                                        </p:tgtEl>
                                      </p:cBhvr>
                                    </p:animEffect>
                                    <p:anim calcmode="lin" valueType="num">
                                      <p:cBhvr>
                                        <p:cTn id="3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7172">
                                            <p:txEl>
                                              <p:pRg st="6" end="6"/>
                                            </p:txEl>
                                          </p:spTgt>
                                        </p:tgtEl>
                                        <p:attrNameLst>
                                          <p:attrName>style.visibility</p:attrName>
                                        </p:attrNameLst>
                                      </p:cBhvr>
                                      <p:to>
                                        <p:strVal val="visible"/>
                                      </p:to>
                                    </p:set>
                                    <p:animEffect transition="in" filter="fade">
                                      <p:cBhvr>
                                        <p:cTn id="43" dur="1000"/>
                                        <p:tgtEl>
                                          <p:spTgt spid="7172">
                                            <p:txEl>
                                              <p:pRg st="6" end="6"/>
                                            </p:txEl>
                                          </p:spTgt>
                                        </p:tgtEl>
                                      </p:cBhvr>
                                    </p:animEffect>
                                    <p:anim calcmode="lin" valueType="num">
                                      <p:cBhvr>
                                        <p:cTn id="44"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Price and Brand</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980728"/>
            <a:ext cx="10729191" cy="4680520"/>
          </a:xfrm>
        </p:spPr>
        <p:txBody>
          <a:bodyPr/>
          <a:lstStyle/>
          <a:p>
            <a:pPr algn="just">
              <a:lnSpc>
                <a:spcPct val="90000"/>
              </a:lnSpc>
            </a:pPr>
            <a:r>
              <a:rPr lang="en-US" altLang="en-US" dirty="0"/>
              <a:t>Price cannot be a differential in many industries</a:t>
            </a:r>
          </a:p>
          <a:p>
            <a:pPr lvl="1" algn="just">
              <a:lnSpc>
                <a:spcPct val="90000"/>
              </a:lnSpc>
            </a:pPr>
            <a:r>
              <a:rPr lang="en-US" altLang="en-US" dirty="0"/>
              <a:t>Companies like Dell and Wal-Mart use cost reduction strategies to improve profit</a:t>
            </a:r>
          </a:p>
          <a:p>
            <a:pPr algn="just">
              <a:lnSpc>
                <a:spcPct val="90000"/>
              </a:lnSpc>
            </a:pPr>
            <a:r>
              <a:rPr lang="en-US" altLang="en-US" dirty="0"/>
              <a:t>Brand names become a guarantee for quality</a:t>
            </a:r>
          </a:p>
          <a:p>
            <a:pPr lvl="1" algn="just">
              <a:lnSpc>
                <a:spcPct val="90000"/>
              </a:lnSpc>
            </a:pPr>
            <a:r>
              <a:rPr lang="en-US" altLang="en-US" dirty="0"/>
              <a:t>Premium brands can ask for premium prices</a:t>
            </a:r>
          </a:p>
          <a:p>
            <a:pPr lvl="1" algn="just">
              <a:lnSpc>
                <a:spcPct val="90000"/>
              </a:lnSpc>
            </a:pPr>
            <a:r>
              <a:rPr lang="en-US" altLang="en-US" dirty="0"/>
              <a:t>Supply chain has to be more responsive</a:t>
            </a:r>
          </a:p>
          <a:p>
            <a:pPr lvl="2" algn="just">
              <a:lnSpc>
                <a:spcPct val="90000"/>
              </a:lnSpc>
            </a:pPr>
            <a:r>
              <a:rPr lang="en-US" altLang="en-US" dirty="0"/>
              <a:t>May increase costs which may be offset by higher prices</a:t>
            </a:r>
          </a:p>
          <a:p>
            <a:pPr algn="just">
              <a:lnSpc>
                <a:spcPct val="90000"/>
              </a:lnSpc>
            </a:pPr>
            <a:r>
              <a:rPr lang="en-US" altLang="en-US" dirty="0"/>
              <a:t>Pricing in services more difficult</a:t>
            </a:r>
          </a:p>
          <a:p>
            <a:pPr lvl="1" algn="just">
              <a:lnSpc>
                <a:spcPct val="90000"/>
              </a:lnSpc>
            </a:pPr>
            <a:r>
              <a:rPr lang="en-US" altLang="en-US" dirty="0"/>
              <a:t>Opportunities for companies that can offer new services</a:t>
            </a:r>
          </a:p>
          <a:p>
            <a:pPr lvl="1" algn="just">
              <a:lnSpc>
                <a:spcPct val="90000"/>
              </a:lnSpc>
            </a:pPr>
            <a:r>
              <a:rPr lang="en-US" altLang="en-US" dirty="0"/>
              <a:t>Not easily transformed to commodities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582187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7172">
                                            <p:txEl>
                                              <p:pRg st="6" end="6"/>
                                            </p:txEl>
                                          </p:spTgt>
                                        </p:tgtEl>
                                        <p:attrNameLst>
                                          <p:attrName>style.visibility</p:attrName>
                                        </p:attrNameLst>
                                      </p:cBhvr>
                                      <p:to>
                                        <p:strVal val="visible"/>
                                      </p:to>
                                    </p:set>
                                    <p:animEffect transition="in" filter="fade">
                                      <p:cBhvr>
                                        <p:cTn id="41" dur="1000"/>
                                        <p:tgtEl>
                                          <p:spTgt spid="7172">
                                            <p:txEl>
                                              <p:pRg st="6" end="6"/>
                                            </p:txEl>
                                          </p:spTgt>
                                        </p:tgtEl>
                                      </p:cBhvr>
                                    </p:animEffect>
                                    <p:anim calcmode="lin" valueType="num">
                                      <p:cBhvr>
                                        <p:cTn id="42"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7172">
                                            <p:txEl>
                                              <p:pRg st="7" end="7"/>
                                            </p:txEl>
                                          </p:spTgt>
                                        </p:tgtEl>
                                        <p:attrNameLst>
                                          <p:attrName>style.visibility</p:attrName>
                                        </p:attrNameLst>
                                      </p:cBhvr>
                                      <p:to>
                                        <p:strVal val="visible"/>
                                      </p:to>
                                    </p:set>
                                    <p:animEffect transition="in" filter="fade">
                                      <p:cBhvr>
                                        <p:cTn id="46" dur="1000"/>
                                        <p:tgtEl>
                                          <p:spTgt spid="7172">
                                            <p:txEl>
                                              <p:pRg st="7" end="7"/>
                                            </p:txEl>
                                          </p:spTgt>
                                        </p:tgtEl>
                                      </p:cBhvr>
                                    </p:animEffect>
                                    <p:anim calcmode="lin" valueType="num">
                                      <p:cBhvr>
                                        <p:cTn id="4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7172">
                                            <p:txEl>
                                              <p:pRg st="8" end="8"/>
                                            </p:txEl>
                                          </p:spTgt>
                                        </p:tgtEl>
                                        <p:attrNameLst>
                                          <p:attrName>style.visibility</p:attrName>
                                        </p:attrNameLst>
                                      </p:cBhvr>
                                      <p:to>
                                        <p:strVal val="visible"/>
                                      </p:to>
                                    </p:set>
                                    <p:animEffect transition="in" filter="fade">
                                      <p:cBhvr>
                                        <p:cTn id="51" dur="1000"/>
                                        <p:tgtEl>
                                          <p:spTgt spid="7172">
                                            <p:txEl>
                                              <p:pRg st="8" end="8"/>
                                            </p:txEl>
                                          </p:spTgt>
                                        </p:tgtEl>
                                      </p:cBhvr>
                                    </p:animEffect>
                                    <p:anim calcmode="lin" valueType="num">
                                      <p:cBhvr>
                                        <p:cTn id="52"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Value-Added Services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lnSpc>
                <a:spcPct val="90000"/>
              </a:lnSpc>
            </a:pPr>
            <a:r>
              <a:rPr lang="en-US" altLang="en-US" sz="3100" dirty="0"/>
              <a:t>Additional services to improve profits</a:t>
            </a:r>
          </a:p>
          <a:p>
            <a:pPr algn="just">
              <a:lnSpc>
                <a:spcPct val="90000"/>
              </a:lnSpc>
            </a:pPr>
            <a:r>
              <a:rPr lang="en-US" altLang="en-US" sz="3100" dirty="0"/>
              <a:t>Differentiate from competition</a:t>
            </a:r>
          </a:p>
          <a:p>
            <a:pPr algn="just">
              <a:lnSpc>
                <a:spcPct val="90000"/>
              </a:lnSpc>
            </a:pPr>
            <a:r>
              <a:rPr lang="en-US" altLang="en-US" sz="3100" dirty="0"/>
              <a:t>More important now than before because:</a:t>
            </a:r>
          </a:p>
          <a:p>
            <a:pPr lvl="1" algn="just">
              <a:lnSpc>
                <a:spcPct val="90000"/>
              </a:lnSpc>
            </a:pPr>
            <a:r>
              <a:rPr lang="en-US" altLang="en-US" sz="2700" dirty="0"/>
              <a:t>Increased commoditization of products</a:t>
            </a:r>
          </a:p>
          <a:p>
            <a:pPr lvl="1" algn="just">
              <a:lnSpc>
                <a:spcPct val="90000"/>
              </a:lnSpc>
            </a:pPr>
            <a:r>
              <a:rPr lang="en-US" altLang="en-US" sz="2700" dirty="0"/>
              <a:t>Need to get closer to the customer.</a:t>
            </a:r>
            <a:endParaRPr lang="en-US" altLang="en-US" sz="2700" b="1" dirty="0"/>
          </a:p>
          <a:p>
            <a:pPr lvl="1" algn="just">
              <a:lnSpc>
                <a:spcPct val="90000"/>
              </a:lnSpc>
            </a:pPr>
            <a:r>
              <a:rPr lang="en-US" altLang="en-US" sz="2700" b="1" dirty="0"/>
              <a:t>I</a:t>
            </a:r>
            <a:r>
              <a:rPr lang="en-US" altLang="en-US" sz="2700" dirty="0"/>
              <a:t>ncrease in information technology capabilities that make this offering possible.</a:t>
            </a:r>
          </a:p>
          <a:p>
            <a:pPr algn="just">
              <a:lnSpc>
                <a:spcPct val="90000"/>
              </a:lnSpc>
            </a:pPr>
            <a:r>
              <a:rPr lang="en-US" altLang="en-US" sz="3100" dirty="0"/>
              <a:t>Examples:</a:t>
            </a:r>
          </a:p>
          <a:p>
            <a:pPr lvl="1" algn="just">
              <a:lnSpc>
                <a:spcPct val="90000"/>
              </a:lnSpc>
            </a:pPr>
            <a:r>
              <a:rPr lang="en-US" altLang="en-US" sz="2700" dirty="0"/>
              <a:t>B2B services offer additional services to increase revenue</a:t>
            </a:r>
          </a:p>
          <a:p>
            <a:pPr lvl="1" algn="just">
              <a:lnSpc>
                <a:spcPct val="90000"/>
              </a:lnSpc>
            </a:pPr>
            <a:r>
              <a:rPr lang="en-US" altLang="en-US" sz="2700" dirty="0"/>
              <a:t>Most of IBM’s income today is from services</a:t>
            </a:r>
          </a:p>
          <a:p>
            <a:pPr algn="just"/>
            <a:endParaRPr lang="en-GB" sz="3600" dirty="0"/>
          </a:p>
          <a:p>
            <a:pPr algn="just"/>
            <a:endParaRPr lang="en-GB" sz="3600" dirty="0"/>
          </a:p>
          <a:p>
            <a:endParaRPr lang="en-US" dirty="0"/>
          </a:p>
          <a:p>
            <a:pPr marL="0" indent="0" eaLnBrk="1" hangingPunct="1">
              <a:buNone/>
              <a:defRPr/>
            </a:pPr>
            <a:endParaRPr lang="en-GB" altLang="en-US" sz="2800" dirty="0"/>
          </a:p>
        </p:txBody>
      </p:sp>
    </p:spTree>
    <p:extLst>
      <p:ext uri="{BB962C8B-B14F-4D97-AF65-F5344CB8AC3E}">
        <p14:creationId xmlns:p14="http://schemas.microsoft.com/office/powerpoint/2010/main" val="391711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1000"/>
                                        <p:tgtEl>
                                          <p:spTgt spid="7172">
                                            <p:txEl>
                                              <p:pRg st="5" end="5"/>
                                            </p:txEl>
                                          </p:spTgt>
                                        </p:tgtEl>
                                      </p:cBhvr>
                                    </p:animEffect>
                                    <p:anim calcmode="lin" valueType="num">
                                      <p:cBhvr>
                                        <p:cTn id="37"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172">
                                            <p:txEl>
                                              <p:pRg st="6" end="6"/>
                                            </p:txEl>
                                          </p:spTgt>
                                        </p:tgtEl>
                                        <p:attrNameLst>
                                          <p:attrName>style.visibility</p:attrName>
                                        </p:attrNameLst>
                                      </p:cBhvr>
                                      <p:to>
                                        <p:strVal val="visible"/>
                                      </p:to>
                                    </p:set>
                                    <p:animEffect transition="in" filter="fade">
                                      <p:cBhvr>
                                        <p:cTn id="43" dur="1000"/>
                                        <p:tgtEl>
                                          <p:spTgt spid="7172">
                                            <p:txEl>
                                              <p:pRg st="6" end="6"/>
                                            </p:txEl>
                                          </p:spTgt>
                                        </p:tgtEl>
                                      </p:cBhvr>
                                    </p:animEffect>
                                    <p:anim calcmode="lin" valueType="num">
                                      <p:cBhvr>
                                        <p:cTn id="44"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7172">
                                            <p:txEl>
                                              <p:pRg st="7" end="7"/>
                                            </p:txEl>
                                          </p:spTgt>
                                        </p:tgtEl>
                                        <p:attrNameLst>
                                          <p:attrName>style.visibility</p:attrName>
                                        </p:attrNameLst>
                                      </p:cBhvr>
                                      <p:to>
                                        <p:strVal val="visible"/>
                                      </p:to>
                                    </p:set>
                                    <p:animEffect transition="in" filter="fade">
                                      <p:cBhvr>
                                        <p:cTn id="48" dur="1000"/>
                                        <p:tgtEl>
                                          <p:spTgt spid="7172">
                                            <p:txEl>
                                              <p:pRg st="7" end="7"/>
                                            </p:txEl>
                                          </p:spTgt>
                                        </p:tgtEl>
                                      </p:cBhvr>
                                    </p:animEffect>
                                    <p:anim calcmode="lin" valueType="num">
                                      <p:cBhvr>
                                        <p:cTn id="49"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7172">
                                            <p:txEl>
                                              <p:pRg st="8" end="8"/>
                                            </p:txEl>
                                          </p:spTgt>
                                        </p:tgtEl>
                                        <p:attrNameLst>
                                          <p:attrName>style.visibility</p:attrName>
                                        </p:attrNameLst>
                                      </p:cBhvr>
                                      <p:to>
                                        <p:strVal val="visible"/>
                                      </p:to>
                                    </p:set>
                                    <p:animEffect transition="in" filter="fade">
                                      <p:cBhvr>
                                        <p:cTn id="53" dur="1000"/>
                                        <p:tgtEl>
                                          <p:spTgt spid="7172">
                                            <p:txEl>
                                              <p:pRg st="8" end="8"/>
                                            </p:txEl>
                                          </p:spTgt>
                                        </p:tgtEl>
                                      </p:cBhvr>
                                    </p:animEffect>
                                    <p:anim calcmode="lin" valueType="num">
                                      <p:cBhvr>
                                        <p:cTn id="5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Relationships and Experiences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r>
              <a:rPr lang="en-US" altLang="en-US" sz="3600" dirty="0"/>
              <a:t>Build a relationship with the customers</a:t>
            </a:r>
          </a:p>
          <a:p>
            <a:pPr lvl="1" algn="just"/>
            <a:r>
              <a:rPr lang="en-US" altLang="en-US" sz="3200" dirty="0"/>
              <a:t>makes it more difficult for customers to switch to another provider</a:t>
            </a:r>
          </a:p>
          <a:p>
            <a:pPr lvl="1" algn="just"/>
            <a:r>
              <a:rPr lang="en-US" altLang="en-US" sz="3200" dirty="0"/>
              <a:t>Dell configures PCs and supports them for large customers</a:t>
            </a:r>
          </a:p>
          <a:p>
            <a:pPr lvl="2" algn="just"/>
            <a:r>
              <a:rPr lang="en-US" altLang="en-US" sz="2800" dirty="0"/>
              <a:t>Manages the entire PC purchase </a:t>
            </a:r>
          </a:p>
          <a:p>
            <a:pPr lvl="2" algn="just"/>
            <a:r>
              <a:rPr lang="en-US" altLang="en-US" sz="2800" dirty="0"/>
              <a:t>Includes special custom features</a:t>
            </a:r>
          </a:p>
          <a:p>
            <a:pPr lvl="2" algn="just"/>
            <a:r>
              <a:rPr lang="en-US" altLang="en-US" sz="2800" dirty="0"/>
              <a:t>Becomes more difficult for the customer to switch to another vendor.</a:t>
            </a:r>
          </a:p>
          <a:p>
            <a:pPr algn="just"/>
            <a:endParaRPr lang="en-GB" sz="4400" dirty="0"/>
          </a:p>
          <a:p>
            <a:pPr algn="just"/>
            <a:endParaRPr lang="en-GB" sz="4000" dirty="0"/>
          </a:p>
          <a:p>
            <a:endParaRPr lang="en-US" sz="3600" dirty="0"/>
          </a:p>
          <a:p>
            <a:pPr marL="0" indent="0" eaLnBrk="1" hangingPunct="1">
              <a:buNone/>
              <a:defRPr/>
            </a:pPr>
            <a:endParaRPr lang="en-GB" altLang="en-US" dirty="0"/>
          </a:p>
        </p:txBody>
      </p:sp>
    </p:spTree>
    <p:extLst>
      <p:ext uri="{BB962C8B-B14F-4D97-AF65-F5344CB8AC3E}">
        <p14:creationId xmlns:p14="http://schemas.microsoft.com/office/powerpoint/2010/main" val="444691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700" dirty="0"/>
              <a:t>Ferrell, O. C. &amp; Hartline, M. D., 2014. Marketing Strategy: Text and Cases. 6 ed. Mason, OH : South-Western, Cengage Learning.</a:t>
            </a:r>
          </a:p>
          <a:p>
            <a:r>
              <a:rPr lang="en-GB" sz="1700" dirty="0"/>
              <a:t>Kotler, P., Armstrong, G., Harris, L. C. &amp; Piercy, N., 2013. Principles of Marketing. 6 ed. Essex: Pearson Education Limited.</a:t>
            </a:r>
          </a:p>
          <a:p>
            <a:r>
              <a:rPr lang="en-GB" sz="1700" dirty="0" err="1"/>
              <a:t>Peelen</a:t>
            </a:r>
            <a:r>
              <a:rPr lang="en-GB" sz="1700" dirty="0"/>
              <a:t>, E. &amp; Beltman, R., 2013. Customer Relationship Management. 2 ed. Harlow: Pearson Education Limited.</a:t>
            </a:r>
          </a:p>
          <a:p>
            <a:r>
              <a:rPr lang="en-GB" sz="1700" dirty="0"/>
              <a:t>Buttle, F. &amp; </a:t>
            </a:r>
            <a:r>
              <a:rPr lang="en-GB" sz="1700" dirty="0" err="1"/>
              <a:t>Maklan</a:t>
            </a:r>
            <a:r>
              <a:rPr lang="en-GB" sz="1700" dirty="0"/>
              <a:t>, S., 2015. Customer Relationship Management: Concepts and Technologies. 3 ed. Abingdon, Oxon: Routledge.</a:t>
            </a:r>
          </a:p>
          <a:p>
            <a:r>
              <a:rPr lang="en-GB" sz="1700" dirty="0"/>
              <a:t>Schiffman, L. G. &amp; </a:t>
            </a:r>
            <a:r>
              <a:rPr lang="en-GB" sz="1700" dirty="0" err="1"/>
              <a:t>Wisenblit</a:t>
            </a:r>
            <a:r>
              <a:rPr lang="en-GB" sz="1700" dirty="0"/>
              <a:t>, J., 2015. Consumer </a:t>
            </a:r>
            <a:r>
              <a:rPr lang="en-GB" sz="1700" dirty="0" err="1"/>
              <a:t>Behavior</a:t>
            </a:r>
            <a:r>
              <a:rPr lang="en-GB" sz="1700" dirty="0"/>
              <a:t>. 11 ed. Essex: Pearson Education Limited. </a:t>
            </a:r>
          </a:p>
          <a:p>
            <a:r>
              <a:rPr lang="en-GB" sz="1700" dirty="0"/>
              <a:t>Fogel, D. S., 2016. Strategic Sustainability: A Natural Environmental Lens on Organizations and Management. 1 ed. New York: Routledge.</a:t>
            </a:r>
          </a:p>
          <a:p>
            <a:r>
              <a:rPr lang="en-GB" sz="1700" dirty="0"/>
              <a:t>Solomon, M. R., </a:t>
            </a:r>
            <a:r>
              <a:rPr lang="en-GB" sz="1700" dirty="0" err="1"/>
              <a:t>Bamossy</a:t>
            </a:r>
            <a:r>
              <a:rPr lang="en-GB" sz="1700" dirty="0"/>
              <a:t>, G. J., </a:t>
            </a:r>
            <a:r>
              <a:rPr lang="en-GB" sz="1700" dirty="0" err="1"/>
              <a:t>Askegaard</a:t>
            </a:r>
            <a:r>
              <a:rPr lang="en-GB" sz="1700" dirty="0"/>
              <a:t>, S. &amp; Hogg, M. K., 2016. Consumer Behaviour: A European Perspective. 6 ed. Harlow: Pearson Education Limited.</a:t>
            </a: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3565</TotalTime>
  <Words>1907</Words>
  <Application>Microsoft Office PowerPoint</Application>
  <PresentationFormat>Widescreen</PresentationFormat>
  <Paragraphs>227</Paragraphs>
  <Slides>32</Slides>
  <Notes>31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1" baseType="lpstr">
      <vt:lpstr>Aharoni</vt:lpstr>
      <vt:lpstr>Arial</vt:lpstr>
      <vt:lpstr>Candara</vt:lpstr>
      <vt:lpstr>Myriad Pro</vt:lpstr>
      <vt:lpstr>Symbol</vt:lpstr>
      <vt:lpstr>Verdana</vt:lpstr>
      <vt:lpstr>Wingdings</vt:lpstr>
      <vt:lpstr>20140311PresentationUWTSDTemplate</vt:lpstr>
      <vt:lpstr>Clip</vt:lpstr>
      <vt:lpstr>BMSW5103</vt:lpstr>
      <vt:lpstr>Learning Objectives</vt:lpstr>
      <vt:lpstr>Customer Expectations</vt:lpstr>
      <vt:lpstr>Possible Levels of Customer Expectations</vt:lpstr>
      <vt:lpstr>Dual Customer Expectation Levels</vt:lpstr>
      <vt:lpstr>Range of Customer Expectations</vt:lpstr>
      <vt:lpstr>The Zone of Tolerance</vt:lpstr>
      <vt:lpstr>The Zone of Tolerance</vt:lpstr>
      <vt:lpstr>Case Study 1 – The Importance of Customer Service at Enterprise Rent-A-Car</vt:lpstr>
      <vt:lpstr>Factors That Influence Desired and Predicted Service</vt:lpstr>
      <vt:lpstr>PowerPoint Presentation</vt:lpstr>
      <vt:lpstr>Consumer Perceptions </vt:lpstr>
      <vt:lpstr>Customer Perceptions of Quality and Customer Satisfaction </vt:lpstr>
      <vt:lpstr>Factors Influencing Customer Satisfaction</vt:lpstr>
      <vt:lpstr>Examples of Customer Satisfaction Guarantees</vt:lpstr>
      <vt:lpstr>Outcomes of Customer Satisfaction</vt:lpstr>
      <vt:lpstr>Customer Satisfaction, Loyalty and Business Performance</vt:lpstr>
      <vt:lpstr>Relationship between Customer Satisfaction and Loyalty in Competitive Industries</vt:lpstr>
      <vt:lpstr>A Model for Maximizing Customer Satisfaction and Loyalty</vt:lpstr>
      <vt:lpstr>Case Study 2 – Apple's Winning Marketing Strategy</vt:lpstr>
      <vt:lpstr>Customer Value</vt:lpstr>
      <vt:lpstr>Creating and Capturing Customer Value</vt:lpstr>
      <vt:lpstr>The Dimensions of Customer Value</vt:lpstr>
      <vt:lpstr>Conformance to Requirements</vt:lpstr>
      <vt:lpstr>’s SCM Strategy </vt:lpstr>
      <vt:lpstr>Product Selection</vt:lpstr>
      <vt:lpstr>Similar Trends on the Internet</vt:lpstr>
      <vt:lpstr>Price and Brand</vt:lpstr>
      <vt:lpstr>Value-Added Services</vt:lpstr>
      <vt:lpstr>Relationships and Experiences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232</cp:revision>
  <cp:lastPrinted>2018-07-09T15:27:01Z</cp:lastPrinted>
  <dcterms:created xsi:type="dcterms:W3CDTF">2002-10-07T19:43:58Z</dcterms:created>
  <dcterms:modified xsi:type="dcterms:W3CDTF">2020-10-09T18:23:24Z</dcterms:modified>
</cp:coreProperties>
</file>