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2"/>
  </p:notesMasterIdLst>
  <p:sldIdLst>
    <p:sldId id="256" r:id="rId2"/>
    <p:sldId id="288" r:id="rId3"/>
    <p:sldId id="257" r:id="rId4"/>
    <p:sldId id="284" r:id="rId5"/>
    <p:sldId id="261" r:id="rId6"/>
    <p:sldId id="282" r:id="rId7"/>
    <p:sldId id="265" r:id="rId8"/>
    <p:sldId id="283" r:id="rId9"/>
    <p:sldId id="262" r:id="rId10"/>
    <p:sldId id="279" r:id="rId11"/>
    <p:sldId id="289" r:id="rId12"/>
    <p:sldId id="276" r:id="rId13"/>
    <p:sldId id="275" r:id="rId14"/>
    <p:sldId id="277" r:id="rId15"/>
    <p:sldId id="273" r:id="rId16"/>
    <p:sldId id="291" r:id="rId17"/>
    <p:sldId id="286" r:id="rId18"/>
    <p:sldId id="292" r:id="rId19"/>
    <p:sldId id="285" r:id="rId20"/>
    <p:sldId id="293" r:id="rId21"/>
    <p:sldId id="287" r:id="rId22"/>
    <p:sldId id="294" r:id="rId23"/>
    <p:sldId id="263" r:id="rId24"/>
    <p:sldId id="259" r:id="rId25"/>
    <p:sldId id="267" r:id="rId26"/>
    <p:sldId id="280" r:id="rId27"/>
    <p:sldId id="281" r:id="rId28"/>
    <p:sldId id="269" r:id="rId29"/>
    <p:sldId id="268" r:id="rId30"/>
    <p:sldId id="278" r:id="rId3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6327"/>
  </p:normalViewPr>
  <p:slideViewPr>
    <p:cSldViewPr snapToGrid="0" snapToObjects="1">
      <p:cViewPr varScale="1">
        <p:scale>
          <a:sx n="123" d="100"/>
          <a:sy n="123" d="100"/>
        </p:scale>
        <p:origin x="1864" y="192"/>
      </p:cViewPr>
      <p:guideLst>
        <p:guide orient="horz" pos="2160"/>
        <p:guide pos="2880"/>
      </p:guideLst>
    </p:cSldViewPr>
  </p:slideViewPr>
  <p:notesTextViewPr>
    <p:cViewPr>
      <p:scale>
        <a:sx n="100" d="100"/>
        <a:sy n="100" d="100"/>
      </p:scale>
      <p:origin x="0" y="0"/>
    </p:cViewPr>
  </p:notesTextViewPr>
  <p:notesViewPr>
    <p:cSldViewPr snapToGrid="0" snapToObjects="1">
      <p:cViewPr varScale="1">
        <p:scale>
          <a:sx n="97" d="100"/>
          <a:sy n="97" d="100"/>
        </p:scale>
        <p:origin x="4328" y="20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350044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dirty="0"/>
              <a:t>Welcome everyone</a:t>
            </a:r>
            <a:r>
              <a:rPr lang="en-GB" b="0" i="0" dirty="0">
                <a:solidFill>
                  <a:srgbClr val="000000"/>
                </a:solidFill>
                <a:effectLst/>
                <a:latin typeface="Times"/>
              </a:rPr>
              <a:t>. I'm Rebecca Morrell and I'll be discussing my research and findings on "the effects of ensemble singing on mental health and well being. </a:t>
            </a:r>
            <a:r>
              <a:rPr lang="en-GB" dirty="0"/>
              <a:t>This topic blends academic inquiry with a deeply personal and professional perspective from my own journey as a vocal coach and singer.</a:t>
            </a:r>
          </a:p>
          <a:p>
            <a:r>
              <a:rPr lang="en-GB" b="0" i="0" dirty="0">
                <a:solidFill>
                  <a:srgbClr val="000000"/>
                </a:solidFill>
                <a:effectLst/>
                <a:latin typeface="Times"/>
              </a:rPr>
              <a:t> </a:t>
            </a:r>
            <a:endParaRPr lang="en-GB" dirty="0"/>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pPr>
              <a:buNone/>
            </a:pPr>
            <a:r>
              <a:rPr lang="en-GB" dirty="0"/>
              <a:t>This project began with a simple question: why does group singing feel so powerful? I’ve spent years both participating in and leading ensemble singing sessions, and I’ve witnessed first-hand how singing can uplift, calm, and connect people.</a:t>
            </a:r>
          </a:p>
          <a:p>
            <a:pPr>
              <a:buNone/>
            </a:pPr>
            <a:r>
              <a:rPr lang="en-GB" dirty="0"/>
              <a:t>My focus was on </a:t>
            </a:r>
            <a:r>
              <a:rPr lang="en-GB" b="1" dirty="0"/>
              <a:t>non-professional </a:t>
            </a:r>
            <a:r>
              <a:rPr lang="en-GB" b="1" dirty="0" err="1"/>
              <a:t>singers,who</a:t>
            </a:r>
            <a:r>
              <a:rPr lang="en-GB" b="1" dirty="0"/>
              <a:t> </a:t>
            </a:r>
            <a:r>
              <a:rPr lang="en-GB" b="1" dirty="0" err="1"/>
              <a:t>particpate</a:t>
            </a:r>
            <a:r>
              <a:rPr lang="en-GB" b="1" dirty="0"/>
              <a:t> regularly,</a:t>
            </a:r>
            <a:r>
              <a:rPr lang="en-GB" dirty="0"/>
              <a:t> for joy and community rather than career. I was especially interested in young adults and socioeconomically diverse groups, who are often underrepresented in arts-based research.</a:t>
            </a:r>
          </a:p>
          <a:p>
            <a:r>
              <a:rPr lang="en-GB" dirty="0"/>
              <a:t>This work builds on existing </a:t>
            </a:r>
            <a:r>
              <a:rPr lang="en-GB" b="1" dirty="0"/>
              <a:t>arts and health literature</a:t>
            </a:r>
            <a:r>
              <a:rPr lang="en-GB" dirty="0"/>
              <a:t>, particularly Fancourt (2017), who explores the impact of arts interventions on wellbeing. My aim was to blend </a:t>
            </a:r>
            <a:r>
              <a:rPr lang="en-GB" b="1" dirty="0"/>
              <a:t>personal insight</a:t>
            </a:r>
            <a:r>
              <a:rPr lang="en-GB" dirty="0"/>
              <a:t> with </a:t>
            </a:r>
            <a:r>
              <a:rPr lang="en-GB" b="1" dirty="0"/>
              <a:t>academic evidence</a:t>
            </a:r>
            <a:r>
              <a:rPr lang="en-GB" dirty="0"/>
              <a:t> to better understand how ensemble singing contributes to mental, emotional, and social wellbeing in real-world contexts.</a:t>
            </a:r>
          </a:p>
        </p:txBody>
      </p:sp>
    </p:spTree>
    <p:extLst>
      <p:ext uri="{BB962C8B-B14F-4D97-AF65-F5344CB8AC3E}">
        <p14:creationId xmlns:p14="http://schemas.microsoft.com/office/powerpoint/2010/main" val="28260142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Singing </a:t>
            </a:r>
            <a:r>
              <a:rPr dirty="0"/>
              <a:t>beyond its artistic value, is increasingly </a:t>
            </a:r>
            <a:r>
              <a:rPr dirty="0" err="1"/>
              <a:t>recogni</a:t>
            </a:r>
            <a:r>
              <a:rPr lang="en-GB" dirty="0"/>
              <a:t>s</a:t>
            </a:r>
            <a:r>
              <a:rPr dirty="0"/>
              <a:t>ed for its psychological</a:t>
            </a:r>
            <a:r>
              <a:rPr lang="en-GB" dirty="0"/>
              <a:t>, physiological</a:t>
            </a:r>
            <a:r>
              <a:rPr dirty="0"/>
              <a:t> and</a:t>
            </a:r>
            <a:r>
              <a:rPr lang="en-GB" dirty="0"/>
              <a:t> s</a:t>
            </a:r>
            <a:r>
              <a:rPr dirty="0" err="1"/>
              <a:t>ocial</a:t>
            </a:r>
            <a:r>
              <a:rPr dirty="0"/>
              <a:t> benefits. </a:t>
            </a:r>
            <a:endParaRPr lang="en-GB" dirty="0"/>
          </a:p>
          <a:p>
            <a:endParaRPr lang="en-GB" dirty="0"/>
          </a:p>
          <a:p>
            <a:pPr>
              <a:lnSpc>
                <a:spcPct val="115000"/>
              </a:lnSpc>
              <a:spcAft>
                <a:spcPts val="1000"/>
              </a:spcAft>
              <a:buNone/>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research hopes to explore many dimensions:</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pPr marL="342900" lvl="0" indent="-342900">
              <a:lnSpc>
                <a:spcPct val="115000"/>
              </a:lnSpc>
              <a:spcAft>
                <a:spcPts val="1000"/>
              </a:spcAft>
              <a:buFont typeface="+mj-lt"/>
              <a:buAutoNum type="arabicPeriod"/>
              <a:tabLst>
                <a:tab pos="457200" algn="l"/>
              </a:tabLs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Psychological Well-Being</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including the mitigation of symptoms related to anxiety and depression, and the provision of emotional catharsis.</a:t>
            </a:r>
          </a:p>
          <a:p>
            <a:pPr marL="342900" lvl="0" indent="-342900">
              <a:lnSpc>
                <a:spcPct val="115000"/>
              </a:lnSpc>
              <a:spcAft>
                <a:spcPts val="1000"/>
              </a:spcAft>
              <a:buFont typeface="+mj-lt"/>
              <a:buAutoNum type="arabicPeriod"/>
              <a:tabLst>
                <a:tab pos="457200" algn="l"/>
              </a:tabLst>
            </a:pP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pPr marL="342900" lvl="0" indent="-342900">
              <a:lnSpc>
                <a:spcPct val="115000"/>
              </a:lnSpc>
              <a:spcAft>
                <a:spcPts val="1000"/>
              </a:spcAft>
              <a:buFont typeface="+mj-lt"/>
              <a:buAutoNum type="arabicPeriod"/>
              <a:tabLst>
                <a:tab pos="457200" algn="l"/>
              </a:tabLs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Social Integration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with reference to community-building, the alleviation of social isolation, and the development of a collective identity.</a:t>
            </a:r>
          </a:p>
          <a:p>
            <a:pPr marL="342900" lvl="0" indent="-342900">
              <a:lnSpc>
                <a:spcPct val="115000"/>
              </a:lnSpc>
              <a:spcAft>
                <a:spcPts val="1000"/>
              </a:spcAft>
              <a:buFont typeface="+mj-lt"/>
              <a:buAutoNum type="arabicPeriod"/>
              <a:tabLst>
                <a:tab pos="457200" algn="l"/>
              </a:tabLst>
            </a:pP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pPr marL="342900" lvl="0" indent="-342900">
              <a:lnSpc>
                <a:spcPct val="115000"/>
              </a:lnSpc>
              <a:spcAft>
                <a:spcPts val="1000"/>
              </a:spcAft>
              <a:buFont typeface="+mj-lt"/>
              <a:buAutoNum type="arabicPeriod"/>
              <a:tabLst>
                <a:tab pos="457200" algn="l"/>
              </a:tabLs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Physiological Processes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specifically, the regulation of stress hormones and the benefits associated with deep breathing and vocalisation, akin to mindfulness practices. These dimensions provide a comprehensive framework through which to understand the broader implications of ensemble singing.</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pPr>
              <a:buNone/>
            </a:pPr>
            <a:r>
              <a:rPr lang="en-GB" dirty="0"/>
              <a:t>“This research is deeply personal for me. I’ve been involved in ensemble singing for most of my life, and I’ve always found it to be a source of emotional support. It’s more than just music, it’s a space where I’ve processed emotions, built connections, and found clarity.</a:t>
            </a:r>
          </a:p>
          <a:p>
            <a:pPr>
              <a:buNone/>
            </a:pPr>
            <a:endParaRPr lang="en-GB" dirty="0"/>
          </a:p>
          <a:p>
            <a:pPr>
              <a:buNone/>
            </a:pPr>
            <a:r>
              <a:rPr lang="en-GB" dirty="0"/>
              <a:t>Professionally, my role as a vocal coach has shown me how transformative ensemble singing can be. I’ve seen my students grow emotionally and socially, often more than they do through one-to-one sessions. </a:t>
            </a:r>
          </a:p>
          <a:p>
            <a:pPr>
              <a:buNone/>
            </a:pPr>
            <a:r>
              <a:rPr lang="en-GB" dirty="0"/>
              <a:t>Creating a safe, inclusive space has always been a priority in my teaching, and </a:t>
            </a:r>
            <a:r>
              <a:rPr lang="en-GB" dirty="0" err="1"/>
              <a:t>iIhope</a:t>
            </a:r>
            <a:r>
              <a:rPr lang="en-GB" dirty="0"/>
              <a:t> to gain some insight into how this affects students and how I can improve on this further.</a:t>
            </a:r>
          </a:p>
          <a:p>
            <a:pPr>
              <a:buNone/>
            </a:pPr>
            <a:endParaRPr lang="en-GB" dirty="0"/>
          </a:p>
          <a:p>
            <a:r>
              <a:rPr lang="en-GB" dirty="0"/>
              <a:t>support the notion that ensemble singing has </a:t>
            </a:r>
            <a:r>
              <a:rPr lang="en-GB" b="1" dirty="0"/>
              <a:t>non-clinical therapeutic potential</a:t>
            </a:r>
            <a:r>
              <a:rPr lang="en-GB" dirty="0"/>
              <a:t>. It’s not just art, it’s a tool for well being.  </a:t>
            </a:r>
          </a:p>
          <a:p>
            <a:r>
              <a:rPr lang="en-GB" dirty="0"/>
              <a:t>Moving forward from this project I hope that My future teaching can then be informed by my findings. </a:t>
            </a:r>
            <a:endParaRPr lang="en-US" dirty="0"/>
          </a:p>
        </p:txBody>
      </p:sp>
    </p:spTree>
    <p:extLst>
      <p:ext uri="{BB962C8B-B14F-4D97-AF65-F5344CB8AC3E}">
        <p14:creationId xmlns:p14="http://schemas.microsoft.com/office/powerpoint/2010/main" val="7280525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Methodology</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The research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employeda</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mixed-methods approach, as delineated by Creswell and Plano Clark (2011), and is underpinned by a Grounded Theory framework (Charmaz, 2014). Data collection included both quantitative by using descriptive statistics and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qualititve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data, triangulated with a thorough literature review (Morse, 1991). This methodological approach enhances the validity of the findings by integrating multiple perspectives.</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demographic selected for this research included individuals aged 16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 an insider researcher and vocal coach, I was already embedded within this musical environment, giving me both access and insight into a broad and varied participant base.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enabled me to engage with participants - mutual understanding, shared experience</a:t>
            </a:r>
          </a:p>
          <a:p>
            <a:endParaRPr lang="en-US" dirty="0"/>
          </a:p>
        </p:txBody>
      </p:sp>
    </p:spTree>
    <p:extLst>
      <p:ext uri="{BB962C8B-B14F-4D97-AF65-F5344CB8AC3E}">
        <p14:creationId xmlns:p14="http://schemas.microsoft.com/office/powerpoint/2010/main" val="18107935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study was conducted in accordance with BERA (2018) guidelines. Ethical protocols included informed consent, anonymity, and secure data handling as advocated by Guillemin and Gillam (2004). Reflexivity was integral to the research process, given my positionality as an inside researcher. This involved continuous self reflection and interrogation and making sure I was fully transparent when making analytical decisions.</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Insider Research and Bias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The insider role conferred benefits such as enhanced rapport and contextual sensitivity. However, it also presented risks, including potential bias and over-identification with participants. To mitigate these, I ensured that the majority of participants were previously unknown to me, and adhered to a structured coding protocol informed by Saldana (2021) and Charmaz’s Grounded Theory model. Reflexivity was employed throughout the research process using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schons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reflection in action (1983) to maintain analytical rigour.</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endParaRPr lang="en-US" dirty="0"/>
          </a:p>
        </p:txBody>
      </p:sp>
    </p:spTree>
    <p:extLst>
      <p:ext uri="{BB962C8B-B14F-4D97-AF65-F5344CB8AC3E}">
        <p14:creationId xmlns:p14="http://schemas.microsoft.com/office/powerpoint/2010/main" val="32095010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Data Collection and Analysis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 total of 36 online survey responses were collected, alongside three semi-structured interviews. The data was analysed through a multi-phase coding process: open, axial, and selective coding. This iterative procedure allowed emergent themes to surface organically, in line with the Grounded Theory principles. The surveys provided qualitative and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quantative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data with descriptive statistics being used for age demographics and frequency of participation.</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The literature strongly supports ensemble singing as beneficial for mental health. </a:t>
            </a:r>
            <a:r>
              <a:rPr lang="en-GB" dirty="0"/>
              <a:t>with several themes emerging from the plethora of </a:t>
            </a:r>
            <a:r>
              <a:rPr lang="en-GB" dirty="0" err="1"/>
              <a:t>Litertaure</a:t>
            </a:r>
            <a:r>
              <a:rPr lang="en-GB" dirty="0"/>
              <a:t> I scoured</a:t>
            </a:r>
          </a:p>
          <a:p>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1. Mental Health</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including reductions in anxiety and improvements in emotional regulation (Grape et al., 2003; Clift et al., 2017).</a:t>
            </a:r>
            <a:r>
              <a:rPr lang="en-GB" sz="1800" b="0" dirty="0">
                <a:effectLst/>
                <a:latin typeface="Cambria" panose="02040503050406030204" pitchFamily="18" charset="0"/>
                <a:ea typeface="MS Mincho" panose="02020609040205080304" pitchFamily="49" charset="-128"/>
                <a:cs typeface="Times New Roman" panose="02020603050405020304" pitchFamily="18" charset="0"/>
              </a:rPr>
              <a:t>	               2. </a:t>
            </a: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Social Bonding</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facilitated by shared musical experiences (Pearce et al., 2015; Dingle et al., 2013).      			               </a:t>
            </a:r>
            <a:r>
              <a:rPr lang="en-GB" sz="1800" b="0" dirty="0">
                <a:effectLst/>
                <a:latin typeface="Cambria" panose="02040503050406030204" pitchFamily="18" charset="0"/>
                <a:ea typeface="MS Mincho" panose="02020609040205080304" pitchFamily="49" charset="-128"/>
                <a:cs typeface="Times New Roman" panose="02020603050405020304" pitchFamily="18" charset="0"/>
              </a:rPr>
              <a:t>3. </a:t>
            </a: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Personal Development</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marked by increased confidence and enhanced self-perception (Livesey et al., 2012). 		               4. </a:t>
            </a: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Self-Fulfilment</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including a sense of creative purpose and joy, aligned with Maslow's (1943) hierarchy of needs.</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Participants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Participants ranged in age from 16 to 65. The age breakdown included participants in the following demographics: 16–24 (25%), 25–44 (39%), 45–64 (28%), and 65+ (8%). This spread offered valuable insight into generational differences and commonalities in how singing impacts well-being, highlighting both youth-oriented engagement and lifelong participation in vocal communities.</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endParaRPr lang="en-US" dirty="0"/>
          </a:p>
        </p:txBody>
      </p:sp>
    </p:spTree>
    <p:extLst>
      <p:ext uri="{BB962C8B-B14F-4D97-AF65-F5344CB8AC3E}">
        <p14:creationId xmlns:p14="http://schemas.microsoft.com/office/powerpoint/2010/main" val="18565694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r>
              <a:rPr lang="en-GB" sz="1800" b="1" dirty="0">
                <a:effectLst/>
                <a:latin typeface="Times New Roman" panose="02020603050405020304" pitchFamily="18" charset="0"/>
                <a:ea typeface="Times New Roman" panose="02020603050405020304" pitchFamily="18" charset="0"/>
              </a:rPr>
              <a:t>Open Coding</a:t>
            </a:r>
            <a:r>
              <a:rPr lang="en-GB" sz="1800" dirty="0">
                <a:effectLst/>
                <a:latin typeface="Times New Roman" panose="02020603050405020304" pitchFamily="18" charset="0"/>
                <a:ea typeface="Times New Roman" panose="02020603050405020304" pitchFamily="18" charset="0"/>
              </a:rPr>
              <a:t> The open coding phase generated initial categories grounded in participant narratives. This stage is foundational to Grounded Theory methodology, ensuring concepts emerge from the data without imposition of preconceived theories</a:t>
            </a:r>
            <a:r>
              <a:rPr lang="en-GB" dirty="0">
                <a:effectLst/>
              </a:rPr>
              <a:t> </a:t>
            </a:r>
            <a:endParaRPr lang="en-US" dirty="0"/>
          </a:p>
        </p:txBody>
      </p:sp>
    </p:spTree>
    <p:extLst>
      <p:ext uri="{BB962C8B-B14F-4D97-AF65-F5344CB8AC3E}">
        <p14:creationId xmlns:p14="http://schemas.microsoft.com/office/powerpoint/2010/main" val="23831819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Axial Coding</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Axial coding followed, linking categories identified during the open coding phase. This helped to refine connections and begin organising the data into broader thematic patterns.</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endParaRPr lang="en-US" dirty="0"/>
          </a:p>
        </p:txBody>
      </p:sp>
    </p:spTree>
    <p:extLst>
      <p:ext uri="{BB962C8B-B14F-4D97-AF65-F5344CB8AC3E}">
        <p14:creationId xmlns:p14="http://schemas.microsoft.com/office/powerpoint/2010/main" val="21779242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Selective Coding</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Finally, selective coding distilled the data into core theoretical constructs. These constructs served to articulate a central narrative underpinning the study’s findings.</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endParaRPr lang="en-US" dirty="0"/>
          </a:p>
        </p:txBody>
      </p:sp>
    </p:spTree>
    <p:extLst>
      <p:ext uri="{BB962C8B-B14F-4D97-AF65-F5344CB8AC3E}">
        <p14:creationId xmlns:p14="http://schemas.microsoft.com/office/powerpoint/2010/main" val="31654294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dirty="0"/>
              <a:t>From the survey of 36 non-professional singers, the vast majority reported significant emotional benefits. </a:t>
            </a:r>
            <a:endParaRPr lang="en-GB" dirty="0"/>
          </a:p>
          <a:p>
            <a:pPr>
              <a:lnSpc>
                <a:spcPct val="115000"/>
              </a:lnSpc>
              <a:spcAft>
                <a:spcPts val="1000"/>
              </a:spcAft>
              <a:buNone/>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Findings &amp; Results – Survey Highlights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To assess the psychological and social impact of ensemble singing, I conducted as a mixed methods survey qualitative and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quantiaive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data. I had 36 respondents and this is what I observed.</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pPr marL="342900" lvl="0" indent="-342900">
              <a:lnSpc>
                <a:spcPct val="115000"/>
              </a:lnSpc>
              <a:spcAft>
                <a:spcPts val="1000"/>
              </a:spcAft>
              <a:buSzPts val="1000"/>
              <a:buFont typeface="Symbol" pitchFamily="2" charset="2"/>
              <a:buChar char=""/>
              <a:tabLst>
                <a:tab pos="457200" algn="l"/>
              </a:tabLs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Mentioned 47 times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echoing findings by Clift et al. (2017 and Grape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et al.,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2003).</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pPr>
              <a:lnSpc>
                <a:spcPct val="115000"/>
              </a:lnSpc>
              <a:spcAft>
                <a:spcPts val="1000"/>
              </a:spcAft>
              <a:buNone/>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Participant testimonials supported these metrics:</a:t>
            </a:r>
          </a:p>
          <a:p>
            <a:pPr rtl="0">
              <a:buNone/>
            </a:pPr>
            <a:r>
              <a:rPr lang="en-GB" sz="1800" dirty="0">
                <a:effectLst/>
                <a:latin typeface="Times New Roman" panose="02020603050405020304" pitchFamily="18" charset="0"/>
                <a:ea typeface="MS Mincho" panose="02020609040205080304" pitchFamily="49" charset="-128"/>
                <a:cs typeface="Times New Roman" panose="02020603050405020304" pitchFamily="18" charset="0"/>
              </a:rPr>
              <a:t>From the Surveys this was the second most talked about and acknowledged by participants</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pPr>
              <a:lnSpc>
                <a:spcPct val="115000"/>
              </a:lnSpc>
              <a:spcAft>
                <a:spcPts val="1000"/>
              </a:spcAft>
            </a:pP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r>
              <a:rPr lang="en-GB" sz="1800" b="0" i="0" u="none" strike="noStrike" dirty="0">
                <a:solidFill>
                  <a:srgbClr val="202124"/>
                </a:solidFill>
                <a:effectLst/>
                <a:latin typeface="Arial" panose="020B0604020202020204" pitchFamily="34" charset="0"/>
              </a:rPr>
              <a:t>Mental health benefits also emerged as one of the strongest and frequently mentioned themes in the interview transcripts, with 108 references across the three participants and it was the second most referred to benefit during the coding process. Interviewees often described singing as a key support in managing their emotional well-being (Clift &amp; Hancox, 2001; Livesey </a:t>
            </a:r>
            <a:r>
              <a:rPr lang="en-GB" sz="1800" b="0" i="1" u="none" strike="noStrike" dirty="0">
                <a:solidFill>
                  <a:srgbClr val="202124"/>
                </a:solidFill>
                <a:effectLst/>
                <a:latin typeface="Arial" panose="020B0604020202020204" pitchFamily="34" charset="0"/>
              </a:rPr>
              <a:t>et al.,</a:t>
            </a:r>
            <a:r>
              <a:rPr lang="en-GB" sz="1800" b="0" i="0" u="none" strike="noStrike" dirty="0">
                <a:solidFill>
                  <a:srgbClr val="202124"/>
                </a:solidFill>
                <a:effectLst/>
                <a:latin typeface="Arial" panose="020B0604020202020204" pitchFamily="34" charset="0"/>
              </a:rPr>
              <a:t>2012), reducing stress (Perkins </a:t>
            </a:r>
            <a:r>
              <a:rPr lang="en-GB" sz="1800" b="0" i="1" u="none" strike="noStrike" dirty="0">
                <a:solidFill>
                  <a:srgbClr val="202124"/>
                </a:solidFill>
                <a:effectLst/>
                <a:latin typeface="Arial" panose="020B0604020202020204" pitchFamily="34" charset="0"/>
              </a:rPr>
              <a:t>et al., </a:t>
            </a:r>
            <a:r>
              <a:rPr lang="en-GB" sz="1800" b="0" i="0" u="none" strike="noStrike" dirty="0">
                <a:solidFill>
                  <a:srgbClr val="202124"/>
                </a:solidFill>
                <a:effectLst/>
                <a:latin typeface="Arial" panose="020B0604020202020204" pitchFamily="34" charset="0"/>
              </a:rPr>
              <a:t>2018), and improving their overall mood </a:t>
            </a:r>
            <a:r>
              <a:rPr lang="en-GB" sz="1800" b="0" i="0" u="none" strike="noStrike" dirty="0">
                <a:solidFill>
                  <a:srgbClr val="000000"/>
                </a:solidFill>
                <a:effectLst/>
                <a:latin typeface="Arial" panose="020B0604020202020204" pitchFamily="34" charset="0"/>
              </a:rPr>
              <a:t>(Thomas </a:t>
            </a:r>
            <a:r>
              <a:rPr lang="en-GB" sz="1800" b="0" i="1" u="none" strike="noStrike" dirty="0">
                <a:solidFill>
                  <a:srgbClr val="000000"/>
                </a:solidFill>
                <a:effectLst/>
                <a:latin typeface="Arial" panose="020B0604020202020204" pitchFamily="34" charset="0"/>
              </a:rPr>
              <a:t>et al., </a:t>
            </a:r>
            <a:r>
              <a:rPr lang="en-GB" sz="1800" b="0" i="0" u="none" strike="noStrike" dirty="0">
                <a:solidFill>
                  <a:srgbClr val="000000"/>
                </a:solidFill>
                <a:effectLst/>
                <a:latin typeface="Arial" panose="020B0604020202020204" pitchFamily="34" charset="0"/>
              </a:rPr>
              <a:t>2016; Stewart &amp; Lonsdale 2016; </a:t>
            </a:r>
            <a:r>
              <a:rPr lang="en-GB" sz="1800" b="0" i="0" u="none" strike="noStrike" dirty="0" err="1">
                <a:solidFill>
                  <a:srgbClr val="000000"/>
                </a:solidFill>
                <a:effectLst/>
                <a:latin typeface="Arial" panose="020B0604020202020204" pitchFamily="34" charset="0"/>
              </a:rPr>
              <a:t>Ørjasæter</a:t>
            </a:r>
            <a:r>
              <a:rPr lang="en-GB" sz="1800" b="0" i="0" u="none" strike="noStrike" dirty="0">
                <a:solidFill>
                  <a:srgbClr val="000000"/>
                </a:solidFill>
                <a:effectLst/>
                <a:latin typeface="Arial" panose="020B0604020202020204" pitchFamily="34" charset="0"/>
              </a:rPr>
              <a:t> </a:t>
            </a:r>
            <a:r>
              <a:rPr lang="en-GB" sz="1800" b="0" i="1" u="none" strike="noStrike" dirty="0">
                <a:solidFill>
                  <a:srgbClr val="000000"/>
                </a:solidFill>
                <a:effectLst/>
                <a:latin typeface="Arial" panose="020B0604020202020204" pitchFamily="34" charset="0"/>
              </a:rPr>
              <a:t>et al.,</a:t>
            </a:r>
            <a:r>
              <a:rPr lang="en-GB" sz="1800" b="0" i="0" u="none" strike="noStrike" dirty="0">
                <a:solidFill>
                  <a:srgbClr val="000000"/>
                </a:solidFill>
                <a:effectLst/>
                <a:latin typeface="Arial" panose="020B0604020202020204" pitchFamily="34" charset="0"/>
              </a:rPr>
              <a:t> 2018; Smith, Kleinerman &amp; Cohen, 2022)</a:t>
            </a:r>
            <a:r>
              <a:rPr lang="en-GB" sz="1800" b="0" i="0" u="none" strike="noStrike" dirty="0">
                <a:solidFill>
                  <a:srgbClr val="202124"/>
                </a:solidFill>
                <a:effectLst/>
                <a:latin typeface="Arial" panose="020B0604020202020204" pitchFamily="34" charset="0"/>
              </a:rPr>
              <a:t>.</a:t>
            </a:r>
            <a:endParaRPr lang="en-US" dirty="0"/>
          </a:p>
        </p:txBody>
      </p:sp>
    </p:spTree>
    <p:extLst>
      <p:ext uri="{BB962C8B-B14F-4D97-AF65-F5344CB8AC3E}">
        <p14:creationId xmlns:p14="http://schemas.microsoft.com/office/powerpoint/2010/main" val="40065461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69 mentions of enhanced social connectedness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aligning with Pearce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et al.,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(2015) and Dingle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et al.,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(2013). </a:t>
            </a:r>
            <a:r>
              <a:rPr lang="en-GB" sz="1800" b="0" i="0" u="none" strike="noStrike" dirty="0">
                <a:solidFill>
                  <a:srgbClr val="202124"/>
                </a:solidFill>
                <a:effectLst/>
                <a:latin typeface="Arial" panose="020B0604020202020204" pitchFamily="34" charset="0"/>
              </a:rPr>
              <a:t>Social connectedness was the second selective code identified and was discussed by far the most by participants in the surveys and in the interviews. Participants described how ensemble singing helped to highlight a sense of community, inclusion and belonging</a:t>
            </a:r>
            <a:r>
              <a:rPr lang="en-GB" sz="1800" b="1" i="0" u="none" strike="noStrike" dirty="0">
                <a:solidFill>
                  <a:srgbClr val="202124"/>
                </a:solidFill>
                <a:effectLst/>
                <a:latin typeface="Arial" panose="020B0604020202020204" pitchFamily="34" charset="0"/>
              </a:rPr>
              <a:t>:</a:t>
            </a:r>
            <a:endParaRPr lang="en-GB" sz="1800" b="0"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endParaRPr lang="en-US" dirty="0"/>
          </a:p>
        </p:txBody>
      </p:sp>
    </p:spTree>
    <p:extLst>
      <p:ext uri="{BB962C8B-B14F-4D97-AF65-F5344CB8AC3E}">
        <p14:creationId xmlns:p14="http://schemas.microsoft.com/office/powerpoint/2010/main" val="25379128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Tree>
    <p:extLst>
      <p:ext uri="{BB962C8B-B14F-4D97-AF65-F5344CB8AC3E}">
        <p14:creationId xmlns:p14="http://schemas.microsoft.com/office/powerpoint/2010/main" val="25336258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74% indicated reduced symptoms of anxiety and stress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consistent with Fancourt and Perkins (2018).</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endParaRPr lang="en-US" dirty="0"/>
          </a:p>
        </p:txBody>
      </p:sp>
    </p:spTree>
    <p:extLst>
      <p:ext uri="{BB962C8B-B14F-4D97-AF65-F5344CB8AC3E}">
        <p14:creationId xmlns:p14="http://schemas.microsoft.com/office/powerpoint/2010/main" val="22652522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65% cited improved self-confidence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which mirrors Livesey et al. (2012).</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endParaRPr lang="en-US" dirty="0"/>
          </a:p>
        </p:txBody>
      </p:sp>
    </p:spTree>
    <p:extLst>
      <p:ext uri="{BB962C8B-B14F-4D97-AF65-F5344CB8AC3E}">
        <p14:creationId xmlns:p14="http://schemas.microsoft.com/office/powerpoint/2010/main" val="34821870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These</a:t>
            </a:r>
            <a:r>
              <a:rPr lang="en-GB" dirty="0"/>
              <a:t> above</a:t>
            </a:r>
            <a:r>
              <a:rPr dirty="0"/>
              <a:t> findings came through consistently</a:t>
            </a:r>
            <a:r>
              <a:rPr lang="en-GB" dirty="0"/>
              <a:t> through the whole process</a:t>
            </a:r>
            <a:r>
              <a:rPr dirty="0"/>
              <a:t>. Survey data and interviews highlighted a sense of joy, emotional release, and belonging</a:t>
            </a:r>
            <a:r>
              <a:rPr lang="en-GB" dirty="0"/>
              <a:t>,</a:t>
            </a:r>
            <a:r>
              <a:rPr dirty="0"/>
              <a:t>aligning closely with previous studies (Livesey et al., 2012; Fancourt et al., 2019). Group singing provided participants with tools for mental resilience and community bonding.</a:t>
            </a:r>
            <a:r>
              <a:rPr lang="en-GB" dirty="0"/>
              <a:t> The triangulation process re-affirmed and supported findings from my research.</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a:buNone/>
            </a:pPr>
            <a:r>
              <a:rPr lang="en-GB" dirty="0"/>
              <a:t>Fancourt (2017) emphasises the scalability of group singing as a public health tool. My findings reflect this potential from participants feedback describing increased confidence, emotional relief, and new friendships. Ensemble singing not only offers emotional support but also contributes to broader social inclusion, making it ideal for use in schools, health services, and community projects.</a:t>
            </a:r>
          </a:p>
          <a:p>
            <a:pPr>
              <a:buNone/>
            </a:pPr>
            <a:r>
              <a:rPr lang="en-GB" dirty="0"/>
              <a:t>Additionally, Fancourt and Finn (2019), in their WHO scoping review, found robust evidence that singing promotes social cohesion and health equity, especially among marginalised groups. Clift and Morrison (2011) also highlight how singing groups in therapeutic contexts help alleviate anxiety and foster holistic wellbeing. Meanwhile, Creech et al., (2013) show that music activities enhance wellbeing and inclusion in school settings.</a:t>
            </a:r>
          </a:p>
          <a:p>
            <a:r>
              <a:rPr lang="en-GB" dirty="0"/>
              <a:t>Finally, Dingle et al., (2013) and Livesey et al., (2012) describe how group singing builds resilience and cross-cultural </a:t>
            </a:r>
            <a:r>
              <a:rPr lang="en-GB" dirty="0" err="1"/>
              <a:t>empathy,core</a:t>
            </a:r>
            <a:r>
              <a:rPr lang="en-GB" dirty="0"/>
              <a:t> outcomes echoed by several of my participants. These findings reinforce ensemble singing’s potential not only as a creative outlet but as a socially transformative practice.</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This study shows clear benefits</a:t>
            </a:r>
            <a:r>
              <a:rPr lang="en-GB" dirty="0"/>
              <a:t> of ensemble singing being used in correlation to positive mental well being and </a:t>
            </a:r>
            <a:r>
              <a:rPr lang="en-GB" dirty="0" err="1"/>
              <a:t>could,with</a:t>
            </a:r>
            <a:r>
              <a:rPr lang="en-GB" dirty="0"/>
              <a:t> more research, be used as a financially viable alternative to more expensive </a:t>
            </a:r>
            <a:r>
              <a:rPr lang="en-GB" dirty="0" err="1"/>
              <a:t>therapuetic</a:t>
            </a:r>
            <a:r>
              <a:rPr lang="en-GB" dirty="0"/>
              <a:t> interventions</a:t>
            </a:r>
            <a:r>
              <a:rPr dirty="0"/>
              <a:t>, but more research is needed</a:t>
            </a:r>
            <a:r>
              <a:rPr lang="en-GB" dirty="0"/>
              <a:t> to support this notion. Further research also needs to be addressed in response to other forms of ensemble singing,</a:t>
            </a:r>
            <a:r>
              <a:rPr dirty="0"/>
              <a:t>especially in digital and cross-cultural contexts. Re</a:t>
            </a:r>
            <a:r>
              <a:rPr lang="en-GB" dirty="0"/>
              <a:t>search into re</a:t>
            </a:r>
            <a:r>
              <a:rPr dirty="0"/>
              <a:t>mote choir sessions and youth-specific studies could offer further insights</a:t>
            </a:r>
            <a:r>
              <a:rPr lang="en-GB" dirty="0"/>
              <a:t> into this and could present some really interesting findings</a:t>
            </a:r>
            <a:r>
              <a:rPr dirty="0"/>
              <a:t>.</a:t>
            </a:r>
          </a:p>
        </p:txBody>
      </p:sp>
      <p:sp>
        <p:nvSpPr>
          <p:cNvPr id="4" name="Slide Number Placeholder 3"/>
          <p:cNvSpPr>
            <a:spLocks noGrp="1"/>
          </p:cNvSpPr>
          <p:nvPr>
            <p:ph type="sldNum" sz="quarter" idx="5"/>
          </p:nvPr>
        </p:nvSpPr>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pPr>
              <a:buNone/>
            </a:pPr>
            <a:r>
              <a:rPr lang="en-GB" dirty="0"/>
              <a:t>As I conclude, I want to reflect on how Schön’s (1983) model of </a:t>
            </a:r>
            <a:r>
              <a:rPr lang="en-GB" b="1" dirty="0"/>
              <a:t>reflection-in-action</a:t>
            </a:r>
            <a:r>
              <a:rPr lang="en-GB" dirty="0"/>
              <a:t> played a vital role throughout this research. As both a vocal coach, singer and researcher, I was constantly navigating my multiple roles, responding in real time to participants’ needs and dynamics within the group. This framework allowed me to reflect critically while still being actively engaged in sessions, which enriched the way I understood participants' experiences.</a:t>
            </a:r>
          </a:p>
          <a:p>
            <a:pPr>
              <a:buNone/>
            </a:pPr>
            <a:r>
              <a:rPr lang="en-GB" dirty="0"/>
              <a:t>It shaped the entire process, from how I conducted interviews, to how I interpreted emerging themes like confidence, inclusion, and emotional resilience. I wasn’t just observing from a distance, I was part of the experience, which made the data deeper, more personal, and more ethically responsive.</a:t>
            </a:r>
          </a:p>
          <a:p>
            <a:r>
              <a:rPr lang="en-GB" dirty="0"/>
              <a:t>Looking ahead, this reflective practice will continue to guide me, not only in future research, but in how I develop as a practitioner. It reinforces the value of </a:t>
            </a:r>
            <a:r>
              <a:rPr lang="en-GB" b="1" dirty="0"/>
              <a:t>insider research</a:t>
            </a:r>
            <a:r>
              <a:rPr lang="en-GB" dirty="0"/>
              <a:t> and supports a more human, responsive, and ethically grounded approach to arts-based inquiry.</a:t>
            </a:r>
          </a:p>
        </p:txBody>
      </p:sp>
    </p:spTree>
    <p:extLst>
      <p:ext uri="{BB962C8B-B14F-4D97-AF65-F5344CB8AC3E}">
        <p14:creationId xmlns:p14="http://schemas.microsoft.com/office/powerpoint/2010/main" val="8524113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pPr>
              <a:buNone/>
            </a:pPr>
            <a:r>
              <a:rPr lang="en-GB" dirty="0"/>
              <a:t>“This project has had a significant personal </a:t>
            </a:r>
            <a:r>
              <a:rPr lang="en-GB" dirty="0" err="1"/>
              <a:t>impact,not</a:t>
            </a:r>
            <a:r>
              <a:rPr lang="en-GB" dirty="0"/>
              <a:t> just in terms of academic development, but in how I’ve grown as a person and practitioner.</a:t>
            </a:r>
          </a:p>
          <a:p>
            <a:pPr>
              <a:buNone/>
            </a:pPr>
            <a:r>
              <a:rPr lang="en-GB" b="1" dirty="0"/>
              <a:t>Organisationally</a:t>
            </a:r>
            <a:r>
              <a:rPr lang="en-GB" dirty="0"/>
              <a:t>, I had to plan and manage multiple stages of the research, from ethics forms to coding and data analysis. This required a level of structure and discipline that I hadn’t previously exercised to this extent, and I now feel more capable of managing long-term, multi-step projects.</a:t>
            </a:r>
          </a:p>
          <a:p>
            <a:pPr>
              <a:buNone/>
            </a:pPr>
            <a:r>
              <a:rPr lang="en-GB" dirty="0"/>
              <a:t>As a </a:t>
            </a:r>
            <a:r>
              <a:rPr lang="en-GB" b="1" dirty="0"/>
              <a:t>researcher</a:t>
            </a:r>
            <a:r>
              <a:rPr lang="en-GB" dirty="0"/>
              <a:t>, I’ve gained confidence in working with qualitative methods. At first, grounded theory and coding felt overwhelming, but as I moved through open, axial, and selective coding, I began to trust the process—and my interpretation of the data. It helped me realise that research is not about finding ‘perfect’ answers, but about being curious, methodical, and open to what emerges.</a:t>
            </a:r>
          </a:p>
          <a:p>
            <a:pPr>
              <a:buNone/>
            </a:pPr>
            <a:endParaRPr lang="en-GB" dirty="0"/>
          </a:p>
          <a:p>
            <a:pPr>
              <a:buNone/>
            </a:pPr>
            <a:r>
              <a:rPr lang="en-GB" dirty="0"/>
              <a:t>My understanding of </a:t>
            </a:r>
            <a:r>
              <a:rPr lang="en-GB" b="1" dirty="0"/>
              <a:t>methods and methodology</a:t>
            </a:r>
            <a:r>
              <a:rPr lang="en-GB" dirty="0"/>
              <a:t> also improved significantly. I now understand how philosophical frameworks like grounded theory and reflexive models like Kolb or Schön actually shape the entire research </a:t>
            </a:r>
            <a:r>
              <a:rPr lang="en-GB" dirty="0" err="1"/>
              <a:t>journey,not</a:t>
            </a:r>
            <a:r>
              <a:rPr lang="en-GB" dirty="0"/>
              <a:t> just the data collection part.</a:t>
            </a:r>
          </a:p>
          <a:p>
            <a:pPr>
              <a:buNone/>
            </a:pPr>
            <a:endParaRPr lang="en-GB" dirty="0"/>
          </a:p>
          <a:p>
            <a:pPr>
              <a:buNone/>
            </a:pPr>
            <a:r>
              <a:rPr lang="en-GB" b="1" dirty="0"/>
              <a:t>Timekeeping</a:t>
            </a:r>
            <a:r>
              <a:rPr lang="en-GB" dirty="0"/>
              <a:t> was another growth area. Research often takes more time than you expect, and I had to develop more realistic timelines and become comfortable adjusting as I went.</a:t>
            </a:r>
          </a:p>
          <a:p>
            <a:pPr>
              <a:buNone/>
            </a:pPr>
            <a:endParaRPr lang="en-GB" dirty="0"/>
          </a:p>
          <a:p>
            <a:pPr>
              <a:buNone/>
            </a:pPr>
            <a:r>
              <a:rPr lang="en-GB" dirty="0"/>
              <a:t>In terms of </a:t>
            </a:r>
            <a:r>
              <a:rPr lang="en-GB" b="1" dirty="0"/>
              <a:t>structure</a:t>
            </a:r>
            <a:r>
              <a:rPr lang="en-GB" dirty="0"/>
              <a:t>, I developed a far stronger appreciation for how each part of a project connects, the literature review, survey design, interviews, coding, all needed to align. That level of clarity has really sharpened how I approach future projects.</a:t>
            </a:r>
          </a:p>
          <a:p>
            <a:r>
              <a:rPr lang="en-GB" dirty="0"/>
              <a:t>Lastly, one of the biggest mindset shifts I experienced as a performer was moving away from </a:t>
            </a:r>
            <a:r>
              <a:rPr lang="en-GB" b="1" dirty="0"/>
              <a:t>perfectionism</a:t>
            </a:r>
            <a:r>
              <a:rPr lang="en-GB" dirty="0"/>
              <a:t> and embracing </a:t>
            </a:r>
            <a:r>
              <a:rPr lang="en-GB" b="1" dirty="0"/>
              <a:t>excellence</a:t>
            </a:r>
            <a:r>
              <a:rPr lang="en-GB" dirty="0"/>
              <a:t>. In creative fields, especially singing, it’s easy to fall into the trap of needing everything to be flawless. But research has taught me that meaningful work isn’t about being perfect; it’s about being </a:t>
            </a:r>
            <a:r>
              <a:rPr lang="en-GB" b="1" dirty="0"/>
              <a:t>rigorous, authentic, and reflective</a:t>
            </a:r>
            <a:r>
              <a:rPr lang="en-GB" dirty="0"/>
              <a:t>. Striving for excellence means being thorough and ethical, but also kind to yourself when things don’t go exactly to plan. That’s something I’ll carry with me well beyond this project in my own personal journey as a singer but also as a vocal coach to enhance the learning process for my students.”</a:t>
            </a:r>
          </a:p>
          <a:p>
            <a:endParaRPr lang="en-US" dirty="0"/>
          </a:p>
        </p:txBody>
      </p:sp>
    </p:spTree>
    <p:extLst>
      <p:ext uri="{BB962C8B-B14F-4D97-AF65-F5344CB8AC3E}">
        <p14:creationId xmlns:p14="http://schemas.microsoft.com/office/powerpoint/2010/main" val="54504919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Thank you! I’m open to questions about my findings, methods, or how ensemble singing can be further implemented as a tool for well-being and inclusion.</a:t>
            </a:r>
          </a:p>
        </p:txBody>
      </p:sp>
      <p:sp>
        <p:nvSpPr>
          <p:cNvPr id="4" name="Slide Number Placeholder 3"/>
          <p:cNvSpPr>
            <a:spLocks noGrp="1"/>
          </p:cNvSpPr>
          <p:nvPr>
            <p:ph type="sldNum" sz="quarter" idx="5"/>
          </p:nvPr>
        </p:nvSpPr>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slide shows the key theorists and studies I’ve cited throughout my project. All are documented in Harvard format.</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6726063"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3787" y="4243845"/>
            <a:ext cx="2307831" cy="276940"/>
          </a:xfrm>
          <a:prstGeom prst="rect">
            <a:avLst/>
          </a:prstGeom>
        </p:spPr>
      </p:pic>
      <p:sp>
        <p:nvSpPr>
          <p:cNvPr id="9" name="Rectangle 8"/>
          <p:cNvSpPr/>
          <p:nvPr/>
        </p:nvSpPr>
        <p:spPr bwMode="ltGray">
          <a:xfrm>
            <a:off x="0" y="2590078"/>
            <a:ext cx="6726064"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6833787" y="2590078"/>
            <a:ext cx="2307832"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510242" y="2733709"/>
            <a:ext cx="6069268" cy="1373070"/>
          </a:xfrm>
        </p:spPr>
        <p:txBody>
          <a:bodyPr anchor="b">
            <a:noAutofit/>
          </a:bodyPr>
          <a:lstStyle>
            <a:lvl1pPr algn="r">
              <a:defRPr sz="4800"/>
            </a:lvl1pPr>
          </a:lstStyle>
          <a:p>
            <a:r>
              <a:rPr lang="en-US"/>
              <a:t>Click to edit Master title style</a:t>
            </a:r>
            <a:endParaRPr lang="en-US" dirty="0"/>
          </a:p>
        </p:txBody>
      </p:sp>
      <p:sp>
        <p:nvSpPr>
          <p:cNvPr id="3" name="Subtitle 2"/>
          <p:cNvSpPr>
            <a:spLocks noGrp="1"/>
          </p:cNvSpPr>
          <p:nvPr>
            <p:ph type="subTitle" idx="1"/>
          </p:nvPr>
        </p:nvSpPr>
        <p:spPr>
          <a:xfrm>
            <a:off x="510241" y="4394040"/>
            <a:ext cx="6108101"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4555655" y="5936188"/>
            <a:ext cx="2057400" cy="365125"/>
          </a:xfrm>
        </p:spPr>
        <p:txBody>
          <a:bodyPr/>
          <a:lstStyle/>
          <a:p>
            <a:fld id="{5BCAD085-E8A6-8845-BD4E-CB4CCA059FC4}" type="datetimeFigureOut">
              <a:rPr lang="en-US" smtClean="0"/>
              <a:t>4/25/25</a:t>
            </a:fld>
            <a:endParaRPr lang="en-US"/>
          </a:p>
        </p:txBody>
      </p:sp>
      <p:sp>
        <p:nvSpPr>
          <p:cNvPr id="5" name="Footer Placeholder 4"/>
          <p:cNvSpPr>
            <a:spLocks noGrp="1"/>
          </p:cNvSpPr>
          <p:nvPr>
            <p:ph type="ftr" sz="quarter" idx="11"/>
          </p:nvPr>
        </p:nvSpPr>
        <p:spPr>
          <a:xfrm>
            <a:off x="533401" y="5936189"/>
            <a:ext cx="4021666" cy="365125"/>
          </a:xfrm>
        </p:spPr>
        <p:txBody>
          <a:bodyPr/>
          <a:lstStyle/>
          <a:p>
            <a:endParaRPr lang="en-US"/>
          </a:p>
        </p:txBody>
      </p:sp>
      <p:sp>
        <p:nvSpPr>
          <p:cNvPr id="6" name="Slide Number Placeholder 5"/>
          <p:cNvSpPr>
            <a:spLocks noGrp="1"/>
          </p:cNvSpPr>
          <p:nvPr>
            <p:ph type="sldNum" sz="quarter" idx="12"/>
          </p:nvPr>
        </p:nvSpPr>
        <p:spPr>
          <a:xfrm>
            <a:off x="7010399" y="2750337"/>
            <a:ext cx="1370293" cy="1356442"/>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516325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7" name="Group 26"/>
          <p:cNvGrpSpPr/>
          <p:nvPr/>
        </p:nvGrpSpPr>
        <p:grpSpPr>
          <a:xfrm>
            <a:off x="0" y="609600"/>
            <a:ext cx="9161969" cy="1677035"/>
            <a:chOff x="0" y="2895600"/>
            <a:chExt cx="9161969" cy="1677035"/>
          </a:xfrm>
        </p:grpSpPr>
        <p:pic>
          <p:nvPicPr>
            <p:cNvPr id="28" name="Picture 2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9" name="Picture 28"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0" name="Rectangle 2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4/25/25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583644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8" name="Group 17"/>
          <p:cNvGrpSpPr/>
          <p:nvPr/>
        </p:nvGrpSpPr>
        <p:grpSpPr>
          <a:xfrm>
            <a:off x="0" y="2728432"/>
            <a:ext cx="9161969" cy="1677035"/>
            <a:chOff x="0" y="2895600"/>
            <a:chExt cx="9161969" cy="1677035"/>
          </a:xfrm>
        </p:grpSpPr>
        <p:pic>
          <p:nvPicPr>
            <p:cNvPr id="19" name="Picture 18"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0" name="Picture 19"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1" name="Rectangle 20"/>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2869895"/>
            <a:ext cx="688915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531639" y="4232172"/>
            <a:ext cx="688915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65810" y="5936188"/>
            <a:ext cx="2057400" cy="365125"/>
          </a:xfrm>
        </p:spPr>
        <p:txBody>
          <a:bodyPr/>
          <a:lstStyle/>
          <a:p>
            <a:fld id="{5BCAD085-E8A6-8845-BD4E-CB4CCA059FC4}" type="datetimeFigureOut">
              <a:rPr lang="en-US" smtClean="0"/>
              <a:t>4/25/25</a:t>
            </a:fld>
            <a:endParaRPr lang="en-US"/>
          </a:p>
        </p:txBody>
      </p:sp>
      <p:sp>
        <p:nvSpPr>
          <p:cNvPr id="5" name="Footer Placeholder 4"/>
          <p:cNvSpPr>
            <a:spLocks noGrp="1"/>
          </p:cNvSpPr>
          <p:nvPr>
            <p:ph type="ftr" sz="quarter" idx="11"/>
          </p:nvPr>
        </p:nvSpPr>
        <p:spPr>
          <a:xfrm>
            <a:off x="533400" y="5936189"/>
            <a:ext cx="4834673" cy="365125"/>
          </a:xfrm>
        </p:spPr>
        <p:txBody>
          <a:bodyPr/>
          <a:lstStyle/>
          <a:p>
            <a:endParaRPr lang="en-US"/>
          </a:p>
        </p:txBody>
      </p:sp>
      <p:sp>
        <p:nvSpPr>
          <p:cNvPr id="6" name="Slide Number Placeholder 5"/>
          <p:cNvSpPr>
            <a:spLocks noGrp="1"/>
          </p:cNvSpPr>
          <p:nvPr>
            <p:ph type="sldNum" sz="quarter" idx="12"/>
          </p:nvPr>
        </p:nvSpPr>
        <p:spPr>
          <a:xfrm>
            <a:off x="7856438" y="2869896"/>
            <a:ext cx="1149836" cy="1090789"/>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246686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p:cNvGrpSpPr/>
          <p:nvPr/>
        </p:nvGrpSpPr>
        <p:grpSpPr>
          <a:xfrm>
            <a:off x="0" y="609600"/>
            <a:ext cx="9161969" cy="1677035"/>
            <a:chOff x="0" y="2895600"/>
            <a:chExt cx="9161969" cy="1677035"/>
          </a:xfrm>
        </p:grpSpPr>
        <p:pic>
          <p:nvPicPr>
            <p:cNvPr id="18" name="Picture 1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9" name="Picture 18"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0" name="Rectangle 1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3400" y="753228"/>
            <a:ext cx="6887390" cy="1080938"/>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33400" y="2336873"/>
            <a:ext cx="3357899"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061128" y="2336873"/>
            <a:ext cx="3359661"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4/25/25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3245730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28" name="Group 27"/>
          <p:cNvGrpSpPr/>
          <p:nvPr/>
        </p:nvGrpSpPr>
        <p:grpSpPr>
          <a:xfrm>
            <a:off x="0" y="609600"/>
            <a:ext cx="9161969" cy="1677035"/>
            <a:chOff x="0" y="2895600"/>
            <a:chExt cx="9161969" cy="1677035"/>
          </a:xfrm>
        </p:grpSpPr>
        <p:pic>
          <p:nvPicPr>
            <p:cNvPr id="29" name="Picture 28"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30" name="Picture 29"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1" name="Rectangle 30"/>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31"/>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30"/>
            <a:ext cx="6896534"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0988" y="2336874"/>
            <a:ext cx="3145080"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1638" y="3030009"/>
            <a:ext cx="336704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82646" y="2336873"/>
            <a:ext cx="3145527"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061129" y="3030009"/>
            <a:ext cx="3367044"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4/25/25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270917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p:cNvGrpSpPr/>
          <p:nvPr/>
        </p:nvGrpSpPr>
        <p:grpSpPr>
          <a:xfrm>
            <a:off x="0" y="609600"/>
            <a:ext cx="9161969" cy="1677035"/>
            <a:chOff x="0" y="2895600"/>
            <a:chExt cx="9161969" cy="1677035"/>
          </a:xfrm>
        </p:grpSpPr>
        <p:pic>
          <p:nvPicPr>
            <p:cNvPr id="16" name="Picture 15"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7" name="Picture 16"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18" name="Rectangle 17"/>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4/25/25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909436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12" name="Picture 11" descr="HD-ShadowShort.png"/>
          <p:cNvPicPr>
            <a:picLocks noChangeAspect="1"/>
          </p:cNvPicPr>
          <p:nvPr/>
        </p:nvPicPr>
        <p:blipFill rotWithShape="1">
          <a:blip r:embed="rId2">
            <a:extLst>
              <a:ext uri="{28A0092B-C50C-407E-A947-70E740481C1C}">
                <a14:useLocalDpi xmlns:a14="http://schemas.microsoft.com/office/drawing/2010/main" val="0"/>
              </a:ext>
            </a:extLst>
          </a:blip>
          <a:srcRect r="9871"/>
          <a:stretch/>
        </p:blipFill>
        <p:spPr>
          <a:xfrm>
            <a:off x="7717217" y="1973262"/>
            <a:ext cx="1444752" cy="144270"/>
          </a:xfrm>
          <a:prstGeom prst="rect">
            <a:avLst/>
          </a:prstGeom>
        </p:spPr>
      </p:pic>
      <p:sp>
        <p:nvSpPr>
          <p:cNvPr id="14" name="Rectangle 13"/>
          <p:cNvSpPr/>
          <p:nvPr/>
        </p:nvSpPr>
        <p:spPr>
          <a:xfrm>
            <a:off x="7710769" y="609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5BCAD085-E8A6-8845-BD4E-CB4CCA059FC4}" type="datetimeFigureOut">
              <a:rPr lang="en-US" smtClean="0"/>
              <a:t>4/25/25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764188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7" name="Group 16"/>
          <p:cNvGrpSpPr/>
          <p:nvPr/>
        </p:nvGrpSpPr>
        <p:grpSpPr>
          <a:xfrm>
            <a:off x="0" y="609600"/>
            <a:ext cx="9161969" cy="1677035"/>
            <a:chOff x="0" y="2895600"/>
            <a:chExt cx="9161969" cy="1677035"/>
          </a:xfrm>
        </p:grpSpPr>
        <p:pic>
          <p:nvPicPr>
            <p:cNvPr id="18" name="Picture 1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9" name="Picture 18"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0" name="Rectangle 1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27"/>
            <a:ext cx="6896534"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3514385" y="2336874"/>
            <a:ext cx="3913788"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33401" y="2336873"/>
            <a:ext cx="2796240"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989509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p:cNvGrpSpPr/>
          <p:nvPr/>
        </p:nvGrpSpPr>
        <p:grpSpPr>
          <a:xfrm>
            <a:off x="0" y="609600"/>
            <a:ext cx="9161969" cy="1677035"/>
            <a:chOff x="0" y="2895600"/>
            <a:chExt cx="9161969" cy="1677035"/>
          </a:xfrm>
        </p:grpSpPr>
        <p:pic>
          <p:nvPicPr>
            <p:cNvPr id="18" name="Picture 1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9" name="Picture 18"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0" name="Rectangle 1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28"/>
            <a:ext cx="6896534"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10956" y="2336874"/>
            <a:ext cx="3917217"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31638" y="2336874"/>
            <a:ext cx="2798487"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39098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20" name="Group 19"/>
          <p:cNvGrpSpPr/>
          <p:nvPr/>
        </p:nvGrpSpPr>
        <p:grpSpPr>
          <a:xfrm>
            <a:off x="0" y="4572000"/>
            <a:ext cx="9161969" cy="1677035"/>
            <a:chOff x="0" y="2895600"/>
            <a:chExt cx="9161969" cy="1677035"/>
          </a:xfrm>
        </p:grpSpPr>
        <p:pic>
          <p:nvPicPr>
            <p:cNvPr id="24" name="Picture 23"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5" name="Picture 24"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6" name="Rectangle 25"/>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3403" y="4711617"/>
            <a:ext cx="6894770" cy="544482"/>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31639" y="609598"/>
            <a:ext cx="6896534"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33401" y="5256098"/>
            <a:ext cx="6894772" cy="54781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7856438" y="4711310"/>
            <a:ext cx="1149836" cy="1090789"/>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229505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21" name="Group 20"/>
          <p:cNvGrpSpPr/>
          <p:nvPr/>
        </p:nvGrpSpPr>
        <p:grpSpPr>
          <a:xfrm>
            <a:off x="0" y="4572000"/>
            <a:ext cx="9161969" cy="1677035"/>
            <a:chOff x="0" y="2895600"/>
            <a:chExt cx="9161969" cy="1677035"/>
          </a:xfrm>
        </p:grpSpPr>
        <p:pic>
          <p:nvPicPr>
            <p:cNvPr id="22" name="Picture 21"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3" name="Picture 22"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4" name="Rectangle 23"/>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24255" y="609597"/>
            <a:ext cx="6896534"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531638" y="4710340"/>
            <a:ext cx="6889151" cy="1101764"/>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7856438" y="4711616"/>
            <a:ext cx="1149836" cy="1090789"/>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120905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grpSp>
        <p:nvGrpSpPr>
          <p:cNvPr id="29" name="Group 28"/>
          <p:cNvGrpSpPr/>
          <p:nvPr/>
        </p:nvGrpSpPr>
        <p:grpSpPr>
          <a:xfrm>
            <a:off x="0" y="4572000"/>
            <a:ext cx="9161969" cy="1677035"/>
            <a:chOff x="0" y="2895600"/>
            <a:chExt cx="9161969" cy="1677035"/>
          </a:xfrm>
        </p:grpSpPr>
        <p:pic>
          <p:nvPicPr>
            <p:cNvPr id="30" name="Picture 29"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31" name="Picture 30"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2" name="Rectangle 31"/>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67921" y="616983"/>
            <a:ext cx="642514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989438" y="3660763"/>
            <a:ext cx="5987731"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531638" y="4710340"/>
            <a:ext cx="6903919" cy="1101764"/>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7856438" y="4709926"/>
            <a:ext cx="1149836" cy="1090789"/>
          </a:xfrm>
        </p:spPr>
        <p:txBody>
          <a:bodyPr/>
          <a:lstStyle/>
          <a:p>
            <a:fld id="{C1FF6DA9-008F-8B48-92A6-B652298478BF}" type="slidenum">
              <a:rPr lang="en-US" smtClean="0"/>
              <a:t>‹#›</a:t>
            </a:fld>
            <a:endParaRPr lang="en-US"/>
          </a:p>
        </p:txBody>
      </p:sp>
      <p:sp>
        <p:nvSpPr>
          <p:cNvPr id="27" name="TextBox 26"/>
          <p:cNvSpPr txBox="1"/>
          <p:nvPr/>
        </p:nvSpPr>
        <p:spPr>
          <a:xfrm>
            <a:off x="270932" y="748116"/>
            <a:ext cx="5334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28" name="TextBox 27"/>
          <p:cNvSpPr txBox="1"/>
          <p:nvPr/>
        </p:nvSpPr>
        <p:spPr>
          <a:xfrm>
            <a:off x="6967191" y="2998573"/>
            <a:ext cx="457200" cy="584777"/>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1581493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grpSp>
        <p:nvGrpSpPr>
          <p:cNvPr id="22" name="Group 21"/>
          <p:cNvGrpSpPr/>
          <p:nvPr/>
        </p:nvGrpSpPr>
        <p:grpSpPr>
          <a:xfrm>
            <a:off x="0" y="4572000"/>
            <a:ext cx="9161969" cy="1677035"/>
            <a:chOff x="0" y="2895600"/>
            <a:chExt cx="9161969" cy="1677035"/>
          </a:xfrm>
        </p:grpSpPr>
        <p:pic>
          <p:nvPicPr>
            <p:cNvPr id="23" name="Picture 22"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4" name="Picture 23"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5" name="Rectangle 24"/>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8" y="4710340"/>
            <a:ext cx="6896534" cy="589812"/>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531639" y="5300150"/>
            <a:ext cx="6896534" cy="51195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7856438" y="4709926"/>
            <a:ext cx="1149836" cy="1090789"/>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78108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grpSp>
        <p:nvGrpSpPr>
          <p:cNvPr id="23" name="Group 22"/>
          <p:cNvGrpSpPr/>
          <p:nvPr/>
        </p:nvGrpSpPr>
        <p:grpSpPr>
          <a:xfrm>
            <a:off x="0" y="609600"/>
            <a:ext cx="9161969" cy="1677035"/>
            <a:chOff x="0" y="2895600"/>
            <a:chExt cx="9161969" cy="1677035"/>
          </a:xfrm>
        </p:grpSpPr>
        <p:pic>
          <p:nvPicPr>
            <p:cNvPr id="24" name="Picture 23"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5" name="Picture 24"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6" name="Rectangle 25"/>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15" name="Title 1"/>
          <p:cNvSpPr>
            <a:spLocks noGrp="1"/>
          </p:cNvSpPr>
          <p:nvPr>
            <p:ph type="title"/>
          </p:nvPr>
        </p:nvSpPr>
        <p:spPr>
          <a:xfrm>
            <a:off x="531639" y="753228"/>
            <a:ext cx="6896534"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532629" y="2329489"/>
            <a:ext cx="219456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539777" y="3015290"/>
            <a:ext cx="219456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2878413" y="2336873"/>
            <a:ext cx="219456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2879710" y="3007906"/>
            <a:ext cx="219456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226136" y="2336873"/>
            <a:ext cx="219456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233520" y="3007905"/>
            <a:ext cx="219456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4/25/25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669102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grpSp>
        <p:nvGrpSpPr>
          <p:cNvPr id="34" name="Group 33"/>
          <p:cNvGrpSpPr/>
          <p:nvPr/>
        </p:nvGrpSpPr>
        <p:grpSpPr>
          <a:xfrm>
            <a:off x="0" y="609600"/>
            <a:ext cx="9161969" cy="1677035"/>
            <a:chOff x="0" y="2895600"/>
            <a:chExt cx="9161969" cy="1677035"/>
          </a:xfrm>
        </p:grpSpPr>
        <p:pic>
          <p:nvPicPr>
            <p:cNvPr id="35" name="Picture 34"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36" name="Picture 35"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7" name="Rectangle 36"/>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37"/>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0" name="Title 1"/>
          <p:cNvSpPr>
            <a:spLocks noGrp="1"/>
          </p:cNvSpPr>
          <p:nvPr>
            <p:ph type="title"/>
          </p:nvPr>
        </p:nvSpPr>
        <p:spPr>
          <a:xfrm>
            <a:off x="531639" y="753228"/>
            <a:ext cx="6896534"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532391" y="4297503"/>
            <a:ext cx="2192257"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532391" y="2336873"/>
            <a:ext cx="2192257"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532391" y="4873765"/>
            <a:ext cx="219225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2870497" y="4297503"/>
            <a:ext cx="221507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2870497" y="2336873"/>
            <a:ext cx="221507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2869483" y="4873764"/>
            <a:ext cx="2218004"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231028" y="4297503"/>
            <a:ext cx="2194333"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231027" y="2336873"/>
            <a:ext cx="2194333"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230934" y="4873762"/>
            <a:ext cx="2197239"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4/25/25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548416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16" name="Group 15"/>
          <p:cNvGrpSpPr/>
          <p:nvPr/>
        </p:nvGrpSpPr>
        <p:grpSpPr>
          <a:xfrm>
            <a:off x="0" y="609600"/>
            <a:ext cx="9161969" cy="1677035"/>
            <a:chOff x="0" y="2895600"/>
            <a:chExt cx="9161969" cy="1677035"/>
          </a:xfrm>
        </p:grpSpPr>
        <p:pic>
          <p:nvPicPr>
            <p:cNvPr id="17" name="Picture 16"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8" name="Picture 17"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19" name="Rectangle 18"/>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28"/>
            <a:ext cx="6896534" cy="1080938"/>
          </a:xfrm>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4/25/25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916914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4" name="Group 13"/>
          <p:cNvGrpSpPr/>
          <p:nvPr/>
        </p:nvGrpSpPr>
        <p:grpSpPr>
          <a:xfrm rot="5400000">
            <a:off x="4575305" y="2747178"/>
            <a:ext cx="6862555" cy="1368199"/>
            <a:chOff x="2281445" y="609600"/>
            <a:chExt cx="6862555" cy="1368199"/>
          </a:xfrm>
        </p:grpSpPr>
        <p:sp>
          <p:nvSpPr>
            <p:cNvPr id="12" name="Rectangle 11"/>
            <p:cNvSpPr/>
            <p:nvPr/>
          </p:nvSpPr>
          <p:spPr bwMode="ltGray">
            <a:xfrm>
              <a:off x="2281445" y="609601"/>
              <a:ext cx="5285695"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7710769" y="609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464798" y="609597"/>
            <a:ext cx="1069602" cy="446193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10241" y="609598"/>
            <a:ext cx="6576359"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029144" y="5936188"/>
            <a:ext cx="2057400" cy="365125"/>
          </a:xfrm>
        </p:spPr>
        <p:txBody>
          <a:bodyPr/>
          <a:lstStyle/>
          <a:p>
            <a:fld id="{5BCAD085-E8A6-8845-BD4E-CB4CCA059FC4}" type="datetimeFigureOut">
              <a:rPr lang="en-US" smtClean="0"/>
              <a:t>4/25/25</a:t>
            </a:fld>
            <a:endParaRPr lang="en-US"/>
          </a:p>
        </p:txBody>
      </p:sp>
      <p:sp>
        <p:nvSpPr>
          <p:cNvPr id="5" name="Footer Placeholder 4"/>
          <p:cNvSpPr>
            <a:spLocks noGrp="1"/>
          </p:cNvSpPr>
          <p:nvPr>
            <p:ph type="ftr" sz="quarter" idx="11"/>
          </p:nvPr>
        </p:nvSpPr>
        <p:spPr>
          <a:xfrm>
            <a:off x="510241" y="5936189"/>
            <a:ext cx="4518959" cy="365125"/>
          </a:xfrm>
        </p:spPr>
        <p:txBody>
          <a:bodyPr/>
          <a:lstStyle/>
          <a:p>
            <a:endParaRPr lang="en-US"/>
          </a:p>
        </p:txBody>
      </p:sp>
      <p:sp>
        <p:nvSpPr>
          <p:cNvPr id="6" name="Slide Number Placeholder 5"/>
          <p:cNvSpPr>
            <a:spLocks noGrp="1"/>
          </p:cNvSpPr>
          <p:nvPr>
            <p:ph type="sldNum" sz="quarter" idx="12"/>
          </p:nvPr>
        </p:nvSpPr>
        <p:spPr>
          <a:xfrm>
            <a:off x="7431152" y="5432500"/>
            <a:ext cx="1149636" cy="1273100"/>
          </a:xfrm>
        </p:spPr>
        <p:txBody>
          <a:bodyPr anchor="t"/>
          <a:lstStyle>
            <a:lvl1pPr algn="ctr">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6191695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7" name="Picture 3" descr="C:\Users\James\Desktop\msft\Berlin\build Assets\hashOverlaySD-FullResolve.png"/>
          <p:cNvPicPr>
            <a:picLocks noChangeAspect="1" noChangeArrowheads="1"/>
          </p:cNvPicPr>
          <p:nvPr/>
        </p:nvPicPr>
        <p:blipFill>
          <a:blip r:embed="rId19">
            <a:alphaModFix amt="10000"/>
            <a:extLst>
              <a:ext uri="{28A0092B-C50C-407E-A947-70E740481C1C}">
                <a14:useLocalDpi xmlns:a14="http://schemas.microsoft.com/office/drawing/2010/main" val="0"/>
              </a:ext>
            </a:extLst>
          </a:blip>
          <a:srcRect/>
          <a:stretch>
            <a:fillRect/>
          </a:stretch>
        </p:blipFill>
        <p:spPr bwMode="auto">
          <a:xfrm>
            <a:off x="0" y="1"/>
            <a:ext cx="9144000" cy="6858000"/>
          </a:xfrm>
          <a:prstGeom prst="rect">
            <a:avLst/>
          </a:prstGeom>
          <a:extLst>
            <a:ext uri="{909E8E84-426E-40dd-AFC4-6F175D3DCCD1}">
              <a14:hiddenFill xmlns:a14="http://schemas.microsoft.com/office/drawing/2010/main" xmlns="">
                <a:solidFill>
                  <a:srgbClr val="FFFFFF"/>
                </a:solidFill>
              </a14:hiddenFill>
            </a:ext>
          </a:extLst>
        </p:spPr>
      </p:pic>
      <p:sp>
        <p:nvSpPr>
          <p:cNvPr id="2" name="Title Placeholder 1"/>
          <p:cNvSpPr>
            <a:spLocks noGrp="1"/>
          </p:cNvSpPr>
          <p:nvPr>
            <p:ph type="title"/>
          </p:nvPr>
        </p:nvSpPr>
        <p:spPr>
          <a:xfrm>
            <a:off x="531639" y="753228"/>
            <a:ext cx="6896534"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3400" y="2336873"/>
            <a:ext cx="6887389"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367881" y="5936188"/>
            <a:ext cx="20574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BCAD085-E8A6-8845-BD4E-CB4CCA059FC4}" type="datetimeFigureOut">
              <a:rPr lang="en-US" smtClean="0"/>
              <a:t>4/25/25</a:t>
            </a:fld>
            <a:endParaRPr lang="en-US"/>
          </a:p>
        </p:txBody>
      </p:sp>
      <p:sp>
        <p:nvSpPr>
          <p:cNvPr id="5" name="Footer Placeholder 4"/>
          <p:cNvSpPr>
            <a:spLocks noGrp="1"/>
          </p:cNvSpPr>
          <p:nvPr>
            <p:ph type="ftr" sz="quarter" idx="3"/>
          </p:nvPr>
        </p:nvSpPr>
        <p:spPr>
          <a:xfrm>
            <a:off x="533400" y="5936189"/>
            <a:ext cx="4834673"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848600" y="753228"/>
            <a:ext cx="1157674"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49010125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doi.org/10.1108/20428301111140930"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hyperlink" Target="https://doi.org/10.1080/14613808.2013.788143" TargetMode="External"/></Relationships>
</file>

<file path=ppt/slides/_rels/slide30.xml.rels><?xml version="1.0" encoding="UTF-8" standalone="yes"?>
<Relationships xmlns="http://schemas.openxmlformats.org/package/2006/relationships"><Relationship Id="rId2" Type="http://schemas.openxmlformats.org/officeDocument/2006/relationships/hyperlink" Target="https://doi.org/10.1177/0305735621103099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The Effects of Ensemble Singing on Mental Health and Well-Being</a:t>
            </a:r>
          </a:p>
        </p:txBody>
      </p:sp>
      <p:sp>
        <p:nvSpPr>
          <p:cNvPr id="3" name="Content Placeholder 2"/>
          <p:cNvSpPr>
            <a:spLocks noGrp="1"/>
          </p:cNvSpPr>
          <p:nvPr>
            <p:ph idx="1"/>
          </p:nvPr>
        </p:nvSpPr>
        <p:spPr>
          <a:xfrm>
            <a:off x="1639615" y="3125149"/>
            <a:ext cx="5665561" cy="1278686"/>
          </a:xfrm>
        </p:spPr>
        <p:txBody>
          <a:bodyPr/>
          <a:lstStyle/>
          <a:p>
            <a:pPr algn="ctr"/>
            <a:r>
              <a:rPr dirty="0"/>
              <a:t>Rebecca Morrell</a:t>
            </a:r>
          </a:p>
          <a:p>
            <a:pPr algn="ctr"/>
            <a:r>
              <a:rPr dirty="0"/>
              <a:t>Module 6 | BMPF7010</a:t>
            </a:r>
          </a:p>
        </p:txBody>
      </p:sp>
      <p:sp>
        <p:nvSpPr>
          <p:cNvPr id="5" name="TextBox 4">
            <a:extLst>
              <a:ext uri="{FF2B5EF4-FFF2-40B4-BE49-F238E27FC236}">
                <a16:creationId xmlns:a16="http://schemas.microsoft.com/office/drawing/2014/main" id="{2CD57027-8356-2D7B-811E-ED7C6EE15F94}"/>
              </a:ext>
            </a:extLst>
          </p:cNvPr>
          <p:cNvSpPr txBox="1"/>
          <p:nvPr/>
        </p:nvSpPr>
        <p:spPr>
          <a:xfrm>
            <a:off x="178676" y="5501091"/>
            <a:ext cx="8965324" cy="923330"/>
          </a:xfrm>
          <a:prstGeom prst="rect">
            <a:avLst/>
          </a:prstGeom>
          <a:noFill/>
        </p:spPr>
        <p:txBody>
          <a:bodyPr wrap="square">
            <a:spAutoFit/>
          </a:bodyPr>
          <a:lstStyle/>
          <a:p>
            <a:pPr rtl="0">
              <a:buNone/>
            </a:pPr>
            <a:r>
              <a:rPr lang="en-GB" sz="1800" b="1" i="0" u="none" strike="noStrike" dirty="0">
                <a:solidFill>
                  <a:srgbClr val="000000"/>
                </a:solidFill>
                <a:effectLst/>
                <a:latin typeface="Arial" panose="020B0604020202020204" pitchFamily="34" charset="0"/>
              </a:rPr>
              <a:t>Student Number: 2243154 Rebecca Morrell Module 6 - BMPF7010</a:t>
            </a:r>
            <a:endParaRPr lang="en-GB" b="0" dirty="0">
              <a:effectLst/>
            </a:endParaRPr>
          </a:p>
          <a:p>
            <a:pPr>
              <a:buNone/>
            </a:pPr>
            <a:br>
              <a:rPr lang="en-GB" dirty="0"/>
            </a:b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86F78-BC8F-F4EF-077A-1730D4308CD7}"/>
              </a:ext>
            </a:extLst>
          </p:cNvPr>
          <p:cNvSpPr>
            <a:spLocks noGrp="1"/>
          </p:cNvSpPr>
          <p:nvPr>
            <p:ph type="title"/>
          </p:nvPr>
        </p:nvSpPr>
        <p:spPr/>
        <p:txBody>
          <a:bodyPr/>
          <a:lstStyle/>
          <a:p>
            <a:r>
              <a:rPr lang="en-US" dirty="0"/>
              <a:t>Project introduction</a:t>
            </a:r>
          </a:p>
        </p:txBody>
      </p:sp>
      <p:sp>
        <p:nvSpPr>
          <p:cNvPr id="3" name="Content Placeholder 2">
            <a:extLst>
              <a:ext uri="{FF2B5EF4-FFF2-40B4-BE49-F238E27FC236}">
                <a16:creationId xmlns:a16="http://schemas.microsoft.com/office/drawing/2014/main" id="{209964A4-214A-FA79-2B65-0EDBFFDE6108}"/>
              </a:ext>
            </a:extLst>
          </p:cNvPr>
          <p:cNvSpPr>
            <a:spLocks noGrp="1"/>
          </p:cNvSpPr>
          <p:nvPr>
            <p:ph idx="1"/>
          </p:nvPr>
        </p:nvSpPr>
        <p:spPr/>
        <p:txBody>
          <a:bodyPr/>
          <a:lstStyle/>
          <a:p>
            <a:pPr>
              <a:buFont typeface="Arial" panose="020B0604020202020204" pitchFamily="34" charset="0"/>
              <a:buChar char="•"/>
            </a:pPr>
            <a:r>
              <a:rPr lang="en-GB" dirty="0"/>
              <a:t>Exploring how ensemble singing impacts mental health and wellbeing</a:t>
            </a:r>
          </a:p>
          <a:p>
            <a:pPr>
              <a:buFont typeface="Arial" panose="020B0604020202020204" pitchFamily="34" charset="0"/>
              <a:buChar char="•"/>
            </a:pPr>
            <a:r>
              <a:rPr lang="en-GB" dirty="0"/>
              <a:t>Focus on non-professional singers across diverse backgrounds</a:t>
            </a:r>
          </a:p>
          <a:p>
            <a:pPr>
              <a:buFont typeface="Arial" panose="020B0604020202020204" pitchFamily="34" charset="0"/>
              <a:buChar char="•"/>
            </a:pPr>
            <a:r>
              <a:rPr lang="en-GB" dirty="0"/>
              <a:t>Combines personal passion and professional experience</a:t>
            </a:r>
          </a:p>
          <a:p>
            <a:pPr>
              <a:buFont typeface="Arial" panose="020B0604020202020204" pitchFamily="34" charset="0"/>
              <a:buChar char="•"/>
            </a:pPr>
            <a:r>
              <a:rPr lang="en-GB" dirty="0"/>
              <a:t>Builds on arts-in-health literature (Fancourt, 2017)</a:t>
            </a:r>
          </a:p>
          <a:p>
            <a:endParaRPr lang="en-US" dirty="0"/>
          </a:p>
        </p:txBody>
      </p:sp>
    </p:spTree>
    <p:extLst>
      <p:ext uri="{BB962C8B-B14F-4D97-AF65-F5344CB8AC3E}">
        <p14:creationId xmlns:p14="http://schemas.microsoft.com/office/powerpoint/2010/main" val="39878412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Project Overview</a:t>
            </a:r>
          </a:p>
        </p:txBody>
      </p:sp>
      <p:sp>
        <p:nvSpPr>
          <p:cNvPr id="3" name="Content Placeholder 2"/>
          <p:cNvSpPr>
            <a:spLocks noGrp="1"/>
          </p:cNvSpPr>
          <p:nvPr>
            <p:ph idx="1"/>
          </p:nvPr>
        </p:nvSpPr>
        <p:spPr>
          <a:xfrm>
            <a:off x="103909" y="2088573"/>
            <a:ext cx="8915400" cy="4592781"/>
          </a:xfrm>
        </p:spPr>
        <p:txBody>
          <a:bodyPr>
            <a:normAutofit/>
          </a:bodyPr>
          <a:lstStyle/>
          <a:p>
            <a:pPr marL="0" indent="0">
              <a:buNone/>
            </a:pPr>
            <a:r>
              <a:rPr sz="1400" b="1" dirty="0">
                <a:latin typeface="Arial" panose="020B0604020202020204" pitchFamily="34" charset="0"/>
                <a:cs typeface="Arial" panose="020B0604020202020204" pitchFamily="34" charset="0"/>
              </a:rPr>
              <a:t>Exploring how ensemble singing affects mental health in non-professional singers</a:t>
            </a:r>
            <a:endParaRPr lang="en-GB" sz="1400" b="1" dirty="0">
              <a:latin typeface="Arial" panose="020B0604020202020204" pitchFamily="34" charset="0"/>
              <a:cs typeface="Arial" panose="020B0604020202020204" pitchFamily="34" charset="0"/>
            </a:endParaRPr>
          </a:p>
          <a:p>
            <a:pPr rtl="0">
              <a:spcBef>
                <a:spcPts val="1200"/>
              </a:spcBef>
              <a:spcAft>
                <a:spcPts val="1200"/>
              </a:spcAft>
              <a:buNone/>
            </a:pPr>
            <a:r>
              <a:rPr lang="en-GB" sz="1200" b="1" u="sng" dirty="0">
                <a:latin typeface="Arial" panose="020B0604020202020204" pitchFamily="34" charset="0"/>
                <a:cs typeface="Arial" panose="020B0604020202020204" pitchFamily="34" charset="0"/>
              </a:rPr>
              <a:t>Psychological benefits </a:t>
            </a:r>
          </a:p>
          <a:p>
            <a:pPr rtl="0">
              <a:spcBef>
                <a:spcPts val="1200"/>
              </a:spcBef>
              <a:spcAft>
                <a:spcPts val="1200"/>
              </a:spcAft>
              <a:buNone/>
            </a:pPr>
            <a:r>
              <a:rPr lang="en-GB" sz="1200" dirty="0">
                <a:latin typeface="Arial" panose="020B0604020202020204" pitchFamily="34" charset="0"/>
                <a:cs typeface="Arial" panose="020B0604020202020204" pitchFamily="34" charset="0"/>
              </a:rPr>
              <a:t>1. </a:t>
            </a:r>
            <a:r>
              <a:rPr lang="en-GB" sz="1200" b="0" i="0" u="none" strike="noStrike" dirty="0">
                <a:effectLst/>
                <a:latin typeface="Arial" panose="020B0604020202020204" pitchFamily="34" charset="0"/>
                <a:cs typeface="Arial" panose="020B0604020202020204" pitchFamily="34" charset="0"/>
              </a:rPr>
              <a:t>anxiety and depression (King, 2011; Clements-Courtes,2013; Thomas </a:t>
            </a:r>
            <a:r>
              <a:rPr lang="en-GB" sz="1200" b="0" i="1" u="none" strike="noStrike" dirty="0">
                <a:effectLst/>
                <a:latin typeface="Arial" panose="020B0604020202020204" pitchFamily="34" charset="0"/>
                <a:cs typeface="Arial" panose="020B0604020202020204" pitchFamily="34" charset="0"/>
              </a:rPr>
              <a:t>at el.,</a:t>
            </a:r>
            <a:r>
              <a:rPr lang="en-GB" sz="1200" b="0" i="0" u="none" strike="noStrike" dirty="0">
                <a:effectLst/>
                <a:latin typeface="Arial" panose="020B0604020202020204" pitchFamily="34" charset="0"/>
                <a:cs typeface="Arial" panose="020B0604020202020204" pitchFamily="34" charset="0"/>
              </a:rPr>
              <a:t> 2015; Fu,</a:t>
            </a:r>
            <a:r>
              <a:rPr lang="en-GB" sz="1200" b="0" i="1" u="none" strike="noStrike" dirty="0">
                <a:effectLst/>
                <a:latin typeface="Arial" panose="020B0604020202020204" pitchFamily="34" charset="0"/>
                <a:cs typeface="Arial" panose="020B0604020202020204" pitchFamily="34" charset="0"/>
              </a:rPr>
              <a:t> et al., </a:t>
            </a:r>
            <a:r>
              <a:rPr lang="en-GB" sz="1200" b="0" i="0" u="none" strike="noStrike" dirty="0">
                <a:effectLst/>
                <a:latin typeface="Arial" panose="020B0604020202020204" pitchFamily="34" charset="0"/>
                <a:cs typeface="Arial" panose="020B0604020202020204" pitchFamily="34" charset="0"/>
              </a:rPr>
              <a:t>2018; Balega, 2024). </a:t>
            </a:r>
          </a:p>
          <a:p>
            <a:pPr rtl="0">
              <a:spcBef>
                <a:spcPts val="1200"/>
              </a:spcBef>
              <a:spcAft>
                <a:spcPts val="1200"/>
              </a:spcAft>
              <a:buNone/>
            </a:pPr>
            <a:r>
              <a:rPr lang="en-GB" sz="1200" dirty="0">
                <a:latin typeface="Arial" panose="020B0604020202020204" pitchFamily="34" charset="0"/>
                <a:cs typeface="Arial" panose="020B0604020202020204" pitchFamily="34" charset="0"/>
              </a:rPr>
              <a:t>2. </a:t>
            </a:r>
            <a:r>
              <a:rPr lang="en-GB" sz="1200" b="0" i="0" u="none" strike="noStrike" dirty="0">
                <a:effectLst/>
                <a:latin typeface="Arial" panose="020B0604020202020204" pitchFamily="34" charset="0"/>
                <a:cs typeface="Arial" panose="020B0604020202020204" pitchFamily="34" charset="0"/>
              </a:rPr>
              <a:t>Emotional release (Williams, Dingle &amp; Clift, 2018; Camlin, </a:t>
            </a:r>
            <a:r>
              <a:rPr lang="en-GB" sz="1200" b="0" i="0" u="none" strike="noStrike" dirty="0" err="1">
                <a:effectLst/>
                <a:latin typeface="Arial" panose="020B0604020202020204" pitchFamily="34" charset="0"/>
                <a:cs typeface="Arial" panose="020B0604020202020204" pitchFamily="34" charset="0"/>
              </a:rPr>
              <a:t>Defern</a:t>
            </a:r>
            <a:r>
              <a:rPr lang="en-GB" sz="1200" b="0" i="0" u="none" strike="noStrike" dirty="0">
                <a:effectLst/>
                <a:latin typeface="Arial" panose="020B0604020202020204" pitchFamily="34" charset="0"/>
                <a:cs typeface="Arial" panose="020B0604020202020204" pitchFamily="34" charset="0"/>
              </a:rPr>
              <a:t> &amp; </a:t>
            </a:r>
            <a:r>
              <a:rPr lang="en-GB" sz="1200" b="0" i="0" u="none" strike="noStrike" dirty="0" err="1">
                <a:effectLst/>
                <a:latin typeface="Arial" panose="020B0604020202020204" pitchFamily="34" charset="0"/>
                <a:cs typeface="Arial" panose="020B0604020202020204" pitchFamily="34" charset="0"/>
              </a:rPr>
              <a:t>Zeserson</a:t>
            </a:r>
            <a:r>
              <a:rPr lang="en-GB" sz="1200" b="0" i="0" u="none" strike="noStrike" dirty="0">
                <a:effectLst/>
                <a:latin typeface="Arial" panose="020B0604020202020204" pitchFamily="34" charset="0"/>
                <a:cs typeface="Arial" panose="020B0604020202020204" pitchFamily="34" charset="0"/>
              </a:rPr>
              <a:t>, 2020).</a:t>
            </a:r>
          </a:p>
          <a:p>
            <a:pPr>
              <a:spcBef>
                <a:spcPts val="1200"/>
              </a:spcBef>
              <a:spcAft>
                <a:spcPts val="1200"/>
              </a:spcAft>
              <a:buNone/>
            </a:pPr>
            <a:r>
              <a:rPr lang="en-GB" sz="1200" b="1" u="sng" dirty="0">
                <a:latin typeface="Arial" panose="020B0604020202020204" pitchFamily="34" charset="0"/>
                <a:cs typeface="Arial" panose="020B0604020202020204" pitchFamily="34" charset="0"/>
              </a:rPr>
              <a:t>Physiological benefits</a:t>
            </a:r>
          </a:p>
          <a:p>
            <a:pPr rtl="0">
              <a:spcBef>
                <a:spcPts val="1200"/>
              </a:spcBef>
              <a:spcAft>
                <a:spcPts val="1200"/>
              </a:spcAft>
              <a:buNone/>
            </a:pPr>
            <a:r>
              <a:rPr lang="en-GB" sz="1200" b="0" i="0" u="none" strike="noStrike" dirty="0">
                <a:effectLst/>
                <a:latin typeface="Arial" panose="020B0604020202020204" pitchFamily="34" charset="0"/>
                <a:cs typeface="Arial" panose="020B0604020202020204" pitchFamily="34" charset="0"/>
              </a:rPr>
              <a:t> 1. Biochemical underpinnings (Fancourt, </a:t>
            </a:r>
            <a:r>
              <a:rPr lang="en-GB" sz="1200" b="0" i="1" u="none" strike="noStrike" dirty="0">
                <a:effectLst/>
                <a:latin typeface="Arial" panose="020B0604020202020204" pitchFamily="34" charset="0"/>
                <a:cs typeface="Arial" panose="020B0604020202020204" pitchFamily="34" charset="0"/>
              </a:rPr>
              <a:t>et al.,</a:t>
            </a:r>
            <a:r>
              <a:rPr lang="en-GB" sz="1200" b="0" i="0" u="none" strike="noStrike" dirty="0">
                <a:effectLst/>
                <a:latin typeface="Arial" panose="020B0604020202020204" pitchFamily="34" charset="0"/>
                <a:cs typeface="Arial" panose="020B0604020202020204" pitchFamily="34" charset="0"/>
              </a:rPr>
              <a:t> 2016; Dunbar, 2023). </a:t>
            </a:r>
          </a:p>
          <a:p>
            <a:pPr rtl="0">
              <a:spcBef>
                <a:spcPts val="1200"/>
              </a:spcBef>
              <a:spcAft>
                <a:spcPts val="1200"/>
              </a:spcAft>
              <a:buNone/>
            </a:pPr>
            <a:r>
              <a:rPr lang="en-GB" sz="1200" b="0" i="0" u="none" strike="noStrike" dirty="0">
                <a:effectLst/>
                <a:latin typeface="Arial" panose="020B0604020202020204" pitchFamily="34" charset="0"/>
                <a:cs typeface="Arial" panose="020B0604020202020204" pitchFamily="34" charset="0"/>
              </a:rPr>
              <a:t>2. Deep breathing and controlled vocalisation used in mindfulness (King, 2011; Clements-Courtes,2013; Thomas </a:t>
            </a:r>
            <a:r>
              <a:rPr lang="en-GB" sz="1200" b="0" i="1" u="none" strike="noStrike" dirty="0">
                <a:effectLst/>
                <a:latin typeface="Arial" panose="020B0604020202020204" pitchFamily="34" charset="0"/>
                <a:cs typeface="Arial" panose="020B0604020202020204" pitchFamily="34" charset="0"/>
              </a:rPr>
              <a:t>at el.,</a:t>
            </a:r>
            <a:r>
              <a:rPr lang="en-GB" sz="1200" b="0" i="0" u="none" strike="noStrike" dirty="0">
                <a:effectLst/>
                <a:latin typeface="Arial" panose="020B0604020202020204" pitchFamily="34" charset="0"/>
                <a:cs typeface="Arial" panose="020B0604020202020204" pitchFamily="34" charset="0"/>
              </a:rPr>
              <a:t> 2015; Fu,</a:t>
            </a:r>
            <a:r>
              <a:rPr lang="en-GB" sz="1200" b="0" i="1" u="none" strike="noStrike" dirty="0">
                <a:effectLst/>
                <a:latin typeface="Arial" panose="020B0604020202020204" pitchFamily="34" charset="0"/>
                <a:cs typeface="Arial" panose="020B0604020202020204" pitchFamily="34" charset="0"/>
              </a:rPr>
              <a:t> et al., </a:t>
            </a:r>
            <a:r>
              <a:rPr lang="en-GB" sz="1200" b="0" i="0" u="none" strike="noStrike" dirty="0">
                <a:effectLst/>
                <a:latin typeface="Arial" panose="020B0604020202020204" pitchFamily="34" charset="0"/>
                <a:cs typeface="Arial" panose="020B0604020202020204" pitchFamily="34" charset="0"/>
              </a:rPr>
              <a:t>2018; Balega, 2024).</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r>
              <a:rPr lang="en-GB" sz="1200" b="1" u="sng" dirty="0">
                <a:latin typeface="Arial" panose="020B0604020202020204" pitchFamily="34" charset="0"/>
                <a:cs typeface="Arial" panose="020B0604020202020204" pitchFamily="34" charset="0"/>
              </a:rPr>
              <a:t>Social Integration</a:t>
            </a:r>
          </a:p>
          <a:p>
            <a:pPr marL="0" indent="0">
              <a:buNone/>
            </a:pPr>
            <a:r>
              <a:rPr lang="en-GB" sz="1200" dirty="0">
                <a:latin typeface="Arial" panose="020B0604020202020204" pitchFamily="34" charset="0"/>
                <a:cs typeface="Arial" panose="020B0604020202020204" pitchFamily="34" charset="0"/>
              </a:rPr>
              <a:t>N</a:t>
            </a:r>
            <a:r>
              <a:rPr lang="en-GB" sz="1200" b="0" i="0" u="none" strike="noStrike" dirty="0">
                <a:effectLst/>
                <a:latin typeface="Arial" panose="020B0604020202020204" pitchFamily="34" charset="0"/>
                <a:cs typeface="Arial" panose="020B0604020202020204" pitchFamily="34" charset="0"/>
              </a:rPr>
              <a:t>ew social connections, reduced isolation, and creating a sense of belonging (Siber, 2005; Fancourt, </a:t>
            </a:r>
            <a:r>
              <a:rPr lang="en-GB" sz="1200" b="0" i="1" u="none" strike="noStrike" dirty="0">
                <a:effectLst/>
                <a:latin typeface="Arial" panose="020B0604020202020204" pitchFamily="34" charset="0"/>
                <a:cs typeface="Arial" panose="020B0604020202020204" pitchFamily="34" charset="0"/>
              </a:rPr>
              <a:t>et al., </a:t>
            </a:r>
            <a:r>
              <a:rPr lang="en-GB" sz="1200" b="0" i="0" u="none" strike="noStrike" dirty="0">
                <a:effectLst/>
                <a:latin typeface="Arial" panose="020B0604020202020204" pitchFamily="34" charset="0"/>
                <a:cs typeface="Arial" panose="020B0604020202020204" pitchFamily="34" charset="0"/>
              </a:rPr>
              <a:t>2019; Manrique &amp; Gutierrez,2021; Joseph &amp; Southcott, 2014; Jang, 2020) Camlin, </a:t>
            </a:r>
            <a:r>
              <a:rPr lang="en-GB" sz="1200" b="0" i="0" u="none" strike="noStrike" dirty="0" err="1">
                <a:effectLst/>
                <a:latin typeface="Arial" panose="020B0604020202020204" pitchFamily="34" charset="0"/>
                <a:cs typeface="Arial" panose="020B0604020202020204" pitchFamily="34" charset="0"/>
              </a:rPr>
              <a:t>Defern</a:t>
            </a:r>
            <a:r>
              <a:rPr lang="en-GB" sz="1200" b="0" i="0" u="none" strike="noStrike" dirty="0">
                <a:effectLst/>
                <a:latin typeface="Arial" panose="020B0604020202020204" pitchFamily="34" charset="0"/>
                <a:cs typeface="Arial" panose="020B0604020202020204" pitchFamily="34" charset="0"/>
              </a:rPr>
              <a:t> &amp; </a:t>
            </a:r>
            <a:r>
              <a:rPr lang="en-GB" sz="1200" b="0" i="0" u="none" strike="noStrike" dirty="0" err="1">
                <a:effectLst/>
                <a:latin typeface="Arial" panose="020B0604020202020204" pitchFamily="34" charset="0"/>
                <a:cs typeface="Arial" panose="020B0604020202020204" pitchFamily="34" charset="0"/>
              </a:rPr>
              <a:t>Zeserson</a:t>
            </a:r>
            <a:r>
              <a:rPr lang="en-GB" sz="1200" b="0" i="0" u="none" strike="noStrike" dirty="0">
                <a:effectLst/>
                <a:latin typeface="Arial" panose="020B0604020202020204" pitchFamily="34" charset="0"/>
                <a:cs typeface="Arial" panose="020B0604020202020204" pitchFamily="34" charset="0"/>
              </a:rPr>
              <a:t>, 2020)</a:t>
            </a:r>
            <a:endParaRPr lang="en-GB" sz="1200" dirty="0">
              <a:latin typeface="Arial" panose="020B0604020202020204" pitchFamily="34" charset="0"/>
              <a:cs typeface="Arial" panose="020B0604020202020204" pitchFamily="34" charset="0"/>
            </a:endParaRPr>
          </a:p>
          <a:p>
            <a:endParaRPr lang="en-GB" sz="1200" i="1" dirty="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BA232-5F36-16AF-DA47-4560DC4B4ABF}"/>
              </a:ext>
            </a:extLst>
          </p:cNvPr>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Personal and professional relevance</a:t>
            </a:r>
            <a:endParaRPr lang="en-US" dirty="0"/>
          </a:p>
        </p:txBody>
      </p:sp>
      <p:sp>
        <p:nvSpPr>
          <p:cNvPr id="3" name="Content Placeholder 2">
            <a:extLst>
              <a:ext uri="{FF2B5EF4-FFF2-40B4-BE49-F238E27FC236}">
                <a16:creationId xmlns:a16="http://schemas.microsoft.com/office/drawing/2014/main" id="{3B2522BF-2DDE-E18D-694A-35595CF6D0DD}"/>
              </a:ext>
            </a:extLst>
          </p:cNvPr>
          <p:cNvSpPr>
            <a:spLocks noGrp="1"/>
          </p:cNvSpPr>
          <p:nvPr>
            <p:ph idx="1"/>
          </p:nvPr>
        </p:nvSpPr>
        <p:spPr>
          <a:xfrm>
            <a:off x="533400" y="2140527"/>
            <a:ext cx="8350827" cy="4551218"/>
          </a:xfrm>
        </p:spPr>
        <p:txBody>
          <a:bodyPr>
            <a:normAutofit fontScale="77500" lnSpcReduction="20000"/>
          </a:bodyPr>
          <a:lstStyle/>
          <a:p>
            <a:pPr>
              <a:buNone/>
            </a:pPr>
            <a:r>
              <a:rPr lang="en-GB" b="1" dirty="0"/>
              <a:t>Personal Relevance</a:t>
            </a:r>
          </a:p>
          <a:p>
            <a:pPr>
              <a:buFont typeface="Arial" panose="020B0604020202020204" pitchFamily="34" charset="0"/>
              <a:buChar char="•"/>
            </a:pPr>
            <a:r>
              <a:rPr lang="en-GB" dirty="0"/>
              <a:t>Lifelong involvement in ensemble singing and music.</a:t>
            </a:r>
          </a:p>
          <a:p>
            <a:pPr>
              <a:buFont typeface="Arial" panose="020B0604020202020204" pitchFamily="34" charset="0"/>
              <a:buChar char="•"/>
            </a:pPr>
            <a:r>
              <a:rPr lang="en-GB" dirty="0"/>
              <a:t>Firsthand experience of singing as a </a:t>
            </a:r>
            <a:r>
              <a:rPr lang="en-GB" b="1" dirty="0"/>
              <a:t>source of emotional support and identity</a:t>
            </a:r>
            <a:r>
              <a:rPr lang="en-GB" dirty="0"/>
              <a:t>.</a:t>
            </a:r>
          </a:p>
          <a:p>
            <a:pPr>
              <a:buFont typeface="Arial" panose="020B0604020202020204" pitchFamily="34" charset="0"/>
              <a:buChar char="•"/>
            </a:pPr>
            <a:r>
              <a:rPr lang="en-GB" dirty="0"/>
              <a:t>Personal curiosity about why singing feels therapeutic and fulfilling.</a:t>
            </a:r>
          </a:p>
          <a:p>
            <a:pPr>
              <a:buFont typeface="Arial" panose="020B0604020202020204" pitchFamily="34" charset="0"/>
              <a:buChar char="•"/>
            </a:pPr>
            <a:r>
              <a:rPr lang="en-GB" dirty="0"/>
              <a:t>Desire to explore singing beyond ego, performance, or perfectionism.</a:t>
            </a:r>
          </a:p>
          <a:p>
            <a:pPr>
              <a:buNone/>
            </a:pPr>
            <a:r>
              <a:rPr lang="en-GB" b="1" dirty="0"/>
              <a:t>Professional Relevance</a:t>
            </a:r>
          </a:p>
          <a:p>
            <a:pPr>
              <a:buFont typeface="Arial" panose="020B0604020202020204" pitchFamily="34" charset="0"/>
              <a:buChar char="•"/>
            </a:pPr>
            <a:r>
              <a:rPr lang="en-GB" dirty="0"/>
              <a:t>Role as a </a:t>
            </a:r>
            <a:r>
              <a:rPr lang="en-GB" b="1" dirty="0"/>
              <a:t>vocal coach, </a:t>
            </a:r>
            <a:r>
              <a:rPr lang="en-GB" dirty="0"/>
              <a:t>seeing how students grow emotionally and socially through singing.</a:t>
            </a:r>
          </a:p>
          <a:p>
            <a:pPr>
              <a:buFont typeface="Arial" panose="020B0604020202020204" pitchFamily="34" charset="0"/>
              <a:buChar char="•"/>
            </a:pPr>
            <a:r>
              <a:rPr lang="en-GB" dirty="0"/>
              <a:t>Importance of creating </a:t>
            </a:r>
            <a:r>
              <a:rPr lang="en-GB" b="1" dirty="0"/>
              <a:t>inclusive, safe space to my teaching environments</a:t>
            </a:r>
            <a:r>
              <a:rPr lang="en-GB" dirty="0"/>
              <a:t>.</a:t>
            </a:r>
          </a:p>
          <a:p>
            <a:pPr>
              <a:buFont typeface="Arial" panose="020B0604020202020204" pitchFamily="34" charset="0"/>
              <a:buChar char="•"/>
            </a:pPr>
            <a:r>
              <a:rPr lang="en-GB" dirty="0"/>
              <a:t>Recognition of the </a:t>
            </a:r>
            <a:r>
              <a:rPr lang="en-GB" b="1" dirty="0"/>
              <a:t>non-clinical, therapeutic potential</a:t>
            </a:r>
            <a:r>
              <a:rPr lang="en-GB" dirty="0"/>
              <a:t> of ensemble singing.</a:t>
            </a:r>
          </a:p>
          <a:p>
            <a:pPr>
              <a:buFont typeface="Arial" panose="020B0604020202020204" pitchFamily="34" charset="0"/>
              <a:buChar char="•"/>
            </a:pPr>
            <a:r>
              <a:rPr lang="en-GB" dirty="0"/>
              <a:t>Research strengthens practice by grounding teaching methods in evidence.</a:t>
            </a:r>
          </a:p>
          <a:p>
            <a:endParaRPr lang="en-US" dirty="0"/>
          </a:p>
        </p:txBody>
      </p:sp>
    </p:spTree>
    <p:extLst>
      <p:ext uri="{BB962C8B-B14F-4D97-AF65-F5344CB8AC3E}">
        <p14:creationId xmlns:p14="http://schemas.microsoft.com/office/powerpoint/2010/main" val="1286064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Methodology</a:t>
            </a:r>
          </a:p>
        </p:txBody>
      </p:sp>
      <p:sp>
        <p:nvSpPr>
          <p:cNvPr id="3" name="Content Placeholder 2"/>
          <p:cNvSpPr>
            <a:spLocks noGrp="1"/>
          </p:cNvSpPr>
          <p:nvPr>
            <p:ph idx="1"/>
          </p:nvPr>
        </p:nvSpPr>
        <p:spPr/>
        <p:txBody>
          <a:bodyPr/>
          <a:lstStyle/>
          <a:p>
            <a:r>
              <a:rPr dirty="0"/>
              <a:t>- Mixed-methods approach (Creswell &amp; Plano Clark, 2011)</a:t>
            </a:r>
          </a:p>
          <a:p>
            <a:r>
              <a:rPr dirty="0"/>
              <a:t>- Grounded Theory framework (Charmaz, 2014)</a:t>
            </a:r>
          </a:p>
          <a:p>
            <a:r>
              <a:rPr dirty="0"/>
              <a:t>- Triangulation of data: surveys, interviews, literature</a:t>
            </a:r>
            <a:r>
              <a:rPr lang="en-GB" dirty="0"/>
              <a:t> (Morse 1991)</a:t>
            </a:r>
            <a:endParaRPr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9FA1C-3681-162A-FFCC-73BD94A1B499}"/>
              </a:ext>
            </a:extLst>
          </p:cNvPr>
          <p:cNvSpPr>
            <a:spLocks noGrp="1"/>
          </p:cNvSpPr>
          <p:nvPr>
            <p:ph type="title"/>
          </p:nvPr>
        </p:nvSpPr>
        <p:spPr/>
        <p:txBody>
          <a:bodyPr/>
          <a:lstStyle/>
          <a:p>
            <a:r>
              <a:rPr lang="en-US" dirty="0"/>
              <a:t>Inclusion criteria</a:t>
            </a:r>
          </a:p>
        </p:txBody>
      </p:sp>
      <p:sp>
        <p:nvSpPr>
          <p:cNvPr id="3" name="Content Placeholder 2">
            <a:extLst>
              <a:ext uri="{FF2B5EF4-FFF2-40B4-BE49-F238E27FC236}">
                <a16:creationId xmlns:a16="http://schemas.microsoft.com/office/drawing/2014/main" id="{1DC72300-B7F0-E07F-A085-6C9EF557CD65}"/>
              </a:ext>
            </a:extLst>
          </p:cNvPr>
          <p:cNvSpPr>
            <a:spLocks noGrp="1"/>
          </p:cNvSpPr>
          <p:nvPr>
            <p:ph idx="1"/>
          </p:nvPr>
        </p:nvSpPr>
        <p:spPr>
          <a:xfrm>
            <a:off x="533400" y="2336873"/>
            <a:ext cx="3612573" cy="2526072"/>
          </a:xfrm>
        </p:spPr>
        <p:txBody>
          <a:bodyPr/>
          <a:lstStyle/>
          <a:p>
            <a:r>
              <a:rPr lang="en-US" dirty="0"/>
              <a:t>16 +</a:t>
            </a:r>
          </a:p>
          <a:p>
            <a:r>
              <a:rPr lang="en-US" dirty="0"/>
              <a:t>Lack of research in this area</a:t>
            </a:r>
          </a:p>
          <a:p>
            <a:r>
              <a:rPr lang="en-US" dirty="0"/>
              <a:t>Insider researcher and vocal coach</a:t>
            </a:r>
          </a:p>
          <a:p>
            <a:endParaRPr lang="en-US" dirty="0"/>
          </a:p>
        </p:txBody>
      </p:sp>
      <p:pic>
        <p:nvPicPr>
          <p:cNvPr id="5" name="Picture 4">
            <a:extLst>
              <a:ext uri="{FF2B5EF4-FFF2-40B4-BE49-F238E27FC236}">
                <a16:creationId xmlns:a16="http://schemas.microsoft.com/office/drawing/2014/main" id="{2C91E38E-C882-13A4-03D1-0B8D94AF657D}"/>
              </a:ext>
            </a:extLst>
          </p:cNvPr>
          <p:cNvPicPr>
            <a:picLocks noChangeAspect="1"/>
          </p:cNvPicPr>
          <p:nvPr/>
        </p:nvPicPr>
        <p:blipFill>
          <a:blip r:embed="rId3"/>
          <a:stretch>
            <a:fillRect/>
          </a:stretch>
        </p:blipFill>
        <p:spPr>
          <a:xfrm>
            <a:off x="5455227" y="2035009"/>
            <a:ext cx="3345873" cy="4733467"/>
          </a:xfrm>
          <a:prstGeom prst="rect">
            <a:avLst/>
          </a:prstGeom>
        </p:spPr>
      </p:pic>
    </p:spTree>
    <p:extLst>
      <p:ext uri="{BB962C8B-B14F-4D97-AF65-F5344CB8AC3E}">
        <p14:creationId xmlns:p14="http://schemas.microsoft.com/office/powerpoint/2010/main" val="18939079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Ethical Considerations</a:t>
            </a:r>
          </a:p>
        </p:txBody>
      </p:sp>
      <p:sp>
        <p:nvSpPr>
          <p:cNvPr id="3" name="Content Placeholder 2"/>
          <p:cNvSpPr>
            <a:spLocks noGrp="1"/>
          </p:cNvSpPr>
          <p:nvPr>
            <p:ph idx="1"/>
          </p:nvPr>
        </p:nvSpPr>
        <p:spPr/>
        <p:txBody>
          <a:bodyPr/>
          <a:lstStyle/>
          <a:p>
            <a:r>
              <a:rPr dirty="0"/>
              <a:t> Voluntary informed consent (BERA, 2018)</a:t>
            </a:r>
          </a:p>
          <a:p>
            <a:r>
              <a:rPr dirty="0"/>
              <a:t>Anonymity and data protection (Guillemin &amp; Gillam, 2004)</a:t>
            </a:r>
          </a:p>
          <a:p>
            <a:r>
              <a:rPr dirty="0"/>
              <a:t>Reflexivity and insider research (Coghlan, 2019)</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EA5A7-1BA2-131A-8CA2-0AF67B5E0F0C}"/>
              </a:ext>
            </a:extLst>
          </p:cNvPr>
          <p:cNvSpPr>
            <a:spLocks noGrp="1"/>
          </p:cNvSpPr>
          <p:nvPr>
            <p:ph type="title"/>
          </p:nvPr>
        </p:nvSpPr>
        <p:spPr/>
        <p:txBody>
          <a:bodyPr/>
          <a:lstStyle/>
          <a:p>
            <a:r>
              <a:rPr lang="en-US" dirty="0"/>
              <a:t>Insider Research and Bias</a:t>
            </a:r>
          </a:p>
        </p:txBody>
      </p:sp>
      <p:sp>
        <p:nvSpPr>
          <p:cNvPr id="3" name="Content Placeholder 2">
            <a:extLst>
              <a:ext uri="{FF2B5EF4-FFF2-40B4-BE49-F238E27FC236}">
                <a16:creationId xmlns:a16="http://schemas.microsoft.com/office/drawing/2014/main" id="{5BEB3513-193B-E4C4-855A-7108A65E43A0}"/>
              </a:ext>
            </a:extLst>
          </p:cNvPr>
          <p:cNvSpPr>
            <a:spLocks noGrp="1"/>
          </p:cNvSpPr>
          <p:nvPr>
            <p:ph idx="1"/>
          </p:nvPr>
        </p:nvSpPr>
        <p:spPr>
          <a:xfrm>
            <a:off x="166256" y="2202874"/>
            <a:ext cx="8697190" cy="4333008"/>
          </a:xfrm>
        </p:spPr>
        <p:txBody>
          <a:bodyPr>
            <a:normAutofit fontScale="70000" lnSpcReduction="20000"/>
          </a:bodyPr>
          <a:lstStyle/>
          <a:p>
            <a:pPr>
              <a:buNone/>
            </a:pPr>
            <a:r>
              <a:rPr lang="en-GB" b="1" u="sng" dirty="0"/>
              <a:t>Advantages</a:t>
            </a:r>
          </a:p>
          <a:p>
            <a:r>
              <a:rPr lang="en-US" dirty="0"/>
              <a:t>Established rapport and trust</a:t>
            </a:r>
          </a:p>
          <a:p>
            <a:r>
              <a:rPr lang="en-US" dirty="0"/>
              <a:t>Deeper contextual </a:t>
            </a:r>
            <a:r>
              <a:rPr lang="en-US" dirty="0" err="1"/>
              <a:t>understandoing</a:t>
            </a:r>
            <a:endParaRPr lang="en-US" dirty="0"/>
          </a:p>
          <a:p>
            <a:r>
              <a:rPr lang="en-US" dirty="0"/>
              <a:t>Ease of access</a:t>
            </a:r>
          </a:p>
          <a:p>
            <a:r>
              <a:rPr lang="en-US" dirty="0"/>
              <a:t>Enhanced </a:t>
            </a:r>
            <a:r>
              <a:rPr lang="en-US" dirty="0" err="1"/>
              <a:t>reflexitivity</a:t>
            </a:r>
            <a:endParaRPr lang="en-US" dirty="0"/>
          </a:p>
          <a:p>
            <a:pPr marL="0" indent="0">
              <a:buNone/>
            </a:pPr>
            <a:r>
              <a:rPr lang="en-US" b="1" u="sng" dirty="0"/>
              <a:t>Biases</a:t>
            </a:r>
          </a:p>
          <a:p>
            <a:pPr marL="0" indent="0">
              <a:buNone/>
            </a:pPr>
            <a:r>
              <a:rPr lang="en-US" dirty="0"/>
              <a:t>Subjectivity or over identifying</a:t>
            </a:r>
          </a:p>
          <a:p>
            <a:pPr marL="0" indent="0">
              <a:buNone/>
            </a:pPr>
            <a:r>
              <a:rPr lang="en-US" dirty="0"/>
              <a:t>Ethical concerns</a:t>
            </a:r>
          </a:p>
          <a:p>
            <a:pPr marL="0" indent="0">
              <a:buNone/>
            </a:pPr>
            <a:r>
              <a:rPr lang="en-US" dirty="0"/>
              <a:t>Emotional distance</a:t>
            </a:r>
          </a:p>
          <a:p>
            <a:pPr marL="0" indent="0">
              <a:buNone/>
            </a:pPr>
            <a:r>
              <a:rPr lang="en-US" b="1" u="sng" dirty="0"/>
              <a:t>Mitigating biases</a:t>
            </a:r>
          </a:p>
          <a:p>
            <a:pPr marL="0" indent="0">
              <a:buNone/>
            </a:pPr>
            <a:r>
              <a:rPr lang="en-US" dirty="0"/>
              <a:t>Using a higher level or </a:t>
            </a:r>
            <a:r>
              <a:rPr lang="en-US" dirty="0" err="1"/>
              <a:t>participnats</a:t>
            </a:r>
            <a:r>
              <a:rPr lang="en-US" dirty="0"/>
              <a:t> that were unknown to me</a:t>
            </a:r>
          </a:p>
          <a:p>
            <a:pPr marL="0" indent="0">
              <a:buNone/>
            </a:pPr>
            <a:r>
              <a:rPr lang="en-US" dirty="0"/>
              <a:t>Grounded theory (Charmaz)Coding process (open, axial and selective)(Saldana, 2021)</a:t>
            </a:r>
          </a:p>
          <a:p>
            <a:pPr marL="0" indent="0">
              <a:buNone/>
            </a:pPr>
            <a:r>
              <a:rPr lang="en-US" dirty="0"/>
              <a:t>Right to withdraw</a:t>
            </a:r>
          </a:p>
          <a:p>
            <a:pPr marL="0" indent="0">
              <a:buNone/>
            </a:pPr>
            <a:r>
              <a:rPr lang="en-US" dirty="0"/>
              <a:t>Reflection in action (Schon, 1983)</a:t>
            </a:r>
          </a:p>
        </p:txBody>
      </p:sp>
    </p:spTree>
    <p:extLst>
      <p:ext uri="{BB962C8B-B14F-4D97-AF65-F5344CB8AC3E}">
        <p14:creationId xmlns:p14="http://schemas.microsoft.com/office/powerpoint/2010/main" val="37940557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Data Collection &amp; Analysis</a:t>
            </a:r>
          </a:p>
        </p:txBody>
      </p:sp>
      <p:sp>
        <p:nvSpPr>
          <p:cNvPr id="3" name="Content Placeholder 2"/>
          <p:cNvSpPr>
            <a:spLocks noGrp="1"/>
          </p:cNvSpPr>
          <p:nvPr>
            <p:ph idx="1"/>
          </p:nvPr>
        </p:nvSpPr>
        <p:spPr/>
        <p:txBody>
          <a:bodyPr/>
          <a:lstStyle/>
          <a:p>
            <a:r>
              <a:rPr dirty="0"/>
              <a:t>36 online survey responses</a:t>
            </a:r>
          </a:p>
          <a:p>
            <a:r>
              <a:rPr dirty="0"/>
              <a:t>3 one-on-one interviews</a:t>
            </a:r>
          </a:p>
          <a:p>
            <a:r>
              <a:rPr dirty="0"/>
              <a:t>Coding process:</a:t>
            </a:r>
            <a:r>
              <a:rPr lang="en-GB" dirty="0"/>
              <a:t> </a:t>
            </a:r>
            <a:r>
              <a:rPr dirty="0"/>
              <a:t>Open, Axial</a:t>
            </a:r>
            <a:r>
              <a:rPr lang="en-GB" dirty="0"/>
              <a:t>,</a:t>
            </a:r>
            <a:r>
              <a:rPr dirty="0"/>
              <a:t>Selective (Saldana, 2021)</a:t>
            </a:r>
            <a:endParaRPr lang="en-GB" dirty="0"/>
          </a:p>
          <a:p>
            <a:r>
              <a:rPr lang="en-GB" dirty="0" err="1"/>
              <a:t>Qualitataive</a:t>
            </a:r>
            <a:r>
              <a:rPr lang="en-GB" dirty="0"/>
              <a:t> and </a:t>
            </a:r>
            <a:r>
              <a:rPr lang="en-GB" dirty="0" err="1"/>
              <a:t>Quantitive</a:t>
            </a:r>
            <a:r>
              <a:rPr lang="en-GB" dirty="0"/>
              <a:t> data </a:t>
            </a:r>
          </a:p>
          <a:p>
            <a:r>
              <a:rPr lang="en-GB" dirty="0"/>
              <a:t>Descriptive statistics – age demographics, Frequency of attendance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Literature Review Themes</a:t>
            </a:r>
          </a:p>
        </p:txBody>
      </p:sp>
      <p:sp>
        <p:nvSpPr>
          <p:cNvPr id="3" name="Content Placeholder 2"/>
          <p:cNvSpPr>
            <a:spLocks noGrp="1"/>
          </p:cNvSpPr>
          <p:nvPr>
            <p:ph idx="1"/>
          </p:nvPr>
        </p:nvSpPr>
        <p:spPr>
          <a:xfrm>
            <a:off x="533401" y="2336872"/>
            <a:ext cx="4332889" cy="4063927"/>
          </a:xfrm>
        </p:spPr>
        <p:txBody>
          <a:bodyPr>
            <a:normAutofit fontScale="92500" lnSpcReduction="20000"/>
          </a:bodyPr>
          <a:lstStyle/>
          <a:p>
            <a:r>
              <a:rPr dirty="0"/>
              <a:t> Mental Health Benefits: Reduced anxiety &amp; emotional regulation (Grape </a:t>
            </a:r>
            <a:r>
              <a:rPr i="1" dirty="0"/>
              <a:t>et al., </a:t>
            </a:r>
            <a:r>
              <a:rPr dirty="0"/>
              <a:t>2003; Clift </a:t>
            </a:r>
            <a:r>
              <a:rPr i="1" dirty="0"/>
              <a:t>et al., </a:t>
            </a:r>
            <a:r>
              <a:rPr dirty="0"/>
              <a:t>2017; Fancourt, 2017)</a:t>
            </a:r>
          </a:p>
          <a:p>
            <a:r>
              <a:rPr dirty="0"/>
              <a:t>Social Connectedness: Inclusion &amp; bonding (Pearce </a:t>
            </a:r>
            <a:r>
              <a:rPr i="1" dirty="0"/>
              <a:t>et al., </a:t>
            </a:r>
            <a:r>
              <a:rPr dirty="0"/>
              <a:t>2015; Dingle </a:t>
            </a:r>
            <a:r>
              <a:rPr i="1" dirty="0"/>
              <a:t>et al., </a:t>
            </a:r>
            <a:r>
              <a:rPr dirty="0"/>
              <a:t>2013)</a:t>
            </a:r>
          </a:p>
          <a:p>
            <a:r>
              <a:rPr dirty="0"/>
              <a:t>Personal Development: Confidence &amp; identity through performance (Livesey </a:t>
            </a:r>
            <a:r>
              <a:rPr i="1" dirty="0"/>
              <a:t>et al., </a:t>
            </a:r>
            <a:r>
              <a:rPr dirty="0"/>
              <a:t>2012)</a:t>
            </a:r>
          </a:p>
          <a:p>
            <a:r>
              <a:rPr dirty="0"/>
              <a:t>Self-Fulfilment: Creative purpose &amp; joy (Maslow, 1943)</a:t>
            </a:r>
          </a:p>
        </p:txBody>
      </p:sp>
      <p:pic>
        <p:nvPicPr>
          <p:cNvPr id="1028" name="Picture 4">
            <a:extLst>
              <a:ext uri="{FF2B5EF4-FFF2-40B4-BE49-F238E27FC236}">
                <a16:creationId xmlns:a16="http://schemas.microsoft.com/office/drawing/2014/main" id="{DBBFBAF8-343A-5C11-DEAB-F3A34251E6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81207" y="2336872"/>
            <a:ext cx="3831633" cy="333309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D2FAA-5272-BA47-DF68-C2B374C7BCA5}"/>
              </a:ext>
            </a:extLst>
          </p:cNvPr>
          <p:cNvSpPr>
            <a:spLocks noGrp="1"/>
          </p:cNvSpPr>
          <p:nvPr>
            <p:ph type="title"/>
          </p:nvPr>
        </p:nvSpPr>
        <p:spPr/>
        <p:txBody>
          <a:bodyPr/>
          <a:lstStyle/>
          <a:p>
            <a:r>
              <a:rPr lang="en-US" dirty="0"/>
              <a:t>Participants</a:t>
            </a:r>
          </a:p>
        </p:txBody>
      </p:sp>
      <p:pic>
        <p:nvPicPr>
          <p:cNvPr id="9" name="Content Placeholder 8">
            <a:extLst>
              <a:ext uri="{FF2B5EF4-FFF2-40B4-BE49-F238E27FC236}">
                <a16:creationId xmlns:a16="http://schemas.microsoft.com/office/drawing/2014/main" id="{D27751C9-2DFC-66A7-F7A3-0C81294268ED}"/>
              </a:ext>
            </a:extLst>
          </p:cNvPr>
          <p:cNvPicPr>
            <a:picLocks noGrp="1" noChangeAspect="1"/>
          </p:cNvPicPr>
          <p:nvPr>
            <p:ph idx="1"/>
          </p:nvPr>
        </p:nvPicPr>
        <p:blipFill>
          <a:blip r:embed="rId3"/>
          <a:stretch>
            <a:fillRect/>
          </a:stretch>
        </p:blipFill>
        <p:spPr>
          <a:xfrm>
            <a:off x="831275" y="2483240"/>
            <a:ext cx="3886388" cy="3886388"/>
          </a:xfrm>
        </p:spPr>
      </p:pic>
    </p:spTree>
    <p:extLst>
      <p:ext uri="{BB962C8B-B14F-4D97-AF65-F5344CB8AC3E}">
        <p14:creationId xmlns:p14="http://schemas.microsoft.com/office/powerpoint/2010/main" val="1416200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62C-6261-E175-1F37-79A8344012DB}"/>
              </a:ext>
            </a:extLst>
          </p:cNvPr>
          <p:cNvSpPr>
            <a:spLocks noGrp="1"/>
          </p:cNvSpPr>
          <p:nvPr>
            <p:ph type="title"/>
          </p:nvPr>
        </p:nvSpPr>
        <p:spPr/>
        <p:txBody>
          <a:bodyPr/>
          <a:lstStyle/>
          <a:p>
            <a:r>
              <a:rPr lang="en-US" dirty="0"/>
              <a:t>Open Coding</a:t>
            </a:r>
          </a:p>
        </p:txBody>
      </p:sp>
      <p:graphicFrame>
        <p:nvGraphicFramePr>
          <p:cNvPr id="4" name="Content Placeholder 3">
            <a:extLst>
              <a:ext uri="{FF2B5EF4-FFF2-40B4-BE49-F238E27FC236}">
                <a16:creationId xmlns:a16="http://schemas.microsoft.com/office/drawing/2014/main" id="{62F496BF-5CB2-29D0-F7D7-FEF06166D048}"/>
              </a:ext>
            </a:extLst>
          </p:cNvPr>
          <p:cNvGraphicFramePr>
            <a:graphicFrameLocks noGrp="1"/>
          </p:cNvGraphicFramePr>
          <p:nvPr>
            <p:ph idx="1"/>
            <p:extLst>
              <p:ext uri="{D42A27DB-BD31-4B8C-83A1-F6EECF244321}">
                <p14:modId xmlns:p14="http://schemas.microsoft.com/office/powerpoint/2010/main" val="4092725097"/>
              </p:ext>
            </p:extLst>
          </p:nvPr>
        </p:nvGraphicFramePr>
        <p:xfrm>
          <a:off x="531639" y="2582766"/>
          <a:ext cx="7729492" cy="3387112"/>
        </p:xfrm>
        <a:graphic>
          <a:graphicData uri="http://schemas.openxmlformats.org/drawingml/2006/table">
            <a:tbl>
              <a:tblPr>
                <a:tableStyleId>{5C22544A-7EE6-4342-B048-85BDC9FD1C3A}</a:tableStyleId>
              </a:tblPr>
              <a:tblGrid>
                <a:gridCol w="7729492">
                  <a:extLst>
                    <a:ext uri="{9D8B030D-6E8A-4147-A177-3AD203B41FA5}">
                      <a16:colId xmlns:a16="http://schemas.microsoft.com/office/drawing/2014/main" val="1733191949"/>
                    </a:ext>
                  </a:extLst>
                </a:gridCol>
              </a:tblGrid>
              <a:tr h="401455">
                <a:tc>
                  <a:txBody>
                    <a:bodyPr/>
                    <a:lstStyle/>
                    <a:p>
                      <a:pPr>
                        <a:lnSpc>
                          <a:spcPct val="150000"/>
                        </a:lnSpc>
                        <a:buNone/>
                      </a:pPr>
                      <a:r>
                        <a:rPr lang="en-GB" sz="1200">
                          <a:effectLst/>
                        </a:rPr>
                        <a:t>Open Codes for surveys</a:t>
                      </a:r>
                      <a:endParaRPr lang="en-GB" sz="1200">
                        <a:effectLst/>
                        <a:latin typeface="Calibri" panose="020F0502020204030204" pitchFamily="34" charset="0"/>
                        <a:ea typeface="Calibri" panose="020F0502020204030204" pitchFamily="34" charset="0"/>
                      </a:endParaRPr>
                    </a:p>
                  </a:txBody>
                  <a:tcPr marL="12700" marR="12700" marT="12700" marB="63500" anchor="b"/>
                </a:tc>
                <a:extLst>
                  <a:ext uri="{0D108BD9-81ED-4DB2-BD59-A6C34878D82A}">
                    <a16:rowId xmlns:a16="http://schemas.microsoft.com/office/drawing/2014/main" val="4077952537"/>
                  </a:ext>
                </a:extLst>
              </a:tr>
              <a:tr h="349890">
                <a:tc>
                  <a:txBody>
                    <a:bodyPr/>
                    <a:lstStyle/>
                    <a:p>
                      <a:pPr>
                        <a:lnSpc>
                          <a:spcPct val="150000"/>
                        </a:lnSpc>
                        <a:buNone/>
                      </a:pPr>
                      <a:r>
                        <a:rPr lang="en-GB" sz="1200">
                          <a:effectLst/>
                        </a:rPr>
                        <a:t>Routine, mood stabilization</a:t>
                      </a:r>
                      <a:endParaRPr lang="en-GB" sz="1200">
                        <a:effectLst/>
                        <a:latin typeface="Calibri" panose="020F0502020204030204" pitchFamily="34" charset="0"/>
                        <a:ea typeface="Calibri" panose="020F0502020204030204" pitchFamily="34" charset="0"/>
                      </a:endParaRPr>
                    </a:p>
                  </a:txBody>
                  <a:tcPr marL="12700" marR="12700" marT="12700" marB="63500" anchor="b"/>
                </a:tc>
                <a:extLst>
                  <a:ext uri="{0D108BD9-81ED-4DB2-BD59-A6C34878D82A}">
                    <a16:rowId xmlns:a16="http://schemas.microsoft.com/office/drawing/2014/main" val="689876611"/>
                  </a:ext>
                </a:extLst>
              </a:tr>
              <a:tr h="349890">
                <a:tc>
                  <a:txBody>
                    <a:bodyPr/>
                    <a:lstStyle/>
                    <a:p>
                      <a:pPr>
                        <a:lnSpc>
                          <a:spcPct val="150000"/>
                        </a:lnSpc>
                        <a:buNone/>
                      </a:pPr>
                      <a:r>
                        <a:rPr lang="en-GB" sz="1200">
                          <a:effectLst/>
                        </a:rPr>
                        <a:t>Emotional uplift, social connection</a:t>
                      </a:r>
                      <a:endParaRPr lang="en-GB" sz="1200">
                        <a:effectLst/>
                        <a:latin typeface="Calibri" panose="020F0502020204030204" pitchFamily="34" charset="0"/>
                        <a:ea typeface="Calibri" panose="020F0502020204030204" pitchFamily="34" charset="0"/>
                      </a:endParaRPr>
                    </a:p>
                  </a:txBody>
                  <a:tcPr marL="12700" marR="12700" marT="12700" marB="63500" anchor="b"/>
                </a:tc>
                <a:extLst>
                  <a:ext uri="{0D108BD9-81ED-4DB2-BD59-A6C34878D82A}">
                    <a16:rowId xmlns:a16="http://schemas.microsoft.com/office/drawing/2014/main" val="4036935412"/>
                  </a:ext>
                </a:extLst>
              </a:tr>
              <a:tr h="349890">
                <a:tc>
                  <a:txBody>
                    <a:bodyPr/>
                    <a:lstStyle/>
                    <a:p>
                      <a:pPr>
                        <a:lnSpc>
                          <a:spcPct val="150000"/>
                        </a:lnSpc>
                        <a:buNone/>
                      </a:pPr>
                      <a:r>
                        <a:rPr lang="en-GB" sz="1200">
                          <a:effectLst/>
                        </a:rPr>
                        <a:t>Social bonding, laughter, meeting new people</a:t>
                      </a:r>
                      <a:endParaRPr lang="en-GB" sz="1200">
                        <a:effectLst/>
                        <a:latin typeface="Calibri" panose="020F0502020204030204" pitchFamily="34" charset="0"/>
                        <a:ea typeface="Calibri" panose="020F0502020204030204" pitchFamily="34" charset="0"/>
                      </a:endParaRPr>
                    </a:p>
                  </a:txBody>
                  <a:tcPr marL="12700" marR="12700" marT="12700" marB="63500" anchor="b"/>
                </a:tc>
                <a:extLst>
                  <a:ext uri="{0D108BD9-81ED-4DB2-BD59-A6C34878D82A}">
                    <a16:rowId xmlns:a16="http://schemas.microsoft.com/office/drawing/2014/main" val="2126684678"/>
                  </a:ext>
                </a:extLst>
              </a:tr>
              <a:tr h="349890">
                <a:tc>
                  <a:txBody>
                    <a:bodyPr/>
                    <a:lstStyle/>
                    <a:p>
                      <a:pPr>
                        <a:lnSpc>
                          <a:spcPct val="150000"/>
                        </a:lnSpc>
                        <a:buNone/>
                      </a:pPr>
                      <a:r>
                        <a:rPr lang="en-GB" sz="1200">
                          <a:effectLst/>
                        </a:rPr>
                        <a:t>Improved confidence, public speaking</a:t>
                      </a:r>
                      <a:endParaRPr lang="en-GB" sz="1200">
                        <a:effectLst/>
                        <a:latin typeface="Calibri" panose="020F0502020204030204" pitchFamily="34" charset="0"/>
                        <a:ea typeface="Calibri" panose="020F0502020204030204" pitchFamily="34" charset="0"/>
                      </a:endParaRPr>
                    </a:p>
                  </a:txBody>
                  <a:tcPr marL="12700" marR="12700" marT="12700" marB="63500" anchor="b"/>
                </a:tc>
                <a:extLst>
                  <a:ext uri="{0D108BD9-81ED-4DB2-BD59-A6C34878D82A}">
                    <a16:rowId xmlns:a16="http://schemas.microsoft.com/office/drawing/2014/main" val="626179955"/>
                  </a:ext>
                </a:extLst>
              </a:tr>
              <a:tr h="349890">
                <a:tc>
                  <a:txBody>
                    <a:bodyPr/>
                    <a:lstStyle/>
                    <a:p>
                      <a:pPr>
                        <a:lnSpc>
                          <a:spcPct val="150000"/>
                        </a:lnSpc>
                        <a:buNone/>
                      </a:pPr>
                      <a:r>
                        <a:rPr lang="en-GB" sz="1200">
                          <a:effectLst/>
                        </a:rPr>
                        <a:t>Anxiety reduction, positive feedback</a:t>
                      </a:r>
                      <a:endParaRPr lang="en-GB" sz="1200">
                        <a:effectLst/>
                        <a:latin typeface="Calibri" panose="020F0502020204030204" pitchFamily="34" charset="0"/>
                        <a:ea typeface="Calibri" panose="020F0502020204030204" pitchFamily="34" charset="0"/>
                      </a:endParaRPr>
                    </a:p>
                  </a:txBody>
                  <a:tcPr marL="12700" marR="12700" marT="12700" marB="63500" anchor="b"/>
                </a:tc>
                <a:extLst>
                  <a:ext uri="{0D108BD9-81ED-4DB2-BD59-A6C34878D82A}">
                    <a16:rowId xmlns:a16="http://schemas.microsoft.com/office/drawing/2014/main" val="176846253"/>
                  </a:ext>
                </a:extLst>
              </a:tr>
              <a:tr h="349890">
                <a:tc>
                  <a:txBody>
                    <a:bodyPr/>
                    <a:lstStyle/>
                    <a:p>
                      <a:pPr>
                        <a:lnSpc>
                          <a:spcPct val="150000"/>
                        </a:lnSpc>
                        <a:buNone/>
                      </a:pPr>
                      <a:r>
                        <a:rPr lang="en-GB" sz="1200">
                          <a:effectLst/>
                        </a:rPr>
                        <a:t>Belonging, feel-good effect, social group</a:t>
                      </a:r>
                      <a:endParaRPr lang="en-GB" sz="1200">
                        <a:effectLst/>
                        <a:latin typeface="Calibri" panose="020F0502020204030204" pitchFamily="34" charset="0"/>
                        <a:ea typeface="Calibri" panose="020F0502020204030204" pitchFamily="34" charset="0"/>
                      </a:endParaRPr>
                    </a:p>
                  </a:txBody>
                  <a:tcPr marL="12700" marR="12700" marT="12700" marB="63500" anchor="b"/>
                </a:tc>
                <a:extLst>
                  <a:ext uri="{0D108BD9-81ED-4DB2-BD59-A6C34878D82A}">
                    <a16:rowId xmlns:a16="http://schemas.microsoft.com/office/drawing/2014/main" val="836136823"/>
                  </a:ext>
                </a:extLst>
              </a:tr>
              <a:tr h="536427">
                <a:tc>
                  <a:txBody>
                    <a:bodyPr/>
                    <a:lstStyle/>
                    <a:p>
                      <a:pPr>
                        <a:lnSpc>
                          <a:spcPct val="150000"/>
                        </a:lnSpc>
                        <a:buNone/>
                      </a:pPr>
                      <a:r>
                        <a:rPr lang="en-GB" sz="1200">
                          <a:effectLst/>
                        </a:rPr>
                        <a:t>Mental engagement, comparison with other activities</a:t>
                      </a:r>
                      <a:endParaRPr lang="en-GB" sz="1200">
                        <a:effectLst/>
                        <a:latin typeface="Calibri" panose="020F0502020204030204" pitchFamily="34" charset="0"/>
                        <a:ea typeface="Calibri" panose="020F0502020204030204" pitchFamily="34" charset="0"/>
                      </a:endParaRPr>
                    </a:p>
                  </a:txBody>
                  <a:tcPr marL="12700" marR="12700" marT="12700" marB="63500" anchor="ctr"/>
                </a:tc>
                <a:extLst>
                  <a:ext uri="{0D108BD9-81ED-4DB2-BD59-A6C34878D82A}">
                    <a16:rowId xmlns:a16="http://schemas.microsoft.com/office/drawing/2014/main" val="1659152555"/>
                  </a:ext>
                </a:extLst>
              </a:tr>
              <a:tr h="349890">
                <a:tc>
                  <a:txBody>
                    <a:bodyPr/>
                    <a:lstStyle/>
                    <a:p>
                      <a:pPr>
                        <a:lnSpc>
                          <a:spcPct val="150000"/>
                        </a:lnSpc>
                        <a:buNone/>
                      </a:pPr>
                      <a:r>
                        <a:rPr lang="en-GB" sz="1200" dirty="0">
                          <a:effectLst/>
                        </a:rPr>
                        <a:t>Sense of achievement, performance-related satisfaction</a:t>
                      </a:r>
                      <a:endParaRPr lang="en-GB" sz="1200" dirty="0">
                        <a:effectLst/>
                        <a:latin typeface="Calibri" panose="020F0502020204030204" pitchFamily="34" charset="0"/>
                        <a:ea typeface="Calibri" panose="020F0502020204030204" pitchFamily="34" charset="0"/>
                      </a:endParaRPr>
                    </a:p>
                  </a:txBody>
                  <a:tcPr marL="12700" marR="12700" marT="12700" marB="63500" anchor="b"/>
                </a:tc>
                <a:extLst>
                  <a:ext uri="{0D108BD9-81ED-4DB2-BD59-A6C34878D82A}">
                    <a16:rowId xmlns:a16="http://schemas.microsoft.com/office/drawing/2014/main" val="2813860379"/>
                  </a:ext>
                </a:extLst>
              </a:tr>
            </a:tbl>
          </a:graphicData>
        </a:graphic>
      </p:graphicFrame>
    </p:spTree>
    <p:extLst>
      <p:ext uri="{BB962C8B-B14F-4D97-AF65-F5344CB8AC3E}">
        <p14:creationId xmlns:p14="http://schemas.microsoft.com/office/powerpoint/2010/main" val="32006941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E5B1D-E7B1-124D-B9EA-E298B9100896}"/>
              </a:ext>
            </a:extLst>
          </p:cNvPr>
          <p:cNvSpPr>
            <a:spLocks noGrp="1"/>
          </p:cNvSpPr>
          <p:nvPr>
            <p:ph type="title"/>
          </p:nvPr>
        </p:nvSpPr>
        <p:spPr/>
        <p:txBody>
          <a:bodyPr/>
          <a:lstStyle/>
          <a:p>
            <a:r>
              <a:rPr lang="en-US" dirty="0"/>
              <a:t>Axial coding</a:t>
            </a:r>
          </a:p>
        </p:txBody>
      </p:sp>
      <p:graphicFrame>
        <p:nvGraphicFramePr>
          <p:cNvPr id="4" name="Content Placeholder 3">
            <a:extLst>
              <a:ext uri="{FF2B5EF4-FFF2-40B4-BE49-F238E27FC236}">
                <a16:creationId xmlns:a16="http://schemas.microsoft.com/office/drawing/2014/main" id="{D0DE27B5-40B5-9D5A-DBC6-A4DDB4D83479}"/>
              </a:ext>
            </a:extLst>
          </p:cNvPr>
          <p:cNvGraphicFramePr>
            <a:graphicFrameLocks noGrp="1"/>
          </p:cNvGraphicFramePr>
          <p:nvPr>
            <p:ph idx="1"/>
          </p:nvPr>
        </p:nvGraphicFramePr>
        <p:xfrm>
          <a:off x="2391569" y="2766917"/>
          <a:ext cx="3171825" cy="2739076"/>
        </p:xfrm>
        <a:graphic>
          <a:graphicData uri="http://schemas.openxmlformats.org/drawingml/2006/table">
            <a:tbl>
              <a:tblPr>
                <a:tableStyleId>{5C22544A-7EE6-4342-B048-85BDC9FD1C3A}</a:tableStyleId>
              </a:tblPr>
              <a:tblGrid>
                <a:gridCol w="3171825">
                  <a:extLst>
                    <a:ext uri="{9D8B030D-6E8A-4147-A177-3AD203B41FA5}">
                      <a16:colId xmlns:a16="http://schemas.microsoft.com/office/drawing/2014/main" val="1643991203"/>
                    </a:ext>
                  </a:extLst>
                </a:gridCol>
              </a:tblGrid>
              <a:tr h="263525">
                <a:tc>
                  <a:txBody>
                    <a:bodyPr/>
                    <a:lstStyle/>
                    <a:p>
                      <a:pPr>
                        <a:lnSpc>
                          <a:spcPct val="150000"/>
                        </a:lnSpc>
                        <a:buNone/>
                      </a:pPr>
                      <a:r>
                        <a:rPr lang="en-GB" sz="1200">
                          <a:effectLst/>
                        </a:rPr>
                        <a:t>mood regulation</a:t>
                      </a:r>
                      <a:endParaRPr lang="en-GB" sz="1200">
                        <a:effectLst/>
                        <a:latin typeface="Calibri" panose="020F0502020204030204" pitchFamily="34" charset="0"/>
                        <a:ea typeface="Calibri" panose="020F0502020204030204" pitchFamily="34" charset="0"/>
                      </a:endParaRPr>
                    </a:p>
                  </a:txBody>
                  <a:tcPr marL="12700" marR="12700" marT="12700" marB="63500" anchor="b"/>
                </a:tc>
                <a:extLst>
                  <a:ext uri="{0D108BD9-81ED-4DB2-BD59-A6C34878D82A}">
                    <a16:rowId xmlns:a16="http://schemas.microsoft.com/office/drawing/2014/main" val="463485508"/>
                  </a:ext>
                </a:extLst>
              </a:tr>
              <a:tr h="263525">
                <a:tc>
                  <a:txBody>
                    <a:bodyPr/>
                    <a:lstStyle/>
                    <a:p>
                      <a:pPr>
                        <a:lnSpc>
                          <a:spcPct val="150000"/>
                        </a:lnSpc>
                        <a:buNone/>
                      </a:pPr>
                      <a:r>
                        <a:rPr lang="en-GB" sz="1200">
                          <a:effectLst/>
                        </a:rPr>
                        <a:t>emotional well being</a:t>
                      </a:r>
                      <a:endParaRPr lang="en-GB" sz="1200">
                        <a:effectLst/>
                        <a:latin typeface="Calibri" panose="020F0502020204030204" pitchFamily="34" charset="0"/>
                        <a:ea typeface="Calibri" panose="020F0502020204030204" pitchFamily="34" charset="0"/>
                      </a:endParaRPr>
                    </a:p>
                  </a:txBody>
                  <a:tcPr marL="12700" marR="12700" marT="12700" marB="63500" anchor="b"/>
                </a:tc>
                <a:extLst>
                  <a:ext uri="{0D108BD9-81ED-4DB2-BD59-A6C34878D82A}">
                    <a16:rowId xmlns:a16="http://schemas.microsoft.com/office/drawing/2014/main" val="2188239049"/>
                  </a:ext>
                </a:extLst>
              </a:tr>
              <a:tr h="263525">
                <a:tc>
                  <a:txBody>
                    <a:bodyPr/>
                    <a:lstStyle/>
                    <a:p>
                      <a:pPr>
                        <a:lnSpc>
                          <a:spcPct val="150000"/>
                        </a:lnSpc>
                        <a:buNone/>
                      </a:pPr>
                      <a:r>
                        <a:rPr lang="en-GB" sz="1200">
                          <a:effectLst/>
                        </a:rPr>
                        <a:t>social bonding</a:t>
                      </a:r>
                      <a:endParaRPr lang="en-GB" sz="1200">
                        <a:effectLst/>
                        <a:latin typeface="Calibri" panose="020F0502020204030204" pitchFamily="34" charset="0"/>
                        <a:ea typeface="Calibri" panose="020F0502020204030204" pitchFamily="34" charset="0"/>
                      </a:endParaRPr>
                    </a:p>
                  </a:txBody>
                  <a:tcPr marL="12700" marR="12700" marT="12700" marB="63500" anchor="b"/>
                </a:tc>
                <a:extLst>
                  <a:ext uri="{0D108BD9-81ED-4DB2-BD59-A6C34878D82A}">
                    <a16:rowId xmlns:a16="http://schemas.microsoft.com/office/drawing/2014/main" val="578592145"/>
                  </a:ext>
                </a:extLst>
              </a:tr>
              <a:tr h="263525">
                <a:tc>
                  <a:txBody>
                    <a:bodyPr/>
                    <a:lstStyle/>
                    <a:p>
                      <a:pPr>
                        <a:lnSpc>
                          <a:spcPct val="150000"/>
                        </a:lnSpc>
                        <a:buNone/>
                      </a:pPr>
                      <a:r>
                        <a:rPr lang="en-GB" sz="1200">
                          <a:effectLst/>
                        </a:rPr>
                        <a:t>personal growth and self confidence</a:t>
                      </a:r>
                      <a:endParaRPr lang="en-GB" sz="1200">
                        <a:effectLst/>
                        <a:latin typeface="Calibri" panose="020F0502020204030204" pitchFamily="34" charset="0"/>
                        <a:ea typeface="Calibri" panose="020F0502020204030204" pitchFamily="34" charset="0"/>
                      </a:endParaRPr>
                    </a:p>
                  </a:txBody>
                  <a:tcPr marL="12700" marR="12700" marT="12700" marB="63500" anchor="b"/>
                </a:tc>
                <a:extLst>
                  <a:ext uri="{0D108BD9-81ED-4DB2-BD59-A6C34878D82A}">
                    <a16:rowId xmlns:a16="http://schemas.microsoft.com/office/drawing/2014/main" val="1680353351"/>
                  </a:ext>
                </a:extLst>
              </a:tr>
              <a:tr h="263525">
                <a:tc>
                  <a:txBody>
                    <a:bodyPr/>
                    <a:lstStyle/>
                    <a:p>
                      <a:pPr>
                        <a:lnSpc>
                          <a:spcPct val="150000"/>
                        </a:lnSpc>
                        <a:buNone/>
                      </a:pPr>
                      <a:r>
                        <a:rPr lang="en-GB" sz="1200">
                          <a:effectLst/>
                        </a:rPr>
                        <a:t>stress and anxiety relief</a:t>
                      </a:r>
                      <a:endParaRPr lang="en-GB" sz="1200">
                        <a:effectLst/>
                        <a:latin typeface="Calibri" panose="020F0502020204030204" pitchFamily="34" charset="0"/>
                        <a:ea typeface="Calibri" panose="020F0502020204030204" pitchFamily="34" charset="0"/>
                      </a:endParaRPr>
                    </a:p>
                  </a:txBody>
                  <a:tcPr marL="12700" marR="12700" marT="12700" marB="63500" anchor="b"/>
                </a:tc>
                <a:extLst>
                  <a:ext uri="{0D108BD9-81ED-4DB2-BD59-A6C34878D82A}">
                    <a16:rowId xmlns:a16="http://schemas.microsoft.com/office/drawing/2014/main" val="281153259"/>
                  </a:ext>
                </a:extLst>
              </a:tr>
              <a:tr h="263525">
                <a:tc>
                  <a:txBody>
                    <a:bodyPr/>
                    <a:lstStyle/>
                    <a:p>
                      <a:pPr>
                        <a:lnSpc>
                          <a:spcPct val="150000"/>
                        </a:lnSpc>
                        <a:buNone/>
                      </a:pPr>
                      <a:r>
                        <a:rPr lang="en-GB" sz="1200">
                          <a:effectLst/>
                        </a:rPr>
                        <a:t>sense of belonging</a:t>
                      </a:r>
                      <a:endParaRPr lang="en-GB" sz="1200">
                        <a:effectLst/>
                        <a:latin typeface="Calibri" panose="020F0502020204030204" pitchFamily="34" charset="0"/>
                        <a:ea typeface="Calibri" panose="020F0502020204030204" pitchFamily="34" charset="0"/>
                      </a:endParaRPr>
                    </a:p>
                  </a:txBody>
                  <a:tcPr marL="12700" marR="12700" marT="12700" marB="63500" anchor="b"/>
                </a:tc>
                <a:extLst>
                  <a:ext uri="{0D108BD9-81ED-4DB2-BD59-A6C34878D82A}">
                    <a16:rowId xmlns:a16="http://schemas.microsoft.com/office/drawing/2014/main" val="4239862342"/>
                  </a:ext>
                </a:extLst>
              </a:tr>
              <a:tr h="492125">
                <a:tc>
                  <a:txBody>
                    <a:bodyPr/>
                    <a:lstStyle/>
                    <a:p>
                      <a:pPr>
                        <a:lnSpc>
                          <a:spcPct val="150000"/>
                        </a:lnSpc>
                        <a:buNone/>
                      </a:pPr>
                      <a:r>
                        <a:rPr lang="en-GB" sz="1200">
                          <a:effectLst/>
                        </a:rPr>
                        <a:t>cognitive stimulation</a:t>
                      </a:r>
                      <a:endParaRPr lang="en-GB" sz="1200">
                        <a:effectLst/>
                        <a:latin typeface="Calibri" panose="020F0502020204030204" pitchFamily="34" charset="0"/>
                        <a:ea typeface="Calibri" panose="020F0502020204030204" pitchFamily="34" charset="0"/>
                      </a:endParaRPr>
                    </a:p>
                  </a:txBody>
                  <a:tcPr marL="12700" marR="12700" marT="12700" marB="63500" anchor="b"/>
                </a:tc>
                <a:extLst>
                  <a:ext uri="{0D108BD9-81ED-4DB2-BD59-A6C34878D82A}">
                    <a16:rowId xmlns:a16="http://schemas.microsoft.com/office/drawing/2014/main" val="3094420190"/>
                  </a:ext>
                </a:extLst>
              </a:tr>
              <a:tr h="263525">
                <a:tc>
                  <a:txBody>
                    <a:bodyPr/>
                    <a:lstStyle/>
                    <a:p>
                      <a:pPr>
                        <a:lnSpc>
                          <a:spcPct val="150000"/>
                        </a:lnSpc>
                        <a:buNone/>
                      </a:pPr>
                      <a:r>
                        <a:rPr lang="en-GB" sz="1200" dirty="0">
                          <a:effectLst/>
                        </a:rPr>
                        <a:t>achievement and self esteem</a:t>
                      </a:r>
                      <a:endParaRPr lang="en-GB" sz="1200" dirty="0">
                        <a:effectLst/>
                        <a:latin typeface="Calibri" panose="020F0502020204030204" pitchFamily="34" charset="0"/>
                        <a:ea typeface="Calibri" panose="020F0502020204030204" pitchFamily="34" charset="0"/>
                      </a:endParaRPr>
                    </a:p>
                  </a:txBody>
                  <a:tcPr marL="12700" marR="12700" marT="12700" marB="63500" anchor="b"/>
                </a:tc>
                <a:extLst>
                  <a:ext uri="{0D108BD9-81ED-4DB2-BD59-A6C34878D82A}">
                    <a16:rowId xmlns:a16="http://schemas.microsoft.com/office/drawing/2014/main" val="2196009932"/>
                  </a:ext>
                </a:extLst>
              </a:tr>
            </a:tbl>
          </a:graphicData>
        </a:graphic>
      </p:graphicFrame>
    </p:spTree>
    <p:extLst>
      <p:ext uri="{BB962C8B-B14F-4D97-AF65-F5344CB8AC3E}">
        <p14:creationId xmlns:p14="http://schemas.microsoft.com/office/powerpoint/2010/main" val="15304864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90E54-749D-00EA-D1C8-FA995FB3B960}"/>
              </a:ext>
            </a:extLst>
          </p:cNvPr>
          <p:cNvSpPr>
            <a:spLocks noGrp="1"/>
          </p:cNvSpPr>
          <p:nvPr>
            <p:ph type="title"/>
          </p:nvPr>
        </p:nvSpPr>
        <p:spPr/>
        <p:txBody>
          <a:bodyPr/>
          <a:lstStyle/>
          <a:p>
            <a:r>
              <a:rPr lang="en-US" dirty="0"/>
              <a:t>Selective Coding</a:t>
            </a:r>
          </a:p>
        </p:txBody>
      </p:sp>
      <p:graphicFrame>
        <p:nvGraphicFramePr>
          <p:cNvPr id="4" name="Content Placeholder 3">
            <a:extLst>
              <a:ext uri="{FF2B5EF4-FFF2-40B4-BE49-F238E27FC236}">
                <a16:creationId xmlns:a16="http://schemas.microsoft.com/office/drawing/2014/main" id="{028EF1AC-92A0-F99E-DE47-436067A3AC6B}"/>
              </a:ext>
            </a:extLst>
          </p:cNvPr>
          <p:cNvGraphicFramePr>
            <a:graphicFrameLocks noGrp="1"/>
          </p:cNvGraphicFramePr>
          <p:nvPr>
            <p:ph idx="1"/>
          </p:nvPr>
        </p:nvGraphicFramePr>
        <p:xfrm>
          <a:off x="1386681" y="2691955"/>
          <a:ext cx="5181600" cy="2888937"/>
        </p:xfrm>
        <a:graphic>
          <a:graphicData uri="http://schemas.openxmlformats.org/drawingml/2006/table">
            <a:tbl>
              <a:tblPr>
                <a:tableStyleId>{5C22544A-7EE6-4342-B048-85BDC9FD1C3A}</a:tableStyleId>
              </a:tblPr>
              <a:tblGrid>
                <a:gridCol w="3181350">
                  <a:extLst>
                    <a:ext uri="{9D8B030D-6E8A-4147-A177-3AD203B41FA5}">
                      <a16:colId xmlns:a16="http://schemas.microsoft.com/office/drawing/2014/main" val="1998385692"/>
                    </a:ext>
                  </a:extLst>
                </a:gridCol>
                <a:gridCol w="2000250">
                  <a:extLst>
                    <a:ext uri="{9D8B030D-6E8A-4147-A177-3AD203B41FA5}">
                      <a16:colId xmlns:a16="http://schemas.microsoft.com/office/drawing/2014/main" val="2936267947"/>
                    </a:ext>
                  </a:extLst>
                </a:gridCol>
              </a:tblGrid>
              <a:tr h="263525">
                <a:tc>
                  <a:txBody>
                    <a:bodyPr/>
                    <a:lstStyle/>
                    <a:p>
                      <a:pPr>
                        <a:lnSpc>
                          <a:spcPct val="150000"/>
                        </a:lnSpc>
                        <a:buNone/>
                      </a:pPr>
                      <a:r>
                        <a:rPr lang="en-GB" sz="1200">
                          <a:effectLst/>
                        </a:rPr>
                        <a:t> </a:t>
                      </a:r>
                      <a:endParaRPr lang="en-GB" sz="1200">
                        <a:effectLst/>
                        <a:latin typeface="Calibri" panose="020F0502020204030204" pitchFamily="34" charset="0"/>
                        <a:ea typeface="Calibri" panose="020F0502020204030204" pitchFamily="34" charset="0"/>
                      </a:endParaRPr>
                    </a:p>
                  </a:txBody>
                  <a:tcPr marL="12700" marR="12700" marT="12700" marB="63500" anchor="b"/>
                </a:tc>
                <a:tc>
                  <a:txBody>
                    <a:bodyPr/>
                    <a:lstStyle/>
                    <a:p>
                      <a:pPr>
                        <a:lnSpc>
                          <a:spcPct val="150000"/>
                        </a:lnSpc>
                        <a:buNone/>
                      </a:pPr>
                      <a:r>
                        <a:rPr lang="en-GB" sz="1200">
                          <a:effectLst/>
                        </a:rPr>
                        <a:t> </a:t>
                      </a:r>
                      <a:endParaRPr lang="en-GB" sz="1200">
                        <a:effectLst/>
                        <a:latin typeface="Calibri" panose="020F0502020204030204" pitchFamily="34" charset="0"/>
                        <a:ea typeface="Calibri" panose="020F0502020204030204" pitchFamily="34" charset="0"/>
                      </a:endParaRPr>
                    </a:p>
                  </a:txBody>
                  <a:tcPr marL="12700" marR="12700" marT="12700" marB="63500" anchor="b"/>
                </a:tc>
                <a:extLst>
                  <a:ext uri="{0D108BD9-81ED-4DB2-BD59-A6C34878D82A}">
                    <a16:rowId xmlns:a16="http://schemas.microsoft.com/office/drawing/2014/main" val="3825180375"/>
                  </a:ext>
                </a:extLst>
              </a:tr>
              <a:tr h="263525">
                <a:tc>
                  <a:txBody>
                    <a:bodyPr/>
                    <a:lstStyle/>
                    <a:p>
                      <a:pPr>
                        <a:lnSpc>
                          <a:spcPct val="150000"/>
                        </a:lnSpc>
                        <a:buNone/>
                      </a:pPr>
                      <a:r>
                        <a:rPr lang="en-GB" sz="1200">
                          <a:effectLst/>
                        </a:rPr>
                        <a:t>Mental Health Benefits </a:t>
                      </a:r>
                      <a:endParaRPr lang="en-GB" sz="1200">
                        <a:effectLst/>
                        <a:latin typeface="Calibri" panose="020F0502020204030204" pitchFamily="34" charset="0"/>
                        <a:ea typeface="Calibri" panose="020F0502020204030204" pitchFamily="34" charset="0"/>
                      </a:endParaRPr>
                    </a:p>
                  </a:txBody>
                  <a:tcPr marL="12700" marR="12700" marT="12700" marB="63500" anchor="b"/>
                </a:tc>
                <a:tc>
                  <a:txBody>
                    <a:bodyPr/>
                    <a:lstStyle/>
                    <a:p>
                      <a:pPr>
                        <a:lnSpc>
                          <a:spcPct val="150000"/>
                        </a:lnSpc>
                        <a:buNone/>
                      </a:pPr>
                      <a:r>
                        <a:rPr lang="en-GB" sz="1200">
                          <a:effectLst/>
                        </a:rPr>
                        <a:t> </a:t>
                      </a:r>
                      <a:endParaRPr lang="en-GB" sz="1200">
                        <a:effectLst/>
                        <a:latin typeface="Calibri" panose="020F0502020204030204" pitchFamily="34" charset="0"/>
                        <a:ea typeface="Calibri" panose="020F0502020204030204" pitchFamily="34" charset="0"/>
                      </a:endParaRPr>
                    </a:p>
                  </a:txBody>
                  <a:tcPr marL="12700" marR="12700" marT="12700" marB="63500" anchor="b"/>
                </a:tc>
                <a:extLst>
                  <a:ext uri="{0D108BD9-81ED-4DB2-BD59-A6C34878D82A}">
                    <a16:rowId xmlns:a16="http://schemas.microsoft.com/office/drawing/2014/main" val="3061700195"/>
                  </a:ext>
                </a:extLst>
              </a:tr>
              <a:tr h="263525">
                <a:tc>
                  <a:txBody>
                    <a:bodyPr/>
                    <a:lstStyle/>
                    <a:p>
                      <a:pPr>
                        <a:lnSpc>
                          <a:spcPct val="150000"/>
                        </a:lnSpc>
                        <a:buNone/>
                      </a:pPr>
                      <a:r>
                        <a:rPr lang="en-GB" sz="1200">
                          <a:effectLst/>
                        </a:rPr>
                        <a:t> </a:t>
                      </a:r>
                      <a:endParaRPr lang="en-GB" sz="1200">
                        <a:effectLst/>
                        <a:latin typeface="Calibri" panose="020F0502020204030204" pitchFamily="34" charset="0"/>
                        <a:ea typeface="Calibri" panose="020F0502020204030204" pitchFamily="34" charset="0"/>
                      </a:endParaRPr>
                    </a:p>
                  </a:txBody>
                  <a:tcPr marL="12700" marR="12700" marT="12700" marB="63500" anchor="b"/>
                </a:tc>
                <a:tc>
                  <a:txBody>
                    <a:bodyPr/>
                    <a:lstStyle/>
                    <a:p>
                      <a:pPr>
                        <a:lnSpc>
                          <a:spcPct val="150000"/>
                        </a:lnSpc>
                        <a:buNone/>
                      </a:pPr>
                      <a:r>
                        <a:rPr lang="en-GB" sz="1200">
                          <a:effectLst/>
                        </a:rPr>
                        <a:t> </a:t>
                      </a:r>
                      <a:endParaRPr lang="en-GB" sz="1200">
                        <a:effectLst/>
                        <a:latin typeface="Calibri" panose="020F0502020204030204" pitchFamily="34" charset="0"/>
                        <a:ea typeface="Calibri" panose="020F0502020204030204" pitchFamily="34" charset="0"/>
                      </a:endParaRPr>
                    </a:p>
                  </a:txBody>
                  <a:tcPr marL="12700" marR="12700" marT="12700" marB="63500" anchor="b"/>
                </a:tc>
                <a:extLst>
                  <a:ext uri="{0D108BD9-81ED-4DB2-BD59-A6C34878D82A}">
                    <a16:rowId xmlns:a16="http://schemas.microsoft.com/office/drawing/2014/main" val="2417742391"/>
                  </a:ext>
                </a:extLst>
              </a:tr>
              <a:tr h="263525">
                <a:tc>
                  <a:txBody>
                    <a:bodyPr/>
                    <a:lstStyle/>
                    <a:p>
                      <a:pPr>
                        <a:lnSpc>
                          <a:spcPct val="150000"/>
                        </a:lnSpc>
                        <a:buNone/>
                      </a:pPr>
                      <a:r>
                        <a:rPr lang="en-GB" sz="1200">
                          <a:effectLst/>
                        </a:rPr>
                        <a:t>Social Connectedness</a:t>
                      </a:r>
                      <a:endParaRPr lang="en-GB" sz="1200">
                        <a:effectLst/>
                        <a:latin typeface="Calibri" panose="020F0502020204030204" pitchFamily="34" charset="0"/>
                        <a:ea typeface="Calibri" panose="020F0502020204030204" pitchFamily="34" charset="0"/>
                      </a:endParaRPr>
                    </a:p>
                  </a:txBody>
                  <a:tcPr marL="12700" marR="12700" marT="12700" marB="63500" anchor="b"/>
                </a:tc>
                <a:tc>
                  <a:txBody>
                    <a:bodyPr/>
                    <a:lstStyle/>
                    <a:p>
                      <a:pPr>
                        <a:lnSpc>
                          <a:spcPct val="150000"/>
                        </a:lnSpc>
                        <a:buNone/>
                      </a:pPr>
                      <a:r>
                        <a:rPr lang="en-GB" sz="1200">
                          <a:effectLst/>
                        </a:rPr>
                        <a:t> </a:t>
                      </a:r>
                      <a:endParaRPr lang="en-GB" sz="1200">
                        <a:effectLst/>
                        <a:latin typeface="Calibri" panose="020F0502020204030204" pitchFamily="34" charset="0"/>
                        <a:ea typeface="Calibri" panose="020F0502020204030204" pitchFamily="34" charset="0"/>
                      </a:endParaRPr>
                    </a:p>
                  </a:txBody>
                  <a:tcPr marL="12700" marR="12700" marT="12700" marB="63500" anchor="b"/>
                </a:tc>
                <a:extLst>
                  <a:ext uri="{0D108BD9-81ED-4DB2-BD59-A6C34878D82A}">
                    <a16:rowId xmlns:a16="http://schemas.microsoft.com/office/drawing/2014/main" val="1084065013"/>
                  </a:ext>
                </a:extLst>
              </a:tr>
              <a:tr h="263525">
                <a:tc>
                  <a:txBody>
                    <a:bodyPr/>
                    <a:lstStyle/>
                    <a:p>
                      <a:pPr>
                        <a:lnSpc>
                          <a:spcPct val="150000"/>
                        </a:lnSpc>
                        <a:buNone/>
                      </a:pPr>
                      <a:r>
                        <a:rPr lang="en-GB" sz="1200">
                          <a:effectLst/>
                        </a:rPr>
                        <a:t> </a:t>
                      </a:r>
                      <a:endParaRPr lang="en-GB" sz="1200">
                        <a:effectLst/>
                        <a:latin typeface="Calibri" panose="020F0502020204030204" pitchFamily="34" charset="0"/>
                        <a:ea typeface="Calibri" panose="020F0502020204030204" pitchFamily="34" charset="0"/>
                      </a:endParaRPr>
                    </a:p>
                  </a:txBody>
                  <a:tcPr marL="12700" marR="12700" marT="12700" marB="63500" anchor="b"/>
                </a:tc>
                <a:tc>
                  <a:txBody>
                    <a:bodyPr/>
                    <a:lstStyle/>
                    <a:p>
                      <a:pPr>
                        <a:lnSpc>
                          <a:spcPct val="150000"/>
                        </a:lnSpc>
                        <a:buNone/>
                      </a:pPr>
                      <a:r>
                        <a:rPr lang="en-GB" sz="1200">
                          <a:effectLst/>
                        </a:rPr>
                        <a:t> </a:t>
                      </a:r>
                      <a:endParaRPr lang="en-GB" sz="1200">
                        <a:effectLst/>
                        <a:latin typeface="Calibri" panose="020F0502020204030204" pitchFamily="34" charset="0"/>
                        <a:ea typeface="Calibri" panose="020F0502020204030204" pitchFamily="34" charset="0"/>
                      </a:endParaRPr>
                    </a:p>
                  </a:txBody>
                  <a:tcPr marL="12700" marR="12700" marT="12700" marB="63500" anchor="b"/>
                </a:tc>
                <a:extLst>
                  <a:ext uri="{0D108BD9-81ED-4DB2-BD59-A6C34878D82A}">
                    <a16:rowId xmlns:a16="http://schemas.microsoft.com/office/drawing/2014/main" val="1081182345"/>
                  </a:ext>
                </a:extLst>
              </a:tr>
              <a:tr h="263525">
                <a:tc>
                  <a:txBody>
                    <a:bodyPr/>
                    <a:lstStyle/>
                    <a:p>
                      <a:pPr>
                        <a:lnSpc>
                          <a:spcPct val="150000"/>
                        </a:lnSpc>
                        <a:buNone/>
                      </a:pPr>
                      <a:r>
                        <a:rPr lang="en-GB" sz="1200">
                          <a:effectLst/>
                        </a:rPr>
                        <a:t>Personal Development</a:t>
                      </a:r>
                      <a:endParaRPr lang="en-GB" sz="1200">
                        <a:effectLst/>
                        <a:latin typeface="Calibri" panose="020F0502020204030204" pitchFamily="34" charset="0"/>
                        <a:ea typeface="Calibri" panose="020F0502020204030204" pitchFamily="34" charset="0"/>
                      </a:endParaRPr>
                    </a:p>
                  </a:txBody>
                  <a:tcPr marL="12700" marR="12700" marT="12700" marB="63500" anchor="b"/>
                </a:tc>
                <a:tc>
                  <a:txBody>
                    <a:bodyPr/>
                    <a:lstStyle/>
                    <a:p>
                      <a:pPr>
                        <a:lnSpc>
                          <a:spcPct val="150000"/>
                        </a:lnSpc>
                        <a:buNone/>
                      </a:pPr>
                      <a:r>
                        <a:rPr lang="en-GB" sz="1200">
                          <a:effectLst/>
                        </a:rPr>
                        <a:t> </a:t>
                      </a:r>
                      <a:endParaRPr lang="en-GB" sz="1200">
                        <a:effectLst/>
                        <a:latin typeface="Calibri" panose="020F0502020204030204" pitchFamily="34" charset="0"/>
                        <a:ea typeface="Calibri" panose="020F0502020204030204" pitchFamily="34" charset="0"/>
                      </a:endParaRPr>
                    </a:p>
                  </a:txBody>
                  <a:tcPr marL="12700" marR="12700" marT="12700" marB="63500" anchor="b"/>
                </a:tc>
                <a:extLst>
                  <a:ext uri="{0D108BD9-81ED-4DB2-BD59-A6C34878D82A}">
                    <a16:rowId xmlns:a16="http://schemas.microsoft.com/office/drawing/2014/main" val="332250400"/>
                  </a:ext>
                </a:extLst>
              </a:tr>
              <a:tr h="263525">
                <a:tc>
                  <a:txBody>
                    <a:bodyPr/>
                    <a:lstStyle/>
                    <a:p>
                      <a:pPr>
                        <a:lnSpc>
                          <a:spcPct val="150000"/>
                        </a:lnSpc>
                        <a:buNone/>
                      </a:pPr>
                      <a:r>
                        <a:rPr lang="en-GB" sz="1200">
                          <a:effectLst/>
                        </a:rPr>
                        <a:t> </a:t>
                      </a:r>
                      <a:endParaRPr lang="en-GB" sz="1200">
                        <a:effectLst/>
                        <a:latin typeface="Calibri" panose="020F0502020204030204" pitchFamily="34" charset="0"/>
                        <a:ea typeface="Calibri" panose="020F0502020204030204" pitchFamily="34" charset="0"/>
                      </a:endParaRPr>
                    </a:p>
                  </a:txBody>
                  <a:tcPr marL="12700" marR="12700" marT="12700" marB="63500" anchor="b"/>
                </a:tc>
                <a:tc>
                  <a:txBody>
                    <a:bodyPr/>
                    <a:lstStyle/>
                    <a:p>
                      <a:pPr>
                        <a:lnSpc>
                          <a:spcPct val="150000"/>
                        </a:lnSpc>
                        <a:buNone/>
                      </a:pPr>
                      <a:r>
                        <a:rPr lang="en-GB" sz="1200">
                          <a:effectLst/>
                        </a:rPr>
                        <a:t> </a:t>
                      </a:r>
                      <a:endParaRPr lang="en-GB" sz="1200">
                        <a:effectLst/>
                        <a:latin typeface="Calibri" panose="020F0502020204030204" pitchFamily="34" charset="0"/>
                        <a:ea typeface="Calibri" panose="020F0502020204030204" pitchFamily="34" charset="0"/>
                      </a:endParaRPr>
                    </a:p>
                  </a:txBody>
                  <a:tcPr marL="12700" marR="12700" marT="12700" marB="63500" anchor="b"/>
                </a:tc>
                <a:extLst>
                  <a:ext uri="{0D108BD9-81ED-4DB2-BD59-A6C34878D82A}">
                    <a16:rowId xmlns:a16="http://schemas.microsoft.com/office/drawing/2014/main" val="3141407009"/>
                  </a:ext>
                </a:extLst>
              </a:tr>
              <a:tr h="263525">
                <a:tc>
                  <a:txBody>
                    <a:bodyPr/>
                    <a:lstStyle/>
                    <a:p>
                      <a:pPr>
                        <a:lnSpc>
                          <a:spcPct val="150000"/>
                        </a:lnSpc>
                        <a:buNone/>
                      </a:pPr>
                      <a:r>
                        <a:rPr lang="en-GB" sz="1200">
                          <a:effectLst/>
                        </a:rPr>
                        <a:t>Self-Fulfilment</a:t>
                      </a:r>
                      <a:endParaRPr lang="en-GB" sz="1200">
                        <a:effectLst/>
                        <a:latin typeface="Calibri" panose="020F0502020204030204" pitchFamily="34" charset="0"/>
                        <a:ea typeface="Calibri" panose="020F0502020204030204" pitchFamily="34" charset="0"/>
                      </a:endParaRPr>
                    </a:p>
                  </a:txBody>
                  <a:tcPr marL="12700" marR="12700" marT="12700" marB="63500" anchor="b"/>
                </a:tc>
                <a:tc>
                  <a:txBody>
                    <a:bodyPr/>
                    <a:lstStyle/>
                    <a:p>
                      <a:pPr>
                        <a:lnSpc>
                          <a:spcPct val="150000"/>
                        </a:lnSpc>
                        <a:buNone/>
                      </a:pPr>
                      <a:r>
                        <a:rPr lang="en-GB" sz="1200">
                          <a:effectLst/>
                        </a:rPr>
                        <a:t> </a:t>
                      </a:r>
                      <a:endParaRPr lang="en-GB" sz="1200">
                        <a:effectLst/>
                        <a:latin typeface="Calibri" panose="020F0502020204030204" pitchFamily="34" charset="0"/>
                        <a:ea typeface="Calibri" panose="020F0502020204030204" pitchFamily="34" charset="0"/>
                      </a:endParaRPr>
                    </a:p>
                  </a:txBody>
                  <a:tcPr marL="12700" marR="12700" marT="12700" marB="63500" anchor="b"/>
                </a:tc>
                <a:extLst>
                  <a:ext uri="{0D108BD9-81ED-4DB2-BD59-A6C34878D82A}">
                    <a16:rowId xmlns:a16="http://schemas.microsoft.com/office/drawing/2014/main" val="1867417754"/>
                  </a:ext>
                </a:extLst>
              </a:tr>
              <a:tr h="263525">
                <a:tc>
                  <a:txBody>
                    <a:bodyPr/>
                    <a:lstStyle/>
                    <a:p>
                      <a:pPr>
                        <a:lnSpc>
                          <a:spcPct val="150000"/>
                        </a:lnSpc>
                        <a:buNone/>
                      </a:pPr>
                      <a:r>
                        <a:rPr lang="en-GB" sz="1200">
                          <a:effectLst/>
                        </a:rPr>
                        <a:t> </a:t>
                      </a:r>
                      <a:endParaRPr lang="en-GB" sz="1200">
                        <a:effectLst/>
                        <a:latin typeface="Calibri" panose="020F0502020204030204" pitchFamily="34" charset="0"/>
                        <a:ea typeface="Calibri" panose="020F0502020204030204" pitchFamily="34" charset="0"/>
                      </a:endParaRPr>
                    </a:p>
                  </a:txBody>
                  <a:tcPr marL="12700" marR="12700" marT="12700" marB="63500" anchor="b"/>
                </a:tc>
                <a:tc>
                  <a:txBody>
                    <a:bodyPr/>
                    <a:lstStyle/>
                    <a:p>
                      <a:pPr>
                        <a:lnSpc>
                          <a:spcPct val="150000"/>
                        </a:lnSpc>
                        <a:buNone/>
                      </a:pPr>
                      <a:r>
                        <a:rPr lang="en-GB" sz="1200" dirty="0">
                          <a:effectLst/>
                        </a:rPr>
                        <a:t> </a:t>
                      </a:r>
                      <a:endParaRPr lang="en-GB" sz="1200" dirty="0">
                        <a:effectLst/>
                        <a:latin typeface="Calibri" panose="020F0502020204030204" pitchFamily="34" charset="0"/>
                        <a:ea typeface="Calibri" panose="020F0502020204030204" pitchFamily="34" charset="0"/>
                      </a:endParaRPr>
                    </a:p>
                  </a:txBody>
                  <a:tcPr marL="12700" marR="12700" marT="12700" marB="63500" anchor="b"/>
                </a:tc>
                <a:extLst>
                  <a:ext uri="{0D108BD9-81ED-4DB2-BD59-A6C34878D82A}">
                    <a16:rowId xmlns:a16="http://schemas.microsoft.com/office/drawing/2014/main" val="3588050208"/>
                  </a:ext>
                </a:extLst>
              </a:tr>
            </a:tbl>
          </a:graphicData>
        </a:graphic>
      </p:graphicFrame>
    </p:spTree>
    <p:extLst>
      <p:ext uri="{BB962C8B-B14F-4D97-AF65-F5344CB8AC3E}">
        <p14:creationId xmlns:p14="http://schemas.microsoft.com/office/powerpoint/2010/main" val="8632539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dirty="0"/>
              <a:t>Findings &amp; Results – Survey Highlights</a:t>
            </a:r>
            <a:r>
              <a:rPr lang="en-GB" dirty="0"/>
              <a:t> – Mental Health Benefits</a:t>
            </a:r>
            <a:endParaRPr dirty="0"/>
          </a:p>
        </p:txBody>
      </p:sp>
      <p:sp>
        <p:nvSpPr>
          <p:cNvPr id="3" name="Content Placeholder 2"/>
          <p:cNvSpPr>
            <a:spLocks noGrp="1"/>
          </p:cNvSpPr>
          <p:nvPr>
            <p:ph idx="1"/>
          </p:nvPr>
        </p:nvSpPr>
        <p:spPr>
          <a:xfrm>
            <a:off x="284019" y="2405779"/>
            <a:ext cx="6355584" cy="1527463"/>
          </a:xfrm>
        </p:spPr>
        <p:txBody>
          <a:bodyPr>
            <a:normAutofit/>
          </a:bodyPr>
          <a:lstStyle/>
          <a:p>
            <a:pPr rtl="0">
              <a:buNone/>
            </a:pPr>
            <a:r>
              <a:rPr lang="en-GB" sz="2000" b="0" i="0" u="none" strike="noStrike" dirty="0">
                <a:effectLst/>
                <a:latin typeface="Arial" panose="020B0604020202020204" pitchFamily="34" charset="0"/>
                <a:cs typeface="Arial" panose="020B0604020202020204" pitchFamily="34" charset="0"/>
              </a:rPr>
              <a:t>  Through the coding process I observed that mental health benefits were mentioned 47 times by </a:t>
            </a:r>
            <a:r>
              <a:rPr sz="2000" dirty="0">
                <a:latin typeface="Arial" panose="020B0604020202020204" pitchFamily="34" charset="0"/>
                <a:cs typeface="Arial" panose="020B0604020202020204" pitchFamily="34" charset="0"/>
              </a:rPr>
              <a:t>participants</a:t>
            </a:r>
            <a:r>
              <a:rPr lang="en-GB" sz="2000" dirty="0">
                <a:latin typeface="Arial" panose="020B0604020202020204" pitchFamily="34" charset="0"/>
                <a:cs typeface="Arial" panose="020B0604020202020204" pitchFamily="34" charset="0"/>
              </a:rPr>
              <a:t> who</a:t>
            </a:r>
            <a:r>
              <a:rPr sz="2000" dirty="0">
                <a:latin typeface="Arial" panose="020B0604020202020204" pitchFamily="34" charset="0"/>
                <a:cs typeface="Arial" panose="020B0604020202020204" pitchFamily="34" charset="0"/>
              </a:rPr>
              <a:t> reported improved mood after rehearsals</a:t>
            </a:r>
            <a:r>
              <a:rPr lang="en-GB" sz="2000" dirty="0">
                <a:latin typeface="Arial" panose="020B0604020202020204" pitchFamily="34" charset="0"/>
                <a:cs typeface="Arial" panose="020B0604020202020204" pitchFamily="34" charset="0"/>
              </a:rPr>
              <a:t> (Clift </a:t>
            </a:r>
            <a:r>
              <a:rPr lang="en-GB" sz="2000" i="1" dirty="0">
                <a:latin typeface="Arial" panose="020B0604020202020204" pitchFamily="34" charset="0"/>
                <a:cs typeface="Arial" panose="020B0604020202020204" pitchFamily="34" charset="0"/>
              </a:rPr>
              <a:t>et al., </a:t>
            </a:r>
            <a:r>
              <a:rPr lang="en-GB" sz="2000" dirty="0">
                <a:latin typeface="Arial" panose="020B0604020202020204" pitchFamily="34" charset="0"/>
                <a:cs typeface="Arial" panose="020B0604020202020204" pitchFamily="34" charset="0"/>
              </a:rPr>
              <a:t>2017; </a:t>
            </a:r>
            <a:r>
              <a:rPr lang="en-GB" sz="1800" b="0" i="0" u="none" strike="noStrike" dirty="0">
                <a:solidFill>
                  <a:srgbClr val="202124"/>
                </a:solidFill>
                <a:effectLst/>
                <a:latin typeface="Arial" panose="020B0604020202020204" pitchFamily="34" charset="0"/>
              </a:rPr>
              <a:t> </a:t>
            </a:r>
            <a:r>
              <a:rPr lang="en-GB" sz="1800" b="0" i="1" u="none" strike="noStrike" dirty="0">
                <a:effectLst/>
                <a:latin typeface="Arial" panose="020B0604020202020204" pitchFamily="34" charset="0"/>
              </a:rPr>
              <a:t>Grape et al.,</a:t>
            </a:r>
            <a:r>
              <a:rPr lang="en-GB" sz="1800" i="1" dirty="0">
                <a:latin typeface="Arial" panose="020B0604020202020204" pitchFamily="34" charset="0"/>
              </a:rPr>
              <a:t> </a:t>
            </a:r>
            <a:r>
              <a:rPr lang="en-GB" sz="1800" b="0" i="1" u="none" strike="noStrike" dirty="0">
                <a:effectLst/>
                <a:latin typeface="Arial" panose="020B0604020202020204" pitchFamily="34" charset="0"/>
              </a:rPr>
              <a:t>2003</a:t>
            </a:r>
            <a:r>
              <a:rPr lang="en-GB" sz="2000" dirty="0">
                <a:latin typeface="Arial" panose="020B0604020202020204" pitchFamily="34" charset="0"/>
                <a:cs typeface="Arial" panose="020B0604020202020204" pitchFamily="34" charset="0"/>
              </a:rPr>
              <a:t>). </a:t>
            </a:r>
            <a:endParaRPr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5D3D9DC-DD1A-6974-8ED1-15D36FE5A027}"/>
              </a:ext>
            </a:extLst>
          </p:cNvPr>
          <p:cNvSpPr txBox="1"/>
          <p:nvPr/>
        </p:nvSpPr>
        <p:spPr>
          <a:xfrm>
            <a:off x="1319834" y="4061304"/>
            <a:ext cx="6355584" cy="2585323"/>
          </a:xfrm>
          <a:prstGeom prst="rect">
            <a:avLst/>
          </a:prstGeom>
          <a:noFill/>
        </p:spPr>
        <p:txBody>
          <a:bodyPr wrap="square" rtlCol="0">
            <a:spAutoFit/>
          </a:bodyPr>
          <a:lstStyle/>
          <a:p>
            <a:pPr>
              <a:buFont typeface="Arial" panose="020B0604020202020204" pitchFamily="34" charset="0"/>
              <a:buChar char="•"/>
            </a:pPr>
            <a:r>
              <a:rPr lang="en-GB" i="1" dirty="0">
                <a:solidFill>
                  <a:srgbClr val="FFFF00"/>
                </a:solidFill>
              </a:rPr>
              <a:t>“My mood is always lifted after a rehearsal… if I feel low, it is always when the choir isn't meeting.”</a:t>
            </a:r>
          </a:p>
          <a:p>
            <a:pPr>
              <a:buFont typeface="Arial" panose="020B0604020202020204" pitchFamily="34" charset="0"/>
              <a:buChar char="•"/>
            </a:pPr>
            <a:endParaRPr lang="en-GB" i="1" dirty="0">
              <a:solidFill>
                <a:srgbClr val="FFFF00"/>
              </a:solidFill>
            </a:endParaRPr>
          </a:p>
          <a:p>
            <a:pPr>
              <a:buFont typeface="Arial" panose="020B0604020202020204" pitchFamily="34" charset="0"/>
              <a:buChar char="•"/>
            </a:pPr>
            <a:r>
              <a:rPr lang="en-GB" i="1" dirty="0">
                <a:solidFill>
                  <a:srgbClr val="FFFF00"/>
                </a:solidFill>
              </a:rPr>
              <a:t>“It has had a very positive impact on my mental health. I can lose myself in music.”</a:t>
            </a:r>
          </a:p>
          <a:p>
            <a:pPr>
              <a:buFont typeface="Arial" panose="020B0604020202020204" pitchFamily="34" charset="0"/>
              <a:buChar char="•"/>
            </a:pPr>
            <a:endParaRPr lang="en-GB" i="1" dirty="0">
              <a:solidFill>
                <a:srgbClr val="FFFF00"/>
              </a:solidFill>
            </a:endParaRPr>
          </a:p>
          <a:p>
            <a:pPr>
              <a:buFont typeface="Arial" panose="020B0604020202020204" pitchFamily="34" charset="0"/>
              <a:buChar char="•"/>
            </a:pPr>
            <a:r>
              <a:rPr lang="en-GB" i="1" dirty="0">
                <a:solidFill>
                  <a:srgbClr val="FFFF00"/>
                </a:solidFill>
              </a:rPr>
              <a:t>“Singing leaves me on a high.”​</a:t>
            </a:r>
          </a:p>
          <a:p>
            <a:endParaRPr lang="en-GB" dirty="0"/>
          </a:p>
          <a:p>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CC682-3183-80AE-36A4-6F8DE1073188}"/>
              </a:ext>
            </a:extLst>
          </p:cNvPr>
          <p:cNvSpPr>
            <a:spLocks noGrp="1"/>
          </p:cNvSpPr>
          <p:nvPr>
            <p:ph type="title"/>
          </p:nvPr>
        </p:nvSpPr>
        <p:spPr/>
        <p:txBody>
          <a:bodyPr/>
          <a:lstStyle/>
          <a:p>
            <a:r>
              <a:rPr lang="en-US" dirty="0"/>
              <a:t>Findings and results – Interviews – Mental Health Benefits</a:t>
            </a:r>
          </a:p>
        </p:txBody>
      </p:sp>
      <p:sp>
        <p:nvSpPr>
          <p:cNvPr id="3" name="Content Placeholder 2">
            <a:extLst>
              <a:ext uri="{FF2B5EF4-FFF2-40B4-BE49-F238E27FC236}">
                <a16:creationId xmlns:a16="http://schemas.microsoft.com/office/drawing/2014/main" id="{2ABF8DE0-7516-C528-C512-83162BA86AEF}"/>
              </a:ext>
            </a:extLst>
          </p:cNvPr>
          <p:cNvSpPr>
            <a:spLocks noGrp="1"/>
          </p:cNvSpPr>
          <p:nvPr>
            <p:ph idx="1"/>
          </p:nvPr>
        </p:nvSpPr>
        <p:spPr>
          <a:xfrm>
            <a:off x="533400" y="2336873"/>
            <a:ext cx="3529445" cy="3599316"/>
          </a:xfrm>
        </p:spPr>
        <p:txBody>
          <a:bodyPr/>
          <a:lstStyle/>
          <a:p>
            <a:r>
              <a:rPr lang="en-GB" sz="1800" dirty="0">
                <a:latin typeface="Arial" panose="020B0604020202020204" pitchFamily="34" charset="0"/>
              </a:rPr>
              <a:t>M</a:t>
            </a:r>
            <a:r>
              <a:rPr lang="en-GB" sz="1800" b="0" i="0" u="none" strike="noStrike" dirty="0">
                <a:effectLst/>
                <a:latin typeface="Arial" panose="020B0604020202020204" pitchFamily="34" charset="0"/>
              </a:rPr>
              <a:t>anaging their emotional well-being (Clift &amp; Hancox, 2001; Livesey </a:t>
            </a:r>
            <a:r>
              <a:rPr lang="en-GB" sz="1800" b="0" i="1" u="none" strike="noStrike" dirty="0">
                <a:effectLst/>
                <a:latin typeface="Arial" panose="020B0604020202020204" pitchFamily="34" charset="0"/>
              </a:rPr>
              <a:t>et al.,</a:t>
            </a:r>
            <a:r>
              <a:rPr lang="en-GB" sz="1800" b="0" i="0" u="none" strike="noStrike" dirty="0">
                <a:effectLst/>
                <a:latin typeface="Arial" panose="020B0604020202020204" pitchFamily="34" charset="0"/>
              </a:rPr>
              <a:t>2012)</a:t>
            </a:r>
          </a:p>
          <a:p>
            <a:r>
              <a:rPr lang="en-GB" sz="1800" b="0" i="0" u="none" strike="noStrike" dirty="0">
                <a:effectLst/>
                <a:latin typeface="Arial" panose="020B0604020202020204" pitchFamily="34" charset="0"/>
              </a:rPr>
              <a:t> Reducing stress (Perkins </a:t>
            </a:r>
            <a:r>
              <a:rPr lang="en-GB" sz="1800" b="0" i="1" u="none" strike="noStrike" dirty="0">
                <a:effectLst/>
                <a:latin typeface="Arial" panose="020B0604020202020204" pitchFamily="34" charset="0"/>
              </a:rPr>
              <a:t>et al., </a:t>
            </a:r>
            <a:r>
              <a:rPr lang="en-GB" sz="1800" b="0" i="0" u="none" strike="noStrike" dirty="0">
                <a:effectLst/>
                <a:latin typeface="Arial" panose="020B0604020202020204" pitchFamily="34" charset="0"/>
              </a:rPr>
              <a:t>2018)</a:t>
            </a:r>
            <a:endParaRPr lang="en-GB" sz="1800" dirty="0">
              <a:latin typeface="Arial" panose="020B0604020202020204" pitchFamily="34" charset="0"/>
            </a:endParaRPr>
          </a:p>
          <a:p>
            <a:r>
              <a:rPr lang="en-GB" sz="1800" dirty="0">
                <a:latin typeface="Arial" panose="020B0604020202020204" pitchFamily="34" charset="0"/>
              </a:rPr>
              <a:t>I</a:t>
            </a:r>
            <a:r>
              <a:rPr lang="en-GB" sz="1800" b="0" i="0" u="none" strike="noStrike" dirty="0">
                <a:effectLst/>
                <a:latin typeface="Arial" panose="020B0604020202020204" pitchFamily="34" charset="0"/>
              </a:rPr>
              <a:t>mproving their overall mood (Thomas </a:t>
            </a:r>
            <a:r>
              <a:rPr lang="en-GB" sz="1800" b="0" i="1" u="none" strike="noStrike" dirty="0">
                <a:effectLst/>
                <a:latin typeface="Arial" panose="020B0604020202020204" pitchFamily="34" charset="0"/>
              </a:rPr>
              <a:t>et al., </a:t>
            </a:r>
            <a:r>
              <a:rPr lang="en-GB" sz="1800" b="0" i="0" u="none" strike="noStrike" dirty="0">
                <a:effectLst/>
                <a:latin typeface="Arial" panose="020B0604020202020204" pitchFamily="34" charset="0"/>
              </a:rPr>
              <a:t>2015; Stewart &amp; Lonsdale 2016; </a:t>
            </a:r>
            <a:r>
              <a:rPr lang="en-GB" sz="1800" b="0" i="0" u="none" strike="noStrike" dirty="0" err="1">
                <a:effectLst/>
                <a:latin typeface="Arial" panose="020B0604020202020204" pitchFamily="34" charset="0"/>
              </a:rPr>
              <a:t>Ørjasæter</a:t>
            </a:r>
            <a:r>
              <a:rPr lang="en-GB" sz="1800" b="0" i="0" u="none" strike="noStrike" dirty="0">
                <a:effectLst/>
                <a:latin typeface="Arial" panose="020B0604020202020204" pitchFamily="34" charset="0"/>
              </a:rPr>
              <a:t> </a:t>
            </a:r>
            <a:r>
              <a:rPr lang="en-GB" sz="1800" b="0" i="1" u="none" strike="noStrike" dirty="0">
                <a:effectLst/>
                <a:latin typeface="Arial" panose="020B0604020202020204" pitchFamily="34" charset="0"/>
              </a:rPr>
              <a:t>et al.,</a:t>
            </a:r>
            <a:r>
              <a:rPr lang="en-GB" sz="1800" b="0" i="0" u="none" strike="noStrike" dirty="0">
                <a:effectLst/>
                <a:latin typeface="Arial" panose="020B0604020202020204" pitchFamily="34" charset="0"/>
              </a:rPr>
              <a:t> 2018; Smith, Kleinerman &amp; Cohen, 2022)</a:t>
            </a:r>
            <a:endParaRPr lang="en-US" dirty="0"/>
          </a:p>
        </p:txBody>
      </p:sp>
      <p:sp>
        <p:nvSpPr>
          <p:cNvPr id="4" name="TextBox 3">
            <a:extLst>
              <a:ext uri="{FF2B5EF4-FFF2-40B4-BE49-F238E27FC236}">
                <a16:creationId xmlns:a16="http://schemas.microsoft.com/office/drawing/2014/main" id="{0E287689-C7B0-B409-91ED-CFD7172793F9}"/>
              </a:ext>
            </a:extLst>
          </p:cNvPr>
          <p:cNvSpPr txBox="1"/>
          <p:nvPr/>
        </p:nvSpPr>
        <p:spPr>
          <a:xfrm>
            <a:off x="4416136" y="2037975"/>
            <a:ext cx="4301838" cy="3908762"/>
          </a:xfrm>
          <a:prstGeom prst="rect">
            <a:avLst/>
          </a:prstGeom>
          <a:noFill/>
        </p:spPr>
        <p:txBody>
          <a:bodyPr wrap="square" rtlCol="0">
            <a:spAutoFit/>
          </a:bodyPr>
          <a:lstStyle/>
          <a:p>
            <a:pPr rtl="0">
              <a:spcBef>
                <a:spcPts val="1200"/>
              </a:spcBef>
              <a:spcAft>
                <a:spcPts val="1200"/>
              </a:spcAft>
              <a:buNone/>
            </a:pPr>
            <a:r>
              <a:rPr lang="en-GB" sz="1400" b="1" u="none" strike="noStrike" dirty="0">
                <a:solidFill>
                  <a:srgbClr val="FFFF00"/>
                </a:solidFill>
                <a:effectLst/>
                <a:latin typeface="Arial" panose="020B0604020202020204" pitchFamily="34" charset="0"/>
              </a:rPr>
              <a:t>JT: “It really helps me reset, like emotionally… I go into rehearsal feeling one way and leave feeling completely different—in a good way.”</a:t>
            </a:r>
            <a:br>
              <a:rPr lang="en-GB" sz="1400" b="1" u="none" strike="noStrike" dirty="0">
                <a:solidFill>
                  <a:srgbClr val="FFFF00"/>
                </a:solidFill>
                <a:effectLst/>
                <a:latin typeface="Arial" panose="020B0604020202020204" pitchFamily="34" charset="0"/>
              </a:rPr>
            </a:br>
            <a:br>
              <a:rPr lang="en-GB" sz="1400" b="1" u="none" strike="noStrike" dirty="0">
                <a:solidFill>
                  <a:srgbClr val="FFFF00"/>
                </a:solidFill>
                <a:effectLst/>
                <a:latin typeface="Arial" panose="020B0604020202020204" pitchFamily="34" charset="0"/>
              </a:rPr>
            </a:br>
            <a:endParaRPr lang="en-GB" sz="1400" b="0" dirty="0">
              <a:solidFill>
                <a:srgbClr val="FFFF00"/>
              </a:solidFill>
              <a:effectLst/>
            </a:endParaRPr>
          </a:p>
          <a:p>
            <a:pPr rtl="0">
              <a:spcBef>
                <a:spcPts val="1200"/>
              </a:spcBef>
              <a:spcAft>
                <a:spcPts val="1200"/>
              </a:spcAft>
              <a:buNone/>
            </a:pPr>
            <a:r>
              <a:rPr lang="en-GB" sz="1400" b="1" u="none" strike="noStrike" dirty="0">
                <a:solidFill>
                  <a:srgbClr val="FFFF00"/>
                </a:solidFill>
                <a:effectLst/>
                <a:latin typeface="Arial" panose="020B0604020202020204" pitchFamily="34" charset="0"/>
              </a:rPr>
              <a:t>GP: “There’s something about the act of singing that takes the weight off, especially when I’ve had an anxious day.”</a:t>
            </a:r>
            <a:br>
              <a:rPr lang="en-GB" sz="1400" b="1" u="none" strike="noStrike" dirty="0">
                <a:solidFill>
                  <a:srgbClr val="FFFF00"/>
                </a:solidFill>
                <a:effectLst/>
                <a:latin typeface="Arial" panose="020B0604020202020204" pitchFamily="34" charset="0"/>
              </a:rPr>
            </a:br>
            <a:br>
              <a:rPr lang="en-GB" sz="1400" b="1" u="none" strike="noStrike" dirty="0">
                <a:solidFill>
                  <a:srgbClr val="FFFF00"/>
                </a:solidFill>
                <a:effectLst/>
                <a:latin typeface="Arial" panose="020B0604020202020204" pitchFamily="34" charset="0"/>
              </a:rPr>
            </a:br>
            <a:endParaRPr lang="en-GB" sz="1400" b="0" dirty="0">
              <a:solidFill>
                <a:srgbClr val="FFFF00"/>
              </a:solidFill>
              <a:effectLst/>
            </a:endParaRPr>
          </a:p>
          <a:p>
            <a:pPr>
              <a:buNone/>
            </a:pPr>
            <a:r>
              <a:rPr lang="en-GB" sz="1400" b="1" u="none" strike="noStrike" dirty="0">
                <a:solidFill>
                  <a:srgbClr val="FFFF00"/>
                </a:solidFill>
                <a:effectLst/>
                <a:latin typeface="Arial" panose="020B0604020202020204" pitchFamily="34" charset="0"/>
              </a:rPr>
              <a:t>JD: “I’ve found that even when my mental health isn’t great, turning up to sing changes everything.”</a:t>
            </a:r>
            <a:br>
              <a:rPr lang="en-GB" sz="1800" b="1" i="0" u="none" strike="noStrike" dirty="0">
                <a:solidFill>
                  <a:srgbClr val="202124"/>
                </a:solidFill>
                <a:effectLst/>
                <a:latin typeface="Arial" panose="020B0604020202020204" pitchFamily="34" charset="0"/>
              </a:rPr>
            </a:br>
            <a:endParaRPr lang="en-US" dirty="0"/>
          </a:p>
          <a:p>
            <a:endParaRPr lang="en-US" dirty="0"/>
          </a:p>
        </p:txBody>
      </p:sp>
    </p:spTree>
    <p:extLst>
      <p:ext uri="{BB962C8B-B14F-4D97-AF65-F5344CB8AC3E}">
        <p14:creationId xmlns:p14="http://schemas.microsoft.com/office/powerpoint/2010/main" val="11874931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A4FD8-32A9-77E6-8AD3-204E18DE6C6C}"/>
              </a:ext>
            </a:extLst>
          </p:cNvPr>
          <p:cNvSpPr>
            <a:spLocks noGrp="1"/>
          </p:cNvSpPr>
          <p:nvPr>
            <p:ph type="title"/>
          </p:nvPr>
        </p:nvSpPr>
        <p:spPr/>
        <p:txBody>
          <a:bodyPr>
            <a:normAutofit fontScale="90000"/>
          </a:bodyPr>
          <a:lstStyle/>
          <a:p>
            <a:r>
              <a:rPr lang="en-GB" dirty="0"/>
              <a:t>Findings &amp; Results – Survey Highlights – Social Connectedness</a:t>
            </a:r>
            <a:endParaRPr lang="en-US" dirty="0"/>
          </a:p>
        </p:txBody>
      </p:sp>
      <p:sp>
        <p:nvSpPr>
          <p:cNvPr id="3" name="Content Placeholder 2">
            <a:extLst>
              <a:ext uri="{FF2B5EF4-FFF2-40B4-BE49-F238E27FC236}">
                <a16:creationId xmlns:a16="http://schemas.microsoft.com/office/drawing/2014/main" id="{6037C024-2EEB-912F-BBD1-B4C51DD4D96D}"/>
              </a:ext>
            </a:extLst>
          </p:cNvPr>
          <p:cNvSpPr>
            <a:spLocks noGrp="1"/>
          </p:cNvSpPr>
          <p:nvPr>
            <p:ph idx="1"/>
          </p:nvPr>
        </p:nvSpPr>
        <p:spPr>
          <a:xfrm>
            <a:off x="533400" y="2336873"/>
            <a:ext cx="7374082" cy="1611672"/>
          </a:xfrm>
        </p:spPr>
        <p:txBody>
          <a:bodyPr>
            <a:normAutofit lnSpcReduction="10000"/>
          </a:bodyPr>
          <a:lstStyle/>
          <a:p>
            <a:r>
              <a:rPr lang="en-GB" b="1" dirty="0"/>
              <a:t>Social Connectedness : 69 mentions</a:t>
            </a:r>
            <a:br>
              <a:rPr lang="en-GB" dirty="0"/>
            </a:br>
            <a:r>
              <a:rPr lang="en-GB" dirty="0"/>
              <a:t>Participants consistently emphasised feelings of belonging, friendship, and being part of a community. (Pearce </a:t>
            </a:r>
            <a:r>
              <a:rPr lang="en-GB" i="1" dirty="0"/>
              <a:t>et al., </a:t>
            </a:r>
            <a:r>
              <a:rPr lang="en-GB" dirty="0"/>
              <a:t>2015; Dingle </a:t>
            </a:r>
            <a:r>
              <a:rPr lang="en-GB" i="1" dirty="0"/>
              <a:t>et al., 2013</a:t>
            </a:r>
            <a:r>
              <a:rPr lang="en-GB" dirty="0"/>
              <a:t>)</a:t>
            </a:r>
          </a:p>
          <a:p>
            <a:endParaRPr lang="en-US" dirty="0"/>
          </a:p>
        </p:txBody>
      </p:sp>
      <p:sp>
        <p:nvSpPr>
          <p:cNvPr id="4" name="TextBox 3">
            <a:extLst>
              <a:ext uri="{FF2B5EF4-FFF2-40B4-BE49-F238E27FC236}">
                <a16:creationId xmlns:a16="http://schemas.microsoft.com/office/drawing/2014/main" id="{949F1837-E61D-CA92-6AA7-F50891394DFA}"/>
              </a:ext>
            </a:extLst>
          </p:cNvPr>
          <p:cNvSpPr txBox="1"/>
          <p:nvPr/>
        </p:nvSpPr>
        <p:spPr>
          <a:xfrm>
            <a:off x="822585" y="4197927"/>
            <a:ext cx="7988906" cy="1754326"/>
          </a:xfrm>
          <a:prstGeom prst="rect">
            <a:avLst/>
          </a:prstGeom>
          <a:noFill/>
        </p:spPr>
        <p:txBody>
          <a:bodyPr wrap="square" rtlCol="0">
            <a:spAutoFit/>
          </a:bodyPr>
          <a:lstStyle/>
          <a:p>
            <a:pPr>
              <a:buNone/>
            </a:pPr>
            <a:r>
              <a:rPr lang="en-GB" i="1" dirty="0">
                <a:solidFill>
                  <a:srgbClr val="FFFF00"/>
                </a:solidFill>
              </a:rPr>
              <a:t>“My choir feels like a family.”</a:t>
            </a:r>
          </a:p>
          <a:p>
            <a:pPr>
              <a:buNone/>
            </a:pPr>
            <a:endParaRPr lang="en-GB" i="1" dirty="0">
              <a:solidFill>
                <a:srgbClr val="FFFF00"/>
              </a:solidFill>
            </a:endParaRPr>
          </a:p>
          <a:p>
            <a:pPr>
              <a:buNone/>
            </a:pPr>
            <a:r>
              <a:rPr lang="en-GB" i="1" dirty="0">
                <a:solidFill>
                  <a:srgbClr val="FFFF00"/>
                </a:solidFill>
              </a:rPr>
              <a:t>“I have made lifelong friends through choir/conducting.”</a:t>
            </a:r>
          </a:p>
          <a:p>
            <a:pPr>
              <a:buNone/>
            </a:pPr>
            <a:endParaRPr lang="en-GB" i="1" dirty="0">
              <a:solidFill>
                <a:srgbClr val="FFFF00"/>
              </a:solidFill>
            </a:endParaRPr>
          </a:p>
          <a:p>
            <a:r>
              <a:rPr lang="en-GB" i="1" dirty="0">
                <a:solidFill>
                  <a:srgbClr val="FFFF00"/>
                </a:solidFill>
              </a:rPr>
              <a:t>“Singing works really well in a group.”​</a:t>
            </a:r>
          </a:p>
          <a:p>
            <a:endParaRPr lang="en-US" dirty="0"/>
          </a:p>
        </p:txBody>
      </p:sp>
    </p:spTree>
    <p:extLst>
      <p:ext uri="{BB962C8B-B14F-4D97-AF65-F5344CB8AC3E}">
        <p14:creationId xmlns:p14="http://schemas.microsoft.com/office/powerpoint/2010/main" val="20193603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8A49F-F363-086C-4696-202C70EB93B5}"/>
              </a:ext>
            </a:extLst>
          </p:cNvPr>
          <p:cNvSpPr>
            <a:spLocks noGrp="1"/>
          </p:cNvSpPr>
          <p:nvPr>
            <p:ph type="title"/>
          </p:nvPr>
        </p:nvSpPr>
        <p:spPr/>
        <p:txBody>
          <a:bodyPr/>
          <a:lstStyle/>
          <a:p>
            <a:r>
              <a:rPr lang="en-US" dirty="0"/>
              <a:t>Findings and results – Interviews – Socials Connectedness</a:t>
            </a:r>
          </a:p>
        </p:txBody>
      </p:sp>
      <p:sp>
        <p:nvSpPr>
          <p:cNvPr id="3" name="Content Placeholder 2">
            <a:extLst>
              <a:ext uri="{FF2B5EF4-FFF2-40B4-BE49-F238E27FC236}">
                <a16:creationId xmlns:a16="http://schemas.microsoft.com/office/drawing/2014/main" id="{B7C1C513-43F5-78E5-95AE-08C1BB1EB5D5}"/>
              </a:ext>
            </a:extLst>
          </p:cNvPr>
          <p:cNvSpPr>
            <a:spLocks noGrp="1"/>
          </p:cNvSpPr>
          <p:nvPr>
            <p:ph idx="1"/>
          </p:nvPr>
        </p:nvSpPr>
        <p:spPr>
          <a:xfrm>
            <a:off x="176646" y="2223654"/>
            <a:ext cx="3491345" cy="3881118"/>
          </a:xfrm>
        </p:spPr>
        <p:txBody>
          <a:bodyPr>
            <a:normAutofit fontScale="92500"/>
          </a:bodyPr>
          <a:lstStyle/>
          <a:p>
            <a:pPr>
              <a:lnSpc>
                <a:spcPct val="150000"/>
              </a:lnSpc>
              <a:buNone/>
            </a:pPr>
            <a:r>
              <a:rPr lang="en-GB" sz="1800" dirty="0">
                <a:latin typeface="Arial" panose="020B0604020202020204" pitchFamily="34" charset="0"/>
                <a:cs typeface="Arial" panose="020B0604020202020204" pitchFamily="34" charset="0"/>
              </a:rPr>
              <a:t>  This Dominated the interview transcripts with 121 mentions. Participants repeatedly spoke about support, inclusion, and shared emotional </a:t>
            </a:r>
            <a:r>
              <a:rPr lang="en-GB" sz="1800" dirty="0" err="1">
                <a:latin typeface="Arial" panose="020B0604020202020204" pitchFamily="34" charset="0"/>
                <a:cs typeface="Arial" panose="020B0604020202020204" pitchFamily="34" charset="0"/>
              </a:rPr>
              <a:t>experience.</a:t>
            </a:r>
            <a:r>
              <a:rPr lang="en-GB" sz="1800" b="0" i="0" u="none" strike="noStrike" dirty="0" err="1">
                <a:effectLst/>
                <a:latin typeface="Arial" panose="020B0604020202020204" pitchFamily="34" charset="0"/>
                <a:cs typeface="Arial" panose="020B0604020202020204" pitchFamily="34" charset="0"/>
              </a:rPr>
              <a:t>building</a:t>
            </a:r>
            <a:r>
              <a:rPr lang="en-GB" sz="1800" b="0" i="0" u="none" strike="noStrike" dirty="0">
                <a:effectLst/>
                <a:latin typeface="Arial" panose="020B0604020202020204" pitchFamily="34" charset="0"/>
                <a:cs typeface="Arial" panose="020B0604020202020204" pitchFamily="34" charset="0"/>
              </a:rPr>
              <a:t> friendships and feeling a sense of belonging (Williams, Dingle &amp; Clift 2018; Bailey 2023). </a:t>
            </a:r>
            <a:endParaRPr lang="en-US" sz="1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62191B9-AC73-5400-635C-23F134848A5C}"/>
              </a:ext>
            </a:extLst>
          </p:cNvPr>
          <p:cNvSpPr txBox="1"/>
          <p:nvPr/>
        </p:nvSpPr>
        <p:spPr>
          <a:xfrm>
            <a:off x="4572000" y="2317174"/>
            <a:ext cx="4412379" cy="4154984"/>
          </a:xfrm>
          <a:prstGeom prst="rect">
            <a:avLst/>
          </a:prstGeom>
          <a:noFill/>
        </p:spPr>
        <p:txBody>
          <a:bodyPr wrap="square" rtlCol="0">
            <a:spAutoFit/>
          </a:bodyPr>
          <a:lstStyle/>
          <a:p>
            <a:pPr rtl="0">
              <a:spcBef>
                <a:spcPts val="1200"/>
              </a:spcBef>
              <a:spcAft>
                <a:spcPts val="1200"/>
              </a:spcAft>
              <a:buNone/>
            </a:pPr>
            <a:r>
              <a:rPr lang="en-GB" sz="1800" b="1" u="none" strike="noStrike" dirty="0">
                <a:solidFill>
                  <a:srgbClr val="FFFF00"/>
                </a:solidFill>
                <a:effectLst/>
                <a:latin typeface="Arial" panose="020B0604020202020204" pitchFamily="34" charset="0"/>
              </a:rPr>
              <a:t>GP: “It’s the people, really. I feel seen and heard when I’m there.”</a:t>
            </a:r>
            <a:br>
              <a:rPr lang="en-GB" sz="1800" b="1" u="none" strike="noStrike" dirty="0">
                <a:solidFill>
                  <a:srgbClr val="FFFF00"/>
                </a:solidFill>
                <a:effectLst/>
                <a:latin typeface="Arial" panose="020B0604020202020204" pitchFamily="34" charset="0"/>
              </a:rPr>
            </a:br>
            <a:br>
              <a:rPr lang="en-GB" sz="1800" b="1" u="none" strike="noStrike" dirty="0">
                <a:solidFill>
                  <a:srgbClr val="FFFF00"/>
                </a:solidFill>
                <a:effectLst/>
                <a:latin typeface="Arial" panose="020B0604020202020204" pitchFamily="34" charset="0"/>
              </a:rPr>
            </a:br>
            <a:endParaRPr lang="en-GB" b="0" dirty="0">
              <a:solidFill>
                <a:srgbClr val="FFFF00"/>
              </a:solidFill>
              <a:effectLst/>
            </a:endParaRPr>
          </a:p>
          <a:p>
            <a:pPr rtl="0">
              <a:spcBef>
                <a:spcPts val="1200"/>
              </a:spcBef>
              <a:spcAft>
                <a:spcPts val="1200"/>
              </a:spcAft>
              <a:buNone/>
            </a:pPr>
            <a:r>
              <a:rPr lang="en-GB" sz="1800" b="1" u="none" strike="noStrike" dirty="0">
                <a:solidFill>
                  <a:srgbClr val="FFFF00"/>
                </a:solidFill>
                <a:effectLst/>
                <a:latin typeface="Arial" panose="020B0604020202020204" pitchFamily="34" charset="0"/>
              </a:rPr>
              <a:t>JT: “You get to be part of something that matters, where everyone contributes, and no one’s left behind.”</a:t>
            </a:r>
            <a:br>
              <a:rPr lang="en-GB" sz="1800" b="1" u="none" strike="noStrike" dirty="0">
                <a:solidFill>
                  <a:srgbClr val="FFFF00"/>
                </a:solidFill>
                <a:effectLst/>
                <a:latin typeface="Arial" panose="020B0604020202020204" pitchFamily="34" charset="0"/>
              </a:rPr>
            </a:br>
            <a:br>
              <a:rPr lang="en-GB" sz="1800" b="1" u="none" strike="noStrike" dirty="0">
                <a:solidFill>
                  <a:srgbClr val="FFFF00"/>
                </a:solidFill>
                <a:effectLst/>
                <a:latin typeface="Arial" panose="020B0604020202020204" pitchFamily="34" charset="0"/>
              </a:rPr>
            </a:br>
            <a:endParaRPr lang="en-GB" b="0" dirty="0">
              <a:solidFill>
                <a:srgbClr val="FFFF00"/>
              </a:solidFill>
              <a:effectLst/>
            </a:endParaRPr>
          </a:p>
          <a:p>
            <a:pPr>
              <a:buNone/>
            </a:pPr>
            <a:r>
              <a:rPr lang="en-GB" sz="1800" b="1" u="none" strike="noStrike" dirty="0">
                <a:solidFill>
                  <a:srgbClr val="FFFF00"/>
                </a:solidFill>
                <a:effectLst/>
                <a:latin typeface="Arial" panose="020B0604020202020204" pitchFamily="34" charset="0"/>
              </a:rPr>
              <a:t>JD: “I think for me, the group connection is just as powerful as the singing itself.”</a:t>
            </a:r>
            <a:br>
              <a:rPr lang="en-GB" sz="1800" b="0" u="none" strike="noStrike" dirty="0">
                <a:solidFill>
                  <a:srgbClr val="FFFF00"/>
                </a:solidFill>
                <a:effectLst/>
                <a:latin typeface="Arial" panose="020B0604020202020204" pitchFamily="34" charset="0"/>
              </a:rPr>
            </a:br>
            <a:endParaRPr lang="en-US" dirty="0">
              <a:solidFill>
                <a:srgbClr val="FFFF00"/>
              </a:solidFill>
            </a:endParaRPr>
          </a:p>
        </p:txBody>
      </p:sp>
    </p:spTree>
    <p:extLst>
      <p:ext uri="{BB962C8B-B14F-4D97-AF65-F5344CB8AC3E}">
        <p14:creationId xmlns:p14="http://schemas.microsoft.com/office/powerpoint/2010/main" val="11851280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F459D-5F43-5968-9490-4563AF209785}"/>
              </a:ext>
            </a:extLst>
          </p:cNvPr>
          <p:cNvSpPr>
            <a:spLocks noGrp="1"/>
          </p:cNvSpPr>
          <p:nvPr>
            <p:ph type="title"/>
          </p:nvPr>
        </p:nvSpPr>
        <p:spPr/>
        <p:txBody>
          <a:bodyPr>
            <a:normAutofit fontScale="90000"/>
          </a:bodyPr>
          <a:lstStyle/>
          <a:p>
            <a:r>
              <a:rPr lang="en-GB" dirty="0"/>
              <a:t>Findings &amp; Results – Survey Highlights – Personal </a:t>
            </a:r>
            <a:r>
              <a:rPr lang="en-GB" dirty="0" err="1"/>
              <a:t>devlopement</a:t>
            </a:r>
            <a:endParaRPr lang="en-US" dirty="0"/>
          </a:p>
        </p:txBody>
      </p:sp>
      <p:sp>
        <p:nvSpPr>
          <p:cNvPr id="3" name="Content Placeholder 2">
            <a:extLst>
              <a:ext uri="{FF2B5EF4-FFF2-40B4-BE49-F238E27FC236}">
                <a16:creationId xmlns:a16="http://schemas.microsoft.com/office/drawing/2014/main" id="{895D22D6-AC4F-8D15-5714-805BE93B6147}"/>
              </a:ext>
            </a:extLst>
          </p:cNvPr>
          <p:cNvSpPr>
            <a:spLocks noGrp="1"/>
          </p:cNvSpPr>
          <p:nvPr>
            <p:ph idx="1"/>
          </p:nvPr>
        </p:nvSpPr>
        <p:spPr>
          <a:xfrm>
            <a:off x="533400" y="2336872"/>
            <a:ext cx="2770909" cy="3908762"/>
          </a:xfrm>
        </p:spPr>
        <p:txBody>
          <a:bodyPr>
            <a:normAutofit fontScale="77500" lnSpcReduction="20000"/>
          </a:bodyPr>
          <a:lstStyle/>
          <a:p>
            <a:pPr rtl="0">
              <a:lnSpc>
                <a:spcPct val="150000"/>
              </a:lnSpc>
              <a:spcBef>
                <a:spcPts val="1200"/>
              </a:spcBef>
              <a:spcAft>
                <a:spcPts val="1200"/>
              </a:spcAft>
              <a:buNone/>
            </a:pPr>
            <a:r>
              <a:rPr lang="en-GB" sz="1900" b="0" i="0" u="none" strike="noStrike" dirty="0">
                <a:effectLst/>
                <a:latin typeface="Arial" panose="020B0604020202020204" pitchFamily="34" charset="0"/>
                <a:cs typeface="Arial" panose="020B0604020202020204" pitchFamily="34" charset="0"/>
              </a:rPr>
              <a:t>Personal development when engaging in ensemble singing was mentioned 40 times in the surveys and was recounted, by participants, as showing growth in confidence, skills, and musical abilities </a:t>
            </a:r>
            <a:r>
              <a:rPr lang="en-GB" sz="1900" dirty="0">
                <a:latin typeface="Arial" panose="020B0604020202020204" pitchFamily="34" charset="0"/>
                <a:cs typeface="Arial" panose="020B0604020202020204" pitchFamily="34" charset="0"/>
              </a:rPr>
              <a:t>(Fancourt &amp; Perkins, 2018; Fancourt </a:t>
            </a:r>
            <a:r>
              <a:rPr lang="en-GB" sz="1900" i="1" dirty="0">
                <a:latin typeface="Arial" panose="020B0604020202020204" pitchFamily="34" charset="0"/>
                <a:cs typeface="Arial" panose="020B0604020202020204" pitchFamily="34" charset="0"/>
              </a:rPr>
              <a:t>et al,2016; Grape et al., 2003</a:t>
            </a:r>
            <a:r>
              <a:rPr lang="en-GB" sz="1900" dirty="0">
                <a:latin typeface="Arial" panose="020B0604020202020204" pitchFamily="34" charset="0"/>
                <a:cs typeface="Arial" panose="020B0604020202020204" pitchFamily="34" charset="0"/>
              </a:rPr>
              <a:t>) </a:t>
            </a:r>
          </a:p>
          <a:p>
            <a:endParaRPr lang="en-US" dirty="0"/>
          </a:p>
        </p:txBody>
      </p:sp>
      <p:sp>
        <p:nvSpPr>
          <p:cNvPr id="4" name="TextBox 3">
            <a:extLst>
              <a:ext uri="{FF2B5EF4-FFF2-40B4-BE49-F238E27FC236}">
                <a16:creationId xmlns:a16="http://schemas.microsoft.com/office/drawing/2014/main" id="{727B67CE-2BD2-4FB5-920F-AB6A902EDB38}"/>
              </a:ext>
            </a:extLst>
          </p:cNvPr>
          <p:cNvSpPr txBox="1"/>
          <p:nvPr/>
        </p:nvSpPr>
        <p:spPr>
          <a:xfrm>
            <a:off x="3304309" y="2325399"/>
            <a:ext cx="5216236" cy="3908762"/>
          </a:xfrm>
          <a:prstGeom prst="rect">
            <a:avLst/>
          </a:prstGeom>
          <a:noFill/>
        </p:spPr>
        <p:txBody>
          <a:bodyPr wrap="square" rtlCol="0">
            <a:spAutoFit/>
          </a:bodyPr>
          <a:lstStyle/>
          <a:p>
            <a:pPr rtl="0">
              <a:spcBef>
                <a:spcPts val="1200"/>
              </a:spcBef>
              <a:spcAft>
                <a:spcPts val="1200"/>
              </a:spcAft>
              <a:buNone/>
            </a:pPr>
            <a:r>
              <a:rPr lang="en-GB" sz="1800" b="1" u="none" strike="noStrike" dirty="0">
                <a:solidFill>
                  <a:srgbClr val="FFFF00"/>
                </a:solidFill>
                <a:effectLst/>
                <a:latin typeface="Arial" panose="020B0604020202020204" pitchFamily="34" charset="0"/>
              </a:rPr>
              <a:t>“It boosted my confidence and encouraged me to take singing lessons.”</a:t>
            </a:r>
            <a:br>
              <a:rPr lang="en-GB" sz="1800" b="1" u="none" strike="noStrike" dirty="0">
                <a:solidFill>
                  <a:srgbClr val="FFFF00"/>
                </a:solidFill>
                <a:effectLst/>
                <a:latin typeface="Arial" panose="020B0604020202020204" pitchFamily="34" charset="0"/>
              </a:rPr>
            </a:br>
            <a:br>
              <a:rPr lang="en-GB" sz="1800" b="1" u="none" strike="noStrike" dirty="0">
                <a:solidFill>
                  <a:srgbClr val="FFFF00"/>
                </a:solidFill>
                <a:effectLst/>
                <a:latin typeface="Arial" panose="020B0604020202020204" pitchFamily="34" charset="0"/>
              </a:rPr>
            </a:br>
            <a:endParaRPr lang="en-GB" b="0" dirty="0">
              <a:solidFill>
                <a:srgbClr val="FFFF00"/>
              </a:solidFill>
              <a:effectLst/>
            </a:endParaRPr>
          </a:p>
          <a:p>
            <a:pPr rtl="0">
              <a:spcBef>
                <a:spcPts val="1200"/>
              </a:spcBef>
              <a:spcAft>
                <a:spcPts val="1200"/>
              </a:spcAft>
              <a:buNone/>
            </a:pPr>
            <a:r>
              <a:rPr lang="en-GB" sz="1800" b="1" u="none" strike="noStrike" dirty="0">
                <a:solidFill>
                  <a:srgbClr val="FFFF00"/>
                </a:solidFill>
                <a:effectLst/>
                <a:latin typeface="Arial" panose="020B0604020202020204" pitchFamily="34" charset="0"/>
              </a:rPr>
              <a:t>“Eventually trained to Grade 8 singing… and qualified as an adult education tutor.”</a:t>
            </a:r>
            <a:endParaRPr lang="en-GB" b="0" dirty="0">
              <a:solidFill>
                <a:srgbClr val="FFFF00"/>
              </a:solidFill>
              <a:effectLst/>
            </a:endParaRPr>
          </a:p>
          <a:p>
            <a:pPr rtl="0">
              <a:spcBef>
                <a:spcPts val="1200"/>
              </a:spcBef>
              <a:spcAft>
                <a:spcPts val="1200"/>
              </a:spcAft>
              <a:buNone/>
            </a:pPr>
            <a:r>
              <a:rPr lang="en-GB" sz="1800" b="1" u="none" strike="noStrike" dirty="0">
                <a:solidFill>
                  <a:srgbClr val="FFFF00"/>
                </a:solidFill>
                <a:effectLst/>
                <a:latin typeface="Arial" panose="020B0604020202020204" pitchFamily="34" charset="0"/>
              </a:rPr>
              <a:t>"It has improved my confidence in performance and putting myself forward, celebrating my strong points if you like."</a:t>
            </a:r>
            <a:endParaRPr lang="en-GB" b="0" dirty="0">
              <a:solidFill>
                <a:srgbClr val="FFFF00"/>
              </a:solidFill>
              <a:effectLst/>
            </a:endParaRPr>
          </a:p>
          <a:p>
            <a:pPr>
              <a:buNone/>
            </a:pPr>
            <a:br>
              <a:rPr lang="en-GB" dirty="0"/>
            </a:br>
            <a:endParaRPr lang="en-US" dirty="0"/>
          </a:p>
        </p:txBody>
      </p:sp>
    </p:spTree>
    <p:extLst>
      <p:ext uri="{BB962C8B-B14F-4D97-AF65-F5344CB8AC3E}">
        <p14:creationId xmlns:p14="http://schemas.microsoft.com/office/powerpoint/2010/main" val="17811009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BC69B-F7F6-87FB-9C0E-777C8D33CD6E}"/>
              </a:ext>
            </a:extLst>
          </p:cNvPr>
          <p:cNvSpPr>
            <a:spLocks noGrp="1"/>
          </p:cNvSpPr>
          <p:nvPr>
            <p:ph type="title"/>
          </p:nvPr>
        </p:nvSpPr>
        <p:spPr>
          <a:xfrm>
            <a:off x="812194" y="711664"/>
            <a:ext cx="6896534" cy="1080938"/>
          </a:xfrm>
        </p:spPr>
        <p:txBody>
          <a:bodyPr/>
          <a:lstStyle/>
          <a:p>
            <a:r>
              <a:rPr lang="en-US" dirty="0"/>
              <a:t>Findings &amp; Results – Interviews – Personal Development</a:t>
            </a:r>
          </a:p>
        </p:txBody>
      </p:sp>
      <p:sp>
        <p:nvSpPr>
          <p:cNvPr id="3" name="Content Placeholder 2">
            <a:extLst>
              <a:ext uri="{FF2B5EF4-FFF2-40B4-BE49-F238E27FC236}">
                <a16:creationId xmlns:a16="http://schemas.microsoft.com/office/drawing/2014/main" id="{D46C1BEA-2366-3EA1-96AF-8EE4871167C8}"/>
              </a:ext>
            </a:extLst>
          </p:cNvPr>
          <p:cNvSpPr>
            <a:spLocks noGrp="1"/>
          </p:cNvSpPr>
          <p:nvPr>
            <p:ph idx="1"/>
          </p:nvPr>
        </p:nvSpPr>
        <p:spPr>
          <a:xfrm>
            <a:off x="716974" y="2207101"/>
            <a:ext cx="3304308" cy="3939235"/>
          </a:xfrm>
        </p:spPr>
        <p:txBody>
          <a:bodyPr>
            <a:noAutofit/>
          </a:bodyPr>
          <a:lstStyle/>
          <a:p>
            <a:pPr rtl="0">
              <a:lnSpc>
                <a:spcPct val="170000"/>
              </a:lnSpc>
              <a:spcBef>
                <a:spcPts val="1200"/>
              </a:spcBef>
              <a:spcAft>
                <a:spcPts val="1200"/>
              </a:spcAft>
              <a:buNone/>
            </a:pPr>
            <a:r>
              <a:rPr lang="en-GB" sz="1200" dirty="0">
                <a:latin typeface="Arial" panose="020B0604020202020204" pitchFamily="34" charset="0"/>
                <a:cs typeface="Arial" panose="020B0604020202020204" pitchFamily="34" charset="0"/>
              </a:rPr>
              <a:t>     Personal development </a:t>
            </a:r>
            <a:r>
              <a:rPr lang="en-GB" sz="1200" b="0" i="0" u="none" strike="noStrike" dirty="0">
                <a:effectLst/>
                <a:latin typeface="Arial" panose="020B0604020202020204" pitchFamily="34" charset="0"/>
                <a:cs typeface="Arial" panose="020B0604020202020204" pitchFamily="34" charset="0"/>
              </a:rPr>
              <a:t>was acknowledged in the 1:1 interviews with 59 mentions and in a similar ratio to the surveys, with participants talking about building confidence, learning new skills, and overcoming fears related to performance or social interactions. (Livesey et al.,2012;Clift &amp; Hancox, 2001)</a:t>
            </a:r>
          </a:p>
          <a:p>
            <a:pPr rtl="0">
              <a:lnSpc>
                <a:spcPct val="170000"/>
              </a:lnSpc>
              <a:spcBef>
                <a:spcPts val="1200"/>
              </a:spcBef>
              <a:spcAft>
                <a:spcPts val="1200"/>
              </a:spcAft>
              <a:buNone/>
            </a:pPr>
            <a:r>
              <a:rPr lang="en-GB" sz="1200" b="0" i="0" u="none" strike="noStrike" dirty="0">
                <a:effectLst/>
                <a:latin typeface="Arial" panose="020B0604020202020204" pitchFamily="34" charset="0"/>
                <a:cs typeface="Arial" panose="020B0604020202020204" pitchFamily="34" charset="0"/>
              </a:rPr>
              <a:t>      This relationship is supported by Dweck (2006) who highlights how adopting a growth mindset can reinforce emotional stability and motivation</a:t>
            </a:r>
            <a:endParaRPr lang="en-GB" sz="1200" b="0" dirty="0">
              <a:effectLst/>
              <a:latin typeface="Arial" panose="020B0604020202020204" pitchFamily="34" charset="0"/>
              <a:cs typeface="Arial" panose="020B0604020202020204" pitchFamily="34" charset="0"/>
            </a:endParaRPr>
          </a:p>
          <a:p>
            <a:pPr>
              <a:lnSpc>
                <a:spcPct val="170000"/>
              </a:lnSpc>
              <a:buNone/>
            </a:pPr>
            <a:br>
              <a:rPr lang="en-GB" sz="1100" dirty="0">
                <a:latin typeface="Arial" panose="020B0604020202020204" pitchFamily="34" charset="0"/>
                <a:cs typeface="Arial" panose="020B0604020202020204" pitchFamily="34" charset="0"/>
              </a:rPr>
            </a:br>
            <a:endParaRPr lang="en-US" sz="11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C2FE9BDF-44CA-652E-7F0F-E2ECD5284665}"/>
              </a:ext>
            </a:extLst>
          </p:cNvPr>
          <p:cNvSpPr txBox="1"/>
          <p:nvPr/>
        </p:nvSpPr>
        <p:spPr>
          <a:xfrm>
            <a:off x="4572000" y="2336873"/>
            <a:ext cx="3990109" cy="4616648"/>
          </a:xfrm>
          <a:prstGeom prst="rect">
            <a:avLst/>
          </a:prstGeom>
          <a:noFill/>
        </p:spPr>
        <p:txBody>
          <a:bodyPr wrap="square" rtlCol="0">
            <a:spAutoFit/>
          </a:bodyPr>
          <a:lstStyle/>
          <a:p>
            <a:pPr rtl="0">
              <a:spcBef>
                <a:spcPts val="1200"/>
              </a:spcBef>
              <a:spcAft>
                <a:spcPts val="1200"/>
              </a:spcAft>
              <a:buNone/>
            </a:pPr>
            <a:r>
              <a:rPr lang="en-GB" sz="1600" b="1" u="none" strike="noStrike" dirty="0">
                <a:solidFill>
                  <a:srgbClr val="FFFF00"/>
                </a:solidFill>
                <a:effectLst/>
                <a:latin typeface="Arial" panose="020B0604020202020204" pitchFamily="34" charset="0"/>
              </a:rPr>
              <a:t>JD: “Before joining, I would never have performed in front of anyone. Now I look forward to it.”</a:t>
            </a:r>
            <a:br>
              <a:rPr lang="en-GB" sz="1600" b="1" u="none" strike="noStrike" dirty="0">
                <a:solidFill>
                  <a:srgbClr val="FFFF00"/>
                </a:solidFill>
                <a:effectLst/>
                <a:latin typeface="Arial" panose="020B0604020202020204" pitchFamily="34" charset="0"/>
              </a:rPr>
            </a:br>
            <a:br>
              <a:rPr lang="en-GB" sz="1600" b="1" u="none" strike="noStrike" dirty="0">
                <a:solidFill>
                  <a:srgbClr val="FFFF00"/>
                </a:solidFill>
                <a:effectLst/>
                <a:latin typeface="Arial" panose="020B0604020202020204" pitchFamily="34" charset="0"/>
              </a:rPr>
            </a:br>
            <a:endParaRPr lang="en-GB" sz="1600" b="0" dirty="0">
              <a:solidFill>
                <a:srgbClr val="FFFF00"/>
              </a:solidFill>
              <a:effectLst/>
            </a:endParaRPr>
          </a:p>
          <a:p>
            <a:pPr rtl="0">
              <a:spcBef>
                <a:spcPts val="1200"/>
              </a:spcBef>
              <a:spcAft>
                <a:spcPts val="1200"/>
              </a:spcAft>
              <a:buNone/>
            </a:pPr>
            <a:r>
              <a:rPr lang="en-GB" sz="1600" b="1" u="none" strike="noStrike" dirty="0">
                <a:solidFill>
                  <a:srgbClr val="FFFF00"/>
                </a:solidFill>
                <a:effectLst/>
                <a:latin typeface="Arial" panose="020B0604020202020204" pitchFamily="34" charset="0"/>
              </a:rPr>
              <a:t>GP: “It’s helped me grow in ways I didn’t expect—both musically and personally.”</a:t>
            </a:r>
            <a:br>
              <a:rPr lang="en-GB" sz="1600" b="1" u="none" strike="noStrike" dirty="0">
                <a:solidFill>
                  <a:srgbClr val="FFFF00"/>
                </a:solidFill>
                <a:effectLst/>
                <a:latin typeface="Arial" panose="020B0604020202020204" pitchFamily="34" charset="0"/>
              </a:rPr>
            </a:br>
            <a:br>
              <a:rPr lang="en-GB" sz="1600" b="1" u="none" strike="noStrike" dirty="0">
                <a:solidFill>
                  <a:srgbClr val="FFFF00"/>
                </a:solidFill>
                <a:effectLst/>
                <a:latin typeface="Arial" panose="020B0604020202020204" pitchFamily="34" charset="0"/>
              </a:rPr>
            </a:br>
            <a:endParaRPr lang="en-GB" sz="1600" b="0" dirty="0">
              <a:solidFill>
                <a:srgbClr val="FFFF00"/>
              </a:solidFill>
              <a:effectLst/>
            </a:endParaRPr>
          </a:p>
          <a:p>
            <a:pPr rtl="0">
              <a:spcBef>
                <a:spcPts val="1200"/>
              </a:spcBef>
              <a:spcAft>
                <a:spcPts val="1200"/>
              </a:spcAft>
              <a:buNone/>
            </a:pPr>
            <a:r>
              <a:rPr lang="en-GB" sz="1600" b="1" u="none" strike="noStrike" dirty="0">
                <a:solidFill>
                  <a:srgbClr val="FFFF00"/>
                </a:solidFill>
                <a:effectLst/>
                <a:latin typeface="Arial" panose="020B0604020202020204" pitchFamily="34" charset="0"/>
              </a:rPr>
              <a:t>JT: “Being part of it made me feel like I was capable of more than I thought I was.”</a:t>
            </a:r>
            <a:endParaRPr lang="en-GB" sz="1600" b="0" dirty="0">
              <a:solidFill>
                <a:srgbClr val="FFFF00"/>
              </a:solidFill>
              <a:effectLst/>
            </a:endParaRPr>
          </a:p>
          <a:p>
            <a:pPr>
              <a:buNone/>
            </a:pPr>
            <a:br>
              <a:rPr lang="en-GB" dirty="0"/>
            </a:br>
            <a:endParaRPr lang="en-US" dirty="0"/>
          </a:p>
        </p:txBody>
      </p:sp>
    </p:spTree>
    <p:extLst>
      <p:ext uri="{BB962C8B-B14F-4D97-AF65-F5344CB8AC3E}">
        <p14:creationId xmlns:p14="http://schemas.microsoft.com/office/powerpoint/2010/main" val="34193108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71645-2011-CA92-AAAF-D188BAB8E076}"/>
              </a:ext>
            </a:extLst>
          </p:cNvPr>
          <p:cNvSpPr>
            <a:spLocks noGrp="1"/>
          </p:cNvSpPr>
          <p:nvPr>
            <p:ph type="title"/>
          </p:nvPr>
        </p:nvSpPr>
        <p:spPr/>
        <p:txBody>
          <a:bodyPr/>
          <a:lstStyle/>
          <a:p>
            <a:r>
              <a:rPr lang="en-GB" dirty="0"/>
              <a:t>Findings &amp; Results – Survey Highlights – Self </a:t>
            </a:r>
            <a:r>
              <a:rPr lang="en-GB" dirty="0" err="1"/>
              <a:t>Fulfiment</a:t>
            </a:r>
            <a:endParaRPr lang="en-US" dirty="0"/>
          </a:p>
        </p:txBody>
      </p:sp>
      <p:sp>
        <p:nvSpPr>
          <p:cNvPr id="3" name="Content Placeholder 2">
            <a:extLst>
              <a:ext uri="{FF2B5EF4-FFF2-40B4-BE49-F238E27FC236}">
                <a16:creationId xmlns:a16="http://schemas.microsoft.com/office/drawing/2014/main" id="{B7A0A645-C7FB-2C80-DE39-E2B556D6F94B}"/>
              </a:ext>
            </a:extLst>
          </p:cNvPr>
          <p:cNvSpPr>
            <a:spLocks noGrp="1"/>
          </p:cNvSpPr>
          <p:nvPr>
            <p:ph idx="1"/>
          </p:nvPr>
        </p:nvSpPr>
        <p:spPr>
          <a:xfrm>
            <a:off x="533401" y="2336873"/>
            <a:ext cx="4682835" cy="2983272"/>
          </a:xfrm>
        </p:spPr>
        <p:txBody>
          <a:bodyPr>
            <a:normAutofit/>
          </a:bodyPr>
          <a:lstStyle/>
          <a:p>
            <a:r>
              <a:rPr lang="en-GB" sz="1800" dirty="0">
                <a:latin typeface="Arial" panose="020B0604020202020204" pitchFamily="34" charset="0"/>
              </a:rPr>
              <a:t>D</a:t>
            </a:r>
            <a:r>
              <a:rPr lang="en-GB" sz="1800" b="0" i="0" u="none" strike="noStrike" dirty="0">
                <a:effectLst/>
                <a:latin typeface="Arial" panose="020B0604020202020204" pitchFamily="34" charset="0"/>
              </a:rPr>
              <a:t>iscussed the least with only 6 mentions</a:t>
            </a:r>
          </a:p>
          <a:p>
            <a:r>
              <a:rPr lang="en-GB" sz="1800" dirty="0">
                <a:latin typeface="Arial" panose="020B0604020202020204" pitchFamily="34" charset="0"/>
              </a:rPr>
              <a:t>P</a:t>
            </a:r>
            <a:r>
              <a:rPr lang="en-GB" sz="1800" b="0" i="0" u="none" strike="noStrike" dirty="0">
                <a:effectLst/>
                <a:latin typeface="Arial" panose="020B0604020202020204" pitchFamily="34" charset="0"/>
              </a:rPr>
              <a:t>articipants conveyed deep satisfaction and meaning derived from participating in ensemble singing and it was usually as a collective experience when creating something together, rather than fuelled by ego.</a:t>
            </a:r>
            <a:endParaRPr lang="en-US" dirty="0"/>
          </a:p>
        </p:txBody>
      </p:sp>
      <p:sp>
        <p:nvSpPr>
          <p:cNvPr id="4" name="TextBox 3">
            <a:extLst>
              <a:ext uri="{FF2B5EF4-FFF2-40B4-BE49-F238E27FC236}">
                <a16:creationId xmlns:a16="http://schemas.microsoft.com/office/drawing/2014/main" id="{0D743714-1404-BCB8-033D-0085DF6BA5BA}"/>
              </a:ext>
            </a:extLst>
          </p:cNvPr>
          <p:cNvSpPr txBox="1"/>
          <p:nvPr/>
        </p:nvSpPr>
        <p:spPr>
          <a:xfrm>
            <a:off x="5642265" y="2182091"/>
            <a:ext cx="3319950" cy="4247317"/>
          </a:xfrm>
          <a:prstGeom prst="rect">
            <a:avLst/>
          </a:prstGeom>
          <a:noFill/>
        </p:spPr>
        <p:txBody>
          <a:bodyPr wrap="square" rtlCol="0">
            <a:spAutoFit/>
          </a:bodyPr>
          <a:lstStyle/>
          <a:p>
            <a:pPr>
              <a:buNone/>
            </a:pPr>
            <a:r>
              <a:rPr lang="en-GB" b="1" dirty="0">
                <a:solidFill>
                  <a:srgbClr val="FFFF00"/>
                </a:solidFill>
                <a:latin typeface="Arial" panose="020B0604020202020204" pitchFamily="34" charset="0"/>
                <a:cs typeface="Arial" panose="020B0604020202020204" pitchFamily="34" charset="0"/>
              </a:rPr>
              <a:t>“</a:t>
            </a:r>
            <a:r>
              <a:rPr lang="en-GB" b="1" i="1" dirty="0">
                <a:solidFill>
                  <a:srgbClr val="FFFF00"/>
                </a:solidFill>
                <a:latin typeface="Arial" panose="020B0604020202020204" pitchFamily="34" charset="0"/>
                <a:cs typeface="Arial" panose="020B0604020202020204" pitchFamily="34" charset="0"/>
              </a:rPr>
              <a:t>It boosted my confidence and encouraged me to take singing lessons.”</a:t>
            </a:r>
          </a:p>
          <a:p>
            <a:pPr>
              <a:buNone/>
            </a:pPr>
            <a:endParaRPr lang="en-GB" b="1" i="1" dirty="0">
              <a:solidFill>
                <a:srgbClr val="FFFF00"/>
              </a:solidFill>
              <a:latin typeface="Arial" panose="020B0604020202020204" pitchFamily="34" charset="0"/>
              <a:cs typeface="Arial" panose="020B0604020202020204" pitchFamily="34" charset="0"/>
            </a:endParaRPr>
          </a:p>
          <a:p>
            <a:r>
              <a:rPr lang="en-GB" b="1" i="1" dirty="0">
                <a:solidFill>
                  <a:srgbClr val="FFFF00"/>
                </a:solidFill>
                <a:latin typeface="Arial" panose="020B0604020202020204" pitchFamily="34" charset="0"/>
                <a:cs typeface="Arial" panose="020B0604020202020204" pitchFamily="34" charset="0"/>
              </a:rPr>
              <a:t>“It has improved my confidence in performance and putting myself forward.”​</a:t>
            </a:r>
          </a:p>
          <a:p>
            <a:br>
              <a:rPr lang="en-GB" sz="1800" b="1" i="1" u="none" strike="noStrike" dirty="0">
                <a:solidFill>
                  <a:srgbClr val="202124"/>
                </a:solidFill>
                <a:effectLst/>
                <a:latin typeface="Arial" panose="020B0604020202020204" pitchFamily="34" charset="0"/>
                <a:cs typeface="Arial" panose="020B0604020202020204" pitchFamily="34" charset="0"/>
              </a:rPr>
            </a:br>
            <a:r>
              <a:rPr lang="en-GB" sz="1800" b="1" i="1" u="none" strike="noStrike" dirty="0">
                <a:solidFill>
                  <a:srgbClr val="FFFF00"/>
                </a:solidFill>
                <a:effectLst/>
                <a:latin typeface="Arial" panose="020B0604020202020204" pitchFamily="34" charset="0"/>
                <a:cs typeface="Arial" panose="020B0604020202020204" pitchFamily="34" charset="0"/>
              </a:rPr>
              <a:t>"The joy of singing with friends, sharing experiences and the challenge of learning and performing."</a:t>
            </a:r>
            <a:endParaRPr lang="en-GB" b="1" i="1" dirty="0">
              <a:solidFill>
                <a:srgbClr val="FFFF00"/>
              </a:solidFill>
              <a:effectLst/>
              <a:latin typeface="Arial" panose="020B0604020202020204" pitchFamily="34" charset="0"/>
              <a:cs typeface="Arial" panose="020B0604020202020204" pitchFamily="34" charset="0"/>
            </a:endParaRPr>
          </a:p>
          <a:p>
            <a:pPr>
              <a:buNone/>
            </a:pPr>
            <a:br>
              <a:rPr lang="en-GB" dirty="0"/>
            </a:br>
            <a:endParaRPr lang="en-GB" i="1" dirty="0">
              <a:solidFill>
                <a:srgbClr val="FFFF00"/>
              </a:solidFill>
            </a:endParaRPr>
          </a:p>
          <a:p>
            <a:endParaRPr lang="en-US" dirty="0"/>
          </a:p>
        </p:txBody>
      </p:sp>
    </p:spTree>
    <p:extLst>
      <p:ext uri="{BB962C8B-B14F-4D97-AF65-F5344CB8AC3E}">
        <p14:creationId xmlns:p14="http://schemas.microsoft.com/office/powerpoint/2010/main" val="29097372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62FBF-55A7-4DCF-D1DF-2D1015AB243B}"/>
              </a:ext>
            </a:extLst>
          </p:cNvPr>
          <p:cNvSpPr>
            <a:spLocks noGrp="1"/>
          </p:cNvSpPr>
          <p:nvPr>
            <p:ph type="title"/>
          </p:nvPr>
        </p:nvSpPr>
        <p:spPr/>
        <p:txBody>
          <a:bodyPr/>
          <a:lstStyle/>
          <a:p>
            <a:r>
              <a:rPr lang="en-US" dirty="0"/>
              <a:t>Findings &amp; Results – Interviews – Self- Fulfillment</a:t>
            </a:r>
          </a:p>
        </p:txBody>
      </p:sp>
      <p:sp>
        <p:nvSpPr>
          <p:cNvPr id="3" name="Content Placeholder 2">
            <a:extLst>
              <a:ext uri="{FF2B5EF4-FFF2-40B4-BE49-F238E27FC236}">
                <a16:creationId xmlns:a16="http://schemas.microsoft.com/office/drawing/2014/main" id="{F059A053-1D1B-C203-DCAC-A03C1212727B}"/>
              </a:ext>
            </a:extLst>
          </p:cNvPr>
          <p:cNvSpPr>
            <a:spLocks noGrp="1"/>
          </p:cNvSpPr>
          <p:nvPr>
            <p:ph idx="1"/>
          </p:nvPr>
        </p:nvSpPr>
        <p:spPr>
          <a:xfrm>
            <a:off x="533401" y="2336872"/>
            <a:ext cx="2594264" cy="4386046"/>
          </a:xfrm>
        </p:spPr>
        <p:txBody>
          <a:bodyPr>
            <a:normAutofit fontScale="70000" lnSpcReduction="20000"/>
          </a:bodyPr>
          <a:lstStyle/>
          <a:p>
            <a:pPr>
              <a:lnSpc>
                <a:spcPct val="150000"/>
              </a:lnSpc>
            </a:pPr>
            <a:r>
              <a:rPr lang="en-GB" sz="1800" dirty="0">
                <a:latin typeface="Arial" panose="020B0604020202020204" pitchFamily="34" charset="0"/>
              </a:rPr>
              <a:t>S</a:t>
            </a:r>
            <a:r>
              <a:rPr lang="en-GB" sz="1800" b="0" i="0" u="none" strike="noStrike" dirty="0">
                <a:effectLst/>
                <a:latin typeface="Arial" panose="020B0604020202020204" pitchFamily="34" charset="0"/>
              </a:rPr>
              <a:t>elf-fulfilment was the least mentioned theme and appeared 19 times in the interview data</a:t>
            </a:r>
          </a:p>
          <a:p>
            <a:pPr rtl="0">
              <a:lnSpc>
                <a:spcPct val="160000"/>
              </a:lnSpc>
              <a:spcBef>
                <a:spcPts val="1200"/>
              </a:spcBef>
              <a:spcAft>
                <a:spcPts val="1200"/>
              </a:spcAft>
            </a:pPr>
            <a:r>
              <a:rPr lang="en-GB" sz="1800" dirty="0">
                <a:latin typeface="Arial" panose="020B0604020202020204" pitchFamily="34" charset="0"/>
              </a:rPr>
              <a:t>S</a:t>
            </a:r>
            <a:r>
              <a:rPr lang="en-GB" sz="1800" b="0" i="0" u="none" strike="noStrike" dirty="0">
                <a:effectLst/>
                <a:latin typeface="Arial" panose="020B0604020202020204" pitchFamily="34" charset="0"/>
              </a:rPr>
              <a:t>uggests ensemble singing is a form of self-actualisation (Maslow, 1943), offering a creative outlet and a sense of life purpose supporting research done by  Perkins</a:t>
            </a:r>
            <a:r>
              <a:rPr lang="en-GB" sz="1800" b="0" i="1" u="none" strike="noStrike" dirty="0">
                <a:effectLst/>
                <a:latin typeface="Arial" panose="020B0604020202020204" pitchFamily="34" charset="0"/>
              </a:rPr>
              <a:t> et al., </a:t>
            </a:r>
            <a:r>
              <a:rPr lang="en-GB" sz="1800" b="0" i="0" u="none" strike="noStrike" dirty="0">
                <a:effectLst/>
                <a:latin typeface="Arial" panose="020B0604020202020204" pitchFamily="34" charset="0"/>
              </a:rPr>
              <a:t>(2018).</a:t>
            </a:r>
            <a:endParaRPr lang="en-GB" b="0" dirty="0">
              <a:effectLst/>
            </a:endParaRPr>
          </a:p>
          <a:p>
            <a:pPr>
              <a:buNone/>
            </a:pPr>
            <a:br>
              <a:rPr lang="en-GB" dirty="0"/>
            </a:br>
            <a:endParaRPr lang="en-US" dirty="0"/>
          </a:p>
        </p:txBody>
      </p:sp>
      <p:sp>
        <p:nvSpPr>
          <p:cNvPr id="4" name="TextBox 3">
            <a:extLst>
              <a:ext uri="{FF2B5EF4-FFF2-40B4-BE49-F238E27FC236}">
                <a16:creationId xmlns:a16="http://schemas.microsoft.com/office/drawing/2014/main" id="{5C5299A1-D235-B6A0-BB9E-AF4D528E5382}"/>
              </a:ext>
            </a:extLst>
          </p:cNvPr>
          <p:cNvSpPr txBox="1"/>
          <p:nvPr/>
        </p:nvSpPr>
        <p:spPr>
          <a:xfrm>
            <a:off x="3127665" y="2336873"/>
            <a:ext cx="5372099" cy="1938992"/>
          </a:xfrm>
          <a:prstGeom prst="rect">
            <a:avLst/>
          </a:prstGeom>
          <a:noFill/>
        </p:spPr>
        <p:txBody>
          <a:bodyPr wrap="square" rtlCol="0">
            <a:spAutoFit/>
          </a:bodyPr>
          <a:lstStyle/>
          <a:p>
            <a:pPr rtl="0">
              <a:spcBef>
                <a:spcPts val="1200"/>
              </a:spcBef>
              <a:spcAft>
                <a:spcPts val="1200"/>
              </a:spcAft>
              <a:buNone/>
            </a:pPr>
            <a:r>
              <a:rPr lang="en-GB" sz="1800" b="1" u="none" strike="noStrike" dirty="0">
                <a:solidFill>
                  <a:srgbClr val="FFFF00"/>
                </a:solidFill>
                <a:effectLst/>
                <a:latin typeface="Arial" panose="020B0604020202020204" pitchFamily="34" charset="0"/>
              </a:rPr>
              <a:t>JT: “There’s a joy in it that I can’t get anywhere else.”</a:t>
            </a:r>
            <a:endParaRPr lang="en-GB" b="0" dirty="0">
              <a:solidFill>
                <a:srgbClr val="FFFF00"/>
              </a:solidFill>
              <a:effectLst/>
            </a:endParaRPr>
          </a:p>
          <a:p>
            <a:pPr rtl="0">
              <a:spcBef>
                <a:spcPts val="1200"/>
              </a:spcBef>
              <a:spcAft>
                <a:spcPts val="1200"/>
              </a:spcAft>
              <a:buNone/>
            </a:pPr>
            <a:r>
              <a:rPr lang="en-GB" sz="1800" b="1" u="none" strike="noStrike" dirty="0">
                <a:solidFill>
                  <a:srgbClr val="FFFF00"/>
                </a:solidFill>
                <a:effectLst/>
                <a:latin typeface="Arial" panose="020B0604020202020204" pitchFamily="34" charset="0"/>
              </a:rPr>
              <a:t>GP: “It gives me a reason to get up and get out, and that feels important.”</a:t>
            </a:r>
            <a:endParaRPr lang="en-GB" b="0" dirty="0">
              <a:solidFill>
                <a:srgbClr val="FFFF00"/>
              </a:solidFill>
              <a:effectLst/>
            </a:endParaRPr>
          </a:p>
          <a:p>
            <a:pPr>
              <a:buNone/>
            </a:pPr>
            <a:r>
              <a:rPr lang="en-GB" sz="1800" b="1" u="none" strike="noStrike" dirty="0">
                <a:solidFill>
                  <a:srgbClr val="FFFF00"/>
                </a:solidFill>
                <a:effectLst/>
                <a:latin typeface="Arial" panose="020B0604020202020204" pitchFamily="34" charset="0"/>
              </a:rPr>
              <a:t>JD: “When I sing, I feel most like myself.</a:t>
            </a:r>
            <a:endParaRPr lang="en-US" dirty="0">
              <a:solidFill>
                <a:srgbClr val="FFFF00"/>
              </a:solidFill>
            </a:endParaRPr>
          </a:p>
        </p:txBody>
      </p:sp>
    </p:spTree>
    <p:extLst>
      <p:ext uri="{BB962C8B-B14F-4D97-AF65-F5344CB8AC3E}">
        <p14:creationId xmlns:p14="http://schemas.microsoft.com/office/powerpoint/2010/main" val="6503806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Triangulation</a:t>
            </a:r>
          </a:p>
        </p:txBody>
      </p:sp>
      <p:sp>
        <p:nvSpPr>
          <p:cNvPr id="3" name="Content Placeholder 2"/>
          <p:cNvSpPr>
            <a:spLocks noGrp="1"/>
          </p:cNvSpPr>
          <p:nvPr>
            <p:ph idx="1"/>
          </p:nvPr>
        </p:nvSpPr>
        <p:spPr>
          <a:xfrm>
            <a:off x="533401" y="2036618"/>
            <a:ext cx="7872844" cy="4732043"/>
          </a:xfrm>
        </p:spPr>
        <p:txBody>
          <a:bodyPr>
            <a:normAutofit/>
          </a:bodyPr>
          <a:lstStyle/>
          <a:p>
            <a:r>
              <a:rPr dirty="0"/>
              <a:t>Mental Health Benefits: stress relief, emotional regulation</a:t>
            </a:r>
            <a:r>
              <a:rPr lang="en-GB" dirty="0"/>
              <a:t> (Fancourt &amp; Perkins, 2018; </a:t>
            </a:r>
            <a:r>
              <a:rPr lang="en-GB" i="1" dirty="0"/>
              <a:t>Grape et al.,</a:t>
            </a:r>
            <a:r>
              <a:rPr lang="en-GB" dirty="0"/>
              <a:t> 2003; Clift &amp; Hancox, 2001)</a:t>
            </a:r>
            <a:endParaRPr dirty="0"/>
          </a:p>
          <a:p>
            <a:r>
              <a:rPr dirty="0"/>
              <a:t>Social Connection: new friendships, reduced isolation</a:t>
            </a:r>
            <a:r>
              <a:rPr lang="en-GB" dirty="0"/>
              <a:t> (Pearce </a:t>
            </a:r>
            <a:r>
              <a:rPr lang="en-GB" i="1" dirty="0"/>
              <a:t>et al</a:t>
            </a:r>
            <a:r>
              <a:rPr lang="en-GB" dirty="0"/>
              <a:t>, 2015; Dingle </a:t>
            </a:r>
            <a:r>
              <a:rPr lang="en-GB" i="1" dirty="0"/>
              <a:t>et al.,</a:t>
            </a:r>
            <a:r>
              <a:rPr lang="en-GB" dirty="0"/>
              <a:t>2013)</a:t>
            </a:r>
            <a:endParaRPr dirty="0"/>
          </a:p>
          <a:p>
            <a:r>
              <a:rPr dirty="0"/>
              <a:t> Personal Growth: improved self-esteem, confidence</a:t>
            </a:r>
            <a:r>
              <a:rPr lang="en-GB" dirty="0"/>
              <a:t> Livesey </a:t>
            </a:r>
            <a:r>
              <a:rPr lang="en-GB" i="1" dirty="0"/>
              <a:t>et al., </a:t>
            </a:r>
            <a:r>
              <a:rPr lang="en-GB" dirty="0"/>
              <a:t>2012, Dweck, 2006)</a:t>
            </a:r>
            <a:endParaRPr dirty="0"/>
          </a:p>
          <a:p>
            <a:r>
              <a:rPr dirty="0"/>
              <a:t>Self-Fulfilment: meaning, joy from singing</a:t>
            </a:r>
            <a:r>
              <a:rPr lang="en-GB" dirty="0"/>
              <a:t>Clift &amp; Morrison, 2011; Maslow, 1943)</a:t>
            </a:r>
            <a:endParaRPr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Contributions &amp; Practice</a:t>
            </a:r>
          </a:p>
        </p:txBody>
      </p:sp>
      <p:sp>
        <p:nvSpPr>
          <p:cNvPr id="3" name="Content Placeholder 2"/>
          <p:cNvSpPr>
            <a:spLocks noGrp="1"/>
          </p:cNvSpPr>
          <p:nvPr>
            <p:ph idx="1"/>
          </p:nvPr>
        </p:nvSpPr>
        <p:spPr/>
        <p:txBody>
          <a:bodyPr/>
          <a:lstStyle/>
          <a:p>
            <a:r>
              <a:rPr dirty="0"/>
              <a:t> Ensemble singing as low-cost, scalable mental health support (Fancourt, 2017)</a:t>
            </a:r>
          </a:p>
          <a:p>
            <a:r>
              <a:rPr dirty="0"/>
              <a:t>Valuable in education, therapy, and public health</a:t>
            </a:r>
            <a:r>
              <a:rPr lang="en-GB" dirty="0"/>
              <a:t> (Fancourt, 2017; Clift &amp; Morrison, 2011; Creech </a:t>
            </a:r>
            <a:r>
              <a:rPr lang="en-GB" i="1" dirty="0"/>
              <a:t>et al., </a:t>
            </a:r>
            <a:r>
              <a:rPr lang="en-GB" dirty="0"/>
              <a:t>2013)</a:t>
            </a:r>
            <a:endParaRPr dirty="0"/>
          </a:p>
          <a:p>
            <a:r>
              <a:rPr dirty="0"/>
              <a:t>Promotes inclusion, resilience, and cross-cultural engagement</a:t>
            </a:r>
            <a:r>
              <a:rPr lang="en-GB" dirty="0"/>
              <a:t> (Dingle </a:t>
            </a:r>
            <a:r>
              <a:rPr lang="en-GB" i="1" dirty="0"/>
              <a:t>et al., </a:t>
            </a:r>
            <a:r>
              <a:rPr lang="en-GB" dirty="0"/>
              <a:t>2013; Livesey </a:t>
            </a:r>
            <a:r>
              <a:rPr lang="en-GB" i="1" dirty="0"/>
              <a:t>et al., </a:t>
            </a:r>
            <a:r>
              <a:rPr lang="en-GB" dirty="0"/>
              <a:t>2012; Fancourt </a:t>
            </a:r>
            <a:r>
              <a:rPr lang="en-GB" i="1" dirty="0"/>
              <a:t>et al., 2019).</a:t>
            </a:r>
            <a:endParaRPr i="1"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 &amp; Future Research</a:t>
            </a:r>
          </a:p>
        </p:txBody>
      </p:sp>
      <p:sp>
        <p:nvSpPr>
          <p:cNvPr id="3" name="Content Placeholder 2"/>
          <p:cNvSpPr>
            <a:spLocks noGrp="1"/>
          </p:cNvSpPr>
          <p:nvPr>
            <p:ph idx="1"/>
          </p:nvPr>
        </p:nvSpPr>
        <p:spPr/>
        <p:txBody>
          <a:bodyPr/>
          <a:lstStyle/>
          <a:p>
            <a:r>
              <a:rPr dirty="0"/>
              <a:t> Ensemble singing enhances well-being</a:t>
            </a:r>
          </a:p>
          <a:p>
            <a:r>
              <a:rPr dirty="0"/>
              <a:t>Builds confidence, reduces stress, creates connection</a:t>
            </a:r>
          </a:p>
          <a:p>
            <a:r>
              <a:rPr dirty="0"/>
              <a:t>Further research: digital choirs, youth engagement, cross-cultural impact</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922CC-A300-4A90-6D39-5FA560E897CD}"/>
              </a:ext>
            </a:extLst>
          </p:cNvPr>
          <p:cNvSpPr>
            <a:spLocks noGrp="1"/>
          </p:cNvSpPr>
          <p:nvPr>
            <p:ph type="title"/>
          </p:nvPr>
        </p:nvSpPr>
        <p:spPr/>
        <p:txBody>
          <a:bodyPr/>
          <a:lstStyle/>
          <a:p>
            <a:r>
              <a:rPr lang="en-US" dirty="0"/>
              <a:t>Reflective analysis</a:t>
            </a:r>
          </a:p>
        </p:txBody>
      </p:sp>
      <p:sp>
        <p:nvSpPr>
          <p:cNvPr id="3" name="Content Placeholder 2">
            <a:extLst>
              <a:ext uri="{FF2B5EF4-FFF2-40B4-BE49-F238E27FC236}">
                <a16:creationId xmlns:a16="http://schemas.microsoft.com/office/drawing/2014/main" id="{1FB38B20-577E-C505-EB8B-F9FA40258D22}"/>
              </a:ext>
            </a:extLst>
          </p:cNvPr>
          <p:cNvSpPr>
            <a:spLocks noGrp="1"/>
          </p:cNvSpPr>
          <p:nvPr>
            <p:ph idx="1"/>
          </p:nvPr>
        </p:nvSpPr>
        <p:spPr/>
        <p:txBody>
          <a:bodyPr/>
          <a:lstStyle/>
          <a:p>
            <a:r>
              <a:rPr lang="en-GB" dirty="0"/>
              <a:t>- Reflective growth and inclusion (Schön, 1983; Coghlan, 2019)</a:t>
            </a:r>
          </a:p>
          <a:p>
            <a:endParaRPr lang="en-US" dirty="0"/>
          </a:p>
        </p:txBody>
      </p:sp>
      <p:pic>
        <p:nvPicPr>
          <p:cNvPr id="5" name="Picture 4">
            <a:extLst>
              <a:ext uri="{FF2B5EF4-FFF2-40B4-BE49-F238E27FC236}">
                <a16:creationId xmlns:a16="http://schemas.microsoft.com/office/drawing/2014/main" id="{A9DA2436-3065-B060-80AD-C39CF691B5C2}"/>
              </a:ext>
            </a:extLst>
          </p:cNvPr>
          <p:cNvPicPr>
            <a:picLocks noChangeAspect="1"/>
          </p:cNvPicPr>
          <p:nvPr/>
        </p:nvPicPr>
        <p:blipFill>
          <a:blip r:embed="rId3"/>
          <a:stretch>
            <a:fillRect/>
          </a:stretch>
        </p:blipFill>
        <p:spPr>
          <a:xfrm>
            <a:off x="1808093" y="3354771"/>
            <a:ext cx="5073117" cy="3214195"/>
          </a:xfrm>
          <a:prstGeom prst="rect">
            <a:avLst/>
          </a:prstGeom>
        </p:spPr>
      </p:pic>
    </p:spTree>
    <p:extLst>
      <p:ext uri="{BB962C8B-B14F-4D97-AF65-F5344CB8AC3E}">
        <p14:creationId xmlns:p14="http://schemas.microsoft.com/office/powerpoint/2010/main" val="35760326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9BEED-9F81-5A86-218D-67DF976B5A92}"/>
              </a:ext>
            </a:extLst>
          </p:cNvPr>
          <p:cNvSpPr>
            <a:spLocks noGrp="1"/>
          </p:cNvSpPr>
          <p:nvPr>
            <p:ph type="title"/>
          </p:nvPr>
        </p:nvSpPr>
        <p:spPr/>
        <p:txBody>
          <a:bodyPr/>
          <a:lstStyle/>
          <a:p>
            <a:r>
              <a:rPr lang="en-US" dirty="0"/>
              <a:t>Personal Impact after research</a:t>
            </a:r>
          </a:p>
        </p:txBody>
      </p:sp>
      <p:sp>
        <p:nvSpPr>
          <p:cNvPr id="3" name="Content Placeholder 2">
            <a:extLst>
              <a:ext uri="{FF2B5EF4-FFF2-40B4-BE49-F238E27FC236}">
                <a16:creationId xmlns:a16="http://schemas.microsoft.com/office/drawing/2014/main" id="{08D15971-E314-8881-3B88-226997287EA4}"/>
              </a:ext>
            </a:extLst>
          </p:cNvPr>
          <p:cNvSpPr>
            <a:spLocks noGrp="1"/>
          </p:cNvSpPr>
          <p:nvPr>
            <p:ph idx="1"/>
          </p:nvPr>
        </p:nvSpPr>
        <p:spPr>
          <a:xfrm>
            <a:off x="114301" y="2286000"/>
            <a:ext cx="4935682" cy="4572000"/>
          </a:xfrm>
        </p:spPr>
        <p:txBody>
          <a:bodyPr>
            <a:normAutofit lnSpcReduction="10000"/>
          </a:bodyPr>
          <a:lstStyle/>
          <a:p>
            <a:r>
              <a:rPr lang="en-US" dirty="0"/>
              <a:t>Personal and professional – reinforcement of previous beliefs</a:t>
            </a:r>
          </a:p>
          <a:p>
            <a:r>
              <a:rPr lang="en-US" dirty="0"/>
              <a:t>Better researcher</a:t>
            </a:r>
          </a:p>
          <a:p>
            <a:r>
              <a:rPr lang="en-US" dirty="0"/>
              <a:t>Enhanced </a:t>
            </a:r>
            <a:r>
              <a:rPr lang="en-US" dirty="0" err="1"/>
              <a:t>organisational</a:t>
            </a:r>
            <a:r>
              <a:rPr lang="en-US" dirty="0"/>
              <a:t> skills</a:t>
            </a:r>
          </a:p>
          <a:p>
            <a:r>
              <a:rPr lang="en-US" dirty="0"/>
              <a:t>Better understanding of methods and methodologies</a:t>
            </a:r>
          </a:p>
          <a:p>
            <a:r>
              <a:rPr lang="en-US" dirty="0"/>
              <a:t>Stronger research structure</a:t>
            </a:r>
          </a:p>
          <a:p>
            <a:r>
              <a:rPr lang="en-US" dirty="0"/>
              <a:t>Growth as a practitioner, performer and person – </a:t>
            </a:r>
            <a:r>
              <a:rPr lang="en-US" dirty="0" err="1"/>
              <a:t>excellexism</a:t>
            </a:r>
            <a:r>
              <a:rPr lang="en-US" dirty="0"/>
              <a:t> instead of </a:t>
            </a:r>
            <a:r>
              <a:rPr lang="en-US" dirty="0" err="1"/>
              <a:t>perfectisim</a:t>
            </a:r>
            <a:endParaRPr lang="en-US" dirty="0"/>
          </a:p>
          <a:p>
            <a:pPr marL="0" indent="0">
              <a:buNone/>
            </a:pPr>
            <a:endParaRPr lang="en-US" dirty="0"/>
          </a:p>
        </p:txBody>
      </p:sp>
      <p:sp>
        <p:nvSpPr>
          <p:cNvPr id="4" name="TextBox 3">
            <a:extLst>
              <a:ext uri="{FF2B5EF4-FFF2-40B4-BE49-F238E27FC236}">
                <a16:creationId xmlns:a16="http://schemas.microsoft.com/office/drawing/2014/main" id="{D8534511-41DA-7B1B-93BB-0CD21965AC99}"/>
              </a:ext>
            </a:extLst>
          </p:cNvPr>
          <p:cNvSpPr txBox="1"/>
          <p:nvPr/>
        </p:nvSpPr>
        <p:spPr>
          <a:xfrm>
            <a:off x="5268191" y="2413337"/>
            <a:ext cx="3667992" cy="3139321"/>
          </a:xfrm>
          <a:prstGeom prst="rect">
            <a:avLst/>
          </a:prstGeom>
          <a:noFill/>
        </p:spPr>
        <p:txBody>
          <a:bodyPr wrap="square" rtlCol="0">
            <a:spAutoFit/>
          </a:bodyPr>
          <a:lstStyle/>
          <a:p>
            <a:pPr>
              <a:buNone/>
            </a:pPr>
            <a:r>
              <a:rPr lang="en-GB" b="1" i="1" dirty="0">
                <a:solidFill>
                  <a:srgbClr val="FFFF00"/>
                </a:solidFill>
              </a:rPr>
              <a:t>JD:</a:t>
            </a:r>
            <a:r>
              <a:rPr lang="en-GB" i="1" dirty="0">
                <a:solidFill>
                  <a:srgbClr val="FFFF00"/>
                </a:solidFill>
              </a:rPr>
              <a:t> “Before joining, I would never have performed in front of anyone. Now I look forward to it.”</a:t>
            </a:r>
          </a:p>
          <a:p>
            <a:pPr>
              <a:buNone/>
            </a:pPr>
            <a:r>
              <a:rPr lang="en-GB" b="1" i="1" dirty="0">
                <a:solidFill>
                  <a:srgbClr val="FFFF00"/>
                </a:solidFill>
              </a:rPr>
              <a:t>GP:</a:t>
            </a:r>
            <a:r>
              <a:rPr lang="en-GB" i="1" dirty="0">
                <a:solidFill>
                  <a:srgbClr val="FFFF00"/>
                </a:solidFill>
              </a:rPr>
              <a:t> “It’s helped me grow in ways I didn’t expect, both musically and personally.”</a:t>
            </a:r>
          </a:p>
          <a:p>
            <a:r>
              <a:rPr lang="en-GB" b="1" i="1" dirty="0">
                <a:solidFill>
                  <a:srgbClr val="FFFF00"/>
                </a:solidFill>
              </a:rPr>
              <a:t>JT:</a:t>
            </a:r>
            <a:r>
              <a:rPr lang="en-GB" i="1" dirty="0">
                <a:solidFill>
                  <a:srgbClr val="FFFF00"/>
                </a:solidFill>
              </a:rPr>
              <a:t> “Being part of it made me feel like I was capable of more than I thought I was.”</a:t>
            </a:r>
          </a:p>
          <a:p>
            <a:endParaRPr lang="en-US" b="1" dirty="0"/>
          </a:p>
        </p:txBody>
      </p:sp>
    </p:spTree>
    <p:extLst>
      <p:ext uri="{BB962C8B-B14F-4D97-AF65-F5344CB8AC3E}">
        <p14:creationId xmlns:p14="http://schemas.microsoft.com/office/powerpoint/2010/main" val="25353019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Any Questions?</a:t>
            </a:r>
          </a:p>
        </p:txBody>
      </p:sp>
      <p:sp>
        <p:nvSpPr>
          <p:cNvPr id="3" name="Content Placeholder 2"/>
          <p:cNvSpPr>
            <a:spLocks noGrp="1"/>
          </p:cNvSpPr>
          <p:nvPr>
            <p:ph idx="1"/>
          </p:nvPr>
        </p:nvSpPr>
        <p:spPr/>
        <p:txBody>
          <a:bodyPr/>
          <a:lstStyle/>
          <a:p>
            <a:r>
              <a:t>Thank you for listening!</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References</a:t>
            </a:r>
          </a:p>
        </p:txBody>
      </p:sp>
      <p:sp>
        <p:nvSpPr>
          <p:cNvPr id="3" name="Content Placeholder 2"/>
          <p:cNvSpPr>
            <a:spLocks noGrp="1"/>
          </p:cNvSpPr>
          <p:nvPr>
            <p:ph idx="1"/>
          </p:nvPr>
        </p:nvSpPr>
        <p:spPr>
          <a:xfrm>
            <a:off x="531639" y="2028497"/>
            <a:ext cx="7999297" cy="4632076"/>
          </a:xfrm>
        </p:spPr>
        <p:txBody>
          <a:bodyPr>
            <a:normAutofit fontScale="25000" lnSpcReduction="20000"/>
          </a:bodyPr>
          <a:lstStyle/>
          <a:p>
            <a:pPr>
              <a:buNone/>
            </a:pPr>
            <a:r>
              <a:rPr lang="en-GB" sz="3200" dirty="0"/>
              <a:t>Camlin, D., </a:t>
            </a:r>
            <a:r>
              <a:rPr lang="en-GB" sz="3200" dirty="0" err="1"/>
              <a:t>Defern</a:t>
            </a:r>
            <a:r>
              <a:rPr lang="en-GB" sz="3200" dirty="0"/>
              <a:t>, H., &amp; </a:t>
            </a:r>
            <a:r>
              <a:rPr lang="en-GB" sz="3200" dirty="0" err="1"/>
              <a:t>Zeserson</a:t>
            </a:r>
            <a:r>
              <a:rPr lang="en-GB" sz="3200" dirty="0"/>
              <a:t>, K. (2020). Group singing as a psychosocial intervention for health and wellbeing. In </a:t>
            </a:r>
            <a:r>
              <a:rPr lang="en-GB" sz="3200" i="1" dirty="0"/>
              <a:t>Oxford Handbook of Community Music</a:t>
            </a:r>
            <a:r>
              <a:rPr lang="en-GB" sz="3200" dirty="0"/>
              <a:t>.</a:t>
            </a:r>
            <a:endParaRPr lang="en-GB" sz="4000" dirty="0">
              <a:latin typeface="Arial" panose="020B0604020202020204" pitchFamily="34" charset="0"/>
              <a:cs typeface="Arial" panose="020B0604020202020204" pitchFamily="34" charset="0"/>
            </a:endParaRPr>
          </a:p>
          <a:p>
            <a:pPr>
              <a:buNone/>
            </a:pPr>
            <a:r>
              <a:rPr lang="en-GB" sz="4000" dirty="0">
                <a:latin typeface="Arial" panose="020B0604020202020204" pitchFamily="34" charset="0"/>
                <a:cs typeface="Arial" panose="020B0604020202020204" pitchFamily="34" charset="0"/>
              </a:rPr>
              <a:t>Charmaz, K., 2014. </a:t>
            </a:r>
            <a:r>
              <a:rPr lang="en-GB" sz="4000" i="1" dirty="0">
                <a:latin typeface="Arial" panose="020B0604020202020204" pitchFamily="34" charset="0"/>
                <a:cs typeface="Arial" panose="020B0604020202020204" pitchFamily="34" charset="0"/>
              </a:rPr>
              <a:t>Constructing grounded theory</a:t>
            </a:r>
            <a:r>
              <a:rPr lang="en-GB" sz="4000" dirty="0">
                <a:latin typeface="Arial" panose="020B0604020202020204" pitchFamily="34" charset="0"/>
                <a:cs typeface="Arial" panose="020B0604020202020204" pitchFamily="34" charset="0"/>
              </a:rPr>
              <a:t>. 2nd ed. London: Sage.</a:t>
            </a:r>
          </a:p>
          <a:p>
            <a:pPr>
              <a:buNone/>
            </a:pPr>
            <a:r>
              <a:rPr lang="en-GB" sz="4000" dirty="0">
                <a:latin typeface="Arial" panose="020B0604020202020204" pitchFamily="34" charset="0"/>
                <a:cs typeface="Arial" panose="020B0604020202020204" pitchFamily="34" charset="0"/>
              </a:rPr>
              <a:t>Clift, S. and Hancox, G., 2001. The perceived benefits of singing: Findings from preliminary surveys of a university college choral society. </a:t>
            </a:r>
            <a:r>
              <a:rPr lang="en-GB" sz="4000" i="1" dirty="0">
                <a:latin typeface="Arial" panose="020B0604020202020204" pitchFamily="34" charset="0"/>
                <a:cs typeface="Arial" panose="020B0604020202020204" pitchFamily="34" charset="0"/>
              </a:rPr>
              <a:t>Journal of the Royal Society for the Promotion of Health</a:t>
            </a:r>
            <a:r>
              <a:rPr lang="en-GB" sz="4000" dirty="0">
                <a:latin typeface="Arial" panose="020B0604020202020204" pitchFamily="34" charset="0"/>
                <a:cs typeface="Arial" panose="020B0604020202020204" pitchFamily="34" charset="0"/>
              </a:rPr>
              <a:t>, 121(4), pp.248-256.</a:t>
            </a:r>
          </a:p>
          <a:p>
            <a:pPr rtl="0">
              <a:buNone/>
            </a:pPr>
            <a:r>
              <a:rPr lang="en-GB" sz="3600" b="0" i="0" u="none" strike="noStrike" dirty="0">
                <a:effectLst/>
                <a:latin typeface="Arial" panose="020B0604020202020204" pitchFamily="34" charset="0"/>
                <a:cs typeface="Arial" panose="020B0604020202020204" pitchFamily="34" charset="0"/>
              </a:rPr>
              <a:t>Clift, S., &amp; Morrison, I. (2011). Group singing fosters mental health and wellbeing: findings from the East Kent “singing for health” network project. </a:t>
            </a:r>
            <a:r>
              <a:rPr lang="en-GB" sz="3600" b="0" i="1" u="none" strike="noStrike" dirty="0">
                <a:effectLst/>
                <a:latin typeface="Arial" panose="020B0604020202020204" pitchFamily="34" charset="0"/>
                <a:cs typeface="Arial" panose="020B0604020202020204" pitchFamily="34" charset="0"/>
              </a:rPr>
              <a:t>A Life in the Day</a:t>
            </a:r>
            <a:r>
              <a:rPr lang="en-GB" sz="3600" b="0" i="0" u="none" strike="noStrike" dirty="0">
                <a:effectLst/>
                <a:latin typeface="Arial" panose="020B0604020202020204" pitchFamily="34" charset="0"/>
                <a:cs typeface="Arial" panose="020B0604020202020204" pitchFamily="34" charset="0"/>
              </a:rPr>
              <a:t>, </a:t>
            </a:r>
            <a:r>
              <a:rPr lang="en-GB" sz="3600" b="0" i="1" u="none" strike="noStrike" dirty="0">
                <a:effectLst/>
                <a:latin typeface="Arial" panose="020B0604020202020204" pitchFamily="34" charset="0"/>
                <a:cs typeface="Arial" panose="020B0604020202020204" pitchFamily="34" charset="0"/>
              </a:rPr>
              <a:t>15</a:t>
            </a:r>
            <a:r>
              <a:rPr lang="en-GB" sz="3600" b="0" i="0" u="none" strike="noStrike" dirty="0">
                <a:effectLst/>
                <a:latin typeface="Arial" panose="020B0604020202020204" pitchFamily="34" charset="0"/>
                <a:cs typeface="Arial" panose="020B0604020202020204" pitchFamily="34" charset="0"/>
              </a:rPr>
              <a:t>(2), 88–97.</a:t>
            </a:r>
            <a:r>
              <a:rPr lang="en-GB" sz="3600" b="0" i="0" u="none" strike="noStrike" dirty="0">
                <a:solidFill>
                  <a:srgbClr val="FFAE3E"/>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a:t>
            </a:r>
            <a:r>
              <a:rPr lang="en-GB" sz="3600" b="0" i="0" u="sng" strike="noStrike" dirty="0">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https://doi.org/10.1108/20428301111140930</a:t>
            </a:r>
            <a:endParaRPr lang="en-GB" sz="4000" dirty="0">
              <a:latin typeface="Arial" panose="020B0604020202020204" pitchFamily="34" charset="0"/>
              <a:cs typeface="Arial" panose="020B0604020202020204" pitchFamily="34" charset="0"/>
            </a:endParaRPr>
          </a:p>
          <a:p>
            <a:pPr>
              <a:buNone/>
            </a:pPr>
            <a:r>
              <a:rPr lang="en-GB" sz="4000" dirty="0">
                <a:latin typeface="Arial" panose="020B0604020202020204" pitchFamily="34" charset="0"/>
                <a:cs typeface="Arial" panose="020B0604020202020204" pitchFamily="34" charset="0"/>
              </a:rPr>
              <a:t>Coghlan, D., 2019. </a:t>
            </a:r>
            <a:r>
              <a:rPr lang="en-GB" sz="4000" i="1" dirty="0">
                <a:latin typeface="Arial" panose="020B0604020202020204" pitchFamily="34" charset="0"/>
                <a:cs typeface="Arial" panose="020B0604020202020204" pitchFamily="34" charset="0"/>
              </a:rPr>
              <a:t>Doing action research in your own organization</a:t>
            </a:r>
            <a:r>
              <a:rPr lang="en-GB" sz="4000" dirty="0">
                <a:latin typeface="Arial" panose="020B0604020202020204" pitchFamily="34" charset="0"/>
                <a:cs typeface="Arial" panose="020B0604020202020204" pitchFamily="34" charset="0"/>
              </a:rPr>
              <a:t>. 5th ed. London: SAGE Publications.</a:t>
            </a:r>
          </a:p>
          <a:p>
            <a:pPr rtl="0">
              <a:spcAft>
                <a:spcPts val="1000"/>
              </a:spcAft>
              <a:buNone/>
            </a:pPr>
            <a:r>
              <a:rPr lang="en-GB" sz="4000" b="0" i="0" u="none" strike="noStrike" dirty="0">
                <a:effectLst/>
                <a:latin typeface="Arial" panose="020B0604020202020204" pitchFamily="34" charset="0"/>
              </a:rPr>
              <a:t>Creech, A., Hallam, S., </a:t>
            </a:r>
            <a:r>
              <a:rPr lang="en-GB" sz="4000" b="0" i="0" u="none" strike="noStrike" dirty="0" err="1">
                <a:effectLst/>
                <a:latin typeface="Arial" panose="020B0604020202020204" pitchFamily="34" charset="0"/>
              </a:rPr>
              <a:t>Varvarigou</a:t>
            </a:r>
            <a:r>
              <a:rPr lang="en-GB" sz="4000" b="0" i="0" u="none" strike="noStrike" dirty="0">
                <a:effectLst/>
                <a:latin typeface="Arial" panose="020B0604020202020204" pitchFamily="34" charset="0"/>
              </a:rPr>
              <a:t>, M., Gaunt, H., McQueen, H., &amp; Pincas, A. (2014). The role of musical possible selves in supporting subjective well-being in later life. Music Education Research, 16(1), 32–49.</a:t>
            </a:r>
            <a:r>
              <a:rPr lang="en-GB" sz="4000" b="0" i="0" u="none" strike="noStrike" dirty="0">
                <a:effectLst/>
                <a:latin typeface="Arial" panose="020B0604020202020204" pitchFamily="34" charset="0"/>
                <a:hlinkClick r:id="rId4">
                  <a:extLst>
                    <a:ext uri="{A12FA001-AC4F-418D-AE19-62706E023703}">
                      <ahyp:hlinkClr xmlns:ahyp="http://schemas.microsoft.com/office/drawing/2018/hyperlinkcolor" val="tx"/>
                    </a:ext>
                  </a:extLst>
                </a:hlinkClick>
              </a:rPr>
              <a:t> </a:t>
            </a:r>
            <a:r>
              <a:rPr lang="en-GB" sz="4000" b="0" i="0" u="sng" strike="noStrike" dirty="0">
                <a:effectLst/>
                <a:latin typeface="Arial" panose="020B0604020202020204" pitchFamily="34" charset="0"/>
                <a:hlinkClick r:id="rId4">
                  <a:extLst>
                    <a:ext uri="{A12FA001-AC4F-418D-AE19-62706E023703}">
                      <ahyp:hlinkClr xmlns:ahyp="http://schemas.microsoft.com/office/drawing/2018/hyperlinkcolor" val="tx"/>
                    </a:ext>
                  </a:extLst>
                </a:hlinkClick>
              </a:rPr>
              <a:t>https://doi.org/10.1080/14613808.2013.788143</a:t>
            </a:r>
            <a:endParaRPr lang="en-GB" sz="4000" dirty="0">
              <a:latin typeface="Arial" panose="020B0604020202020204" pitchFamily="34" charset="0"/>
              <a:cs typeface="Arial" panose="020B0604020202020204" pitchFamily="34" charset="0"/>
            </a:endParaRPr>
          </a:p>
          <a:p>
            <a:pPr>
              <a:buNone/>
            </a:pPr>
            <a:r>
              <a:rPr lang="en-GB" sz="4000" dirty="0">
                <a:latin typeface="Arial" panose="020B0604020202020204" pitchFamily="34" charset="0"/>
                <a:cs typeface="Arial" panose="020B0604020202020204" pitchFamily="34" charset="0"/>
              </a:rPr>
              <a:t>Creswell, J.W. and Plano Clark, V.L., 2011. </a:t>
            </a:r>
            <a:r>
              <a:rPr lang="en-GB" sz="4000" i="1" dirty="0">
                <a:latin typeface="Arial" panose="020B0604020202020204" pitchFamily="34" charset="0"/>
                <a:cs typeface="Arial" panose="020B0604020202020204" pitchFamily="34" charset="0"/>
              </a:rPr>
              <a:t>Designing and conducting mixed methods research</a:t>
            </a:r>
            <a:r>
              <a:rPr lang="en-GB" sz="4000" dirty="0">
                <a:latin typeface="Arial" panose="020B0604020202020204" pitchFamily="34" charset="0"/>
                <a:cs typeface="Arial" panose="020B0604020202020204" pitchFamily="34" charset="0"/>
              </a:rPr>
              <a:t>. 2nd ed. Thousand Oaks, CA: SAGE Publications.</a:t>
            </a:r>
          </a:p>
          <a:p>
            <a:pPr rtl="0">
              <a:spcAft>
                <a:spcPts val="1000"/>
              </a:spcAft>
              <a:buNone/>
            </a:pPr>
            <a:r>
              <a:rPr lang="en-GB" sz="4000" b="0" i="0" u="none" strike="noStrike" dirty="0">
                <a:effectLst/>
                <a:latin typeface="Arial" panose="020B0604020202020204" pitchFamily="34" charset="0"/>
              </a:rPr>
              <a:t>Dingle, G. A., Brander, C., Ballantyne, J., &amp; Baker, F. A. (2013). ‘To be heard’: The social and mental health benefits of choir singing for disadvantaged adults. Psychology of Music, 41(4), 405–421. https://</a:t>
            </a:r>
            <a:r>
              <a:rPr lang="en-GB" sz="4000" b="0" i="0" u="none" strike="noStrike" dirty="0" err="1">
                <a:effectLst/>
                <a:latin typeface="Arial" panose="020B0604020202020204" pitchFamily="34" charset="0"/>
              </a:rPr>
              <a:t>doi.org</a:t>
            </a:r>
            <a:r>
              <a:rPr lang="en-GB" sz="4000" b="0" i="0" u="none" strike="noStrike" dirty="0">
                <a:effectLst/>
                <a:latin typeface="Arial" panose="020B0604020202020204" pitchFamily="34" charset="0"/>
              </a:rPr>
              <a:t>/10.1177/0305735611430081 (disadvantaged adults, inclusion and social skills)</a:t>
            </a:r>
            <a:br>
              <a:rPr lang="en-GB" sz="4000" dirty="0"/>
            </a:br>
            <a:endParaRPr lang="en-GB" sz="4000" dirty="0">
              <a:latin typeface="Arial" panose="020B0604020202020204" pitchFamily="34" charset="0"/>
              <a:cs typeface="Arial" panose="020B0604020202020204" pitchFamily="34" charset="0"/>
            </a:endParaRPr>
          </a:p>
          <a:p>
            <a:pPr>
              <a:buNone/>
            </a:pPr>
            <a:r>
              <a:rPr lang="en-GB" sz="4000" dirty="0">
                <a:latin typeface="Arial" panose="020B0604020202020204" pitchFamily="34" charset="0"/>
                <a:cs typeface="Arial" panose="020B0604020202020204" pitchFamily="34" charset="0"/>
              </a:rPr>
              <a:t>Dweck, C.S., 2006. </a:t>
            </a:r>
            <a:r>
              <a:rPr lang="en-GB" sz="4000" i="1" dirty="0">
                <a:latin typeface="Arial" panose="020B0604020202020204" pitchFamily="34" charset="0"/>
                <a:cs typeface="Arial" panose="020B0604020202020204" pitchFamily="34" charset="0"/>
              </a:rPr>
              <a:t>Mindset: The new psychology of success</a:t>
            </a:r>
            <a:r>
              <a:rPr lang="en-GB" sz="4000" dirty="0">
                <a:latin typeface="Arial" panose="020B0604020202020204" pitchFamily="34" charset="0"/>
                <a:cs typeface="Arial" panose="020B0604020202020204" pitchFamily="34" charset="0"/>
              </a:rPr>
              <a:t>. New York: Random House.</a:t>
            </a:r>
          </a:p>
          <a:p>
            <a:pPr>
              <a:buNone/>
            </a:pPr>
            <a:r>
              <a:rPr lang="en-GB" sz="4000" dirty="0">
                <a:latin typeface="Arial" panose="020B0604020202020204" pitchFamily="34" charset="0"/>
                <a:cs typeface="Arial" panose="020B0604020202020204" pitchFamily="34" charset="0"/>
              </a:rPr>
              <a:t>Fancourt, D., 2017. </a:t>
            </a:r>
            <a:r>
              <a:rPr lang="en-GB" sz="4000" i="1" dirty="0">
                <a:latin typeface="Arial" panose="020B0604020202020204" pitchFamily="34" charset="0"/>
                <a:cs typeface="Arial" panose="020B0604020202020204" pitchFamily="34" charset="0"/>
              </a:rPr>
              <a:t>Arts in health: Designing and researching interventions</a:t>
            </a:r>
            <a:r>
              <a:rPr lang="en-GB" sz="4000" dirty="0">
                <a:latin typeface="Arial" panose="020B0604020202020204" pitchFamily="34" charset="0"/>
                <a:cs typeface="Arial" panose="020B0604020202020204" pitchFamily="34" charset="0"/>
              </a:rPr>
              <a:t>. Oxford: Oxford University Press.</a:t>
            </a:r>
          </a:p>
          <a:p>
            <a:pPr>
              <a:buNone/>
            </a:pPr>
            <a:r>
              <a:rPr lang="en-GB" sz="4000" dirty="0">
                <a:latin typeface="Arial" panose="020B0604020202020204" pitchFamily="34" charset="0"/>
                <a:cs typeface="Arial" panose="020B0604020202020204" pitchFamily="34" charset="0"/>
              </a:rPr>
              <a:t>Fancourt, D. and Perkins, R., 2018. Effect of singing interventions on symptoms of postnatal depression: Three-arm randomised controlled trial. </a:t>
            </a:r>
            <a:r>
              <a:rPr lang="en-GB" sz="4000" i="1" dirty="0">
                <a:latin typeface="Arial" panose="020B0604020202020204" pitchFamily="34" charset="0"/>
                <a:cs typeface="Arial" panose="020B0604020202020204" pitchFamily="34" charset="0"/>
              </a:rPr>
              <a:t>British Journal of Psychiatry</a:t>
            </a:r>
            <a:r>
              <a:rPr lang="en-GB" sz="4000" dirty="0">
                <a:latin typeface="Arial" panose="020B0604020202020204" pitchFamily="34" charset="0"/>
                <a:cs typeface="Arial" panose="020B0604020202020204" pitchFamily="34" charset="0"/>
              </a:rPr>
              <a:t>, 212(2), pp.119–121.</a:t>
            </a:r>
          </a:p>
          <a:p>
            <a:pPr>
              <a:buNone/>
            </a:pPr>
            <a:r>
              <a:rPr lang="en-GB" sz="4000" b="0" i="0" u="none" strike="noStrike" dirty="0">
                <a:effectLst/>
                <a:latin typeface="Arial" panose="020B0604020202020204" pitchFamily="34" charset="0"/>
              </a:rPr>
              <a:t>Fancourt, D., Finn, S., Warran, K., &amp; Wiseman, T. (2019). Group singing in bereavement: effects on mental health, self-efficacy, self-esteem and well-being. BMJ Supportive &amp; Palliative Care, 12(e4), e607–e615. https://</a:t>
            </a:r>
            <a:r>
              <a:rPr lang="en-GB" sz="4000" b="0" i="0" u="none" strike="noStrike" dirty="0" err="1">
                <a:effectLst/>
                <a:latin typeface="Arial" panose="020B0604020202020204" pitchFamily="34" charset="0"/>
              </a:rPr>
              <a:t>doi.org</a:t>
            </a:r>
            <a:r>
              <a:rPr lang="en-GB" sz="4000" b="0" i="0" u="none" strike="noStrike" dirty="0">
                <a:effectLst/>
                <a:latin typeface="Arial" panose="020B0604020202020204" pitchFamily="34" charset="0"/>
              </a:rPr>
              <a:t>/10.1136/bmjspcare-2018-001642</a:t>
            </a:r>
            <a:endParaRPr lang="en-GB" sz="4000" dirty="0">
              <a:latin typeface="Arial" panose="020B0604020202020204" pitchFamily="34" charset="0"/>
              <a:cs typeface="Arial" panose="020B0604020202020204" pitchFamily="34" charset="0"/>
            </a:endParaRPr>
          </a:p>
          <a:p>
            <a:pPr>
              <a:buNone/>
            </a:pPr>
            <a:r>
              <a:rPr lang="en-GB" sz="4000" dirty="0">
                <a:latin typeface="Arial" panose="020B0604020202020204" pitchFamily="34" charset="0"/>
                <a:cs typeface="Arial" panose="020B0604020202020204" pitchFamily="34" charset="0"/>
              </a:rPr>
              <a:t>Grape, C., Sandgren, M., Hansson, L.O., Ericson, M. and Theorell, T., 2003. Does singing promote well-being? An empirical study of professional and amateur singers during a singing lesson. </a:t>
            </a:r>
            <a:r>
              <a:rPr lang="en-GB" sz="4000" i="1" dirty="0">
                <a:latin typeface="Arial" panose="020B0604020202020204" pitchFamily="34" charset="0"/>
                <a:cs typeface="Arial" panose="020B0604020202020204" pitchFamily="34" charset="0"/>
              </a:rPr>
              <a:t>Integrative Physiological and </a:t>
            </a:r>
            <a:r>
              <a:rPr lang="en-GB" sz="4000" i="1" dirty="0" err="1">
                <a:latin typeface="Arial" panose="020B0604020202020204" pitchFamily="34" charset="0"/>
                <a:cs typeface="Arial" panose="020B0604020202020204" pitchFamily="34" charset="0"/>
              </a:rPr>
              <a:t>Behavioral</a:t>
            </a:r>
            <a:r>
              <a:rPr lang="en-GB" sz="4000" i="1" dirty="0">
                <a:latin typeface="Arial" panose="020B0604020202020204" pitchFamily="34" charset="0"/>
                <a:cs typeface="Arial" panose="020B0604020202020204" pitchFamily="34" charset="0"/>
              </a:rPr>
              <a:t> Science</a:t>
            </a:r>
            <a:r>
              <a:rPr lang="en-GB" sz="4000" dirty="0">
                <a:latin typeface="Arial" panose="020B0604020202020204" pitchFamily="34" charset="0"/>
                <a:cs typeface="Arial" panose="020B0604020202020204" pitchFamily="34" charset="0"/>
              </a:rPr>
              <a:t>, 38(1), pp.65–74.</a:t>
            </a:r>
          </a:p>
          <a:p>
            <a:pPr>
              <a:buNone/>
            </a:pP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997BE-41F3-7A2D-7371-2E774A05B5F2}"/>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D6529C95-FFE3-6AE8-606E-CF3195865CF1}"/>
              </a:ext>
            </a:extLst>
          </p:cNvPr>
          <p:cNvSpPr>
            <a:spLocks noGrp="1"/>
          </p:cNvSpPr>
          <p:nvPr>
            <p:ph idx="1"/>
          </p:nvPr>
        </p:nvSpPr>
        <p:spPr/>
        <p:txBody>
          <a:bodyPr>
            <a:normAutofit fontScale="55000" lnSpcReduction="20000"/>
          </a:bodyPr>
          <a:lstStyle/>
          <a:p>
            <a:pPr>
              <a:buNone/>
            </a:pPr>
            <a:r>
              <a:rPr lang="en-GB" sz="1400" dirty="0">
                <a:latin typeface="Arial" panose="020B0604020202020204" pitchFamily="34" charset="0"/>
                <a:cs typeface="Arial" panose="020B0604020202020204" pitchFamily="34" charset="0"/>
              </a:rPr>
              <a:t>Guillemin, M. and Gillam, L., 2004. Ethics, reflexivity, and “ethically important moments” in research. </a:t>
            </a:r>
            <a:r>
              <a:rPr lang="en-GB" sz="1400" i="1" dirty="0">
                <a:latin typeface="Arial" panose="020B0604020202020204" pitchFamily="34" charset="0"/>
                <a:cs typeface="Arial" panose="020B0604020202020204" pitchFamily="34" charset="0"/>
              </a:rPr>
              <a:t>Qualitative Inquiry</a:t>
            </a:r>
            <a:r>
              <a:rPr lang="en-GB" sz="1400" dirty="0">
                <a:latin typeface="Arial" panose="020B0604020202020204" pitchFamily="34" charset="0"/>
                <a:cs typeface="Arial" panose="020B0604020202020204" pitchFamily="34" charset="0"/>
              </a:rPr>
              <a:t>, 10(2), pp.261–280.</a:t>
            </a:r>
          </a:p>
          <a:p>
            <a:pPr rtl="0">
              <a:spcAft>
                <a:spcPts val="1000"/>
              </a:spcAft>
              <a:buNone/>
            </a:pPr>
            <a:r>
              <a:rPr lang="en-GB" sz="1400" b="0" i="0" u="none" strike="noStrike" dirty="0">
                <a:effectLst/>
                <a:latin typeface="Arial" panose="020B0604020202020204" pitchFamily="34" charset="0"/>
                <a:cs typeface="Arial" panose="020B0604020202020204" pitchFamily="34" charset="0"/>
              </a:rPr>
              <a:t>Livesey, L., Morrison, I., Clift, S., &amp; Camic, P. (2012). Benefits of choral singing for social and mental wellbeing: qualitative findings from a cross-national survey of choir members. Journal of Public Mental Health, 11(1), 10–26. https://</a:t>
            </a:r>
            <a:r>
              <a:rPr lang="en-GB" sz="1400" b="0" i="0" u="none" strike="noStrike" dirty="0" err="1">
                <a:effectLst/>
                <a:latin typeface="Arial" panose="020B0604020202020204" pitchFamily="34" charset="0"/>
                <a:cs typeface="Arial" panose="020B0604020202020204" pitchFamily="34" charset="0"/>
              </a:rPr>
              <a:t>doi.org</a:t>
            </a:r>
            <a:r>
              <a:rPr lang="en-GB" sz="1400" b="0" i="0" u="none" strike="noStrike" dirty="0">
                <a:effectLst/>
                <a:latin typeface="Arial" panose="020B0604020202020204" pitchFamily="34" charset="0"/>
                <a:cs typeface="Arial" panose="020B0604020202020204" pitchFamily="34" charset="0"/>
              </a:rPr>
              <a:t>/10.1108/17465721211207275 </a:t>
            </a:r>
            <a:endParaRPr lang="en-GB" sz="1400" i="0" u="none" strike="noStrike" dirty="0">
              <a:latin typeface="Arial" panose="020B0604020202020204" pitchFamily="34" charset="0"/>
              <a:cs typeface="Arial" panose="020B0604020202020204" pitchFamily="34" charset="0"/>
            </a:endParaRPr>
          </a:p>
          <a:p>
            <a:pPr rtl="0">
              <a:spcAft>
                <a:spcPts val="1000"/>
              </a:spcAft>
              <a:buNone/>
            </a:pPr>
            <a:r>
              <a:rPr lang="en-GB" sz="1400" dirty="0">
                <a:latin typeface="Arial" panose="020B0604020202020204" pitchFamily="34" charset="0"/>
                <a:cs typeface="Arial" panose="020B0604020202020204" pitchFamily="34" charset="0"/>
              </a:rPr>
              <a:t>Maslow, A.H., 1943. A theory of human motivation. </a:t>
            </a:r>
            <a:r>
              <a:rPr lang="en-GB" sz="1400" i="1" dirty="0">
                <a:latin typeface="Arial" panose="020B0604020202020204" pitchFamily="34" charset="0"/>
                <a:cs typeface="Arial" panose="020B0604020202020204" pitchFamily="34" charset="0"/>
              </a:rPr>
              <a:t>Psychological Review</a:t>
            </a:r>
            <a:r>
              <a:rPr lang="en-GB" sz="1400" dirty="0">
                <a:latin typeface="Arial" panose="020B0604020202020204" pitchFamily="34" charset="0"/>
                <a:cs typeface="Arial" panose="020B0604020202020204" pitchFamily="34" charset="0"/>
              </a:rPr>
              <a:t>, 50(4), pp.370–396.</a:t>
            </a:r>
          </a:p>
          <a:p>
            <a:pPr rtl="0">
              <a:spcAft>
                <a:spcPts val="1000"/>
              </a:spcAft>
              <a:buNone/>
            </a:pPr>
            <a:r>
              <a:rPr lang="en-GB" sz="1400" b="0" i="0" u="none" strike="noStrike" dirty="0" err="1">
                <a:effectLst/>
                <a:latin typeface="Arial" panose="020B0604020202020204" pitchFamily="34" charset="0"/>
                <a:cs typeface="Arial" panose="020B0604020202020204" pitchFamily="34" charset="0"/>
              </a:rPr>
              <a:t>Ørjasæter</a:t>
            </a:r>
            <a:r>
              <a:rPr lang="en-GB" sz="1400" b="0" i="0" u="none" strike="noStrike" dirty="0">
                <a:effectLst/>
                <a:latin typeface="Arial" panose="020B0604020202020204" pitchFamily="34" charset="0"/>
                <a:cs typeface="Arial" panose="020B0604020202020204" pitchFamily="34" charset="0"/>
              </a:rPr>
              <a:t>, K. B., Davidson, L., Hedlund, M., </a:t>
            </a:r>
            <a:r>
              <a:rPr lang="en-GB" sz="1400" b="0" i="0" u="none" strike="noStrike" dirty="0" err="1">
                <a:effectLst/>
                <a:latin typeface="Arial" panose="020B0604020202020204" pitchFamily="34" charset="0"/>
                <a:cs typeface="Arial" panose="020B0604020202020204" pitchFamily="34" charset="0"/>
              </a:rPr>
              <a:t>Bjerkeset</a:t>
            </a:r>
            <a:r>
              <a:rPr lang="en-GB" sz="1400" b="0" i="0" u="none" strike="noStrike" dirty="0">
                <a:effectLst/>
                <a:latin typeface="Arial" panose="020B0604020202020204" pitchFamily="34" charset="0"/>
                <a:cs typeface="Arial" panose="020B0604020202020204" pitchFamily="34" charset="0"/>
              </a:rPr>
              <a:t>, O., &amp; Ness, O. (2018). “I now have a life!” Lived experiences of participation in music and </a:t>
            </a:r>
            <a:r>
              <a:rPr lang="en-GB" sz="1400" b="0" i="0" u="none" strike="noStrike" dirty="0" err="1">
                <a:effectLst/>
                <a:latin typeface="Arial" panose="020B0604020202020204" pitchFamily="34" charset="0"/>
                <a:cs typeface="Arial" panose="020B0604020202020204" pitchFamily="34" charset="0"/>
              </a:rPr>
              <a:t>theater</a:t>
            </a:r>
            <a:r>
              <a:rPr lang="en-GB" sz="1400" b="0" i="0" u="none" strike="noStrike" dirty="0">
                <a:effectLst/>
                <a:latin typeface="Arial" panose="020B0604020202020204" pitchFamily="34" charset="0"/>
                <a:cs typeface="Arial" panose="020B0604020202020204" pitchFamily="34" charset="0"/>
              </a:rPr>
              <a:t> in a mental health hospital. </a:t>
            </a:r>
            <a:r>
              <a:rPr lang="en-GB" sz="1400" b="0" i="0" u="none" strike="noStrike" dirty="0" err="1">
                <a:effectLst/>
                <a:latin typeface="Arial" panose="020B0604020202020204" pitchFamily="34" charset="0"/>
                <a:cs typeface="Arial" panose="020B0604020202020204" pitchFamily="34" charset="0"/>
              </a:rPr>
              <a:t>PloS</a:t>
            </a:r>
            <a:r>
              <a:rPr lang="en-GB" sz="1400" b="0" i="0" u="none" strike="noStrike" dirty="0">
                <a:effectLst/>
                <a:latin typeface="Arial" panose="020B0604020202020204" pitchFamily="34" charset="0"/>
                <a:cs typeface="Arial" panose="020B0604020202020204" pitchFamily="34" charset="0"/>
              </a:rPr>
              <a:t> One, 13(12), e0209242–e0209242. https://</a:t>
            </a:r>
            <a:r>
              <a:rPr lang="en-GB" sz="1400" b="0" i="0" u="none" strike="noStrike" dirty="0" err="1">
                <a:effectLst/>
                <a:latin typeface="Arial" panose="020B0604020202020204" pitchFamily="34" charset="0"/>
                <a:cs typeface="Arial" panose="020B0604020202020204" pitchFamily="34" charset="0"/>
              </a:rPr>
              <a:t>doi.org</a:t>
            </a:r>
            <a:r>
              <a:rPr lang="en-GB" sz="1400" b="0" i="0" u="none" strike="noStrike" dirty="0">
                <a:effectLst/>
                <a:latin typeface="Arial" panose="020B0604020202020204" pitchFamily="34" charset="0"/>
                <a:cs typeface="Arial" panose="020B0604020202020204" pitchFamily="34" charset="0"/>
              </a:rPr>
              <a:t>/10.1371/journal.pone.0209242</a:t>
            </a:r>
            <a:endParaRPr lang="en-GB" sz="1400" dirty="0">
              <a:latin typeface="Arial" panose="020B0604020202020204" pitchFamily="34" charset="0"/>
              <a:cs typeface="Arial" panose="020B0604020202020204" pitchFamily="34" charset="0"/>
            </a:endParaRPr>
          </a:p>
          <a:p>
            <a:pPr>
              <a:buNone/>
            </a:pPr>
            <a:r>
              <a:rPr lang="en-GB" sz="1400" dirty="0">
                <a:latin typeface="Arial" panose="020B0604020202020204" pitchFamily="34" charset="0"/>
                <a:cs typeface="Arial" panose="020B0604020202020204" pitchFamily="34" charset="0"/>
              </a:rPr>
              <a:t>Pearce, E., Launay, J. and Dunbar, R.I.M., 2015. The ice-breaker effect: singing mediates fast social bonding. </a:t>
            </a:r>
            <a:r>
              <a:rPr lang="en-GB" sz="1400" i="1" dirty="0">
                <a:latin typeface="Arial" panose="020B0604020202020204" pitchFamily="34" charset="0"/>
                <a:cs typeface="Arial" panose="020B0604020202020204" pitchFamily="34" charset="0"/>
              </a:rPr>
              <a:t>Royal Society Open Science</a:t>
            </a:r>
            <a:r>
              <a:rPr lang="en-GB" sz="1400" dirty="0">
                <a:latin typeface="Arial" panose="020B0604020202020204" pitchFamily="34" charset="0"/>
                <a:cs typeface="Arial" panose="020B0604020202020204" pitchFamily="34" charset="0"/>
              </a:rPr>
              <a:t>, 2(10), p.150221.</a:t>
            </a:r>
          </a:p>
          <a:p>
            <a:pPr>
              <a:buNone/>
            </a:pPr>
            <a:r>
              <a:rPr lang="en-GB" sz="1400" dirty="0">
                <a:latin typeface="Arial" panose="020B0604020202020204" pitchFamily="34" charset="0"/>
                <a:cs typeface="Arial" panose="020B0604020202020204" pitchFamily="34" charset="0"/>
              </a:rPr>
              <a:t>Saldana, J., 2021. </a:t>
            </a:r>
            <a:r>
              <a:rPr lang="en-GB" sz="1400" i="1" dirty="0">
                <a:latin typeface="Arial" panose="020B0604020202020204" pitchFamily="34" charset="0"/>
                <a:cs typeface="Arial" panose="020B0604020202020204" pitchFamily="34" charset="0"/>
              </a:rPr>
              <a:t>The coding manual for qualitative researchers</a:t>
            </a:r>
            <a:r>
              <a:rPr lang="en-GB" sz="1400" dirty="0">
                <a:latin typeface="Arial" panose="020B0604020202020204" pitchFamily="34" charset="0"/>
                <a:cs typeface="Arial" panose="020B0604020202020204" pitchFamily="34" charset="0"/>
              </a:rPr>
              <a:t>. 4th ed. London: Sage.</a:t>
            </a:r>
          </a:p>
          <a:p>
            <a:pPr marL="0" indent="0">
              <a:buNone/>
            </a:pPr>
            <a:r>
              <a:rPr lang="en-GB" sz="1400" dirty="0">
                <a:latin typeface="Arial" panose="020B0604020202020204" pitchFamily="34" charset="0"/>
                <a:cs typeface="Arial" panose="020B0604020202020204" pitchFamily="34" charset="0"/>
              </a:rPr>
              <a:t>Schön, D.A., 1983. </a:t>
            </a:r>
            <a:r>
              <a:rPr lang="en-GB" sz="1400" i="1" dirty="0">
                <a:latin typeface="Arial" panose="020B0604020202020204" pitchFamily="34" charset="0"/>
                <a:cs typeface="Arial" panose="020B0604020202020204" pitchFamily="34" charset="0"/>
              </a:rPr>
              <a:t>The reflective practitioner: How professionals think in action</a:t>
            </a:r>
            <a:r>
              <a:rPr lang="en-GB" sz="1400" dirty="0">
                <a:latin typeface="Arial" panose="020B0604020202020204" pitchFamily="34" charset="0"/>
                <a:cs typeface="Arial" panose="020B0604020202020204" pitchFamily="34" charset="0"/>
              </a:rPr>
              <a:t>. New York: Basic Books.</a:t>
            </a:r>
          </a:p>
          <a:p>
            <a:pPr rtl="0">
              <a:spcAft>
                <a:spcPts val="1000"/>
              </a:spcAft>
              <a:buNone/>
            </a:pPr>
            <a:r>
              <a:rPr lang="en-GB" sz="1400" b="0" i="0" u="none" strike="noStrike" dirty="0">
                <a:effectLst/>
                <a:latin typeface="Arial" panose="020B0604020202020204" pitchFamily="34" charset="0"/>
                <a:cs typeface="Arial" panose="020B0604020202020204" pitchFamily="34" charset="0"/>
              </a:rPr>
              <a:t>Smith, A. M., Kleinerman, K., &amp; Cohen, A. J. (2022). Singing lessons as a path to well-being in later life. Psychology of Music, 50(3), 911–932. </a:t>
            </a:r>
            <a:r>
              <a:rPr lang="en-GB" sz="1400" b="0" i="0" u="none" strike="noStrike" dirty="0">
                <a:effectLst/>
                <a:latin typeface="Arial" panose="020B0604020202020204" pitchFamily="34" charset="0"/>
                <a:cs typeface="Arial" panose="020B0604020202020204" pitchFamily="34" charset="0"/>
                <a:hlinkClick r:id="rId2"/>
              </a:rPr>
              <a:t>https://doi.org/10.1177/03057356211030992</a:t>
            </a:r>
            <a:endParaRPr lang="en-GB" sz="1400" b="0" i="0" u="none" strike="noStrike" dirty="0">
              <a:effectLst/>
              <a:latin typeface="Arial" panose="020B0604020202020204" pitchFamily="34" charset="0"/>
              <a:cs typeface="Arial" panose="020B0604020202020204" pitchFamily="34" charset="0"/>
            </a:endParaRPr>
          </a:p>
          <a:p>
            <a:pPr rtl="0">
              <a:spcAft>
                <a:spcPts val="1000"/>
              </a:spcAft>
              <a:buNone/>
            </a:pPr>
            <a:r>
              <a:rPr lang="en-GB" sz="1400" b="0" i="0" u="none" strike="noStrike" dirty="0">
                <a:effectLst/>
                <a:latin typeface="Arial" panose="020B0604020202020204" pitchFamily="34" charset="0"/>
                <a:cs typeface="Arial" panose="020B0604020202020204" pitchFamily="34" charset="0"/>
              </a:rPr>
              <a:t>Thomas, R., Williams, H., &amp; Stern, M. (2015). P137 ‘I really live for coming here’. The effect of a long-term singing group on control of breathlessness, social empowerment and psychological wellbeing of patients with respiratory disease: a qualitative study. Thorax, 70(</a:t>
            </a:r>
            <a:r>
              <a:rPr lang="en-GB" sz="1400" b="0" i="0" u="none" strike="noStrike" dirty="0" err="1">
                <a:effectLst/>
                <a:latin typeface="Arial" panose="020B0604020202020204" pitchFamily="34" charset="0"/>
                <a:cs typeface="Arial" panose="020B0604020202020204" pitchFamily="34" charset="0"/>
              </a:rPr>
              <a:t>Suppl</a:t>
            </a:r>
            <a:r>
              <a:rPr lang="en-GB" sz="1400" b="0" i="0" u="none" strike="noStrike" dirty="0">
                <a:effectLst/>
                <a:latin typeface="Arial" panose="020B0604020202020204" pitchFamily="34" charset="0"/>
                <a:cs typeface="Arial" panose="020B0604020202020204" pitchFamily="34" charset="0"/>
              </a:rPr>
              <a:t> 3), A145–A145. https://</a:t>
            </a:r>
            <a:r>
              <a:rPr lang="en-GB" sz="1400" b="0" i="0" u="none" strike="noStrike" dirty="0" err="1">
                <a:effectLst/>
                <a:latin typeface="Arial" panose="020B0604020202020204" pitchFamily="34" charset="0"/>
                <a:cs typeface="Arial" panose="020B0604020202020204" pitchFamily="34" charset="0"/>
              </a:rPr>
              <a:t>doi.org</a:t>
            </a:r>
            <a:r>
              <a:rPr lang="en-GB" sz="1400" b="0" i="0" u="none" strike="noStrike" dirty="0">
                <a:effectLst/>
                <a:latin typeface="Arial" panose="020B0604020202020204" pitchFamily="34" charset="0"/>
                <a:cs typeface="Arial" panose="020B0604020202020204" pitchFamily="34" charset="0"/>
              </a:rPr>
              <a:t>/10.1136/thoraxjnl-2015-207770.274</a:t>
            </a:r>
            <a:endParaRPr lang="en-GB" sz="1400" b="0" dirty="0">
              <a:effectLst/>
              <a:latin typeface="Arial" panose="020B0604020202020204" pitchFamily="34" charset="0"/>
              <a:cs typeface="Arial" panose="020B0604020202020204" pitchFamily="34" charset="0"/>
            </a:endParaRPr>
          </a:p>
          <a:p>
            <a:pPr>
              <a:buNone/>
            </a:pPr>
            <a:br>
              <a:rPr lang="en-GB" sz="1400" dirty="0">
                <a:latin typeface="Arial" panose="020B0604020202020204" pitchFamily="34" charset="0"/>
                <a:cs typeface="Arial" panose="020B0604020202020204" pitchFamily="34" charset="0"/>
              </a:rPr>
            </a:br>
            <a:endParaRPr lang="en-GB" sz="1400" b="0" dirty="0">
              <a:effectLst/>
              <a:latin typeface="Arial" panose="020B0604020202020204" pitchFamily="34" charset="0"/>
              <a:cs typeface="Arial" panose="020B0604020202020204" pitchFamily="34" charset="0"/>
            </a:endParaRPr>
          </a:p>
          <a:p>
            <a:pPr>
              <a:buNone/>
            </a:pPr>
            <a:br>
              <a:rPr lang="en-GB" sz="800" dirty="0"/>
            </a:br>
            <a:endParaRPr lang="en-GB" sz="9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398407740"/>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{0C626725-642A-CF4F-AB31-72DECD0F0982}tf10001057</Template>
  <TotalTime>462</TotalTime>
  <Words>5216</Words>
  <Application>Microsoft Macintosh PowerPoint</Application>
  <PresentationFormat>On-screen Show (4:3)</PresentationFormat>
  <Paragraphs>279</Paragraphs>
  <Slides>30</Slides>
  <Notes>27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Arial</vt:lpstr>
      <vt:lpstr>Calibri</vt:lpstr>
      <vt:lpstr>Cambria</vt:lpstr>
      <vt:lpstr>Symbol</vt:lpstr>
      <vt:lpstr>Times</vt:lpstr>
      <vt:lpstr>Times New Roman</vt:lpstr>
      <vt:lpstr>Trebuchet MS</vt:lpstr>
      <vt:lpstr>Berlin</vt:lpstr>
      <vt:lpstr>The Effects of Ensemble Singing on Mental Health and Well-Being</vt:lpstr>
      <vt:lpstr>Project introduction</vt:lpstr>
      <vt:lpstr>Project Overview</vt:lpstr>
      <vt:lpstr>Personal and professional relevance</vt:lpstr>
      <vt:lpstr>Methodology</vt:lpstr>
      <vt:lpstr>Inclusion criteria</vt:lpstr>
      <vt:lpstr>Ethical Considerations</vt:lpstr>
      <vt:lpstr>Insider Research and Bias</vt:lpstr>
      <vt:lpstr>Data Collection &amp; Analysis</vt:lpstr>
      <vt:lpstr>Literature Review Themes</vt:lpstr>
      <vt:lpstr>Participants</vt:lpstr>
      <vt:lpstr>Open Coding</vt:lpstr>
      <vt:lpstr>Axial coding</vt:lpstr>
      <vt:lpstr>Selective Coding</vt:lpstr>
      <vt:lpstr>Findings &amp; Results – Survey Highlights – Mental Health Benefits</vt:lpstr>
      <vt:lpstr>Findings and results – Interviews – Mental Health Benefits</vt:lpstr>
      <vt:lpstr>Findings &amp; Results – Survey Highlights – Social Connectedness</vt:lpstr>
      <vt:lpstr>Findings and results – Interviews – Socials Connectedness</vt:lpstr>
      <vt:lpstr>Findings &amp; Results – Survey Highlights – Personal devlopement</vt:lpstr>
      <vt:lpstr>Findings &amp; Results – Interviews – Personal Development</vt:lpstr>
      <vt:lpstr>Findings &amp; Results – Survey Highlights – Self Fulfiment</vt:lpstr>
      <vt:lpstr>Findings &amp; Results – Interviews – Self- Fulfillment</vt:lpstr>
      <vt:lpstr>Triangulation</vt:lpstr>
      <vt:lpstr>Contributions &amp; Practice</vt:lpstr>
      <vt:lpstr>Conclusion &amp; Future Research</vt:lpstr>
      <vt:lpstr>Reflective analysis</vt:lpstr>
      <vt:lpstr>Personal Impact after research</vt:lpstr>
      <vt:lpstr>Any Questions?</vt:lpstr>
      <vt:lpstr>References</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Rebecca Morrell</cp:lastModifiedBy>
  <cp:revision>10</cp:revision>
  <dcterms:created xsi:type="dcterms:W3CDTF">2013-01-27T09:14:16Z</dcterms:created>
  <dcterms:modified xsi:type="dcterms:W3CDTF">2025-04-25T00:56:33Z</dcterms:modified>
  <cp:category/>
</cp:coreProperties>
</file>