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2"/>
  </p:notesMasterIdLst>
  <p:sldIdLst>
    <p:sldId id="256" r:id="rId20"/>
    <p:sldId id="257" r:id="rId21"/>
    <p:sldId id="258" r:id="rId22"/>
    <p:sldId id="352" r:id="rId23"/>
    <p:sldId id="355" r:id="rId24"/>
    <p:sldId id="353" r:id="rId25"/>
    <p:sldId id="357" r:id="rId26"/>
    <p:sldId id="358" r:id="rId27"/>
    <p:sldId id="359" r:id="rId28"/>
    <p:sldId id="362" r:id="rId29"/>
    <p:sldId id="364" r:id="rId30"/>
    <p:sldId id="360" r:id="rId31"/>
    <p:sldId id="361" r:id="rId32"/>
    <p:sldId id="372" r:id="rId33"/>
    <p:sldId id="373" r:id="rId34"/>
    <p:sldId id="365" r:id="rId35"/>
    <p:sldId id="371" r:id="rId36"/>
    <p:sldId id="366" r:id="rId37"/>
    <p:sldId id="368" r:id="rId38"/>
    <p:sldId id="367" r:id="rId39"/>
    <p:sldId id="369" r:id="rId40"/>
    <p:sldId id="354"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63F1B-B1B6-472B-AA8E-D837AE9B3EFA}" v="49" dt="2023-09-19T12:13:59.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88235" autoAdjust="0"/>
  </p:normalViewPr>
  <p:slideViewPr>
    <p:cSldViewPr snapToGrid="0" snapToObjects="1">
      <p:cViewPr varScale="1">
        <p:scale>
          <a:sx n="73" d="100"/>
          <a:sy n="73" d="100"/>
        </p:scale>
        <p:origin x="1430"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1F563F1B-B1B6-472B-AA8E-D837AE9B3EFA}"/>
    <pc:docChg chg="undo custSel delSld modSld">
      <pc:chgData name="Bee B" userId="8940502075193e3a" providerId="LiveId" clId="{1F563F1B-B1B6-472B-AA8E-D837AE9B3EFA}" dt="2023-09-19T13:04:09.897" v="946" actId="27636"/>
      <pc:docMkLst>
        <pc:docMk/>
      </pc:docMkLst>
      <pc:sldChg chg="addSp delSp modSp mod">
        <pc:chgData name="Bee B" userId="8940502075193e3a" providerId="LiveId" clId="{1F563F1B-B1B6-472B-AA8E-D837AE9B3EFA}" dt="2023-09-19T10:04:00.362" v="26" actId="120"/>
        <pc:sldMkLst>
          <pc:docMk/>
          <pc:sldMk cId="1342471370" sldId="258"/>
        </pc:sldMkLst>
        <pc:spChg chg="del">
          <ac:chgData name="Bee B" userId="8940502075193e3a" providerId="LiveId" clId="{1F563F1B-B1B6-472B-AA8E-D837AE9B3EFA}" dt="2023-09-19T10:01:11.109" v="0" actId="478"/>
          <ac:spMkLst>
            <pc:docMk/>
            <pc:sldMk cId="1342471370" sldId="258"/>
            <ac:spMk id="3" creationId="{7C3D941E-5569-FE77-94A1-BFC11680BEC1}"/>
          </ac:spMkLst>
        </pc:spChg>
        <pc:spChg chg="mod">
          <ac:chgData name="Bee B" userId="8940502075193e3a" providerId="LiveId" clId="{1F563F1B-B1B6-472B-AA8E-D837AE9B3EFA}" dt="2023-09-19T10:04:00.362" v="26" actId="120"/>
          <ac:spMkLst>
            <pc:docMk/>
            <pc:sldMk cId="1342471370" sldId="258"/>
            <ac:spMk id="4" creationId="{F87DD536-7772-9115-D1FF-17213712072C}"/>
          </ac:spMkLst>
        </pc:spChg>
        <pc:spChg chg="add del mod">
          <ac:chgData name="Bee B" userId="8940502075193e3a" providerId="LiveId" clId="{1F563F1B-B1B6-472B-AA8E-D837AE9B3EFA}" dt="2023-09-19T10:01:15.087" v="1" actId="478"/>
          <ac:spMkLst>
            <pc:docMk/>
            <pc:sldMk cId="1342471370" sldId="258"/>
            <ac:spMk id="5" creationId="{DD9574FF-B3A6-74A0-E2EB-EA72964E41C2}"/>
          </ac:spMkLst>
        </pc:spChg>
        <pc:picChg chg="add mod">
          <ac:chgData name="Bee B" userId="8940502075193e3a" providerId="LiveId" clId="{1F563F1B-B1B6-472B-AA8E-D837AE9B3EFA}" dt="2023-09-19T10:01:52.243" v="8" actId="1076"/>
          <ac:picMkLst>
            <pc:docMk/>
            <pc:sldMk cId="1342471370" sldId="258"/>
            <ac:picMk id="1026" creationId="{8F7C0700-0B78-5EBA-90DB-718C0EE52874}"/>
          </ac:picMkLst>
        </pc:picChg>
      </pc:sldChg>
      <pc:sldChg chg="addSp modSp mod">
        <pc:chgData name="Bee B" userId="8940502075193e3a" providerId="LiveId" clId="{1F563F1B-B1B6-472B-AA8E-D837AE9B3EFA}" dt="2023-09-19T10:03:51.863" v="24" actId="122"/>
        <pc:sldMkLst>
          <pc:docMk/>
          <pc:sldMk cId="3962693747" sldId="352"/>
        </pc:sldMkLst>
        <pc:spChg chg="mod">
          <ac:chgData name="Bee B" userId="8940502075193e3a" providerId="LiveId" clId="{1F563F1B-B1B6-472B-AA8E-D837AE9B3EFA}" dt="2023-09-19T10:03:51.863" v="24" actId="122"/>
          <ac:spMkLst>
            <pc:docMk/>
            <pc:sldMk cId="3962693747" sldId="352"/>
            <ac:spMk id="2" creationId="{732F3CD1-0BDD-1C85-D5F6-228A2FD1B50C}"/>
          </ac:spMkLst>
        </pc:spChg>
        <pc:spChg chg="mod">
          <ac:chgData name="Bee B" userId="8940502075193e3a" providerId="LiveId" clId="{1F563F1B-B1B6-472B-AA8E-D837AE9B3EFA}" dt="2023-09-19T10:02:02.018" v="10" actId="20577"/>
          <ac:spMkLst>
            <pc:docMk/>
            <pc:sldMk cId="3962693747" sldId="352"/>
            <ac:spMk id="3" creationId="{DE1C8CB7-6361-32F1-7356-C0F187B2CDB6}"/>
          </ac:spMkLst>
        </pc:spChg>
        <pc:picChg chg="add mod">
          <ac:chgData name="Bee B" userId="8940502075193e3a" providerId="LiveId" clId="{1F563F1B-B1B6-472B-AA8E-D837AE9B3EFA}" dt="2023-09-19T10:03:12.377" v="14" actId="1076"/>
          <ac:picMkLst>
            <pc:docMk/>
            <pc:sldMk cId="3962693747" sldId="352"/>
            <ac:picMk id="2050" creationId="{4F6BA896-5D29-1A1D-8C89-FC670D20F7DF}"/>
          </ac:picMkLst>
        </pc:picChg>
      </pc:sldChg>
      <pc:sldChg chg="addSp delSp modSp mod">
        <pc:chgData name="Bee B" userId="8940502075193e3a" providerId="LiveId" clId="{1F563F1B-B1B6-472B-AA8E-D837AE9B3EFA}" dt="2023-09-19T10:43:08.775" v="484" actId="113"/>
        <pc:sldMkLst>
          <pc:docMk/>
          <pc:sldMk cId="2197430363" sldId="353"/>
        </pc:sldMkLst>
        <pc:spChg chg="mod">
          <ac:chgData name="Bee B" userId="8940502075193e3a" providerId="LiveId" clId="{1F563F1B-B1B6-472B-AA8E-D837AE9B3EFA}" dt="2023-09-19T10:43:08.775" v="484" actId="113"/>
          <ac:spMkLst>
            <pc:docMk/>
            <pc:sldMk cId="2197430363" sldId="353"/>
            <ac:spMk id="2" creationId="{D0305AC7-DAFE-AC3D-8207-545F36C7E224}"/>
          </ac:spMkLst>
        </pc:spChg>
        <pc:spChg chg="del">
          <ac:chgData name="Bee B" userId="8940502075193e3a" providerId="LiveId" clId="{1F563F1B-B1B6-472B-AA8E-D837AE9B3EFA}" dt="2023-09-19T10:03:33.171" v="16" actId="478"/>
          <ac:spMkLst>
            <pc:docMk/>
            <pc:sldMk cId="2197430363" sldId="353"/>
            <ac:spMk id="3" creationId="{3B673153-5393-BC93-D03A-9B584423CFD2}"/>
          </ac:spMkLst>
        </pc:spChg>
        <pc:spChg chg="mod">
          <ac:chgData name="Bee B" userId="8940502075193e3a" providerId="LiveId" clId="{1F563F1B-B1B6-472B-AA8E-D837AE9B3EFA}" dt="2023-09-19T10:03:46.923" v="23" actId="14100"/>
          <ac:spMkLst>
            <pc:docMk/>
            <pc:sldMk cId="2197430363" sldId="353"/>
            <ac:spMk id="4" creationId="{EE4810AC-E880-7D43-3AA6-2F06BE0C3AC9}"/>
          </ac:spMkLst>
        </pc:spChg>
        <pc:spChg chg="add del mod">
          <ac:chgData name="Bee B" userId="8940502075193e3a" providerId="LiveId" clId="{1F563F1B-B1B6-472B-AA8E-D837AE9B3EFA}" dt="2023-09-19T10:03:35.758" v="17" actId="478"/>
          <ac:spMkLst>
            <pc:docMk/>
            <pc:sldMk cId="2197430363" sldId="353"/>
            <ac:spMk id="6" creationId="{7634EBC6-2A9A-5AFA-32B8-F84537F5C2F4}"/>
          </ac:spMkLst>
        </pc:spChg>
      </pc:sldChg>
      <pc:sldChg chg="modSp mod">
        <pc:chgData name="Bee B" userId="8940502075193e3a" providerId="LiveId" clId="{1F563F1B-B1B6-472B-AA8E-D837AE9B3EFA}" dt="2023-09-19T13:04:09.897" v="946" actId="27636"/>
        <pc:sldMkLst>
          <pc:docMk/>
          <pc:sldMk cId="2686358558" sldId="354"/>
        </pc:sldMkLst>
        <pc:spChg chg="mod">
          <ac:chgData name="Bee B" userId="8940502075193e3a" providerId="LiveId" clId="{1F563F1B-B1B6-472B-AA8E-D837AE9B3EFA}" dt="2023-09-19T10:42:56.860" v="483" actId="113"/>
          <ac:spMkLst>
            <pc:docMk/>
            <pc:sldMk cId="2686358558" sldId="354"/>
            <ac:spMk id="2" creationId="{7A180A2D-BECB-14C3-8B85-107B7AABE5E6}"/>
          </ac:spMkLst>
        </pc:spChg>
        <pc:spChg chg="mod">
          <ac:chgData name="Bee B" userId="8940502075193e3a" providerId="LiveId" clId="{1F563F1B-B1B6-472B-AA8E-D837AE9B3EFA}" dt="2023-09-19T13:04:09.897" v="946" actId="27636"/>
          <ac:spMkLst>
            <pc:docMk/>
            <pc:sldMk cId="2686358558" sldId="354"/>
            <ac:spMk id="3" creationId="{B27C8FE4-C1C8-86ED-EC31-26E629C1EF10}"/>
          </ac:spMkLst>
        </pc:spChg>
      </pc:sldChg>
      <pc:sldChg chg="modSp mod">
        <pc:chgData name="Bee B" userId="8940502075193e3a" providerId="LiveId" clId="{1F563F1B-B1B6-472B-AA8E-D837AE9B3EFA}" dt="2023-09-19T10:59:00.221" v="485" actId="122"/>
        <pc:sldMkLst>
          <pc:docMk/>
          <pc:sldMk cId="568207960" sldId="355"/>
        </pc:sldMkLst>
        <pc:spChg chg="mod">
          <ac:chgData name="Bee B" userId="8940502075193e3a" providerId="LiveId" clId="{1F563F1B-B1B6-472B-AA8E-D837AE9B3EFA}" dt="2023-09-19T10:59:00.221" v="485" actId="122"/>
          <ac:spMkLst>
            <pc:docMk/>
            <pc:sldMk cId="568207960" sldId="355"/>
            <ac:spMk id="2" creationId="{CB314F81-F415-35F4-7CD7-BE02E8391834}"/>
          </ac:spMkLst>
        </pc:spChg>
      </pc:sldChg>
      <pc:sldChg chg="del">
        <pc:chgData name="Bee B" userId="8940502075193e3a" providerId="LiveId" clId="{1F563F1B-B1B6-472B-AA8E-D837AE9B3EFA}" dt="2023-09-19T10:03:19.420" v="15" actId="47"/>
        <pc:sldMkLst>
          <pc:docMk/>
          <pc:sldMk cId="2855785901" sldId="356"/>
        </pc:sldMkLst>
      </pc:sldChg>
      <pc:sldChg chg="addSp delSp modSp mod">
        <pc:chgData name="Bee B" userId="8940502075193e3a" providerId="LiveId" clId="{1F563F1B-B1B6-472B-AA8E-D837AE9B3EFA}" dt="2023-09-19T10:05:56.443" v="49" actId="14100"/>
        <pc:sldMkLst>
          <pc:docMk/>
          <pc:sldMk cId="2847133428" sldId="358"/>
        </pc:sldMkLst>
        <pc:spChg chg="mod">
          <ac:chgData name="Bee B" userId="8940502075193e3a" providerId="LiveId" clId="{1F563F1B-B1B6-472B-AA8E-D837AE9B3EFA}" dt="2023-09-19T10:04:35.927" v="34" actId="113"/>
          <ac:spMkLst>
            <pc:docMk/>
            <pc:sldMk cId="2847133428" sldId="358"/>
            <ac:spMk id="2" creationId="{B9D6068D-1DAB-F1F7-B03A-0591E7771552}"/>
          </ac:spMkLst>
        </pc:spChg>
        <pc:spChg chg="del">
          <ac:chgData name="Bee B" userId="8940502075193e3a" providerId="LiveId" clId="{1F563F1B-B1B6-472B-AA8E-D837AE9B3EFA}" dt="2023-09-19T10:04:17.192" v="27" actId="478"/>
          <ac:spMkLst>
            <pc:docMk/>
            <pc:sldMk cId="2847133428" sldId="358"/>
            <ac:spMk id="3" creationId="{D8FBBB64-886B-F12A-F135-E5626B33E6BA}"/>
          </ac:spMkLst>
        </pc:spChg>
        <pc:spChg chg="mod">
          <ac:chgData name="Bee B" userId="8940502075193e3a" providerId="LiveId" clId="{1F563F1B-B1B6-472B-AA8E-D837AE9B3EFA}" dt="2023-09-19T10:05:39.296" v="43" actId="14100"/>
          <ac:spMkLst>
            <pc:docMk/>
            <pc:sldMk cId="2847133428" sldId="358"/>
            <ac:spMk id="4" creationId="{D50797BE-D928-BF59-A763-6560BA6E61F9}"/>
          </ac:spMkLst>
        </pc:spChg>
        <pc:spChg chg="add del mod">
          <ac:chgData name="Bee B" userId="8940502075193e3a" providerId="LiveId" clId="{1F563F1B-B1B6-472B-AA8E-D837AE9B3EFA}" dt="2023-09-19T10:04:20.283" v="28" actId="478"/>
          <ac:spMkLst>
            <pc:docMk/>
            <pc:sldMk cId="2847133428" sldId="358"/>
            <ac:spMk id="6" creationId="{429C5BB5-6869-FFDA-1B73-3D7B1B845B9D}"/>
          </ac:spMkLst>
        </pc:spChg>
        <pc:picChg chg="add mod">
          <ac:chgData name="Bee B" userId="8940502075193e3a" providerId="LiveId" clId="{1F563F1B-B1B6-472B-AA8E-D837AE9B3EFA}" dt="2023-09-19T10:05:56.443" v="49" actId="14100"/>
          <ac:picMkLst>
            <pc:docMk/>
            <pc:sldMk cId="2847133428" sldId="358"/>
            <ac:picMk id="3074" creationId="{F835E6BD-AD6B-7CDF-2AA6-3B112FE074D5}"/>
          </ac:picMkLst>
        </pc:picChg>
      </pc:sldChg>
      <pc:sldChg chg="addSp delSp modSp mod">
        <pc:chgData name="Bee B" userId="8940502075193e3a" providerId="LiveId" clId="{1F563F1B-B1B6-472B-AA8E-D837AE9B3EFA}" dt="2023-09-19T10:05:09.337" v="40" actId="113"/>
        <pc:sldMkLst>
          <pc:docMk/>
          <pc:sldMk cId="2344642546" sldId="359"/>
        </pc:sldMkLst>
        <pc:spChg chg="mod">
          <ac:chgData name="Bee B" userId="8940502075193e3a" providerId="LiveId" clId="{1F563F1B-B1B6-472B-AA8E-D837AE9B3EFA}" dt="2023-09-19T10:05:09.337" v="40" actId="113"/>
          <ac:spMkLst>
            <pc:docMk/>
            <pc:sldMk cId="2344642546" sldId="359"/>
            <ac:spMk id="2" creationId="{CEC17576-B4F2-EA10-B28A-883F0E24E7D1}"/>
          </ac:spMkLst>
        </pc:spChg>
        <pc:spChg chg="del">
          <ac:chgData name="Bee B" userId="8940502075193e3a" providerId="LiveId" clId="{1F563F1B-B1B6-472B-AA8E-D837AE9B3EFA}" dt="2023-09-19T10:04:55.876" v="35" actId="478"/>
          <ac:spMkLst>
            <pc:docMk/>
            <pc:sldMk cId="2344642546" sldId="359"/>
            <ac:spMk id="3" creationId="{C18DB440-CCBE-F6ED-C96B-5D9A274B839A}"/>
          </ac:spMkLst>
        </pc:spChg>
        <pc:spChg chg="mod">
          <ac:chgData name="Bee B" userId="8940502075193e3a" providerId="LiveId" clId="{1F563F1B-B1B6-472B-AA8E-D837AE9B3EFA}" dt="2023-09-19T10:05:03.301" v="38" actId="27636"/>
          <ac:spMkLst>
            <pc:docMk/>
            <pc:sldMk cId="2344642546" sldId="359"/>
            <ac:spMk id="4" creationId="{08A10867-D610-A8BC-43CB-C723AEC16FFD}"/>
          </ac:spMkLst>
        </pc:spChg>
        <pc:spChg chg="add del mod">
          <ac:chgData name="Bee B" userId="8940502075193e3a" providerId="LiveId" clId="{1F563F1B-B1B6-472B-AA8E-D837AE9B3EFA}" dt="2023-09-19T10:04:58.155" v="36" actId="478"/>
          <ac:spMkLst>
            <pc:docMk/>
            <pc:sldMk cId="2344642546" sldId="359"/>
            <ac:spMk id="6" creationId="{E6A56F26-05E2-B051-F84B-77C5378390E1}"/>
          </ac:spMkLst>
        </pc:spChg>
      </pc:sldChg>
      <pc:sldChg chg="modSp mod">
        <pc:chgData name="Bee B" userId="8940502075193e3a" providerId="LiveId" clId="{1F563F1B-B1B6-472B-AA8E-D837AE9B3EFA}" dt="2023-09-19T10:16:55.553" v="105" actId="113"/>
        <pc:sldMkLst>
          <pc:docMk/>
          <pc:sldMk cId="2689620525" sldId="361"/>
        </pc:sldMkLst>
        <pc:spChg chg="mod">
          <ac:chgData name="Bee B" userId="8940502075193e3a" providerId="LiveId" clId="{1F563F1B-B1B6-472B-AA8E-D837AE9B3EFA}" dt="2023-09-19T10:16:55.553" v="105" actId="113"/>
          <ac:spMkLst>
            <pc:docMk/>
            <pc:sldMk cId="2689620525" sldId="361"/>
            <ac:spMk id="2" creationId="{B0F43FE0-717B-59A7-D47F-E503196E5A2F}"/>
          </ac:spMkLst>
        </pc:spChg>
      </pc:sldChg>
      <pc:sldChg chg="modSp mod">
        <pc:chgData name="Bee B" userId="8940502075193e3a" providerId="LiveId" clId="{1F563F1B-B1B6-472B-AA8E-D837AE9B3EFA}" dt="2023-09-19T10:59:37.678" v="497" actId="27636"/>
        <pc:sldMkLst>
          <pc:docMk/>
          <pc:sldMk cId="1717472851" sldId="362"/>
        </pc:sldMkLst>
        <pc:spChg chg="mod">
          <ac:chgData name="Bee B" userId="8940502075193e3a" providerId="LiveId" clId="{1F563F1B-B1B6-472B-AA8E-D837AE9B3EFA}" dt="2023-09-19T10:59:34.911" v="495" actId="1076"/>
          <ac:spMkLst>
            <pc:docMk/>
            <pc:sldMk cId="1717472851" sldId="362"/>
            <ac:spMk id="2" creationId="{D09DED87-1A68-24E9-BE59-B0589883DBF6}"/>
          </ac:spMkLst>
        </pc:spChg>
        <pc:spChg chg="mod">
          <ac:chgData name="Bee B" userId="8940502075193e3a" providerId="LiveId" clId="{1F563F1B-B1B6-472B-AA8E-D837AE9B3EFA}" dt="2023-09-19T10:59:37.678" v="497" actId="27636"/>
          <ac:spMkLst>
            <pc:docMk/>
            <pc:sldMk cId="1717472851" sldId="362"/>
            <ac:spMk id="4" creationId="{3B2179D5-3AC3-8F52-B287-4CD1A67E4A80}"/>
          </ac:spMkLst>
        </pc:spChg>
      </pc:sldChg>
      <pc:sldChg chg="del">
        <pc:chgData name="Bee B" userId="8940502075193e3a" providerId="LiveId" clId="{1F563F1B-B1B6-472B-AA8E-D837AE9B3EFA}" dt="2023-09-19T10:06:00.642" v="50" actId="47"/>
        <pc:sldMkLst>
          <pc:docMk/>
          <pc:sldMk cId="4234000365" sldId="363"/>
        </pc:sldMkLst>
      </pc:sldChg>
      <pc:sldChg chg="addSp delSp modSp mod modNotesTx">
        <pc:chgData name="Bee B" userId="8940502075193e3a" providerId="LiveId" clId="{1F563F1B-B1B6-472B-AA8E-D837AE9B3EFA}" dt="2023-09-19T12:17:04.346" v="938"/>
        <pc:sldMkLst>
          <pc:docMk/>
          <pc:sldMk cId="1314622862" sldId="364"/>
        </pc:sldMkLst>
        <pc:spChg chg="mod">
          <ac:chgData name="Bee B" userId="8940502075193e3a" providerId="LiveId" clId="{1F563F1B-B1B6-472B-AA8E-D837AE9B3EFA}" dt="2023-09-19T12:14:16.345" v="639" actId="20577"/>
          <ac:spMkLst>
            <pc:docMk/>
            <pc:sldMk cId="1314622862" sldId="364"/>
            <ac:spMk id="2" creationId="{43D436F1-00DC-4DB4-EB69-09237EE745ED}"/>
          </ac:spMkLst>
        </pc:spChg>
        <pc:spChg chg="del">
          <ac:chgData name="Bee B" userId="8940502075193e3a" providerId="LiveId" clId="{1F563F1B-B1B6-472B-AA8E-D837AE9B3EFA}" dt="2023-09-19T10:06:38.294" v="60" actId="478"/>
          <ac:spMkLst>
            <pc:docMk/>
            <pc:sldMk cId="1314622862" sldId="364"/>
            <ac:spMk id="3" creationId="{0655203D-EC30-3938-8E74-DC243BC50DCB}"/>
          </ac:spMkLst>
        </pc:spChg>
        <pc:spChg chg="add del mod">
          <ac:chgData name="Bee B" userId="8940502075193e3a" providerId="LiveId" clId="{1F563F1B-B1B6-472B-AA8E-D837AE9B3EFA}" dt="2023-09-19T11:47:13.348" v="556"/>
          <ac:spMkLst>
            <pc:docMk/>
            <pc:sldMk cId="1314622862" sldId="364"/>
            <ac:spMk id="3" creationId="{D23079D7-DF4C-F36E-B766-F265C29DF0AF}"/>
          </ac:spMkLst>
        </pc:spChg>
        <pc:spChg chg="add mod">
          <ac:chgData name="Bee B" userId="8940502075193e3a" providerId="LiveId" clId="{1F563F1B-B1B6-472B-AA8E-D837AE9B3EFA}" dt="2023-09-19T12:15:44.284" v="935" actId="207"/>
          <ac:spMkLst>
            <pc:docMk/>
            <pc:sldMk cId="1314622862" sldId="364"/>
            <ac:spMk id="3" creationId="{FAA53F12-D0DE-524C-4F7F-9F75289A593E}"/>
          </ac:spMkLst>
        </pc:spChg>
        <pc:spChg chg="del mod">
          <ac:chgData name="Bee B" userId="8940502075193e3a" providerId="LiveId" clId="{1F563F1B-B1B6-472B-AA8E-D837AE9B3EFA}" dt="2023-09-19T10:14:49.818" v="67"/>
          <ac:spMkLst>
            <pc:docMk/>
            <pc:sldMk cId="1314622862" sldId="364"/>
            <ac:spMk id="4" creationId="{6090E40A-DC4F-ED5A-427A-000AF8F41195}"/>
          </ac:spMkLst>
        </pc:spChg>
        <pc:spChg chg="del mod">
          <ac:chgData name="Bee B" userId="8940502075193e3a" providerId="LiveId" clId="{1F563F1B-B1B6-472B-AA8E-D837AE9B3EFA}" dt="2023-09-19T12:17:04.346" v="938"/>
          <ac:spMkLst>
            <pc:docMk/>
            <pc:sldMk cId="1314622862" sldId="364"/>
            <ac:spMk id="6" creationId="{E5640F7E-9B1C-0416-D4BE-08D199A7717C}"/>
          </ac:spMkLst>
        </pc:spChg>
        <pc:spChg chg="add del mod">
          <ac:chgData name="Bee B" userId="8940502075193e3a" providerId="LiveId" clId="{1F563F1B-B1B6-472B-AA8E-D837AE9B3EFA}" dt="2023-09-19T10:06:42.074" v="61" actId="478"/>
          <ac:spMkLst>
            <pc:docMk/>
            <pc:sldMk cId="1314622862" sldId="364"/>
            <ac:spMk id="7" creationId="{758789D5-C628-E53C-A0E4-3D9093560005}"/>
          </ac:spMkLst>
        </pc:spChg>
        <pc:picChg chg="add del mod">
          <ac:chgData name="Bee B" userId="8940502075193e3a" providerId="LiveId" clId="{1F563F1B-B1B6-472B-AA8E-D837AE9B3EFA}" dt="2023-09-19T12:13:59.728" v="618" actId="478"/>
          <ac:picMkLst>
            <pc:docMk/>
            <pc:sldMk cId="1314622862" sldId="364"/>
            <ac:picMk id="1026" creationId="{187CB1C7-09F0-E0A7-0DD3-6357B48D44FD}"/>
          </ac:picMkLst>
        </pc:picChg>
        <pc:picChg chg="add del mod">
          <ac:chgData name="Bee B" userId="8940502075193e3a" providerId="LiveId" clId="{1F563F1B-B1B6-472B-AA8E-D837AE9B3EFA}" dt="2023-09-19T11:45:54.687" v="498" actId="478"/>
          <ac:picMkLst>
            <pc:docMk/>
            <pc:sldMk cId="1314622862" sldId="364"/>
            <ac:picMk id="4098" creationId="{198152DC-533E-7A33-FDB1-B1ADC9A4E639}"/>
          </ac:picMkLst>
        </pc:picChg>
      </pc:sldChg>
      <pc:sldChg chg="addSp delSp modSp mod setBg">
        <pc:chgData name="Bee B" userId="8940502075193e3a" providerId="LiveId" clId="{1F563F1B-B1B6-472B-AA8E-D837AE9B3EFA}" dt="2023-09-19T10:32:24.073" v="258" actId="14100"/>
        <pc:sldMkLst>
          <pc:docMk/>
          <pc:sldMk cId="259929007" sldId="365"/>
        </pc:sldMkLst>
        <pc:spChg chg="mod">
          <ac:chgData name="Bee B" userId="8940502075193e3a" providerId="LiveId" clId="{1F563F1B-B1B6-472B-AA8E-D837AE9B3EFA}" dt="2023-09-19T10:32:17.639" v="256" actId="1076"/>
          <ac:spMkLst>
            <pc:docMk/>
            <pc:sldMk cId="259929007" sldId="365"/>
            <ac:spMk id="2" creationId="{DD23DFF9-05ED-B36E-553A-9B905F2BA123}"/>
          </ac:spMkLst>
        </pc:spChg>
        <pc:spChg chg="del">
          <ac:chgData name="Bee B" userId="8940502075193e3a" providerId="LiveId" clId="{1F563F1B-B1B6-472B-AA8E-D837AE9B3EFA}" dt="2023-09-19T10:29:26.481" v="147" actId="478"/>
          <ac:spMkLst>
            <pc:docMk/>
            <pc:sldMk cId="259929007" sldId="365"/>
            <ac:spMk id="3" creationId="{9910B91E-0DBC-0941-A956-E14F6EDB929A}"/>
          </ac:spMkLst>
        </pc:spChg>
        <pc:spChg chg="mod">
          <ac:chgData name="Bee B" userId="8940502075193e3a" providerId="LiveId" clId="{1F563F1B-B1B6-472B-AA8E-D837AE9B3EFA}" dt="2023-09-19T10:32:24.073" v="258" actId="14100"/>
          <ac:spMkLst>
            <pc:docMk/>
            <pc:sldMk cId="259929007" sldId="365"/>
            <ac:spMk id="4" creationId="{ED284918-A22B-2F44-8DF4-319225A1080F}"/>
          </ac:spMkLst>
        </pc:spChg>
        <pc:spChg chg="add del mod">
          <ac:chgData name="Bee B" userId="8940502075193e3a" providerId="LiveId" clId="{1F563F1B-B1B6-472B-AA8E-D837AE9B3EFA}" dt="2023-09-19T10:29:30.171" v="148" actId="478"/>
          <ac:spMkLst>
            <pc:docMk/>
            <pc:sldMk cId="259929007" sldId="365"/>
            <ac:spMk id="6" creationId="{6CD5A76F-2DD7-D632-C6C5-396EF70ADD97}"/>
          </ac:spMkLst>
        </pc:spChg>
        <pc:grpChg chg="add del">
          <ac:chgData name="Bee B" userId="8940502075193e3a" providerId="LiveId" clId="{1F563F1B-B1B6-472B-AA8E-D837AE9B3EFA}" dt="2023-09-19T10:31:50.330" v="247" actId="26606"/>
          <ac:grpSpMkLst>
            <pc:docMk/>
            <pc:sldMk cId="259929007" sldId="365"/>
            <ac:grpSpMk id="7175" creationId="{3AFCAD34-1AFC-BC1A-F6B2-C34C63912EAB}"/>
          </ac:grpSpMkLst>
        </pc:grpChg>
        <pc:picChg chg="add mod">
          <ac:chgData name="Bee B" userId="8940502075193e3a" providerId="LiveId" clId="{1F563F1B-B1B6-472B-AA8E-D837AE9B3EFA}" dt="2023-09-19T10:32:12.101" v="255" actId="1076"/>
          <ac:picMkLst>
            <pc:docMk/>
            <pc:sldMk cId="259929007" sldId="365"/>
            <ac:picMk id="7170" creationId="{DF82B3D9-4102-72F7-FBB3-C54924C3D4F5}"/>
          </ac:picMkLst>
        </pc:picChg>
      </pc:sldChg>
      <pc:sldChg chg="modSp mod">
        <pc:chgData name="Bee B" userId="8940502075193e3a" providerId="LiveId" clId="{1F563F1B-B1B6-472B-AA8E-D837AE9B3EFA}" dt="2023-09-19T10:34:15.936" v="276" actId="14100"/>
        <pc:sldMkLst>
          <pc:docMk/>
          <pc:sldMk cId="580015299" sldId="369"/>
        </pc:sldMkLst>
        <pc:spChg chg="mod">
          <ac:chgData name="Bee B" userId="8940502075193e3a" providerId="LiveId" clId="{1F563F1B-B1B6-472B-AA8E-D837AE9B3EFA}" dt="2023-09-19T10:34:15.936" v="276" actId="14100"/>
          <ac:spMkLst>
            <pc:docMk/>
            <pc:sldMk cId="580015299" sldId="369"/>
            <ac:spMk id="2" creationId="{C58E2321-8A3F-A85D-C6C9-B236D92BE17C}"/>
          </ac:spMkLst>
        </pc:spChg>
        <pc:spChg chg="mod">
          <ac:chgData name="Bee B" userId="8940502075193e3a" providerId="LiveId" clId="{1F563F1B-B1B6-472B-AA8E-D837AE9B3EFA}" dt="2023-09-19T10:34:10.548" v="274" actId="14100"/>
          <ac:spMkLst>
            <pc:docMk/>
            <pc:sldMk cId="580015299" sldId="369"/>
            <ac:spMk id="3" creationId="{09A0067F-D4AE-DC8D-609C-12590758C232}"/>
          </ac:spMkLst>
        </pc:spChg>
      </pc:sldChg>
      <pc:sldChg chg="del">
        <pc:chgData name="Bee B" userId="8940502075193e3a" providerId="LiveId" clId="{1F563F1B-B1B6-472B-AA8E-D837AE9B3EFA}" dt="2023-09-19T10:33:35.353" v="265" actId="47"/>
        <pc:sldMkLst>
          <pc:docMk/>
          <pc:sldMk cId="967955259" sldId="370"/>
        </pc:sldMkLst>
      </pc:sldChg>
      <pc:sldChg chg="delSp modSp mod">
        <pc:chgData name="Bee B" userId="8940502075193e3a" providerId="LiveId" clId="{1F563F1B-B1B6-472B-AA8E-D837AE9B3EFA}" dt="2023-09-19T10:32:45.335" v="264" actId="14100"/>
        <pc:sldMkLst>
          <pc:docMk/>
          <pc:sldMk cId="180150550" sldId="371"/>
        </pc:sldMkLst>
        <pc:spChg chg="mod">
          <ac:chgData name="Bee B" userId="8940502075193e3a" providerId="LiveId" clId="{1F563F1B-B1B6-472B-AA8E-D837AE9B3EFA}" dt="2023-09-19T10:32:37.679" v="263" actId="113"/>
          <ac:spMkLst>
            <pc:docMk/>
            <pc:sldMk cId="180150550" sldId="371"/>
            <ac:spMk id="2" creationId="{8609EDCE-7B43-C67B-BD35-0AED8F5FC2DE}"/>
          </ac:spMkLst>
        </pc:spChg>
        <pc:graphicFrameChg chg="mod">
          <ac:chgData name="Bee B" userId="8940502075193e3a" providerId="LiveId" clId="{1F563F1B-B1B6-472B-AA8E-D837AE9B3EFA}" dt="2023-09-19T10:32:45.335" v="264" actId="14100"/>
          <ac:graphicFrameMkLst>
            <pc:docMk/>
            <pc:sldMk cId="180150550" sldId="371"/>
            <ac:graphicFrameMk id="8" creationId="{B0B34EE4-83A8-09F8-7B17-9EE246EF195E}"/>
          </ac:graphicFrameMkLst>
        </pc:graphicFrameChg>
        <pc:graphicFrameChg chg="del mod">
          <ac:chgData name="Bee B" userId="8940502075193e3a" providerId="LiveId" clId="{1F563F1B-B1B6-472B-AA8E-D837AE9B3EFA}" dt="2023-09-19T10:32:30.612" v="260" actId="478"/>
          <ac:graphicFrameMkLst>
            <pc:docMk/>
            <pc:sldMk cId="180150550" sldId="371"/>
            <ac:graphicFrameMk id="9" creationId="{1D564FCA-9D97-DAF0-2C23-A231809EAD2C}"/>
          </ac:graphicFrameMkLst>
        </pc:graphicFrameChg>
      </pc:sldChg>
      <pc:sldChg chg="addSp delSp modSp mod">
        <pc:chgData name="Bee B" userId="8940502075193e3a" providerId="LiveId" clId="{1F563F1B-B1B6-472B-AA8E-D837AE9B3EFA}" dt="2023-09-19T10:19:59.665" v="120" actId="1076"/>
        <pc:sldMkLst>
          <pc:docMk/>
          <pc:sldMk cId="3892709499" sldId="372"/>
        </pc:sldMkLst>
        <pc:spChg chg="mod">
          <ac:chgData name="Bee B" userId="8940502075193e3a" providerId="LiveId" clId="{1F563F1B-B1B6-472B-AA8E-D837AE9B3EFA}" dt="2023-09-19T10:18:35.611" v="109" actId="113"/>
          <ac:spMkLst>
            <pc:docMk/>
            <pc:sldMk cId="3892709499" sldId="372"/>
            <ac:spMk id="2" creationId="{F87EEC44-0F08-0E35-67E2-E3038E801A89}"/>
          </ac:spMkLst>
        </pc:spChg>
        <pc:spChg chg="del">
          <ac:chgData name="Bee B" userId="8940502075193e3a" providerId="LiveId" clId="{1F563F1B-B1B6-472B-AA8E-D837AE9B3EFA}" dt="2023-09-19T10:18:39.269" v="110" actId="478"/>
          <ac:spMkLst>
            <pc:docMk/>
            <pc:sldMk cId="3892709499" sldId="372"/>
            <ac:spMk id="3" creationId="{C3F919DD-6715-5BF3-9A72-D0E2139F8375}"/>
          </ac:spMkLst>
        </pc:spChg>
        <pc:spChg chg="mod">
          <ac:chgData name="Bee B" userId="8940502075193e3a" providerId="LiveId" clId="{1F563F1B-B1B6-472B-AA8E-D837AE9B3EFA}" dt="2023-09-19T10:18:48.288" v="115" actId="27636"/>
          <ac:spMkLst>
            <pc:docMk/>
            <pc:sldMk cId="3892709499" sldId="372"/>
            <ac:spMk id="4" creationId="{EE11B7D5-4539-5BAD-8822-73E209E5118D}"/>
          </ac:spMkLst>
        </pc:spChg>
        <pc:spChg chg="add del mod">
          <ac:chgData name="Bee B" userId="8940502075193e3a" providerId="LiveId" clId="{1F563F1B-B1B6-472B-AA8E-D837AE9B3EFA}" dt="2023-09-19T10:18:41.588" v="111" actId="478"/>
          <ac:spMkLst>
            <pc:docMk/>
            <pc:sldMk cId="3892709499" sldId="372"/>
            <ac:spMk id="6" creationId="{6D2AE9CA-AEF0-4F3C-789F-FC97715A23E8}"/>
          </ac:spMkLst>
        </pc:spChg>
        <pc:picChg chg="add mod">
          <ac:chgData name="Bee B" userId="8940502075193e3a" providerId="LiveId" clId="{1F563F1B-B1B6-472B-AA8E-D837AE9B3EFA}" dt="2023-09-19T10:19:59.665" v="120" actId="1076"/>
          <ac:picMkLst>
            <pc:docMk/>
            <pc:sldMk cId="3892709499" sldId="372"/>
            <ac:picMk id="5122" creationId="{DD6E4174-E576-486F-4DAC-E902261D1129}"/>
          </ac:picMkLst>
        </pc:picChg>
      </pc:sldChg>
      <pc:sldChg chg="addSp delSp modSp mod">
        <pc:chgData name="Bee B" userId="8940502075193e3a" providerId="LiveId" clId="{1F563F1B-B1B6-472B-AA8E-D837AE9B3EFA}" dt="2023-09-19T10:29:12.779" v="146" actId="14100"/>
        <pc:sldMkLst>
          <pc:docMk/>
          <pc:sldMk cId="2044566966" sldId="373"/>
        </pc:sldMkLst>
        <pc:spChg chg="mod">
          <ac:chgData name="Bee B" userId="8940502075193e3a" providerId="LiveId" clId="{1F563F1B-B1B6-472B-AA8E-D837AE9B3EFA}" dt="2023-09-19T10:21:17.042" v="123" actId="113"/>
          <ac:spMkLst>
            <pc:docMk/>
            <pc:sldMk cId="2044566966" sldId="373"/>
            <ac:spMk id="2" creationId="{12F4A2E6-CB05-B0CE-E814-537DB2736B8F}"/>
          </ac:spMkLst>
        </pc:spChg>
        <pc:spChg chg="del">
          <ac:chgData name="Bee B" userId="8940502075193e3a" providerId="LiveId" clId="{1F563F1B-B1B6-472B-AA8E-D837AE9B3EFA}" dt="2023-09-19T10:21:19.931" v="124" actId="478"/>
          <ac:spMkLst>
            <pc:docMk/>
            <pc:sldMk cId="2044566966" sldId="373"/>
            <ac:spMk id="3" creationId="{D7AC8C52-11C5-FF88-9904-D741B360AAE8}"/>
          </ac:spMkLst>
        </pc:spChg>
        <pc:spChg chg="mod">
          <ac:chgData name="Bee B" userId="8940502075193e3a" providerId="LiveId" clId="{1F563F1B-B1B6-472B-AA8E-D837AE9B3EFA}" dt="2023-09-19T10:29:12.779" v="146" actId="14100"/>
          <ac:spMkLst>
            <pc:docMk/>
            <pc:sldMk cId="2044566966" sldId="373"/>
            <ac:spMk id="4" creationId="{8E91A644-2BF8-DDB3-3479-9D13DD5024BC}"/>
          </ac:spMkLst>
        </pc:spChg>
        <pc:spChg chg="add del mod">
          <ac:chgData name="Bee B" userId="8940502075193e3a" providerId="LiveId" clId="{1F563F1B-B1B6-472B-AA8E-D837AE9B3EFA}" dt="2023-09-19T10:21:22.037" v="125" actId="478"/>
          <ac:spMkLst>
            <pc:docMk/>
            <pc:sldMk cId="2044566966" sldId="373"/>
            <ac:spMk id="6" creationId="{BF109D30-F555-2824-A604-C21837D614EB}"/>
          </ac:spMkLst>
        </pc:spChg>
        <pc:picChg chg="add mod">
          <ac:chgData name="Bee B" userId="8940502075193e3a" providerId="LiveId" clId="{1F563F1B-B1B6-472B-AA8E-D837AE9B3EFA}" dt="2023-09-19T10:29:05.205" v="143" actId="14100"/>
          <ac:picMkLst>
            <pc:docMk/>
            <pc:sldMk cId="2044566966" sldId="373"/>
            <ac:picMk id="6146" creationId="{A680CB63-513D-F53C-0A6D-97A4AB6D519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644CC6-7E70-41C2-896F-047148AE0DD1}">
      <dgm:prSet phldrT="[Text]"/>
      <dgm:spPr/>
      <dgm:t>
        <a:bodyPr/>
        <a:lstStyle/>
        <a:p>
          <a:r>
            <a:rPr lang="en-GB" dirty="0"/>
            <a:t>SPECIFIC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pPr/>
      <dgm:t>
        <a:bodyPr/>
        <a:lstStyle/>
        <a:p>
          <a:r>
            <a:rPr lang="en-GB" dirty="0"/>
            <a:t>MEASURABLE</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pPr/>
      <dgm:t>
        <a:bodyPr/>
        <a:lstStyle/>
        <a:p>
          <a:r>
            <a:rPr lang="en-GB" dirty="0"/>
            <a:t>ACHEIVABLE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pPr/>
      <dgm:t>
        <a:bodyPr/>
        <a:lstStyle/>
        <a:p>
          <a:r>
            <a:rPr lang="en-GB" dirty="0"/>
            <a:t>RELEVANT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pPr/>
      <dgm:t>
        <a:bodyPr/>
        <a:lstStyle/>
        <a:p>
          <a:r>
            <a:rPr lang="en-GB" dirty="0"/>
            <a:t>TIME-BOUND</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6999848"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SPECIFIC </a:t>
          </a:r>
        </a:p>
      </dsp:txBody>
      <dsp:txXfrm>
        <a:off x="384538" y="253918"/>
        <a:ext cx="6999848"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6635713"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MEASURABLE</a:t>
          </a:r>
        </a:p>
      </dsp:txBody>
      <dsp:txXfrm>
        <a:off x="748672" y="1015918"/>
        <a:ext cx="6635713"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6523953"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ACHEIVABLE </a:t>
          </a:r>
        </a:p>
      </dsp:txBody>
      <dsp:txXfrm>
        <a:off x="860432" y="1777918"/>
        <a:ext cx="6523953"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6635713"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RELEVANT </a:t>
          </a:r>
        </a:p>
      </dsp:txBody>
      <dsp:txXfrm>
        <a:off x="748672" y="2539918"/>
        <a:ext cx="6635713"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6999848"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TIME-BOUND</a:t>
          </a:r>
        </a:p>
      </dsp:txBody>
      <dsp:txXfrm>
        <a:off x="384538" y="3301918"/>
        <a:ext cx="6999848"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files.eric.ed.gov/fulltext/ED471201.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eur-lex.europa.eu/legal-content/EN/ALL/?uri=CELEX:52006DC061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part 1 of your assignment is to create a PDP of 500 words</a:t>
            </a:r>
          </a:p>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550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is a structured and supported process undertaken by a learner to reflect upon their own learning, performance and/or achievement and to plan for their personal, educational and career development.</a:t>
            </a:r>
          </a:p>
          <a:p>
            <a:endParaRPr lang="en-GB" dirty="0"/>
          </a:p>
          <a:p>
            <a:r>
              <a:rPr lang="en-GB" dirty="0"/>
              <a:t>PDPs help you focus in on what you want to achieve, they help you set realistic goals and can also be used as a way of keeping track of all of your CPD opportunities to add to your CV. </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148672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Neue"/>
              </a:rPr>
              <a:t>Lifelong learning is broadly defined as the </a:t>
            </a:r>
            <a:r>
              <a:rPr lang="en-GB" b="0" i="1" u="sng" dirty="0">
                <a:solidFill>
                  <a:srgbClr val="090909"/>
                </a:solidFill>
                <a:effectLst/>
                <a:latin typeface="Helvetica Neue"/>
                <a:hlinkClick r:id="rId3"/>
              </a:rPr>
              <a:t>ongoing, voluntary, and self-motivated</a:t>
            </a:r>
            <a:r>
              <a:rPr lang="en-GB" b="0" i="1" dirty="0">
                <a:solidFill>
                  <a:srgbClr val="333333"/>
                </a:solidFill>
                <a:effectLst/>
                <a:latin typeface="Helvetica Neue"/>
              </a:rPr>
              <a:t> pursuit of knowledge for either personal or professional reasons. It is important for an individual’s competitiveness and employability, but also enhances </a:t>
            </a:r>
            <a:r>
              <a:rPr lang="en-GB" b="0" i="1" u="sng" dirty="0">
                <a:solidFill>
                  <a:srgbClr val="090909"/>
                </a:solidFill>
                <a:effectLst/>
                <a:latin typeface="Helvetica Neue"/>
                <a:hlinkClick r:id="rId4"/>
              </a:rPr>
              <a:t>social inclusion, active citizenship, and personal development</a:t>
            </a:r>
            <a:r>
              <a:rPr lang="en-GB" b="0" i="1" dirty="0">
                <a:solidFill>
                  <a:srgbClr val="333333"/>
                </a:solidFill>
                <a:effectLst/>
                <a:latin typeface="Helvetica Neue"/>
              </a:rPr>
              <a:t>.</a:t>
            </a:r>
            <a:r>
              <a:rPr lang="en-GB" b="0" i="0" dirty="0">
                <a:solidFill>
                  <a:srgbClr val="333333"/>
                </a:solidFill>
                <a:effectLst/>
                <a:latin typeface="Helvetica Neue"/>
              </a:rPr>
              <a:t>”</a:t>
            </a:r>
          </a:p>
          <a:p>
            <a:endParaRPr lang="en-GB" b="0" i="0" dirty="0">
              <a:solidFill>
                <a:srgbClr val="333333"/>
              </a:solidFill>
              <a:effectLst/>
              <a:latin typeface="Helvetica Neue"/>
            </a:endParaRPr>
          </a:p>
          <a:p>
            <a:r>
              <a:rPr lang="en-GB" b="0" i="0" dirty="0">
                <a:solidFill>
                  <a:srgbClr val="333333"/>
                </a:solidFill>
                <a:effectLst/>
                <a:latin typeface="Helvetica Neue"/>
              </a:rPr>
              <a:t>No matter what sector you work in there is always more to learn, particularly in the field of EY and education. Policy, practice, research, curriculum and legislation are constantly being updated or developed to best meet the needs of children in a fast paced and ever evolving world. It is paramount that EYP stay up to date with these changes and develop their personal, educational and career skill sets accordingly. A PDP or Personal Development plan can support people in setting out and achieving their goals.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349774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short video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494340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essence of CPD is about achieving professionalism in everything you do; it is a personal commitment to continuously updating knowledge and skills. CPD values the whole spectrum of learning experiences which may include on the job development, formal training and qualifications as well as informal and experiential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710049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Continuing professional development is a fundamental part of our lives in the ever-changing world of work. We need to be agile and respond swiftly to challenges.</a:t>
            </a:r>
          </a:p>
          <a:p>
            <a:pPr algn="l"/>
            <a:r>
              <a:rPr lang="en-GB" b="0" i="0" dirty="0">
                <a:solidFill>
                  <a:srgbClr val="202020"/>
                </a:solidFill>
                <a:effectLst/>
                <a:latin typeface="Museo"/>
              </a:rPr>
              <a:t>Through CPD we build up and maintain our knowledge and expertise, apply insights to add value to our organizations and uphold the high standards of our profession.</a:t>
            </a:r>
          </a:p>
          <a:p>
            <a:pPr algn="l"/>
            <a:r>
              <a:rPr lang="en-GB" b="0" i="0" dirty="0">
                <a:solidFill>
                  <a:srgbClr val="202020"/>
                </a:solidFill>
                <a:effectLst/>
                <a:latin typeface="Museo"/>
              </a:rPr>
              <a:t>CPD isn't about the number of hours you clock up or a tick box exercise it's about investing in yourself and managing your own learning and growth, ensuring relevance in the present and preparing for the future. From seminars and podcasts, to community work and networking, CPD helps build professional confidence and support you throughout your career.</a:t>
            </a:r>
          </a:p>
          <a:p>
            <a:r>
              <a:rPr lang="en-GB" dirty="0"/>
              <a:t>It doesn’t have to be a specific course or qualification it can be anything that help you develop and improve your professional practice. This can include building on your strengths, as well as developing yourself where you have capability gaps.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706020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CPD of practitioners beyond their induction and initial training/qualifications is an area of crucial importance for organisations, their staff, for children, young people and their families for the following reasons: • enable staff to keep knowledge of the sector up-to-date • develop a qualified and bilingual workforce • continue to improve standards • value practitioners by furthering and sustaining their competence and skills • improve recruitment and retention of practitioners • ensure the sector meet relevant requirements • increase knowledge, experience, understanding, improve performance and contribute to lifelong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79103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needs of children and young people are central to the principles of CPD: When considering your own CPD, do your goals and objectives help contribute to any of the core aims – the answer is probably yes!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150240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sz="1200" i="1" dirty="0">
                <a:solidFill>
                  <a:srgbClr val="0070C0"/>
                </a:solidFill>
                <a:latin typeface="Arial" panose="020B0604020202020204" pitchFamily="34" charset="0"/>
              </a:rPr>
              <a:t>Chartered Institute of Personal and Development (no date) breaks down the process of  CPD into 6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dirty="0">
              <a:solidFill>
                <a:srgbClr val="0070C0"/>
              </a:solidFill>
              <a:effectLst/>
              <a:latin typeface="Arial" panose="020B0604020202020204" pitchFamily="34" charset="0"/>
            </a:endParaRPr>
          </a:p>
          <a:p>
            <a:pPr marL="228600" indent="-228600">
              <a:buAutoNum type="arabicPeriod"/>
            </a:pPr>
            <a:r>
              <a:rPr lang="en-GB" dirty="0"/>
              <a:t>Identify and Plan: </a:t>
            </a:r>
            <a:r>
              <a:rPr lang="en-GB" b="0" i="0" dirty="0">
                <a:solidFill>
                  <a:srgbClr val="202020"/>
                </a:solidFill>
                <a:effectLst/>
                <a:latin typeface="Museo"/>
              </a:rPr>
              <a:t>The CPD cycle is a cyclical process, and your learning is continuously evolving. However, it’s important to identify what learning you want and/or need, that supports your aspirations and plan how you’ll do this – This is where a self-assessment tool such as PDP template is useful!</a:t>
            </a:r>
          </a:p>
          <a:p>
            <a:pPr marL="228600" indent="-228600">
              <a:buAutoNum type="arabicPeriod"/>
            </a:pPr>
            <a:r>
              <a:rPr lang="en-GB" dirty="0"/>
              <a:t>Act - It's likely that your plan will include a mixture of keeping up to date with your area of expertise, learning about the external environment and developing new skills. These may be a set training course or things you do every day.</a:t>
            </a:r>
          </a:p>
          <a:p>
            <a:pPr marL="228600" indent="-228600">
              <a:buAutoNum type="arabicPeriod"/>
            </a:pPr>
            <a:r>
              <a:rPr lang="en-GB" b="0" i="0" dirty="0">
                <a:solidFill>
                  <a:srgbClr val="202020"/>
                </a:solidFill>
                <a:effectLst/>
                <a:latin typeface="Museo"/>
              </a:rPr>
              <a:t>Reflect - Learning reflection is a proven way to help embed your learning and enhance your professional practice. Consider what you’ve learned, through to how that learning could have a wider positive impact. (video on next slide). </a:t>
            </a:r>
          </a:p>
          <a:p>
            <a:pPr marL="228600" indent="-228600">
              <a:buAutoNum type="arabicPeriod"/>
            </a:pPr>
            <a:r>
              <a:rPr lang="en-GB" dirty="0"/>
              <a:t>Apply - If you’ve been following the CPD cycle, you will have been continually reflecting upon your learning. Now is the time to develop a strategy for how you will apply the learning. 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 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pPr marL="228600" indent="-228600">
              <a:buAutoNum type="arabicPeriod"/>
            </a:pPr>
            <a:r>
              <a:rPr lang="en-GB" dirty="0"/>
              <a:t>Share - </a:t>
            </a:r>
            <a:r>
              <a:rPr lang="en-GB" b="0" i="0" dirty="0">
                <a:solidFill>
                  <a:srgbClr val="202020"/>
                </a:solidFill>
                <a:effectLst/>
                <a:latin typeface="Museo"/>
              </a:rPr>
              <a:t>This stage involves sharing your learning in communities of practice in order to generate greater insight and benefit from the support of your community. 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 Learning is an inherently social process, and the learning doesn’t end once we’ve applied it. There are still many lessons to be learned through feedback and iteration. Sharing learning is a great way to collaborate with others, build networks and exchange ideas.</a:t>
            </a:r>
          </a:p>
          <a:p>
            <a:pPr marL="228600" indent="-228600">
              <a:buAutoNum type="arabicPeriod"/>
            </a:pPr>
            <a:r>
              <a:rPr lang="en-GB" b="0" i="0" dirty="0">
                <a:solidFill>
                  <a:srgbClr val="202020"/>
                </a:solidFill>
                <a:effectLst/>
                <a:latin typeface="Museo"/>
              </a:rPr>
              <a:t>Impact - Impact is created through having a robust approach to your professional development and building the habitual behaviours that support effective CPD. Take the time to celebrate the impact you've created and think about ways you can ensure greater impact in the future.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567290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video clip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155638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CPD is not a tick box exercise, CPD shouldn’t be done just because someone has told you have to do it. Of course, there are mandatory training and qualifications that are needed to be an EYP but effective and impactful CPD should be Personal to you, Increase knowledge, experience and understanding in an area you are passionate about and Contribute to lifelong learning. For these reasons it should be reflected upon and reviewed regularly, this can be done as part of mandatory appraisals but should be encouraged and promoted on a more regular basis, you can do this independently or as part of a team. Likewise, CPD opportunities should be reflected upon and evaluated in an effort to improve standards and quality.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537315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professionalism and think about areas you wish to develop; do you have any gaps in skills that you want to achieve?</a:t>
            </a:r>
          </a:p>
          <a:p>
            <a:r>
              <a:rPr lang="en-GB" dirty="0"/>
              <a:t>Use these as subheadings to think of some developmental goals that are personal to you.</a:t>
            </a:r>
          </a:p>
          <a:p>
            <a:r>
              <a:rPr lang="en-GB" b="1" dirty="0"/>
              <a:t>For example:</a:t>
            </a:r>
          </a:p>
          <a:p>
            <a:r>
              <a:rPr lang="en-GB" dirty="0"/>
              <a:t>Personal – to develop in confidence or to have better time management skills </a:t>
            </a:r>
          </a:p>
          <a:p>
            <a:r>
              <a:rPr lang="en-GB" dirty="0"/>
              <a:t>Educational – To achieve a 2:1 or first class in my degree and to achieve EYPS</a:t>
            </a:r>
          </a:p>
          <a:p>
            <a:r>
              <a:rPr lang="en-GB" dirty="0"/>
              <a:t>Career – To gain a level 3 safeguarding certificate or to undertake forest school training or to develop better parental partnerships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154191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When thinking of your goals and objectives To make sure they are clear, realistic and reachable, you can use the SMART goal idea</a:t>
            </a:r>
          </a:p>
          <a:p>
            <a:r>
              <a:rPr lang="en-GB" b="0" i="0" dirty="0">
                <a:effectLst/>
                <a:latin typeface="Libre Franklin" panose="020F0502020204030204" pitchFamily="2" charset="0"/>
              </a:rPr>
              <a:t>each one should be:</a:t>
            </a:r>
          </a:p>
          <a:p>
            <a:pPr algn="l">
              <a:buFont typeface="Arial" panose="020B0604020202020204" pitchFamily="34" charset="0"/>
              <a:buChar char="•"/>
            </a:pPr>
            <a:r>
              <a:rPr lang="en-GB" b="1" i="0" dirty="0">
                <a:effectLst/>
                <a:latin typeface="Libre Franklin" pitchFamily="2" charset="0"/>
              </a:rPr>
              <a:t>S</a:t>
            </a:r>
            <a:r>
              <a:rPr lang="en-GB" b="0" i="0" dirty="0">
                <a:effectLst/>
                <a:latin typeface="Libre Franklin" pitchFamily="2" charset="0"/>
              </a:rPr>
              <a:t>pecific (simple, sensible, significant).</a:t>
            </a:r>
          </a:p>
          <a:p>
            <a:pPr algn="l">
              <a:buFont typeface="Arial" panose="020B0604020202020204" pitchFamily="34" charset="0"/>
              <a:buChar char="•"/>
            </a:pPr>
            <a:r>
              <a:rPr lang="en-GB" b="1" i="0" dirty="0">
                <a:effectLst/>
                <a:latin typeface="Libre Franklin" pitchFamily="2" charset="0"/>
              </a:rPr>
              <a:t>M</a:t>
            </a:r>
            <a:r>
              <a:rPr lang="en-GB" b="0" i="0" dirty="0">
                <a:effectLst/>
                <a:latin typeface="Libre Franklin" pitchFamily="2" charset="0"/>
              </a:rPr>
              <a:t>easurable (meaningful, motivating).</a:t>
            </a:r>
          </a:p>
          <a:p>
            <a:pPr algn="l">
              <a:buFont typeface="Arial" panose="020B0604020202020204" pitchFamily="34" charset="0"/>
              <a:buChar char="•"/>
            </a:pPr>
            <a:r>
              <a:rPr lang="en-GB" b="1" i="0" dirty="0">
                <a:effectLst/>
                <a:latin typeface="Libre Franklin" pitchFamily="2" charset="0"/>
              </a:rPr>
              <a:t>A</a:t>
            </a:r>
            <a:r>
              <a:rPr lang="en-GB" b="0" i="0" dirty="0">
                <a:effectLst/>
                <a:latin typeface="Libre Franklin" pitchFamily="2" charset="0"/>
              </a:rPr>
              <a:t>chievable (agreed, attainable).</a:t>
            </a:r>
          </a:p>
          <a:p>
            <a:pPr algn="l">
              <a:buFont typeface="Arial" panose="020B0604020202020204" pitchFamily="34" charset="0"/>
              <a:buChar char="•"/>
            </a:pPr>
            <a:r>
              <a:rPr lang="en-GB" b="1" i="0" dirty="0">
                <a:effectLst/>
                <a:latin typeface="Libre Franklin" pitchFamily="2" charset="0"/>
              </a:rPr>
              <a:t>R</a:t>
            </a:r>
            <a:r>
              <a:rPr lang="en-GB" b="0" i="0" dirty="0">
                <a:effectLst/>
                <a:latin typeface="Libre Franklin" pitchFamily="2" charset="0"/>
              </a:rPr>
              <a:t>elevant (reasonable, realistic and resourced, results-based).</a:t>
            </a:r>
          </a:p>
          <a:p>
            <a:pPr algn="l">
              <a:buFont typeface="Arial" panose="020B0604020202020204" pitchFamily="34" charset="0"/>
              <a:buChar char="•"/>
            </a:pPr>
            <a:r>
              <a:rPr lang="en-GB" b="1" i="0" dirty="0">
                <a:effectLst/>
                <a:latin typeface="Libre Franklin" pitchFamily="2" charset="0"/>
              </a:rPr>
              <a:t>T</a:t>
            </a:r>
            <a:r>
              <a:rPr lang="en-GB" b="0" i="0" dirty="0">
                <a:effectLst/>
                <a:latin typeface="Libre Franklin" pitchFamily="2" charset="0"/>
              </a:rPr>
              <a:t>ime bound (time-based, time limited, time/cost limited, timely, time-sensitive).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698996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13250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care Wales (2018) template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612347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00383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9/19/2023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9/19/2023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9/19/2023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9/19/2023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help.open.ac.uk/pdp#:~:text=Personal%20development%20planning%20or%20PDP,personal%20development%20options%20and%20goals"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M9hyWVEG2x0"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s://www.pacey.org.uk/Pacey/media/Website-files/PACEY%20member%20practice%20guides%20(PDFs)/PG04-self-reflective-practice.pdf" TargetMode="External"/><Relationship Id="rId7" Type="http://schemas.openxmlformats.org/officeDocument/2006/relationships/hyperlink" Target="https://www.gov.wales/sites/default/files/statistics-and-research/2019-07/151211-children-young-people-wellbeing-monitor-2015-summary-en.pd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9.xml"/><Relationship Id="rId6" Type="http://schemas.openxmlformats.org/officeDocument/2006/relationships/hyperlink" Target="https://socialcare.wales/cms-assets/documents/Early-years-CPD-principles.pdf" TargetMode="External"/><Relationship Id="rId5" Type="http://schemas.openxmlformats.org/officeDocument/2006/relationships/hyperlink" Target="https://www.qaa.ac.uk/docs/qaas/enhancement-and-development/pdp-guidance-for-institutional-policy-and-practice.pdf?sfvrsn=4145f581_8" TargetMode="External"/><Relationship Id="rId4" Type="http://schemas.openxmlformats.org/officeDocument/2006/relationships/hyperlink" Target="https://help.open.ac.uk/pdp#:~:text=Personal%20development%20planning%20or%20PDP,personal%20development%20options%20and%20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19100" y="402770"/>
            <a:ext cx="4152900" cy="5178287"/>
          </a:xfrm>
        </p:spPr>
        <p:txBody>
          <a:bodyPr>
            <a:normAutofit fontScale="775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2: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Personal Development Planning</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Why a Professional Development Plan is Essential for Success - CCSU">
            <a:extLst>
              <a:ext uri="{FF2B5EF4-FFF2-40B4-BE49-F238E27FC236}">
                <a16:creationId xmlns:a16="http://schemas.microsoft.com/office/drawing/2014/main" id="{8F7C0700-0B78-5EBA-90DB-718C0EE52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8835" y="1123949"/>
            <a:ext cx="4758276" cy="3838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pPr algn="ct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2050" name="Picture 2" descr="The role of reflective practice in professional development | The  Veterinary Nurse">
            <a:extLst>
              <a:ext uri="{FF2B5EF4-FFF2-40B4-BE49-F238E27FC236}">
                <a16:creationId xmlns:a16="http://schemas.microsoft.com/office/drawing/2014/main" id="{4F6BA896-5D29-1A1D-8C89-FC670D20F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3619" y="3359190"/>
            <a:ext cx="4116761" cy="2679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693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14F81-F415-35F4-7CD7-BE02E8391834}"/>
              </a:ext>
            </a:extLst>
          </p:cNvPr>
          <p:cNvSpPr>
            <a:spLocks noGrp="1"/>
          </p:cNvSpPr>
          <p:nvPr>
            <p:ph type="title"/>
          </p:nvPr>
        </p:nvSpPr>
        <p:spPr>
          <a:xfrm>
            <a:off x="199697" y="365125"/>
            <a:ext cx="8555420" cy="1325563"/>
          </a:xfrm>
        </p:spPr>
        <p:txBody>
          <a:bodyPr>
            <a:normAutofit fontScale="90000"/>
          </a:bodyPr>
          <a:lstStyle/>
          <a:p>
            <a:pPr algn="ctr"/>
            <a:r>
              <a:rPr lang="en-GB" b="1" i="0" dirty="0">
                <a:solidFill>
                  <a:srgbClr val="0070C0"/>
                </a:solidFill>
                <a:effectLst/>
                <a:latin typeface="Arial" panose="020B0604020202020204" pitchFamily="34" charset="0"/>
              </a:rPr>
              <a:t>Personal Development </a:t>
            </a:r>
            <a:r>
              <a:rPr lang="en-GB" b="1" dirty="0">
                <a:solidFill>
                  <a:srgbClr val="0070C0"/>
                </a:solidFill>
                <a:latin typeface="Arial" panose="020B0604020202020204" pitchFamily="34" charset="0"/>
              </a:rPr>
              <a:t>P</a:t>
            </a:r>
            <a:r>
              <a:rPr lang="en-GB" b="1" i="0" dirty="0">
                <a:solidFill>
                  <a:srgbClr val="0070C0"/>
                </a:solidFill>
                <a:effectLst/>
                <a:latin typeface="Arial" panose="020B0604020202020204" pitchFamily="34" charset="0"/>
              </a:rPr>
              <a:t>lan (PDP)</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F945889-2B4C-D441-9803-0D05212155F9}"/>
              </a:ext>
            </a:extLst>
          </p:cNvPr>
          <p:cNvSpPr>
            <a:spLocks noGrp="1"/>
          </p:cNvSpPr>
          <p:nvPr>
            <p:ph idx="1"/>
          </p:nvPr>
        </p:nvSpPr>
        <p:spPr>
          <a:xfrm>
            <a:off x="124153" y="1405212"/>
            <a:ext cx="8555420" cy="4375478"/>
          </a:xfrm>
        </p:spPr>
        <p:txBody>
          <a:bodyPr>
            <a:normAutofit fontScale="77500" lnSpcReduction="20000"/>
          </a:bodyPr>
          <a:lstStyle/>
          <a:p>
            <a:pPr marL="0" indent="0" algn="l">
              <a:buNone/>
            </a:pPr>
            <a:r>
              <a:rPr lang="en-GB" sz="3100" dirty="0">
                <a:solidFill>
                  <a:srgbClr val="0070C0"/>
                </a:solidFill>
                <a:latin typeface="Arial" panose="020B0604020202020204" pitchFamily="34" charset="0"/>
              </a:rPr>
              <a:t>P</a:t>
            </a:r>
            <a:r>
              <a:rPr lang="en-GB" sz="3100" b="0" i="0" dirty="0">
                <a:solidFill>
                  <a:srgbClr val="0070C0"/>
                </a:solidFill>
                <a:effectLst/>
                <a:latin typeface="Arial" panose="020B0604020202020204" pitchFamily="34" charset="0"/>
              </a:rPr>
              <a:t>ersonal development planning or PDP is a structured framework you can use to:</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become aware of skills you have</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identify and develop skills you need</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work out what you want to achieve and how to achieve it</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focus on potential study, career and personal development options and goals</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develop a source of information for CVs, job applications, interviews and appraisals at work</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demonstrate your readiness for promotion or for development opportunities.</a:t>
            </a:r>
          </a:p>
          <a:p>
            <a:pPr marL="0" indent="0" algn="l">
              <a:buNone/>
            </a:pPr>
            <a:endParaRPr lang="en-GB" sz="3100" b="0" i="0" dirty="0">
              <a:solidFill>
                <a:srgbClr val="0070C0"/>
              </a:solidFill>
              <a:effectLst/>
              <a:latin typeface="Arial" panose="020B0604020202020204" pitchFamily="34" charset="0"/>
            </a:endParaRPr>
          </a:p>
          <a:p>
            <a:pPr marL="1828800" lvl="4" indent="0">
              <a:buNone/>
            </a:pPr>
            <a:r>
              <a:rPr lang="en-GB" sz="3100" dirty="0">
                <a:solidFill>
                  <a:srgbClr val="0070C0"/>
                </a:solidFill>
                <a:latin typeface="Arial" panose="020B0604020202020204" pitchFamily="34" charset="0"/>
              </a:rPr>
              <a:t>		</a:t>
            </a:r>
            <a:r>
              <a:rPr lang="en-GB" sz="3100" i="1" dirty="0">
                <a:solidFill>
                  <a:srgbClr val="0070C0"/>
                </a:solidFill>
                <a:latin typeface="Arial" panose="020B0604020202020204" pitchFamily="34" charset="0"/>
              </a:rPr>
              <a:t>The Open University (2021) </a:t>
            </a:r>
            <a:endParaRPr lang="en-GB" sz="3100" b="0" i="1" dirty="0">
              <a:solidFill>
                <a:srgbClr val="0070C0"/>
              </a:solidFill>
              <a:effectLst/>
              <a:latin typeface="Arial" panose="020B0604020202020204" pitchFamily="34" charset="0"/>
            </a:endParaRPr>
          </a:p>
          <a:p>
            <a:pPr algn="l">
              <a:buFont typeface="Arial" panose="020B0604020202020204" pitchFamily="34" charset="0"/>
              <a:buChar char="•"/>
            </a:pPr>
            <a:endParaRPr lang="en-GB" b="0" i="0" dirty="0">
              <a:solidFill>
                <a:srgbClr val="262626"/>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682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5AC7-DAFE-AC3D-8207-545F36C7E224}"/>
              </a:ext>
            </a:extLst>
          </p:cNvPr>
          <p:cNvSpPr>
            <a:spLocks noGrp="1"/>
          </p:cNvSpPr>
          <p:nvPr>
            <p:ph type="title"/>
          </p:nvPr>
        </p:nvSpPr>
        <p:spPr>
          <a:xfrm>
            <a:off x="210206" y="228492"/>
            <a:ext cx="8389226" cy="696420"/>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Lifelong learning </a:t>
            </a:r>
          </a:p>
        </p:txBody>
      </p:sp>
      <p:sp>
        <p:nvSpPr>
          <p:cNvPr id="4" name="Content Placeholder 3">
            <a:extLst>
              <a:ext uri="{FF2B5EF4-FFF2-40B4-BE49-F238E27FC236}">
                <a16:creationId xmlns:a16="http://schemas.microsoft.com/office/drawing/2014/main" id="{EE4810AC-E880-7D43-3AA6-2F06BE0C3AC9}"/>
              </a:ext>
            </a:extLst>
          </p:cNvPr>
          <p:cNvSpPr>
            <a:spLocks noGrp="1"/>
          </p:cNvSpPr>
          <p:nvPr>
            <p:ph sz="half" idx="2"/>
          </p:nvPr>
        </p:nvSpPr>
        <p:spPr>
          <a:xfrm>
            <a:off x="412595" y="1193180"/>
            <a:ext cx="8102755" cy="4442307"/>
          </a:xfrm>
        </p:spPr>
        <p:txBody>
          <a:bodyPr>
            <a:normAutofit/>
          </a:bodyPr>
          <a:lstStyle/>
          <a:p>
            <a:pPr marL="0" indent="0">
              <a:buNone/>
            </a:pPr>
            <a:r>
              <a:rPr lang="en-GB" b="0" i="0" dirty="0">
                <a:solidFill>
                  <a:srgbClr val="0070C0"/>
                </a:solidFill>
                <a:effectLst/>
                <a:latin typeface="Arial" panose="020B0604020202020204" pitchFamily="34" charset="0"/>
              </a:rPr>
              <a:t>PDP supports the idea that learning is a lifelong and life-wide activity. The process of PDP can strengthen the capacity of learners to reflect upon their own learning and achievement and to plan for their own personal, educational and career development.</a:t>
            </a:r>
          </a:p>
          <a:p>
            <a:pPr marL="0" indent="0">
              <a:buNone/>
            </a:pPr>
            <a:endParaRPr lang="en-GB" i="1" dirty="0"/>
          </a:p>
          <a:p>
            <a:pPr marL="0" indent="0">
              <a:buNone/>
            </a:pPr>
            <a:r>
              <a:rPr lang="en-GB" i="1" dirty="0"/>
              <a:t>The Quality Assurance Agency for Higher Education (2009)</a:t>
            </a:r>
          </a:p>
        </p:txBody>
      </p:sp>
    </p:spTree>
    <p:extLst>
      <p:ext uri="{BB962C8B-B14F-4D97-AF65-F5344CB8AC3E}">
        <p14:creationId xmlns:p14="http://schemas.microsoft.com/office/powerpoint/2010/main" val="219743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0AAB8E-45DD-13AF-197D-33F23324C353}"/>
              </a:ext>
            </a:extLst>
          </p:cNvPr>
          <p:cNvSpPr>
            <a:spLocks noGrp="1"/>
          </p:cNvSpPr>
          <p:nvPr>
            <p:ph idx="1"/>
          </p:nvPr>
        </p:nvSpPr>
        <p:spPr>
          <a:xfrm>
            <a:off x="628650" y="4824248"/>
            <a:ext cx="7886700" cy="693684"/>
          </a:xfrm>
        </p:spPr>
        <p:txBody>
          <a:bodyPr>
            <a:normAutofit/>
          </a:bodyPr>
          <a:lstStyle/>
          <a:p>
            <a:pPr marL="0" indent="0" algn="ctr">
              <a:buNone/>
            </a:pPr>
            <a:r>
              <a:rPr lang="en-GB" sz="1800" dirty="0">
                <a:hlinkClick r:id="rId3"/>
              </a:rPr>
              <a:t>What is Personal Development Planning Video</a:t>
            </a:r>
            <a:r>
              <a:rPr lang="en-GB" sz="1800" dirty="0"/>
              <a:t> </a:t>
            </a:r>
          </a:p>
        </p:txBody>
      </p:sp>
      <p:pic>
        <p:nvPicPr>
          <p:cNvPr id="5" name="Picture 4">
            <a:extLst>
              <a:ext uri="{FF2B5EF4-FFF2-40B4-BE49-F238E27FC236}">
                <a16:creationId xmlns:a16="http://schemas.microsoft.com/office/drawing/2014/main" id="{53F42597-2F63-8AB2-6154-EF34339EC121}"/>
              </a:ext>
            </a:extLst>
          </p:cNvPr>
          <p:cNvPicPr>
            <a:picLocks noChangeAspect="1"/>
          </p:cNvPicPr>
          <p:nvPr/>
        </p:nvPicPr>
        <p:blipFill rotWithShape="1">
          <a:blip r:embed="rId4"/>
          <a:srcRect l="53728" t="22849" r="13431" b="20818"/>
          <a:stretch/>
        </p:blipFill>
        <p:spPr>
          <a:xfrm>
            <a:off x="1602828" y="444797"/>
            <a:ext cx="5938344" cy="3990568"/>
          </a:xfrm>
          <a:prstGeom prst="rect">
            <a:avLst/>
          </a:prstGeom>
        </p:spPr>
      </p:pic>
    </p:spTree>
    <p:extLst>
      <p:ext uri="{BB962C8B-B14F-4D97-AF65-F5344CB8AC3E}">
        <p14:creationId xmlns:p14="http://schemas.microsoft.com/office/powerpoint/2010/main" val="217934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6068D-1DAB-F1F7-B03A-0591E7771552}"/>
              </a:ext>
            </a:extLst>
          </p:cNvPr>
          <p:cNvSpPr>
            <a:spLocks noGrp="1"/>
          </p:cNvSpPr>
          <p:nvPr>
            <p:ph type="title"/>
          </p:nvPr>
        </p:nvSpPr>
        <p:spPr>
          <a:xfrm>
            <a:off x="323385" y="365125"/>
            <a:ext cx="8681337" cy="1325563"/>
          </a:xfrm>
        </p:spPr>
        <p:txBody>
          <a:bodyPr/>
          <a:lstStyle/>
          <a:p>
            <a:pPr algn="ctr"/>
            <a:r>
              <a:rPr lang="en-GB" b="1" i="0" dirty="0">
                <a:solidFill>
                  <a:srgbClr val="0070C0"/>
                </a:solidFill>
                <a:effectLst/>
                <a:latin typeface="Arial" panose="020B0604020202020204" pitchFamily="34" charset="0"/>
              </a:rPr>
              <a:t>Continuing professional development (CPD)</a:t>
            </a:r>
            <a:endParaRPr lang="en-GB" b="1" dirty="0"/>
          </a:p>
        </p:txBody>
      </p:sp>
      <p:sp>
        <p:nvSpPr>
          <p:cNvPr id="4" name="Content Placeholder 3">
            <a:extLst>
              <a:ext uri="{FF2B5EF4-FFF2-40B4-BE49-F238E27FC236}">
                <a16:creationId xmlns:a16="http://schemas.microsoft.com/office/drawing/2014/main" id="{D50797BE-D928-BF59-A763-6560BA6E61F9}"/>
              </a:ext>
            </a:extLst>
          </p:cNvPr>
          <p:cNvSpPr>
            <a:spLocks noGrp="1"/>
          </p:cNvSpPr>
          <p:nvPr>
            <p:ph sz="half" idx="2"/>
          </p:nvPr>
        </p:nvSpPr>
        <p:spPr>
          <a:xfrm>
            <a:off x="323385" y="1690688"/>
            <a:ext cx="4805828" cy="4106525"/>
          </a:xfrm>
        </p:spPr>
        <p:txBody>
          <a:bodyPr>
            <a:normAutofit fontScale="85000" lnSpcReduction="20000"/>
          </a:bodyPr>
          <a:lstStyle/>
          <a:p>
            <a:pPr algn="l"/>
            <a:r>
              <a:rPr lang="en-GB" sz="3400" b="0" i="0" dirty="0">
                <a:solidFill>
                  <a:srgbClr val="0070C0"/>
                </a:solidFill>
                <a:effectLst/>
                <a:latin typeface="Arial" panose="020B0604020202020204" pitchFamily="34" charset="0"/>
              </a:rPr>
              <a:t>Continuing professional development (CPD) is the learning and development you undertake that contributes to being effective in your profession.</a:t>
            </a:r>
          </a:p>
          <a:p>
            <a:pPr algn="l"/>
            <a:r>
              <a:rPr lang="en-GB" sz="3400" b="0" i="0" dirty="0">
                <a:solidFill>
                  <a:srgbClr val="0070C0"/>
                </a:solidFill>
                <a:effectLst/>
                <a:latin typeface="Arial" panose="020B0604020202020204" pitchFamily="34" charset="0"/>
              </a:rPr>
              <a:t>So long as they add value to your work, quite a range of activities can contribute to your CPD</a:t>
            </a:r>
          </a:p>
          <a:p>
            <a:pPr marL="0" indent="0">
              <a:buNone/>
            </a:pPr>
            <a:endParaRPr lang="en-GB" dirty="0"/>
          </a:p>
        </p:txBody>
      </p:sp>
      <p:pic>
        <p:nvPicPr>
          <p:cNvPr id="3074" name="Picture 2" descr="Seven tips to perfect your CPD | Institute of The Motor Industry">
            <a:extLst>
              <a:ext uri="{FF2B5EF4-FFF2-40B4-BE49-F238E27FC236}">
                <a16:creationId xmlns:a16="http://schemas.microsoft.com/office/drawing/2014/main" id="{F835E6BD-AD6B-7CDF-2AA6-3B112FE074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89" r="24024"/>
          <a:stretch/>
        </p:blipFill>
        <p:spPr bwMode="auto">
          <a:xfrm>
            <a:off x="5074698" y="1975475"/>
            <a:ext cx="3731630" cy="263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133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7576-B4F2-EA10-B28A-883F0E24E7D1}"/>
              </a:ext>
            </a:extLst>
          </p:cNvPr>
          <p:cNvSpPr>
            <a:spLocks noGrp="1"/>
          </p:cNvSpPr>
          <p:nvPr>
            <p:ph type="title"/>
          </p:nvPr>
        </p:nvSpPr>
        <p:spPr>
          <a:xfrm>
            <a:off x="103133" y="-270010"/>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CPD</a:t>
            </a:r>
          </a:p>
        </p:txBody>
      </p:sp>
      <p:sp>
        <p:nvSpPr>
          <p:cNvPr id="4" name="Content Placeholder 3">
            <a:extLst>
              <a:ext uri="{FF2B5EF4-FFF2-40B4-BE49-F238E27FC236}">
                <a16:creationId xmlns:a16="http://schemas.microsoft.com/office/drawing/2014/main" id="{08A10867-D610-A8BC-43CB-C723AEC16FFD}"/>
              </a:ext>
            </a:extLst>
          </p:cNvPr>
          <p:cNvSpPr>
            <a:spLocks noGrp="1"/>
          </p:cNvSpPr>
          <p:nvPr>
            <p:ph sz="half" idx="2"/>
          </p:nvPr>
        </p:nvSpPr>
        <p:spPr>
          <a:xfrm>
            <a:off x="103133" y="926674"/>
            <a:ext cx="9040867" cy="5043201"/>
          </a:xfrm>
        </p:spPr>
        <p:txBody>
          <a:bodyPr>
            <a:normAutofit fontScale="32500" lnSpcReduction="20000"/>
          </a:bodyPr>
          <a:lstStyle/>
          <a:p>
            <a:pPr marL="0" indent="0" algn="l">
              <a:buNone/>
            </a:pPr>
            <a:r>
              <a:rPr lang="en-GB" sz="9600" b="1" i="0" dirty="0">
                <a:solidFill>
                  <a:srgbClr val="0070C0"/>
                </a:solidFill>
                <a:effectLst/>
                <a:latin typeface="Arial" panose="020B0604020202020204" pitchFamily="34" charset="0"/>
              </a:rPr>
              <a:t>CPD can include: </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in-house or external training</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study leading to a qualification, which may be vocational</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conferences, workshops and seminars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membership of a planning group or committee</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work-based research</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reading professional magazines and journals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relevant hobbies, leisure activities and voluntary work.</a:t>
            </a:r>
          </a:p>
          <a:p>
            <a:pPr marL="0" indent="0" algn="l">
              <a:buNone/>
            </a:pPr>
            <a:r>
              <a:rPr lang="en-GB" sz="7200" i="1" dirty="0">
                <a:solidFill>
                  <a:srgbClr val="0070C0"/>
                </a:solidFill>
                <a:latin typeface="Arial" panose="020B0604020202020204" pitchFamily="34" charset="0"/>
              </a:rPr>
              <a:t>Chartered Institute of Personal and Development (no date)</a:t>
            </a:r>
            <a:endParaRPr lang="en-GB" sz="7200" b="0" i="1"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344642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ED87-1A68-24E9-BE59-B0589883DBF6}"/>
              </a:ext>
            </a:extLst>
          </p:cNvPr>
          <p:cNvSpPr>
            <a:spLocks noGrp="1"/>
          </p:cNvSpPr>
          <p:nvPr>
            <p:ph type="title"/>
          </p:nvPr>
        </p:nvSpPr>
        <p:spPr>
          <a:xfrm>
            <a:off x="505548" y="127654"/>
            <a:ext cx="7886700" cy="670146"/>
          </a:xfrm>
        </p:spPr>
        <p:txBody>
          <a:bodyPr>
            <a:noAutofit/>
          </a:bodyPr>
          <a:lstStyle/>
          <a:p>
            <a:pPr algn="ctr"/>
            <a:r>
              <a:rPr lang="en-GB" b="1" dirty="0">
                <a:solidFill>
                  <a:srgbClr val="0070C0"/>
                </a:solidFill>
                <a:latin typeface="Arial" panose="020B0604020202020204" pitchFamily="34" charset="0"/>
                <a:cs typeface="Arial" panose="020B0604020202020204" pitchFamily="34" charset="0"/>
              </a:rPr>
              <a:t>CPD in Early Years </a:t>
            </a:r>
          </a:p>
        </p:txBody>
      </p:sp>
      <p:sp>
        <p:nvSpPr>
          <p:cNvPr id="4" name="Content Placeholder 3">
            <a:extLst>
              <a:ext uri="{FF2B5EF4-FFF2-40B4-BE49-F238E27FC236}">
                <a16:creationId xmlns:a16="http://schemas.microsoft.com/office/drawing/2014/main" id="{3B2179D5-3AC3-8F52-B287-4CD1A67E4A80}"/>
              </a:ext>
            </a:extLst>
          </p:cNvPr>
          <p:cNvSpPr>
            <a:spLocks noGrp="1"/>
          </p:cNvSpPr>
          <p:nvPr>
            <p:ph sz="half" idx="2"/>
          </p:nvPr>
        </p:nvSpPr>
        <p:spPr>
          <a:xfrm>
            <a:off x="136634" y="797800"/>
            <a:ext cx="9007365" cy="5247400"/>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Continuing professional development is important because it ensures you continue to be competent in your profession. The CPD of practitioners is crucial to:  </a:t>
            </a:r>
          </a:p>
          <a:p>
            <a:r>
              <a:rPr lang="en-GB" dirty="0">
                <a:solidFill>
                  <a:srgbClr val="0070C0"/>
                </a:solidFill>
                <a:latin typeface="Arial" panose="020B0604020202020204" pitchFamily="34" charset="0"/>
                <a:cs typeface="Arial" panose="020B0604020202020204" pitchFamily="34" charset="0"/>
              </a:rPr>
              <a:t> enable staff to keep knowledge of the sector up-to-date</a:t>
            </a:r>
          </a:p>
          <a:p>
            <a:r>
              <a:rPr lang="en-GB" dirty="0">
                <a:solidFill>
                  <a:srgbClr val="0070C0"/>
                </a:solidFill>
                <a:latin typeface="Arial" panose="020B0604020202020204" pitchFamily="34" charset="0"/>
                <a:cs typeface="Arial" panose="020B0604020202020204" pitchFamily="34" charset="0"/>
              </a:rPr>
              <a:t>develop a qualified and bilingual workforce</a:t>
            </a:r>
          </a:p>
          <a:p>
            <a:r>
              <a:rPr lang="en-GB" dirty="0">
                <a:solidFill>
                  <a:srgbClr val="0070C0"/>
                </a:solidFill>
                <a:latin typeface="Arial" panose="020B0604020202020204" pitchFamily="34" charset="0"/>
                <a:cs typeface="Arial" panose="020B0604020202020204" pitchFamily="34" charset="0"/>
              </a:rPr>
              <a:t>continue to improve standards</a:t>
            </a:r>
          </a:p>
          <a:p>
            <a:r>
              <a:rPr lang="en-GB" dirty="0">
                <a:solidFill>
                  <a:srgbClr val="0070C0"/>
                </a:solidFill>
                <a:latin typeface="Arial" panose="020B0604020202020204" pitchFamily="34" charset="0"/>
                <a:cs typeface="Arial" panose="020B0604020202020204" pitchFamily="34" charset="0"/>
              </a:rPr>
              <a:t>value practitioners by furthering and sustaining their competence and skills</a:t>
            </a:r>
          </a:p>
          <a:p>
            <a:r>
              <a:rPr lang="en-GB" dirty="0">
                <a:solidFill>
                  <a:srgbClr val="0070C0"/>
                </a:solidFill>
                <a:latin typeface="Arial" panose="020B0604020202020204" pitchFamily="34" charset="0"/>
                <a:cs typeface="Arial" panose="020B0604020202020204" pitchFamily="34" charset="0"/>
              </a:rPr>
              <a:t>improve recruitment and retention of practitioners</a:t>
            </a:r>
          </a:p>
          <a:p>
            <a:r>
              <a:rPr lang="en-GB" dirty="0">
                <a:solidFill>
                  <a:srgbClr val="0070C0"/>
                </a:solidFill>
                <a:latin typeface="Arial" panose="020B0604020202020204" pitchFamily="34" charset="0"/>
                <a:cs typeface="Arial" panose="020B0604020202020204" pitchFamily="34" charset="0"/>
              </a:rPr>
              <a:t>ensure the sector meets relevant requirements</a:t>
            </a:r>
          </a:p>
          <a:p>
            <a:r>
              <a:rPr lang="en-GB" dirty="0">
                <a:solidFill>
                  <a:srgbClr val="0070C0"/>
                </a:solidFill>
                <a:latin typeface="Arial" panose="020B0604020202020204" pitchFamily="34" charset="0"/>
                <a:cs typeface="Arial" panose="020B0604020202020204" pitchFamily="34" charset="0"/>
              </a:rPr>
              <a:t>increase knowledge, experience, understanding, improve performance and contribute to lifelong learning</a:t>
            </a:r>
          </a:p>
          <a:p>
            <a:pPr marL="0" indent="0">
              <a:buNone/>
            </a:pPr>
            <a:r>
              <a:rPr lang="en-GB" dirty="0">
                <a:solidFill>
                  <a:srgbClr val="0070C0"/>
                </a:solidFill>
                <a:latin typeface="Arial" panose="020B0604020202020204" pitchFamily="34" charset="0"/>
                <a:cs typeface="Arial" panose="020B0604020202020204" pitchFamily="34" charset="0"/>
              </a:rPr>
              <a:t>					</a:t>
            </a:r>
            <a:r>
              <a:rPr lang="en-GB" i="1" dirty="0">
                <a:solidFill>
                  <a:srgbClr val="0070C0"/>
                </a:solidFill>
                <a:latin typeface="Arial" panose="020B0604020202020204" pitchFamily="34" charset="0"/>
                <a:cs typeface="Arial" panose="020B0604020202020204" pitchFamily="34" charset="0"/>
              </a:rPr>
              <a:t>Social Care Wales (2016)</a:t>
            </a:r>
          </a:p>
        </p:txBody>
      </p:sp>
    </p:spTree>
    <p:extLst>
      <p:ext uri="{BB962C8B-B14F-4D97-AF65-F5344CB8AC3E}">
        <p14:creationId xmlns:p14="http://schemas.microsoft.com/office/powerpoint/2010/main" val="1717472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36F1-00DC-4DB4-EB69-09237EE745ED}"/>
              </a:ext>
            </a:extLst>
          </p:cNvPr>
          <p:cNvSpPr>
            <a:spLocks noGrp="1"/>
          </p:cNvSpPr>
          <p:nvPr>
            <p:ph type="title"/>
          </p:nvPr>
        </p:nvSpPr>
        <p:spPr>
          <a:xfrm>
            <a:off x="1" y="0"/>
            <a:ext cx="9017876" cy="1001220"/>
          </a:xfrm>
        </p:spPr>
        <p:txBody>
          <a:bodyPr/>
          <a:lstStyle/>
          <a:p>
            <a:pPr algn="ctr"/>
            <a:r>
              <a:rPr lang="en-GB" b="1" dirty="0">
                <a:solidFill>
                  <a:srgbClr val="0070C0"/>
                </a:solidFill>
                <a:latin typeface="Arial" panose="020B0604020202020204" pitchFamily="34" charset="0"/>
                <a:cs typeface="Arial" panose="020B0604020202020204" pitchFamily="34" charset="0"/>
              </a:rPr>
              <a:t>The Aim of the EYFS</a:t>
            </a:r>
          </a:p>
        </p:txBody>
      </p:sp>
      <p:sp>
        <p:nvSpPr>
          <p:cNvPr id="3" name="Content Placeholder 2">
            <a:extLst>
              <a:ext uri="{FF2B5EF4-FFF2-40B4-BE49-F238E27FC236}">
                <a16:creationId xmlns:a16="http://schemas.microsoft.com/office/drawing/2014/main" id="{FAA53F12-D0DE-524C-4F7F-9F75289A593E}"/>
              </a:ext>
            </a:extLst>
          </p:cNvPr>
          <p:cNvSpPr>
            <a:spLocks noGrp="1"/>
          </p:cNvSpPr>
          <p:nvPr>
            <p:ph sz="half" idx="2"/>
          </p:nvPr>
        </p:nvSpPr>
        <p:spPr>
          <a:xfrm>
            <a:off x="493986" y="1187669"/>
            <a:ext cx="8021364" cy="4447818"/>
          </a:xfrm>
        </p:spPr>
        <p:txBody>
          <a:bodyPr/>
          <a:lstStyle/>
          <a:p>
            <a:pPr marL="0" indent="0">
              <a:buNone/>
            </a:pPr>
            <a:r>
              <a:rPr lang="en-GB" dirty="0">
                <a:solidFill>
                  <a:schemeClr val="accent1"/>
                </a:solidFill>
              </a:rPr>
              <a:t>The overarching aim of the EYFS is to help young children achieve the five Every Child Matters Outcomes:</a:t>
            </a:r>
          </a:p>
          <a:p>
            <a:r>
              <a:rPr lang="en-GB" dirty="0">
                <a:solidFill>
                  <a:schemeClr val="accent1"/>
                </a:solidFill>
              </a:rPr>
              <a:t>Be healthy</a:t>
            </a:r>
          </a:p>
          <a:p>
            <a:r>
              <a:rPr lang="en-GB" dirty="0">
                <a:solidFill>
                  <a:schemeClr val="accent1"/>
                </a:solidFill>
              </a:rPr>
              <a:t>Stay Safe</a:t>
            </a:r>
          </a:p>
          <a:p>
            <a:r>
              <a:rPr lang="en-GB" dirty="0">
                <a:solidFill>
                  <a:schemeClr val="accent1"/>
                </a:solidFill>
              </a:rPr>
              <a:t>Enjoy and achieve</a:t>
            </a:r>
          </a:p>
          <a:p>
            <a:r>
              <a:rPr lang="en-GB" dirty="0">
                <a:solidFill>
                  <a:schemeClr val="accent1"/>
                </a:solidFill>
              </a:rPr>
              <a:t>Make a positive contribution and</a:t>
            </a:r>
          </a:p>
          <a:p>
            <a:r>
              <a:rPr lang="en-GB" dirty="0">
                <a:solidFill>
                  <a:schemeClr val="accent1"/>
                </a:solidFill>
              </a:rPr>
              <a:t>Achieve economic well-being.</a:t>
            </a:r>
          </a:p>
        </p:txBody>
      </p:sp>
    </p:spTree>
    <p:extLst>
      <p:ext uri="{BB962C8B-B14F-4D97-AF65-F5344CB8AC3E}">
        <p14:creationId xmlns:p14="http://schemas.microsoft.com/office/powerpoint/2010/main" val="1314622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tinuing Professional Development (CPD) | CIPD">
            <a:extLst>
              <a:ext uri="{FF2B5EF4-FFF2-40B4-BE49-F238E27FC236}">
                <a16:creationId xmlns:a16="http://schemas.microsoft.com/office/drawing/2014/main" id="{85D8A7B1-B653-D808-1A73-1599C4286CA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338" y="241738"/>
            <a:ext cx="8965324" cy="5129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FEBF13B-12D5-00DE-8A10-60F8B600F6A4}"/>
              </a:ext>
            </a:extLst>
          </p:cNvPr>
          <p:cNvSpPr txBox="1"/>
          <p:nvPr/>
        </p:nvSpPr>
        <p:spPr>
          <a:xfrm>
            <a:off x="2764220" y="5539605"/>
            <a:ext cx="6295697" cy="369332"/>
          </a:xfrm>
          <a:prstGeom prst="rect">
            <a:avLst/>
          </a:prstGeom>
          <a:noFill/>
        </p:spPr>
        <p:txBody>
          <a:bodyPr wrap="square">
            <a:spAutoFit/>
          </a:bodyPr>
          <a:lstStyle/>
          <a:p>
            <a:pPr marL="0" indent="0" algn="l">
              <a:buNone/>
            </a:pPr>
            <a:r>
              <a:rPr lang="en-GB" sz="1800" i="1" dirty="0">
                <a:solidFill>
                  <a:srgbClr val="0070C0"/>
                </a:solidFill>
                <a:latin typeface="Arial" panose="020B0604020202020204" pitchFamily="34" charset="0"/>
              </a:rPr>
              <a:t>Chartered Institute of Personal and Development (no date)</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940269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3FE0-717B-59A7-D47F-E503196E5A2F}"/>
              </a:ext>
            </a:extLst>
          </p:cNvPr>
          <p:cNvSpPr>
            <a:spLocks noGrp="1"/>
          </p:cNvSpPr>
          <p:nvPr>
            <p:ph type="title"/>
          </p:nvPr>
        </p:nvSpPr>
        <p:spPr>
          <a:xfrm>
            <a:off x="178675" y="123751"/>
            <a:ext cx="8786648" cy="1325563"/>
          </a:xfrm>
        </p:spPr>
        <p:txBody>
          <a:bodyPr>
            <a:normAutofit/>
          </a:bodyPr>
          <a:lstStyle/>
          <a:p>
            <a:r>
              <a:rPr lang="en-GB" b="1" dirty="0">
                <a:solidFill>
                  <a:srgbClr val="0070C0"/>
                </a:solidFill>
                <a:latin typeface="Arial" panose="020B0604020202020204" pitchFamily="34" charset="0"/>
                <a:cs typeface="Arial" panose="020B0604020202020204" pitchFamily="34" charset="0"/>
              </a:rPr>
              <a:t>Importance of Reflection in CDP</a:t>
            </a:r>
          </a:p>
        </p:txBody>
      </p:sp>
      <p:sp>
        <p:nvSpPr>
          <p:cNvPr id="5" name="TextBox 4">
            <a:extLst>
              <a:ext uri="{FF2B5EF4-FFF2-40B4-BE49-F238E27FC236}">
                <a16:creationId xmlns:a16="http://schemas.microsoft.com/office/drawing/2014/main" id="{D09BA6EB-1372-BB94-926A-CDF036C1A6DC}"/>
              </a:ext>
            </a:extLst>
          </p:cNvPr>
          <p:cNvSpPr txBox="1"/>
          <p:nvPr/>
        </p:nvSpPr>
        <p:spPr>
          <a:xfrm>
            <a:off x="2737945" y="5408685"/>
            <a:ext cx="4572000" cy="369332"/>
          </a:xfrm>
          <a:prstGeom prst="rect">
            <a:avLst/>
          </a:prstGeom>
          <a:noFill/>
        </p:spPr>
        <p:txBody>
          <a:bodyPr wrap="square">
            <a:spAutoFit/>
          </a:bodyPr>
          <a:lstStyle/>
          <a:p>
            <a:r>
              <a:rPr lang="en-GB" dirty="0">
                <a:hlinkClick r:id="rId3"/>
              </a:rPr>
              <a:t>The Importance of Reflection YouTube Link</a:t>
            </a:r>
            <a:r>
              <a:rPr lang="en-GB" dirty="0"/>
              <a:t> </a:t>
            </a:r>
          </a:p>
        </p:txBody>
      </p:sp>
      <p:pic>
        <p:nvPicPr>
          <p:cNvPr id="7" name="Picture 6">
            <a:extLst>
              <a:ext uri="{FF2B5EF4-FFF2-40B4-BE49-F238E27FC236}">
                <a16:creationId xmlns:a16="http://schemas.microsoft.com/office/drawing/2014/main" id="{BA78139E-18B0-F563-3C25-358940A24CEE}"/>
              </a:ext>
            </a:extLst>
          </p:cNvPr>
          <p:cNvPicPr>
            <a:picLocks noChangeAspect="1"/>
          </p:cNvPicPr>
          <p:nvPr/>
        </p:nvPicPr>
        <p:blipFill rotWithShape="1">
          <a:blip r:embed="rId4"/>
          <a:srcRect l="43104" t="22934" r="21264" b="26014"/>
          <a:stretch/>
        </p:blipFill>
        <p:spPr>
          <a:xfrm>
            <a:off x="1413641" y="1656244"/>
            <a:ext cx="6316717" cy="3545511"/>
          </a:xfrm>
          <a:prstGeom prst="rect">
            <a:avLst/>
          </a:prstGeom>
        </p:spPr>
      </p:pic>
    </p:spTree>
    <p:extLst>
      <p:ext uri="{BB962C8B-B14F-4D97-AF65-F5344CB8AC3E}">
        <p14:creationId xmlns:p14="http://schemas.microsoft.com/office/powerpoint/2010/main" val="2689620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EC44-0F08-0E35-67E2-E3038E801A89}"/>
              </a:ext>
            </a:extLst>
          </p:cNvPr>
          <p:cNvSpPr>
            <a:spLocks noGrp="1"/>
          </p:cNvSpPr>
          <p:nvPr>
            <p:ph type="title"/>
          </p:nvPr>
        </p:nvSpPr>
        <p:spPr>
          <a:xfrm>
            <a:off x="89338" y="91856"/>
            <a:ext cx="8965324" cy="1325563"/>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Importance of Reflection in CDP</a:t>
            </a:r>
            <a:endParaRPr lang="en-GB" b="1" dirty="0"/>
          </a:p>
        </p:txBody>
      </p:sp>
      <p:sp>
        <p:nvSpPr>
          <p:cNvPr id="4" name="Content Placeholder 3">
            <a:extLst>
              <a:ext uri="{FF2B5EF4-FFF2-40B4-BE49-F238E27FC236}">
                <a16:creationId xmlns:a16="http://schemas.microsoft.com/office/drawing/2014/main" id="{EE11B7D5-4539-5BAD-8822-73E209E5118D}"/>
              </a:ext>
            </a:extLst>
          </p:cNvPr>
          <p:cNvSpPr>
            <a:spLocks noGrp="1"/>
          </p:cNvSpPr>
          <p:nvPr>
            <p:ph sz="half" idx="2"/>
          </p:nvPr>
        </p:nvSpPr>
        <p:spPr>
          <a:xfrm>
            <a:off x="276813" y="1254749"/>
            <a:ext cx="3867150" cy="4557472"/>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CPD should be:</a:t>
            </a:r>
          </a:p>
          <a:p>
            <a:r>
              <a:rPr lang="en-GB" dirty="0">
                <a:solidFill>
                  <a:srgbClr val="0070C0"/>
                </a:solidFill>
                <a:latin typeface="Arial" panose="020B0604020202020204" pitchFamily="34" charset="0"/>
                <a:cs typeface="Arial" panose="020B0604020202020204" pitchFamily="34" charset="0"/>
              </a:rPr>
              <a:t>Regularly reviewed </a:t>
            </a:r>
          </a:p>
          <a:p>
            <a:r>
              <a:rPr lang="en-GB" dirty="0">
                <a:solidFill>
                  <a:srgbClr val="0070C0"/>
                </a:solidFill>
                <a:latin typeface="Arial" panose="020B0604020202020204" pitchFamily="34" charset="0"/>
                <a:cs typeface="Arial" panose="020B0604020202020204" pitchFamily="34" charset="0"/>
              </a:rPr>
              <a:t>Evaluated for impact </a:t>
            </a:r>
          </a:p>
          <a:p>
            <a:r>
              <a:rPr lang="en-GB" dirty="0">
                <a:solidFill>
                  <a:srgbClr val="0070C0"/>
                </a:solidFill>
                <a:latin typeface="Arial" panose="020B0604020202020204" pitchFamily="34" charset="0"/>
                <a:cs typeface="Arial" panose="020B0604020202020204" pitchFamily="34" charset="0"/>
              </a:rPr>
              <a:t>Personal to you</a:t>
            </a:r>
          </a:p>
          <a:p>
            <a:r>
              <a:rPr lang="en-GB" dirty="0">
                <a:solidFill>
                  <a:srgbClr val="0070C0"/>
                </a:solidFill>
                <a:latin typeface="Arial" panose="020B0604020202020204" pitchFamily="34" charset="0"/>
                <a:cs typeface="Arial" panose="020B0604020202020204" pitchFamily="34" charset="0"/>
              </a:rPr>
              <a:t>Increase knowledge, experience and understanding</a:t>
            </a:r>
          </a:p>
          <a:p>
            <a:r>
              <a:rPr lang="en-GB" dirty="0">
                <a:solidFill>
                  <a:srgbClr val="0070C0"/>
                </a:solidFill>
                <a:latin typeface="Arial" panose="020B0604020202020204" pitchFamily="34" charset="0"/>
                <a:cs typeface="Arial" panose="020B0604020202020204" pitchFamily="34" charset="0"/>
              </a:rPr>
              <a:t>Contribute to lifelong learning </a:t>
            </a:r>
          </a:p>
        </p:txBody>
      </p:sp>
      <p:pic>
        <p:nvPicPr>
          <p:cNvPr id="5122" name="Picture 2" descr="Why is CPD important and how can Meded Academy help?">
            <a:extLst>
              <a:ext uri="{FF2B5EF4-FFF2-40B4-BE49-F238E27FC236}">
                <a16:creationId xmlns:a16="http://schemas.microsoft.com/office/drawing/2014/main" id="{DD6E4174-E576-486F-4DAC-E902261D11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22" r="5741"/>
          <a:stretch/>
        </p:blipFill>
        <p:spPr bwMode="auto">
          <a:xfrm>
            <a:off x="4143963" y="2012685"/>
            <a:ext cx="4387061" cy="2832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709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A2E6-CB05-B0CE-E814-537DB2736B8F}"/>
              </a:ext>
            </a:extLst>
          </p:cNvPr>
          <p:cNvSpPr>
            <a:spLocks noGrp="1"/>
          </p:cNvSpPr>
          <p:nvPr>
            <p:ph type="title"/>
          </p:nvPr>
        </p:nvSpPr>
        <p:spPr>
          <a:xfrm>
            <a:off x="0" y="18284"/>
            <a:ext cx="91440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Reflecting with others </a:t>
            </a:r>
          </a:p>
        </p:txBody>
      </p:sp>
      <p:sp>
        <p:nvSpPr>
          <p:cNvPr id="4" name="Content Placeholder 3">
            <a:extLst>
              <a:ext uri="{FF2B5EF4-FFF2-40B4-BE49-F238E27FC236}">
                <a16:creationId xmlns:a16="http://schemas.microsoft.com/office/drawing/2014/main" id="{8E91A644-2BF8-DDB3-3479-9D13DD5024BC}"/>
              </a:ext>
            </a:extLst>
          </p:cNvPr>
          <p:cNvSpPr>
            <a:spLocks noGrp="1"/>
          </p:cNvSpPr>
          <p:nvPr>
            <p:ph sz="half" idx="2"/>
          </p:nvPr>
        </p:nvSpPr>
        <p:spPr>
          <a:xfrm>
            <a:off x="0" y="1151466"/>
            <a:ext cx="5147733" cy="5198533"/>
          </a:xfrm>
        </p:spPr>
        <p:txBody>
          <a:bodyPr>
            <a:normAutofit/>
          </a:bodyPr>
          <a:lstStyle/>
          <a:p>
            <a:r>
              <a:rPr lang="en-GB" dirty="0">
                <a:solidFill>
                  <a:srgbClr val="0070C0"/>
                </a:solidFill>
                <a:latin typeface="Arial" panose="020B0604020202020204" pitchFamily="34" charset="0"/>
                <a:cs typeface="Arial" panose="020B0604020202020204" pitchFamily="34" charset="0"/>
              </a:rPr>
              <a:t>Talking to others can be a powerful vehicle for reflection as you can talk about your practice, share ideas and support each other. Positive relationships with other professionals where you reflect together will support you with new ideas to extend your practice. </a:t>
            </a:r>
          </a:p>
          <a:p>
            <a:pPr marL="0" indent="0">
              <a:buNone/>
            </a:pPr>
            <a:r>
              <a:rPr lang="en-GB" dirty="0">
                <a:solidFill>
                  <a:srgbClr val="0070C0"/>
                </a:solidFill>
                <a:latin typeface="Arial" panose="020B0604020202020204" pitchFamily="34" charset="0"/>
                <a:cs typeface="Arial" panose="020B0604020202020204" pitchFamily="34" charset="0"/>
              </a:rPr>
              <a:t>		PACEY (2016) </a:t>
            </a:r>
          </a:p>
        </p:txBody>
      </p:sp>
      <p:pic>
        <p:nvPicPr>
          <p:cNvPr id="6146" name="Picture 2" descr="Self-Reflection: What It Is And Why It's Important For Your Career | Built  In">
            <a:extLst>
              <a:ext uri="{FF2B5EF4-FFF2-40B4-BE49-F238E27FC236}">
                <a16:creationId xmlns:a16="http://schemas.microsoft.com/office/drawing/2014/main" id="{A680CB63-513D-F53C-0A6D-97A4AB6D51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56" t="11443" r="5082" b="11724"/>
          <a:stretch/>
        </p:blipFill>
        <p:spPr bwMode="auto">
          <a:xfrm>
            <a:off x="4974619" y="2065867"/>
            <a:ext cx="4169381" cy="2073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566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DFF9-05ED-B36E-553A-9B905F2BA123}"/>
              </a:ext>
            </a:extLst>
          </p:cNvPr>
          <p:cNvSpPr>
            <a:spLocks noGrp="1"/>
          </p:cNvSpPr>
          <p:nvPr>
            <p:ph type="title"/>
          </p:nvPr>
        </p:nvSpPr>
        <p:spPr>
          <a:xfrm>
            <a:off x="451945" y="55233"/>
            <a:ext cx="8063405" cy="1325563"/>
          </a:xfrm>
        </p:spPr>
        <p:txBody>
          <a:bodyPr/>
          <a:lstStyle/>
          <a:p>
            <a:pPr algn="ctr"/>
            <a:r>
              <a:rPr lang="en-GB" b="1">
                <a:solidFill>
                  <a:srgbClr val="0070C0"/>
                </a:solidFill>
                <a:latin typeface="Arial" panose="020B0604020202020204" pitchFamily="34" charset="0"/>
                <a:cs typeface="Arial" panose="020B0604020202020204" pitchFamily="34" charset="0"/>
              </a:rPr>
              <a:t>PDP task </a:t>
            </a: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284918-A22B-2F44-8DF4-319225A1080F}"/>
              </a:ext>
            </a:extLst>
          </p:cNvPr>
          <p:cNvSpPr>
            <a:spLocks noGrp="1"/>
          </p:cNvSpPr>
          <p:nvPr>
            <p:ph sz="half" idx="2"/>
          </p:nvPr>
        </p:nvSpPr>
        <p:spPr>
          <a:xfrm>
            <a:off x="250277" y="1134533"/>
            <a:ext cx="8893723" cy="5005452"/>
          </a:xfrm>
        </p:spPr>
        <p:txBody>
          <a:bodyPr/>
          <a:lstStyle/>
          <a:p>
            <a:pPr marL="0" indent="0">
              <a:buNone/>
            </a:pPr>
            <a:r>
              <a:rPr lang="en-GB" dirty="0">
                <a:solidFill>
                  <a:srgbClr val="0070C0"/>
                </a:solidFill>
                <a:latin typeface="Arial" panose="020B0604020202020204" pitchFamily="34" charset="0"/>
                <a:cs typeface="Arial" panose="020B0604020202020204" pitchFamily="34" charset="0"/>
              </a:rPr>
              <a:t>Use these subheadings to think of some development goals that are personal to you.</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Personal development</a:t>
            </a:r>
          </a:p>
          <a:p>
            <a:r>
              <a:rPr lang="en-GB" dirty="0">
                <a:solidFill>
                  <a:srgbClr val="0070C0"/>
                </a:solidFill>
                <a:latin typeface="Arial" panose="020B0604020202020204" pitchFamily="34" charset="0"/>
                <a:cs typeface="Arial" panose="020B0604020202020204" pitchFamily="34" charset="0"/>
              </a:rPr>
              <a:t>Educational development</a:t>
            </a:r>
          </a:p>
          <a:p>
            <a:r>
              <a:rPr lang="en-GB" dirty="0">
                <a:solidFill>
                  <a:srgbClr val="0070C0"/>
                </a:solidFill>
                <a:latin typeface="Arial" panose="020B0604020202020204" pitchFamily="34" charset="0"/>
                <a:cs typeface="Arial" panose="020B0604020202020204" pitchFamily="34" charset="0"/>
              </a:rPr>
              <a:t>Career development </a:t>
            </a:r>
          </a:p>
        </p:txBody>
      </p:sp>
      <p:pic>
        <p:nvPicPr>
          <p:cNvPr id="7170" name="Picture 2" descr="Personal Development: How to Take Responsibility for it">
            <a:extLst>
              <a:ext uri="{FF2B5EF4-FFF2-40B4-BE49-F238E27FC236}">
                <a16:creationId xmlns:a16="http://schemas.microsoft.com/office/drawing/2014/main" id="{DF82B3D9-4102-72F7-FBB3-C54924C3D4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3483" y="3704993"/>
            <a:ext cx="4351867" cy="217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29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EDCE-7B43-C67B-BD35-0AED8F5FC2DE}"/>
              </a:ext>
            </a:extLst>
          </p:cNvPr>
          <p:cNvSpPr>
            <a:spLocks noGrp="1"/>
          </p:cNvSpPr>
          <p:nvPr>
            <p:ph type="title"/>
          </p:nvPr>
        </p:nvSpPr>
        <p:spPr>
          <a:xfrm>
            <a:off x="155685" y="144408"/>
            <a:ext cx="788670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SMART goals </a:t>
            </a:r>
          </a:p>
        </p:txBody>
      </p:sp>
      <p:graphicFrame>
        <p:nvGraphicFramePr>
          <p:cNvPr id="8" name="Diagram 7">
            <a:extLst>
              <a:ext uri="{FF2B5EF4-FFF2-40B4-BE49-F238E27FC236}">
                <a16:creationId xmlns:a16="http://schemas.microsoft.com/office/drawing/2014/main" id="{B0B34EE4-83A8-09F8-7B17-9EE246EF195E}"/>
              </a:ext>
            </a:extLst>
          </p:cNvPr>
          <p:cNvGraphicFramePr/>
          <p:nvPr>
            <p:extLst>
              <p:ext uri="{D42A27DB-BD31-4B8C-83A1-F6EECF244321}">
                <p14:modId xmlns:p14="http://schemas.microsoft.com/office/powerpoint/2010/main" val="718593360"/>
              </p:ext>
            </p:extLst>
          </p:nvPr>
        </p:nvGraphicFramePr>
        <p:xfrm>
          <a:off x="863600" y="1438166"/>
          <a:ext cx="7439573"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150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03AF16-14E1-3592-3F36-81A74C10079B}"/>
              </a:ext>
            </a:extLst>
          </p:cNvPr>
          <p:cNvPicPr>
            <a:picLocks noChangeAspect="1"/>
          </p:cNvPicPr>
          <p:nvPr/>
        </p:nvPicPr>
        <p:blipFill rotWithShape="1">
          <a:blip r:embed="rId3"/>
          <a:srcRect l="47356" t="17945" r="6436" b="5182"/>
          <a:stretch/>
        </p:blipFill>
        <p:spPr>
          <a:xfrm>
            <a:off x="0" y="-1"/>
            <a:ext cx="9208269" cy="6001407"/>
          </a:xfrm>
          <a:prstGeom prst="rect">
            <a:avLst/>
          </a:prstGeom>
        </p:spPr>
      </p:pic>
    </p:spTree>
    <p:extLst>
      <p:ext uri="{BB962C8B-B14F-4D97-AF65-F5344CB8AC3E}">
        <p14:creationId xmlns:p14="http://schemas.microsoft.com/office/powerpoint/2010/main" val="264329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FA56A7-3294-8EF2-AB89-82941868674D}"/>
              </a:ext>
            </a:extLst>
          </p:cNvPr>
          <p:cNvPicPr>
            <a:picLocks noChangeAspect="1"/>
          </p:cNvPicPr>
          <p:nvPr/>
        </p:nvPicPr>
        <p:blipFill rotWithShape="1">
          <a:blip r:embed="rId3"/>
          <a:srcRect l="48619" t="21759" r="7817" b="16038"/>
          <a:stretch/>
        </p:blipFill>
        <p:spPr>
          <a:xfrm>
            <a:off x="15492" y="388881"/>
            <a:ext cx="9113015" cy="5097517"/>
          </a:xfrm>
          <a:prstGeom prst="rect">
            <a:avLst/>
          </a:prstGeom>
        </p:spPr>
      </p:pic>
    </p:spTree>
    <p:extLst>
      <p:ext uri="{BB962C8B-B14F-4D97-AF65-F5344CB8AC3E}">
        <p14:creationId xmlns:p14="http://schemas.microsoft.com/office/powerpoint/2010/main" val="1996809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BF3193-E1C9-B0E3-1FE0-846F77FE135B}"/>
              </a:ext>
            </a:extLst>
          </p:cNvPr>
          <p:cNvPicPr>
            <a:picLocks noChangeAspect="1"/>
          </p:cNvPicPr>
          <p:nvPr/>
        </p:nvPicPr>
        <p:blipFill rotWithShape="1">
          <a:blip r:embed="rId3"/>
          <a:srcRect l="44483" t="13544" r="2184" b="16038"/>
          <a:stretch/>
        </p:blipFill>
        <p:spPr>
          <a:xfrm>
            <a:off x="0" y="325819"/>
            <a:ext cx="9144000" cy="5304882"/>
          </a:xfrm>
          <a:prstGeom prst="rect">
            <a:avLst/>
          </a:prstGeom>
        </p:spPr>
      </p:pic>
    </p:spTree>
    <p:extLst>
      <p:ext uri="{BB962C8B-B14F-4D97-AF65-F5344CB8AC3E}">
        <p14:creationId xmlns:p14="http://schemas.microsoft.com/office/powerpoint/2010/main" val="3059475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2321-8A3F-A85D-C6C9-B236D92BE17C}"/>
              </a:ext>
            </a:extLst>
          </p:cNvPr>
          <p:cNvSpPr>
            <a:spLocks noGrp="1"/>
          </p:cNvSpPr>
          <p:nvPr>
            <p:ph type="title"/>
          </p:nvPr>
        </p:nvSpPr>
        <p:spPr>
          <a:xfrm>
            <a:off x="628650" y="-635"/>
            <a:ext cx="7886700" cy="1494155"/>
          </a:xfrm>
        </p:spPr>
        <p:txBody>
          <a:bodyPr/>
          <a:lstStyle/>
          <a:p>
            <a:pPr algn="ctr"/>
            <a:r>
              <a:rPr lang="en-GB" b="1" dirty="0">
                <a:solidFill>
                  <a:srgbClr val="0070C0"/>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09A0067F-D4AE-DC8D-609C-12590758C232}"/>
              </a:ext>
            </a:extLst>
          </p:cNvPr>
          <p:cNvSpPr>
            <a:spLocks noGrp="1"/>
          </p:cNvSpPr>
          <p:nvPr>
            <p:ph idx="1"/>
          </p:nvPr>
        </p:nvSpPr>
        <p:spPr>
          <a:xfrm>
            <a:off x="470994" y="1493520"/>
            <a:ext cx="8347886" cy="4257040"/>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Start to construct your PDP, aim to include:</a:t>
            </a:r>
          </a:p>
          <a:p>
            <a:pPr marL="0" indent="0">
              <a:buNone/>
            </a:pPr>
            <a:endParaRPr lang="en-GB" dirty="0">
              <a:solidFill>
                <a:srgbClr val="0070C0"/>
              </a:solidFill>
              <a:latin typeface="Arial" panose="020B0604020202020204" pitchFamily="34" charset="0"/>
              <a:cs typeface="Arial" panose="020B0604020202020204" pitchFamily="34" charset="0"/>
            </a:endParaRPr>
          </a:p>
          <a:p>
            <a:pPr>
              <a:buFontTx/>
              <a:buChar char="-"/>
            </a:pPr>
            <a:r>
              <a:rPr lang="en-GB" dirty="0">
                <a:solidFill>
                  <a:srgbClr val="0070C0"/>
                </a:solidFill>
                <a:latin typeface="Arial" panose="020B0604020202020204" pitchFamily="34" charset="0"/>
                <a:cs typeface="Arial" panose="020B0604020202020204" pitchFamily="34" charset="0"/>
              </a:rPr>
              <a:t>Goals/objectives/skills you want to develop </a:t>
            </a:r>
          </a:p>
          <a:p>
            <a:pPr>
              <a:buFontTx/>
              <a:buChar char="-"/>
            </a:pPr>
            <a:r>
              <a:rPr lang="en-GB" dirty="0">
                <a:solidFill>
                  <a:srgbClr val="0070C0"/>
                </a:solidFill>
                <a:latin typeface="Arial" panose="020B0604020202020204" pitchFamily="34" charset="0"/>
                <a:cs typeface="Arial" panose="020B0604020202020204" pitchFamily="34" charset="0"/>
              </a:rPr>
              <a:t>How will you achieve these goals? </a:t>
            </a:r>
          </a:p>
          <a:p>
            <a:pPr>
              <a:buFontTx/>
              <a:buChar char="-"/>
            </a:pPr>
            <a:r>
              <a:rPr lang="en-GB" dirty="0">
                <a:solidFill>
                  <a:srgbClr val="0070C0"/>
                </a:solidFill>
                <a:latin typeface="Arial" panose="020B0604020202020204" pitchFamily="34" charset="0"/>
                <a:cs typeface="Arial" panose="020B0604020202020204" pitchFamily="34" charset="0"/>
              </a:rPr>
              <a:t>What support and resources are needed </a:t>
            </a:r>
          </a:p>
          <a:p>
            <a:pPr>
              <a:buFontTx/>
              <a:buChar char="-"/>
            </a:pPr>
            <a:r>
              <a:rPr lang="en-GB" dirty="0">
                <a:solidFill>
                  <a:srgbClr val="0070C0"/>
                </a:solidFill>
                <a:latin typeface="Arial" panose="020B0604020202020204" pitchFamily="34" charset="0"/>
                <a:cs typeface="Arial" panose="020B0604020202020204" pitchFamily="34" charset="0"/>
              </a:rPr>
              <a:t>Target date </a:t>
            </a:r>
          </a:p>
          <a:p>
            <a:pPr>
              <a:buFontTx/>
              <a:buChar char="-"/>
            </a:pPr>
            <a:r>
              <a:rPr lang="en-GB" dirty="0">
                <a:solidFill>
                  <a:srgbClr val="0070C0"/>
                </a:solidFill>
                <a:latin typeface="Arial" panose="020B0604020202020204" pitchFamily="34" charset="0"/>
                <a:cs typeface="Arial" panose="020B0604020202020204" pitchFamily="34" charset="0"/>
              </a:rPr>
              <a:t>How will you know you have achieved your goal?</a:t>
            </a:r>
          </a:p>
          <a:p>
            <a:pPr>
              <a:buFontTx/>
              <a:buChar char="-"/>
            </a:pPr>
            <a:r>
              <a:rPr lang="en-GB" dirty="0">
                <a:solidFill>
                  <a:srgbClr val="0070C0"/>
                </a:solidFill>
                <a:latin typeface="Arial" panose="020B0604020202020204" pitchFamily="34" charset="0"/>
                <a:cs typeface="Arial" panose="020B0604020202020204" pitchFamily="34" charset="0"/>
              </a:rPr>
              <a:t>How will you review your goal? </a:t>
            </a:r>
          </a:p>
        </p:txBody>
      </p:sp>
    </p:spTree>
    <p:extLst>
      <p:ext uri="{BB962C8B-B14F-4D97-AF65-F5344CB8AC3E}">
        <p14:creationId xmlns:p14="http://schemas.microsoft.com/office/powerpoint/2010/main" val="580015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0A2D-BECB-14C3-8B85-107B7AABE5E6}"/>
              </a:ext>
            </a:extLst>
          </p:cNvPr>
          <p:cNvSpPr>
            <a:spLocks noGrp="1"/>
          </p:cNvSpPr>
          <p:nvPr>
            <p:ph type="title"/>
          </p:nvPr>
        </p:nvSpPr>
        <p:spPr>
          <a:xfrm>
            <a:off x="0" y="1"/>
            <a:ext cx="7886700" cy="840828"/>
          </a:xfrm>
        </p:spPr>
        <p:txBody>
          <a:bodyPr/>
          <a:lstStyle/>
          <a:p>
            <a:r>
              <a:rPr lang="en-GB" b="1" dirty="0">
                <a:solidFill>
                  <a:srgbClr val="0070C0"/>
                </a:solidFill>
              </a:rPr>
              <a:t>References:</a:t>
            </a:r>
          </a:p>
        </p:txBody>
      </p:sp>
      <p:sp>
        <p:nvSpPr>
          <p:cNvPr id="3" name="Content Placeholder 2">
            <a:extLst>
              <a:ext uri="{FF2B5EF4-FFF2-40B4-BE49-F238E27FC236}">
                <a16:creationId xmlns:a16="http://schemas.microsoft.com/office/drawing/2014/main" id="{B27C8FE4-C1C8-86ED-EC31-26E629C1EF10}"/>
              </a:ext>
            </a:extLst>
          </p:cNvPr>
          <p:cNvSpPr>
            <a:spLocks noGrp="1"/>
          </p:cNvSpPr>
          <p:nvPr>
            <p:ph idx="1"/>
          </p:nvPr>
        </p:nvSpPr>
        <p:spPr>
          <a:xfrm>
            <a:off x="0" y="721360"/>
            <a:ext cx="9144000" cy="5354320"/>
          </a:xfrm>
        </p:spPr>
        <p:txBody>
          <a:bodyPr>
            <a:normAutofit fontScale="85000" lnSpcReduction="10000"/>
          </a:bodyPr>
          <a:lstStyle/>
          <a:p>
            <a:r>
              <a:rPr lang="en-GB" sz="2000" dirty="0"/>
              <a:t>Chartered Institute of Personal and Development (no date) </a:t>
            </a:r>
            <a:r>
              <a:rPr lang="en-GB" sz="2000" i="1" dirty="0"/>
              <a:t>About CPD</a:t>
            </a:r>
            <a:r>
              <a:rPr lang="en-GB" sz="2000" dirty="0"/>
              <a:t>. Available at: </a:t>
            </a:r>
            <a:r>
              <a:rPr lang="en-GB" sz="2000" dirty="0">
                <a:hlinkClick r:id="rId2"/>
              </a:rPr>
              <a:t>https://www.cipd.org/uk/learning/cpd/about/</a:t>
            </a:r>
            <a:r>
              <a:rPr lang="en-GB" sz="2000" dirty="0"/>
              <a:t> (Accessed: 25</a:t>
            </a:r>
            <a:r>
              <a:rPr lang="en-GB" sz="2000" baseline="30000" dirty="0"/>
              <a:t>th</a:t>
            </a:r>
            <a:r>
              <a:rPr lang="en-GB" sz="2000" dirty="0"/>
              <a:t> July 2023). </a:t>
            </a:r>
          </a:p>
          <a:p>
            <a:r>
              <a:rPr lang="en-GB" sz="2000" b="0" i="0" dirty="0">
                <a:solidFill>
                  <a:srgbClr val="333333"/>
                </a:solidFill>
                <a:effectLst/>
              </a:rPr>
              <a:t>Department for Education (2023) </a:t>
            </a:r>
            <a:r>
              <a:rPr lang="en-GB" sz="2000" b="0" i="1" dirty="0">
                <a:solidFill>
                  <a:srgbClr val="333333"/>
                </a:solidFill>
                <a:effectLst/>
              </a:rPr>
              <a:t>Statutory framework for the early years foundation stage</a:t>
            </a:r>
            <a:r>
              <a:rPr lang="en-GB" sz="2000" b="0" i="0" dirty="0">
                <a:solidFill>
                  <a:srgbClr val="333333"/>
                </a:solidFill>
                <a:effectLst/>
              </a:rPr>
              <a:t>. Available at: </a:t>
            </a:r>
            <a:r>
              <a:rPr lang="en-GB" sz="2000" b="0" i="0" u="sng" dirty="0">
                <a:solidFill>
                  <a:schemeClr val="accent1"/>
                </a:solidFill>
                <a:effectLst/>
              </a:rPr>
              <a:t>https://www.gov.uk/government/publications/early-years-foundation-stage-framework--2  </a:t>
            </a:r>
            <a:r>
              <a:rPr lang="en-GB" sz="2000" b="0" i="0" dirty="0">
                <a:solidFill>
                  <a:srgbClr val="333333"/>
                </a:solidFill>
                <a:effectLst/>
              </a:rPr>
              <a:t>(Accessed:19</a:t>
            </a:r>
            <a:r>
              <a:rPr lang="en-GB" sz="2000" b="0" i="0" baseline="30000" dirty="0">
                <a:solidFill>
                  <a:srgbClr val="333333"/>
                </a:solidFill>
                <a:effectLst/>
              </a:rPr>
              <a:t>th</a:t>
            </a:r>
            <a:r>
              <a:rPr lang="en-GB" sz="2000" b="0" i="0" dirty="0">
                <a:solidFill>
                  <a:srgbClr val="333333"/>
                </a:solidFill>
                <a:effectLst/>
              </a:rPr>
              <a:t> September </a:t>
            </a:r>
            <a:r>
              <a:rPr lang="en-GB" sz="2000" b="0" i="0">
                <a:solidFill>
                  <a:srgbClr val="333333"/>
                </a:solidFill>
                <a:effectLst/>
              </a:rPr>
              <a:t>2023).</a:t>
            </a:r>
            <a:endParaRPr lang="en-GB" sz="2000" dirty="0"/>
          </a:p>
          <a:p>
            <a:r>
              <a:rPr lang="en-GB" sz="2000" dirty="0"/>
              <a:t>PACEY (2016) </a:t>
            </a:r>
            <a:r>
              <a:rPr lang="en-GB" sz="2000" i="1" dirty="0"/>
              <a:t>Developing Self Reflective Practice</a:t>
            </a:r>
            <a:r>
              <a:rPr lang="en-GB" sz="2000" dirty="0"/>
              <a:t>. Available at: </a:t>
            </a:r>
            <a:r>
              <a:rPr lang="en-GB" sz="2000" dirty="0">
                <a:hlinkClick r:id="rId3"/>
              </a:rPr>
              <a:t>https://www.pacey.org.uk/Pacey/media/Website-files/PACEY%20member%20practice%20guides%20(PDFs)/PG04-self-reflective-practice.pdf</a:t>
            </a:r>
            <a:r>
              <a:rPr lang="en-GB" sz="2000" dirty="0"/>
              <a:t> (Accessed: 25</a:t>
            </a:r>
            <a:r>
              <a:rPr lang="en-GB" sz="2000" baseline="30000" dirty="0"/>
              <a:t>th</a:t>
            </a:r>
            <a:r>
              <a:rPr lang="en-GB" sz="2000" dirty="0"/>
              <a:t> July 2023). </a:t>
            </a:r>
          </a:p>
          <a:p>
            <a:r>
              <a:rPr lang="en-GB" sz="2000" dirty="0"/>
              <a:t>The Open University (2021) </a:t>
            </a:r>
            <a:r>
              <a:rPr lang="en-GB" sz="2000" i="1" dirty="0"/>
              <a:t>Develop your career</a:t>
            </a:r>
            <a:r>
              <a:rPr lang="en-GB" sz="2000" dirty="0"/>
              <a:t>. Available at: </a:t>
            </a:r>
            <a:r>
              <a:rPr lang="en-GB" sz="2000" dirty="0">
                <a:hlinkClick r:id="rId4"/>
              </a:rPr>
              <a:t>https://help.open.ac.uk/pdp#:~:text=Personal%20development%20planning%20or%20PDP,personal%20development%20options%20and%20goals</a:t>
            </a:r>
            <a:r>
              <a:rPr lang="en-GB" sz="2000" dirty="0"/>
              <a:t> (Accessed: 25</a:t>
            </a:r>
            <a:r>
              <a:rPr lang="en-GB" sz="2000" baseline="30000" dirty="0"/>
              <a:t>th</a:t>
            </a:r>
            <a:r>
              <a:rPr lang="en-GB" sz="2000" dirty="0"/>
              <a:t> July 2023). </a:t>
            </a:r>
          </a:p>
          <a:p>
            <a:r>
              <a:rPr lang="en-GB" sz="2000" dirty="0"/>
              <a:t>The Quality Assurance Agency for Higher Education (2009) </a:t>
            </a:r>
            <a:r>
              <a:rPr lang="en-GB" sz="2000" i="1" dirty="0"/>
              <a:t>Personal development planning: guidance for institutional policy and practice in higher education</a:t>
            </a:r>
            <a:r>
              <a:rPr lang="en-GB" sz="2000" dirty="0"/>
              <a:t>. Available at: </a:t>
            </a:r>
            <a:r>
              <a:rPr lang="en-GB" sz="2000" dirty="0">
                <a:hlinkClick r:id="rId5"/>
              </a:rPr>
              <a:t>https://www.qaa.ac.uk/docs/qaas/enhancement-and-development/pdp-guidance-for-institutional-policy-and-practice.pdf?sfvrsn=4145f581_8</a:t>
            </a:r>
            <a:r>
              <a:rPr lang="en-GB" sz="2000" dirty="0"/>
              <a:t> (Accessed: 25</a:t>
            </a:r>
            <a:r>
              <a:rPr lang="en-GB" sz="2000" baseline="30000" dirty="0"/>
              <a:t>th</a:t>
            </a:r>
            <a:r>
              <a:rPr lang="en-GB" sz="2000" dirty="0"/>
              <a:t> July 2023). </a:t>
            </a:r>
          </a:p>
          <a:p>
            <a:r>
              <a:rPr lang="en-GB" sz="2000" dirty="0"/>
              <a:t>Social Care Wales. (2016) </a:t>
            </a:r>
            <a:r>
              <a:rPr lang="en-GB" sz="2000" i="1" dirty="0"/>
              <a:t>Early Years CPD Principles</a:t>
            </a:r>
            <a:r>
              <a:rPr lang="en-GB" sz="2000" dirty="0"/>
              <a:t>. Available at: </a:t>
            </a:r>
            <a:r>
              <a:rPr lang="en-GB" sz="2000" dirty="0">
                <a:hlinkClick r:id="rId6"/>
              </a:rPr>
              <a:t>https://socialcare.wales/cms-assets/documents/Early-years-CPD-principles.pdf</a:t>
            </a:r>
            <a:r>
              <a:rPr lang="en-GB" sz="2000" dirty="0"/>
              <a:t> (Accessed:25th July 2023). </a:t>
            </a:r>
          </a:p>
          <a:p>
            <a:r>
              <a:rPr lang="en-GB" sz="2000" dirty="0"/>
              <a:t>Welsh Government (2015) Children and Young People Wellbeing Monitor for Wales 2015. Available at: </a:t>
            </a:r>
            <a:r>
              <a:rPr lang="en-GB" sz="2000" dirty="0">
                <a:hlinkClick r:id="rId7"/>
              </a:rPr>
              <a:t>https://www.gov.wales/sites/default/files/statistics-and-research/2019-07/151211-children-young-people-wellbeing-monitor-2015-summary-en.pdf</a:t>
            </a:r>
            <a:r>
              <a:rPr lang="en-GB" sz="2000" dirty="0"/>
              <a:t> (Accessed: 25</a:t>
            </a:r>
            <a:r>
              <a:rPr lang="en-GB" sz="2000" baseline="30000" dirty="0"/>
              <a:t>th</a:t>
            </a:r>
            <a:r>
              <a:rPr lang="en-GB" sz="2000" dirty="0"/>
              <a:t> July 2023). </a:t>
            </a:r>
          </a:p>
          <a:p>
            <a:endParaRPr lang="en-GB" sz="2000" dirty="0"/>
          </a:p>
          <a:p>
            <a:endParaRPr lang="en-GB" sz="2000" dirty="0"/>
          </a:p>
        </p:txBody>
      </p:sp>
    </p:spTree>
    <p:extLst>
      <p:ext uri="{BB962C8B-B14F-4D97-AF65-F5344CB8AC3E}">
        <p14:creationId xmlns:p14="http://schemas.microsoft.com/office/powerpoint/2010/main" val="26863585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114</TotalTime>
  <Words>2483</Words>
  <Application>Microsoft Office PowerPoint</Application>
  <PresentationFormat>On-screen Show (4:3)</PresentationFormat>
  <Paragraphs>159</Paragraphs>
  <Slides>22</Slides>
  <Notes>16</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22</vt:i4>
      </vt:variant>
    </vt:vector>
  </HeadingPairs>
  <TitlesOfParts>
    <vt:vector size="48" baseType="lpstr">
      <vt:lpstr>Arial</vt:lpstr>
      <vt:lpstr>Calibri</vt:lpstr>
      <vt:lpstr>Calibri Light</vt:lpstr>
      <vt:lpstr>Helvetica Neue</vt:lpstr>
      <vt:lpstr>Libre Franklin</vt:lpstr>
      <vt:lpstr>Museo</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Part 1: </vt:lpstr>
      <vt:lpstr>Personal Development Plan (PDP) </vt:lpstr>
      <vt:lpstr>Lifelong learning </vt:lpstr>
      <vt:lpstr>PowerPoint Presentation</vt:lpstr>
      <vt:lpstr>Continuing professional development (CPD)</vt:lpstr>
      <vt:lpstr>CPD</vt:lpstr>
      <vt:lpstr>CPD in Early Years </vt:lpstr>
      <vt:lpstr>The Aim of the EYFS</vt:lpstr>
      <vt:lpstr>PowerPoint Presentation</vt:lpstr>
      <vt:lpstr>Importance of Reflection in CDP</vt:lpstr>
      <vt:lpstr>Importance of Reflection in CDP</vt:lpstr>
      <vt:lpstr>Reflecting with others </vt:lpstr>
      <vt:lpstr>PDP task </vt:lpstr>
      <vt:lpstr>SMART goals </vt:lpstr>
      <vt:lpstr>PowerPoint Presentation</vt:lpstr>
      <vt:lpstr>PowerPoint Presentation</vt:lpstr>
      <vt:lpstr>PowerPoint Presentation</vt:lpstr>
      <vt:lpstr>Task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Bhavisha Bhanderi</cp:lastModifiedBy>
  <cp:revision>10</cp:revision>
  <dcterms:created xsi:type="dcterms:W3CDTF">2021-03-10T12:10:47Z</dcterms:created>
  <dcterms:modified xsi:type="dcterms:W3CDTF">2023-09-19T13:04:11Z</dcterms:modified>
</cp:coreProperties>
</file>