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sldIdLst>
    <p:sldId id="256" r:id="rId3"/>
    <p:sldId id="288" r:id="rId4"/>
    <p:sldId id="257" r:id="rId5"/>
    <p:sldId id="258" r:id="rId6"/>
    <p:sldId id="260" r:id="rId7"/>
    <p:sldId id="259" r:id="rId8"/>
    <p:sldId id="261" r:id="rId9"/>
    <p:sldId id="262" r:id="rId10"/>
    <p:sldId id="283" r:id="rId11"/>
    <p:sldId id="284" r:id="rId12"/>
    <p:sldId id="285" r:id="rId13"/>
    <p:sldId id="270" r:id="rId14"/>
    <p:sldId id="271" r:id="rId15"/>
    <p:sldId id="272" r:id="rId16"/>
    <p:sldId id="273" r:id="rId17"/>
    <p:sldId id="274" r:id="rId18"/>
    <p:sldId id="275" r:id="rId19"/>
    <p:sldId id="276" r:id="rId20"/>
    <p:sldId id="263" r:id="rId21"/>
    <p:sldId id="277" r:id="rId22"/>
    <p:sldId id="278" r:id="rId23"/>
    <p:sldId id="279" r:id="rId24"/>
    <p:sldId id="280" r:id="rId25"/>
    <p:sldId id="267" r:id="rId26"/>
    <p:sldId id="281" r:id="rId27"/>
    <p:sldId id="264" r:id="rId28"/>
    <p:sldId id="266" r:id="rId29"/>
    <p:sldId id="265" r:id="rId30"/>
    <p:sldId id="268" r:id="rId31"/>
    <p:sldId id="269" r:id="rId32"/>
    <p:sldId id="282" r:id="rId33"/>
    <p:sldId id="286" r:id="rId34"/>
    <p:sldId id="287" r:id="rId35"/>
  </p:sldIdLst>
  <p:sldSz cx="12192000" cy="6858000"/>
  <p:notesSz cx="6858000" cy="9144000"/>
  <p:defaultTextStyle>
    <a:defPPr>
      <a:defRPr lang="en-G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D1E979-1DDA-4931-A9F0-A7A7E185DB35}" v="14" dt="2024-03-11T14:43:51.394"/>
    <p1510:client id="{4E3B00EC-A2AD-49F4-99DB-1130E200932B}" v="39" dt="2024-03-11T13:05:55.748"/>
    <p1510:client id="{526DC4F9-07C6-4259-B6AA-7F9E9B1E0300}" v="176" dt="2024-03-11T11:11:29.814"/>
    <p1510:client id="{A142A269-6686-4AC2-A5E1-C1C52C0D346E}" v="175" dt="2024-03-11T15:11:26.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14"/>
  </p:normalViewPr>
  <p:slideViewPr>
    <p:cSldViewPr snapToGrid="0">
      <p:cViewPr varScale="1">
        <p:scale>
          <a:sx n="101" d="100"/>
          <a:sy n="101" d="100"/>
        </p:scale>
        <p:origin x="100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A1EAAD-27CC-40FA-B2E6-7DEFB5ACE70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6A537CAA-0D6C-47BA-9109-D68611E03319}">
      <dgm:prSet/>
      <dgm:spPr/>
      <dgm:t>
        <a:bodyPr/>
        <a:lstStyle/>
        <a:p>
          <a:r>
            <a:rPr lang="en-GB"/>
            <a:t>•Charged with the murders and Sexual Abuse of young women alongside her husband Fred West who committed suicide in his cell ( Masters, 2011).  </a:t>
          </a:r>
          <a:endParaRPr lang="en-US"/>
        </a:p>
      </dgm:t>
    </dgm:pt>
    <dgm:pt modelId="{0B95B3F9-0933-44D8-9B06-68217E845312}" type="parTrans" cxnId="{67BB54E3-D021-4E71-8A1A-5BB6D23BA2B7}">
      <dgm:prSet/>
      <dgm:spPr/>
      <dgm:t>
        <a:bodyPr/>
        <a:lstStyle/>
        <a:p>
          <a:endParaRPr lang="en-US"/>
        </a:p>
      </dgm:t>
    </dgm:pt>
    <dgm:pt modelId="{1FCBB0A9-A914-4480-9D8E-0F12FDDCFF91}" type="sibTrans" cxnId="{67BB54E3-D021-4E71-8A1A-5BB6D23BA2B7}">
      <dgm:prSet/>
      <dgm:spPr/>
      <dgm:t>
        <a:bodyPr/>
        <a:lstStyle/>
        <a:p>
          <a:endParaRPr lang="en-US"/>
        </a:p>
      </dgm:t>
    </dgm:pt>
    <dgm:pt modelId="{CFA0A429-CBA2-433E-8BFC-50BD857CA6DF}">
      <dgm:prSet/>
      <dgm:spPr/>
      <dgm:t>
        <a:bodyPr/>
        <a:lstStyle/>
        <a:p>
          <a:r>
            <a:rPr lang="en-GB"/>
            <a:t>•One of the murders included the daughter of the couple , Heather West ( Sounes , 2011). </a:t>
          </a:r>
          <a:endParaRPr lang="en-US"/>
        </a:p>
      </dgm:t>
    </dgm:pt>
    <dgm:pt modelId="{E3C16A8D-44B8-4682-AA25-85D8F2BD4D5B}" type="parTrans" cxnId="{C16A321A-5C26-43C4-9459-D852014BFE9D}">
      <dgm:prSet/>
      <dgm:spPr/>
      <dgm:t>
        <a:bodyPr/>
        <a:lstStyle/>
        <a:p>
          <a:endParaRPr lang="en-US"/>
        </a:p>
      </dgm:t>
    </dgm:pt>
    <dgm:pt modelId="{E884C9C0-D5DD-4BDB-98BB-49E4B1E92C11}" type="sibTrans" cxnId="{C16A321A-5C26-43C4-9459-D852014BFE9D}">
      <dgm:prSet/>
      <dgm:spPr/>
      <dgm:t>
        <a:bodyPr/>
        <a:lstStyle/>
        <a:p>
          <a:endParaRPr lang="en-US"/>
        </a:p>
      </dgm:t>
    </dgm:pt>
    <dgm:pt modelId="{763F6B00-75E6-471A-9C2C-9B1B3CDE1D99}">
      <dgm:prSet/>
      <dgm:spPr/>
      <dgm:t>
        <a:bodyPr/>
        <a:lstStyle/>
        <a:p>
          <a:r>
            <a:rPr lang="en-GB"/>
            <a:t>•Serial Killers are the most misunderstood criminals but also the most demonized ( Pettigrew, 2020) </a:t>
          </a:r>
          <a:endParaRPr lang="en-US"/>
        </a:p>
      </dgm:t>
    </dgm:pt>
    <dgm:pt modelId="{E331A76A-1455-4C4B-A11C-992278767BA2}" type="parTrans" cxnId="{6BDAA3E1-D1AE-4B19-8014-A0A2B7B8A005}">
      <dgm:prSet/>
      <dgm:spPr/>
      <dgm:t>
        <a:bodyPr/>
        <a:lstStyle/>
        <a:p>
          <a:endParaRPr lang="en-US"/>
        </a:p>
      </dgm:t>
    </dgm:pt>
    <dgm:pt modelId="{02CE5D79-28D6-4066-B173-16815D9C3362}" type="sibTrans" cxnId="{6BDAA3E1-D1AE-4B19-8014-A0A2B7B8A005}">
      <dgm:prSet/>
      <dgm:spPr/>
      <dgm:t>
        <a:bodyPr/>
        <a:lstStyle/>
        <a:p>
          <a:endParaRPr lang="en-US"/>
        </a:p>
      </dgm:t>
    </dgm:pt>
    <dgm:pt modelId="{4D9F18E7-61EA-48EE-855B-A9E63B286700}" type="pres">
      <dgm:prSet presAssocID="{2DA1EAAD-27CC-40FA-B2E6-7DEFB5ACE709}" presName="outerComposite" presStyleCnt="0">
        <dgm:presLayoutVars>
          <dgm:chMax val="5"/>
          <dgm:dir/>
          <dgm:resizeHandles val="exact"/>
        </dgm:presLayoutVars>
      </dgm:prSet>
      <dgm:spPr/>
    </dgm:pt>
    <dgm:pt modelId="{2DE144E4-F944-4361-AF90-1E34864FD5DC}" type="pres">
      <dgm:prSet presAssocID="{2DA1EAAD-27CC-40FA-B2E6-7DEFB5ACE709}" presName="dummyMaxCanvas" presStyleCnt="0">
        <dgm:presLayoutVars/>
      </dgm:prSet>
      <dgm:spPr/>
    </dgm:pt>
    <dgm:pt modelId="{88618A80-7C73-43EC-89CC-C35B734722E6}" type="pres">
      <dgm:prSet presAssocID="{2DA1EAAD-27CC-40FA-B2E6-7DEFB5ACE709}" presName="ThreeNodes_1" presStyleLbl="node1" presStyleIdx="0" presStyleCnt="3">
        <dgm:presLayoutVars>
          <dgm:bulletEnabled val="1"/>
        </dgm:presLayoutVars>
      </dgm:prSet>
      <dgm:spPr/>
    </dgm:pt>
    <dgm:pt modelId="{582AA10D-ACAA-45E4-A9C5-A99BFCBA8208}" type="pres">
      <dgm:prSet presAssocID="{2DA1EAAD-27CC-40FA-B2E6-7DEFB5ACE709}" presName="ThreeNodes_2" presStyleLbl="node1" presStyleIdx="1" presStyleCnt="3">
        <dgm:presLayoutVars>
          <dgm:bulletEnabled val="1"/>
        </dgm:presLayoutVars>
      </dgm:prSet>
      <dgm:spPr/>
    </dgm:pt>
    <dgm:pt modelId="{6069BC4B-6F18-489E-A59F-C00FED240A99}" type="pres">
      <dgm:prSet presAssocID="{2DA1EAAD-27CC-40FA-B2E6-7DEFB5ACE709}" presName="ThreeNodes_3" presStyleLbl="node1" presStyleIdx="2" presStyleCnt="3">
        <dgm:presLayoutVars>
          <dgm:bulletEnabled val="1"/>
        </dgm:presLayoutVars>
      </dgm:prSet>
      <dgm:spPr/>
    </dgm:pt>
    <dgm:pt modelId="{036834CB-FD0E-4C20-9E04-E8715FDFC2E1}" type="pres">
      <dgm:prSet presAssocID="{2DA1EAAD-27CC-40FA-B2E6-7DEFB5ACE709}" presName="ThreeConn_1-2" presStyleLbl="fgAccFollowNode1" presStyleIdx="0" presStyleCnt="2">
        <dgm:presLayoutVars>
          <dgm:bulletEnabled val="1"/>
        </dgm:presLayoutVars>
      </dgm:prSet>
      <dgm:spPr/>
    </dgm:pt>
    <dgm:pt modelId="{5235516D-4C6E-4610-BE27-73BF028ACB46}" type="pres">
      <dgm:prSet presAssocID="{2DA1EAAD-27CC-40FA-B2E6-7DEFB5ACE709}" presName="ThreeConn_2-3" presStyleLbl="fgAccFollowNode1" presStyleIdx="1" presStyleCnt="2">
        <dgm:presLayoutVars>
          <dgm:bulletEnabled val="1"/>
        </dgm:presLayoutVars>
      </dgm:prSet>
      <dgm:spPr/>
    </dgm:pt>
    <dgm:pt modelId="{B03BA059-DF1B-47BA-86CB-44BE6DB58B39}" type="pres">
      <dgm:prSet presAssocID="{2DA1EAAD-27CC-40FA-B2E6-7DEFB5ACE709}" presName="ThreeNodes_1_text" presStyleLbl="node1" presStyleIdx="2" presStyleCnt="3">
        <dgm:presLayoutVars>
          <dgm:bulletEnabled val="1"/>
        </dgm:presLayoutVars>
      </dgm:prSet>
      <dgm:spPr/>
    </dgm:pt>
    <dgm:pt modelId="{D47339BD-47D2-438B-A0A0-30BD834CE5F8}" type="pres">
      <dgm:prSet presAssocID="{2DA1EAAD-27CC-40FA-B2E6-7DEFB5ACE709}" presName="ThreeNodes_2_text" presStyleLbl="node1" presStyleIdx="2" presStyleCnt="3">
        <dgm:presLayoutVars>
          <dgm:bulletEnabled val="1"/>
        </dgm:presLayoutVars>
      </dgm:prSet>
      <dgm:spPr/>
    </dgm:pt>
    <dgm:pt modelId="{D3A780CB-76F7-4F3E-8597-1C87D12353E6}" type="pres">
      <dgm:prSet presAssocID="{2DA1EAAD-27CC-40FA-B2E6-7DEFB5ACE709}" presName="ThreeNodes_3_text" presStyleLbl="node1" presStyleIdx="2" presStyleCnt="3">
        <dgm:presLayoutVars>
          <dgm:bulletEnabled val="1"/>
        </dgm:presLayoutVars>
      </dgm:prSet>
      <dgm:spPr/>
    </dgm:pt>
  </dgm:ptLst>
  <dgm:cxnLst>
    <dgm:cxn modelId="{C16A321A-5C26-43C4-9459-D852014BFE9D}" srcId="{2DA1EAAD-27CC-40FA-B2E6-7DEFB5ACE709}" destId="{CFA0A429-CBA2-433E-8BFC-50BD857CA6DF}" srcOrd="1" destOrd="0" parTransId="{E3C16A8D-44B8-4682-AA25-85D8F2BD4D5B}" sibTransId="{E884C9C0-D5DD-4BDB-98BB-49E4B1E92C11}"/>
    <dgm:cxn modelId="{1DBBD085-B0AC-457E-9368-554132F79EB9}" type="presOf" srcId="{763F6B00-75E6-471A-9C2C-9B1B3CDE1D99}" destId="{D3A780CB-76F7-4F3E-8597-1C87D12353E6}" srcOrd="1" destOrd="0" presId="urn:microsoft.com/office/officeart/2005/8/layout/vProcess5"/>
    <dgm:cxn modelId="{76C7308F-AB44-442E-8D22-BC7A4BF491AE}" type="presOf" srcId="{6A537CAA-0D6C-47BA-9109-D68611E03319}" destId="{B03BA059-DF1B-47BA-86CB-44BE6DB58B39}" srcOrd="1" destOrd="0" presId="urn:microsoft.com/office/officeart/2005/8/layout/vProcess5"/>
    <dgm:cxn modelId="{27877AA3-5DC8-46D8-A05D-EC1F6F988197}" type="presOf" srcId="{CFA0A429-CBA2-433E-8BFC-50BD857CA6DF}" destId="{582AA10D-ACAA-45E4-A9C5-A99BFCBA8208}" srcOrd="0" destOrd="0" presId="urn:microsoft.com/office/officeart/2005/8/layout/vProcess5"/>
    <dgm:cxn modelId="{6AB918AD-AD77-442C-ADE1-1489E5544C29}" type="presOf" srcId="{763F6B00-75E6-471A-9C2C-9B1B3CDE1D99}" destId="{6069BC4B-6F18-489E-A59F-C00FED240A99}" srcOrd="0" destOrd="0" presId="urn:microsoft.com/office/officeart/2005/8/layout/vProcess5"/>
    <dgm:cxn modelId="{AFEEF7C4-314F-47DC-AE63-7083243F0AE3}" type="presOf" srcId="{CFA0A429-CBA2-433E-8BFC-50BD857CA6DF}" destId="{D47339BD-47D2-438B-A0A0-30BD834CE5F8}" srcOrd="1" destOrd="0" presId="urn:microsoft.com/office/officeart/2005/8/layout/vProcess5"/>
    <dgm:cxn modelId="{96AD78C5-3EF9-4F1A-BB52-19CEB61E5F2A}" type="presOf" srcId="{2DA1EAAD-27CC-40FA-B2E6-7DEFB5ACE709}" destId="{4D9F18E7-61EA-48EE-855B-A9E63B286700}" srcOrd="0" destOrd="0" presId="urn:microsoft.com/office/officeart/2005/8/layout/vProcess5"/>
    <dgm:cxn modelId="{7940C3C5-AD69-42CD-B0F7-35032B2411C2}" type="presOf" srcId="{6A537CAA-0D6C-47BA-9109-D68611E03319}" destId="{88618A80-7C73-43EC-89CC-C35B734722E6}" srcOrd="0" destOrd="0" presId="urn:microsoft.com/office/officeart/2005/8/layout/vProcess5"/>
    <dgm:cxn modelId="{A5E817D5-F924-42DE-B01B-C4064C958BC6}" type="presOf" srcId="{1FCBB0A9-A914-4480-9D8E-0F12FDDCFF91}" destId="{036834CB-FD0E-4C20-9E04-E8715FDFC2E1}" srcOrd="0" destOrd="0" presId="urn:microsoft.com/office/officeart/2005/8/layout/vProcess5"/>
    <dgm:cxn modelId="{6BDAA3E1-D1AE-4B19-8014-A0A2B7B8A005}" srcId="{2DA1EAAD-27CC-40FA-B2E6-7DEFB5ACE709}" destId="{763F6B00-75E6-471A-9C2C-9B1B3CDE1D99}" srcOrd="2" destOrd="0" parTransId="{E331A76A-1455-4C4B-A11C-992278767BA2}" sibTransId="{02CE5D79-28D6-4066-B173-16815D9C3362}"/>
    <dgm:cxn modelId="{67BB54E3-D021-4E71-8A1A-5BB6D23BA2B7}" srcId="{2DA1EAAD-27CC-40FA-B2E6-7DEFB5ACE709}" destId="{6A537CAA-0D6C-47BA-9109-D68611E03319}" srcOrd="0" destOrd="0" parTransId="{0B95B3F9-0933-44D8-9B06-68217E845312}" sibTransId="{1FCBB0A9-A914-4480-9D8E-0F12FDDCFF91}"/>
    <dgm:cxn modelId="{4190EFE9-C0FA-4646-A0CF-007412ADB812}" type="presOf" srcId="{E884C9C0-D5DD-4BDB-98BB-49E4B1E92C11}" destId="{5235516D-4C6E-4610-BE27-73BF028ACB46}" srcOrd="0" destOrd="0" presId="urn:microsoft.com/office/officeart/2005/8/layout/vProcess5"/>
    <dgm:cxn modelId="{560C791E-148A-4BF9-A4CD-26915C9D7D21}" type="presParOf" srcId="{4D9F18E7-61EA-48EE-855B-A9E63B286700}" destId="{2DE144E4-F944-4361-AF90-1E34864FD5DC}" srcOrd="0" destOrd="0" presId="urn:microsoft.com/office/officeart/2005/8/layout/vProcess5"/>
    <dgm:cxn modelId="{AA2AC116-341B-4129-BAA6-41D57D5459D6}" type="presParOf" srcId="{4D9F18E7-61EA-48EE-855B-A9E63B286700}" destId="{88618A80-7C73-43EC-89CC-C35B734722E6}" srcOrd="1" destOrd="0" presId="urn:microsoft.com/office/officeart/2005/8/layout/vProcess5"/>
    <dgm:cxn modelId="{4505C739-B047-4FAC-A498-7A7D996AFE38}" type="presParOf" srcId="{4D9F18E7-61EA-48EE-855B-A9E63B286700}" destId="{582AA10D-ACAA-45E4-A9C5-A99BFCBA8208}" srcOrd="2" destOrd="0" presId="urn:microsoft.com/office/officeart/2005/8/layout/vProcess5"/>
    <dgm:cxn modelId="{D4054E2C-26B6-4FEF-8BB3-83023E73B4E8}" type="presParOf" srcId="{4D9F18E7-61EA-48EE-855B-A9E63B286700}" destId="{6069BC4B-6F18-489E-A59F-C00FED240A99}" srcOrd="3" destOrd="0" presId="urn:microsoft.com/office/officeart/2005/8/layout/vProcess5"/>
    <dgm:cxn modelId="{CA37C33B-0AED-47C6-BEA3-9BBFA5340279}" type="presParOf" srcId="{4D9F18E7-61EA-48EE-855B-A9E63B286700}" destId="{036834CB-FD0E-4C20-9E04-E8715FDFC2E1}" srcOrd="4" destOrd="0" presId="urn:microsoft.com/office/officeart/2005/8/layout/vProcess5"/>
    <dgm:cxn modelId="{95D873EE-7D0C-40A8-8FCD-FCECA1CD895B}" type="presParOf" srcId="{4D9F18E7-61EA-48EE-855B-A9E63B286700}" destId="{5235516D-4C6E-4610-BE27-73BF028ACB46}" srcOrd="5" destOrd="0" presId="urn:microsoft.com/office/officeart/2005/8/layout/vProcess5"/>
    <dgm:cxn modelId="{26B71AB3-6B71-4D4A-83DA-F993FAFF66BD}" type="presParOf" srcId="{4D9F18E7-61EA-48EE-855B-A9E63B286700}" destId="{B03BA059-DF1B-47BA-86CB-44BE6DB58B39}" srcOrd="6" destOrd="0" presId="urn:microsoft.com/office/officeart/2005/8/layout/vProcess5"/>
    <dgm:cxn modelId="{A359D7E8-BA40-4EF1-8FC5-37DE3E8EEF41}" type="presParOf" srcId="{4D9F18E7-61EA-48EE-855B-A9E63B286700}" destId="{D47339BD-47D2-438B-A0A0-30BD834CE5F8}" srcOrd="7" destOrd="0" presId="urn:microsoft.com/office/officeart/2005/8/layout/vProcess5"/>
    <dgm:cxn modelId="{00F98B41-BD94-4228-9751-9F29317803D5}" type="presParOf" srcId="{4D9F18E7-61EA-48EE-855B-A9E63B286700}" destId="{D3A780CB-76F7-4F3E-8597-1C87D12353E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00DCD9-990B-4786-857B-21D030050D8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A9605B0-4B00-4308-BC85-9487FFF416E2}">
      <dgm:prSet/>
      <dgm:spPr/>
      <dgm:t>
        <a:bodyPr/>
        <a:lstStyle/>
        <a:p>
          <a:r>
            <a:rPr lang="en-GB" dirty="0"/>
            <a:t>•Trauma – being sexually abused and locked away in her room by parents ( Masters , 2011).</a:t>
          </a:r>
          <a:endParaRPr lang="en-US" dirty="0"/>
        </a:p>
      </dgm:t>
    </dgm:pt>
    <dgm:pt modelId="{F84F26A6-E518-4488-B880-13A37120AD0B}" type="parTrans" cxnId="{0741AC40-6CA4-4F8C-84F4-462BC8673B4D}">
      <dgm:prSet/>
      <dgm:spPr/>
      <dgm:t>
        <a:bodyPr/>
        <a:lstStyle/>
        <a:p>
          <a:endParaRPr lang="en-US"/>
        </a:p>
      </dgm:t>
    </dgm:pt>
    <dgm:pt modelId="{63AC81EC-2256-4564-8085-0F00C33730AD}" type="sibTrans" cxnId="{0741AC40-6CA4-4F8C-84F4-462BC8673B4D}">
      <dgm:prSet/>
      <dgm:spPr/>
      <dgm:t>
        <a:bodyPr/>
        <a:lstStyle/>
        <a:p>
          <a:endParaRPr lang="en-US"/>
        </a:p>
      </dgm:t>
    </dgm:pt>
    <dgm:pt modelId="{77CC3CA0-B86A-410F-9852-EB078F84B477}">
      <dgm:prSet/>
      <dgm:spPr/>
      <dgm:t>
        <a:bodyPr/>
        <a:lstStyle/>
        <a:p>
          <a:r>
            <a:rPr lang="en-GB" dirty="0"/>
            <a:t>•Was abused and raped by her father multiple times</a:t>
          </a:r>
          <a:endParaRPr lang="en-US" dirty="0"/>
        </a:p>
      </dgm:t>
    </dgm:pt>
    <dgm:pt modelId="{096026A2-20FF-4F8B-B892-E33F4790C9D0}" type="parTrans" cxnId="{236449E4-57CF-4C29-839C-F06FF401E61E}">
      <dgm:prSet/>
      <dgm:spPr/>
      <dgm:t>
        <a:bodyPr/>
        <a:lstStyle/>
        <a:p>
          <a:endParaRPr lang="en-US"/>
        </a:p>
      </dgm:t>
    </dgm:pt>
    <dgm:pt modelId="{CD8C5BC8-1697-4A27-B010-D64F386CDA92}" type="sibTrans" cxnId="{236449E4-57CF-4C29-839C-F06FF401E61E}">
      <dgm:prSet/>
      <dgm:spPr/>
      <dgm:t>
        <a:bodyPr/>
        <a:lstStyle/>
        <a:p>
          <a:endParaRPr lang="en-US"/>
        </a:p>
      </dgm:t>
    </dgm:pt>
    <dgm:pt modelId="{A7BE2E6C-D2F9-4F63-8B06-30F47132A831}">
      <dgm:prSet/>
      <dgm:spPr/>
      <dgm:t>
        <a:bodyPr/>
        <a:lstStyle/>
        <a:p>
          <a:pPr rtl="0"/>
          <a:r>
            <a:rPr lang="en-GB" dirty="0"/>
            <a:t>•</a:t>
          </a:r>
          <a:r>
            <a:rPr lang="en-GB" dirty="0">
              <a:latin typeface="Rockwell Condensed" panose="02060603050405020104"/>
            </a:rPr>
            <a:t>Rose</a:t>
          </a:r>
          <a:r>
            <a:rPr lang="en-GB" dirty="0"/>
            <a:t> West would hit her head very violently and aggressively against the wall as a child. </a:t>
          </a:r>
          <a:r>
            <a:rPr lang="en-GB" dirty="0">
              <a:latin typeface="Rockwell Condensed" panose="02060603050405020104"/>
            </a:rPr>
            <a:t> </a:t>
          </a:r>
          <a:r>
            <a:rPr lang="en-GB" dirty="0"/>
            <a:t>The documentary ‘Fred &amp; Rose West: Love &amp; Murder’ (2023</a:t>
          </a:r>
          <a:r>
            <a:rPr lang="en-GB" dirty="0">
              <a:latin typeface="Rockwell Condensed" panose="02060603050405020104"/>
            </a:rPr>
            <a:t>)</a:t>
          </a:r>
          <a:endParaRPr lang="en-US" dirty="0">
            <a:latin typeface="Rockwell Condensed" panose="02060603050405020104"/>
          </a:endParaRPr>
        </a:p>
      </dgm:t>
    </dgm:pt>
    <dgm:pt modelId="{238D0CD4-D6A0-4526-AC29-05851CE277EF}" type="parTrans" cxnId="{228B18FF-35D7-4183-9900-AFA12C820C9D}">
      <dgm:prSet/>
      <dgm:spPr/>
      <dgm:t>
        <a:bodyPr/>
        <a:lstStyle/>
        <a:p>
          <a:endParaRPr lang="en-US"/>
        </a:p>
      </dgm:t>
    </dgm:pt>
    <dgm:pt modelId="{6927BCD9-6DBB-4D25-9525-93A82E770AE7}" type="sibTrans" cxnId="{228B18FF-35D7-4183-9900-AFA12C820C9D}">
      <dgm:prSet/>
      <dgm:spPr/>
      <dgm:t>
        <a:bodyPr/>
        <a:lstStyle/>
        <a:p>
          <a:endParaRPr lang="en-US"/>
        </a:p>
      </dgm:t>
    </dgm:pt>
    <dgm:pt modelId="{38BA3820-2D15-4C6B-B40E-3B7E2EA65E39}">
      <dgm:prSet/>
      <dgm:spPr/>
      <dgm:t>
        <a:bodyPr/>
        <a:lstStyle/>
        <a:p>
          <a:r>
            <a:rPr lang="en-GB" dirty="0"/>
            <a:t>•Rose had 2 mentally ill parents whose behaviour would shape her behaviour and development.</a:t>
          </a:r>
          <a:endParaRPr lang="en-US" dirty="0"/>
        </a:p>
      </dgm:t>
    </dgm:pt>
    <dgm:pt modelId="{DA8E0E27-5137-4BE3-879A-660E51162DCB}" type="parTrans" cxnId="{4B8806AD-221A-43FF-A759-194FB6E8D6F4}">
      <dgm:prSet/>
      <dgm:spPr/>
      <dgm:t>
        <a:bodyPr/>
        <a:lstStyle/>
        <a:p>
          <a:endParaRPr lang="en-US"/>
        </a:p>
      </dgm:t>
    </dgm:pt>
    <dgm:pt modelId="{12AC87ED-F89A-4B3E-B3E5-037E86F6594F}" type="sibTrans" cxnId="{4B8806AD-221A-43FF-A759-194FB6E8D6F4}">
      <dgm:prSet/>
      <dgm:spPr/>
      <dgm:t>
        <a:bodyPr/>
        <a:lstStyle/>
        <a:p>
          <a:endParaRPr lang="en-US"/>
        </a:p>
      </dgm:t>
    </dgm:pt>
    <dgm:pt modelId="{9BE35EFB-17B8-4849-BF2E-D2F10C76E6EF}">
      <dgm:prSet/>
      <dgm:spPr/>
      <dgm:t>
        <a:bodyPr/>
        <a:lstStyle/>
        <a:p>
          <a:r>
            <a:rPr lang="en-GB" dirty="0"/>
            <a:t>•Jealousy of Fred Wests other daughter Charmaine West with another woman, eventually murdered her for this (Masters , 2011)</a:t>
          </a:r>
          <a:endParaRPr lang="en-US" dirty="0"/>
        </a:p>
      </dgm:t>
    </dgm:pt>
    <dgm:pt modelId="{9F087EC3-FFDB-4EE6-856F-9A97778188C3}" type="parTrans" cxnId="{A8AAD50D-FB58-484F-9661-D1B5E563BDCC}">
      <dgm:prSet/>
      <dgm:spPr/>
      <dgm:t>
        <a:bodyPr/>
        <a:lstStyle/>
        <a:p>
          <a:endParaRPr lang="en-US"/>
        </a:p>
      </dgm:t>
    </dgm:pt>
    <dgm:pt modelId="{A3B2F58E-C7B5-4CDE-A01B-D1ED12695C51}" type="sibTrans" cxnId="{A8AAD50D-FB58-484F-9661-D1B5E563BDCC}">
      <dgm:prSet/>
      <dgm:spPr/>
      <dgm:t>
        <a:bodyPr/>
        <a:lstStyle/>
        <a:p>
          <a:endParaRPr lang="en-US"/>
        </a:p>
      </dgm:t>
    </dgm:pt>
    <dgm:pt modelId="{5745360F-2AB6-43B8-9C47-A0673FA24174}">
      <dgm:prSet phldr="0"/>
      <dgm:spPr/>
      <dgm:t>
        <a:bodyPr/>
        <a:lstStyle/>
        <a:p>
          <a:r>
            <a:rPr lang="en-GB" dirty="0">
              <a:latin typeface="Rockwell Condensed" panose="02060603050405020104"/>
            </a:rPr>
            <a:t>•</a:t>
          </a:r>
          <a:r>
            <a:rPr lang="en-GB" dirty="0"/>
            <a:t>Rose’s father would put a lot of salt in the food and stop the family from eating. </a:t>
          </a:r>
        </a:p>
      </dgm:t>
    </dgm:pt>
    <dgm:pt modelId="{FB5541F0-6A04-47AB-A72C-CEAAE52165A9}" type="parTrans" cxnId="{EC459928-2945-4FC3-AA05-7738BBB21CF3}">
      <dgm:prSet/>
      <dgm:spPr/>
    </dgm:pt>
    <dgm:pt modelId="{BC0EA667-6086-4283-8689-1032170A64AB}" type="sibTrans" cxnId="{EC459928-2945-4FC3-AA05-7738BBB21CF3}">
      <dgm:prSet/>
      <dgm:spPr/>
    </dgm:pt>
    <dgm:pt modelId="{AEEA6DAD-700B-4D06-AED1-72B5B514AA6A}" type="pres">
      <dgm:prSet presAssocID="{3D00DCD9-990B-4786-857B-21D030050D8C}" presName="diagram" presStyleCnt="0">
        <dgm:presLayoutVars>
          <dgm:dir/>
          <dgm:resizeHandles val="exact"/>
        </dgm:presLayoutVars>
      </dgm:prSet>
      <dgm:spPr/>
    </dgm:pt>
    <dgm:pt modelId="{F68F6975-F9B7-4FEE-A6C5-221E8DD43DED}" type="pres">
      <dgm:prSet presAssocID="{CA9605B0-4B00-4308-BC85-9487FFF416E2}" presName="node" presStyleLbl="node1" presStyleIdx="0" presStyleCnt="6">
        <dgm:presLayoutVars>
          <dgm:bulletEnabled val="1"/>
        </dgm:presLayoutVars>
      </dgm:prSet>
      <dgm:spPr/>
    </dgm:pt>
    <dgm:pt modelId="{20E808E5-5BF1-4C1A-BE6A-360B6F7CF9B9}" type="pres">
      <dgm:prSet presAssocID="{63AC81EC-2256-4564-8085-0F00C33730AD}" presName="sibTrans" presStyleCnt="0"/>
      <dgm:spPr/>
    </dgm:pt>
    <dgm:pt modelId="{A54350F7-6DF7-4B76-97E1-28BEF0EECA97}" type="pres">
      <dgm:prSet presAssocID="{77CC3CA0-B86A-410F-9852-EB078F84B477}" presName="node" presStyleLbl="node1" presStyleIdx="1" presStyleCnt="6">
        <dgm:presLayoutVars>
          <dgm:bulletEnabled val="1"/>
        </dgm:presLayoutVars>
      </dgm:prSet>
      <dgm:spPr/>
    </dgm:pt>
    <dgm:pt modelId="{F42785E7-1AE3-4E3A-BAC5-97FC95A87600}" type="pres">
      <dgm:prSet presAssocID="{CD8C5BC8-1697-4A27-B010-D64F386CDA92}" presName="sibTrans" presStyleCnt="0"/>
      <dgm:spPr/>
    </dgm:pt>
    <dgm:pt modelId="{188A80FB-BA19-4166-8AEC-67BD151B8AB6}" type="pres">
      <dgm:prSet presAssocID="{A7BE2E6C-D2F9-4F63-8B06-30F47132A831}" presName="node" presStyleLbl="node1" presStyleIdx="2" presStyleCnt="6">
        <dgm:presLayoutVars>
          <dgm:bulletEnabled val="1"/>
        </dgm:presLayoutVars>
      </dgm:prSet>
      <dgm:spPr/>
    </dgm:pt>
    <dgm:pt modelId="{4805CF3B-801D-416C-8C93-FD88C9E3F4E5}" type="pres">
      <dgm:prSet presAssocID="{6927BCD9-6DBB-4D25-9525-93A82E770AE7}" presName="sibTrans" presStyleCnt="0"/>
      <dgm:spPr/>
    </dgm:pt>
    <dgm:pt modelId="{F3CFB6B4-E79F-4809-A43D-3D216EC7D68A}" type="pres">
      <dgm:prSet presAssocID="{5745360F-2AB6-43B8-9C47-A0673FA24174}" presName="node" presStyleLbl="node1" presStyleIdx="3" presStyleCnt="6">
        <dgm:presLayoutVars>
          <dgm:bulletEnabled val="1"/>
        </dgm:presLayoutVars>
      </dgm:prSet>
      <dgm:spPr/>
    </dgm:pt>
    <dgm:pt modelId="{68DE9282-DB2A-46BE-ADC5-B51D35845B6E}" type="pres">
      <dgm:prSet presAssocID="{BC0EA667-6086-4283-8689-1032170A64AB}" presName="sibTrans" presStyleCnt="0"/>
      <dgm:spPr/>
    </dgm:pt>
    <dgm:pt modelId="{74A1FFD0-D248-453F-9DBE-A4DDBE3EB73B}" type="pres">
      <dgm:prSet presAssocID="{38BA3820-2D15-4C6B-B40E-3B7E2EA65E39}" presName="node" presStyleLbl="node1" presStyleIdx="4" presStyleCnt="6">
        <dgm:presLayoutVars>
          <dgm:bulletEnabled val="1"/>
        </dgm:presLayoutVars>
      </dgm:prSet>
      <dgm:spPr/>
    </dgm:pt>
    <dgm:pt modelId="{30CDFFCD-1FCC-4536-8955-E6AD828DAB36}" type="pres">
      <dgm:prSet presAssocID="{12AC87ED-F89A-4B3E-B3E5-037E86F6594F}" presName="sibTrans" presStyleCnt="0"/>
      <dgm:spPr/>
    </dgm:pt>
    <dgm:pt modelId="{8BE31347-91D9-4880-B46B-4D465DC21C83}" type="pres">
      <dgm:prSet presAssocID="{9BE35EFB-17B8-4849-BF2E-D2F10C76E6EF}" presName="node" presStyleLbl="node1" presStyleIdx="5" presStyleCnt="6">
        <dgm:presLayoutVars>
          <dgm:bulletEnabled val="1"/>
        </dgm:presLayoutVars>
      </dgm:prSet>
      <dgm:spPr/>
    </dgm:pt>
  </dgm:ptLst>
  <dgm:cxnLst>
    <dgm:cxn modelId="{A8AAD50D-FB58-484F-9661-D1B5E563BDCC}" srcId="{3D00DCD9-990B-4786-857B-21D030050D8C}" destId="{9BE35EFB-17B8-4849-BF2E-D2F10C76E6EF}" srcOrd="5" destOrd="0" parTransId="{9F087EC3-FFDB-4EE6-856F-9A97778188C3}" sibTransId="{A3B2F58E-C7B5-4CDE-A01B-D1ED12695C51}"/>
    <dgm:cxn modelId="{2F558724-78DD-4F9A-83AD-8D3E6265855B}" type="presOf" srcId="{9BE35EFB-17B8-4849-BF2E-D2F10C76E6EF}" destId="{8BE31347-91D9-4880-B46B-4D465DC21C83}" srcOrd="0" destOrd="0" presId="urn:microsoft.com/office/officeart/2005/8/layout/default"/>
    <dgm:cxn modelId="{EC459928-2945-4FC3-AA05-7738BBB21CF3}" srcId="{3D00DCD9-990B-4786-857B-21D030050D8C}" destId="{5745360F-2AB6-43B8-9C47-A0673FA24174}" srcOrd="3" destOrd="0" parTransId="{FB5541F0-6A04-47AB-A72C-CEAAE52165A9}" sibTransId="{BC0EA667-6086-4283-8689-1032170A64AB}"/>
    <dgm:cxn modelId="{0741AC40-6CA4-4F8C-84F4-462BC8673B4D}" srcId="{3D00DCD9-990B-4786-857B-21D030050D8C}" destId="{CA9605B0-4B00-4308-BC85-9487FFF416E2}" srcOrd="0" destOrd="0" parTransId="{F84F26A6-E518-4488-B880-13A37120AD0B}" sibTransId="{63AC81EC-2256-4564-8085-0F00C33730AD}"/>
    <dgm:cxn modelId="{A93FEF4F-4558-4655-96B8-30D4BA54C799}" type="presOf" srcId="{A7BE2E6C-D2F9-4F63-8B06-30F47132A831}" destId="{188A80FB-BA19-4166-8AEC-67BD151B8AB6}" srcOrd="0" destOrd="0" presId="urn:microsoft.com/office/officeart/2005/8/layout/default"/>
    <dgm:cxn modelId="{C90DC760-F998-403E-A03E-E0A2362A394A}" type="presOf" srcId="{38BA3820-2D15-4C6B-B40E-3B7E2EA65E39}" destId="{74A1FFD0-D248-453F-9DBE-A4DDBE3EB73B}" srcOrd="0" destOrd="0" presId="urn:microsoft.com/office/officeart/2005/8/layout/default"/>
    <dgm:cxn modelId="{F23B5473-1211-4EF8-932B-774532D1DD8D}" type="presOf" srcId="{CA9605B0-4B00-4308-BC85-9487FFF416E2}" destId="{F68F6975-F9B7-4FEE-A6C5-221E8DD43DED}" srcOrd="0" destOrd="0" presId="urn:microsoft.com/office/officeart/2005/8/layout/default"/>
    <dgm:cxn modelId="{4B8806AD-221A-43FF-A759-194FB6E8D6F4}" srcId="{3D00DCD9-990B-4786-857B-21D030050D8C}" destId="{38BA3820-2D15-4C6B-B40E-3B7E2EA65E39}" srcOrd="4" destOrd="0" parTransId="{DA8E0E27-5137-4BE3-879A-660E51162DCB}" sibTransId="{12AC87ED-F89A-4B3E-B3E5-037E86F6594F}"/>
    <dgm:cxn modelId="{0FC145C2-7376-4954-BB0A-55CDBC9CD36F}" type="presOf" srcId="{77CC3CA0-B86A-410F-9852-EB078F84B477}" destId="{A54350F7-6DF7-4B76-97E1-28BEF0EECA97}" srcOrd="0" destOrd="0" presId="urn:microsoft.com/office/officeart/2005/8/layout/default"/>
    <dgm:cxn modelId="{236449E4-57CF-4C29-839C-F06FF401E61E}" srcId="{3D00DCD9-990B-4786-857B-21D030050D8C}" destId="{77CC3CA0-B86A-410F-9852-EB078F84B477}" srcOrd="1" destOrd="0" parTransId="{096026A2-20FF-4F8B-B892-E33F4790C9D0}" sibTransId="{CD8C5BC8-1697-4A27-B010-D64F386CDA92}"/>
    <dgm:cxn modelId="{DFC8C0EB-72A7-4B47-BCBC-016BA788A03B}" type="presOf" srcId="{5745360F-2AB6-43B8-9C47-A0673FA24174}" destId="{F3CFB6B4-E79F-4809-A43D-3D216EC7D68A}" srcOrd="0" destOrd="0" presId="urn:microsoft.com/office/officeart/2005/8/layout/default"/>
    <dgm:cxn modelId="{4CFD28FE-E2F7-4896-BD9C-3DD74C7482F8}" type="presOf" srcId="{3D00DCD9-990B-4786-857B-21D030050D8C}" destId="{AEEA6DAD-700B-4D06-AED1-72B5B514AA6A}" srcOrd="0" destOrd="0" presId="urn:microsoft.com/office/officeart/2005/8/layout/default"/>
    <dgm:cxn modelId="{228B18FF-35D7-4183-9900-AFA12C820C9D}" srcId="{3D00DCD9-990B-4786-857B-21D030050D8C}" destId="{A7BE2E6C-D2F9-4F63-8B06-30F47132A831}" srcOrd="2" destOrd="0" parTransId="{238D0CD4-D6A0-4526-AC29-05851CE277EF}" sibTransId="{6927BCD9-6DBB-4D25-9525-93A82E770AE7}"/>
    <dgm:cxn modelId="{C8FD052D-D148-46F8-A1A8-F18884830CBD}" type="presParOf" srcId="{AEEA6DAD-700B-4D06-AED1-72B5B514AA6A}" destId="{F68F6975-F9B7-4FEE-A6C5-221E8DD43DED}" srcOrd="0" destOrd="0" presId="urn:microsoft.com/office/officeart/2005/8/layout/default"/>
    <dgm:cxn modelId="{13203A33-87F2-4BF1-9C86-AC7C5F235EFF}" type="presParOf" srcId="{AEEA6DAD-700B-4D06-AED1-72B5B514AA6A}" destId="{20E808E5-5BF1-4C1A-BE6A-360B6F7CF9B9}" srcOrd="1" destOrd="0" presId="urn:microsoft.com/office/officeart/2005/8/layout/default"/>
    <dgm:cxn modelId="{2FF768A5-93C2-4213-9A25-BBB12303FE1F}" type="presParOf" srcId="{AEEA6DAD-700B-4D06-AED1-72B5B514AA6A}" destId="{A54350F7-6DF7-4B76-97E1-28BEF0EECA97}" srcOrd="2" destOrd="0" presId="urn:microsoft.com/office/officeart/2005/8/layout/default"/>
    <dgm:cxn modelId="{8F7F7C23-E89C-4EBF-86BC-E158126E7BE9}" type="presParOf" srcId="{AEEA6DAD-700B-4D06-AED1-72B5B514AA6A}" destId="{F42785E7-1AE3-4E3A-BAC5-97FC95A87600}" srcOrd="3" destOrd="0" presId="urn:microsoft.com/office/officeart/2005/8/layout/default"/>
    <dgm:cxn modelId="{7334E249-ABFA-4913-9062-66716E2E98EB}" type="presParOf" srcId="{AEEA6DAD-700B-4D06-AED1-72B5B514AA6A}" destId="{188A80FB-BA19-4166-8AEC-67BD151B8AB6}" srcOrd="4" destOrd="0" presId="urn:microsoft.com/office/officeart/2005/8/layout/default"/>
    <dgm:cxn modelId="{19565785-EC3C-496B-B802-F04EF5CFB498}" type="presParOf" srcId="{AEEA6DAD-700B-4D06-AED1-72B5B514AA6A}" destId="{4805CF3B-801D-416C-8C93-FD88C9E3F4E5}" srcOrd="5" destOrd="0" presId="urn:microsoft.com/office/officeart/2005/8/layout/default"/>
    <dgm:cxn modelId="{C06BECDD-6B94-45B0-92F8-11D192F23CB3}" type="presParOf" srcId="{AEEA6DAD-700B-4D06-AED1-72B5B514AA6A}" destId="{F3CFB6B4-E79F-4809-A43D-3D216EC7D68A}" srcOrd="6" destOrd="0" presId="urn:microsoft.com/office/officeart/2005/8/layout/default"/>
    <dgm:cxn modelId="{E2EC8299-0F08-4DED-97CD-439CC23DF8ED}" type="presParOf" srcId="{AEEA6DAD-700B-4D06-AED1-72B5B514AA6A}" destId="{68DE9282-DB2A-46BE-ADC5-B51D35845B6E}" srcOrd="7" destOrd="0" presId="urn:microsoft.com/office/officeart/2005/8/layout/default"/>
    <dgm:cxn modelId="{599E008D-FAF5-4551-AE4D-BA9259CC70CA}" type="presParOf" srcId="{AEEA6DAD-700B-4D06-AED1-72B5B514AA6A}" destId="{74A1FFD0-D248-453F-9DBE-A4DDBE3EB73B}" srcOrd="8" destOrd="0" presId="urn:microsoft.com/office/officeart/2005/8/layout/default"/>
    <dgm:cxn modelId="{B2B0C08A-203E-475F-A1EF-83D4A4D336D5}" type="presParOf" srcId="{AEEA6DAD-700B-4D06-AED1-72B5B514AA6A}" destId="{30CDFFCD-1FCC-4536-8955-E6AD828DAB36}" srcOrd="9" destOrd="0" presId="urn:microsoft.com/office/officeart/2005/8/layout/default"/>
    <dgm:cxn modelId="{C49F41F1-A959-4A77-9460-652CEEB4FF6C}" type="presParOf" srcId="{AEEA6DAD-700B-4D06-AED1-72B5B514AA6A}" destId="{8BE31347-91D9-4880-B46B-4D465DC21C83}"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C36264-07E8-4A9A-AC8F-E49FB631ABD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11BB8AD-BB35-4F83-BBD6-00A53F09E315}">
      <dgm:prSet/>
      <dgm:spPr/>
      <dgm:t>
        <a:bodyPr/>
        <a:lstStyle/>
        <a:p>
          <a:r>
            <a:rPr lang="en-GB"/>
            <a:t>•Social Learning Theory (SLT) was originated from the 4 elements of Sutherland’s proposal of following nine propositions (Akers et al 2015).</a:t>
          </a:r>
          <a:endParaRPr lang="en-US"/>
        </a:p>
      </dgm:t>
    </dgm:pt>
    <dgm:pt modelId="{89758B6F-87DA-4AE3-B07C-C33718C1BDCC}" type="parTrans" cxnId="{4ABE20D7-75CE-441A-BDB3-F18D530B72A8}">
      <dgm:prSet/>
      <dgm:spPr/>
      <dgm:t>
        <a:bodyPr/>
        <a:lstStyle/>
        <a:p>
          <a:endParaRPr lang="en-US"/>
        </a:p>
      </dgm:t>
    </dgm:pt>
    <dgm:pt modelId="{23987C1A-ED04-46E0-ABAB-247458D2160D}" type="sibTrans" cxnId="{4ABE20D7-75CE-441A-BDB3-F18D530B72A8}">
      <dgm:prSet/>
      <dgm:spPr/>
      <dgm:t>
        <a:bodyPr/>
        <a:lstStyle/>
        <a:p>
          <a:endParaRPr lang="en-US"/>
        </a:p>
      </dgm:t>
    </dgm:pt>
    <dgm:pt modelId="{46DAB888-F7C4-4F4E-A28A-8DB50CB73085}">
      <dgm:prSet/>
      <dgm:spPr/>
      <dgm:t>
        <a:bodyPr/>
        <a:lstStyle/>
        <a:p>
          <a:r>
            <a:rPr lang="en-GB"/>
            <a:t>•SLT declares that criminal behaviour is learned from both non-social and social interactions (Akers et al 2015).</a:t>
          </a:r>
          <a:endParaRPr lang="en-US"/>
        </a:p>
      </dgm:t>
    </dgm:pt>
    <dgm:pt modelId="{DBE608D7-0586-42F7-9BAA-136FFE18F230}" type="parTrans" cxnId="{5ABC1653-5049-461E-823D-6A9A6437E4AF}">
      <dgm:prSet/>
      <dgm:spPr/>
      <dgm:t>
        <a:bodyPr/>
        <a:lstStyle/>
        <a:p>
          <a:endParaRPr lang="en-US"/>
        </a:p>
      </dgm:t>
    </dgm:pt>
    <dgm:pt modelId="{071FBAFE-7232-4624-8BF1-6E7229773C33}" type="sibTrans" cxnId="{5ABC1653-5049-461E-823D-6A9A6437E4AF}">
      <dgm:prSet/>
      <dgm:spPr/>
      <dgm:t>
        <a:bodyPr/>
        <a:lstStyle/>
        <a:p>
          <a:endParaRPr lang="en-US"/>
        </a:p>
      </dgm:t>
    </dgm:pt>
    <dgm:pt modelId="{1E3D942D-3AF2-480D-BF79-6FB66E9FFCBF}">
      <dgm:prSet/>
      <dgm:spPr/>
      <dgm:t>
        <a:bodyPr/>
        <a:lstStyle/>
        <a:p>
          <a:r>
            <a:rPr lang="en-GB"/>
            <a:t>•The documentary ‘Fred &amp; Rose West: Love &amp; Murder’ (2023) also tells us that Rose West was raped at the age of 14-15 and developed a skill to cope with a very sexually abusive father. </a:t>
          </a:r>
          <a:endParaRPr lang="en-US"/>
        </a:p>
      </dgm:t>
    </dgm:pt>
    <dgm:pt modelId="{86B6A08B-C820-461D-A269-05BD0DEA6AF5}" type="parTrans" cxnId="{9FA88D85-FB34-46A4-8BB6-8DAE5CAB03AE}">
      <dgm:prSet/>
      <dgm:spPr/>
      <dgm:t>
        <a:bodyPr/>
        <a:lstStyle/>
        <a:p>
          <a:endParaRPr lang="en-US"/>
        </a:p>
      </dgm:t>
    </dgm:pt>
    <dgm:pt modelId="{D21825F3-A9AD-45DA-ADF2-2C5B343C94E9}" type="sibTrans" cxnId="{9FA88D85-FB34-46A4-8BB6-8DAE5CAB03AE}">
      <dgm:prSet/>
      <dgm:spPr/>
      <dgm:t>
        <a:bodyPr/>
        <a:lstStyle/>
        <a:p>
          <a:endParaRPr lang="en-US"/>
        </a:p>
      </dgm:t>
    </dgm:pt>
    <dgm:pt modelId="{E3C3BC1B-780F-49A7-836A-3662BCEDA6A8}">
      <dgm:prSet/>
      <dgm:spPr/>
      <dgm:t>
        <a:bodyPr/>
        <a:lstStyle/>
        <a:p>
          <a:r>
            <a:rPr lang="en-GB"/>
            <a:t>•The social learning theory is a perfect example because of what Rose West underwent as a child, she eventually emulated the same behaviour herself.</a:t>
          </a:r>
          <a:endParaRPr lang="en-US"/>
        </a:p>
      </dgm:t>
    </dgm:pt>
    <dgm:pt modelId="{2097528C-7394-4219-ACFF-B75230262B1B}" type="parTrans" cxnId="{9106599F-6F11-4EB0-B0EF-7FDDABEC345E}">
      <dgm:prSet/>
      <dgm:spPr/>
      <dgm:t>
        <a:bodyPr/>
        <a:lstStyle/>
        <a:p>
          <a:endParaRPr lang="en-US"/>
        </a:p>
      </dgm:t>
    </dgm:pt>
    <dgm:pt modelId="{B13E2CC8-817A-4BD2-B9A8-3BFBDB69D7D7}" type="sibTrans" cxnId="{9106599F-6F11-4EB0-B0EF-7FDDABEC345E}">
      <dgm:prSet/>
      <dgm:spPr/>
      <dgm:t>
        <a:bodyPr/>
        <a:lstStyle/>
        <a:p>
          <a:endParaRPr lang="en-US"/>
        </a:p>
      </dgm:t>
    </dgm:pt>
    <dgm:pt modelId="{3E04D361-705C-489D-8BF5-EF77ABB6A6E3}" type="pres">
      <dgm:prSet presAssocID="{4EC36264-07E8-4A9A-AC8F-E49FB631ABD5}" presName="outerComposite" presStyleCnt="0">
        <dgm:presLayoutVars>
          <dgm:chMax val="5"/>
          <dgm:dir/>
          <dgm:resizeHandles val="exact"/>
        </dgm:presLayoutVars>
      </dgm:prSet>
      <dgm:spPr/>
    </dgm:pt>
    <dgm:pt modelId="{F194425C-F880-49AC-87A7-6AFDEF0403DE}" type="pres">
      <dgm:prSet presAssocID="{4EC36264-07E8-4A9A-AC8F-E49FB631ABD5}" presName="dummyMaxCanvas" presStyleCnt="0">
        <dgm:presLayoutVars/>
      </dgm:prSet>
      <dgm:spPr/>
    </dgm:pt>
    <dgm:pt modelId="{D6E38AA3-F41A-4498-B6CA-BA5F29987893}" type="pres">
      <dgm:prSet presAssocID="{4EC36264-07E8-4A9A-AC8F-E49FB631ABD5}" presName="FourNodes_1" presStyleLbl="node1" presStyleIdx="0" presStyleCnt="4">
        <dgm:presLayoutVars>
          <dgm:bulletEnabled val="1"/>
        </dgm:presLayoutVars>
      </dgm:prSet>
      <dgm:spPr/>
    </dgm:pt>
    <dgm:pt modelId="{37132DA4-A7DC-4FBC-91C1-A970E233B369}" type="pres">
      <dgm:prSet presAssocID="{4EC36264-07E8-4A9A-AC8F-E49FB631ABD5}" presName="FourNodes_2" presStyleLbl="node1" presStyleIdx="1" presStyleCnt="4">
        <dgm:presLayoutVars>
          <dgm:bulletEnabled val="1"/>
        </dgm:presLayoutVars>
      </dgm:prSet>
      <dgm:spPr/>
    </dgm:pt>
    <dgm:pt modelId="{770B096C-67C6-4B8B-8A35-0E5D34989291}" type="pres">
      <dgm:prSet presAssocID="{4EC36264-07E8-4A9A-AC8F-E49FB631ABD5}" presName="FourNodes_3" presStyleLbl="node1" presStyleIdx="2" presStyleCnt="4">
        <dgm:presLayoutVars>
          <dgm:bulletEnabled val="1"/>
        </dgm:presLayoutVars>
      </dgm:prSet>
      <dgm:spPr/>
    </dgm:pt>
    <dgm:pt modelId="{5D9C563B-DD36-46F5-B184-35570B83020D}" type="pres">
      <dgm:prSet presAssocID="{4EC36264-07E8-4A9A-AC8F-E49FB631ABD5}" presName="FourNodes_4" presStyleLbl="node1" presStyleIdx="3" presStyleCnt="4">
        <dgm:presLayoutVars>
          <dgm:bulletEnabled val="1"/>
        </dgm:presLayoutVars>
      </dgm:prSet>
      <dgm:spPr/>
    </dgm:pt>
    <dgm:pt modelId="{FF7D111D-2888-4FC6-936A-C77BD5FDF0C7}" type="pres">
      <dgm:prSet presAssocID="{4EC36264-07E8-4A9A-AC8F-E49FB631ABD5}" presName="FourConn_1-2" presStyleLbl="fgAccFollowNode1" presStyleIdx="0" presStyleCnt="3">
        <dgm:presLayoutVars>
          <dgm:bulletEnabled val="1"/>
        </dgm:presLayoutVars>
      </dgm:prSet>
      <dgm:spPr/>
    </dgm:pt>
    <dgm:pt modelId="{C79E8F19-19B0-44A8-8638-C69897DAFC11}" type="pres">
      <dgm:prSet presAssocID="{4EC36264-07E8-4A9A-AC8F-E49FB631ABD5}" presName="FourConn_2-3" presStyleLbl="fgAccFollowNode1" presStyleIdx="1" presStyleCnt="3">
        <dgm:presLayoutVars>
          <dgm:bulletEnabled val="1"/>
        </dgm:presLayoutVars>
      </dgm:prSet>
      <dgm:spPr/>
    </dgm:pt>
    <dgm:pt modelId="{2A36C593-8612-4091-B8C6-31CB2A42E5E1}" type="pres">
      <dgm:prSet presAssocID="{4EC36264-07E8-4A9A-AC8F-E49FB631ABD5}" presName="FourConn_3-4" presStyleLbl="fgAccFollowNode1" presStyleIdx="2" presStyleCnt="3">
        <dgm:presLayoutVars>
          <dgm:bulletEnabled val="1"/>
        </dgm:presLayoutVars>
      </dgm:prSet>
      <dgm:spPr/>
    </dgm:pt>
    <dgm:pt modelId="{9464B98C-D490-4F9F-8669-B6E60F285FDE}" type="pres">
      <dgm:prSet presAssocID="{4EC36264-07E8-4A9A-AC8F-E49FB631ABD5}" presName="FourNodes_1_text" presStyleLbl="node1" presStyleIdx="3" presStyleCnt="4">
        <dgm:presLayoutVars>
          <dgm:bulletEnabled val="1"/>
        </dgm:presLayoutVars>
      </dgm:prSet>
      <dgm:spPr/>
    </dgm:pt>
    <dgm:pt modelId="{7C3010D7-FE60-48D8-9E39-3C73F7B9E717}" type="pres">
      <dgm:prSet presAssocID="{4EC36264-07E8-4A9A-AC8F-E49FB631ABD5}" presName="FourNodes_2_text" presStyleLbl="node1" presStyleIdx="3" presStyleCnt="4">
        <dgm:presLayoutVars>
          <dgm:bulletEnabled val="1"/>
        </dgm:presLayoutVars>
      </dgm:prSet>
      <dgm:spPr/>
    </dgm:pt>
    <dgm:pt modelId="{878E0399-9F32-4FA0-AE1B-94C6C6A44E83}" type="pres">
      <dgm:prSet presAssocID="{4EC36264-07E8-4A9A-AC8F-E49FB631ABD5}" presName="FourNodes_3_text" presStyleLbl="node1" presStyleIdx="3" presStyleCnt="4">
        <dgm:presLayoutVars>
          <dgm:bulletEnabled val="1"/>
        </dgm:presLayoutVars>
      </dgm:prSet>
      <dgm:spPr/>
    </dgm:pt>
    <dgm:pt modelId="{CE864166-2E42-4BBB-A967-8F22B4434815}" type="pres">
      <dgm:prSet presAssocID="{4EC36264-07E8-4A9A-AC8F-E49FB631ABD5}" presName="FourNodes_4_text" presStyleLbl="node1" presStyleIdx="3" presStyleCnt="4">
        <dgm:presLayoutVars>
          <dgm:bulletEnabled val="1"/>
        </dgm:presLayoutVars>
      </dgm:prSet>
      <dgm:spPr/>
    </dgm:pt>
  </dgm:ptLst>
  <dgm:cxnLst>
    <dgm:cxn modelId="{6F13C503-FAAD-4C73-9C4F-E685D8012838}" type="presOf" srcId="{1E3D942D-3AF2-480D-BF79-6FB66E9FFCBF}" destId="{878E0399-9F32-4FA0-AE1B-94C6C6A44E83}" srcOrd="1" destOrd="0" presId="urn:microsoft.com/office/officeart/2005/8/layout/vProcess5"/>
    <dgm:cxn modelId="{DDA72D05-DC1E-4717-B8E9-25FA83D89EF6}" type="presOf" srcId="{46DAB888-F7C4-4F4E-A28A-8DB50CB73085}" destId="{7C3010D7-FE60-48D8-9E39-3C73F7B9E717}" srcOrd="1" destOrd="0" presId="urn:microsoft.com/office/officeart/2005/8/layout/vProcess5"/>
    <dgm:cxn modelId="{8B59E04C-CB6F-4F29-8350-0E5F97F9BAAA}" type="presOf" srcId="{E3C3BC1B-780F-49A7-836A-3662BCEDA6A8}" destId="{CE864166-2E42-4BBB-A967-8F22B4434815}" srcOrd="1" destOrd="0" presId="urn:microsoft.com/office/officeart/2005/8/layout/vProcess5"/>
    <dgm:cxn modelId="{5ABC1653-5049-461E-823D-6A9A6437E4AF}" srcId="{4EC36264-07E8-4A9A-AC8F-E49FB631ABD5}" destId="{46DAB888-F7C4-4F4E-A28A-8DB50CB73085}" srcOrd="1" destOrd="0" parTransId="{DBE608D7-0586-42F7-9BAA-136FFE18F230}" sibTransId="{071FBAFE-7232-4624-8BF1-6E7229773C33}"/>
    <dgm:cxn modelId="{44F6E778-AFD5-46CC-9677-0480408D3EC1}" type="presOf" srcId="{071FBAFE-7232-4624-8BF1-6E7229773C33}" destId="{C79E8F19-19B0-44A8-8638-C69897DAFC11}" srcOrd="0" destOrd="0" presId="urn:microsoft.com/office/officeart/2005/8/layout/vProcess5"/>
    <dgm:cxn modelId="{9FA88D85-FB34-46A4-8BB6-8DAE5CAB03AE}" srcId="{4EC36264-07E8-4A9A-AC8F-E49FB631ABD5}" destId="{1E3D942D-3AF2-480D-BF79-6FB66E9FFCBF}" srcOrd="2" destOrd="0" parTransId="{86B6A08B-C820-461D-A269-05BD0DEA6AF5}" sibTransId="{D21825F3-A9AD-45DA-ADF2-2C5B343C94E9}"/>
    <dgm:cxn modelId="{EB629C8A-6E9E-44C6-A5B1-53638F9FED08}" type="presOf" srcId="{23987C1A-ED04-46E0-ABAB-247458D2160D}" destId="{FF7D111D-2888-4FC6-936A-C77BD5FDF0C7}" srcOrd="0" destOrd="0" presId="urn:microsoft.com/office/officeart/2005/8/layout/vProcess5"/>
    <dgm:cxn modelId="{9106599F-6F11-4EB0-B0EF-7FDDABEC345E}" srcId="{4EC36264-07E8-4A9A-AC8F-E49FB631ABD5}" destId="{E3C3BC1B-780F-49A7-836A-3662BCEDA6A8}" srcOrd="3" destOrd="0" parTransId="{2097528C-7394-4219-ACFF-B75230262B1B}" sibTransId="{B13E2CC8-817A-4BD2-B9A8-3BFBDB69D7D7}"/>
    <dgm:cxn modelId="{640262AD-AC43-45D8-9C4F-E92FC1247F0F}" type="presOf" srcId="{4EC36264-07E8-4A9A-AC8F-E49FB631ABD5}" destId="{3E04D361-705C-489D-8BF5-EF77ABB6A6E3}" srcOrd="0" destOrd="0" presId="urn:microsoft.com/office/officeart/2005/8/layout/vProcess5"/>
    <dgm:cxn modelId="{E14A1EBE-C2C3-46A5-A3C0-FC6632D2486D}" type="presOf" srcId="{E3C3BC1B-780F-49A7-836A-3662BCEDA6A8}" destId="{5D9C563B-DD36-46F5-B184-35570B83020D}" srcOrd="0" destOrd="0" presId="urn:microsoft.com/office/officeart/2005/8/layout/vProcess5"/>
    <dgm:cxn modelId="{968534C4-3B42-48D6-AEAB-12D831940AF6}" type="presOf" srcId="{C11BB8AD-BB35-4F83-BBD6-00A53F09E315}" destId="{9464B98C-D490-4F9F-8669-B6E60F285FDE}" srcOrd="1" destOrd="0" presId="urn:microsoft.com/office/officeart/2005/8/layout/vProcess5"/>
    <dgm:cxn modelId="{288F84D1-72F6-4A4B-9BB5-990AD652B9BD}" type="presOf" srcId="{C11BB8AD-BB35-4F83-BBD6-00A53F09E315}" destId="{D6E38AA3-F41A-4498-B6CA-BA5F29987893}" srcOrd="0" destOrd="0" presId="urn:microsoft.com/office/officeart/2005/8/layout/vProcess5"/>
    <dgm:cxn modelId="{DA0144D2-4DA7-4699-BED7-544C917FBB7F}" type="presOf" srcId="{1E3D942D-3AF2-480D-BF79-6FB66E9FFCBF}" destId="{770B096C-67C6-4B8B-8A35-0E5D34989291}" srcOrd="0" destOrd="0" presId="urn:microsoft.com/office/officeart/2005/8/layout/vProcess5"/>
    <dgm:cxn modelId="{4ABE20D7-75CE-441A-BDB3-F18D530B72A8}" srcId="{4EC36264-07E8-4A9A-AC8F-E49FB631ABD5}" destId="{C11BB8AD-BB35-4F83-BBD6-00A53F09E315}" srcOrd="0" destOrd="0" parTransId="{89758B6F-87DA-4AE3-B07C-C33718C1BDCC}" sibTransId="{23987C1A-ED04-46E0-ABAB-247458D2160D}"/>
    <dgm:cxn modelId="{EB5019E3-D600-4DE6-87F9-3D4BE2CDF8E2}" type="presOf" srcId="{D21825F3-A9AD-45DA-ADF2-2C5B343C94E9}" destId="{2A36C593-8612-4091-B8C6-31CB2A42E5E1}" srcOrd="0" destOrd="0" presId="urn:microsoft.com/office/officeart/2005/8/layout/vProcess5"/>
    <dgm:cxn modelId="{0B8F0EF0-6369-4101-97D6-245F280D8041}" type="presOf" srcId="{46DAB888-F7C4-4F4E-A28A-8DB50CB73085}" destId="{37132DA4-A7DC-4FBC-91C1-A970E233B369}" srcOrd="0" destOrd="0" presId="urn:microsoft.com/office/officeart/2005/8/layout/vProcess5"/>
    <dgm:cxn modelId="{9DDA5B61-6840-4D47-A17D-4A928E7A642A}" type="presParOf" srcId="{3E04D361-705C-489D-8BF5-EF77ABB6A6E3}" destId="{F194425C-F880-49AC-87A7-6AFDEF0403DE}" srcOrd="0" destOrd="0" presId="urn:microsoft.com/office/officeart/2005/8/layout/vProcess5"/>
    <dgm:cxn modelId="{223B22C4-B0C9-4A97-A7C8-0CFE0E9D1B39}" type="presParOf" srcId="{3E04D361-705C-489D-8BF5-EF77ABB6A6E3}" destId="{D6E38AA3-F41A-4498-B6CA-BA5F29987893}" srcOrd="1" destOrd="0" presId="urn:microsoft.com/office/officeart/2005/8/layout/vProcess5"/>
    <dgm:cxn modelId="{7F80AA40-4888-41A9-A8ED-E9367071B03C}" type="presParOf" srcId="{3E04D361-705C-489D-8BF5-EF77ABB6A6E3}" destId="{37132DA4-A7DC-4FBC-91C1-A970E233B369}" srcOrd="2" destOrd="0" presId="urn:microsoft.com/office/officeart/2005/8/layout/vProcess5"/>
    <dgm:cxn modelId="{54C4BCC9-F57C-44B4-B501-471FB05E7FF6}" type="presParOf" srcId="{3E04D361-705C-489D-8BF5-EF77ABB6A6E3}" destId="{770B096C-67C6-4B8B-8A35-0E5D34989291}" srcOrd="3" destOrd="0" presId="urn:microsoft.com/office/officeart/2005/8/layout/vProcess5"/>
    <dgm:cxn modelId="{7860703E-2C9B-43E1-AE9B-15636E58393F}" type="presParOf" srcId="{3E04D361-705C-489D-8BF5-EF77ABB6A6E3}" destId="{5D9C563B-DD36-46F5-B184-35570B83020D}" srcOrd="4" destOrd="0" presId="urn:microsoft.com/office/officeart/2005/8/layout/vProcess5"/>
    <dgm:cxn modelId="{D24F089F-C127-4E81-B9DD-7621AE8A639B}" type="presParOf" srcId="{3E04D361-705C-489D-8BF5-EF77ABB6A6E3}" destId="{FF7D111D-2888-4FC6-936A-C77BD5FDF0C7}" srcOrd="5" destOrd="0" presId="urn:microsoft.com/office/officeart/2005/8/layout/vProcess5"/>
    <dgm:cxn modelId="{EFE9920E-4EB6-48EC-AC59-CCCE8DEFB336}" type="presParOf" srcId="{3E04D361-705C-489D-8BF5-EF77ABB6A6E3}" destId="{C79E8F19-19B0-44A8-8638-C69897DAFC11}" srcOrd="6" destOrd="0" presId="urn:microsoft.com/office/officeart/2005/8/layout/vProcess5"/>
    <dgm:cxn modelId="{8C82AB22-55D8-4187-A353-7F6D007B7B41}" type="presParOf" srcId="{3E04D361-705C-489D-8BF5-EF77ABB6A6E3}" destId="{2A36C593-8612-4091-B8C6-31CB2A42E5E1}" srcOrd="7" destOrd="0" presId="urn:microsoft.com/office/officeart/2005/8/layout/vProcess5"/>
    <dgm:cxn modelId="{99F96C0B-7F61-468A-AA96-3B9CD7E81350}" type="presParOf" srcId="{3E04D361-705C-489D-8BF5-EF77ABB6A6E3}" destId="{9464B98C-D490-4F9F-8669-B6E60F285FDE}" srcOrd="8" destOrd="0" presId="urn:microsoft.com/office/officeart/2005/8/layout/vProcess5"/>
    <dgm:cxn modelId="{2F37EC4B-5ABE-463B-AFD6-80AF0FE9BB50}" type="presParOf" srcId="{3E04D361-705C-489D-8BF5-EF77ABB6A6E3}" destId="{7C3010D7-FE60-48D8-9E39-3C73F7B9E717}" srcOrd="9" destOrd="0" presId="urn:microsoft.com/office/officeart/2005/8/layout/vProcess5"/>
    <dgm:cxn modelId="{9A9C1129-6AA1-475E-8BB2-0F0AB387AC40}" type="presParOf" srcId="{3E04D361-705C-489D-8BF5-EF77ABB6A6E3}" destId="{878E0399-9F32-4FA0-AE1B-94C6C6A44E83}" srcOrd="10" destOrd="0" presId="urn:microsoft.com/office/officeart/2005/8/layout/vProcess5"/>
    <dgm:cxn modelId="{973C20F5-379E-4E5B-88A7-F7B8A0308232}" type="presParOf" srcId="{3E04D361-705C-489D-8BF5-EF77ABB6A6E3}" destId="{CE864166-2E42-4BBB-A967-8F22B4434815}"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18A80-7C73-43EC-89CC-C35B734722E6}">
      <dsp:nvSpPr>
        <dsp:cNvPr id="0" name=""/>
        <dsp:cNvSpPr/>
      </dsp:nvSpPr>
      <dsp:spPr>
        <a:xfrm>
          <a:off x="0" y="0"/>
          <a:ext cx="4362765" cy="12144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•Charged with the murders and Sexual Abuse of young women alongside her husband Fred West who committed suicide in his cell ( Masters, 2011).  </a:t>
          </a:r>
          <a:endParaRPr lang="en-US" sz="1500" kern="1200"/>
        </a:p>
      </dsp:txBody>
      <dsp:txXfrm>
        <a:off x="35569" y="35569"/>
        <a:ext cx="3052317" cy="1143275"/>
      </dsp:txXfrm>
    </dsp:sp>
    <dsp:sp modelId="{582AA10D-ACAA-45E4-A9C5-A99BFCBA8208}">
      <dsp:nvSpPr>
        <dsp:cNvPr id="0" name=""/>
        <dsp:cNvSpPr/>
      </dsp:nvSpPr>
      <dsp:spPr>
        <a:xfrm>
          <a:off x="384949" y="1416816"/>
          <a:ext cx="4362765" cy="12144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•One of the murders included the daughter of the couple , Heather West ( Sounes , 2011). </a:t>
          </a:r>
          <a:endParaRPr lang="en-US" sz="1500" kern="1200"/>
        </a:p>
      </dsp:txBody>
      <dsp:txXfrm>
        <a:off x="420518" y="1452385"/>
        <a:ext cx="3117308" cy="1143275"/>
      </dsp:txXfrm>
    </dsp:sp>
    <dsp:sp modelId="{6069BC4B-6F18-489E-A59F-C00FED240A99}">
      <dsp:nvSpPr>
        <dsp:cNvPr id="0" name=""/>
        <dsp:cNvSpPr/>
      </dsp:nvSpPr>
      <dsp:spPr>
        <a:xfrm>
          <a:off x="769899" y="2833632"/>
          <a:ext cx="4362765" cy="12144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•Serial Killers are the most misunderstood criminals but also the most demonized ( Pettigrew, 2020) </a:t>
          </a:r>
          <a:endParaRPr lang="en-US" sz="1500" kern="1200"/>
        </a:p>
      </dsp:txBody>
      <dsp:txXfrm>
        <a:off x="805468" y="2869201"/>
        <a:ext cx="3117308" cy="1143275"/>
      </dsp:txXfrm>
    </dsp:sp>
    <dsp:sp modelId="{036834CB-FD0E-4C20-9E04-E8715FDFC2E1}">
      <dsp:nvSpPr>
        <dsp:cNvPr id="0" name=""/>
        <dsp:cNvSpPr/>
      </dsp:nvSpPr>
      <dsp:spPr>
        <a:xfrm>
          <a:off x="3573396" y="920930"/>
          <a:ext cx="789368" cy="78936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51004" y="920930"/>
        <a:ext cx="434152" cy="593999"/>
      </dsp:txXfrm>
    </dsp:sp>
    <dsp:sp modelId="{5235516D-4C6E-4610-BE27-73BF028ACB46}">
      <dsp:nvSpPr>
        <dsp:cNvPr id="0" name=""/>
        <dsp:cNvSpPr/>
      </dsp:nvSpPr>
      <dsp:spPr>
        <a:xfrm>
          <a:off x="3958346" y="2329650"/>
          <a:ext cx="789368" cy="78936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135954" y="2329650"/>
        <a:ext cx="434152" cy="5939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F6975-F9B7-4FEE-A6C5-221E8DD43DED}">
      <dsp:nvSpPr>
        <dsp:cNvPr id="0" name=""/>
        <dsp:cNvSpPr/>
      </dsp:nvSpPr>
      <dsp:spPr>
        <a:xfrm>
          <a:off x="354606" y="2077"/>
          <a:ext cx="2791922" cy="1675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•Trauma – being sexually abused and locked away in her room by parents ( Masters , 2011).</a:t>
          </a:r>
          <a:endParaRPr lang="en-US" sz="1400" kern="1200" dirty="0"/>
        </a:p>
      </dsp:txBody>
      <dsp:txXfrm>
        <a:off x="354606" y="2077"/>
        <a:ext cx="2791922" cy="1675153"/>
      </dsp:txXfrm>
    </dsp:sp>
    <dsp:sp modelId="{A54350F7-6DF7-4B76-97E1-28BEF0EECA97}">
      <dsp:nvSpPr>
        <dsp:cNvPr id="0" name=""/>
        <dsp:cNvSpPr/>
      </dsp:nvSpPr>
      <dsp:spPr>
        <a:xfrm>
          <a:off x="3425721" y="2077"/>
          <a:ext cx="2791922" cy="1675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•Was abused and raped by her father multiple times</a:t>
          </a:r>
          <a:endParaRPr lang="en-US" sz="1400" kern="1200" dirty="0"/>
        </a:p>
      </dsp:txBody>
      <dsp:txXfrm>
        <a:off x="3425721" y="2077"/>
        <a:ext cx="2791922" cy="1675153"/>
      </dsp:txXfrm>
    </dsp:sp>
    <dsp:sp modelId="{188A80FB-BA19-4166-8AEC-67BD151B8AB6}">
      <dsp:nvSpPr>
        <dsp:cNvPr id="0" name=""/>
        <dsp:cNvSpPr/>
      </dsp:nvSpPr>
      <dsp:spPr>
        <a:xfrm>
          <a:off x="354606" y="1956423"/>
          <a:ext cx="2791922" cy="1675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t>•</a:t>
          </a:r>
          <a:r>
            <a:rPr lang="en-GB" sz="1400" kern="1200" dirty="0">
              <a:latin typeface="Rockwell Condensed" panose="02060603050405020104"/>
            </a:rPr>
            <a:t>Rose</a:t>
          </a:r>
          <a:r>
            <a:rPr lang="en-GB" sz="1400" kern="1200" dirty="0"/>
            <a:t> West would hit her head very violently and aggressively against the wall as a child. </a:t>
          </a:r>
          <a:r>
            <a:rPr lang="en-GB" sz="1400" kern="1200" dirty="0">
              <a:latin typeface="Rockwell Condensed" panose="02060603050405020104"/>
            </a:rPr>
            <a:t> </a:t>
          </a:r>
          <a:r>
            <a:rPr lang="en-GB" sz="1400" kern="1200" dirty="0"/>
            <a:t>The documentary ‘Fred &amp; Rose West: Love &amp; Murder’ (2023</a:t>
          </a:r>
          <a:r>
            <a:rPr lang="en-GB" sz="1400" kern="1200" dirty="0">
              <a:latin typeface="Rockwell Condensed" panose="02060603050405020104"/>
            </a:rPr>
            <a:t>)</a:t>
          </a:r>
          <a:endParaRPr lang="en-US" sz="1400" kern="1200" dirty="0">
            <a:latin typeface="Rockwell Condensed" panose="02060603050405020104"/>
          </a:endParaRPr>
        </a:p>
      </dsp:txBody>
      <dsp:txXfrm>
        <a:off x="354606" y="1956423"/>
        <a:ext cx="2791922" cy="1675153"/>
      </dsp:txXfrm>
    </dsp:sp>
    <dsp:sp modelId="{F3CFB6B4-E79F-4809-A43D-3D216EC7D68A}">
      <dsp:nvSpPr>
        <dsp:cNvPr id="0" name=""/>
        <dsp:cNvSpPr/>
      </dsp:nvSpPr>
      <dsp:spPr>
        <a:xfrm>
          <a:off x="3425721" y="1956423"/>
          <a:ext cx="2791922" cy="1675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ockwell Condensed" panose="02060603050405020104"/>
            </a:rPr>
            <a:t>•</a:t>
          </a:r>
          <a:r>
            <a:rPr lang="en-GB" sz="1400" kern="1200" dirty="0"/>
            <a:t>Rose’s father would put a lot of salt in the food and stop the family from eating. </a:t>
          </a:r>
        </a:p>
      </dsp:txBody>
      <dsp:txXfrm>
        <a:off x="3425721" y="1956423"/>
        <a:ext cx="2791922" cy="1675153"/>
      </dsp:txXfrm>
    </dsp:sp>
    <dsp:sp modelId="{74A1FFD0-D248-453F-9DBE-A4DDBE3EB73B}">
      <dsp:nvSpPr>
        <dsp:cNvPr id="0" name=""/>
        <dsp:cNvSpPr/>
      </dsp:nvSpPr>
      <dsp:spPr>
        <a:xfrm>
          <a:off x="354606" y="3910769"/>
          <a:ext cx="2791922" cy="1675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•Rose had 2 mentally ill parents whose behaviour would shape her behaviour and development.</a:t>
          </a:r>
          <a:endParaRPr lang="en-US" sz="1400" kern="1200" dirty="0"/>
        </a:p>
      </dsp:txBody>
      <dsp:txXfrm>
        <a:off x="354606" y="3910769"/>
        <a:ext cx="2791922" cy="1675153"/>
      </dsp:txXfrm>
    </dsp:sp>
    <dsp:sp modelId="{8BE31347-91D9-4880-B46B-4D465DC21C83}">
      <dsp:nvSpPr>
        <dsp:cNvPr id="0" name=""/>
        <dsp:cNvSpPr/>
      </dsp:nvSpPr>
      <dsp:spPr>
        <a:xfrm>
          <a:off x="3425721" y="3910769"/>
          <a:ext cx="2791922" cy="1675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•Jealousy of Fred Wests other daughter Charmaine West with another woman, eventually murdered her for this (Masters , 2011)</a:t>
          </a:r>
          <a:endParaRPr lang="en-US" sz="1400" kern="1200" dirty="0"/>
        </a:p>
      </dsp:txBody>
      <dsp:txXfrm>
        <a:off x="3425721" y="3910769"/>
        <a:ext cx="2791922" cy="16751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38AA3-F41A-4498-B6CA-BA5F29987893}">
      <dsp:nvSpPr>
        <dsp:cNvPr id="0" name=""/>
        <dsp:cNvSpPr/>
      </dsp:nvSpPr>
      <dsp:spPr>
        <a:xfrm>
          <a:off x="0" y="0"/>
          <a:ext cx="8046720" cy="7959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•Social Learning Theory (SLT) was originated from the 4 elements of Sutherland’s proposal of following nine propositions (Akers et al 2015).</a:t>
          </a:r>
          <a:endParaRPr lang="en-US" sz="1500" kern="1200"/>
        </a:p>
      </dsp:txBody>
      <dsp:txXfrm>
        <a:off x="23312" y="23312"/>
        <a:ext cx="7120597" cy="749301"/>
      </dsp:txXfrm>
    </dsp:sp>
    <dsp:sp modelId="{37132DA4-A7DC-4FBC-91C1-A970E233B369}">
      <dsp:nvSpPr>
        <dsp:cNvPr id="0" name=""/>
        <dsp:cNvSpPr/>
      </dsp:nvSpPr>
      <dsp:spPr>
        <a:xfrm>
          <a:off x="673912" y="940639"/>
          <a:ext cx="8046720" cy="795925"/>
        </a:xfrm>
        <a:prstGeom prst="roundRect">
          <a:avLst>
            <a:gd name="adj" fmla="val 10000"/>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•SLT declares that criminal behaviour is learned from both non-social and social interactions (Akers et al 2015).</a:t>
          </a:r>
          <a:endParaRPr lang="en-US" sz="1500" kern="1200"/>
        </a:p>
      </dsp:txBody>
      <dsp:txXfrm>
        <a:off x="697224" y="963951"/>
        <a:ext cx="6808831" cy="749301"/>
      </dsp:txXfrm>
    </dsp:sp>
    <dsp:sp modelId="{770B096C-67C6-4B8B-8A35-0E5D34989291}">
      <dsp:nvSpPr>
        <dsp:cNvPr id="0" name=""/>
        <dsp:cNvSpPr/>
      </dsp:nvSpPr>
      <dsp:spPr>
        <a:xfrm>
          <a:off x="1337767" y="1881279"/>
          <a:ext cx="8046720" cy="795925"/>
        </a:xfrm>
        <a:prstGeom prst="roundRect">
          <a:avLst>
            <a:gd name="adj" fmla="val 10000"/>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documentary ‘Fred &amp; Rose West: Love &amp; Murder’ (2023) also tells us that Rose West was raped at the age of 14-15 and developed a skill to cope with a very sexually abusive father. </a:t>
          </a:r>
          <a:endParaRPr lang="en-US" sz="1500" kern="1200"/>
        </a:p>
      </dsp:txBody>
      <dsp:txXfrm>
        <a:off x="1361079" y="1904591"/>
        <a:ext cx="6818889" cy="749301"/>
      </dsp:txXfrm>
    </dsp:sp>
    <dsp:sp modelId="{5D9C563B-DD36-46F5-B184-35570B83020D}">
      <dsp:nvSpPr>
        <dsp:cNvPr id="0" name=""/>
        <dsp:cNvSpPr/>
      </dsp:nvSpPr>
      <dsp:spPr>
        <a:xfrm>
          <a:off x="2011680" y="2821919"/>
          <a:ext cx="8046720" cy="795925"/>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social learning theory is a perfect example because of what Rose West underwent as a child, she eventually emulated the same behaviour herself.</a:t>
          </a:r>
          <a:endParaRPr lang="en-US" sz="1500" kern="1200"/>
        </a:p>
      </dsp:txBody>
      <dsp:txXfrm>
        <a:off x="2034992" y="2845231"/>
        <a:ext cx="6808831" cy="749301"/>
      </dsp:txXfrm>
    </dsp:sp>
    <dsp:sp modelId="{FF7D111D-2888-4FC6-936A-C77BD5FDF0C7}">
      <dsp:nvSpPr>
        <dsp:cNvPr id="0" name=""/>
        <dsp:cNvSpPr/>
      </dsp:nvSpPr>
      <dsp:spPr>
        <a:xfrm>
          <a:off x="7529368" y="609606"/>
          <a:ext cx="517351" cy="51735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45772" y="609606"/>
        <a:ext cx="284543" cy="389307"/>
      </dsp:txXfrm>
    </dsp:sp>
    <dsp:sp modelId="{C79E8F19-19B0-44A8-8638-C69897DAFC11}">
      <dsp:nvSpPr>
        <dsp:cNvPr id="0" name=""/>
        <dsp:cNvSpPr/>
      </dsp:nvSpPr>
      <dsp:spPr>
        <a:xfrm>
          <a:off x="8203280" y="1550246"/>
          <a:ext cx="517351" cy="517351"/>
        </a:xfrm>
        <a:prstGeom prst="downArrow">
          <a:avLst>
            <a:gd name="adj1" fmla="val 55000"/>
            <a:gd name="adj2" fmla="val 45000"/>
          </a:avLst>
        </a:prstGeom>
        <a:solidFill>
          <a:schemeClr val="accent2">
            <a:tint val="40000"/>
            <a:alpha val="90000"/>
            <a:hueOff val="987281"/>
            <a:satOff val="-2587"/>
            <a:lumOff val="926"/>
            <a:alphaOff val="0"/>
          </a:schemeClr>
        </a:solidFill>
        <a:ln w="12700" cap="flat" cmpd="sng" algn="ctr">
          <a:solidFill>
            <a:schemeClr val="accent2">
              <a:tint val="40000"/>
              <a:alpha val="90000"/>
              <a:hueOff val="987281"/>
              <a:satOff val="-2587"/>
              <a:lumOff val="9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19684" y="1550246"/>
        <a:ext cx="284543" cy="389307"/>
      </dsp:txXfrm>
    </dsp:sp>
    <dsp:sp modelId="{2A36C593-8612-4091-B8C6-31CB2A42E5E1}">
      <dsp:nvSpPr>
        <dsp:cNvPr id="0" name=""/>
        <dsp:cNvSpPr/>
      </dsp:nvSpPr>
      <dsp:spPr>
        <a:xfrm>
          <a:off x="8867135" y="2490886"/>
          <a:ext cx="517351" cy="517351"/>
        </a:xfrm>
        <a:prstGeom prst="downArrow">
          <a:avLst>
            <a:gd name="adj1" fmla="val 55000"/>
            <a:gd name="adj2" fmla="val 45000"/>
          </a:avLst>
        </a:prstGeom>
        <a:solidFill>
          <a:schemeClr val="accent2">
            <a:tint val="40000"/>
            <a:alpha val="90000"/>
            <a:hueOff val="1974561"/>
            <a:satOff val="-5173"/>
            <a:lumOff val="1852"/>
            <a:alphaOff val="0"/>
          </a:schemeClr>
        </a:solidFill>
        <a:ln w="12700" cap="flat" cmpd="sng" algn="ctr">
          <a:solidFill>
            <a:schemeClr val="accent2">
              <a:tint val="40000"/>
              <a:alpha val="90000"/>
              <a:hueOff val="1974561"/>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83539" y="2490886"/>
        <a:ext cx="284543" cy="38930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941973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05077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3/11/24</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353161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48D31E-DCDA-41A7-9C67-C4B11B94D21D}" type="datetimeFigureOut">
              <a:rPr lang="en-US" dirty="0"/>
              <a:t>3/11/24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57028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762C0-B258-48F1-ADE6-176B4174CCDD}" type="datetimeFigureOut">
              <a:rPr lang="en-US" dirty="0"/>
              <a:t>3/11/24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04546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3/11/24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05450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3/11/24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47067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3/11/24</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68026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3/11/24</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62845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dirty="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87069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764DA5-CD3D-4590-A511-FCD3BC7A793E}" type="datetimeFigureOut">
              <a:rPr lang="en-US" dirty="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80061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969F-5B09-FA4B-1157-DFBE855B08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1E1B51-139D-ADE0-F7C4-42C4802442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B086EE-5FFD-71ED-AD5E-3C21DD15049B}"/>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5" name="Footer Placeholder 4">
            <a:extLst>
              <a:ext uri="{FF2B5EF4-FFF2-40B4-BE49-F238E27FC236}">
                <a16:creationId xmlns:a16="http://schemas.microsoft.com/office/drawing/2014/main" id="{CEA59974-B7AF-C5A8-1A86-F1D7B9C09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66096-06C7-4F4A-FFE8-B343FFD22D40}"/>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2472787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F278C-7A78-CF41-6C12-4A5AC36C86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C22F38-62D5-D154-9888-CFC698AC91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83934-A815-766E-D564-9E693A2A5D0D}"/>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5" name="Footer Placeholder 4">
            <a:extLst>
              <a:ext uri="{FF2B5EF4-FFF2-40B4-BE49-F238E27FC236}">
                <a16:creationId xmlns:a16="http://schemas.microsoft.com/office/drawing/2014/main" id="{10EEFC62-C525-C548-8D09-92AF2BF60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EDCD5-7E83-2DEB-53A4-70D322E1692F}"/>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2628827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F7AAF-4B9B-72F5-B708-3BED5961E9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BDB60A-640A-B0AE-F98B-3C33BAC097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64A87E-4EBF-3632-C239-074B12659F3E}"/>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5" name="Footer Placeholder 4">
            <a:extLst>
              <a:ext uri="{FF2B5EF4-FFF2-40B4-BE49-F238E27FC236}">
                <a16:creationId xmlns:a16="http://schemas.microsoft.com/office/drawing/2014/main" id="{D54AD914-73CE-14DB-18AA-D0A1A24A3A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B096B-16A6-87B3-0399-192FF60EF6AF}"/>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16744851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5E21-643D-BA49-318F-075A3F4B33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41E23B-E730-4F16-4871-540B803A63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FD80B0-2173-1D28-161E-FC3EFDB352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6F95F8-F4D1-D55F-FCE9-B7E10583A9F2}"/>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6" name="Footer Placeholder 5">
            <a:extLst>
              <a:ext uri="{FF2B5EF4-FFF2-40B4-BE49-F238E27FC236}">
                <a16:creationId xmlns:a16="http://schemas.microsoft.com/office/drawing/2014/main" id="{185173DA-81DC-94B7-65C5-6D38BDF375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63481D-3477-7CC8-C5BF-82B656977633}"/>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793790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D9895-7DC3-4242-7119-2AC5011862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F2E5D-6213-1EF4-6A77-603245A329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76791F-855A-31E5-1CF8-FFB26D0132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49A97D-C561-ACF1-C6B3-E6A7094DB0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7453AA-F9C4-2DAD-7775-0D205506AE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D0733F-69FF-0EEC-E315-AC64DFB7E77B}"/>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8" name="Footer Placeholder 7">
            <a:extLst>
              <a:ext uri="{FF2B5EF4-FFF2-40B4-BE49-F238E27FC236}">
                <a16:creationId xmlns:a16="http://schemas.microsoft.com/office/drawing/2014/main" id="{65439875-A8C4-C3EA-25ED-892CD9E919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BD3F1F-3E72-FF3D-4CEF-A68A04F9F7E9}"/>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3440960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22156-A77B-D063-C242-20D7C8B1E5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0551F4-5479-0370-4B3D-A6CF985C326F}"/>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4" name="Footer Placeholder 3">
            <a:extLst>
              <a:ext uri="{FF2B5EF4-FFF2-40B4-BE49-F238E27FC236}">
                <a16:creationId xmlns:a16="http://schemas.microsoft.com/office/drawing/2014/main" id="{FC0CEDAC-4D14-47EE-FB24-9F2002C00E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C4C8BD-CFBD-C753-2275-6DBA79FB2456}"/>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3439605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9B32D1-30CF-B56C-D714-8FBEEDADDDEF}"/>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3" name="Footer Placeholder 2">
            <a:extLst>
              <a:ext uri="{FF2B5EF4-FFF2-40B4-BE49-F238E27FC236}">
                <a16:creationId xmlns:a16="http://schemas.microsoft.com/office/drawing/2014/main" id="{F5588896-56C9-F416-B49D-9DB2222D1A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CACCC2-A5FE-D87D-C440-B3D2D0FA7EB5}"/>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16104739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F588-5792-F6D6-972F-7444AAA25F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30452E-2C50-141A-045B-46A0A7BB4A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B80C73-2BA4-E9F2-0CDF-DDF460CBB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8DC88D-B054-9D26-8A0C-F2A8F082769F}"/>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6" name="Footer Placeholder 5">
            <a:extLst>
              <a:ext uri="{FF2B5EF4-FFF2-40B4-BE49-F238E27FC236}">
                <a16:creationId xmlns:a16="http://schemas.microsoft.com/office/drawing/2014/main" id="{078F7C4F-C6AA-D382-54C0-044D884014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43B43-6F00-52D3-AEA1-7A2C80476453}"/>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745187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BA46B-F29F-4C66-1E4E-266F305B7A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BAC5FD-FFC6-0328-FB5D-317A5CC684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BF1C4D-8D56-5138-02B7-7DBE8456C6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9551ED-7C85-C57E-CA70-E278635C8B99}"/>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6" name="Footer Placeholder 5">
            <a:extLst>
              <a:ext uri="{FF2B5EF4-FFF2-40B4-BE49-F238E27FC236}">
                <a16:creationId xmlns:a16="http://schemas.microsoft.com/office/drawing/2014/main" id="{699EF66E-5FB7-50F5-E23F-29F8C906A5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6371F5-05DB-40C1-37B2-70D860D4BB24}"/>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14052227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D5E7A-7E21-BA01-A816-37DF473E30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4CF4D4-79BA-DA2D-9EBD-1F314FC448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C3E83D-00EA-C4C2-DDB0-428D1D7F8AE2}"/>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5" name="Footer Placeholder 4">
            <a:extLst>
              <a:ext uri="{FF2B5EF4-FFF2-40B4-BE49-F238E27FC236}">
                <a16:creationId xmlns:a16="http://schemas.microsoft.com/office/drawing/2014/main" id="{F83753AB-E6C2-214A-F1E6-CBDA67314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A2380-B865-61B1-1C73-F99124EE407E}"/>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1458962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3FADAA-AB11-4BC7-7AAC-0FD93267E4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DF33DF-D383-532E-3A67-599F5958BE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F06D4B-AA20-0C56-E91F-810CE0F90927}"/>
              </a:ext>
            </a:extLst>
          </p:cNvPr>
          <p:cNvSpPr>
            <a:spLocks noGrp="1"/>
          </p:cNvSpPr>
          <p:nvPr>
            <p:ph type="dt" sz="half" idx="10"/>
          </p:nvPr>
        </p:nvSpPr>
        <p:spPr/>
        <p:txBody>
          <a:bodyPr/>
          <a:lstStyle/>
          <a:p>
            <a:fld id="{2E8F46E0-53DD-416D-9725-64BED1A918A5}" type="datetimeFigureOut">
              <a:rPr lang="en-GB" smtClean="0"/>
              <a:t>11/03/2024</a:t>
            </a:fld>
            <a:endParaRPr lang="en-GB"/>
          </a:p>
        </p:txBody>
      </p:sp>
      <p:sp>
        <p:nvSpPr>
          <p:cNvPr id="5" name="Footer Placeholder 4">
            <a:extLst>
              <a:ext uri="{FF2B5EF4-FFF2-40B4-BE49-F238E27FC236}">
                <a16:creationId xmlns:a16="http://schemas.microsoft.com/office/drawing/2014/main" id="{0A0CD011-FB48-07F5-0581-9742694CA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00515A-A276-12C5-9DD9-B3D78C30E711}"/>
              </a:ext>
            </a:extLst>
          </p:cNvPr>
          <p:cNvSpPr>
            <a:spLocks noGrp="1"/>
          </p:cNvSpPr>
          <p:nvPr>
            <p:ph type="sldNum" sz="quarter" idx="12"/>
          </p:nvPr>
        </p:nvSpPr>
        <p:spPr/>
        <p:txBody>
          <a:bodyPr/>
          <a:lstStyle/>
          <a:p>
            <a:fld id="{70678A8B-E0A5-451C-9A8B-09B1B264AB02}" type="slidenum">
              <a:rPr lang="en-GB" smtClean="0"/>
              <a:t>‹#›</a:t>
            </a:fld>
            <a:endParaRPr lang="en-GB"/>
          </a:p>
        </p:txBody>
      </p:sp>
    </p:spTree>
    <p:extLst>
      <p:ext uri="{BB962C8B-B14F-4D97-AF65-F5344CB8AC3E}">
        <p14:creationId xmlns:p14="http://schemas.microsoft.com/office/powerpoint/2010/main" val="2075523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3/11/24</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5890153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F3EDA5-E13D-D2BD-CDAA-10B0F02B0E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7459E0-578E-7802-644F-C00B5CB920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A89CBD-A0A0-3A6C-DF25-DFDDAAEAF2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8F46E0-53DD-416D-9725-64BED1A918A5}" type="datetimeFigureOut">
              <a:rPr lang="en-GB" smtClean="0"/>
              <a:t>11/03/2024</a:t>
            </a:fld>
            <a:endParaRPr lang="en-GB"/>
          </a:p>
        </p:txBody>
      </p:sp>
      <p:sp>
        <p:nvSpPr>
          <p:cNvPr id="5" name="Footer Placeholder 4">
            <a:extLst>
              <a:ext uri="{FF2B5EF4-FFF2-40B4-BE49-F238E27FC236}">
                <a16:creationId xmlns:a16="http://schemas.microsoft.com/office/drawing/2014/main" id="{33B560D9-2C32-CBC3-8653-2057E988F9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5F14A9-D5FA-7B99-35FA-347B6DDAB0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678A8B-E0A5-451C-9A8B-09B1B264AB02}" type="slidenum">
              <a:rPr lang="en-GB" smtClean="0"/>
              <a:t>‹#›</a:t>
            </a:fld>
            <a:endParaRPr lang="en-GB"/>
          </a:p>
        </p:txBody>
      </p:sp>
    </p:spTree>
    <p:extLst>
      <p:ext uri="{BB962C8B-B14F-4D97-AF65-F5344CB8AC3E}">
        <p14:creationId xmlns:p14="http://schemas.microsoft.com/office/powerpoint/2010/main" val="16586913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xml"/><Relationship Id="rId5" Type="http://schemas.openxmlformats.org/officeDocument/2006/relationships/image" Target="../media/image4.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2.xml"/><Relationship Id="rId3" Type="http://schemas.microsoft.com/office/2007/relationships/hdphoto" Target="../media/hdphoto2.wdp"/><Relationship Id="rId7" Type="http://schemas.openxmlformats.org/officeDocument/2006/relationships/diagramQuickStyle" Target="../diagrams/quickStyle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1017/S0954579411000174"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8" Type="http://schemas.openxmlformats.org/officeDocument/2006/relationships/hyperlink" Target="https://www.ranker.com/list/rosemary-and-fred-west-facts/amandasedlakhevener" TargetMode="External"/><Relationship Id="rId3" Type="http://schemas.openxmlformats.org/officeDocument/2006/relationships/hyperlink" Target="https://www.ncbi.nlm.nih.gov/pmc/articles/PMC4685725/" TargetMode="External"/><Relationship Id="rId7" Type="http://schemas.openxmlformats.org/officeDocument/2006/relationships/hyperlink" Target="http://news.bbc.co.uk/1/hi/health/2167929.stm" TargetMode="External"/><Relationship Id="rId2" Type="http://schemas.openxmlformats.org/officeDocument/2006/relationships/hyperlink" Target="https://www.jax.org/news-and-insights/jax-blog/2015/December/the-genetics-of-violent-behavior" TargetMode="External"/><Relationship Id="rId1" Type="http://schemas.openxmlformats.org/officeDocument/2006/relationships/slideLayout" Target="../slideLayouts/slideLayout13.xml"/><Relationship Id="rId6" Type="http://schemas.openxmlformats.org/officeDocument/2006/relationships/hyperlink" Target="https://www.verywellmind.com/social-learning-theory-2795074" TargetMode="External"/><Relationship Id="rId5" Type="http://schemas.openxmlformats.org/officeDocument/2006/relationships/hyperlink" Target="https://theweek.com/news/uk-news/952805/who-was-fred-west-from-farm-laborer-to-notorious-serial-killer" TargetMode="External"/><Relationship Id="rId4" Type="http://schemas.openxmlformats.org/officeDocument/2006/relationships/hyperlink" Target="https://norma.ncirl.ie/1411/1/Fred_West_-_Bio-psycho-social_investigation_article.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gloucestershire.police.uk/SysSiteAssets/media/downloads/force-content/gloucestershire/campaigns/cromwell-street-inquiry-timeline-victim-information-faq" TargetMode="External"/><Relationship Id="rId2" Type="http://schemas.openxmlformats.org/officeDocument/2006/relationships/hyperlink" Target="http://www.personalityresearch.org/papers/jones.html"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posing for a photo&#10;&#10;Description automatically generated">
            <a:extLst>
              <a:ext uri="{FF2B5EF4-FFF2-40B4-BE49-F238E27FC236}">
                <a16:creationId xmlns:a16="http://schemas.microsoft.com/office/drawing/2014/main" id="{C986C761-2669-13FB-C57A-B046763406F4}"/>
              </a:ext>
            </a:extLst>
          </p:cNvPr>
          <p:cNvPicPr>
            <a:picLocks noChangeAspect="1"/>
          </p:cNvPicPr>
          <p:nvPr/>
        </p:nvPicPr>
        <p:blipFill rotWithShape="1">
          <a:blip r:embed="rId2"/>
          <a:srcRect/>
          <a:stretch/>
        </p:blipFill>
        <p:spPr>
          <a:xfrm>
            <a:off x="20" y="10"/>
            <a:ext cx="12191980" cy="6857989"/>
          </a:xfrm>
          <a:prstGeom prst="rect">
            <a:avLst/>
          </a:prstGeom>
        </p:spPr>
      </p:pic>
      <p:sp>
        <p:nvSpPr>
          <p:cNvPr id="36" name="Rectangle 35">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EBD4D3-E39D-433F-AA49-66991684578F}"/>
              </a:ext>
            </a:extLst>
          </p:cNvPr>
          <p:cNvSpPr>
            <a:spLocks noGrp="1"/>
          </p:cNvSpPr>
          <p:nvPr>
            <p:ph type="ctrTitle"/>
          </p:nvPr>
        </p:nvSpPr>
        <p:spPr>
          <a:xfrm>
            <a:off x="1051560" y="1432223"/>
            <a:ext cx="9966960" cy="3035808"/>
          </a:xfrm>
        </p:spPr>
        <p:txBody>
          <a:bodyPr anchor="b">
            <a:normAutofit/>
          </a:bodyPr>
          <a:lstStyle/>
          <a:p>
            <a:r>
              <a:rPr lang="en-US" sz="8200" b="1">
                <a:solidFill>
                  <a:srgbClr val="FFFFFF"/>
                </a:solidFill>
                <a:latin typeface="Algerian"/>
              </a:rPr>
              <a:t>WHO ARE </a:t>
            </a:r>
            <a:br>
              <a:rPr lang="en-US" sz="8200" b="1">
                <a:solidFill>
                  <a:srgbClr val="FFFFFF"/>
                </a:solidFill>
                <a:latin typeface="Algerian"/>
              </a:rPr>
            </a:br>
            <a:r>
              <a:rPr lang="en-US" sz="8200" b="1">
                <a:solidFill>
                  <a:srgbClr val="FFFFFF"/>
                </a:solidFill>
                <a:latin typeface="Algerian"/>
              </a:rPr>
              <a:t>Fred + Rose WEST?</a:t>
            </a:r>
            <a:endParaRPr lang="en-US" sz="8200" b="1">
              <a:solidFill>
                <a:srgbClr val="FFFFFF"/>
              </a:solidFill>
              <a:latin typeface="Algerian" panose="04020705040A02060702" pitchFamily="82" charset="0"/>
            </a:endParaRPr>
          </a:p>
        </p:txBody>
      </p:sp>
      <p:sp>
        <p:nvSpPr>
          <p:cNvPr id="3" name="Subtitle 2">
            <a:extLst>
              <a:ext uri="{FF2B5EF4-FFF2-40B4-BE49-F238E27FC236}">
                <a16:creationId xmlns:a16="http://schemas.microsoft.com/office/drawing/2014/main" id="{CFB5C832-18CF-4D45-AA46-0F1A8235C1A1}"/>
              </a:ext>
            </a:extLst>
          </p:cNvPr>
          <p:cNvSpPr>
            <a:spLocks noGrp="1"/>
          </p:cNvSpPr>
          <p:nvPr>
            <p:ph type="subTitle" idx="1"/>
          </p:nvPr>
        </p:nvSpPr>
        <p:spPr>
          <a:xfrm>
            <a:off x="1069848" y="4389120"/>
            <a:ext cx="7891272" cy="1069848"/>
          </a:xfrm>
        </p:spPr>
        <p:txBody>
          <a:bodyPr>
            <a:normAutofit/>
          </a:bodyPr>
          <a:lstStyle/>
          <a:p>
            <a:pPr>
              <a:spcAft>
                <a:spcPts val="800"/>
              </a:spcAft>
            </a:pPr>
            <a:r>
              <a:rPr lang="en-GB"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USING CRIMINOLOGICAL</a:t>
            </a:r>
            <a:r>
              <a:rPr lang="en-US">
                <a:solidFill>
                  <a:srgbClr val="FFFFFF"/>
                </a:solidFill>
                <a:latin typeface="Calibri" panose="020F0502020204030204" pitchFamily="34" charset="0"/>
                <a:ea typeface="Calibri" panose="020F0502020204030204" pitchFamily="34" charset="0"/>
                <a:cs typeface="Times New Roman" panose="02020603050405020304" pitchFamily="18" charset="0"/>
              </a:rPr>
              <a:t> </a:t>
            </a:r>
            <a:r>
              <a:rPr lang="en-GB" b="1">
                <a:solidFill>
                  <a:srgbClr val="FFFFFF"/>
                </a:solidFill>
                <a:effectLst/>
                <a:latin typeface="Times New Roman" panose="02020603050405020304" pitchFamily="18" charset="0"/>
                <a:ea typeface="Calibri" panose="020F0502020204030204" pitchFamily="34" charset="0"/>
              </a:rPr>
              <a:t>THEORIES TO EVALUATE WHETHER FRED WEST WAS BORN OR MADE A CRIMINAL</a:t>
            </a:r>
            <a:endParaRPr lang="en-GH">
              <a:solidFill>
                <a:srgbClr val="FFFFFF"/>
              </a:solidFill>
            </a:endParaRPr>
          </a:p>
        </p:txBody>
      </p:sp>
    </p:spTree>
    <p:extLst>
      <p:ext uri="{BB962C8B-B14F-4D97-AF65-F5344CB8AC3E}">
        <p14:creationId xmlns:p14="http://schemas.microsoft.com/office/powerpoint/2010/main" val="258916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17CCA-9FF4-0028-909D-127D9A06DD7A}"/>
              </a:ext>
            </a:extLst>
          </p:cNvPr>
          <p:cNvSpPr>
            <a:spLocks noGrp="1"/>
          </p:cNvSpPr>
          <p:nvPr>
            <p:ph type="title"/>
          </p:nvPr>
        </p:nvSpPr>
        <p:spPr>
          <a:xfrm>
            <a:off x="8156350" y="484632"/>
            <a:ext cx="3544035" cy="1609344"/>
          </a:xfrm>
          <a:ln>
            <a:noFill/>
          </a:ln>
        </p:spPr>
        <p:txBody>
          <a:bodyPr>
            <a:normAutofit/>
          </a:bodyPr>
          <a:lstStyle/>
          <a:p>
            <a:r>
              <a:rPr lang="en-GB" sz="3200"/>
              <a:t>introduction</a:t>
            </a:r>
          </a:p>
        </p:txBody>
      </p:sp>
      <p:pic>
        <p:nvPicPr>
          <p:cNvPr id="4" name="Picture 3" descr="A person and person posing for a photo&#10;&#10;Description automatically generated">
            <a:extLst>
              <a:ext uri="{FF2B5EF4-FFF2-40B4-BE49-F238E27FC236}">
                <a16:creationId xmlns:a16="http://schemas.microsoft.com/office/drawing/2014/main" id="{6CF856D9-0E66-79FE-2F97-7967124F97B2}"/>
              </a:ext>
            </a:extLst>
          </p:cNvPr>
          <p:cNvPicPr>
            <a:picLocks noChangeAspect="1"/>
          </p:cNvPicPr>
          <p:nvPr/>
        </p:nvPicPr>
        <p:blipFill>
          <a:blip r:embed="rId4"/>
          <a:stretch>
            <a:fillRect/>
          </a:stretch>
        </p:blipFill>
        <p:spPr>
          <a:xfrm>
            <a:off x="633999" y="1498492"/>
            <a:ext cx="6882269" cy="3871276"/>
          </a:xfrm>
          <a:prstGeom prst="rect">
            <a:avLst/>
          </a:prstGeom>
        </p:spPr>
      </p:pic>
      <p:sp>
        <p:nvSpPr>
          <p:cNvPr id="3" name="Content Placeholder 2">
            <a:extLst>
              <a:ext uri="{FF2B5EF4-FFF2-40B4-BE49-F238E27FC236}">
                <a16:creationId xmlns:a16="http://schemas.microsoft.com/office/drawing/2014/main" id="{9E5B64C3-61F3-AF06-614C-8A6BEA67C598}"/>
              </a:ext>
            </a:extLst>
          </p:cNvPr>
          <p:cNvSpPr>
            <a:spLocks noGrp="1"/>
          </p:cNvSpPr>
          <p:nvPr>
            <p:ph idx="1"/>
          </p:nvPr>
        </p:nvSpPr>
        <p:spPr>
          <a:xfrm>
            <a:off x="8156351" y="2121408"/>
            <a:ext cx="3544034" cy="4050792"/>
          </a:xfrm>
        </p:spPr>
        <p:txBody>
          <a:bodyPr vert="horz" lIns="91440" tIns="45720" rIns="91440" bIns="45720" rtlCol="0">
            <a:normAutofit/>
          </a:bodyPr>
          <a:lstStyle/>
          <a:p>
            <a:r>
              <a:rPr lang="en-GB" sz="1200">
                <a:ea typeface="+mn-lt"/>
                <a:cs typeface="+mn-lt"/>
              </a:rPr>
              <a:t>Fred and Rose West, were notorious figures in criminal history</a:t>
            </a:r>
          </a:p>
          <a:p>
            <a:pPr>
              <a:buClr>
                <a:srgbClr val="9E3611"/>
              </a:buClr>
            </a:pPr>
            <a:r>
              <a:rPr lang="en-GB" sz="1200">
                <a:ea typeface="+mn-lt"/>
                <a:cs typeface="+mn-lt"/>
              </a:rPr>
              <a:t>They left a harrowing legacy of upset and terror. </a:t>
            </a:r>
            <a:endParaRPr lang="en-GB" sz="1200"/>
          </a:p>
          <a:p>
            <a:pPr>
              <a:buClr>
                <a:srgbClr val="9E3611"/>
              </a:buClr>
            </a:pPr>
            <a:r>
              <a:rPr lang="en-GB" sz="1200">
                <a:ea typeface="+mn-lt"/>
                <a:cs typeface="+mn-lt"/>
              </a:rPr>
              <a:t>Their upbringing exposed them to abuse and instability. </a:t>
            </a:r>
          </a:p>
          <a:p>
            <a:pPr>
              <a:buClr>
                <a:srgbClr val="9E3611"/>
              </a:buClr>
            </a:pPr>
            <a:r>
              <a:rPr lang="en-GB" sz="1200">
                <a:ea typeface="+mn-lt"/>
                <a:cs typeface="+mn-lt"/>
              </a:rPr>
              <a:t>Fred's early signs of deviance and Rose's manipulative tendencies raise questions about whether they were born or made into criminals. </a:t>
            </a:r>
          </a:p>
          <a:p>
            <a:pPr>
              <a:buClr>
                <a:srgbClr val="9E3611"/>
              </a:buClr>
            </a:pPr>
            <a:r>
              <a:rPr lang="en-GB" sz="1200">
                <a:ea typeface="+mn-lt"/>
                <a:cs typeface="+mn-lt"/>
              </a:rPr>
              <a:t>Their heinous acts shocked the world, sparking debates among psychologists and criminologists about the interplay of nature and nurture in shaping criminal behavior. Regardless of the origins of their evil, the Wests' atrocities forever scarred the fabric of humanity, leaving behind a chilling reminder of the darkest depths of human nature.</a:t>
            </a:r>
            <a:endParaRPr lang="en-GB" sz="1200"/>
          </a:p>
        </p:txBody>
      </p:sp>
      <p:grpSp>
        <p:nvGrpSpPr>
          <p:cNvPr id="20" name="Group 19">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510800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a:extLst>
              <a:ext uri="{FF2B5EF4-FFF2-40B4-BE49-F238E27FC236}">
                <a16:creationId xmlns:a16="http://schemas.microsoft.com/office/drawing/2014/main" id="{A257B5C2-8E1C-4155-B452-5B0806F62D07}"/>
              </a:ext>
            </a:extLst>
          </p:cNvPr>
          <p:cNvSpPr>
            <a:spLocks noGrp="1"/>
          </p:cNvSpPr>
          <p:nvPr>
            <p:ph type="subTitle" idx="1"/>
          </p:nvPr>
        </p:nvSpPr>
        <p:spPr>
          <a:xfrm>
            <a:off x="7324483" y="2046301"/>
            <a:ext cx="3973916" cy="3887431"/>
          </a:xfrm>
        </p:spPr>
        <p:txBody>
          <a:bodyPr vert="horz" lIns="91440" tIns="45720" rIns="91440" bIns="45720" rtlCol="0" anchor="t">
            <a:normAutofit fontScale="85000" lnSpcReduction="20000"/>
          </a:bodyPr>
          <a:lstStyle/>
          <a:p>
            <a:pPr marL="285750" indent="-182880">
              <a:buFont typeface="Wingdings" pitchFamily="2" charset="2"/>
              <a:buChar char="§"/>
            </a:pPr>
            <a:r>
              <a:rPr lang="en-US" sz="1800">
                <a:solidFill>
                  <a:schemeClr val="tx2"/>
                </a:solidFill>
                <a:effectLst/>
              </a:rPr>
              <a:t>Fred and Rosemary West were married couples born in 1941 and 1953 respectively in Gloucestershire, England.</a:t>
            </a:r>
          </a:p>
          <a:p>
            <a:pPr marL="285750" indent="-182880">
              <a:buFont typeface="Wingdings" pitchFamily="2" charset="2"/>
              <a:buChar char="§"/>
            </a:pPr>
            <a:r>
              <a:rPr lang="en-US" sz="1800">
                <a:solidFill>
                  <a:schemeClr val="tx2"/>
                </a:solidFill>
              </a:rPr>
              <a:t> </a:t>
            </a:r>
            <a:r>
              <a:rPr lang="en-US" sz="1800">
                <a:solidFill>
                  <a:schemeClr val="tx2"/>
                </a:solidFill>
                <a:effectLst/>
              </a:rPr>
              <a:t>They were accused of committing at least twelve murders between the 1960s and 1980s.</a:t>
            </a:r>
          </a:p>
          <a:p>
            <a:pPr marL="285750" indent="-182880">
              <a:buFont typeface="Wingdings" pitchFamily="2" charset="2"/>
              <a:buChar char="§"/>
            </a:pPr>
            <a:r>
              <a:rPr lang="en-US" sz="1800">
                <a:solidFill>
                  <a:schemeClr val="tx2"/>
                </a:solidFill>
              </a:rPr>
              <a:t> </a:t>
            </a:r>
            <a:r>
              <a:rPr lang="en-US" sz="1800">
                <a:solidFill>
                  <a:schemeClr val="tx2"/>
                </a:solidFill>
                <a:effectLst/>
              </a:rPr>
              <a:t>In 1994, investigators discovered multiple humans remains buried in the Wests’ property.</a:t>
            </a:r>
          </a:p>
          <a:p>
            <a:pPr marL="285750" indent="-182880">
              <a:buFont typeface="Wingdings" pitchFamily="2" charset="2"/>
              <a:buChar char="§"/>
            </a:pPr>
            <a:r>
              <a:rPr lang="en-US" sz="1800">
                <a:solidFill>
                  <a:schemeClr val="tx2"/>
                </a:solidFill>
                <a:effectLst/>
              </a:rPr>
              <a:t>Fred West committed suicide in police custody before standing trial whiles the wife was convicted to life in prison in 1995.</a:t>
            </a:r>
          </a:p>
          <a:p>
            <a:pPr marL="285750" indent="-182880">
              <a:buFont typeface="Wingdings" pitchFamily="2" charset="2"/>
              <a:buChar char="§"/>
            </a:pPr>
            <a:endParaRPr lang="en-US" sz="1800">
              <a:solidFill>
                <a:schemeClr val="tx2"/>
              </a:solidFill>
            </a:endParaRPr>
          </a:p>
          <a:p>
            <a:pPr indent="-182880">
              <a:buFont typeface="Wingdings" pitchFamily="2" charset="2"/>
              <a:buChar char="§"/>
            </a:pPr>
            <a:r>
              <a:rPr lang="en-US" sz="1800">
                <a:solidFill>
                  <a:schemeClr val="tx2"/>
                </a:solidFill>
              </a:rPr>
              <a:t>WAS FRED WEST MADE OR BORN CRIMINAL ?</a:t>
            </a:r>
          </a:p>
          <a:p>
            <a:pPr indent="-182880">
              <a:buFont typeface="Wingdings" pitchFamily="2" charset="2"/>
              <a:buChar char="§"/>
            </a:pPr>
            <a:endParaRPr lang="en-US" sz="600">
              <a:solidFill>
                <a:schemeClr val="tx2"/>
              </a:solidFill>
            </a:endParaRPr>
          </a:p>
        </p:txBody>
      </p:sp>
      <p:sp>
        <p:nvSpPr>
          <p:cNvPr id="2" name="Title 1">
            <a:extLst>
              <a:ext uri="{FF2B5EF4-FFF2-40B4-BE49-F238E27FC236}">
                <a16:creationId xmlns:a16="http://schemas.microsoft.com/office/drawing/2014/main" id="{5573C0A9-0BA8-4747-8F2D-E00EF523D659}"/>
              </a:ext>
            </a:extLst>
          </p:cNvPr>
          <p:cNvSpPr>
            <a:spLocks noGrp="1"/>
          </p:cNvSpPr>
          <p:nvPr>
            <p:ph type="ctrTitle"/>
          </p:nvPr>
        </p:nvSpPr>
        <p:spPr>
          <a:xfrm>
            <a:off x="21877406" y="2502862"/>
            <a:ext cx="3970877" cy="1181654"/>
          </a:xfrm>
        </p:spPr>
        <p:txBody>
          <a:bodyPr vert="horz" lIns="91440" tIns="45720" rIns="91440" bIns="45720" rtlCol="0" anchor="b">
            <a:normAutofit/>
          </a:bodyPr>
          <a:lstStyle/>
          <a:p>
            <a:r>
              <a:rPr lang="en-US" sz="3200" dirty="0">
                <a:solidFill>
                  <a:schemeClr val="tx1"/>
                </a:solidFill>
              </a:rPr>
              <a:t>Overview of </a:t>
            </a:r>
            <a:r>
              <a:rPr lang="en-US" sz="3200" dirty="0" err="1">
                <a:solidFill>
                  <a:schemeClr val="tx1"/>
                </a:solidFill>
              </a:rPr>
              <a:t>fred</a:t>
            </a:r>
            <a:r>
              <a:rPr lang="en-US" sz="3200" dirty="0">
                <a:solidFill>
                  <a:schemeClr val="tx1"/>
                </a:solidFill>
              </a:rPr>
              <a:t> west and rose west</a:t>
            </a:r>
          </a:p>
        </p:txBody>
      </p:sp>
      <p:pic>
        <p:nvPicPr>
          <p:cNvPr id="5" name="Picture 4" descr="Aqua and green fractal background like floral petal">
            <a:extLst>
              <a:ext uri="{FF2B5EF4-FFF2-40B4-BE49-F238E27FC236}">
                <a16:creationId xmlns:a16="http://schemas.microsoft.com/office/drawing/2014/main" id="{862B650B-F361-5DF8-4A58-86D715A01703}"/>
              </a:ext>
            </a:extLst>
          </p:cNvPr>
          <p:cNvPicPr>
            <a:picLocks noChangeAspect="1"/>
          </p:cNvPicPr>
          <p:nvPr/>
        </p:nvPicPr>
        <p:blipFill rotWithShape="1">
          <a:blip r:embed="rId2"/>
          <a:srcRect l="4268" r="20730" b="-3"/>
          <a:stretch/>
        </p:blipFill>
        <p:spPr>
          <a:xfrm>
            <a:off x="643467" y="720071"/>
            <a:ext cx="5503939" cy="5503939"/>
          </a:xfrm>
          <a:custGeom>
            <a:avLst/>
            <a:gdLst/>
            <a:ahLst/>
            <a:cxnLst/>
            <a:rect l="l" t="t" r="r" b="b"/>
            <a:pathLst>
              <a:path w="3051400" h="3051400">
                <a:moveTo>
                  <a:pt x="1525700" y="171641"/>
                </a:moveTo>
                <a:cubicBezTo>
                  <a:pt x="2273526" y="171641"/>
                  <a:pt x="2879759" y="777874"/>
                  <a:pt x="2879759" y="1525700"/>
                </a:cubicBezTo>
                <a:cubicBezTo>
                  <a:pt x="2879759" y="2273526"/>
                  <a:pt x="2273526" y="2879759"/>
                  <a:pt x="1525700" y="2879759"/>
                </a:cubicBezTo>
                <a:cubicBezTo>
                  <a:pt x="777874" y="2879759"/>
                  <a:pt x="171641" y="2273526"/>
                  <a:pt x="171641" y="1525700"/>
                </a:cubicBezTo>
                <a:cubicBezTo>
                  <a:pt x="171641" y="777874"/>
                  <a:pt x="777874" y="171641"/>
                  <a:pt x="1525700" y="171641"/>
                </a:cubicBezTo>
                <a:close/>
                <a:moveTo>
                  <a:pt x="1525700" y="133499"/>
                </a:moveTo>
                <a:cubicBezTo>
                  <a:pt x="756809" y="133499"/>
                  <a:pt x="133499" y="756809"/>
                  <a:pt x="133499" y="1525700"/>
                </a:cubicBezTo>
                <a:cubicBezTo>
                  <a:pt x="133499" y="2294591"/>
                  <a:pt x="756809" y="2917901"/>
                  <a:pt x="1525700" y="2917901"/>
                </a:cubicBezTo>
                <a:cubicBezTo>
                  <a:pt x="2294591" y="2917901"/>
                  <a:pt x="2917901" y="2294591"/>
                  <a:pt x="2917901" y="1525700"/>
                </a:cubicBezTo>
                <a:cubicBezTo>
                  <a:pt x="2917901" y="756809"/>
                  <a:pt x="2294591" y="133499"/>
                  <a:pt x="1525700" y="133499"/>
                </a:cubicBezTo>
                <a:close/>
                <a:moveTo>
                  <a:pt x="1525700" y="0"/>
                </a:moveTo>
                <a:cubicBezTo>
                  <a:pt x="2368321" y="0"/>
                  <a:pt x="3051400" y="683079"/>
                  <a:pt x="3051400" y="1525700"/>
                </a:cubicBezTo>
                <a:cubicBezTo>
                  <a:pt x="3051400" y="2368321"/>
                  <a:pt x="2368321" y="3051400"/>
                  <a:pt x="1525700" y="3051400"/>
                </a:cubicBezTo>
                <a:cubicBezTo>
                  <a:pt x="683079" y="3051400"/>
                  <a:pt x="0" y="2368321"/>
                  <a:pt x="0" y="1525700"/>
                </a:cubicBezTo>
                <a:cubicBezTo>
                  <a:pt x="0" y="683079"/>
                  <a:pt x="683079" y="0"/>
                  <a:pt x="1525700" y="0"/>
                </a:cubicBezTo>
                <a:close/>
              </a:path>
            </a:pathLst>
          </a:custGeom>
        </p:spPr>
      </p:pic>
      <p:sp>
        <p:nvSpPr>
          <p:cNvPr id="24" name="Freeform: Shape 23">
            <a:extLst>
              <a:ext uri="{FF2B5EF4-FFF2-40B4-BE49-F238E27FC236}">
                <a16:creationId xmlns:a16="http://schemas.microsoft.com/office/drawing/2014/main" id="{23991EB4-1F71-4BE4-B24D-277DD5EE9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720071"/>
            <a:ext cx="5503939" cy="5503939"/>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6" name="Rectangle 25">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02414" y="343169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709507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5" name="Oval 14">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useBgFill="1">
        <p:nvSpPr>
          <p:cNvPr id="17" name="Rectangle 16">
            <a:extLst>
              <a:ext uri="{FF2B5EF4-FFF2-40B4-BE49-F238E27FC236}">
                <a16:creationId xmlns:a16="http://schemas.microsoft.com/office/drawing/2014/main" id="{796EAE45-4A7F-4104-BDC2-49728B6C4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51AAA48-F5E8-6C38-4140-09F072A09970}"/>
              </a:ext>
            </a:extLst>
          </p:cNvPr>
          <p:cNvSpPr>
            <a:spLocks noGrp="1"/>
          </p:cNvSpPr>
          <p:nvPr>
            <p:ph type="title"/>
          </p:nvPr>
        </p:nvSpPr>
        <p:spPr>
          <a:xfrm>
            <a:off x="1066800" y="4786009"/>
            <a:ext cx="10058400" cy="1486776"/>
          </a:xfrm>
        </p:spPr>
        <p:txBody>
          <a:bodyPr vert="horz" lIns="91440" tIns="45720" rIns="91440" bIns="45720" rtlCol="0" anchor="ctr">
            <a:normAutofit/>
          </a:bodyPr>
          <a:lstStyle/>
          <a:p>
            <a:pPr algn="ctr"/>
            <a:r>
              <a:rPr lang="en-US" sz="6000"/>
              <a:t>BIOSOCIAL THEORY</a:t>
            </a:r>
          </a:p>
        </p:txBody>
      </p:sp>
      <p:grpSp>
        <p:nvGrpSpPr>
          <p:cNvPr id="19" name="Group 18">
            <a:extLst>
              <a:ext uri="{FF2B5EF4-FFF2-40B4-BE49-F238E27FC236}">
                <a16:creationId xmlns:a16="http://schemas.microsoft.com/office/drawing/2014/main" id="{57C42483-9FB4-4C1A-B319-1B129FD653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 name="Oval 19">
              <a:extLst>
                <a:ext uri="{FF2B5EF4-FFF2-40B4-BE49-F238E27FC236}">
                  <a16:creationId xmlns:a16="http://schemas.microsoft.com/office/drawing/2014/main" id="{4F43D295-4374-4195-98CF-40620F291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21" name="Oval 20">
              <a:extLst>
                <a:ext uri="{FF2B5EF4-FFF2-40B4-BE49-F238E27FC236}">
                  <a16:creationId xmlns:a16="http://schemas.microsoft.com/office/drawing/2014/main" id="{6A156E1A-DF2F-43D2-B94E-E62A14ACB1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6" name="Text Placeholder 5">
            <a:extLst>
              <a:ext uri="{FF2B5EF4-FFF2-40B4-BE49-F238E27FC236}">
                <a16:creationId xmlns:a16="http://schemas.microsoft.com/office/drawing/2014/main" id="{DC533DF9-8BB4-48C6-91E6-4C0A256B5F05}"/>
              </a:ext>
            </a:extLst>
          </p:cNvPr>
          <p:cNvSpPr>
            <a:spLocks/>
          </p:cNvSpPr>
          <p:nvPr/>
        </p:nvSpPr>
        <p:spPr>
          <a:xfrm>
            <a:off x="2194012" y="643467"/>
            <a:ext cx="7826255" cy="1092308"/>
          </a:xfrm>
          <a:prstGeom prst="rect">
            <a:avLst/>
          </a:prstGeom>
        </p:spPr>
        <p:txBody>
          <a:bodyPr numCol="1">
            <a:normAutofit/>
          </a:bodyPr>
          <a:lstStyle/>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r>
              <a:rPr lang="en-US" sz="100" kern="1200">
                <a:solidFill>
                  <a:schemeClr val="tx1"/>
                </a:solidFill>
                <a:latin typeface="Arial"/>
                <a:ea typeface="+mn-ea"/>
                <a:cs typeface="Arial"/>
              </a:rPr>
              <a:t>  </a:t>
            </a:r>
            <a:endParaRPr lang="en-US" sz="100" kern="1200">
              <a:solidFill>
                <a:schemeClr val="tx1"/>
              </a:solidFill>
              <a:latin typeface="Arial" panose="020B0604020202020204" pitchFamily="34" charset="0"/>
              <a:ea typeface="+mn-ea"/>
              <a:cs typeface="Arial"/>
            </a:endParaRPr>
          </a:p>
          <a:p>
            <a:pPr defTabSz="822960">
              <a:lnSpc>
                <a:spcPct val="90000"/>
              </a:lnSpc>
              <a:spcAft>
                <a:spcPts val="600"/>
              </a:spcAft>
            </a:pPr>
            <a:endParaRPr lang="en-US" sz="100" kern="1200">
              <a:solidFill>
                <a:schemeClr val="tx1"/>
              </a:solidFill>
              <a:latin typeface="Arial" panose="020B0604020202020204" pitchFamily="34" charset="0"/>
              <a:ea typeface="+mn-ea"/>
              <a:cs typeface="+mn-cs"/>
            </a:endParaRPr>
          </a:p>
          <a:p>
            <a:pPr defTabSz="822960">
              <a:lnSpc>
                <a:spcPct val="90000"/>
              </a:lnSpc>
              <a:spcAft>
                <a:spcPts val="600"/>
              </a:spcAft>
            </a:pPr>
            <a:r>
              <a:rPr lang="en-US" sz="100" kern="1200">
                <a:solidFill>
                  <a:schemeClr val="tx1"/>
                </a:solidFill>
                <a:latin typeface="Arial" panose="020B0604020202020204" pitchFamily="34" charset="0"/>
                <a:ea typeface="+mn-ea"/>
                <a:cs typeface="+mn-cs"/>
              </a:rPr>
              <a:t>Biosocial theory explains that, both biological and environment factors have influence on how one becomes criminal (Piquero, 2008). </a:t>
            </a:r>
            <a:endParaRPr lang="en-GH" sz="100" kern="1200">
              <a:solidFill>
                <a:schemeClr val="tx1"/>
              </a:solidFill>
              <a:latin typeface="+mn-lt"/>
              <a:ea typeface="+mn-ea"/>
              <a:cs typeface="+mn-cs"/>
            </a:endParaRPr>
          </a:p>
          <a:p>
            <a:pPr>
              <a:lnSpc>
                <a:spcPct val="90000"/>
              </a:lnSpc>
              <a:spcAft>
                <a:spcPts val="600"/>
              </a:spcAft>
            </a:pPr>
            <a:endParaRPr lang="en-GH" sz="100"/>
          </a:p>
        </p:txBody>
      </p:sp>
      <p:sp>
        <p:nvSpPr>
          <p:cNvPr id="4" name="Content Placeholder 3">
            <a:extLst>
              <a:ext uri="{FF2B5EF4-FFF2-40B4-BE49-F238E27FC236}">
                <a16:creationId xmlns:a16="http://schemas.microsoft.com/office/drawing/2014/main" id="{8C38232A-AE23-4942-BC58-AC1AD493AB95}"/>
              </a:ext>
            </a:extLst>
          </p:cNvPr>
          <p:cNvSpPr>
            <a:spLocks/>
          </p:cNvSpPr>
          <p:nvPr/>
        </p:nvSpPr>
        <p:spPr>
          <a:xfrm>
            <a:off x="1320977" y="2014943"/>
            <a:ext cx="4684193" cy="2428405"/>
          </a:xfrm>
          <a:prstGeom prst="rect">
            <a:avLst/>
          </a:prstGeom>
        </p:spPr>
        <p:txBody>
          <a:bodyPr/>
          <a:lstStyle/>
          <a:p>
            <a:pPr defTabSz="822960">
              <a:spcAft>
                <a:spcPts val="600"/>
              </a:spcAft>
            </a:pPr>
            <a:r>
              <a:rPr lang="en-US" sz="1620" kern="1200">
                <a:solidFill>
                  <a:schemeClr val="tx1"/>
                </a:solidFill>
                <a:latin typeface="Arial" panose="020B0604020202020204" pitchFamily="34" charset="0"/>
                <a:ea typeface="+mn-ea"/>
                <a:cs typeface="+mn-cs"/>
              </a:rPr>
              <a:t>Fred West had sexual abuse in his household from his mother and his father also had sexual relationship with his daughters and taught Fred bestiality (</a:t>
            </a:r>
            <a:r>
              <a:rPr lang="en-US" sz="1620" kern="1200" err="1">
                <a:solidFill>
                  <a:schemeClr val="tx1"/>
                </a:solidFill>
                <a:latin typeface="Arial" panose="020B0604020202020204" pitchFamily="34" charset="0"/>
                <a:ea typeface="+mn-ea"/>
                <a:cs typeface="+mn-cs"/>
              </a:rPr>
              <a:t>Sounes</a:t>
            </a:r>
            <a:r>
              <a:rPr lang="en-US" sz="1620" kern="1200">
                <a:solidFill>
                  <a:schemeClr val="tx1"/>
                </a:solidFill>
                <a:latin typeface="Arial" panose="020B0604020202020204" pitchFamily="34" charset="0"/>
                <a:ea typeface="+mn-ea"/>
                <a:cs typeface="+mn-cs"/>
              </a:rPr>
              <a:t>, 1995). </a:t>
            </a:r>
          </a:p>
          <a:p>
            <a:pPr defTabSz="822960">
              <a:spcAft>
                <a:spcPts val="600"/>
              </a:spcAft>
            </a:pPr>
            <a:r>
              <a:rPr lang="en-US" sz="1620" kern="1200">
                <a:solidFill>
                  <a:schemeClr val="tx1"/>
                </a:solidFill>
                <a:latin typeface="Arial" panose="020B0604020202020204" pitchFamily="34" charset="0"/>
                <a:ea typeface="+mn-ea"/>
                <a:cs typeface="+mn-cs"/>
              </a:rPr>
              <a:t>The troubled childhood and exposure to domestic violence of Fred West could have influenced his later violent tendencies (Jones &amp; Farrington, 2018).</a:t>
            </a:r>
            <a:endParaRPr lang="en-GH"/>
          </a:p>
        </p:txBody>
      </p:sp>
      <p:sp>
        <p:nvSpPr>
          <p:cNvPr id="8" name="Content Placeholder 7">
            <a:extLst>
              <a:ext uri="{FF2B5EF4-FFF2-40B4-BE49-F238E27FC236}">
                <a16:creationId xmlns:a16="http://schemas.microsoft.com/office/drawing/2014/main" id="{CACEE39C-0AEC-42AC-B5D3-4AB136633F6A}"/>
              </a:ext>
            </a:extLst>
          </p:cNvPr>
          <p:cNvSpPr>
            <a:spLocks/>
          </p:cNvSpPr>
          <p:nvPr/>
        </p:nvSpPr>
        <p:spPr>
          <a:xfrm>
            <a:off x="6163761" y="1964628"/>
            <a:ext cx="4707261" cy="1711192"/>
          </a:xfrm>
          <a:prstGeom prst="rect">
            <a:avLst/>
          </a:prstGeom>
        </p:spPr>
        <p:txBody>
          <a:bodyPr/>
          <a:lstStyle/>
          <a:p>
            <a:pPr defTabSz="822960">
              <a:spcAft>
                <a:spcPts val="600"/>
              </a:spcAft>
            </a:pPr>
            <a:r>
              <a:rPr lang="en-US" sz="1620" kern="1200">
                <a:solidFill>
                  <a:schemeClr val="tx1"/>
                </a:solidFill>
                <a:latin typeface="Arial" panose="020B0604020202020204" pitchFamily="34" charset="0"/>
                <a:ea typeface="+mn-ea"/>
                <a:cs typeface="+mn-cs"/>
              </a:rPr>
              <a:t>Fred was involved in a motorcycle accident which led him to having a metal plate operated into his head (</a:t>
            </a:r>
            <a:r>
              <a:rPr lang="en-US" sz="1620" kern="1200" err="1">
                <a:solidFill>
                  <a:schemeClr val="tx1"/>
                </a:solidFill>
                <a:latin typeface="Arial" panose="020B0604020202020204" pitchFamily="34" charset="0"/>
                <a:ea typeface="+mn-ea"/>
                <a:cs typeface="+mn-cs"/>
              </a:rPr>
              <a:t>Crimelibrary</a:t>
            </a:r>
            <a:r>
              <a:rPr lang="en-US" sz="1620" kern="1200">
                <a:solidFill>
                  <a:schemeClr val="tx1"/>
                </a:solidFill>
                <a:latin typeface="Arial" panose="020B0604020202020204" pitchFamily="34" charset="0"/>
                <a:ea typeface="+mn-ea"/>
                <a:cs typeface="+mn-cs"/>
              </a:rPr>
              <a:t>, 2009).</a:t>
            </a:r>
          </a:p>
          <a:p>
            <a:pPr defTabSz="822960">
              <a:spcAft>
                <a:spcPts val="600"/>
              </a:spcAft>
            </a:pPr>
            <a:r>
              <a:rPr lang="en-US" sz="1620" kern="1200">
                <a:solidFill>
                  <a:schemeClr val="tx1"/>
                </a:solidFill>
                <a:latin typeface="Arial" panose="020B0604020202020204" pitchFamily="34" charset="0"/>
                <a:ea typeface="+mn-ea"/>
                <a:cs typeface="+mn-cs"/>
              </a:rPr>
              <a:t>The brain abnormalities may have contributed to his development of criminal </a:t>
            </a:r>
            <a:r>
              <a:rPr lang="en-US" sz="1620" kern="1200" err="1">
                <a:solidFill>
                  <a:schemeClr val="tx1"/>
                </a:solidFill>
                <a:latin typeface="Arial" panose="020B0604020202020204" pitchFamily="34" charset="0"/>
                <a:ea typeface="+mn-ea"/>
                <a:cs typeface="+mn-cs"/>
              </a:rPr>
              <a:t>behaviour</a:t>
            </a:r>
            <a:r>
              <a:rPr lang="en-US" sz="1620" kern="1200">
                <a:solidFill>
                  <a:schemeClr val="tx1"/>
                </a:solidFill>
                <a:latin typeface="Arial" panose="020B0604020202020204" pitchFamily="34" charset="0"/>
                <a:ea typeface="+mn-ea"/>
                <a:cs typeface="+mn-cs"/>
              </a:rPr>
              <a:t>. </a:t>
            </a:r>
            <a:endParaRPr lang="en-GH"/>
          </a:p>
        </p:txBody>
      </p:sp>
    </p:spTree>
    <p:extLst>
      <p:ext uri="{BB962C8B-B14F-4D97-AF65-F5344CB8AC3E}">
        <p14:creationId xmlns:p14="http://schemas.microsoft.com/office/powerpoint/2010/main" val="2064312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a:extLst>
              <a:ext uri="{FF2B5EF4-FFF2-40B4-BE49-F238E27FC236}">
                <a16:creationId xmlns:a16="http://schemas.microsoft.com/office/drawing/2014/main" id="{3C96FA06-7D5A-4EE6-A44C-24D8F5B1448A}"/>
              </a:ext>
            </a:extLst>
          </p:cNvPr>
          <p:cNvSpPr>
            <a:spLocks noGrp="1"/>
          </p:cNvSpPr>
          <p:nvPr>
            <p:ph type="subTitle" idx="1"/>
          </p:nvPr>
        </p:nvSpPr>
        <p:spPr>
          <a:xfrm>
            <a:off x="7937524" y="2064730"/>
            <a:ext cx="2942706" cy="2728536"/>
          </a:xfrm>
        </p:spPr>
        <p:txBody>
          <a:bodyPr anchor="ctr">
            <a:normAutofit/>
          </a:bodyPr>
          <a:lstStyle/>
          <a:p>
            <a:r>
              <a:rPr lang="en-US" sz="1400">
                <a:solidFill>
                  <a:schemeClr val="tx2"/>
                </a:solidFill>
                <a:effectLst/>
                <a:latin typeface="Arial"/>
                <a:ea typeface="Calibri" panose="020F0502020204030204" pitchFamily="34" charset="0"/>
                <a:cs typeface="Arial"/>
              </a:rPr>
              <a:t>Social Disorganization theory suggests that crimes are rampant in communities with social disorganizations such as poverty, inequality, and unemployment.</a:t>
            </a:r>
          </a:p>
          <a:p>
            <a:endParaRPr lang="en-US" sz="1400">
              <a:solidFill>
                <a:schemeClr val="tx2"/>
              </a:solidFill>
              <a:latin typeface="Arial" panose="020B0604020202020204" pitchFamily="34" charset="0"/>
              <a:cs typeface="Arial"/>
            </a:endParaRPr>
          </a:p>
          <a:p>
            <a:pPr marL="342900" indent="-342900">
              <a:buFont typeface="Wingdings" panose="05000000000000000000" pitchFamily="2" charset="2"/>
              <a:buChar char="Ø"/>
            </a:pPr>
            <a:r>
              <a:rPr lang="en-US" sz="1400">
                <a:solidFill>
                  <a:schemeClr val="tx2"/>
                </a:solidFill>
                <a:effectLst/>
                <a:latin typeface="Arial"/>
                <a:ea typeface="Calibri" panose="020F0502020204030204" pitchFamily="34" charset="0"/>
                <a:cs typeface="Arial"/>
              </a:rPr>
              <a:t>Frederick Walter Stephen West was born into a poor family of farm workers in Bickerton Cottage, Much </a:t>
            </a:r>
            <a:r>
              <a:rPr lang="en-US" sz="1400" err="1">
                <a:solidFill>
                  <a:schemeClr val="tx2"/>
                </a:solidFill>
                <a:effectLst/>
                <a:latin typeface="Arial"/>
                <a:ea typeface="Calibri" panose="020F0502020204030204" pitchFamily="34" charset="0"/>
                <a:cs typeface="Arial"/>
              </a:rPr>
              <a:t>Marele</a:t>
            </a:r>
            <a:r>
              <a:rPr lang="en-US" sz="1400">
                <a:solidFill>
                  <a:schemeClr val="tx2"/>
                </a:solidFill>
                <a:effectLst/>
                <a:latin typeface="Arial"/>
                <a:ea typeface="Calibri" panose="020F0502020204030204" pitchFamily="34" charset="0"/>
                <a:cs typeface="Arial"/>
              </a:rPr>
              <a:t> (</a:t>
            </a:r>
            <a:r>
              <a:rPr lang="en-US" sz="1400" err="1">
                <a:solidFill>
                  <a:schemeClr val="tx2"/>
                </a:solidFill>
                <a:effectLst/>
                <a:latin typeface="Arial"/>
                <a:ea typeface="Calibri" panose="020F0502020204030204" pitchFamily="34" charset="0"/>
                <a:cs typeface="Arial"/>
              </a:rPr>
              <a:t>Crimelibrary</a:t>
            </a:r>
            <a:r>
              <a:rPr lang="en-US" sz="1400">
                <a:solidFill>
                  <a:schemeClr val="tx2"/>
                </a:solidFill>
                <a:effectLst/>
                <a:latin typeface="Arial"/>
                <a:ea typeface="Calibri" panose="020F0502020204030204" pitchFamily="34" charset="0"/>
                <a:cs typeface="Arial"/>
              </a:rPr>
              <a:t>, 2009).</a:t>
            </a:r>
            <a:endParaRPr lang="en-GH" sz="1400">
              <a:solidFill>
                <a:schemeClr val="tx2"/>
              </a:solidFill>
              <a:latin typeface="Arial"/>
              <a:cs typeface="Arial"/>
            </a:endParaRPr>
          </a:p>
        </p:txBody>
      </p:sp>
      <p:grpSp>
        <p:nvGrpSpPr>
          <p:cNvPr id="10" name="Group 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11" name="Oval 10">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DEFB05BD-7A2E-4BEA-9077-F1E3C76FAC6B}"/>
              </a:ext>
            </a:extLst>
          </p:cNvPr>
          <p:cNvSpPr>
            <a:spLocks noGrp="1"/>
          </p:cNvSpPr>
          <p:nvPr>
            <p:ph type="ctrTitle"/>
          </p:nvPr>
        </p:nvSpPr>
        <p:spPr>
          <a:xfrm>
            <a:off x="1717507" y="1316890"/>
            <a:ext cx="4606394" cy="4224216"/>
          </a:xfrm>
        </p:spPr>
        <p:txBody>
          <a:bodyPr>
            <a:normAutofit/>
          </a:bodyPr>
          <a:lstStyle/>
          <a:p>
            <a:pPr algn="ctr"/>
            <a:r>
              <a:rPr lang="en-US" sz="3300">
                <a:solidFill>
                  <a:srgbClr val="FFFFFF"/>
                </a:solidFill>
                <a:effectLst/>
                <a:latin typeface="Arial" panose="020B0604020202020204" pitchFamily="34" charset="0"/>
                <a:ea typeface="Calibri" panose="020F0502020204030204" pitchFamily="34" charset="0"/>
              </a:rPr>
              <a:t>Social Disorganization theory</a:t>
            </a:r>
            <a:endParaRPr lang="en-GH" sz="3300">
              <a:solidFill>
                <a:srgbClr val="FFFFFF"/>
              </a:solidFill>
            </a:endParaRPr>
          </a:p>
        </p:txBody>
      </p:sp>
      <p:sp>
        <p:nvSpPr>
          <p:cNvPr id="14" name="Rectangle 1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59710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3D0CE2-91FF-49B3-A5D8-181E900D7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58AEBD96-C315-4F53-9D9E-0E20E993E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78916AAA-66F6-4DFA-88ED-7E27CF6B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4" name="Group 13">
            <a:extLst>
              <a:ext uri="{FF2B5EF4-FFF2-40B4-BE49-F238E27FC236}">
                <a16:creationId xmlns:a16="http://schemas.microsoft.com/office/drawing/2014/main" id="{A137D43F-BAD6-47F1-AA65-AEEA38A2FF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5" name="Oval 24">
              <a:extLst>
                <a:ext uri="{FF2B5EF4-FFF2-40B4-BE49-F238E27FC236}">
                  <a16:creationId xmlns:a16="http://schemas.microsoft.com/office/drawing/2014/main" id="{D512C9B2-6B22-4211-A940-FCD7C2CD0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US"/>
            </a:p>
          </p:txBody>
        </p:sp>
        <p:sp>
          <p:nvSpPr>
            <p:cNvPr id="16" name="Oval 15">
              <a:extLst>
                <a:ext uri="{FF2B5EF4-FFF2-40B4-BE49-F238E27FC236}">
                  <a16:creationId xmlns:a16="http://schemas.microsoft.com/office/drawing/2014/main" id="{85F7DB84-CDE7-46F8-90DD-9D048A7D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US"/>
            </a:p>
          </p:txBody>
        </p:sp>
      </p:grpSp>
      <p:sp useBgFill="1">
        <p:nvSpPr>
          <p:cNvPr id="18" name="Rectangle 1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 Placeholder 2">
            <a:extLst>
              <a:ext uri="{FF2B5EF4-FFF2-40B4-BE49-F238E27FC236}">
                <a16:creationId xmlns:a16="http://schemas.microsoft.com/office/drawing/2014/main" id="{F39182E9-D6A4-4444-9F17-6FB367D43600}"/>
              </a:ext>
            </a:extLst>
          </p:cNvPr>
          <p:cNvSpPr>
            <a:spLocks noGrp="1"/>
          </p:cNvSpPr>
          <p:nvPr>
            <p:ph type="body" idx="1"/>
          </p:nvPr>
        </p:nvSpPr>
        <p:spPr>
          <a:xfrm>
            <a:off x="7937524" y="2064730"/>
            <a:ext cx="2942706" cy="2728536"/>
          </a:xfrm>
        </p:spPr>
        <p:txBody>
          <a:bodyPr vert="horz" lIns="91440" tIns="45720" rIns="91440" bIns="45720" rtlCol="0" anchor="ctr">
            <a:normAutofit lnSpcReduction="10000"/>
          </a:bodyPr>
          <a:lstStyle/>
          <a:p>
            <a:r>
              <a:rPr lang="en-US" sz="1400">
                <a:solidFill>
                  <a:schemeClr val="tx2"/>
                </a:solidFill>
              </a:rPr>
              <a:t>S</a:t>
            </a:r>
            <a:r>
              <a:rPr lang="en-US" sz="1400">
                <a:solidFill>
                  <a:schemeClr val="tx2"/>
                </a:solidFill>
                <a:effectLst/>
              </a:rPr>
              <a:t>uggests that certain psychological factors such as lack of empathy, impulse control problems and psychopathy can be a factor of individual’s criminal </a:t>
            </a:r>
            <a:r>
              <a:rPr lang="en-US" sz="1400" err="1">
                <a:solidFill>
                  <a:schemeClr val="tx2"/>
                </a:solidFill>
                <a:effectLst/>
              </a:rPr>
              <a:t>behaviour</a:t>
            </a:r>
            <a:r>
              <a:rPr lang="en-US" sz="1400">
                <a:solidFill>
                  <a:schemeClr val="tx2"/>
                </a:solidFill>
                <a:effectLst/>
              </a:rPr>
              <a:t> (Hare, 2003).</a:t>
            </a:r>
          </a:p>
          <a:p>
            <a:endParaRPr lang="en-US" sz="1400">
              <a:solidFill>
                <a:schemeClr val="tx2"/>
              </a:solidFill>
              <a:effectLst/>
            </a:endParaRPr>
          </a:p>
          <a:p>
            <a:r>
              <a:rPr lang="en-US" sz="1400">
                <a:solidFill>
                  <a:schemeClr val="tx2"/>
                </a:solidFill>
              </a:rPr>
              <a:t> </a:t>
            </a:r>
            <a:r>
              <a:rPr lang="en-US" sz="1400">
                <a:solidFill>
                  <a:schemeClr val="tx2"/>
                </a:solidFill>
                <a:effectLst/>
              </a:rPr>
              <a:t>Fred West’s display of lack of remorse and empathy for his victims are psychopathic traits which shows that he was born criminal (Jones &amp; Farrington, 2018)</a:t>
            </a:r>
            <a:endParaRPr lang="en-US" sz="1400">
              <a:solidFill>
                <a:schemeClr val="tx2"/>
              </a:solidFill>
            </a:endParaRPr>
          </a:p>
        </p:txBody>
      </p:sp>
      <p:grpSp>
        <p:nvGrpSpPr>
          <p:cNvPr id="20" name="Group 1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26" name="Oval 25">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EC16943-38B2-4E2E-8119-56F608650E8A}"/>
              </a:ext>
            </a:extLst>
          </p:cNvPr>
          <p:cNvSpPr>
            <a:spLocks noGrp="1"/>
          </p:cNvSpPr>
          <p:nvPr>
            <p:ph type="title"/>
          </p:nvPr>
        </p:nvSpPr>
        <p:spPr>
          <a:xfrm>
            <a:off x="1717507" y="1316890"/>
            <a:ext cx="4606394" cy="4224216"/>
          </a:xfrm>
        </p:spPr>
        <p:txBody>
          <a:bodyPr vert="horz" lIns="91440" tIns="45720" rIns="91440" bIns="45720" rtlCol="0" anchor="ctr">
            <a:normAutofit/>
          </a:bodyPr>
          <a:lstStyle/>
          <a:p>
            <a:pPr algn="ctr"/>
            <a:r>
              <a:rPr lang="en-US" sz="6000">
                <a:solidFill>
                  <a:srgbClr val="FFFFFF"/>
                </a:solidFill>
              </a:rPr>
              <a:t>PSYCHOLOGICAL THEORY</a:t>
            </a:r>
          </a:p>
        </p:txBody>
      </p:sp>
      <p:sp>
        <p:nvSpPr>
          <p:cNvPr id="24" name="Rectangle 2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84132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3D0CE2-91FF-49B3-A5D8-181E900D7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58AEBD96-C315-4F53-9D9E-0E20E993E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78916AAA-66F6-4DFA-88ED-7E27CF6B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4" name="Group 13">
            <a:extLst>
              <a:ext uri="{FF2B5EF4-FFF2-40B4-BE49-F238E27FC236}">
                <a16:creationId xmlns:a16="http://schemas.microsoft.com/office/drawing/2014/main" id="{A137D43F-BAD6-47F1-AA65-AEEA38A2FF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5" name="Oval 14">
              <a:extLst>
                <a:ext uri="{FF2B5EF4-FFF2-40B4-BE49-F238E27FC236}">
                  <a16:creationId xmlns:a16="http://schemas.microsoft.com/office/drawing/2014/main" id="{D512C9B2-6B22-4211-A940-FCD7C2CD0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US"/>
            </a:p>
          </p:txBody>
        </p:sp>
        <p:sp>
          <p:nvSpPr>
            <p:cNvPr id="16" name="Oval 15">
              <a:extLst>
                <a:ext uri="{FF2B5EF4-FFF2-40B4-BE49-F238E27FC236}">
                  <a16:creationId xmlns:a16="http://schemas.microsoft.com/office/drawing/2014/main" id="{85F7DB84-CDE7-46F8-90DD-9D048A7D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US"/>
            </a:p>
          </p:txBody>
        </p:sp>
      </p:grpSp>
      <p:sp useBgFill="1">
        <p:nvSpPr>
          <p:cNvPr id="18" name="Rectangle 1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 Placeholder 2">
            <a:extLst>
              <a:ext uri="{FF2B5EF4-FFF2-40B4-BE49-F238E27FC236}">
                <a16:creationId xmlns:a16="http://schemas.microsoft.com/office/drawing/2014/main" id="{DF8AB32B-75CC-4B2A-B3C7-6C1B8598A05A}"/>
              </a:ext>
            </a:extLst>
          </p:cNvPr>
          <p:cNvSpPr>
            <a:spLocks noGrp="1"/>
          </p:cNvSpPr>
          <p:nvPr>
            <p:ph type="body" idx="1"/>
          </p:nvPr>
        </p:nvSpPr>
        <p:spPr>
          <a:xfrm>
            <a:off x="7937524" y="2064730"/>
            <a:ext cx="2942706" cy="2728536"/>
          </a:xfrm>
        </p:spPr>
        <p:txBody>
          <a:bodyPr vert="horz" lIns="91440" tIns="45720" rIns="91440" bIns="45720" rtlCol="0" anchor="ctr">
            <a:noAutofit/>
          </a:bodyPr>
          <a:lstStyle/>
          <a:p>
            <a:r>
              <a:rPr lang="en-US" sz="1400" b="1">
                <a:solidFill>
                  <a:schemeClr val="tx2"/>
                </a:solidFill>
                <a:effectLst/>
              </a:rPr>
              <a:t>shows that individuals learn criminal </a:t>
            </a:r>
            <a:r>
              <a:rPr lang="en-US" sz="1400" b="1" err="1">
                <a:solidFill>
                  <a:schemeClr val="tx2"/>
                </a:solidFill>
                <a:effectLst/>
              </a:rPr>
              <a:t>behaviour</a:t>
            </a:r>
            <a:r>
              <a:rPr lang="en-US" sz="1400" b="1">
                <a:solidFill>
                  <a:schemeClr val="tx2"/>
                </a:solidFill>
                <a:effectLst/>
              </a:rPr>
              <a:t> through observations, imitations, and reinforcement (Akers, 1998).</a:t>
            </a:r>
          </a:p>
          <a:p>
            <a:endParaRPr lang="en-US" sz="1400" b="1">
              <a:solidFill>
                <a:schemeClr val="tx2"/>
              </a:solidFill>
              <a:effectLst/>
            </a:endParaRPr>
          </a:p>
          <a:p>
            <a:r>
              <a:rPr lang="en-US" sz="1400">
                <a:solidFill>
                  <a:schemeClr val="tx2"/>
                </a:solidFill>
                <a:effectLst/>
              </a:rPr>
              <a:t>Fred and Rosemary West were in a network of acquaintances who were engaged in criminal activities including several exploitative violence and murder (Jones &amp; Farrington, 2018).</a:t>
            </a:r>
          </a:p>
          <a:p>
            <a:endParaRPr lang="en-US" sz="1400">
              <a:solidFill>
                <a:schemeClr val="tx2"/>
              </a:solidFill>
              <a:effectLst/>
            </a:endParaRPr>
          </a:p>
          <a:p>
            <a:r>
              <a:rPr lang="en-US" sz="1400">
                <a:solidFill>
                  <a:schemeClr val="tx2"/>
                </a:solidFill>
                <a:effectLst/>
              </a:rPr>
              <a:t>Fred’s exposure to criminal activities and reinforcement of criminal </a:t>
            </a:r>
            <a:r>
              <a:rPr lang="en-US" sz="1400" err="1">
                <a:solidFill>
                  <a:schemeClr val="tx2"/>
                </a:solidFill>
                <a:effectLst/>
              </a:rPr>
              <a:t>behaviour</a:t>
            </a:r>
            <a:r>
              <a:rPr lang="en-US" sz="1400">
                <a:solidFill>
                  <a:schemeClr val="tx2"/>
                </a:solidFill>
                <a:effectLst/>
              </a:rPr>
              <a:t> made him develop criminal tendencies (Bandura, 1977).</a:t>
            </a:r>
            <a:endParaRPr lang="en-US" sz="1400">
              <a:solidFill>
                <a:schemeClr val="tx2"/>
              </a:solidFill>
            </a:endParaRPr>
          </a:p>
        </p:txBody>
      </p:sp>
      <p:grpSp>
        <p:nvGrpSpPr>
          <p:cNvPr id="20" name="Group 1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21" name="Oval 20">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18DF742-CE14-4548-8791-1FC5B55C070B}"/>
              </a:ext>
            </a:extLst>
          </p:cNvPr>
          <p:cNvSpPr>
            <a:spLocks noGrp="1"/>
          </p:cNvSpPr>
          <p:nvPr>
            <p:ph type="title"/>
          </p:nvPr>
        </p:nvSpPr>
        <p:spPr>
          <a:xfrm>
            <a:off x="1717507" y="1316890"/>
            <a:ext cx="4606394" cy="4224216"/>
          </a:xfrm>
        </p:spPr>
        <p:txBody>
          <a:bodyPr vert="horz" lIns="91440" tIns="45720" rIns="91440" bIns="45720" rtlCol="0" anchor="ctr">
            <a:normAutofit/>
          </a:bodyPr>
          <a:lstStyle/>
          <a:p>
            <a:pPr algn="ctr"/>
            <a:r>
              <a:rPr lang="en-US" sz="6000">
                <a:solidFill>
                  <a:srgbClr val="FFFFFF"/>
                </a:solidFill>
                <a:effectLst/>
              </a:rPr>
              <a:t>The Social learning theory</a:t>
            </a:r>
            <a:endParaRPr lang="en-US" sz="6000">
              <a:solidFill>
                <a:srgbClr val="FFFFFF"/>
              </a:solidFill>
            </a:endParaRPr>
          </a:p>
        </p:txBody>
      </p:sp>
      <p:sp>
        <p:nvSpPr>
          <p:cNvPr id="24" name="Rectangle 2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635411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a:extLst>
              <a:ext uri="{FF2B5EF4-FFF2-40B4-BE49-F238E27FC236}">
                <a16:creationId xmlns:a16="http://schemas.microsoft.com/office/drawing/2014/main" id="{3F30D10B-17D2-4EE2-A77C-E8BE977C0021}"/>
              </a:ext>
            </a:extLst>
          </p:cNvPr>
          <p:cNvSpPr>
            <a:spLocks noGrp="1"/>
          </p:cNvSpPr>
          <p:nvPr>
            <p:ph type="subTitle" idx="1"/>
          </p:nvPr>
        </p:nvSpPr>
        <p:spPr>
          <a:xfrm>
            <a:off x="7937524" y="2064730"/>
            <a:ext cx="2942706" cy="2728536"/>
          </a:xfrm>
        </p:spPr>
        <p:txBody>
          <a:bodyPr anchor="ctr">
            <a:normAutofit fontScale="92500" lnSpcReduction="20000"/>
          </a:bodyPr>
          <a:lstStyle/>
          <a:p>
            <a:r>
              <a:rPr lang="en-US" sz="1400">
                <a:effectLst/>
                <a:latin typeface="Arial"/>
                <a:ea typeface="Calibri" panose="020F0502020204030204" pitchFamily="34" charset="0"/>
                <a:cs typeface="Arial"/>
              </a:rPr>
              <a:t>Fred’s troubled upbringing, lack of opportunities and dysfunctional family dynamics may have brought about strain which led him to becoming criminal</a:t>
            </a:r>
            <a:r>
              <a:rPr lang="en-US" sz="1400">
                <a:latin typeface="Arial"/>
                <a:ea typeface="Calibri" panose="020F0502020204030204" pitchFamily="34" charset="0"/>
                <a:cs typeface="Arial"/>
              </a:rPr>
              <a:t> </a:t>
            </a:r>
            <a:endParaRPr lang="en-US" sz="1400">
              <a:latin typeface="Rockwell" panose="02060603020205020403"/>
              <a:ea typeface="Calibri" panose="020F0502020204030204" pitchFamily="34" charset="0"/>
            </a:endParaRPr>
          </a:p>
          <a:p>
            <a:endParaRPr lang="en-US" sz="1400">
              <a:latin typeface="Arial"/>
              <a:ea typeface="Calibri" panose="020F0502020204030204" pitchFamily="34" charset="0"/>
              <a:cs typeface="Arial"/>
            </a:endParaRPr>
          </a:p>
          <a:p>
            <a:r>
              <a:rPr lang="en-US" sz="1400" cap="all">
                <a:latin typeface="Arial"/>
                <a:cs typeface="Arial"/>
              </a:rPr>
              <a:t>ALSO BELIEVES THAT, PEOPLE MAY BE INVOLVED IN CRIMES AS A RESPONSE TO PERCEIVED STRAIN OR FRUSTRATION RESULTING FROM SOCIETAL PRESSURES AND THEIR INABILITY TO ACHIEVE DESIRED GOALS THROUGH LEGAL WAYS (MERTON, 1938).</a:t>
            </a:r>
            <a:br>
              <a:rPr lang="en-US" sz="2400" cap="all">
                <a:latin typeface="Arial"/>
                <a:cs typeface="Arial"/>
              </a:rPr>
            </a:br>
            <a:endParaRPr lang="en-US" sz="2400">
              <a:solidFill>
                <a:schemeClr val="tx2"/>
              </a:solidFill>
              <a:latin typeface="Arial"/>
              <a:cs typeface="Arial"/>
            </a:endParaRPr>
          </a:p>
        </p:txBody>
      </p:sp>
      <p:grpSp>
        <p:nvGrpSpPr>
          <p:cNvPr id="10" name="Group 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11" name="Oval 10">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4DD448A-10D4-4744-84AD-21178EA6FE36}"/>
              </a:ext>
            </a:extLst>
          </p:cNvPr>
          <p:cNvSpPr>
            <a:spLocks noGrp="1"/>
          </p:cNvSpPr>
          <p:nvPr>
            <p:ph type="ctrTitle"/>
          </p:nvPr>
        </p:nvSpPr>
        <p:spPr>
          <a:xfrm>
            <a:off x="1717507" y="1316890"/>
            <a:ext cx="4606394" cy="4224216"/>
          </a:xfrm>
        </p:spPr>
        <p:txBody>
          <a:bodyPr>
            <a:normAutofit/>
          </a:bodyPr>
          <a:lstStyle/>
          <a:p>
            <a:pPr algn="ctr"/>
            <a:r>
              <a:rPr lang="en-US" sz="2400">
                <a:solidFill>
                  <a:srgbClr val="FFFFFF"/>
                </a:solidFill>
                <a:latin typeface="Arial"/>
                <a:ea typeface="Calibri" panose="020F0502020204030204" pitchFamily="34" charset="0"/>
                <a:cs typeface="Arial"/>
              </a:rPr>
              <a:t>T</a:t>
            </a:r>
            <a:r>
              <a:rPr lang="en-US" sz="2400">
                <a:solidFill>
                  <a:srgbClr val="FFFFFF"/>
                </a:solidFill>
                <a:effectLst/>
                <a:latin typeface="Arial"/>
                <a:ea typeface="Calibri" panose="020F0502020204030204" pitchFamily="34" charset="0"/>
                <a:cs typeface="Arial"/>
              </a:rPr>
              <a:t>he Strain Theory</a:t>
            </a:r>
            <a:br>
              <a:rPr lang="en-US" sz="2400">
                <a:effectLst/>
                <a:latin typeface="Arial" panose="020B0604020202020204" pitchFamily="34" charset="0"/>
                <a:ea typeface="Calibri" panose="020F0502020204030204" pitchFamily="34" charset="0"/>
              </a:rPr>
            </a:br>
            <a:br>
              <a:rPr lang="en-US" sz="2400">
                <a:effectLst/>
                <a:latin typeface="Arial" panose="020B0604020202020204" pitchFamily="34" charset="0"/>
                <a:ea typeface="Calibri" panose="020F0502020204030204" pitchFamily="34" charset="0"/>
              </a:rPr>
            </a:br>
            <a:br>
              <a:rPr lang="en-US" sz="2400">
                <a:effectLst/>
                <a:latin typeface="Arial" panose="020B0604020202020204" pitchFamily="34" charset="0"/>
                <a:ea typeface="Calibri" panose="020F0502020204030204" pitchFamily="34" charset="0"/>
              </a:rPr>
            </a:br>
            <a:endParaRPr lang="en-GH" sz="2400">
              <a:solidFill>
                <a:srgbClr val="FFFFFF"/>
              </a:solidFill>
            </a:endParaRPr>
          </a:p>
        </p:txBody>
      </p:sp>
      <p:sp>
        <p:nvSpPr>
          <p:cNvPr id="14" name="Rectangle 1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D5CE4772-A554-887C-627E-EB8D2F7867F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206957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838E2-68DF-0E58-43AC-8BFB2DF3BD99}"/>
              </a:ext>
            </a:extLst>
          </p:cNvPr>
          <p:cNvSpPr>
            <a:spLocks noGrp="1"/>
          </p:cNvSpPr>
          <p:nvPr>
            <p:ph type="title"/>
          </p:nvPr>
        </p:nvSpPr>
        <p:spPr>
          <a:xfrm>
            <a:off x="4970109" y="484632"/>
            <a:ext cx="6730277" cy="1609344"/>
          </a:xfrm>
          <a:ln>
            <a:noFill/>
          </a:ln>
        </p:spPr>
        <p:txBody>
          <a:bodyPr>
            <a:normAutofit/>
          </a:bodyPr>
          <a:lstStyle/>
          <a:p>
            <a:r>
              <a:rPr lang="en-GB" sz="4800" b="1" u="sng">
                <a:ea typeface="+mj-lt"/>
                <a:cs typeface="+mj-lt"/>
              </a:rPr>
              <a:t>Fred West upbringing</a:t>
            </a:r>
            <a:endParaRPr lang="en-US" sz="4800"/>
          </a:p>
        </p:txBody>
      </p:sp>
      <p:pic>
        <p:nvPicPr>
          <p:cNvPr id="5" name="Picture 4" descr="Plant growing in a concrete crack">
            <a:extLst>
              <a:ext uri="{FF2B5EF4-FFF2-40B4-BE49-F238E27FC236}">
                <a16:creationId xmlns:a16="http://schemas.microsoft.com/office/drawing/2014/main" id="{472E89F6-4BD9-B8B6-C731-F370EEC8FAFA}"/>
              </a:ext>
            </a:extLst>
          </p:cNvPr>
          <p:cNvPicPr>
            <a:picLocks noChangeAspect="1"/>
          </p:cNvPicPr>
          <p:nvPr/>
        </p:nvPicPr>
        <p:blipFill rotWithShape="1">
          <a:blip r:embed="rId4"/>
          <a:srcRect l="18322" r="36517" b="-3"/>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D4E41A72-1ADC-5AE0-9263-69A454818A34}"/>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100">
                <a:ea typeface="+mn-lt"/>
                <a:cs typeface="+mn-lt"/>
              </a:rPr>
              <a:t>•</a:t>
            </a:r>
            <a:r>
              <a:rPr lang="en-GB" sz="1100" b="1">
                <a:ea typeface="+mn-lt"/>
                <a:cs typeface="+mn-lt"/>
              </a:rPr>
              <a:t>Abusive environment:</a:t>
            </a:r>
            <a:r>
              <a:rPr lang="en-GB" sz="1100">
                <a:ea typeface="+mn-lt"/>
                <a:cs typeface="+mn-lt"/>
              </a:rPr>
              <a:t> He experienced a troubled childhood marked by an abusive father and a chaotic family environment. (Bradley, 2021)</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a:t>
            </a:r>
            <a:r>
              <a:rPr lang="en-GB" sz="1100" b="1">
                <a:ea typeface="+mn-lt"/>
                <a:cs typeface="+mn-lt"/>
              </a:rPr>
              <a:t>Instability:</a:t>
            </a:r>
            <a:r>
              <a:rPr lang="en-GB" sz="1100">
                <a:ea typeface="+mn-lt"/>
                <a:cs typeface="+mn-lt"/>
              </a:rPr>
              <a:t> West's family frequently moved, leading to a lack of stability and consistency in his upbringing.</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a:t>
            </a:r>
            <a:r>
              <a:rPr lang="en-GB" sz="1100" b="1">
                <a:ea typeface="+mn-lt"/>
                <a:cs typeface="+mn-lt"/>
              </a:rPr>
              <a:t>Poor Role Models:</a:t>
            </a:r>
            <a:r>
              <a:rPr lang="en-GB" sz="1100">
                <a:ea typeface="+mn-lt"/>
                <a:cs typeface="+mn-lt"/>
              </a:rPr>
              <a:t> With his father's abusive behaviour, West lacked positive role models in his life. Instead, he may have learned destructive behaviours from those around him. (Stevenson, 2005)</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a:t>
            </a:r>
            <a:r>
              <a:rPr lang="en-GB" sz="1100" b="1">
                <a:ea typeface="+mn-lt"/>
                <a:cs typeface="+mn-lt"/>
              </a:rPr>
              <a:t>Limited Education: </a:t>
            </a:r>
            <a:r>
              <a:rPr lang="en-GB" sz="1100">
                <a:ea typeface="+mn-lt"/>
                <a:cs typeface="+mn-lt"/>
              </a:rPr>
              <a:t>West's frequent relocations disrupted his education, hindering his development and social integration.</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a:t>
            </a:r>
            <a:r>
              <a:rPr lang="en-GB" sz="1100" b="1">
                <a:ea typeface="+mn-lt"/>
                <a:cs typeface="+mn-lt"/>
              </a:rPr>
              <a:t>Psychological Impact: </a:t>
            </a:r>
            <a:r>
              <a:rPr lang="en-GB" sz="1100">
                <a:ea typeface="+mn-lt"/>
                <a:cs typeface="+mn-lt"/>
              </a:rPr>
              <a:t>The cumulative impact of these factors likely led to emotional disturbances, maladaptive coping, and distorted relationships for West. (Hevener, 2018)</a:t>
            </a:r>
            <a:endParaRPr lang="en-GB" sz="1100"/>
          </a:p>
          <a:p>
            <a:pPr>
              <a:buClr>
                <a:srgbClr val="9E3611"/>
              </a:buClr>
            </a:pPr>
            <a:endParaRPr lang="en-GB" sz="110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651423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23D7F9-7A7A-A9B3-D90A-F9CEC87E119F}"/>
              </a:ext>
            </a:extLst>
          </p:cNvPr>
          <p:cNvSpPr>
            <a:spLocks noGrp="1"/>
          </p:cNvSpPr>
          <p:nvPr>
            <p:ph type="title"/>
          </p:nvPr>
        </p:nvSpPr>
        <p:spPr>
          <a:xfrm>
            <a:off x="4970109" y="484632"/>
            <a:ext cx="6730277" cy="1609344"/>
          </a:xfrm>
          <a:ln>
            <a:noFill/>
          </a:ln>
        </p:spPr>
        <p:txBody>
          <a:bodyPr>
            <a:normAutofit/>
          </a:bodyPr>
          <a:lstStyle/>
          <a:p>
            <a:r>
              <a:rPr lang="en-GB" sz="4800" b="1" u="sng">
                <a:ea typeface="+mj-lt"/>
                <a:cs typeface="+mj-lt"/>
              </a:rPr>
              <a:t>Genetic Predisposition Theory</a:t>
            </a:r>
            <a:endParaRPr lang="en-US" sz="4800"/>
          </a:p>
        </p:txBody>
      </p:sp>
      <p:pic>
        <p:nvPicPr>
          <p:cNvPr id="5" name="Picture 4" descr="A group of multi coloured wooden stick figures">
            <a:extLst>
              <a:ext uri="{FF2B5EF4-FFF2-40B4-BE49-F238E27FC236}">
                <a16:creationId xmlns:a16="http://schemas.microsoft.com/office/drawing/2014/main" id="{BE444154-FFD1-B3C7-96CF-E7D9AD165C60}"/>
              </a:ext>
            </a:extLst>
          </p:cNvPr>
          <p:cNvPicPr>
            <a:picLocks noChangeAspect="1"/>
          </p:cNvPicPr>
          <p:nvPr/>
        </p:nvPicPr>
        <p:blipFill rotWithShape="1">
          <a:blip r:embed="rId4"/>
          <a:srcRect l="23717" r="29308" b="9"/>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AF633D2E-AC63-493B-31D5-9E6B160C4D29}"/>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000">
                <a:ea typeface="+mn-lt"/>
                <a:cs typeface="+mn-lt"/>
              </a:rPr>
              <a:t>•Fred West inherited a combination of genetic variations that have been scientifically linked to tendencies towards impulsivity, inclinations towards violent behaviour, and an increased predisposition to seek sensory experiences. (Geoghegan, 2002)</a:t>
            </a:r>
            <a:endParaRPr lang="en-GB" sz="1000"/>
          </a:p>
          <a:p>
            <a:pPr>
              <a:buClr>
                <a:srgbClr val="9E3611"/>
              </a:buClr>
            </a:pPr>
            <a:r>
              <a:rPr lang="en-GB" sz="1000">
                <a:ea typeface="+mn-lt"/>
                <a:cs typeface="+mn-lt"/>
              </a:rPr>
              <a:t>•</a:t>
            </a:r>
            <a:endParaRPr lang="en-GB" sz="1000"/>
          </a:p>
          <a:p>
            <a:pPr>
              <a:buClr>
                <a:srgbClr val="9E3611"/>
              </a:buClr>
            </a:pPr>
            <a:r>
              <a:rPr lang="en-GB" sz="1000">
                <a:ea typeface="+mn-lt"/>
                <a:cs typeface="+mn-lt"/>
              </a:rPr>
              <a:t>•His propensity for engaging in violent and criminal behaviors could potentially have been significantly influenced by the presence of these inherited predispositions, suggesting a complex interplay between genetic factors and environmental influences in shaping his actions and choices. (Arocena, 2015)</a:t>
            </a:r>
            <a:endParaRPr lang="en-GB" sz="1000"/>
          </a:p>
          <a:p>
            <a:pPr>
              <a:buClr>
                <a:srgbClr val="9E3611"/>
              </a:buClr>
            </a:pPr>
            <a:r>
              <a:rPr lang="en-GB" sz="1000">
                <a:ea typeface="+mn-lt"/>
                <a:cs typeface="+mn-lt"/>
              </a:rPr>
              <a:t>•</a:t>
            </a:r>
            <a:endParaRPr lang="en-GB" sz="1000"/>
          </a:p>
          <a:p>
            <a:pPr>
              <a:buClr>
                <a:srgbClr val="9E3611"/>
              </a:buClr>
            </a:pPr>
            <a:r>
              <a:rPr lang="en-GB" sz="1000">
                <a:ea typeface="+mn-lt"/>
                <a:cs typeface="+mn-lt"/>
              </a:rPr>
              <a:t>•It is plausible to theorize that Fred West's behavioral patterns could have been intricately molded by a multifaceted interplay of environmental circumstances, notably his tumultuous upbringing, alongside inherent genetic elements, underscoring the complex dynamics between nature and nurture in shaping human behavior and psychology.. (Baker, 2007)</a:t>
            </a:r>
            <a:endParaRPr lang="en-GB" sz="1000"/>
          </a:p>
          <a:p>
            <a:pPr>
              <a:buClr>
                <a:srgbClr val="9E3611"/>
              </a:buClr>
            </a:pPr>
            <a:r>
              <a:rPr lang="en-GB" sz="1000">
                <a:ea typeface="+mn-lt"/>
                <a:cs typeface="+mn-lt"/>
              </a:rPr>
              <a:t>•</a:t>
            </a:r>
            <a:endParaRPr lang="en-GB" sz="1000"/>
          </a:p>
          <a:p>
            <a:pPr>
              <a:buClr>
                <a:srgbClr val="9E3611"/>
              </a:buClr>
            </a:pPr>
            <a:r>
              <a:rPr lang="en-GB" sz="1000">
                <a:ea typeface="+mn-lt"/>
                <a:cs typeface="+mn-lt"/>
              </a:rPr>
              <a:t>•While genes alone cannot fully elucidate human behavior, it is important to consider that genetic predispositions may have played a contributory role in shaping Fred West's likelihood of engaging in criminal acts such as murder, suggesting a nuanced interplay bet ween genetic factors and other environmental influences in influencing his actions and choices.</a:t>
            </a:r>
            <a:endParaRPr lang="en-GB" sz="1000"/>
          </a:p>
          <a:p>
            <a:pPr>
              <a:buClr>
                <a:srgbClr val="9E3611"/>
              </a:buClr>
            </a:pPr>
            <a:r>
              <a:rPr lang="en-GB" sz="1000">
                <a:ea typeface="+mn-lt"/>
                <a:cs typeface="+mn-lt"/>
              </a:rPr>
              <a:t>Genetic Propensity According to theory, people may inherit genetic features that make them more prone to particular behaviours or circumstances, including violence or criminality. (Jones, 2005)</a:t>
            </a:r>
            <a:endParaRPr lang="en-GB" sz="1000"/>
          </a:p>
          <a:p>
            <a:pPr>
              <a:buClr>
                <a:srgbClr val="9E3611"/>
              </a:buClr>
            </a:pPr>
            <a:endParaRPr lang="en-GB" sz="1000"/>
          </a:p>
          <a:p>
            <a:pPr>
              <a:buClr>
                <a:srgbClr val="9E3611"/>
              </a:buClr>
            </a:pPr>
            <a:endParaRPr lang="en-GB" sz="100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416852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1946B-A422-50CD-9C5B-95C235641D2E}"/>
              </a:ext>
            </a:extLst>
          </p:cNvPr>
          <p:cNvSpPr>
            <a:spLocks noGrp="1"/>
          </p:cNvSpPr>
          <p:nvPr>
            <p:ph type="title"/>
          </p:nvPr>
        </p:nvSpPr>
        <p:spPr>
          <a:xfrm>
            <a:off x="6400800" y="484632"/>
            <a:ext cx="5299586" cy="1609344"/>
          </a:xfrm>
          <a:ln>
            <a:noFill/>
          </a:ln>
        </p:spPr>
        <p:txBody>
          <a:bodyPr>
            <a:normAutofit/>
          </a:bodyPr>
          <a:lstStyle/>
          <a:p>
            <a:r>
              <a:rPr lang="en-GB" sz="4000" b="1" u="sng" dirty="0">
                <a:ea typeface="+mj-lt"/>
                <a:cs typeface="+mj-lt"/>
              </a:rPr>
              <a:t>Social Learning Theory</a:t>
            </a:r>
            <a:endParaRPr lang="en-US" sz="4000"/>
          </a:p>
        </p:txBody>
      </p:sp>
      <p:pic>
        <p:nvPicPr>
          <p:cNvPr id="5" name="Picture 4" descr="A hand of two adults and a kid on top of each other">
            <a:extLst>
              <a:ext uri="{FF2B5EF4-FFF2-40B4-BE49-F238E27FC236}">
                <a16:creationId xmlns:a16="http://schemas.microsoft.com/office/drawing/2014/main" id="{CDBA2A15-9D10-6E84-EA27-9497BE843C2B}"/>
              </a:ext>
            </a:extLst>
          </p:cNvPr>
          <p:cNvPicPr>
            <a:picLocks noChangeAspect="1"/>
          </p:cNvPicPr>
          <p:nvPr/>
        </p:nvPicPr>
        <p:blipFill rotWithShape="1">
          <a:blip r:embed="rId3"/>
          <a:srcRect l="24322" r="16718" b="-3"/>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760E6D78-1419-9878-2279-3EE549E16D1C}"/>
              </a:ext>
            </a:extLst>
          </p:cNvPr>
          <p:cNvSpPr>
            <a:spLocks noGrp="1"/>
          </p:cNvSpPr>
          <p:nvPr>
            <p:ph idx="1"/>
          </p:nvPr>
        </p:nvSpPr>
        <p:spPr>
          <a:xfrm>
            <a:off x="6400799" y="2121408"/>
            <a:ext cx="5299585" cy="4050792"/>
          </a:xfrm>
        </p:spPr>
        <p:txBody>
          <a:bodyPr vert="horz" lIns="91440" tIns="45720" rIns="91440" bIns="45720" rtlCol="0">
            <a:normAutofit/>
          </a:bodyPr>
          <a:lstStyle/>
          <a:p>
            <a:r>
              <a:rPr lang="en-GB" sz="1100">
                <a:ea typeface="+mn-lt"/>
                <a:cs typeface="+mn-lt"/>
              </a:rPr>
              <a:t>•Fred West may have internalised his father's and other family members' violence as a child and adult, which may have influenced his own violent and criminal behaviour. (Boduszek&amp; Hyland, 2012)</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•West's early exposure to violence in his family may have normalised such actions, desensitising him to their severity and promoting a distorted view of aggression and criminality as acceptable or even expected responses to conflict or stressors. (Bradley, 2021)</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•West internalised from his experiences that violence was a valid way to assert authority or relieve aggravation, distorting and harming his understanding of power dynamics and conflict resolution.</a:t>
            </a:r>
            <a:endParaRPr lang="en-GB" sz="1100"/>
          </a:p>
          <a:p>
            <a:pPr>
              <a:buClr>
                <a:srgbClr val="9E3611"/>
              </a:buClr>
            </a:pPr>
            <a:r>
              <a:rPr lang="en-GB" sz="1100">
                <a:ea typeface="+mn-lt"/>
                <a:cs typeface="+mn-lt"/>
              </a:rPr>
              <a:t>•</a:t>
            </a:r>
            <a:endParaRPr lang="en-GB" sz="1100"/>
          </a:p>
          <a:p>
            <a:pPr>
              <a:buClr>
                <a:srgbClr val="9E3611"/>
              </a:buClr>
            </a:pPr>
            <a:r>
              <a:rPr lang="en-GB" sz="1100">
                <a:ea typeface="+mn-lt"/>
                <a:cs typeface="+mn-lt"/>
              </a:rPr>
              <a:t>•Peer pressure and violent media reinforced his violent tendencies and may have normalised them in his social circles and on a societal level.</a:t>
            </a:r>
            <a:endParaRPr lang="en-GB" sz="1100"/>
          </a:p>
          <a:p>
            <a:pPr>
              <a:buClr>
                <a:srgbClr val="9E3611"/>
              </a:buClr>
            </a:pPr>
            <a:r>
              <a:rPr lang="en-GB" sz="1100">
                <a:ea typeface="+mn-lt"/>
                <a:cs typeface="+mn-lt"/>
              </a:rPr>
              <a:t>According to this theory, people pick up behaviour through seeing, copying, and modelling what other people do in their social environments. (Cherry, 2022)</a:t>
            </a:r>
            <a:endParaRPr lang="en-GB" sz="1100"/>
          </a:p>
          <a:p>
            <a:pPr>
              <a:buClr>
                <a:srgbClr val="9E3611"/>
              </a:buClr>
            </a:pPr>
            <a:endParaRPr lang="en-GB" sz="1100"/>
          </a:p>
        </p:txBody>
      </p:sp>
      <p:grpSp>
        <p:nvGrpSpPr>
          <p:cNvPr id="11"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862566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53842-B9F9-E29F-BF4E-0B9E37D812C7}"/>
              </a:ext>
            </a:extLst>
          </p:cNvPr>
          <p:cNvSpPr>
            <a:spLocks noGrp="1"/>
          </p:cNvSpPr>
          <p:nvPr>
            <p:ph type="title"/>
          </p:nvPr>
        </p:nvSpPr>
        <p:spPr>
          <a:xfrm>
            <a:off x="1286934" y="1465790"/>
            <a:ext cx="3860798" cy="3941345"/>
          </a:xfrm>
        </p:spPr>
        <p:txBody>
          <a:bodyPr>
            <a:normAutofit/>
          </a:bodyPr>
          <a:lstStyle/>
          <a:p>
            <a:r>
              <a:rPr lang="en-GB" sz="5600"/>
              <a:t>Introduction to rose west</a:t>
            </a:r>
            <a:endParaRPr lang="en-GB" sz="5600">
              <a:latin typeface="Rockwell Condensed"/>
            </a:endParaRPr>
          </a:p>
        </p:txBody>
      </p:sp>
      <p:graphicFrame>
        <p:nvGraphicFramePr>
          <p:cNvPr id="16" name="Content Placeholder 2">
            <a:extLst>
              <a:ext uri="{FF2B5EF4-FFF2-40B4-BE49-F238E27FC236}">
                <a16:creationId xmlns:a16="http://schemas.microsoft.com/office/drawing/2014/main" id="{738629FA-13B8-10C4-E509-E7FFF381CE2C}"/>
              </a:ext>
            </a:extLst>
          </p:cNvPr>
          <p:cNvGraphicFramePr>
            <a:graphicFrameLocks noGrp="1"/>
          </p:cNvGraphicFramePr>
          <p:nvPr>
            <p:ph idx="1"/>
          </p:nvPr>
        </p:nvGraphicFramePr>
        <p:xfrm>
          <a:off x="6417733" y="1359090"/>
          <a:ext cx="5132665" cy="40480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8145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17B9C95-F953-DC39-6A6E-A60764C67482}"/>
              </a:ext>
            </a:extLst>
          </p:cNvPr>
          <p:cNvSpPr>
            <a:spLocks noGrp="1"/>
          </p:cNvSpPr>
          <p:nvPr>
            <p:ph type="title"/>
          </p:nvPr>
        </p:nvSpPr>
        <p:spPr>
          <a:xfrm>
            <a:off x="1069848" y="484632"/>
            <a:ext cx="10058400" cy="1609344"/>
          </a:xfrm>
        </p:spPr>
        <p:txBody>
          <a:bodyPr>
            <a:normAutofit/>
          </a:bodyPr>
          <a:lstStyle/>
          <a:p>
            <a:r>
              <a:rPr lang="en-GB" dirty="0">
                <a:latin typeface="Rockwell Condensed"/>
              </a:rPr>
              <a:t>Environmental factors</a:t>
            </a:r>
          </a:p>
        </p:txBody>
      </p:sp>
      <p:sp>
        <p:nvSpPr>
          <p:cNvPr id="3" name="Content Placeholder 2">
            <a:extLst>
              <a:ext uri="{FF2B5EF4-FFF2-40B4-BE49-F238E27FC236}">
                <a16:creationId xmlns:a16="http://schemas.microsoft.com/office/drawing/2014/main" id="{0BAAE7BF-06B4-2A00-88DD-5A279CFB19F6}"/>
              </a:ext>
            </a:extLst>
          </p:cNvPr>
          <p:cNvSpPr>
            <a:spLocks noGrp="1"/>
          </p:cNvSpPr>
          <p:nvPr>
            <p:ph idx="1"/>
          </p:nvPr>
        </p:nvSpPr>
        <p:spPr>
          <a:xfrm>
            <a:off x="1069848" y="2320412"/>
            <a:ext cx="10058400" cy="3851787"/>
          </a:xfrm>
        </p:spPr>
        <p:txBody>
          <a:bodyPr vert="horz" lIns="91440" tIns="45720" rIns="91440" bIns="45720" rtlCol="0">
            <a:normAutofit/>
          </a:bodyPr>
          <a:lstStyle/>
          <a:p>
            <a:r>
              <a:rPr lang="en-GB">
                <a:ea typeface="+mn-lt"/>
                <a:cs typeface="+mn-lt"/>
              </a:rPr>
              <a:t>•Rose’s parents were troubled humans, the marriage was violent, they were unhappy and neither of them wanted children  ( Sounes , 2011 ). </a:t>
            </a:r>
            <a:endParaRPr lang="en-GB"/>
          </a:p>
          <a:p>
            <a:pPr>
              <a:buClr>
                <a:srgbClr val="9E3611"/>
              </a:buClr>
            </a:pPr>
            <a:r>
              <a:rPr lang="en-GB">
                <a:ea typeface="+mn-lt"/>
                <a:cs typeface="+mn-lt"/>
              </a:rPr>
              <a:t>•History of schizophrenia in the family (Sounes , 2011).</a:t>
            </a:r>
            <a:endParaRPr lang="en-GB"/>
          </a:p>
          <a:p>
            <a:pPr>
              <a:buClr>
                <a:srgbClr val="9E3611"/>
              </a:buClr>
            </a:pPr>
            <a:r>
              <a:rPr lang="en-GB">
                <a:ea typeface="+mn-lt"/>
                <a:cs typeface="+mn-lt"/>
              </a:rPr>
              <a:t>•Rose had been a victim herself of sexual abuse throughout her childhood by her father,  so learnt to love through the pain ( Ballinger , 1999). </a:t>
            </a:r>
            <a:endParaRPr lang="en-GB"/>
          </a:p>
          <a:p>
            <a:pPr>
              <a:buClr>
                <a:srgbClr val="9E3611"/>
              </a:buClr>
            </a:pPr>
            <a:r>
              <a:rPr lang="en-GB">
                <a:ea typeface="+mn-lt"/>
                <a:cs typeface="+mn-lt"/>
              </a:rPr>
              <a:t>•Had to go through electroconvulsive therapy in the womb that was used to treat her mother’s depression (Sounes , 2011).</a:t>
            </a:r>
            <a:endParaRPr lang="en-GB"/>
          </a:p>
          <a:p>
            <a:pPr>
              <a:buClr>
                <a:srgbClr val="9E3611"/>
              </a:buClr>
            </a:pPr>
            <a:r>
              <a:rPr lang="en-GB">
                <a:ea typeface="+mn-lt"/>
                <a:cs typeface="+mn-lt"/>
              </a:rPr>
              <a:t>•Went through bullying in school (Berrington , 2002) </a:t>
            </a:r>
            <a:endParaRPr lang="en-GB"/>
          </a:p>
          <a:p>
            <a:pPr>
              <a:buClr>
                <a:srgbClr val="9E3611"/>
              </a:buClr>
            </a:pPr>
            <a:r>
              <a:rPr lang="en-GB">
                <a:ea typeface="+mn-lt"/>
                <a:cs typeface="+mn-lt"/>
              </a:rPr>
              <a:t>Many early indicators are shown through her childhood that could have influenced her behaviour later on in life. </a:t>
            </a:r>
            <a:endParaRPr lang="en-GB"/>
          </a:p>
          <a:p>
            <a:pPr>
              <a:buClr>
                <a:srgbClr val="9E3611"/>
              </a:buClr>
            </a:pPr>
            <a:endParaRPr lang="en-GB"/>
          </a:p>
          <a:p>
            <a:pPr>
              <a:buClr>
                <a:srgbClr val="9E3611"/>
              </a:buClr>
            </a:pPr>
            <a:endParaRPr lang="en-GB"/>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27776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468CA-4A6F-97CD-BBDE-C150405DF68F}"/>
              </a:ext>
            </a:extLst>
          </p:cNvPr>
          <p:cNvSpPr>
            <a:spLocks noGrp="1"/>
          </p:cNvSpPr>
          <p:nvPr>
            <p:ph type="title"/>
          </p:nvPr>
        </p:nvSpPr>
        <p:spPr>
          <a:xfrm>
            <a:off x="8479777" y="639763"/>
            <a:ext cx="3046073" cy="5177377"/>
          </a:xfrm>
          <a:ln>
            <a:noFill/>
          </a:ln>
        </p:spPr>
        <p:txBody>
          <a:bodyPr>
            <a:normAutofit/>
          </a:bodyPr>
          <a:lstStyle/>
          <a:p>
            <a:r>
              <a:rPr lang="en-GB" sz="4000"/>
              <a:t>Psychological factors</a:t>
            </a:r>
            <a:endParaRPr lang="en-GB" sz="4000">
              <a:latin typeface="Rockwell Condensed"/>
            </a:endParaRPr>
          </a:p>
        </p:txBody>
      </p:sp>
      <p:grpSp>
        <p:nvGrpSpPr>
          <p:cNvPr id="26" name="Group 25">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20" name="Content Placeholder 2">
            <a:extLst>
              <a:ext uri="{FF2B5EF4-FFF2-40B4-BE49-F238E27FC236}">
                <a16:creationId xmlns:a16="http://schemas.microsoft.com/office/drawing/2014/main" id="{8DAC9029-407F-0576-1E00-8A54199BE799}"/>
              </a:ext>
            </a:extLst>
          </p:cNvPr>
          <p:cNvGraphicFramePr>
            <a:graphicFrameLocks noGrp="1"/>
          </p:cNvGraphicFramePr>
          <p:nvPr>
            <p:ph idx="1"/>
            <p:extLst>
              <p:ext uri="{D42A27DB-BD31-4B8C-83A1-F6EECF244321}">
                <p14:modId xmlns:p14="http://schemas.microsoft.com/office/powerpoint/2010/main" val="949173993"/>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8876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27011-E094-2A68-243E-278737719EB9}"/>
              </a:ext>
            </a:extLst>
          </p:cNvPr>
          <p:cNvSpPr>
            <a:spLocks noGrp="1"/>
          </p:cNvSpPr>
          <p:nvPr>
            <p:ph type="title"/>
          </p:nvPr>
        </p:nvSpPr>
        <p:spPr>
          <a:xfrm>
            <a:off x="4970109" y="484632"/>
            <a:ext cx="6730277" cy="1609344"/>
          </a:xfrm>
          <a:ln>
            <a:noFill/>
          </a:ln>
        </p:spPr>
        <p:txBody>
          <a:bodyPr>
            <a:normAutofit/>
          </a:bodyPr>
          <a:lstStyle/>
          <a:p>
            <a:r>
              <a:rPr lang="en-GB" sz="4800"/>
              <a:t>Biological theory</a:t>
            </a:r>
          </a:p>
        </p:txBody>
      </p:sp>
      <p:pic>
        <p:nvPicPr>
          <p:cNvPr id="20" name="Picture 19" descr="Computer Generated Lights">
            <a:extLst>
              <a:ext uri="{FF2B5EF4-FFF2-40B4-BE49-F238E27FC236}">
                <a16:creationId xmlns:a16="http://schemas.microsoft.com/office/drawing/2014/main" id="{E647FCC4-CE64-53B8-97A9-EE17B5A6BBF8}"/>
              </a:ext>
            </a:extLst>
          </p:cNvPr>
          <p:cNvPicPr>
            <a:picLocks noChangeAspect="1"/>
          </p:cNvPicPr>
          <p:nvPr/>
        </p:nvPicPr>
        <p:blipFill rotWithShape="1">
          <a:blip r:embed="rId4"/>
          <a:srcRect l="20490" r="29357" b="-60"/>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98476474-503C-2433-C695-B3643907911A}"/>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800">
                <a:ea typeface="+mn-lt"/>
                <a:cs typeface="+mn-lt"/>
              </a:rPr>
              <a:t>The use of Electroconvulsive therapy was believed to improve a persons mental health, due to her mother having depression (Read &amp; Bental, 2010).</a:t>
            </a:r>
            <a:endParaRPr lang="en-GB" sz="1800"/>
          </a:p>
          <a:p>
            <a:pPr>
              <a:buClr>
                <a:srgbClr val="9E3611"/>
              </a:buClr>
            </a:pPr>
            <a:r>
              <a:rPr lang="en-GB" sz="1800">
                <a:ea typeface="+mn-lt"/>
                <a:cs typeface="+mn-lt"/>
              </a:rPr>
              <a:t>•After trialing ECT, it was believed that people would either have successful therapy or there was no recorded change in the persons brain (Abrams 2002).</a:t>
            </a:r>
            <a:endParaRPr lang="en-GB" sz="1800"/>
          </a:p>
          <a:p>
            <a:pPr>
              <a:buClr>
                <a:srgbClr val="9E3611"/>
              </a:buClr>
            </a:pPr>
            <a:r>
              <a:rPr lang="en-GB" sz="1800">
                <a:ea typeface="+mn-lt"/>
                <a:cs typeface="+mn-lt"/>
              </a:rPr>
              <a:t>•Charles Goring (1913) was believed to have found evidence that biological features have rendered certain people biologically inferior and also that criminals were typified by a criminal diathesis, (Ball 2012).</a:t>
            </a:r>
            <a:endParaRPr lang="en-GB" sz="1800"/>
          </a:p>
          <a:p>
            <a:pPr>
              <a:buClr>
                <a:srgbClr val="9E3611"/>
              </a:buClr>
            </a:pPr>
            <a:endParaRPr lang="en-GB" sz="1800"/>
          </a:p>
        </p:txBody>
      </p:sp>
      <p:grpSp>
        <p:nvGrpSpPr>
          <p:cNvPr id="26" name="Group 25">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391788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E698C-1AF2-45DC-CCC4-309BA7BC31AC}"/>
              </a:ext>
            </a:extLst>
          </p:cNvPr>
          <p:cNvSpPr>
            <a:spLocks noGrp="1"/>
          </p:cNvSpPr>
          <p:nvPr>
            <p:ph type="title"/>
          </p:nvPr>
        </p:nvSpPr>
        <p:spPr>
          <a:xfrm>
            <a:off x="4970109" y="484632"/>
            <a:ext cx="6730277" cy="1609344"/>
          </a:xfrm>
          <a:ln>
            <a:noFill/>
          </a:ln>
        </p:spPr>
        <p:txBody>
          <a:bodyPr>
            <a:normAutofit/>
          </a:bodyPr>
          <a:lstStyle/>
          <a:p>
            <a:r>
              <a:rPr lang="en-GB" sz="4800"/>
              <a:t>Biological theory</a:t>
            </a:r>
          </a:p>
        </p:txBody>
      </p:sp>
      <p:pic>
        <p:nvPicPr>
          <p:cNvPr id="20" name="Picture 19" descr="Scan of a human brain in a neurology clinic">
            <a:extLst>
              <a:ext uri="{FF2B5EF4-FFF2-40B4-BE49-F238E27FC236}">
                <a16:creationId xmlns:a16="http://schemas.microsoft.com/office/drawing/2014/main" id="{76B4474C-3A04-FC19-E8EC-A0AB21C1110E}"/>
              </a:ext>
            </a:extLst>
          </p:cNvPr>
          <p:cNvPicPr>
            <a:picLocks noChangeAspect="1"/>
          </p:cNvPicPr>
          <p:nvPr/>
        </p:nvPicPr>
        <p:blipFill rotWithShape="1">
          <a:blip r:embed="rId4"/>
          <a:srcRect l="48907" r="277" b="4"/>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E8A9692B-D0E9-3E79-F95A-9D1D00DFA30E}"/>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800">
                <a:ea typeface="+mn-lt"/>
                <a:cs typeface="+mn-lt"/>
              </a:rPr>
              <a:t>•There may be neurological abnormalities that may have developed in Rose West after her mother’s ECT, but this wasn’t clarified or found as impactful. </a:t>
            </a:r>
          </a:p>
          <a:p>
            <a:pPr>
              <a:buClr>
                <a:srgbClr val="9E3611"/>
              </a:buClr>
            </a:pPr>
            <a:r>
              <a:rPr lang="en-GB" sz="1800">
                <a:ea typeface="+mn-lt"/>
                <a:cs typeface="+mn-lt"/>
              </a:rPr>
              <a:t>After treatment, there is a large amount of evidence that there is consistent damage to the right cerebral hemisphere in the brain (Goldstein et al 1977). This may be present in Rose West but again it was never clarified medically.</a:t>
            </a:r>
          </a:p>
          <a:p>
            <a:pPr>
              <a:buClr>
                <a:srgbClr val="9E3611"/>
              </a:buClr>
            </a:pPr>
            <a:r>
              <a:rPr lang="en-GB" sz="1800">
                <a:ea typeface="+mn-lt"/>
                <a:cs typeface="+mn-lt"/>
              </a:rPr>
              <a:t>•Biosocial theory was believed that factors from biological events and environmental factors can influence how a person becomes a criminal (Piquero 2008). This therapy that Rose underwent in her mothers womb, may have had an impact on Rose’s brain chemistry.</a:t>
            </a:r>
            <a:endParaRPr lang="en-GB" sz="1800"/>
          </a:p>
          <a:p>
            <a:pPr>
              <a:buClr>
                <a:srgbClr val="9E3611"/>
              </a:buClr>
            </a:pPr>
            <a:endParaRPr lang="en-GB" sz="1800"/>
          </a:p>
        </p:txBody>
      </p:sp>
      <p:grpSp>
        <p:nvGrpSpPr>
          <p:cNvPr id="26" name="Group 25">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092902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9197-B277-EE2E-00EE-5168FA7FF18E}"/>
              </a:ext>
            </a:extLst>
          </p:cNvPr>
          <p:cNvSpPr>
            <a:spLocks noGrp="1"/>
          </p:cNvSpPr>
          <p:nvPr>
            <p:ph type="title"/>
          </p:nvPr>
        </p:nvSpPr>
        <p:spPr>
          <a:xfrm>
            <a:off x="1069848" y="484632"/>
            <a:ext cx="10058400" cy="1609344"/>
          </a:xfrm>
        </p:spPr>
        <p:txBody>
          <a:bodyPr>
            <a:normAutofit/>
          </a:bodyPr>
          <a:lstStyle/>
          <a:p>
            <a:r>
              <a:rPr lang="en-GB"/>
              <a:t>Social learning theory</a:t>
            </a:r>
          </a:p>
        </p:txBody>
      </p:sp>
      <p:sp>
        <p:nvSpPr>
          <p:cNvPr id="24" name="Rectangle 23">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37ABA5C1-4D5A-F00B-03F7-DB4425C3F761}"/>
              </a:ext>
            </a:extLst>
          </p:cNvPr>
          <p:cNvGraphicFramePr>
            <a:graphicFrameLocks noGrp="1"/>
          </p:cNvGraphicFramePr>
          <p:nvPr>
            <p:ph idx="1"/>
            <p:extLst>
              <p:ext uri="{D42A27DB-BD31-4B8C-83A1-F6EECF244321}">
                <p14:modId xmlns:p14="http://schemas.microsoft.com/office/powerpoint/2010/main" val="2857471354"/>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39222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5453C-121C-7FB5-38BA-920AF0B5F906}"/>
              </a:ext>
            </a:extLst>
          </p:cNvPr>
          <p:cNvSpPr>
            <a:spLocks noGrp="1"/>
          </p:cNvSpPr>
          <p:nvPr>
            <p:ph type="title"/>
          </p:nvPr>
        </p:nvSpPr>
        <p:spPr>
          <a:xfrm>
            <a:off x="4970109" y="484632"/>
            <a:ext cx="6730277" cy="1609344"/>
          </a:xfrm>
          <a:ln>
            <a:noFill/>
          </a:ln>
        </p:spPr>
        <p:txBody>
          <a:bodyPr>
            <a:normAutofit/>
          </a:bodyPr>
          <a:lstStyle/>
          <a:p>
            <a:r>
              <a:rPr lang="en-GB" sz="4800"/>
              <a:t>Social learning theory</a:t>
            </a:r>
            <a:endParaRPr lang="en-GB" sz="4800">
              <a:latin typeface="Rockwell Condensed"/>
            </a:endParaRPr>
          </a:p>
        </p:txBody>
      </p:sp>
      <p:pic>
        <p:nvPicPr>
          <p:cNvPr id="20" name="Picture 19" descr="One in a crowd">
            <a:extLst>
              <a:ext uri="{FF2B5EF4-FFF2-40B4-BE49-F238E27FC236}">
                <a16:creationId xmlns:a16="http://schemas.microsoft.com/office/drawing/2014/main" id="{602E1611-7915-13B4-98D1-7343EA0D9AB0}"/>
              </a:ext>
            </a:extLst>
          </p:cNvPr>
          <p:cNvPicPr>
            <a:picLocks noChangeAspect="1"/>
          </p:cNvPicPr>
          <p:nvPr/>
        </p:nvPicPr>
        <p:blipFill rotWithShape="1">
          <a:blip r:embed="rId4"/>
          <a:srcRect l="28229" r="20955" b="4"/>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7589ABA9-2E4D-CF2D-AE33-848030EE5167}"/>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800">
                <a:ea typeface="+mn-lt"/>
                <a:cs typeface="+mn-lt"/>
              </a:rPr>
              <a:t>•Social Learning Theory declares that criminal behavior is learned from both non-social and social interactions, this allows us to understand how Rose West could have been born a criminal due to being born into a violent and negative family surrounding. </a:t>
            </a:r>
            <a:endParaRPr lang="en-GB" sz="1800"/>
          </a:p>
        </p:txBody>
      </p:sp>
      <p:grpSp>
        <p:nvGrpSpPr>
          <p:cNvPr id="26" name="Group 25">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22087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623F62-885B-418E-AAB0-9C4C653B6297}"/>
              </a:ext>
            </a:extLst>
          </p:cNvPr>
          <p:cNvSpPr txBox="1"/>
          <p:nvPr/>
        </p:nvSpPr>
        <p:spPr>
          <a:xfrm>
            <a:off x="1524000" y="2967335"/>
            <a:ext cx="7620000" cy="2677656"/>
          </a:xfrm>
          <a:prstGeom prst="rect">
            <a:avLst/>
          </a:prstGeom>
          <a:noFill/>
        </p:spPr>
        <p:txBody>
          <a:bodyPr wrap="square">
            <a:spAutoFit/>
          </a:bodyPr>
          <a:lstStyle/>
          <a:p>
            <a:pPr marL="457200" indent="-457200">
              <a:buFont typeface="Wingdings" panose="05000000000000000000" pitchFamily="2" charset="2"/>
              <a:buChar char="q"/>
            </a:pPr>
            <a:r>
              <a:rPr lang="en-US" sz="2800">
                <a:latin typeface="Arial" panose="020B0604020202020204" pitchFamily="34" charset="0"/>
                <a:ea typeface="Calibri" panose="020F0502020204030204" pitchFamily="34" charset="0"/>
              </a:rPr>
              <a:t>T</a:t>
            </a:r>
            <a:r>
              <a:rPr lang="en-US" sz="2800">
                <a:effectLst/>
                <a:latin typeface="Arial" panose="020B0604020202020204" pitchFamily="34" charset="0"/>
                <a:ea typeface="Calibri" panose="020F0502020204030204" pitchFamily="34" charset="0"/>
              </a:rPr>
              <a:t>he limitations of the theories above make it difficult to conclude that, Fred West was born or made criminal.</a:t>
            </a:r>
          </a:p>
          <a:p>
            <a:endParaRPr lang="en-US" sz="2800">
              <a:effectLst/>
              <a:latin typeface="Arial" panose="020B0604020202020204" pitchFamily="34" charset="0"/>
              <a:ea typeface="Calibri" panose="020F0502020204030204" pitchFamily="34" charset="0"/>
            </a:endParaRPr>
          </a:p>
          <a:p>
            <a:pPr marL="457200" indent="-457200">
              <a:buFont typeface="Wingdings" panose="05000000000000000000" pitchFamily="2" charset="2"/>
              <a:buChar char="q"/>
            </a:pPr>
            <a:r>
              <a:rPr lang="en-US" sz="2800">
                <a:effectLst/>
                <a:latin typeface="Arial" panose="020B0604020202020204" pitchFamily="34" charset="0"/>
                <a:ea typeface="Calibri" panose="020F0502020204030204" pitchFamily="34" charset="0"/>
              </a:rPr>
              <a:t>The complexity of factors influences criminal </a:t>
            </a:r>
            <a:r>
              <a:rPr lang="en-US" sz="2800" err="1">
                <a:effectLst/>
                <a:latin typeface="Arial" panose="020B0604020202020204" pitchFamily="34" charset="0"/>
                <a:ea typeface="Calibri" panose="020F0502020204030204" pitchFamily="34" charset="0"/>
              </a:rPr>
              <a:t>behaviour</a:t>
            </a:r>
            <a:r>
              <a:rPr lang="en-US" sz="2800">
                <a:effectLst/>
                <a:latin typeface="Arial" panose="020B0604020202020204" pitchFamily="34" charset="0"/>
                <a:ea typeface="Calibri" panose="020F0502020204030204" pitchFamily="34" charset="0"/>
              </a:rPr>
              <a:t>(Gibbons et al, 2016). </a:t>
            </a:r>
            <a:endParaRPr lang="en-GH" sz="2800"/>
          </a:p>
        </p:txBody>
      </p:sp>
      <p:sp>
        <p:nvSpPr>
          <p:cNvPr id="4" name="Title 3">
            <a:extLst>
              <a:ext uri="{FF2B5EF4-FFF2-40B4-BE49-F238E27FC236}">
                <a16:creationId xmlns:a16="http://schemas.microsoft.com/office/drawing/2014/main" id="{55FABE1E-4ECF-4C8F-B330-AAC71EB52869}"/>
              </a:ext>
            </a:extLst>
          </p:cNvPr>
          <p:cNvSpPr>
            <a:spLocks noGrp="1"/>
          </p:cNvSpPr>
          <p:nvPr>
            <p:ph type="ctrTitle"/>
          </p:nvPr>
        </p:nvSpPr>
        <p:spPr>
          <a:xfrm>
            <a:off x="1524000" y="1122363"/>
            <a:ext cx="9144000" cy="1655762"/>
          </a:xfrm>
        </p:spPr>
        <p:txBody>
          <a:bodyPr/>
          <a:lstStyle/>
          <a:p>
            <a:r>
              <a:rPr lang="en-US"/>
              <a:t>CONCLUSION</a:t>
            </a:r>
            <a:endParaRPr lang="en-GH"/>
          </a:p>
        </p:txBody>
      </p:sp>
    </p:spTree>
    <p:extLst>
      <p:ext uri="{BB962C8B-B14F-4D97-AF65-F5344CB8AC3E}">
        <p14:creationId xmlns:p14="http://schemas.microsoft.com/office/powerpoint/2010/main" val="4287133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a:extLst>
              <a:ext uri="{FF2B5EF4-FFF2-40B4-BE49-F238E27FC236}">
                <a16:creationId xmlns:a16="http://schemas.microsoft.com/office/drawing/2014/main" id="{98284C44-2D5F-AB49-7FCE-E7C8DC6522C0}"/>
              </a:ext>
            </a:extLst>
          </p:cNvPr>
          <p:cNvSpPr>
            <a:spLocks noGrp="1"/>
          </p:cNvSpPr>
          <p:nvPr>
            <p:ph type="ctrTitle"/>
          </p:nvPr>
        </p:nvSpPr>
        <p:spPr>
          <a:xfrm>
            <a:off x="3502731" y="1542402"/>
            <a:ext cx="5186842" cy="2387918"/>
          </a:xfrm>
        </p:spPr>
        <p:txBody>
          <a:bodyPr anchor="b">
            <a:normAutofit/>
          </a:bodyPr>
          <a:lstStyle/>
          <a:p>
            <a:r>
              <a:rPr lang="en-GB" sz="5200">
                <a:solidFill>
                  <a:schemeClr val="tx2"/>
                </a:solidFill>
              </a:rPr>
              <a:t>Rose West made Criminal </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62824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18EBADE-F91D-4CC6-FBFE-EE9157FD123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Rose West Upbringing </a:t>
            </a:r>
          </a:p>
        </p:txBody>
      </p:sp>
      <p:sp>
        <p:nvSpPr>
          <p:cNvPr id="3" name="Content Placeholder 2">
            <a:extLst>
              <a:ext uri="{FF2B5EF4-FFF2-40B4-BE49-F238E27FC236}">
                <a16:creationId xmlns:a16="http://schemas.microsoft.com/office/drawing/2014/main" id="{0B10E103-A3FA-809B-F9B6-00DF1303ACB7}"/>
              </a:ext>
            </a:extLst>
          </p:cNvPr>
          <p:cNvSpPr>
            <a:spLocks noGrp="1"/>
          </p:cNvSpPr>
          <p:nvPr>
            <p:ph idx="1"/>
          </p:nvPr>
        </p:nvSpPr>
        <p:spPr>
          <a:xfrm>
            <a:off x="6172200" y="804672"/>
            <a:ext cx="5221224" cy="5230368"/>
          </a:xfrm>
        </p:spPr>
        <p:txBody>
          <a:bodyPr anchor="ctr">
            <a:normAutofit lnSpcReduction="10000"/>
          </a:bodyPr>
          <a:lstStyle/>
          <a:p>
            <a:r>
              <a:rPr lang="en-GB" sz="3200">
                <a:solidFill>
                  <a:schemeClr val="tx2"/>
                </a:solidFill>
              </a:rPr>
              <a:t>Father was abusive and cruel </a:t>
            </a:r>
          </a:p>
          <a:p>
            <a:r>
              <a:rPr lang="en-GB" sz="3200">
                <a:solidFill>
                  <a:schemeClr val="tx2"/>
                </a:solidFill>
              </a:rPr>
              <a:t>Said to rule his house with an Iron fist</a:t>
            </a:r>
          </a:p>
          <a:p>
            <a:r>
              <a:rPr lang="en-GB" sz="3200">
                <a:solidFill>
                  <a:schemeClr val="tx2"/>
                </a:solidFill>
              </a:rPr>
              <a:t>Specific details were hidden</a:t>
            </a:r>
          </a:p>
          <a:p>
            <a:r>
              <a:rPr lang="en-GB" sz="3200">
                <a:solidFill>
                  <a:schemeClr val="tx2"/>
                </a:solidFill>
              </a:rPr>
              <a:t>Father was protective of Rose</a:t>
            </a:r>
          </a:p>
          <a:p>
            <a:r>
              <a:rPr lang="en-GB" sz="3200">
                <a:solidFill>
                  <a:schemeClr val="tx2"/>
                </a:solidFill>
              </a:rPr>
              <a:t>Believed to be groomed</a:t>
            </a:r>
          </a:p>
          <a:p>
            <a:pPr marL="0" indent="0">
              <a:buNone/>
            </a:pPr>
            <a:endParaRPr lang="en-GB" sz="3200">
              <a:solidFill>
                <a:schemeClr val="tx2"/>
              </a:solidFill>
            </a:endParaRPr>
          </a:p>
          <a:p>
            <a:r>
              <a:rPr lang="en-GB" sz="3200">
                <a:solidFill>
                  <a:schemeClr val="tx2"/>
                </a:solidFill>
              </a:rPr>
              <a:t>“Woodrow, JC (2011)”</a:t>
            </a:r>
          </a:p>
          <a:p>
            <a:endParaRPr lang="en-GB" sz="1800">
              <a:solidFill>
                <a:schemeClr val="tx2"/>
              </a:solidFill>
            </a:endParaRPr>
          </a:p>
        </p:txBody>
      </p:sp>
    </p:spTree>
    <p:extLst>
      <p:ext uri="{BB962C8B-B14F-4D97-AF65-F5344CB8AC3E}">
        <p14:creationId xmlns:p14="http://schemas.microsoft.com/office/powerpoint/2010/main" val="3842780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FFFE1-36AB-E7BA-B256-702EA1727264}"/>
              </a:ext>
            </a:extLst>
          </p:cNvPr>
          <p:cNvSpPr>
            <a:spLocks noGrp="1"/>
          </p:cNvSpPr>
          <p:nvPr>
            <p:ph type="title"/>
          </p:nvPr>
        </p:nvSpPr>
        <p:spPr>
          <a:xfrm>
            <a:off x="342781" y="398594"/>
            <a:ext cx="5754696" cy="1837349"/>
          </a:xfrm>
        </p:spPr>
        <p:txBody>
          <a:bodyPr>
            <a:normAutofit/>
          </a:bodyPr>
          <a:lstStyle/>
          <a:p>
            <a:pPr algn="ctr"/>
            <a:r>
              <a:rPr lang="en-GB" sz="3600">
                <a:solidFill>
                  <a:schemeClr val="tx2"/>
                </a:solidFill>
              </a:rPr>
              <a:t>Freud: conscious and unconscious minds </a:t>
            </a:r>
          </a:p>
        </p:txBody>
      </p:sp>
      <p:grpSp>
        <p:nvGrpSpPr>
          <p:cNvPr id="25" name="Group 24">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C6C6B5E-537A-318A-0E14-EB7C7EF23A0A}"/>
              </a:ext>
            </a:extLst>
          </p:cNvPr>
          <p:cNvSpPr>
            <a:spLocks noGrp="1"/>
          </p:cNvSpPr>
          <p:nvPr>
            <p:ph idx="1"/>
          </p:nvPr>
        </p:nvSpPr>
        <p:spPr>
          <a:xfrm>
            <a:off x="2699650" y="2229431"/>
            <a:ext cx="8116673" cy="3979054"/>
          </a:xfrm>
        </p:spPr>
        <p:txBody>
          <a:bodyPr anchor="t">
            <a:normAutofit fontScale="92500" lnSpcReduction="10000"/>
          </a:bodyPr>
          <a:lstStyle/>
          <a:p>
            <a:r>
              <a:rPr lang="en-GB">
                <a:solidFill>
                  <a:schemeClr val="tx2"/>
                </a:solidFill>
              </a:rPr>
              <a:t>Split into 3 sections</a:t>
            </a:r>
          </a:p>
          <a:p>
            <a:r>
              <a:rPr lang="en-GB">
                <a:solidFill>
                  <a:schemeClr val="tx2"/>
                </a:solidFill>
              </a:rPr>
              <a:t>Ego, id and superego </a:t>
            </a:r>
          </a:p>
          <a:p>
            <a:r>
              <a:rPr lang="en-GB">
                <a:solidFill>
                  <a:schemeClr val="tx2"/>
                </a:solidFill>
              </a:rPr>
              <a:t>Childhood development led to abnormal childhood</a:t>
            </a:r>
          </a:p>
          <a:p>
            <a:r>
              <a:rPr lang="en-GB">
                <a:solidFill>
                  <a:schemeClr val="tx2"/>
                </a:solidFill>
              </a:rPr>
              <a:t>Displayed through the abuse and murder of Fred’s children</a:t>
            </a:r>
          </a:p>
          <a:p>
            <a:r>
              <a:rPr lang="en-GB">
                <a:solidFill>
                  <a:schemeClr val="tx2"/>
                </a:solidFill>
              </a:rPr>
              <a:t>Indicates a lack of controller over the ID and malformed superego</a:t>
            </a:r>
          </a:p>
          <a:p>
            <a:pPr marL="0" indent="0">
              <a:buNone/>
            </a:pPr>
            <a:endParaRPr lang="en-GB">
              <a:solidFill>
                <a:schemeClr val="tx2"/>
              </a:solidFill>
            </a:endParaRPr>
          </a:p>
          <a:p>
            <a:r>
              <a:rPr lang="en-GB">
                <a:solidFill>
                  <a:schemeClr val="tx2"/>
                </a:solidFill>
              </a:rPr>
              <a:t>“Hothersall, D. (2004)”</a:t>
            </a:r>
          </a:p>
          <a:p>
            <a:pPr marL="0" indent="0">
              <a:buNone/>
            </a:pPr>
            <a:endParaRPr lang="en-GB" sz="1400">
              <a:solidFill>
                <a:schemeClr val="tx2"/>
              </a:solidFill>
            </a:endParaRPr>
          </a:p>
          <a:p>
            <a:endParaRPr lang="en-GB" sz="1400">
              <a:solidFill>
                <a:schemeClr val="tx2"/>
              </a:solidFill>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52897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C692E93-0B47-09D0-CB73-118C986F4267}"/>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Rose actions during Fred's Imprisonment</a:t>
            </a:r>
          </a:p>
        </p:txBody>
      </p:sp>
      <p:sp>
        <p:nvSpPr>
          <p:cNvPr id="3" name="Content Placeholder 2">
            <a:extLst>
              <a:ext uri="{FF2B5EF4-FFF2-40B4-BE49-F238E27FC236}">
                <a16:creationId xmlns:a16="http://schemas.microsoft.com/office/drawing/2014/main" id="{B9351713-604C-8E79-7F3C-3C4A0EFA3473}"/>
              </a:ext>
            </a:extLst>
          </p:cNvPr>
          <p:cNvSpPr>
            <a:spLocks noGrp="1"/>
          </p:cNvSpPr>
          <p:nvPr>
            <p:ph idx="1"/>
          </p:nvPr>
        </p:nvSpPr>
        <p:spPr>
          <a:xfrm>
            <a:off x="5506962" y="816767"/>
            <a:ext cx="6092081" cy="5641606"/>
          </a:xfrm>
        </p:spPr>
        <p:txBody>
          <a:bodyPr anchor="ctr">
            <a:normAutofit fontScale="92500" lnSpcReduction="10000"/>
          </a:bodyPr>
          <a:lstStyle/>
          <a:p>
            <a:r>
              <a:rPr lang="en-GB" sz="3200">
                <a:solidFill>
                  <a:schemeClr val="tx2"/>
                </a:solidFill>
              </a:rPr>
              <a:t>Originally claimed to be caring towards his children</a:t>
            </a:r>
          </a:p>
          <a:p>
            <a:r>
              <a:rPr lang="en-GB" sz="3200">
                <a:solidFill>
                  <a:schemeClr val="tx2"/>
                </a:solidFill>
              </a:rPr>
              <a:t>Fred was imprisoned which led to Rose looking after Fred's children</a:t>
            </a:r>
          </a:p>
          <a:p>
            <a:r>
              <a:rPr lang="en-GB" sz="3200">
                <a:solidFill>
                  <a:schemeClr val="tx2"/>
                </a:solidFill>
              </a:rPr>
              <a:t>When Fred went to prison Rose abused the children </a:t>
            </a:r>
          </a:p>
          <a:p>
            <a:r>
              <a:rPr lang="en-GB" sz="3200">
                <a:solidFill>
                  <a:schemeClr val="tx2"/>
                </a:solidFill>
              </a:rPr>
              <a:t>One child submitted but the other resisted</a:t>
            </a:r>
          </a:p>
          <a:p>
            <a:r>
              <a:rPr lang="en-GB" sz="3200">
                <a:solidFill>
                  <a:schemeClr val="tx2"/>
                </a:solidFill>
              </a:rPr>
              <a:t>The resistant child was murdered by Rose alone</a:t>
            </a:r>
          </a:p>
          <a:p>
            <a:pPr marL="0" indent="0">
              <a:buNone/>
            </a:pPr>
            <a:endParaRPr lang="en-GB" sz="3200">
              <a:solidFill>
                <a:schemeClr val="tx2"/>
              </a:solidFill>
            </a:endParaRPr>
          </a:p>
          <a:p>
            <a:r>
              <a:rPr lang="en-GB" sz="3200">
                <a:solidFill>
                  <a:schemeClr val="tx2"/>
                </a:solidFill>
              </a:rPr>
              <a:t>“Sounes, H (1995) “</a:t>
            </a: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589716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80FBD1F0-35C4-4120-BCBB-F0AC1B85C5C9}"/>
              </a:ext>
            </a:extLst>
          </p:cNvPr>
          <p:cNvSpPr/>
          <p:nvPr/>
        </p:nvSpPr>
        <p:spPr>
          <a:xfrm>
            <a:off x="3403600" y="1828801"/>
            <a:ext cx="5350933" cy="29464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4400">
                <a:ln w="0"/>
                <a:solidFill>
                  <a:schemeClr val="bg1"/>
                </a:solidFill>
                <a:effectLst>
                  <a:outerShdw blurRad="38100" dist="19050" dir="2700000" algn="tl" rotWithShape="0">
                    <a:schemeClr val="dk1">
                      <a:alpha val="40000"/>
                    </a:schemeClr>
                  </a:outerShdw>
                </a:effectLst>
              </a:rPr>
              <a:t>THANK YOU</a:t>
            </a:r>
            <a:endParaRPr lang="en-GH" sz="4400">
              <a:ln w="0"/>
              <a:solidFill>
                <a:schemeClr val="bg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718383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79C1F6B-361B-F5E8-E39B-9D5122430665}"/>
              </a:ext>
            </a:extLst>
          </p:cNvPr>
          <p:cNvSpPr>
            <a:spLocks noGrp="1"/>
          </p:cNvSpPr>
          <p:nvPr>
            <p:ph type="title"/>
          </p:nvPr>
        </p:nvSpPr>
        <p:spPr>
          <a:xfrm>
            <a:off x="671226" y="300965"/>
            <a:ext cx="9833548" cy="1325563"/>
          </a:xfrm>
        </p:spPr>
        <p:txBody>
          <a:bodyPr anchor="b">
            <a:normAutofit/>
          </a:bodyPr>
          <a:lstStyle/>
          <a:p>
            <a:pPr algn="ctr"/>
            <a:r>
              <a:rPr lang="en-GB" sz="3600">
                <a:solidFill>
                  <a:schemeClr val="tx2"/>
                </a:solidFill>
              </a:rPr>
              <a:t>Adverse Childhood Experience</a:t>
            </a:r>
          </a:p>
        </p:txBody>
      </p:sp>
      <p:grpSp>
        <p:nvGrpSpPr>
          <p:cNvPr id="31" name="Group 3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32" name="Freeform: Shape 3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456C205-7065-0E03-8C03-1CAFDACDA2DA}"/>
              </a:ext>
            </a:extLst>
          </p:cNvPr>
          <p:cNvSpPr>
            <a:spLocks noGrp="1"/>
          </p:cNvSpPr>
          <p:nvPr>
            <p:ph idx="1"/>
          </p:nvPr>
        </p:nvSpPr>
        <p:spPr>
          <a:xfrm>
            <a:off x="1638845" y="2201550"/>
            <a:ext cx="9833548" cy="2693976"/>
          </a:xfrm>
        </p:spPr>
        <p:txBody>
          <a:bodyPr vert="horz" lIns="91440" tIns="45720" rIns="91440" bIns="45720" rtlCol="0" anchor="t">
            <a:noAutofit/>
          </a:bodyPr>
          <a:lstStyle/>
          <a:p>
            <a:r>
              <a:rPr lang="en-GB">
                <a:solidFill>
                  <a:schemeClr val="tx2"/>
                </a:solidFill>
              </a:rPr>
              <a:t>Children and teens abused developed to have several issues </a:t>
            </a:r>
          </a:p>
          <a:p>
            <a:r>
              <a:rPr lang="en-GB">
                <a:solidFill>
                  <a:schemeClr val="tx2"/>
                </a:solidFill>
              </a:rPr>
              <a:t>This is an evolution of Freud theory</a:t>
            </a:r>
          </a:p>
          <a:p>
            <a:r>
              <a:rPr lang="en-GB">
                <a:solidFill>
                  <a:schemeClr val="tx2"/>
                </a:solidFill>
              </a:rPr>
              <a:t> According to </a:t>
            </a:r>
            <a:r>
              <a:rPr lang="en-GB" b="0" i="0">
                <a:solidFill>
                  <a:schemeClr val="tx2"/>
                </a:solidFill>
                <a:effectLst/>
                <a:latin typeface="Source Sans Pro"/>
                <a:ea typeface="Source Sans Pro"/>
              </a:rPr>
              <a:t>Trickett et al “(2011)” abused females had several developmental issues within several biopsychosocial areas</a:t>
            </a:r>
          </a:p>
          <a:p>
            <a:r>
              <a:rPr lang="en-GB">
                <a:solidFill>
                  <a:schemeClr val="tx2"/>
                </a:solidFill>
              </a:rPr>
              <a:t>Including, asymmetrical stress responses, hypothalamic-pituitary-adrenal attenuation and , </a:t>
            </a:r>
            <a:r>
              <a:rPr lang="en-GB" b="0" i="0">
                <a:solidFill>
                  <a:schemeClr val="tx2"/>
                </a:solidFill>
                <a:effectLst/>
                <a:latin typeface="Roboto"/>
                <a:ea typeface="Roboto"/>
                <a:cs typeface="Roboto"/>
              </a:rPr>
              <a:t>maladaptive sexual development</a:t>
            </a:r>
          </a:p>
          <a:p>
            <a:endParaRPr lang="en-GB" sz="1800">
              <a:solidFill>
                <a:schemeClr val="tx2"/>
              </a:solidFill>
            </a:endParaRPr>
          </a:p>
        </p:txBody>
      </p:sp>
      <p:grpSp>
        <p:nvGrpSpPr>
          <p:cNvPr id="37" name="Group 3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8" name="Freeform: Shape 3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8045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6331-8505-4CA4-96D3-422E47055D11}"/>
              </a:ext>
            </a:extLst>
          </p:cNvPr>
          <p:cNvSpPr>
            <a:spLocks noGrp="1"/>
          </p:cNvSpPr>
          <p:nvPr>
            <p:ph type="title"/>
          </p:nvPr>
        </p:nvSpPr>
        <p:spPr>
          <a:xfrm>
            <a:off x="838200" y="365125"/>
            <a:ext cx="10515600" cy="854075"/>
          </a:xfrm>
        </p:spPr>
        <p:txBody>
          <a:bodyPr/>
          <a:lstStyle/>
          <a:p>
            <a:pPr algn="ctr"/>
            <a:r>
              <a:rPr lang="en-US" b="1"/>
              <a:t>REFERENCES</a:t>
            </a:r>
            <a:endParaRPr lang="en-GH" b="1"/>
          </a:p>
        </p:txBody>
      </p:sp>
      <p:sp>
        <p:nvSpPr>
          <p:cNvPr id="3" name="Content Placeholder 2">
            <a:extLst>
              <a:ext uri="{FF2B5EF4-FFF2-40B4-BE49-F238E27FC236}">
                <a16:creationId xmlns:a16="http://schemas.microsoft.com/office/drawing/2014/main" id="{D4A71170-AFEB-46DA-85F0-0043594432DB}"/>
              </a:ext>
            </a:extLst>
          </p:cNvPr>
          <p:cNvSpPr>
            <a:spLocks noGrp="1"/>
          </p:cNvSpPr>
          <p:nvPr>
            <p:ph idx="1"/>
          </p:nvPr>
        </p:nvSpPr>
        <p:spPr>
          <a:xfrm>
            <a:off x="838200" y="1219200"/>
            <a:ext cx="10515600" cy="4957763"/>
          </a:xfrm>
        </p:spPr>
        <p:txBody>
          <a:bodyPr>
            <a:noAutofit/>
          </a:bodyPr>
          <a:lstStyle/>
          <a:p>
            <a:pPr algn="just">
              <a:lnSpc>
                <a:spcPct val="150000"/>
              </a:lnSpc>
              <a:spcAft>
                <a:spcPts val="800"/>
              </a:spcAft>
            </a:pP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Akers, R. L. (1998).</a:t>
            </a:r>
            <a:r>
              <a:rPr lang="en-GH" sz="20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Social learning and social structure: A general theory of crime and deviance.</a:t>
            </a: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Boston: </a:t>
            </a:r>
            <a:r>
              <a:rPr lang="en-GH" sz="2000"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Northeastern</a:t>
            </a: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University Press.</a:t>
            </a:r>
            <a:endParaRPr lang="en-GH" sz="200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Bandura, A. (1977). </a:t>
            </a:r>
            <a:r>
              <a:rPr lang="en-GH" sz="20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Social learning theory</a:t>
            </a: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Englewood Cliffs, NJ: Prentice Hall. </a:t>
            </a:r>
            <a:endParaRPr lang="en-GH" sz="20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2000">
                <a:effectLst/>
                <a:latin typeface="Arial" panose="020B0604020202020204" pitchFamily="34" charset="0"/>
                <a:ea typeface="Calibri" panose="020F0502020204030204" pitchFamily="34" charset="0"/>
                <a:cs typeface="Times New Roman" panose="02020603050405020304" pitchFamily="18" charset="0"/>
              </a:rPr>
              <a:t>Berk, L. E (2014). </a:t>
            </a:r>
            <a:r>
              <a:rPr lang="en-US" sz="2000" i="1">
                <a:effectLst/>
                <a:latin typeface="Arial" panose="020B0604020202020204" pitchFamily="34" charset="0"/>
                <a:ea typeface="Calibri" panose="020F0502020204030204" pitchFamily="34" charset="0"/>
                <a:cs typeface="Times New Roman" panose="02020603050405020304" pitchFamily="18" charset="0"/>
              </a:rPr>
              <a:t>Development through the lifespan</a:t>
            </a:r>
            <a:r>
              <a:rPr lang="en-US" sz="2000">
                <a:effectLst/>
                <a:latin typeface="Arial" panose="020B0604020202020204" pitchFamily="34" charset="0"/>
                <a:ea typeface="Calibri" panose="020F0502020204030204" pitchFamily="34" charset="0"/>
                <a:cs typeface="Times New Roman" panose="02020603050405020304" pitchFamily="18" charset="0"/>
              </a:rPr>
              <a:t>. 6</a:t>
            </a:r>
            <a:r>
              <a:rPr lang="en-US" sz="2000" baseline="30000">
                <a:effectLst/>
                <a:latin typeface="Arial" panose="020B0604020202020204" pitchFamily="34" charset="0"/>
                <a:ea typeface="Calibri" panose="020F0502020204030204" pitchFamily="34" charset="0"/>
                <a:cs typeface="Times New Roman" panose="02020603050405020304" pitchFamily="18" charset="0"/>
              </a:rPr>
              <a:t>th</a:t>
            </a:r>
            <a:r>
              <a:rPr lang="en-US" sz="2000">
                <a:effectLst/>
                <a:latin typeface="Arial" panose="020B0604020202020204" pitchFamily="34" charset="0"/>
                <a:ea typeface="Calibri" panose="020F0502020204030204" pitchFamily="34" charset="0"/>
                <a:cs typeface="Times New Roman" panose="02020603050405020304" pitchFamily="18" charset="0"/>
              </a:rPr>
              <a:t> ed. Boston: Pearson</a:t>
            </a:r>
            <a:endParaRPr lang="en-GH" sz="200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Cloward, R.A., &amp; Ohlin, L.E. (1960). </a:t>
            </a:r>
            <a:r>
              <a:rPr lang="en-GH" sz="20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Delinquency and opportunity: A theory of delinquent gangs</a:t>
            </a:r>
            <a:r>
              <a:rPr lang="en-GH" sz="20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Glencoe, IL: Free Press.</a:t>
            </a:r>
            <a:endParaRPr lang="en-GH" sz="20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2000" err="1">
                <a:effectLst/>
                <a:latin typeface="Arial" panose="020B0604020202020204" pitchFamily="34" charset="0"/>
                <a:ea typeface="Calibri" panose="020F0502020204030204" pitchFamily="34" charset="0"/>
                <a:cs typeface="Times New Roman" panose="02020603050405020304" pitchFamily="18" charset="0"/>
              </a:rPr>
              <a:t>Fadaei</a:t>
            </a:r>
            <a:r>
              <a:rPr lang="en-US" sz="2000">
                <a:effectLst/>
                <a:latin typeface="Arial" panose="020B0604020202020204" pitchFamily="34" charset="0"/>
                <a:ea typeface="Calibri" panose="020F0502020204030204" pitchFamily="34" charset="0"/>
                <a:cs typeface="Times New Roman" panose="02020603050405020304" pitchFamily="18" charset="0"/>
              </a:rPr>
              <a:t>, R. (1990). </a:t>
            </a:r>
            <a:r>
              <a:rPr lang="en-US" sz="2000" i="1">
                <a:effectLst/>
                <a:latin typeface="Arial" panose="020B0604020202020204" pitchFamily="34" charset="0"/>
                <a:ea typeface="Calibri" panose="020F0502020204030204" pitchFamily="34" charset="0"/>
                <a:cs typeface="Times New Roman" panose="02020603050405020304" pitchFamily="18" charset="0"/>
              </a:rPr>
              <a:t>Crime, Unemployment and Poverty.</a:t>
            </a:r>
            <a:r>
              <a:rPr lang="en-US" sz="2000">
                <a:effectLst/>
                <a:latin typeface="Arial" panose="020B0604020202020204" pitchFamily="34" charset="0"/>
                <a:ea typeface="Calibri" panose="020F0502020204030204" pitchFamily="34" charset="0"/>
                <a:cs typeface="Times New Roman" panose="02020603050405020304" pitchFamily="18" charset="0"/>
              </a:rPr>
              <a:t> Mankind Quarterly, 31, 109-127. Academic Search Elite</a:t>
            </a:r>
            <a:endParaRPr lang="en-GH" sz="20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92828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571765-B9D0-441B-9B8B-CAA50D94B55D}"/>
              </a:ext>
            </a:extLst>
          </p:cNvPr>
          <p:cNvSpPr txBox="1"/>
          <p:nvPr/>
        </p:nvSpPr>
        <p:spPr>
          <a:xfrm>
            <a:off x="829733" y="823281"/>
            <a:ext cx="10210800" cy="6584495"/>
          </a:xfrm>
          <a:prstGeom prst="rect">
            <a:avLst/>
          </a:prstGeom>
          <a:noFill/>
        </p:spPr>
        <p:txBody>
          <a:bodyPr wrap="square" lIns="91440" tIns="45720" rIns="91440" bIns="45720" anchor="t">
            <a:spAutoFit/>
          </a:bodyPr>
          <a:lstStyle/>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a:ea typeface="Times New Roman" panose="02020603050405020304" pitchFamily="18" charset="0"/>
                <a:cs typeface="Times New Roman"/>
              </a:rPr>
              <a:t>Ferguson, C.J., San Miguel, C., </a:t>
            </a:r>
            <a:r>
              <a:rPr lang="en-GH" sz="1800" err="1">
                <a:solidFill>
                  <a:srgbClr val="222222"/>
                </a:solidFill>
                <a:effectLst/>
                <a:latin typeface="Arial"/>
                <a:ea typeface="Times New Roman" panose="02020603050405020304" pitchFamily="18" charset="0"/>
                <a:cs typeface="Times New Roman"/>
              </a:rPr>
              <a:t>Magaye</a:t>
            </a:r>
            <a:r>
              <a:rPr lang="en-GH" sz="1800">
                <a:solidFill>
                  <a:srgbClr val="222222"/>
                </a:solidFill>
                <a:effectLst/>
                <a:latin typeface="Arial"/>
                <a:ea typeface="Times New Roman" panose="02020603050405020304" pitchFamily="18" charset="0"/>
                <a:cs typeface="Times New Roman"/>
              </a:rPr>
              <a:t>, R., &amp; Kilburn, J. Jr. (2013). </a:t>
            </a:r>
            <a:r>
              <a:rPr lang="en-GH" sz="1800" i="1">
                <a:solidFill>
                  <a:srgbClr val="222222"/>
                </a:solidFill>
                <a:effectLst/>
                <a:latin typeface="Arial"/>
                <a:ea typeface="Times New Roman" panose="02020603050405020304" pitchFamily="18" charset="0"/>
                <a:cs typeface="Times New Roman"/>
              </a:rPr>
              <a:t>Concurrent and longitudinal relations between exposure to violence and psychopathic personality, social skills, and externalizing problems.</a:t>
            </a:r>
            <a:r>
              <a:rPr lang="en-GH" sz="1800">
                <a:solidFill>
                  <a:srgbClr val="222222"/>
                </a:solidFill>
                <a:effectLst/>
                <a:latin typeface="Arial"/>
                <a:ea typeface="Times New Roman" panose="02020603050405020304" pitchFamily="18" charset="0"/>
                <a:cs typeface="Times New Roman"/>
              </a:rPr>
              <a:t> Aggressive Behavior, 39(5), 343-358. </a:t>
            </a:r>
            <a:endParaRPr lang="en-US">
              <a:latin typeface="Arial"/>
              <a:ea typeface="Times New Roman" panose="02020603050405020304" pitchFamily="18" charset="0"/>
              <a:cs typeface="Times New Roman"/>
            </a:endParaRPr>
          </a:p>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a:ea typeface="Times New Roman" panose="02020603050405020304" pitchFamily="18" charset="0"/>
                <a:cs typeface="Times New Roman"/>
              </a:rPr>
              <a:t>Freedman, D., &amp; Hemenway, D. (2000). </a:t>
            </a:r>
            <a:r>
              <a:rPr lang="en-GH" sz="1800" i="1">
                <a:solidFill>
                  <a:srgbClr val="222222"/>
                </a:solidFill>
                <a:effectLst/>
                <a:latin typeface="Arial"/>
                <a:ea typeface="Times New Roman" panose="02020603050405020304" pitchFamily="18" charset="0"/>
                <a:cs typeface="Times New Roman"/>
              </a:rPr>
              <a:t>Precursors of lethal violence: a death row sample</a:t>
            </a:r>
            <a:r>
              <a:rPr lang="en-GH" sz="1800">
                <a:solidFill>
                  <a:srgbClr val="222222"/>
                </a:solidFill>
                <a:effectLst/>
                <a:latin typeface="Arial"/>
                <a:ea typeface="Times New Roman" panose="02020603050405020304" pitchFamily="18" charset="0"/>
                <a:cs typeface="Times New Roman"/>
              </a:rPr>
              <a:t>. Social Science and Medicine, 50, 1757–1770</a:t>
            </a:r>
            <a:endParaRPr lang="en-US">
              <a:latin typeface="Arial"/>
              <a:ea typeface="Times New Roman" panose="02020603050405020304" pitchFamily="18" charset="0"/>
              <a:cs typeface="Times New Roman"/>
            </a:endParaRPr>
          </a:p>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a:ea typeface="Times New Roman" panose="02020603050405020304" pitchFamily="18" charset="0"/>
                <a:cs typeface="Times New Roman"/>
              </a:rPr>
              <a:t>Gibbons, S., Brookes, T., &amp; Blagden, N. (2016</a:t>
            </a:r>
            <a:r>
              <a:rPr lang="en-GH" sz="1800" i="1">
                <a:solidFill>
                  <a:srgbClr val="222222"/>
                </a:solidFill>
                <a:effectLst/>
                <a:latin typeface="Arial"/>
                <a:ea typeface="Times New Roman" panose="02020603050405020304" pitchFamily="18" charset="0"/>
                <a:cs typeface="Times New Roman"/>
              </a:rPr>
              <a:t>). Understanding Serial Homicide. </a:t>
            </a:r>
            <a:r>
              <a:rPr lang="en-GH" sz="1800">
                <a:solidFill>
                  <a:srgbClr val="222222"/>
                </a:solidFill>
                <a:effectLst/>
                <a:latin typeface="Arial"/>
                <a:ea typeface="Times New Roman" panose="02020603050405020304" pitchFamily="18" charset="0"/>
                <a:cs typeface="Times New Roman"/>
              </a:rPr>
              <a:t>Legal and Criminological Psychology, 21(2), 1-20.</a:t>
            </a:r>
            <a:endParaRPr lang="en-US">
              <a:latin typeface="Arial"/>
              <a:ea typeface="Times New Roman" panose="02020603050405020304" pitchFamily="18" charset="0"/>
              <a:cs typeface="Times New Roman"/>
            </a:endParaRPr>
          </a:p>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a:ea typeface="Times New Roman" panose="02020603050405020304" pitchFamily="18" charset="0"/>
                <a:cs typeface="Times New Roman"/>
              </a:rPr>
              <a:t>Gorst-Unsworth, C., &amp; Fox, H. (2013). </a:t>
            </a:r>
            <a:r>
              <a:rPr lang="en-GH" sz="1800" i="1">
                <a:solidFill>
                  <a:srgbClr val="222222"/>
                </a:solidFill>
                <a:effectLst/>
                <a:latin typeface="Arial"/>
                <a:ea typeface="Times New Roman" panose="02020603050405020304" pitchFamily="18" charset="0"/>
                <a:cs typeface="Times New Roman"/>
              </a:rPr>
              <a:t>Treating Survivors of Childhood Abuse: Psychotherapy for the Interrupted Life</a:t>
            </a:r>
            <a:r>
              <a:rPr lang="en-GH" sz="1800">
                <a:solidFill>
                  <a:srgbClr val="222222"/>
                </a:solidFill>
                <a:effectLst/>
                <a:latin typeface="Arial"/>
                <a:ea typeface="Times New Roman" panose="02020603050405020304" pitchFamily="18" charset="0"/>
                <a:cs typeface="Times New Roman"/>
              </a:rPr>
              <a:t>. Routledge.</a:t>
            </a:r>
            <a:endParaRPr lang="en-US" sz="1800">
              <a:solidFill>
                <a:srgbClr val="222222"/>
              </a:solidFill>
              <a:effectLst/>
              <a:latin typeface="Arial"/>
              <a:ea typeface="Times New Roman" panose="02020603050405020304" pitchFamily="18" charset="0"/>
              <a:cs typeface="Times New Roman"/>
            </a:endParaRPr>
          </a:p>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a:ea typeface="Times New Roman" panose="02020603050405020304" pitchFamily="18" charset="0"/>
                <a:cs typeface="Times New Roman"/>
              </a:rPr>
              <a:t>Hare, R. D. (2003</a:t>
            </a:r>
            <a:r>
              <a:rPr lang="en-GH" sz="1800" i="1">
                <a:solidFill>
                  <a:srgbClr val="222222"/>
                </a:solidFill>
                <a:effectLst/>
                <a:latin typeface="Arial"/>
                <a:ea typeface="Times New Roman" panose="02020603050405020304" pitchFamily="18" charset="0"/>
                <a:cs typeface="Times New Roman"/>
              </a:rPr>
              <a:t>). Manual for the Revised Psychopathy Checklist</a:t>
            </a:r>
            <a:r>
              <a:rPr lang="en-GH" sz="1800">
                <a:solidFill>
                  <a:srgbClr val="222222"/>
                </a:solidFill>
                <a:effectLst/>
                <a:latin typeface="Arial"/>
                <a:ea typeface="Times New Roman" panose="02020603050405020304" pitchFamily="18" charset="0"/>
                <a:cs typeface="Times New Roman"/>
              </a:rPr>
              <a:t>, Second Edition. Multi-Health Systems. </a:t>
            </a:r>
            <a:endParaRPr lang="en-US" sz="1800">
              <a:solidFill>
                <a:srgbClr val="222222"/>
              </a:solidFill>
              <a:effectLst/>
              <a:latin typeface="Arial"/>
              <a:ea typeface="Times New Roman" panose="02020603050405020304" pitchFamily="18" charset="0"/>
              <a:cs typeface="Times New Roman"/>
            </a:endParaRPr>
          </a:p>
          <a:p>
            <a:pPr marL="285750" indent="-285750">
              <a:lnSpc>
                <a:spcPct val="150000"/>
              </a:lnSpc>
              <a:spcAft>
                <a:spcPts val="800"/>
              </a:spcAft>
              <a:buFont typeface="Arial" panose="020B0604020202020204" pitchFamily="34" charset="0"/>
              <a:buChar char="•"/>
            </a:pPr>
            <a:endParaRPr lang="en-US">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endPar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endParaRPr lang="en-GH">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9077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49F8D8-AA04-47FA-AF5C-563ABDE817A7}"/>
              </a:ext>
            </a:extLst>
          </p:cNvPr>
          <p:cNvSpPr txBox="1"/>
          <p:nvPr/>
        </p:nvSpPr>
        <p:spPr>
          <a:xfrm>
            <a:off x="237067" y="864556"/>
            <a:ext cx="11362266" cy="6787884"/>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Jones, S., &amp; Farrington, D. (2018). </a:t>
            </a:r>
            <a:r>
              <a:rPr lang="en-GH" sz="18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Kindle Edition. Forensic Psychology</a:t>
            </a: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Crime, Justice, Law, Interventions. Wiley-Blackwell.</a:t>
            </a:r>
            <a:endParaRPr lang="en-US">
              <a:latin typeface="Calibri" panose="020F0502020204030204" pitchFamily="34" charset="0"/>
              <a:ea typeface="Times New Roman" panose="02020603050405020304" pitchFamily="18"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Merton, R.K. (1938). </a:t>
            </a:r>
            <a:r>
              <a:rPr lang="en-GH" sz="18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Social structure and anomie</a:t>
            </a: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American Sociological Review, 3(5), 672-682.</a:t>
            </a:r>
            <a:endParaRPr lang="en-US">
              <a:solidFill>
                <a:srgbClr val="222222"/>
              </a:solidFill>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Piquero, A.R. (2008). </a:t>
            </a:r>
            <a:r>
              <a:rPr lang="en-GH" sz="18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Taking Stock of Developmental Trajectories into and out of Criminal Activity over the Life Course. In M. </a:t>
            </a:r>
            <a:r>
              <a:rPr lang="en-GH" sz="1800" i="1"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Tonry</a:t>
            </a:r>
            <a:r>
              <a:rPr lang="en-GH" sz="18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(Ed.), Crime and Justice</a:t>
            </a: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Volume 37 (pp. 1–90). University of Chicago Press.</a:t>
            </a:r>
            <a:endParaRPr lang="en-US">
              <a:latin typeface="Calibri" panose="020F0502020204030204" pitchFamily="34" charset="0"/>
              <a:ea typeface="Times New Roman" panose="02020603050405020304" pitchFamily="18"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GH" sz="1800"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Sarapata</a:t>
            </a: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M., Herrmann, D., Johnson, T., &amp; Aycock, R. (1998). </a:t>
            </a:r>
            <a:r>
              <a:rPr lang="en-GH" sz="1800" i="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The role of head injury in cognitive functioning, emotional adjustment and criminal behaviour</a:t>
            </a: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Brain Injury, 12(10), 821-842.</a:t>
            </a:r>
            <a:endParaRPr lang="en-US">
              <a:solidFill>
                <a:srgbClr val="222222"/>
              </a:solidFill>
              <a:latin typeface="Calibri" panose="020F0502020204030204" pitchFamily="34" charset="0"/>
              <a:ea typeface="Times New Roman" panose="02020603050405020304" pitchFamily="18"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US" sz="1800">
                <a:effectLst/>
                <a:latin typeface="Arial" panose="020B0604020202020204" pitchFamily="34" charset="0"/>
                <a:ea typeface="Calibri" panose="020F0502020204030204" pitchFamily="34" charset="0"/>
                <a:cs typeface="Times New Roman" panose="02020603050405020304" pitchFamily="18" charset="0"/>
              </a:rPr>
              <a:t>Shaw, C. R and </a:t>
            </a:r>
            <a:r>
              <a:rPr lang="en-US" sz="1800" err="1">
                <a:effectLst/>
                <a:latin typeface="Arial" panose="020B0604020202020204" pitchFamily="34" charset="0"/>
                <a:ea typeface="Calibri" panose="020F0502020204030204" pitchFamily="34" charset="0"/>
                <a:cs typeface="Times New Roman" panose="02020603050405020304" pitchFamily="18" charset="0"/>
              </a:rPr>
              <a:t>Mckay</a:t>
            </a:r>
            <a:r>
              <a:rPr lang="en-US" sz="1800">
                <a:effectLst/>
                <a:latin typeface="Arial" panose="020B0604020202020204" pitchFamily="34" charset="0"/>
                <a:ea typeface="Calibri" panose="020F0502020204030204" pitchFamily="34" charset="0"/>
                <a:cs typeface="Times New Roman" panose="02020603050405020304" pitchFamily="18" charset="0"/>
              </a:rPr>
              <a:t>, H. D. (1969). </a:t>
            </a:r>
            <a:r>
              <a:rPr lang="en-US" sz="1800" i="1">
                <a:effectLst/>
                <a:latin typeface="Arial" panose="020B0604020202020204" pitchFamily="34" charset="0"/>
                <a:ea typeface="Calibri" panose="020F0502020204030204" pitchFamily="34" charset="0"/>
                <a:cs typeface="Times New Roman" panose="02020603050405020304" pitchFamily="18" charset="0"/>
              </a:rPr>
              <a:t>Juvenile Delinquency and Urban Trends</a:t>
            </a:r>
            <a:r>
              <a:rPr lang="en-US" sz="1800">
                <a:effectLst/>
                <a:latin typeface="Arial" panose="020B0604020202020204" pitchFamily="34" charset="0"/>
                <a:ea typeface="Calibri" panose="020F0502020204030204" pitchFamily="34" charset="0"/>
                <a:cs typeface="Times New Roman" panose="02020603050405020304" pitchFamily="18" charset="0"/>
              </a:rPr>
              <a:t>. The University of Chicago Press, Chicago.</a:t>
            </a:r>
            <a:endParaRPr lang="en-US">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US" sz="1800">
                <a:effectLst/>
                <a:latin typeface="Arial" panose="020B0604020202020204" pitchFamily="34" charset="0"/>
                <a:ea typeface="Calibri" panose="020F0502020204030204" pitchFamily="34" charset="0"/>
                <a:cs typeface="Times New Roman" panose="02020603050405020304" pitchFamily="18" charset="0"/>
              </a:rPr>
              <a:t>Sillars, L. (1998). </a:t>
            </a:r>
            <a:r>
              <a:rPr lang="en-US" sz="1800" i="1">
                <a:effectLst/>
                <a:latin typeface="Arial" panose="020B0604020202020204" pitchFamily="34" charset="0"/>
                <a:ea typeface="Calibri" panose="020F0502020204030204" pitchFamily="34" charset="0"/>
                <a:cs typeface="Times New Roman" panose="02020603050405020304" pitchFamily="18" charset="0"/>
              </a:rPr>
              <a:t>Silence of the Lambs. Alberta Report</a:t>
            </a:r>
            <a:r>
              <a:rPr lang="en-US" sz="1800">
                <a:effectLst/>
                <a:latin typeface="Arial" panose="020B0604020202020204" pitchFamily="34" charset="0"/>
                <a:ea typeface="Calibri" panose="020F0502020204030204" pitchFamily="34" charset="0"/>
                <a:cs typeface="Times New Roman" panose="02020603050405020304" pitchFamily="18" charset="0"/>
              </a:rPr>
              <a:t>. Academic Search Elite.</a:t>
            </a:r>
            <a:endParaRPr lang="en-GH"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US">
              <a:solidFill>
                <a:srgbClr val="222222"/>
              </a:solidFill>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H"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H" sz="180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H"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85224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2DB65-329E-57BA-39F3-1B2F5E28C6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106FA0-EACD-B5DC-AA96-78D23032A72C}"/>
              </a:ext>
            </a:extLst>
          </p:cNvPr>
          <p:cNvSpPr>
            <a:spLocks noGrp="1"/>
          </p:cNvSpPr>
          <p:nvPr>
            <p:ph idx="1"/>
          </p:nvPr>
        </p:nvSpPr>
        <p:spPr/>
        <p:txBody>
          <a:bodyPr vert="horz" lIns="91440" tIns="45720" rIns="91440" bIns="45720" rtlCol="0" anchor="t">
            <a:normAutofit/>
          </a:bodyPr>
          <a:lstStyle/>
          <a:p>
            <a:r>
              <a:rPr lang="en-GB" sz="1800">
                <a:solidFill>
                  <a:srgbClr val="222222"/>
                </a:solidFill>
                <a:ea typeface="+mn-lt"/>
                <a:cs typeface="+mn-lt"/>
              </a:rPr>
              <a:t>Pettigrew, M., 2020. Confessions of a serial killer: A neutralisation analysis. </a:t>
            </a:r>
            <a:r>
              <a:rPr lang="en-GB" sz="1800" i="1">
                <a:solidFill>
                  <a:srgbClr val="222222"/>
                </a:solidFill>
                <a:ea typeface="+mn-lt"/>
                <a:cs typeface="+mn-lt"/>
              </a:rPr>
              <a:t>Homicide studies</a:t>
            </a:r>
            <a:r>
              <a:rPr lang="en-GB" sz="1800">
                <a:solidFill>
                  <a:srgbClr val="222222"/>
                </a:solidFill>
                <a:ea typeface="+mn-lt"/>
                <a:cs typeface="+mn-lt"/>
              </a:rPr>
              <a:t>, </a:t>
            </a:r>
            <a:r>
              <a:rPr lang="en-GB" sz="1800" i="1">
                <a:solidFill>
                  <a:srgbClr val="222222"/>
                </a:solidFill>
                <a:ea typeface="+mn-lt"/>
                <a:cs typeface="+mn-lt"/>
              </a:rPr>
              <a:t>24</a:t>
            </a:r>
            <a:r>
              <a:rPr lang="en-GB" sz="1800">
                <a:solidFill>
                  <a:srgbClr val="222222"/>
                </a:solidFill>
                <a:ea typeface="+mn-lt"/>
                <a:cs typeface="+mn-lt"/>
              </a:rPr>
              <a:t>(1), pp.69-84. </a:t>
            </a:r>
            <a:endParaRPr lang="en-GB"/>
          </a:p>
          <a:p>
            <a:pPr>
              <a:buClr>
                <a:srgbClr val="9E3611"/>
              </a:buClr>
            </a:pPr>
            <a:r>
              <a:rPr lang="en-GB" sz="1800">
                <a:solidFill>
                  <a:srgbClr val="222222"/>
                </a:solidFill>
                <a:ea typeface="+mn-lt"/>
                <a:cs typeface="+mn-lt"/>
              </a:rPr>
              <a:t>Masters, B., 2011. </a:t>
            </a:r>
            <a:r>
              <a:rPr lang="en-GB" sz="1800" i="1">
                <a:solidFill>
                  <a:srgbClr val="222222"/>
                </a:solidFill>
                <a:ea typeface="+mn-lt"/>
                <a:cs typeface="+mn-lt"/>
              </a:rPr>
              <a:t>" She Must Have Known": The Trial Of Rosemary West</a:t>
            </a:r>
            <a:r>
              <a:rPr lang="en-GB" sz="1800">
                <a:solidFill>
                  <a:srgbClr val="222222"/>
                </a:solidFill>
                <a:ea typeface="+mn-lt"/>
                <a:cs typeface="+mn-lt"/>
              </a:rPr>
              <a:t>. Random House.</a:t>
            </a:r>
            <a:endParaRPr lang="en-GB"/>
          </a:p>
          <a:p>
            <a:pPr>
              <a:buClr>
                <a:srgbClr val="9E3611"/>
              </a:buClr>
            </a:pPr>
            <a:r>
              <a:rPr lang="en-GB" sz="1800">
                <a:solidFill>
                  <a:srgbClr val="222222"/>
                </a:solidFill>
                <a:ea typeface="+mn-lt"/>
                <a:cs typeface="+mn-lt"/>
              </a:rPr>
              <a:t>Storrs, E., 2004. ‘Our Scapegoat’: An Exploration of Media Representations of Myra Hindley and Rosemary West. </a:t>
            </a:r>
            <a:r>
              <a:rPr lang="en-GB" sz="1800" i="1">
                <a:solidFill>
                  <a:srgbClr val="222222"/>
                </a:solidFill>
                <a:ea typeface="+mn-lt"/>
                <a:cs typeface="+mn-lt"/>
              </a:rPr>
              <a:t>Theology &amp; Sexuality</a:t>
            </a:r>
            <a:r>
              <a:rPr lang="en-GB" sz="1800">
                <a:solidFill>
                  <a:srgbClr val="222222"/>
                </a:solidFill>
                <a:ea typeface="+mn-lt"/>
                <a:cs typeface="+mn-lt"/>
              </a:rPr>
              <a:t>, </a:t>
            </a:r>
            <a:r>
              <a:rPr lang="en-GB" sz="1800" i="1">
                <a:solidFill>
                  <a:srgbClr val="222222"/>
                </a:solidFill>
                <a:ea typeface="+mn-lt"/>
                <a:cs typeface="+mn-lt"/>
              </a:rPr>
              <a:t>11</a:t>
            </a:r>
            <a:r>
              <a:rPr lang="en-GB" sz="1800">
                <a:solidFill>
                  <a:srgbClr val="222222"/>
                </a:solidFill>
                <a:ea typeface="+mn-lt"/>
                <a:cs typeface="+mn-lt"/>
              </a:rPr>
              <a:t>(1), pp.9-28.</a:t>
            </a:r>
            <a:endParaRPr lang="en-GB"/>
          </a:p>
          <a:p>
            <a:pPr>
              <a:buClr>
                <a:srgbClr val="9E3611"/>
              </a:buClr>
            </a:pPr>
            <a:r>
              <a:rPr lang="en-GB" sz="1800">
                <a:solidFill>
                  <a:srgbClr val="222222"/>
                </a:solidFill>
                <a:ea typeface="+mn-lt"/>
                <a:cs typeface="+mn-lt"/>
              </a:rPr>
              <a:t>Sounes, H., 2011. </a:t>
            </a:r>
            <a:r>
              <a:rPr lang="en-GB" sz="1800" i="1">
                <a:solidFill>
                  <a:srgbClr val="222222"/>
                </a:solidFill>
                <a:ea typeface="+mn-lt"/>
                <a:cs typeface="+mn-lt"/>
              </a:rPr>
              <a:t>Fred &amp; Rose: The Full Story of Fred and Rose West and the Gloucester House of Horrors</a:t>
            </a:r>
            <a:r>
              <a:rPr lang="en-GB" sz="1800">
                <a:solidFill>
                  <a:srgbClr val="222222"/>
                </a:solidFill>
                <a:ea typeface="+mn-lt"/>
                <a:cs typeface="+mn-lt"/>
              </a:rPr>
              <a:t>. Hachette UK.</a:t>
            </a:r>
            <a:endParaRPr lang="en-GB"/>
          </a:p>
          <a:p>
            <a:pPr>
              <a:buClr>
                <a:srgbClr val="9E3611"/>
              </a:buClr>
            </a:pPr>
            <a:r>
              <a:rPr lang="en-GB" sz="1800">
                <a:solidFill>
                  <a:srgbClr val="222222"/>
                </a:solidFill>
                <a:ea typeface="+mn-lt"/>
                <a:cs typeface="+mn-lt"/>
              </a:rPr>
              <a:t>Ballinger, A., 1999. Book Review: Happy Like Murderers, Cries Unheard. </a:t>
            </a:r>
            <a:r>
              <a:rPr lang="en-GB" sz="1800" i="1">
                <a:solidFill>
                  <a:srgbClr val="222222"/>
                </a:solidFill>
                <a:ea typeface="+mn-lt"/>
                <a:cs typeface="+mn-lt"/>
              </a:rPr>
              <a:t>Social &amp; Legal Studies</a:t>
            </a:r>
            <a:r>
              <a:rPr lang="en-GB" sz="1800">
                <a:solidFill>
                  <a:srgbClr val="222222"/>
                </a:solidFill>
                <a:ea typeface="+mn-lt"/>
                <a:cs typeface="+mn-lt"/>
              </a:rPr>
              <a:t>, </a:t>
            </a:r>
            <a:r>
              <a:rPr lang="en-GB" sz="1800" i="1">
                <a:solidFill>
                  <a:srgbClr val="222222"/>
                </a:solidFill>
                <a:ea typeface="+mn-lt"/>
                <a:cs typeface="+mn-lt"/>
              </a:rPr>
              <a:t>8</a:t>
            </a:r>
            <a:r>
              <a:rPr lang="en-GB" sz="1800">
                <a:solidFill>
                  <a:srgbClr val="222222"/>
                </a:solidFill>
                <a:ea typeface="+mn-lt"/>
                <a:cs typeface="+mn-lt"/>
              </a:rPr>
              <a:t>(3), pp.416-421.</a:t>
            </a:r>
            <a:endParaRPr lang="en-GB"/>
          </a:p>
          <a:p>
            <a:pPr>
              <a:buClr>
                <a:srgbClr val="9E3611"/>
              </a:buClr>
            </a:pPr>
            <a:r>
              <a:rPr lang="en-GB" sz="1800">
                <a:solidFill>
                  <a:srgbClr val="222222"/>
                </a:solidFill>
                <a:ea typeface="+mn-lt"/>
                <a:cs typeface="+mn-lt"/>
              </a:rPr>
              <a:t>Berrington, E. and </a:t>
            </a:r>
            <a:r>
              <a:rPr lang="en-GB" sz="1800" err="1">
                <a:solidFill>
                  <a:srgbClr val="222222"/>
                </a:solidFill>
                <a:ea typeface="+mn-lt"/>
                <a:cs typeface="+mn-lt"/>
              </a:rPr>
              <a:t>Honkatukia</a:t>
            </a:r>
            <a:r>
              <a:rPr lang="en-GB" sz="1800">
                <a:solidFill>
                  <a:srgbClr val="222222"/>
                </a:solidFill>
                <a:ea typeface="+mn-lt"/>
                <a:cs typeface="+mn-lt"/>
              </a:rPr>
              <a:t>, P., 2002. An evil monster and a poor thing: Female violence in the media. </a:t>
            </a:r>
            <a:r>
              <a:rPr lang="en-GB" sz="1800" i="1">
                <a:solidFill>
                  <a:srgbClr val="222222"/>
                </a:solidFill>
                <a:ea typeface="+mn-lt"/>
                <a:cs typeface="+mn-lt"/>
              </a:rPr>
              <a:t>Journal of Scandinavian studies in criminology and crime prevention</a:t>
            </a:r>
            <a:r>
              <a:rPr lang="en-GB" sz="1800">
                <a:solidFill>
                  <a:srgbClr val="222222"/>
                </a:solidFill>
                <a:ea typeface="+mn-lt"/>
                <a:cs typeface="+mn-lt"/>
              </a:rPr>
              <a:t>, </a:t>
            </a:r>
            <a:r>
              <a:rPr lang="en-GB" sz="1800" i="1">
                <a:solidFill>
                  <a:srgbClr val="222222"/>
                </a:solidFill>
                <a:ea typeface="+mn-lt"/>
                <a:cs typeface="+mn-lt"/>
              </a:rPr>
              <a:t>3</a:t>
            </a:r>
            <a:r>
              <a:rPr lang="en-GB" sz="1800">
                <a:solidFill>
                  <a:srgbClr val="222222"/>
                </a:solidFill>
                <a:ea typeface="+mn-lt"/>
                <a:cs typeface="+mn-lt"/>
              </a:rPr>
              <a:t>(1), pp.50-72.</a:t>
            </a:r>
            <a:endParaRPr lang="en-GB"/>
          </a:p>
          <a:p>
            <a:pPr>
              <a:buClr>
                <a:srgbClr val="9E3611"/>
              </a:buClr>
            </a:pPr>
            <a:endParaRPr lang="en-GB"/>
          </a:p>
        </p:txBody>
      </p:sp>
    </p:spTree>
    <p:extLst>
      <p:ext uri="{BB962C8B-B14F-4D97-AF65-F5344CB8AC3E}">
        <p14:creationId xmlns:p14="http://schemas.microsoft.com/office/powerpoint/2010/main" val="6883277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6B988-C496-EB50-7ECB-66A68BE6B7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5CBC24-B995-3F2C-DDE0-4B86D3431CA0}"/>
              </a:ext>
            </a:extLst>
          </p:cNvPr>
          <p:cNvSpPr>
            <a:spLocks noGrp="1"/>
          </p:cNvSpPr>
          <p:nvPr>
            <p:ph idx="1"/>
          </p:nvPr>
        </p:nvSpPr>
        <p:spPr>
          <a:xfrm>
            <a:off x="264127" y="1909047"/>
            <a:ext cx="10058400" cy="4050792"/>
          </a:xfrm>
        </p:spPr>
        <p:txBody>
          <a:bodyPr vert="horz" lIns="91440" tIns="45720" rIns="91440" bIns="45720" rtlCol="0" anchor="t">
            <a:normAutofit/>
          </a:bodyPr>
          <a:lstStyle/>
          <a:p>
            <a:r>
              <a:rPr lang="en-GB" sz="1800">
                <a:ea typeface="+mn-lt"/>
                <a:cs typeface="+mn-lt"/>
              </a:rPr>
              <a:t>•</a:t>
            </a:r>
            <a:r>
              <a:rPr lang="en-GB" sz="1800">
                <a:solidFill>
                  <a:srgbClr val="222222"/>
                </a:solidFill>
                <a:ea typeface="+mn-lt"/>
                <a:cs typeface="+mn-lt"/>
              </a:rPr>
              <a:t>Read, J. and Bentall, R., 2010. The effectiveness of electroconvulsive therapy: a literature review. </a:t>
            </a:r>
            <a:r>
              <a:rPr lang="en-GB" sz="1800" i="1">
                <a:solidFill>
                  <a:srgbClr val="222222"/>
                </a:solidFill>
                <a:ea typeface="+mn-lt"/>
                <a:cs typeface="+mn-lt"/>
              </a:rPr>
              <a:t>Epidemiology and Psychiatric Sciences</a:t>
            </a:r>
            <a:r>
              <a:rPr lang="en-GB" sz="1800">
                <a:solidFill>
                  <a:srgbClr val="222222"/>
                </a:solidFill>
                <a:ea typeface="+mn-lt"/>
                <a:cs typeface="+mn-lt"/>
              </a:rPr>
              <a:t>, </a:t>
            </a:r>
            <a:r>
              <a:rPr lang="en-GB" sz="1800" i="1">
                <a:solidFill>
                  <a:srgbClr val="222222"/>
                </a:solidFill>
                <a:ea typeface="+mn-lt"/>
                <a:cs typeface="+mn-lt"/>
              </a:rPr>
              <a:t>19</a:t>
            </a:r>
            <a:r>
              <a:rPr lang="en-GB" sz="1800">
                <a:solidFill>
                  <a:srgbClr val="222222"/>
                </a:solidFill>
                <a:ea typeface="+mn-lt"/>
                <a:cs typeface="+mn-lt"/>
              </a:rPr>
              <a:t>(4), pp.333-347.</a:t>
            </a:r>
            <a:endParaRPr lang="en-GB"/>
          </a:p>
          <a:p>
            <a:pPr>
              <a:buClr>
                <a:srgbClr val="9E3611"/>
              </a:buClr>
            </a:pPr>
            <a:r>
              <a:rPr lang="en-GB" sz="1800">
                <a:ea typeface="+mn-lt"/>
                <a:cs typeface="+mn-lt"/>
              </a:rPr>
              <a:t>•</a:t>
            </a:r>
            <a:r>
              <a:rPr lang="en-GB" sz="1800">
                <a:solidFill>
                  <a:srgbClr val="222222"/>
                </a:solidFill>
                <a:ea typeface="+mn-lt"/>
                <a:cs typeface="+mn-lt"/>
              </a:rPr>
              <a:t>Ball, R.A., 2012. Biological and biosocial theory. In </a:t>
            </a:r>
            <a:r>
              <a:rPr lang="en-GB" sz="1800" i="1">
                <a:solidFill>
                  <a:srgbClr val="222222"/>
                </a:solidFill>
                <a:ea typeface="+mn-lt"/>
                <a:cs typeface="+mn-lt"/>
              </a:rPr>
              <a:t>Routledge Handbook of Deviant </a:t>
            </a:r>
            <a:r>
              <a:rPr lang="en-GB" sz="1800" i="1" err="1">
                <a:solidFill>
                  <a:srgbClr val="222222"/>
                </a:solidFill>
                <a:ea typeface="+mn-lt"/>
                <a:cs typeface="+mn-lt"/>
              </a:rPr>
              <a:t>Behavior</a:t>
            </a:r>
            <a:r>
              <a:rPr lang="en-GB" sz="1800">
                <a:solidFill>
                  <a:srgbClr val="222222"/>
                </a:solidFill>
                <a:ea typeface="+mn-lt"/>
                <a:cs typeface="+mn-lt"/>
              </a:rPr>
              <a:t> (pp. 157-163). Routledge.</a:t>
            </a:r>
            <a:endParaRPr lang="en-GB"/>
          </a:p>
          <a:p>
            <a:pPr>
              <a:buClr>
                <a:srgbClr val="9E3611"/>
              </a:buClr>
            </a:pPr>
            <a:r>
              <a:rPr lang="en-GB" sz="1800">
                <a:ea typeface="+mn-lt"/>
                <a:cs typeface="+mn-lt"/>
              </a:rPr>
              <a:t>•</a:t>
            </a:r>
            <a:r>
              <a:rPr lang="en-GB" sz="1800">
                <a:solidFill>
                  <a:srgbClr val="222222"/>
                </a:solidFill>
                <a:ea typeface="+mn-lt"/>
                <a:cs typeface="+mn-lt"/>
              </a:rPr>
              <a:t>Abrams, R., 2002. </a:t>
            </a:r>
            <a:r>
              <a:rPr lang="en-GB" sz="1800" i="1">
                <a:solidFill>
                  <a:srgbClr val="222222"/>
                </a:solidFill>
                <a:ea typeface="+mn-lt"/>
                <a:cs typeface="+mn-lt"/>
              </a:rPr>
              <a:t>Electroconvulsive therapy</a:t>
            </a:r>
            <a:r>
              <a:rPr lang="en-GB" sz="1800">
                <a:solidFill>
                  <a:srgbClr val="222222"/>
                </a:solidFill>
                <a:ea typeface="+mn-lt"/>
                <a:cs typeface="+mn-lt"/>
              </a:rPr>
              <a:t>. Oxford University Press.</a:t>
            </a:r>
            <a:endParaRPr lang="en-GB"/>
          </a:p>
          <a:p>
            <a:pPr>
              <a:buClr>
                <a:srgbClr val="9E3611"/>
              </a:buClr>
            </a:pPr>
            <a:r>
              <a:rPr lang="en-GB" sz="1800">
                <a:ea typeface="+mn-lt"/>
                <a:cs typeface="+mn-lt"/>
              </a:rPr>
              <a:t>•</a:t>
            </a:r>
            <a:r>
              <a:rPr lang="en-GB" sz="1800">
                <a:solidFill>
                  <a:srgbClr val="222222"/>
                </a:solidFill>
                <a:ea typeface="+mn-lt"/>
                <a:cs typeface="+mn-lt"/>
              </a:rPr>
              <a:t>Akers, R.L. and Jennings, W.G., 2015. Social learning theory. </a:t>
            </a:r>
            <a:r>
              <a:rPr lang="en-GB" sz="1800" i="1">
                <a:solidFill>
                  <a:srgbClr val="222222"/>
                </a:solidFill>
                <a:ea typeface="+mn-lt"/>
                <a:cs typeface="+mn-lt"/>
              </a:rPr>
              <a:t>The handbook of criminological theory</a:t>
            </a:r>
            <a:r>
              <a:rPr lang="en-GB" sz="1800">
                <a:solidFill>
                  <a:srgbClr val="222222"/>
                </a:solidFill>
                <a:ea typeface="+mn-lt"/>
                <a:cs typeface="+mn-lt"/>
              </a:rPr>
              <a:t>, pp.230-240.</a:t>
            </a:r>
            <a:endParaRPr lang="en-GB"/>
          </a:p>
          <a:p>
            <a:pPr>
              <a:buClr>
                <a:srgbClr val="9E3611"/>
              </a:buClr>
            </a:pPr>
            <a:r>
              <a:rPr lang="en-GB" sz="1800">
                <a:ea typeface="+mn-lt"/>
                <a:cs typeface="+mn-lt"/>
              </a:rPr>
              <a:t>•</a:t>
            </a:r>
            <a:r>
              <a:rPr lang="en-GB" sz="1800">
                <a:solidFill>
                  <a:srgbClr val="222222"/>
                </a:solidFill>
                <a:ea typeface="+mn-lt"/>
                <a:cs typeface="+mn-lt"/>
              </a:rPr>
              <a:t>Goldstein, S.G., Filskov, S.B., Weaver, L.A. and Ives, J.O., 1977. Neuropsychological effects of electroconvulsive therapy. </a:t>
            </a:r>
            <a:r>
              <a:rPr lang="en-GB" sz="1800" i="1">
                <a:solidFill>
                  <a:srgbClr val="222222"/>
                </a:solidFill>
                <a:ea typeface="+mn-lt"/>
                <a:cs typeface="+mn-lt"/>
              </a:rPr>
              <a:t>Journal of Clinical Psychology</a:t>
            </a:r>
            <a:r>
              <a:rPr lang="en-GB" sz="1800">
                <a:solidFill>
                  <a:srgbClr val="222222"/>
                </a:solidFill>
                <a:ea typeface="+mn-lt"/>
                <a:cs typeface="+mn-lt"/>
              </a:rPr>
              <a:t>, </a:t>
            </a:r>
            <a:r>
              <a:rPr lang="en-GB" sz="1800" i="1">
                <a:solidFill>
                  <a:srgbClr val="222222"/>
                </a:solidFill>
                <a:ea typeface="+mn-lt"/>
                <a:cs typeface="+mn-lt"/>
              </a:rPr>
              <a:t>33</a:t>
            </a:r>
            <a:r>
              <a:rPr lang="en-GB" sz="1800">
                <a:solidFill>
                  <a:srgbClr val="222222"/>
                </a:solidFill>
                <a:ea typeface="+mn-lt"/>
                <a:cs typeface="+mn-lt"/>
              </a:rPr>
              <a:t>(3), pp.798-806.</a:t>
            </a:r>
            <a:endParaRPr lang="en-GB"/>
          </a:p>
          <a:p>
            <a:pPr>
              <a:buClr>
                <a:srgbClr val="9E3611"/>
              </a:buClr>
            </a:pPr>
            <a:r>
              <a:rPr lang="en-GB" sz="1800">
                <a:ea typeface="+mn-lt"/>
                <a:cs typeface="+mn-lt"/>
              </a:rPr>
              <a:t>•Fred &amp; Rose West: Love &amp; Murder. (2023). [Documentary]. Retrieved fromhttps://www.imdb.com/title/tt27495036/</a:t>
            </a:r>
            <a:endParaRPr lang="en-GB"/>
          </a:p>
          <a:p>
            <a:pPr>
              <a:buClr>
                <a:srgbClr val="9E3611"/>
              </a:buClr>
            </a:pPr>
            <a:endParaRPr lang="en-GB"/>
          </a:p>
        </p:txBody>
      </p:sp>
    </p:spTree>
    <p:extLst>
      <p:ext uri="{BB962C8B-B14F-4D97-AF65-F5344CB8AC3E}">
        <p14:creationId xmlns:p14="http://schemas.microsoft.com/office/powerpoint/2010/main" val="33958082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2F3B7-9F72-E893-AA22-98989530FECC}"/>
              </a:ext>
            </a:extLst>
          </p:cNvPr>
          <p:cNvSpPr>
            <a:spLocks noGrp="1"/>
          </p:cNvSpPr>
          <p:nvPr>
            <p:ph type="title"/>
          </p:nvPr>
        </p:nvSpPr>
        <p:spPr/>
        <p:txBody>
          <a:bodyPr/>
          <a:lstStyle/>
          <a:p>
            <a:r>
              <a:rPr lang="en-GB" err="1"/>
              <a:t>Refrences</a:t>
            </a:r>
            <a:endParaRPr lang="en-GB"/>
          </a:p>
        </p:txBody>
      </p:sp>
      <p:sp>
        <p:nvSpPr>
          <p:cNvPr id="3" name="Content Placeholder 2">
            <a:extLst>
              <a:ext uri="{FF2B5EF4-FFF2-40B4-BE49-F238E27FC236}">
                <a16:creationId xmlns:a16="http://schemas.microsoft.com/office/drawing/2014/main" id="{2F6C78B7-2678-0D4E-4F81-A69A85D9DCC8}"/>
              </a:ext>
            </a:extLst>
          </p:cNvPr>
          <p:cNvSpPr>
            <a:spLocks noGrp="1"/>
          </p:cNvSpPr>
          <p:nvPr>
            <p:ph idx="1"/>
          </p:nvPr>
        </p:nvSpPr>
        <p:spPr/>
        <p:txBody>
          <a:bodyPr>
            <a:normAutofit/>
          </a:bodyPr>
          <a:lstStyle/>
          <a:p>
            <a:r>
              <a:rPr lang="en-GB" sz="1600"/>
              <a:t>Hothersall, D. (2004) History of Psychology. 4th, New York. </a:t>
            </a:r>
            <a:r>
              <a:rPr lang="en-GB" sz="1600" err="1"/>
              <a:t>Mcgraw-Hill</a:t>
            </a:r>
            <a:r>
              <a:rPr lang="en-GB" sz="1600"/>
              <a:t> p. 290.</a:t>
            </a:r>
          </a:p>
          <a:p>
            <a:r>
              <a:rPr lang="en-GB" sz="1600" err="1"/>
              <a:t>Sounes</a:t>
            </a:r>
            <a:r>
              <a:rPr lang="en-GB" sz="1600"/>
              <a:t>, H (1995)  Fred and Rose: The Full Story of Fred and Rose West and the Gloucester House of Horrors.1</a:t>
            </a:r>
            <a:r>
              <a:rPr lang="en-GB" sz="1600" baseline="30000"/>
              <a:t>st</a:t>
            </a:r>
            <a:r>
              <a:rPr lang="en-GB" sz="1600"/>
              <a:t>, London. Warner Books .</a:t>
            </a:r>
          </a:p>
          <a:p>
            <a:r>
              <a:rPr lang="en-GB" sz="1600"/>
              <a:t>Trickett, P.K., Noll, J.G. and Putnam, F.W. (2011) “The impact of sexual abuse on female development: Lessons from a multigenerational, longitudinal research study,” Development and psychopathology, 23(2), pp. 453–476. Available at: </a:t>
            </a:r>
            <a:r>
              <a:rPr lang="en-GB" sz="1600">
                <a:hlinkClick r:id="rId2"/>
              </a:rPr>
              <a:t>https://doi.org/10.1017/S0954579411000174</a:t>
            </a:r>
            <a:r>
              <a:rPr lang="en-GB" sz="1600"/>
              <a:t>.</a:t>
            </a:r>
          </a:p>
          <a:p>
            <a:r>
              <a:rPr lang="en-GB" sz="1600"/>
              <a:t>Woodrow, JC (2011) ROSE WEST: The Making of a Monster.1st.London: Hodder &amp; Stoughton.</a:t>
            </a:r>
          </a:p>
          <a:p>
            <a:endParaRPr lang="en-GB" sz="1600"/>
          </a:p>
          <a:p>
            <a:endParaRPr lang="en-GB" sz="1600"/>
          </a:p>
          <a:p>
            <a:endParaRPr lang="en-GB" sz="1600"/>
          </a:p>
        </p:txBody>
      </p:sp>
    </p:spTree>
    <p:extLst>
      <p:ext uri="{BB962C8B-B14F-4D97-AF65-F5344CB8AC3E}">
        <p14:creationId xmlns:p14="http://schemas.microsoft.com/office/powerpoint/2010/main" val="6916772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A7D7E-AD65-37C8-FC5B-4F8EA21C547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FF7C586-E770-8D4D-4E4F-397CCC34EC9B}"/>
              </a:ext>
            </a:extLst>
          </p:cNvPr>
          <p:cNvSpPr>
            <a:spLocks noGrp="1"/>
          </p:cNvSpPr>
          <p:nvPr>
            <p:ph idx="1"/>
          </p:nvPr>
        </p:nvSpPr>
        <p:spPr/>
        <p:txBody>
          <a:bodyPr vert="horz" lIns="91440" tIns="45720" rIns="91440" bIns="45720" rtlCol="0" anchor="t">
            <a:normAutofit fontScale="77500" lnSpcReduction="20000"/>
          </a:bodyPr>
          <a:lstStyle/>
          <a:p>
            <a:r>
              <a:rPr lang="en-GB" sz="1400" dirty="0">
                <a:ea typeface="+mn-lt"/>
                <a:cs typeface="+mn-lt"/>
              </a:rPr>
              <a:t>•Arocena, D.G. (2015) </a:t>
            </a:r>
            <a:r>
              <a:rPr lang="en-GB" sz="1400" i="1" dirty="0">
                <a:ea typeface="+mn-lt"/>
                <a:cs typeface="+mn-lt"/>
              </a:rPr>
              <a:t>The genetics of violent </a:t>
            </a:r>
            <a:r>
              <a:rPr lang="en-GB" sz="1400" i="1" dirty="0" err="1">
                <a:ea typeface="+mn-lt"/>
                <a:cs typeface="+mn-lt"/>
              </a:rPr>
              <a:t>behavior</a:t>
            </a:r>
            <a:r>
              <a:rPr lang="en-GB" sz="1400" dirty="0">
                <a:ea typeface="+mn-lt"/>
                <a:cs typeface="+mn-lt"/>
              </a:rPr>
              <a:t>, </a:t>
            </a:r>
            <a:r>
              <a:rPr lang="en-GB" sz="1400" i="1" dirty="0">
                <a:ea typeface="+mn-lt"/>
                <a:cs typeface="+mn-lt"/>
              </a:rPr>
              <a:t>The Jackson Laboratory</a:t>
            </a:r>
            <a:r>
              <a:rPr lang="en-GB" sz="1400" dirty="0">
                <a:ea typeface="+mn-lt"/>
                <a:cs typeface="+mn-lt"/>
              </a:rPr>
              <a:t>. Available at: </a:t>
            </a:r>
            <a:r>
              <a:rPr lang="en-GB" sz="1400" dirty="0">
                <a:ea typeface="+mn-lt"/>
                <a:cs typeface="+mn-lt"/>
                <a:hlinkClick r:id="rId2"/>
              </a:rPr>
              <a:t>https://www.jax.org/news-and-insights/jax-blog/2015/December/the-genetics-of-violent-behavior</a:t>
            </a:r>
            <a:r>
              <a:rPr lang="en-GB" sz="1400" dirty="0">
                <a:ea typeface="+mn-lt"/>
                <a:cs typeface="+mn-lt"/>
              </a:rPr>
              <a:t>(Accessed: 04 March 2024). </a:t>
            </a:r>
            <a:endParaRPr lang="en-GB" dirty="0"/>
          </a:p>
          <a:p>
            <a:r>
              <a:rPr lang="en-GB" sz="1400" dirty="0">
                <a:ea typeface="+mn-lt"/>
                <a:cs typeface="+mn-lt"/>
              </a:rPr>
              <a:t>•</a:t>
            </a:r>
            <a:endParaRPr lang="en-GB" dirty="0"/>
          </a:p>
          <a:p>
            <a:r>
              <a:rPr lang="en-GB" sz="1400" dirty="0">
                <a:ea typeface="+mn-lt"/>
                <a:cs typeface="+mn-lt"/>
              </a:rPr>
              <a:t>•Baker, L.A. (2007) </a:t>
            </a:r>
            <a:r>
              <a:rPr lang="en-GB" sz="1400" i="1" dirty="0">
                <a:ea typeface="+mn-lt"/>
                <a:cs typeface="+mn-lt"/>
              </a:rPr>
              <a:t>The biology of relationships: What </a:t>
            </a:r>
            <a:r>
              <a:rPr lang="en-GB" sz="1400" i="1" dirty="0" err="1">
                <a:ea typeface="+mn-lt"/>
                <a:cs typeface="+mn-lt"/>
              </a:rPr>
              <a:t>behavioral</a:t>
            </a:r>
            <a:r>
              <a:rPr lang="en-GB" sz="1400" i="1" dirty="0">
                <a:ea typeface="+mn-lt"/>
                <a:cs typeface="+mn-lt"/>
              </a:rPr>
              <a:t> genetics tells us about interactions among family members</a:t>
            </a:r>
            <a:r>
              <a:rPr lang="en-GB" sz="1400" dirty="0">
                <a:ea typeface="+mn-lt"/>
                <a:cs typeface="+mn-lt"/>
              </a:rPr>
              <a:t>, </a:t>
            </a:r>
            <a:r>
              <a:rPr lang="en-GB" sz="1400" i="1" dirty="0">
                <a:ea typeface="+mn-lt"/>
                <a:cs typeface="+mn-lt"/>
              </a:rPr>
              <a:t>De Paul law review</a:t>
            </a:r>
            <a:r>
              <a:rPr lang="en-GB" sz="1400" dirty="0">
                <a:ea typeface="+mn-lt"/>
                <a:cs typeface="+mn-lt"/>
              </a:rPr>
              <a:t>. Available at: </a:t>
            </a:r>
            <a:r>
              <a:rPr lang="en-GB" sz="1400" dirty="0">
                <a:ea typeface="+mn-lt"/>
                <a:cs typeface="+mn-lt"/>
                <a:hlinkClick r:id="rId3"/>
              </a:rPr>
              <a:t>https://www.ncbi.nlm.nih.gov/pmc/articles/PMC4685725/</a:t>
            </a:r>
            <a:r>
              <a:rPr lang="en-GB" sz="1400" dirty="0">
                <a:ea typeface="+mn-lt"/>
                <a:cs typeface="+mn-lt"/>
              </a:rPr>
              <a:t> (Accessed: 04 March 2024). </a:t>
            </a:r>
            <a:endParaRPr lang="en-GB" dirty="0"/>
          </a:p>
          <a:p>
            <a:r>
              <a:rPr lang="en-GB" sz="1400" dirty="0">
                <a:ea typeface="+mn-lt"/>
                <a:cs typeface="+mn-lt"/>
              </a:rPr>
              <a:t>•</a:t>
            </a:r>
            <a:endParaRPr lang="en-GB" dirty="0"/>
          </a:p>
          <a:p>
            <a:r>
              <a:rPr lang="en-GB" sz="1400" dirty="0">
                <a:ea typeface="+mn-lt"/>
                <a:cs typeface="+mn-lt"/>
              </a:rPr>
              <a:t>•</a:t>
            </a:r>
            <a:r>
              <a:rPr lang="en-GB" sz="1400" dirty="0" err="1">
                <a:ea typeface="+mn-lt"/>
                <a:cs typeface="+mn-lt"/>
              </a:rPr>
              <a:t>Boduszek</a:t>
            </a:r>
            <a:r>
              <a:rPr lang="en-GB" sz="1400" dirty="0">
                <a:ea typeface="+mn-lt"/>
                <a:cs typeface="+mn-lt"/>
              </a:rPr>
              <a:t>, D. and Hyland, P. (2012) </a:t>
            </a:r>
            <a:r>
              <a:rPr lang="en-GB" sz="1400" i="1" dirty="0">
                <a:ea typeface="+mn-lt"/>
                <a:cs typeface="+mn-lt"/>
              </a:rPr>
              <a:t>Fred West: Bio-psycho-social investigation of Psychopathic Sexual Serial Killer </a:t>
            </a:r>
            <a:r>
              <a:rPr lang="en-GB" sz="1400" dirty="0">
                <a:ea typeface="+mn-lt"/>
                <a:cs typeface="+mn-lt"/>
              </a:rPr>
              <a:t>, </a:t>
            </a:r>
            <a:r>
              <a:rPr lang="en-GB" sz="1400" i="1" dirty="0">
                <a:ea typeface="+mn-lt"/>
                <a:cs typeface="+mn-lt"/>
              </a:rPr>
              <a:t>Fred West: Bio-Psycho-Social Investigation of Psychopathic Sexual Serial Killer </a:t>
            </a:r>
            <a:r>
              <a:rPr lang="en-GB" sz="1400" dirty="0">
                <a:ea typeface="+mn-lt"/>
                <a:cs typeface="+mn-lt"/>
              </a:rPr>
              <a:t>. Available at: </a:t>
            </a:r>
            <a:r>
              <a:rPr lang="en-GB" sz="1400" dirty="0">
                <a:ea typeface="+mn-lt"/>
                <a:cs typeface="+mn-lt"/>
                <a:hlinkClick r:id="rId4"/>
              </a:rPr>
              <a:t>https://norma.ncirl.ie/1411/1/Fred_West_-_Bio-psycho-social_investigation_article.pdf</a:t>
            </a:r>
            <a:r>
              <a:rPr lang="en-GB" sz="1400" dirty="0">
                <a:ea typeface="+mn-lt"/>
                <a:cs typeface="+mn-lt"/>
              </a:rPr>
              <a:t> (Accessed: 04 March 2024). </a:t>
            </a:r>
            <a:endParaRPr lang="en-GB" dirty="0"/>
          </a:p>
          <a:p>
            <a:r>
              <a:rPr lang="en-GB" sz="1400" dirty="0">
                <a:ea typeface="+mn-lt"/>
                <a:cs typeface="+mn-lt"/>
              </a:rPr>
              <a:t>•</a:t>
            </a:r>
            <a:endParaRPr lang="en-GB" dirty="0"/>
          </a:p>
          <a:p>
            <a:r>
              <a:rPr lang="en-GB" sz="1400" dirty="0">
                <a:ea typeface="+mn-lt"/>
                <a:cs typeface="+mn-lt"/>
              </a:rPr>
              <a:t>•Bradley, S. (2021) </a:t>
            </a:r>
            <a:r>
              <a:rPr lang="en-GB" sz="1400" i="1" dirty="0">
                <a:ea typeface="+mn-lt"/>
                <a:cs typeface="+mn-lt"/>
              </a:rPr>
              <a:t>Who was Fred West? from farm labourer to notorious murderer</a:t>
            </a:r>
            <a:r>
              <a:rPr lang="en-GB" sz="1400" dirty="0">
                <a:ea typeface="+mn-lt"/>
                <a:cs typeface="+mn-lt"/>
              </a:rPr>
              <a:t>, </a:t>
            </a:r>
            <a:r>
              <a:rPr lang="en-GB" sz="1400" i="1" dirty="0" err="1">
                <a:ea typeface="+mn-lt"/>
                <a:cs typeface="+mn-lt"/>
              </a:rPr>
              <a:t>theweek</a:t>
            </a:r>
            <a:r>
              <a:rPr lang="en-GB" sz="1400" dirty="0">
                <a:ea typeface="+mn-lt"/>
                <a:cs typeface="+mn-lt"/>
              </a:rPr>
              <a:t>. Available at: </a:t>
            </a:r>
            <a:r>
              <a:rPr lang="en-GB" sz="1400" dirty="0">
                <a:ea typeface="+mn-lt"/>
                <a:cs typeface="+mn-lt"/>
                <a:hlinkClick r:id="rId5"/>
              </a:rPr>
              <a:t>https://theweek.com/news/uk-news/952805/who-was-fred-west-from-farm-laborer-to-notorious-serial-killer</a:t>
            </a:r>
            <a:r>
              <a:rPr lang="en-GB" sz="1400" dirty="0">
                <a:ea typeface="+mn-lt"/>
                <a:cs typeface="+mn-lt"/>
              </a:rPr>
              <a:t> (Accessed: 04 March 2024). </a:t>
            </a:r>
            <a:endParaRPr lang="en-GB" dirty="0"/>
          </a:p>
          <a:p>
            <a:r>
              <a:rPr lang="en-GB" sz="1400" dirty="0">
                <a:ea typeface="+mn-lt"/>
                <a:cs typeface="+mn-lt"/>
              </a:rPr>
              <a:t>•</a:t>
            </a:r>
            <a:endParaRPr lang="en-GB" dirty="0"/>
          </a:p>
          <a:p>
            <a:r>
              <a:rPr lang="en-GB" sz="1400" dirty="0">
                <a:ea typeface="+mn-lt"/>
                <a:cs typeface="+mn-lt"/>
              </a:rPr>
              <a:t>•Cherry, K. (2022) </a:t>
            </a:r>
            <a:r>
              <a:rPr lang="en-GB" sz="1400" i="1" dirty="0">
                <a:ea typeface="+mn-lt"/>
                <a:cs typeface="+mn-lt"/>
              </a:rPr>
              <a:t>How does observational learning actually work?</a:t>
            </a:r>
            <a:r>
              <a:rPr lang="en-GB" sz="1400" dirty="0">
                <a:ea typeface="+mn-lt"/>
                <a:cs typeface="+mn-lt"/>
              </a:rPr>
              <a:t>, </a:t>
            </a:r>
            <a:r>
              <a:rPr lang="en-GB" sz="1400" i="1" dirty="0" err="1">
                <a:ea typeface="+mn-lt"/>
                <a:cs typeface="+mn-lt"/>
              </a:rPr>
              <a:t>Verywell</a:t>
            </a:r>
            <a:r>
              <a:rPr lang="en-GB" sz="1400" i="1" dirty="0">
                <a:ea typeface="+mn-lt"/>
                <a:cs typeface="+mn-lt"/>
              </a:rPr>
              <a:t> Mind</a:t>
            </a:r>
            <a:r>
              <a:rPr lang="en-GB" sz="1400" dirty="0">
                <a:ea typeface="+mn-lt"/>
                <a:cs typeface="+mn-lt"/>
              </a:rPr>
              <a:t>. Available at: </a:t>
            </a:r>
            <a:r>
              <a:rPr lang="en-GB" sz="1400" dirty="0">
                <a:ea typeface="+mn-lt"/>
                <a:cs typeface="+mn-lt"/>
                <a:hlinkClick r:id="rId6"/>
              </a:rPr>
              <a:t>https://www.verywellmind.com/social-learning-theory-2795074</a:t>
            </a:r>
            <a:r>
              <a:rPr lang="en-GB" sz="1400" dirty="0">
                <a:ea typeface="+mn-lt"/>
                <a:cs typeface="+mn-lt"/>
              </a:rPr>
              <a:t> (Accessed: 04 March 2024). </a:t>
            </a:r>
            <a:endParaRPr lang="en-GB" dirty="0"/>
          </a:p>
          <a:p>
            <a:r>
              <a:rPr lang="en-GB" sz="1400" dirty="0">
                <a:ea typeface="+mn-lt"/>
                <a:cs typeface="+mn-lt"/>
              </a:rPr>
              <a:t>•</a:t>
            </a:r>
            <a:endParaRPr lang="en-GB" dirty="0"/>
          </a:p>
          <a:p>
            <a:r>
              <a:rPr lang="en-GB" sz="1400" dirty="0">
                <a:ea typeface="+mn-lt"/>
                <a:cs typeface="+mn-lt"/>
              </a:rPr>
              <a:t>•Geoghegan, T. (2002) </a:t>
            </a:r>
            <a:r>
              <a:rPr lang="en-GB" sz="1400" i="1" dirty="0">
                <a:ea typeface="+mn-lt"/>
                <a:cs typeface="+mn-lt"/>
              </a:rPr>
              <a:t>Health | sex criminals ‘have brain defects’</a:t>
            </a:r>
            <a:r>
              <a:rPr lang="en-GB" sz="1400" dirty="0">
                <a:ea typeface="+mn-lt"/>
                <a:cs typeface="+mn-lt"/>
              </a:rPr>
              <a:t>, </a:t>
            </a:r>
            <a:r>
              <a:rPr lang="en-GB" sz="1400" i="1" dirty="0">
                <a:ea typeface="+mn-lt"/>
                <a:cs typeface="+mn-lt"/>
              </a:rPr>
              <a:t>BBC News</a:t>
            </a:r>
            <a:r>
              <a:rPr lang="en-GB" sz="1400" dirty="0">
                <a:ea typeface="+mn-lt"/>
                <a:cs typeface="+mn-lt"/>
              </a:rPr>
              <a:t>. Available at: </a:t>
            </a:r>
            <a:r>
              <a:rPr lang="en-GB" sz="1400" dirty="0">
                <a:ea typeface="+mn-lt"/>
                <a:cs typeface="+mn-lt"/>
                <a:hlinkClick r:id="rId7"/>
              </a:rPr>
              <a:t>http://news.bbc.co.uk/1/hi/health/2167929.stm</a:t>
            </a:r>
            <a:r>
              <a:rPr lang="en-GB" sz="1400" dirty="0">
                <a:ea typeface="+mn-lt"/>
                <a:cs typeface="+mn-lt"/>
              </a:rPr>
              <a:t> (Accessed: 04 March 2024). </a:t>
            </a:r>
            <a:endParaRPr lang="en-GB" dirty="0"/>
          </a:p>
          <a:p>
            <a:r>
              <a:rPr lang="en-GB" sz="1400" dirty="0">
                <a:ea typeface="+mn-lt"/>
                <a:cs typeface="+mn-lt"/>
              </a:rPr>
              <a:t>•</a:t>
            </a:r>
            <a:endParaRPr lang="en-GB" dirty="0"/>
          </a:p>
          <a:p>
            <a:r>
              <a:rPr lang="en-GB" sz="1400" dirty="0">
                <a:ea typeface="+mn-lt"/>
                <a:cs typeface="+mn-lt"/>
              </a:rPr>
              <a:t>•Hevener, A.S. (2018) </a:t>
            </a:r>
            <a:r>
              <a:rPr lang="en-GB" sz="1400" i="1" dirty="0">
                <a:ea typeface="+mn-lt"/>
                <a:cs typeface="+mn-lt"/>
              </a:rPr>
              <a:t>Disturbing facts about demented British serial killers Fred and Rosemary West</a:t>
            </a:r>
            <a:r>
              <a:rPr lang="en-GB" sz="1400" dirty="0">
                <a:ea typeface="+mn-lt"/>
                <a:cs typeface="+mn-lt"/>
              </a:rPr>
              <a:t>, </a:t>
            </a:r>
            <a:r>
              <a:rPr lang="en-GB" sz="1400" i="1" dirty="0">
                <a:ea typeface="+mn-lt"/>
                <a:cs typeface="+mn-lt"/>
              </a:rPr>
              <a:t>Ranker</a:t>
            </a:r>
            <a:r>
              <a:rPr lang="en-GB" sz="1400" dirty="0">
                <a:ea typeface="+mn-lt"/>
                <a:cs typeface="+mn-lt"/>
              </a:rPr>
              <a:t>. Available at: </a:t>
            </a:r>
            <a:r>
              <a:rPr lang="en-GB" sz="1400" dirty="0">
                <a:ea typeface="+mn-lt"/>
                <a:cs typeface="+mn-lt"/>
                <a:hlinkClick r:id="rId8"/>
              </a:rPr>
              <a:t>https://www.ranker.com/list/rosemary-and-fred-west-facts/amandasedlakhevener</a:t>
            </a:r>
            <a:r>
              <a:rPr lang="en-GB" sz="1400" dirty="0">
                <a:ea typeface="+mn-lt"/>
                <a:cs typeface="+mn-lt"/>
              </a:rPr>
              <a:t> (Accessed: 11 March 2024). </a:t>
            </a:r>
            <a:endParaRPr lang="en-GB" dirty="0"/>
          </a:p>
          <a:p>
            <a:r>
              <a:rPr lang="en-GB" sz="1400" dirty="0">
                <a:ea typeface="+mn-lt"/>
                <a:cs typeface="+mn-lt"/>
              </a:rPr>
              <a:t>•</a:t>
            </a:r>
            <a:endParaRPr lang="en-GB" dirty="0"/>
          </a:p>
          <a:p>
            <a:endParaRPr lang="en-GB" dirty="0"/>
          </a:p>
        </p:txBody>
      </p:sp>
    </p:spTree>
    <p:extLst>
      <p:ext uri="{BB962C8B-B14F-4D97-AF65-F5344CB8AC3E}">
        <p14:creationId xmlns:p14="http://schemas.microsoft.com/office/powerpoint/2010/main" val="4099508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8641C-3154-9C5D-40FA-4E615FC1B0E9}"/>
              </a:ext>
            </a:extLst>
          </p:cNvPr>
          <p:cNvSpPr>
            <a:spLocks noGrp="1"/>
          </p:cNvSpPr>
          <p:nvPr>
            <p:ph idx="1"/>
          </p:nvPr>
        </p:nvSpPr>
        <p:spPr/>
        <p:txBody>
          <a:bodyPr vert="horz" lIns="91440" tIns="45720" rIns="91440" bIns="45720" rtlCol="0" anchor="t">
            <a:normAutofit/>
          </a:bodyPr>
          <a:lstStyle/>
          <a:p>
            <a:r>
              <a:rPr lang="en-GB" sz="1400" dirty="0">
                <a:ea typeface="+mn-lt"/>
                <a:cs typeface="+mn-lt"/>
              </a:rPr>
              <a:t>•Jones, C.M. (2005) </a:t>
            </a:r>
            <a:r>
              <a:rPr lang="en-GB" sz="1400" i="1" dirty="0">
                <a:ea typeface="+mn-lt"/>
                <a:cs typeface="+mn-lt"/>
              </a:rPr>
              <a:t>Genetic and environmental influences on criminal </a:t>
            </a:r>
            <a:r>
              <a:rPr lang="en-GB" sz="1400" i="1" dirty="0" err="1">
                <a:ea typeface="+mn-lt"/>
                <a:cs typeface="+mn-lt"/>
              </a:rPr>
              <a:t>behavior</a:t>
            </a:r>
            <a:r>
              <a:rPr lang="en-GB" sz="1400" dirty="0">
                <a:ea typeface="+mn-lt"/>
                <a:cs typeface="+mn-lt"/>
              </a:rPr>
              <a:t>, </a:t>
            </a:r>
            <a:r>
              <a:rPr lang="en-GB" sz="1400" i="1" dirty="0">
                <a:ea typeface="+mn-lt"/>
                <a:cs typeface="+mn-lt"/>
              </a:rPr>
              <a:t>Genes, Environment, and Criminal </a:t>
            </a:r>
            <a:r>
              <a:rPr lang="en-GB" sz="1400" i="1" dirty="0" err="1">
                <a:ea typeface="+mn-lt"/>
                <a:cs typeface="+mn-lt"/>
              </a:rPr>
              <a:t>Behavior</a:t>
            </a:r>
            <a:r>
              <a:rPr lang="en-GB" sz="1400" dirty="0">
                <a:ea typeface="+mn-lt"/>
                <a:cs typeface="+mn-lt"/>
              </a:rPr>
              <a:t>. Available at: </a:t>
            </a:r>
            <a:r>
              <a:rPr lang="en-GB" sz="1400" dirty="0">
                <a:ea typeface="+mn-lt"/>
                <a:cs typeface="+mn-lt"/>
                <a:hlinkClick r:id="rId2"/>
              </a:rPr>
              <a:t>http://www.personalityresearch.org/papers/jones.html</a:t>
            </a:r>
            <a:r>
              <a:rPr lang="en-GB" sz="1400" dirty="0">
                <a:ea typeface="+mn-lt"/>
                <a:cs typeface="+mn-lt"/>
              </a:rPr>
              <a:t> (Accessed: 04 March 2024). Stevenson, D. (2005) </a:t>
            </a:r>
            <a:r>
              <a:rPr lang="en-GB" sz="1400" i="1" dirty="0">
                <a:ea typeface="+mn-lt"/>
                <a:cs typeface="+mn-lt"/>
              </a:rPr>
              <a:t>Cromwell Street Enquiry</a:t>
            </a:r>
            <a:r>
              <a:rPr lang="en-GB" sz="1400" dirty="0">
                <a:ea typeface="+mn-lt"/>
                <a:cs typeface="+mn-lt"/>
              </a:rPr>
              <a:t>, </a:t>
            </a:r>
            <a:endParaRPr lang="en-GB" dirty="0"/>
          </a:p>
          <a:p>
            <a:r>
              <a:rPr lang="en-GB" sz="1400" dirty="0">
                <a:ea typeface="+mn-lt"/>
                <a:cs typeface="+mn-lt"/>
              </a:rPr>
              <a:t>•</a:t>
            </a:r>
            <a:endParaRPr lang="en-GB" dirty="0"/>
          </a:p>
          <a:p>
            <a:r>
              <a:rPr lang="en-GB" sz="1400" dirty="0">
                <a:ea typeface="+mn-lt"/>
                <a:cs typeface="+mn-lt"/>
              </a:rPr>
              <a:t>•</a:t>
            </a:r>
            <a:r>
              <a:rPr lang="en-GB" sz="1400" i="1" dirty="0">
                <a:ea typeface="+mn-lt"/>
                <a:cs typeface="+mn-lt"/>
              </a:rPr>
              <a:t>MEDIA INFORMATION PACK</a:t>
            </a:r>
            <a:r>
              <a:rPr lang="en-GB" sz="1400" dirty="0">
                <a:ea typeface="+mn-lt"/>
                <a:cs typeface="+mn-lt"/>
              </a:rPr>
              <a:t>. Available at: </a:t>
            </a:r>
            <a:r>
              <a:rPr lang="en-GB" sz="1400" dirty="0">
                <a:ea typeface="+mn-lt"/>
                <a:cs typeface="+mn-lt"/>
                <a:hlinkClick r:id="rId3"/>
              </a:rPr>
              <a:t>https://www.gloucestershire.police.uk/SysSiteAssets/media/downloads/force-content/gloucestershire/campaigns/cromwell-street-inquiry-timeline-victim-information-faq</a:t>
            </a:r>
            <a:r>
              <a:rPr lang="en-GB" sz="1400" dirty="0">
                <a:ea typeface="+mn-lt"/>
                <a:cs typeface="+mn-lt"/>
              </a:rPr>
              <a:t>(Accessed: 11 March 2024). </a:t>
            </a:r>
            <a:endParaRPr lang="en-GB" dirty="0"/>
          </a:p>
          <a:p>
            <a:endParaRPr lang="en-GB" dirty="0"/>
          </a:p>
        </p:txBody>
      </p:sp>
    </p:spTree>
    <p:extLst>
      <p:ext uri="{BB962C8B-B14F-4D97-AF65-F5344CB8AC3E}">
        <p14:creationId xmlns:p14="http://schemas.microsoft.com/office/powerpoint/2010/main" val="35032225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3473</Words>
  <Application>Microsoft Macintosh PowerPoint</Application>
  <PresentationFormat>Widescreen</PresentationFormat>
  <Paragraphs>210</Paragraphs>
  <Slides>33</Slides>
  <Notes>0</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33</vt:i4>
      </vt:variant>
    </vt:vector>
  </HeadingPairs>
  <TitlesOfParts>
    <vt:vector size="47" baseType="lpstr">
      <vt:lpstr>Algerian</vt:lpstr>
      <vt:lpstr>Aptos</vt:lpstr>
      <vt:lpstr>Aptos Display</vt:lpstr>
      <vt:lpstr>Arial</vt:lpstr>
      <vt:lpstr>Calibri</vt:lpstr>
      <vt:lpstr>Roboto</vt:lpstr>
      <vt:lpstr>Rockwell</vt:lpstr>
      <vt:lpstr>Rockwell Condensed</vt:lpstr>
      <vt:lpstr>Rockwell Extra Bold</vt:lpstr>
      <vt:lpstr>Source Sans Pro</vt:lpstr>
      <vt:lpstr>Times New Roman</vt:lpstr>
      <vt:lpstr>Wingdings</vt:lpstr>
      <vt:lpstr>Wood Type</vt:lpstr>
      <vt:lpstr>Office Theme</vt:lpstr>
      <vt:lpstr>WHO ARE  Fred + Rose WEST?</vt:lpstr>
      <vt:lpstr>introduction</vt:lpstr>
      <vt:lpstr>Overview of fred west and rose west</vt:lpstr>
      <vt:lpstr>BIOSOCIAL THEORY</vt:lpstr>
      <vt:lpstr>Social Disorganization theory</vt:lpstr>
      <vt:lpstr>PSYCHOLOGICAL THEORY</vt:lpstr>
      <vt:lpstr>The Social learning theory</vt:lpstr>
      <vt:lpstr>The Strain Theory   </vt:lpstr>
      <vt:lpstr>Fred West upbringing</vt:lpstr>
      <vt:lpstr>Genetic Predisposition Theory</vt:lpstr>
      <vt:lpstr>Social Learning Theory</vt:lpstr>
      <vt:lpstr>Introduction to rose west</vt:lpstr>
      <vt:lpstr>Environmental factors</vt:lpstr>
      <vt:lpstr>Psychological factors</vt:lpstr>
      <vt:lpstr>Biological theory</vt:lpstr>
      <vt:lpstr>Biological theory</vt:lpstr>
      <vt:lpstr>Social learning theory</vt:lpstr>
      <vt:lpstr>Social learning theory</vt:lpstr>
      <vt:lpstr>CONCLUSION</vt:lpstr>
      <vt:lpstr>Rose West made Criminal </vt:lpstr>
      <vt:lpstr>Rose West Upbringing </vt:lpstr>
      <vt:lpstr>Freud: conscious and unconscious minds </vt:lpstr>
      <vt:lpstr>Rose actions during Fred's Imprisonment</vt:lpstr>
      <vt:lpstr>PowerPoint Presentation</vt:lpstr>
      <vt:lpstr>Adverse Childhood Experience</vt:lpstr>
      <vt:lpstr>REFERENCES</vt:lpstr>
      <vt:lpstr>PowerPoint Presentation</vt:lpstr>
      <vt:lpstr>PowerPoint Presentation</vt:lpstr>
      <vt:lpstr>PowerPoint Presentation</vt:lpstr>
      <vt:lpstr>PowerPoint Presentation</vt:lpstr>
      <vt:lpstr>Refrences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TITTLE</dc:title>
  <dc:creator>domfehemmanuel0@gmail.com</dc:creator>
  <cp:lastModifiedBy>Connor Sturgess (2200579)</cp:lastModifiedBy>
  <cp:revision>84</cp:revision>
  <dcterms:created xsi:type="dcterms:W3CDTF">2024-02-18T08:13:17Z</dcterms:created>
  <dcterms:modified xsi:type="dcterms:W3CDTF">2024-03-11T21:06:20Z</dcterms:modified>
</cp:coreProperties>
</file>