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notesSlides/notesSlide2.xml" ContentType="application/vnd.openxmlformats-officedocument.presentationml.notesSlide+xml"/>
  <Override PartName="/ppt/tags/tag2.xml" ContentType="application/vnd.openxmlformats-officedocument.presentationml.tags+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tags/tag3.xml" ContentType="application/vnd.openxmlformats-officedocument.presentationml.tag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tags/tag4.xml" ContentType="application/vnd.openxmlformats-officedocument.presentationml.tags+xml"/>
  <Override PartName="/ppt/notesSlides/notesSlide10.xml" ContentType="application/vnd.openxmlformats-officedocument.presentationml.notesSlide+xml"/>
  <Override PartName="/ppt/tags/tag5.xml" ContentType="application/vnd.openxmlformats-officedocument.presentationml.tags+xml"/>
  <Override PartName="/ppt/notesSlides/notesSlide11.xml" ContentType="application/vnd.openxmlformats-officedocument.presentationml.notesSlide+xml"/>
  <Override PartName="/ppt/tags/tag6.xml" ContentType="application/vnd.openxmlformats-officedocument.presentationml.tags+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9" r:id="rId1"/>
  </p:sldMasterIdLst>
  <p:notesMasterIdLst>
    <p:notesMasterId r:id="rId43"/>
  </p:notesMasterIdLst>
  <p:sldIdLst>
    <p:sldId id="292" r:id="rId2"/>
    <p:sldId id="294" r:id="rId3"/>
    <p:sldId id="295" r:id="rId4"/>
    <p:sldId id="296" r:id="rId5"/>
    <p:sldId id="297" r:id="rId6"/>
    <p:sldId id="298" r:id="rId7"/>
    <p:sldId id="299" r:id="rId8"/>
    <p:sldId id="258" r:id="rId9"/>
    <p:sldId id="259" r:id="rId10"/>
    <p:sldId id="260" r:id="rId11"/>
    <p:sldId id="261" r:id="rId12"/>
    <p:sldId id="262" r:id="rId13"/>
    <p:sldId id="263" r:id="rId14"/>
    <p:sldId id="264" r:id="rId15"/>
    <p:sldId id="265" r:id="rId16"/>
    <p:sldId id="266" r:id="rId17"/>
    <p:sldId id="267" r:id="rId18"/>
    <p:sldId id="268" r:id="rId19"/>
    <p:sldId id="269" r:id="rId20"/>
    <p:sldId id="270" r:id="rId21"/>
    <p:sldId id="271" r:id="rId22"/>
    <p:sldId id="272" r:id="rId23"/>
    <p:sldId id="273" r:id="rId24"/>
    <p:sldId id="274" r:id="rId25"/>
    <p:sldId id="275" r:id="rId26"/>
    <p:sldId id="276" r:id="rId27"/>
    <p:sldId id="277" r:id="rId28"/>
    <p:sldId id="278" r:id="rId29"/>
    <p:sldId id="279" r:id="rId30"/>
    <p:sldId id="280" r:id="rId31"/>
    <p:sldId id="281" r:id="rId32"/>
    <p:sldId id="282" r:id="rId33"/>
    <p:sldId id="283" r:id="rId34"/>
    <p:sldId id="284" r:id="rId35"/>
    <p:sldId id="285" r:id="rId36"/>
    <p:sldId id="286" r:id="rId37"/>
    <p:sldId id="287" r:id="rId38"/>
    <p:sldId id="290" r:id="rId39"/>
    <p:sldId id="288" r:id="rId40"/>
    <p:sldId id="289" r:id="rId41"/>
    <p:sldId id="291"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96" autoAdjust="0"/>
    <p:restoredTop sz="94660"/>
  </p:normalViewPr>
  <p:slideViewPr>
    <p:cSldViewPr snapToGrid="0">
      <p:cViewPr varScale="1">
        <p:scale>
          <a:sx n="94" d="100"/>
          <a:sy n="94" d="100"/>
        </p:scale>
        <p:origin x="84" y="3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1B1676E-5B86-4109-A37A-71F97E39C986}" type="doc">
      <dgm:prSet loTypeId="urn:microsoft.com/office/officeart/2005/8/layout/radial1" loCatId="cycle" qsTypeId="urn:microsoft.com/office/officeart/2005/8/quickstyle/simple1" qsCatId="simple" csTypeId="urn:microsoft.com/office/officeart/2005/8/colors/colorful5" csCatId="colorful" phldr="1"/>
      <dgm:spPr/>
      <dgm:t>
        <a:bodyPr/>
        <a:lstStyle/>
        <a:p>
          <a:endParaRPr lang="en-GB"/>
        </a:p>
      </dgm:t>
    </dgm:pt>
    <dgm:pt modelId="{A2F76533-DD1A-48FF-9F30-CC24CAB099DA}">
      <dgm:prSet phldrT="[Text]"/>
      <dgm:spPr/>
      <dgm:t>
        <a:bodyPr/>
        <a:lstStyle/>
        <a:p>
          <a:r>
            <a:rPr lang="en-GB" dirty="0" smtClean="0"/>
            <a:t>Principles of </a:t>
          </a:r>
          <a:r>
            <a:rPr lang="en-GB" dirty="0" err="1" smtClean="0"/>
            <a:t>AfL</a:t>
          </a:r>
          <a:r>
            <a:rPr lang="en-GB" dirty="0" smtClean="0"/>
            <a:t> </a:t>
          </a:r>
          <a:endParaRPr lang="en-GB" dirty="0"/>
        </a:p>
      </dgm:t>
    </dgm:pt>
    <dgm:pt modelId="{9C48D157-50D1-42D9-AD01-99F87E8242DD}" type="parTrans" cxnId="{C4ADC49F-789D-423C-987C-77C9D580FDCC}">
      <dgm:prSet/>
      <dgm:spPr/>
      <dgm:t>
        <a:bodyPr/>
        <a:lstStyle/>
        <a:p>
          <a:endParaRPr lang="en-GB"/>
        </a:p>
      </dgm:t>
    </dgm:pt>
    <dgm:pt modelId="{B11DD811-E582-426C-AAD6-4A4DFDDF57E6}" type="sibTrans" cxnId="{C4ADC49F-789D-423C-987C-77C9D580FDCC}">
      <dgm:prSet/>
      <dgm:spPr/>
      <dgm:t>
        <a:bodyPr/>
        <a:lstStyle/>
        <a:p>
          <a:endParaRPr lang="en-GB"/>
        </a:p>
      </dgm:t>
    </dgm:pt>
    <dgm:pt modelId="{8C9B43A0-B878-45AA-9764-9EE11E51C6CA}">
      <dgm:prSet phldrT="[Text]" phldr="1"/>
      <dgm:spPr/>
      <dgm:t>
        <a:bodyPr/>
        <a:lstStyle/>
        <a:p>
          <a:endParaRPr lang="en-GB"/>
        </a:p>
      </dgm:t>
    </dgm:pt>
    <dgm:pt modelId="{3D8DF84B-9290-4D59-B35A-E55AF0D29BA8}" type="parTrans" cxnId="{B93E4527-DE09-403D-B45D-394D30698D21}">
      <dgm:prSet/>
      <dgm:spPr/>
      <dgm:t>
        <a:bodyPr/>
        <a:lstStyle/>
        <a:p>
          <a:endParaRPr lang="en-GB"/>
        </a:p>
      </dgm:t>
    </dgm:pt>
    <dgm:pt modelId="{7BFCCA1F-E475-4E5C-BEB7-35FED12FFE59}" type="sibTrans" cxnId="{B93E4527-DE09-403D-B45D-394D30698D21}">
      <dgm:prSet/>
      <dgm:spPr/>
      <dgm:t>
        <a:bodyPr/>
        <a:lstStyle/>
        <a:p>
          <a:endParaRPr lang="en-GB"/>
        </a:p>
      </dgm:t>
    </dgm:pt>
    <dgm:pt modelId="{93A54CA6-EAE9-45A0-9A70-9A9C4D86F087}">
      <dgm:prSet phldrT="[Text]" phldr="1"/>
      <dgm:spPr/>
      <dgm:t>
        <a:bodyPr/>
        <a:lstStyle/>
        <a:p>
          <a:endParaRPr lang="en-GB" dirty="0"/>
        </a:p>
      </dgm:t>
    </dgm:pt>
    <dgm:pt modelId="{433A5D01-3686-4EFC-BBE4-083E9377B85F}" type="parTrans" cxnId="{EE5A8900-E515-4483-AEE6-E16B9985302E}">
      <dgm:prSet/>
      <dgm:spPr/>
      <dgm:t>
        <a:bodyPr/>
        <a:lstStyle/>
        <a:p>
          <a:endParaRPr lang="en-GB"/>
        </a:p>
      </dgm:t>
    </dgm:pt>
    <dgm:pt modelId="{F91138F2-37CD-4A88-BA08-B12C359803CC}" type="sibTrans" cxnId="{EE5A8900-E515-4483-AEE6-E16B9985302E}">
      <dgm:prSet/>
      <dgm:spPr/>
      <dgm:t>
        <a:bodyPr/>
        <a:lstStyle/>
        <a:p>
          <a:endParaRPr lang="en-GB"/>
        </a:p>
      </dgm:t>
    </dgm:pt>
    <dgm:pt modelId="{B169523B-A399-4382-B7AF-292B4221C3BE}">
      <dgm:prSet phldrT="[Text]" phldr="1"/>
      <dgm:spPr/>
      <dgm:t>
        <a:bodyPr/>
        <a:lstStyle/>
        <a:p>
          <a:endParaRPr lang="en-GB"/>
        </a:p>
      </dgm:t>
    </dgm:pt>
    <dgm:pt modelId="{E1FEEDF2-A391-4A83-93F9-73345812F871}" type="parTrans" cxnId="{34840095-37CB-4F42-960E-A44013F52C45}">
      <dgm:prSet/>
      <dgm:spPr/>
      <dgm:t>
        <a:bodyPr/>
        <a:lstStyle/>
        <a:p>
          <a:endParaRPr lang="en-GB"/>
        </a:p>
      </dgm:t>
    </dgm:pt>
    <dgm:pt modelId="{70E96740-017C-4D78-85F5-F723B9A11D2A}" type="sibTrans" cxnId="{34840095-37CB-4F42-960E-A44013F52C45}">
      <dgm:prSet/>
      <dgm:spPr/>
      <dgm:t>
        <a:bodyPr/>
        <a:lstStyle/>
        <a:p>
          <a:endParaRPr lang="en-GB"/>
        </a:p>
      </dgm:t>
    </dgm:pt>
    <dgm:pt modelId="{E7A72A1C-1689-4838-9123-396B6EF21976}">
      <dgm:prSet phldrT="[Text]" phldr="1"/>
      <dgm:spPr/>
      <dgm:t>
        <a:bodyPr/>
        <a:lstStyle/>
        <a:p>
          <a:endParaRPr lang="en-GB"/>
        </a:p>
      </dgm:t>
    </dgm:pt>
    <dgm:pt modelId="{209BA0BA-8D5D-47CE-AE05-C206705944CC}" type="parTrans" cxnId="{7299EAEB-A497-4F32-B202-68C13103415D}">
      <dgm:prSet/>
      <dgm:spPr/>
      <dgm:t>
        <a:bodyPr/>
        <a:lstStyle/>
        <a:p>
          <a:endParaRPr lang="en-GB"/>
        </a:p>
      </dgm:t>
    </dgm:pt>
    <dgm:pt modelId="{17F72631-461D-4EDC-A59D-3579A2D2D3AE}" type="sibTrans" cxnId="{7299EAEB-A497-4F32-B202-68C13103415D}">
      <dgm:prSet/>
      <dgm:spPr/>
      <dgm:t>
        <a:bodyPr/>
        <a:lstStyle/>
        <a:p>
          <a:endParaRPr lang="en-GB"/>
        </a:p>
      </dgm:t>
    </dgm:pt>
    <dgm:pt modelId="{416035F7-01B4-4FF6-8E56-FFEB94A62B6A}" type="pres">
      <dgm:prSet presAssocID="{21B1676E-5B86-4109-A37A-71F97E39C986}" presName="cycle" presStyleCnt="0">
        <dgm:presLayoutVars>
          <dgm:chMax val="1"/>
          <dgm:dir/>
          <dgm:animLvl val="ctr"/>
          <dgm:resizeHandles val="exact"/>
        </dgm:presLayoutVars>
      </dgm:prSet>
      <dgm:spPr/>
      <dgm:t>
        <a:bodyPr/>
        <a:lstStyle/>
        <a:p>
          <a:endParaRPr lang="en-GB"/>
        </a:p>
      </dgm:t>
    </dgm:pt>
    <dgm:pt modelId="{58B126A6-FFFA-479C-A401-B42FD9E632E9}" type="pres">
      <dgm:prSet presAssocID="{A2F76533-DD1A-48FF-9F30-CC24CAB099DA}" presName="centerShape" presStyleLbl="node0" presStyleIdx="0" presStyleCnt="1" custScaleX="128278" custScaleY="125528" custLinFactNeighborX="302" custLinFactNeighborY="0"/>
      <dgm:spPr/>
      <dgm:t>
        <a:bodyPr/>
        <a:lstStyle/>
        <a:p>
          <a:endParaRPr lang="en-GB"/>
        </a:p>
      </dgm:t>
    </dgm:pt>
    <dgm:pt modelId="{0C7D0498-92D5-4011-9796-CC3AA14BAA29}" type="pres">
      <dgm:prSet presAssocID="{3D8DF84B-9290-4D59-B35A-E55AF0D29BA8}" presName="Name9" presStyleLbl="parChTrans1D2" presStyleIdx="0" presStyleCnt="4"/>
      <dgm:spPr/>
      <dgm:t>
        <a:bodyPr/>
        <a:lstStyle/>
        <a:p>
          <a:endParaRPr lang="en-GB"/>
        </a:p>
      </dgm:t>
    </dgm:pt>
    <dgm:pt modelId="{1AA0CD40-CC76-40C9-93A7-E66F6C65C7B5}" type="pres">
      <dgm:prSet presAssocID="{3D8DF84B-9290-4D59-B35A-E55AF0D29BA8}" presName="connTx" presStyleLbl="parChTrans1D2" presStyleIdx="0" presStyleCnt="4"/>
      <dgm:spPr/>
      <dgm:t>
        <a:bodyPr/>
        <a:lstStyle/>
        <a:p>
          <a:endParaRPr lang="en-GB"/>
        </a:p>
      </dgm:t>
    </dgm:pt>
    <dgm:pt modelId="{F6FBB513-EA41-47FC-8844-28EB3860A983}" type="pres">
      <dgm:prSet presAssocID="{8C9B43A0-B878-45AA-9764-9EE11E51C6CA}" presName="node" presStyleLbl="node1" presStyleIdx="0" presStyleCnt="4" custRadScaleRad="119683" custRadScaleInc="-1198">
        <dgm:presLayoutVars>
          <dgm:bulletEnabled val="1"/>
        </dgm:presLayoutVars>
      </dgm:prSet>
      <dgm:spPr/>
      <dgm:t>
        <a:bodyPr/>
        <a:lstStyle/>
        <a:p>
          <a:endParaRPr lang="en-GB"/>
        </a:p>
      </dgm:t>
    </dgm:pt>
    <dgm:pt modelId="{90ADC4E4-9369-49C7-A68C-94BE48DB1542}" type="pres">
      <dgm:prSet presAssocID="{433A5D01-3686-4EFC-BBE4-083E9377B85F}" presName="Name9" presStyleLbl="parChTrans1D2" presStyleIdx="1" presStyleCnt="4"/>
      <dgm:spPr/>
      <dgm:t>
        <a:bodyPr/>
        <a:lstStyle/>
        <a:p>
          <a:endParaRPr lang="en-GB"/>
        </a:p>
      </dgm:t>
    </dgm:pt>
    <dgm:pt modelId="{61BF1FF5-3F5F-47AB-AC58-0B0CDBFB4924}" type="pres">
      <dgm:prSet presAssocID="{433A5D01-3686-4EFC-BBE4-083E9377B85F}" presName="connTx" presStyleLbl="parChTrans1D2" presStyleIdx="1" presStyleCnt="4"/>
      <dgm:spPr/>
      <dgm:t>
        <a:bodyPr/>
        <a:lstStyle/>
        <a:p>
          <a:endParaRPr lang="en-GB"/>
        </a:p>
      </dgm:t>
    </dgm:pt>
    <dgm:pt modelId="{1A489E71-4AD6-4122-B26B-804F34012C1D}" type="pres">
      <dgm:prSet presAssocID="{93A54CA6-EAE9-45A0-9A70-9A9C4D86F087}" presName="node" presStyleLbl="node1" presStyleIdx="1" presStyleCnt="4">
        <dgm:presLayoutVars>
          <dgm:bulletEnabled val="1"/>
        </dgm:presLayoutVars>
      </dgm:prSet>
      <dgm:spPr/>
      <dgm:t>
        <a:bodyPr/>
        <a:lstStyle/>
        <a:p>
          <a:endParaRPr lang="en-GB"/>
        </a:p>
      </dgm:t>
    </dgm:pt>
    <dgm:pt modelId="{41AB67BE-C8A8-4D22-A8E7-08E9A0DFD17A}" type="pres">
      <dgm:prSet presAssocID="{E1FEEDF2-A391-4A83-93F9-73345812F871}" presName="Name9" presStyleLbl="parChTrans1D2" presStyleIdx="2" presStyleCnt="4"/>
      <dgm:spPr/>
      <dgm:t>
        <a:bodyPr/>
        <a:lstStyle/>
        <a:p>
          <a:endParaRPr lang="en-GB"/>
        </a:p>
      </dgm:t>
    </dgm:pt>
    <dgm:pt modelId="{7C81E1EF-7A54-44B5-865A-60B9F3F3D024}" type="pres">
      <dgm:prSet presAssocID="{E1FEEDF2-A391-4A83-93F9-73345812F871}" presName="connTx" presStyleLbl="parChTrans1D2" presStyleIdx="2" presStyleCnt="4"/>
      <dgm:spPr/>
      <dgm:t>
        <a:bodyPr/>
        <a:lstStyle/>
        <a:p>
          <a:endParaRPr lang="en-GB"/>
        </a:p>
      </dgm:t>
    </dgm:pt>
    <dgm:pt modelId="{001DBE5A-479E-4A7E-8AAC-3F5F80532107}" type="pres">
      <dgm:prSet presAssocID="{B169523B-A399-4382-B7AF-292B4221C3BE}" presName="node" presStyleLbl="node1" presStyleIdx="2" presStyleCnt="4">
        <dgm:presLayoutVars>
          <dgm:bulletEnabled val="1"/>
        </dgm:presLayoutVars>
      </dgm:prSet>
      <dgm:spPr/>
      <dgm:t>
        <a:bodyPr/>
        <a:lstStyle/>
        <a:p>
          <a:endParaRPr lang="en-GB"/>
        </a:p>
      </dgm:t>
    </dgm:pt>
    <dgm:pt modelId="{F37F504C-DDE2-479C-9D95-AB92EA5246DF}" type="pres">
      <dgm:prSet presAssocID="{209BA0BA-8D5D-47CE-AE05-C206705944CC}" presName="Name9" presStyleLbl="parChTrans1D2" presStyleIdx="3" presStyleCnt="4"/>
      <dgm:spPr/>
      <dgm:t>
        <a:bodyPr/>
        <a:lstStyle/>
        <a:p>
          <a:endParaRPr lang="en-GB"/>
        </a:p>
      </dgm:t>
    </dgm:pt>
    <dgm:pt modelId="{36B7F29C-91DF-49AC-8E27-B6DA89F9694A}" type="pres">
      <dgm:prSet presAssocID="{209BA0BA-8D5D-47CE-AE05-C206705944CC}" presName="connTx" presStyleLbl="parChTrans1D2" presStyleIdx="3" presStyleCnt="4"/>
      <dgm:spPr/>
      <dgm:t>
        <a:bodyPr/>
        <a:lstStyle/>
        <a:p>
          <a:endParaRPr lang="en-GB"/>
        </a:p>
      </dgm:t>
    </dgm:pt>
    <dgm:pt modelId="{C4C1F048-EB88-4617-8BBC-C7408E57E377}" type="pres">
      <dgm:prSet presAssocID="{E7A72A1C-1689-4838-9123-396B6EF21976}" presName="node" presStyleLbl="node1" presStyleIdx="3" presStyleCnt="4">
        <dgm:presLayoutVars>
          <dgm:bulletEnabled val="1"/>
        </dgm:presLayoutVars>
      </dgm:prSet>
      <dgm:spPr/>
      <dgm:t>
        <a:bodyPr/>
        <a:lstStyle/>
        <a:p>
          <a:endParaRPr lang="en-GB"/>
        </a:p>
      </dgm:t>
    </dgm:pt>
  </dgm:ptLst>
  <dgm:cxnLst>
    <dgm:cxn modelId="{691063C9-4E4D-42FD-AEE3-CF030B631EBA}" type="presOf" srcId="{3D8DF84B-9290-4D59-B35A-E55AF0D29BA8}" destId="{0C7D0498-92D5-4011-9796-CC3AA14BAA29}" srcOrd="0" destOrd="0" presId="urn:microsoft.com/office/officeart/2005/8/layout/radial1"/>
    <dgm:cxn modelId="{E5CD3BE4-81D5-4FA0-8C0C-2262F974E9E7}" type="presOf" srcId="{93A54CA6-EAE9-45A0-9A70-9A9C4D86F087}" destId="{1A489E71-4AD6-4122-B26B-804F34012C1D}" srcOrd="0" destOrd="0" presId="urn:microsoft.com/office/officeart/2005/8/layout/radial1"/>
    <dgm:cxn modelId="{B93E4527-DE09-403D-B45D-394D30698D21}" srcId="{A2F76533-DD1A-48FF-9F30-CC24CAB099DA}" destId="{8C9B43A0-B878-45AA-9764-9EE11E51C6CA}" srcOrd="0" destOrd="0" parTransId="{3D8DF84B-9290-4D59-B35A-E55AF0D29BA8}" sibTransId="{7BFCCA1F-E475-4E5C-BEB7-35FED12FFE59}"/>
    <dgm:cxn modelId="{34840095-37CB-4F42-960E-A44013F52C45}" srcId="{A2F76533-DD1A-48FF-9F30-CC24CAB099DA}" destId="{B169523B-A399-4382-B7AF-292B4221C3BE}" srcOrd="2" destOrd="0" parTransId="{E1FEEDF2-A391-4A83-93F9-73345812F871}" sibTransId="{70E96740-017C-4D78-85F5-F723B9A11D2A}"/>
    <dgm:cxn modelId="{5B608CF2-1A83-469B-8A64-FE76D171877B}" type="presOf" srcId="{B169523B-A399-4382-B7AF-292B4221C3BE}" destId="{001DBE5A-479E-4A7E-8AAC-3F5F80532107}" srcOrd="0" destOrd="0" presId="urn:microsoft.com/office/officeart/2005/8/layout/radial1"/>
    <dgm:cxn modelId="{7FD3988A-E4C0-4C43-9105-8418FD512DD2}" type="presOf" srcId="{433A5D01-3686-4EFC-BBE4-083E9377B85F}" destId="{61BF1FF5-3F5F-47AB-AC58-0B0CDBFB4924}" srcOrd="1" destOrd="0" presId="urn:microsoft.com/office/officeart/2005/8/layout/radial1"/>
    <dgm:cxn modelId="{C5E64E2E-E3C9-4851-9D9A-8C035B1F7D7D}" type="presOf" srcId="{209BA0BA-8D5D-47CE-AE05-C206705944CC}" destId="{F37F504C-DDE2-479C-9D95-AB92EA5246DF}" srcOrd="0" destOrd="0" presId="urn:microsoft.com/office/officeart/2005/8/layout/radial1"/>
    <dgm:cxn modelId="{C4ADC49F-789D-423C-987C-77C9D580FDCC}" srcId="{21B1676E-5B86-4109-A37A-71F97E39C986}" destId="{A2F76533-DD1A-48FF-9F30-CC24CAB099DA}" srcOrd="0" destOrd="0" parTransId="{9C48D157-50D1-42D9-AD01-99F87E8242DD}" sibTransId="{B11DD811-E582-426C-AAD6-4A4DFDDF57E6}"/>
    <dgm:cxn modelId="{EE785D48-5840-4F07-B7C7-9A74CA509499}" type="presOf" srcId="{A2F76533-DD1A-48FF-9F30-CC24CAB099DA}" destId="{58B126A6-FFFA-479C-A401-B42FD9E632E9}" srcOrd="0" destOrd="0" presId="urn:microsoft.com/office/officeart/2005/8/layout/radial1"/>
    <dgm:cxn modelId="{CC10AECF-B35A-4F88-81AB-66CDA0FEC52C}" type="presOf" srcId="{433A5D01-3686-4EFC-BBE4-083E9377B85F}" destId="{90ADC4E4-9369-49C7-A68C-94BE48DB1542}" srcOrd="0" destOrd="0" presId="urn:microsoft.com/office/officeart/2005/8/layout/radial1"/>
    <dgm:cxn modelId="{A8781899-BCFD-44FE-A65E-202A7DCFCF16}" type="presOf" srcId="{21B1676E-5B86-4109-A37A-71F97E39C986}" destId="{416035F7-01B4-4FF6-8E56-FFEB94A62B6A}" srcOrd="0" destOrd="0" presId="urn:microsoft.com/office/officeart/2005/8/layout/radial1"/>
    <dgm:cxn modelId="{175FEB20-91E4-441D-BF0B-1D91829AA383}" type="presOf" srcId="{209BA0BA-8D5D-47CE-AE05-C206705944CC}" destId="{36B7F29C-91DF-49AC-8E27-B6DA89F9694A}" srcOrd="1" destOrd="0" presId="urn:microsoft.com/office/officeart/2005/8/layout/radial1"/>
    <dgm:cxn modelId="{6DE46587-4522-4AA1-B304-75702889BA32}" type="presOf" srcId="{E1FEEDF2-A391-4A83-93F9-73345812F871}" destId="{7C81E1EF-7A54-44B5-865A-60B9F3F3D024}" srcOrd="1" destOrd="0" presId="urn:microsoft.com/office/officeart/2005/8/layout/radial1"/>
    <dgm:cxn modelId="{FADB8A03-B224-47C3-98AC-4A911DAA9177}" type="presOf" srcId="{E1FEEDF2-A391-4A83-93F9-73345812F871}" destId="{41AB67BE-C8A8-4D22-A8E7-08E9A0DFD17A}" srcOrd="0" destOrd="0" presId="urn:microsoft.com/office/officeart/2005/8/layout/radial1"/>
    <dgm:cxn modelId="{F1580B75-4BC3-4FD5-9799-92D6FFB630F4}" type="presOf" srcId="{8C9B43A0-B878-45AA-9764-9EE11E51C6CA}" destId="{F6FBB513-EA41-47FC-8844-28EB3860A983}" srcOrd="0" destOrd="0" presId="urn:microsoft.com/office/officeart/2005/8/layout/radial1"/>
    <dgm:cxn modelId="{7299EAEB-A497-4F32-B202-68C13103415D}" srcId="{A2F76533-DD1A-48FF-9F30-CC24CAB099DA}" destId="{E7A72A1C-1689-4838-9123-396B6EF21976}" srcOrd="3" destOrd="0" parTransId="{209BA0BA-8D5D-47CE-AE05-C206705944CC}" sibTransId="{17F72631-461D-4EDC-A59D-3579A2D2D3AE}"/>
    <dgm:cxn modelId="{EE5A8900-E515-4483-AEE6-E16B9985302E}" srcId="{A2F76533-DD1A-48FF-9F30-CC24CAB099DA}" destId="{93A54CA6-EAE9-45A0-9A70-9A9C4D86F087}" srcOrd="1" destOrd="0" parTransId="{433A5D01-3686-4EFC-BBE4-083E9377B85F}" sibTransId="{F91138F2-37CD-4A88-BA08-B12C359803CC}"/>
    <dgm:cxn modelId="{FF4E31E0-5FE1-496D-A231-A069EA831B4B}" type="presOf" srcId="{E7A72A1C-1689-4838-9123-396B6EF21976}" destId="{C4C1F048-EB88-4617-8BBC-C7408E57E377}" srcOrd="0" destOrd="0" presId="urn:microsoft.com/office/officeart/2005/8/layout/radial1"/>
    <dgm:cxn modelId="{8C3C9E73-D65F-4D0F-A077-2A3DA890043D}" type="presOf" srcId="{3D8DF84B-9290-4D59-B35A-E55AF0D29BA8}" destId="{1AA0CD40-CC76-40C9-93A7-E66F6C65C7B5}" srcOrd="1" destOrd="0" presId="urn:microsoft.com/office/officeart/2005/8/layout/radial1"/>
    <dgm:cxn modelId="{0F5F4C32-4D58-49AA-99D7-C74E30A9714B}" type="presParOf" srcId="{416035F7-01B4-4FF6-8E56-FFEB94A62B6A}" destId="{58B126A6-FFFA-479C-A401-B42FD9E632E9}" srcOrd="0" destOrd="0" presId="urn:microsoft.com/office/officeart/2005/8/layout/radial1"/>
    <dgm:cxn modelId="{55774640-1440-490E-85B4-45DA2CE153B0}" type="presParOf" srcId="{416035F7-01B4-4FF6-8E56-FFEB94A62B6A}" destId="{0C7D0498-92D5-4011-9796-CC3AA14BAA29}" srcOrd="1" destOrd="0" presId="urn:microsoft.com/office/officeart/2005/8/layout/radial1"/>
    <dgm:cxn modelId="{E1096615-97FA-452D-AE85-F41492869616}" type="presParOf" srcId="{0C7D0498-92D5-4011-9796-CC3AA14BAA29}" destId="{1AA0CD40-CC76-40C9-93A7-E66F6C65C7B5}" srcOrd="0" destOrd="0" presId="urn:microsoft.com/office/officeart/2005/8/layout/radial1"/>
    <dgm:cxn modelId="{37C600E5-4B15-449C-84F2-18DB30FC0140}" type="presParOf" srcId="{416035F7-01B4-4FF6-8E56-FFEB94A62B6A}" destId="{F6FBB513-EA41-47FC-8844-28EB3860A983}" srcOrd="2" destOrd="0" presId="urn:microsoft.com/office/officeart/2005/8/layout/radial1"/>
    <dgm:cxn modelId="{82DE8DF7-F44A-4057-8912-A85312EE6C85}" type="presParOf" srcId="{416035F7-01B4-4FF6-8E56-FFEB94A62B6A}" destId="{90ADC4E4-9369-49C7-A68C-94BE48DB1542}" srcOrd="3" destOrd="0" presId="urn:microsoft.com/office/officeart/2005/8/layout/radial1"/>
    <dgm:cxn modelId="{3E11921C-34BA-4F3D-886E-78F6F343CDBA}" type="presParOf" srcId="{90ADC4E4-9369-49C7-A68C-94BE48DB1542}" destId="{61BF1FF5-3F5F-47AB-AC58-0B0CDBFB4924}" srcOrd="0" destOrd="0" presId="urn:microsoft.com/office/officeart/2005/8/layout/radial1"/>
    <dgm:cxn modelId="{2FBEA8B6-0E5B-4E2B-A862-80A45A1AAB8F}" type="presParOf" srcId="{416035F7-01B4-4FF6-8E56-FFEB94A62B6A}" destId="{1A489E71-4AD6-4122-B26B-804F34012C1D}" srcOrd="4" destOrd="0" presId="urn:microsoft.com/office/officeart/2005/8/layout/radial1"/>
    <dgm:cxn modelId="{2234F96B-97E5-43FB-8A45-6890F5CCD04D}" type="presParOf" srcId="{416035F7-01B4-4FF6-8E56-FFEB94A62B6A}" destId="{41AB67BE-C8A8-4D22-A8E7-08E9A0DFD17A}" srcOrd="5" destOrd="0" presId="urn:microsoft.com/office/officeart/2005/8/layout/radial1"/>
    <dgm:cxn modelId="{BE5E4D32-D293-4AEA-88C3-0942A8194E3E}" type="presParOf" srcId="{41AB67BE-C8A8-4D22-A8E7-08E9A0DFD17A}" destId="{7C81E1EF-7A54-44B5-865A-60B9F3F3D024}" srcOrd="0" destOrd="0" presId="urn:microsoft.com/office/officeart/2005/8/layout/radial1"/>
    <dgm:cxn modelId="{2D2A8058-F446-416C-904D-0CF50BE1173B}" type="presParOf" srcId="{416035F7-01B4-4FF6-8E56-FFEB94A62B6A}" destId="{001DBE5A-479E-4A7E-8AAC-3F5F80532107}" srcOrd="6" destOrd="0" presId="urn:microsoft.com/office/officeart/2005/8/layout/radial1"/>
    <dgm:cxn modelId="{71E4647E-078D-4A08-8BA2-9AEBC641C734}" type="presParOf" srcId="{416035F7-01B4-4FF6-8E56-FFEB94A62B6A}" destId="{F37F504C-DDE2-479C-9D95-AB92EA5246DF}" srcOrd="7" destOrd="0" presId="urn:microsoft.com/office/officeart/2005/8/layout/radial1"/>
    <dgm:cxn modelId="{74D00D4A-1A42-4AD5-8B00-D12E638C7306}" type="presParOf" srcId="{F37F504C-DDE2-479C-9D95-AB92EA5246DF}" destId="{36B7F29C-91DF-49AC-8E27-B6DA89F9694A}" srcOrd="0" destOrd="0" presId="urn:microsoft.com/office/officeart/2005/8/layout/radial1"/>
    <dgm:cxn modelId="{9C1D34D1-54A5-4CFD-904E-9D0295D21BD7}" type="presParOf" srcId="{416035F7-01B4-4FF6-8E56-FFEB94A62B6A}" destId="{C4C1F048-EB88-4617-8BBC-C7408E57E377}" srcOrd="8" destOrd="0" presId="urn:microsoft.com/office/officeart/2005/8/layout/radia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1B1676E-5B86-4109-A37A-71F97E39C986}" type="doc">
      <dgm:prSet loTypeId="urn:microsoft.com/office/officeart/2005/8/layout/radial1" loCatId="cycle" qsTypeId="urn:microsoft.com/office/officeart/2005/8/quickstyle/simple1" qsCatId="simple" csTypeId="urn:microsoft.com/office/officeart/2005/8/colors/colorful5" csCatId="colorful" phldr="1"/>
      <dgm:spPr/>
      <dgm:t>
        <a:bodyPr/>
        <a:lstStyle/>
        <a:p>
          <a:endParaRPr lang="en-GB"/>
        </a:p>
      </dgm:t>
    </dgm:pt>
    <dgm:pt modelId="{A2F76533-DD1A-48FF-9F30-CC24CAB099DA}">
      <dgm:prSet phldrT="[Text]" custT="1"/>
      <dgm:spPr/>
      <dgm:t>
        <a:bodyPr/>
        <a:lstStyle/>
        <a:p>
          <a:r>
            <a:rPr lang="en-GB" sz="1050" dirty="0" err="1" smtClean="0"/>
            <a:t>Nodweddion</a:t>
          </a:r>
          <a:r>
            <a:rPr lang="en-GB" sz="1050" dirty="0" smtClean="0"/>
            <a:t> </a:t>
          </a:r>
          <a:r>
            <a:rPr lang="en-GB" sz="1050" dirty="0" err="1" smtClean="0"/>
            <a:t>AaGD</a:t>
          </a:r>
          <a:endParaRPr lang="en-GB" sz="1050" dirty="0"/>
        </a:p>
      </dgm:t>
    </dgm:pt>
    <dgm:pt modelId="{9C48D157-50D1-42D9-AD01-99F87E8242DD}" type="parTrans" cxnId="{C4ADC49F-789D-423C-987C-77C9D580FDCC}">
      <dgm:prSet/>
      <dgm:spPr/>
      <dgm:t>
        <a:bodyPr/>
        <a:lstStyle/>
        <a:p>
          <a:endParaRPr lang="en-GB"/>
        </a:p>
      </dgm:t>
    </dgm:pt>
    <dgm:pt modelId="{B11DD811-E582-426C-AAD6-4A4DFDDF57E6}" type="sibTrans" cxnId="{C4ADC49F-789D-423C-987C-77C9D580FDCC}">
      <dgm:prSet/>
      <dgm:spPr/>
      <dgm:t>
        <a:bodyPr/>
        <a:lstStyle/>
        <a:p>
          <a:endParaRPr lang="en-GB"/>
        </a:p>
      </dgm:t>
    </dgm:pt>
    <dgm:pt modelId="{8C9B43A0-B878-45AA-9764-9EE11E51C6CA}">
      <dgm:prSet phldrT="[Text]" phldr="1"/>
      <dgm:spPr/>
      <dgm:t>
        <a:bodyPr/>
        <a:lstStyle/>
        <a:p>
          <a:endParaRPr lang="en-GB"/>
        </a:p>
      </dgm:t>
    </dgm:pt>
    <dgm:pt modelId="{3D8DF84B-9290-4D59-B35A-E55AF0D29BA8}" type="parTrans" cxnId="{B93E4527-DE09-403D-B45D-394D30698D21}">
      <dgm:prSet/>
      <dgm:spPr/>
      <dgm:t>
        <a:bodyPr/>
        <a:lstStyle/>
        <a:p>
          <a:endParaRPr lang="en-GB"/>
        </a:p>
      </dgm:t>
    </dgm:pt>
    <dgm:pt modelId="{7BFCCA1F-E475-4E5C-BEB7-35FED12FFE59}" type="sibTrans" cxnId="{B93E4527-DE09-403D-B45D-394D30698D21}">
      <dgm:prSet/>
      <dgm:spPr/>
      <dgm:t>
        <a:bodyPr/>
        <a:lstStyle/>
        <a:p>
          <a:endParaRPr lang="en-GB"/>
        </a:p>
      </dgm:t>
    </dgm:pt>
    <dgm:pt modelId="{93A54CA6-EAE9-45A0-9A70-9A9C4D86F087}">
      <dgm:prSet phldrT="[Text]" phldr="1"/>
      <dgm:spPr/>
      <dgm:t>
        <a:bodyPr/>
        <a:lstStyle/>
        <a:p>
          <a:endParaRPr lang="en-GB" dirty="0"/>
        </a:p>
      </dgm:t>
    </dgm:pt>
    <dgm:pt modelId="{433A5D01-3686-4EFC-BBE4-083E9377B85F}" type="parTrans" cxnId="{EE5A8900-E515-4483-AEE6-E16B9985302E}">
      <dgm:prSet/>
      <dgm:spPr/>
      <dgm:t>
        <a:bodyPr/>
        <a:lstStyle/>
        <a:p>
          <a:endParaRPr lang="en-GB"/>
        </a:p>
      </dgm:t>
    </dgm:pt>
    <dgm:pt modelId="{F91138F2-37CD-4A88-BA08-B12C359803CC}" type="sibTrans" cxnId="{EE5A8900-E515-4483-AEE6-E16B9985302E}">
      <dgm:prSet/>
      <dgm:spPr/>
      <dgm:t>
        <a:bodyPr/>
        <a:lstStyle/>
        <a:p>
          <a:endParaRPr lang="en-GB"/>
        </a:p>
      </dgm:t>
    </dgm:pt>
    <dgm:pt modelId="{B169523B-A399-4382-B7AF-292B4221C3BE}">
      <dgm:prSet phldrT="[Text]" phldr="1"/>
      <dgm:spPr/>
      <dgm:t>
        <a:bodyPr/>
        <a:lstStyle/>
        <a:p>
          <a:endParaRPr lang="en-GB"/>
        </a:p>
      </dgm:t>
    </dgm:pt>
    <dgm:pt modelId="{E1FEEDF2-A391-4A83-93F9-73345812F871}" type="parTrans" cxnId="{34840095-37CB-4F42-960E-A44013F52C45}">
      <dgm:prSet/>
      <dgm:spPr/>
      <dgm:t>
        <a:bodyPr/>
        <a:lstStyle/>
        <a:p>
          <a:endParaRPr lang="en-GB"/>
        </a:p>
      </dgm:t>
    </dgm:pt>
    <dgm:pt modelId="{70E96740-017C-4D78-85F5-F723B9A11D2A}" type="sibTrans" cxnId="{34840095-37CB-4F42-960E-A44013F52C45}">
      <dgm:prSet/>
      <dgm:spPr/>
      <dgm:t>
        <a:bodyPr/>
        <a:lstStyle/>
        <a:p>
          <a:endParaRPr lang="en-GB"/>
        </a:p>
      </dgm:t>
    </dgm:pt>
    <dgm:pt modelId="{E7A72A1C-1689-4838-9123-396B6EF21976}">
      <dgm:prSet phldrT="[Text]" phldr="1"/>
      <dgm:spPr/>
      <dgm:t>
        <a:bodyPr/>
        <a:lstStyle/>
        <a:p>
          <a:endParaRPr lang="en-GB"/>
        </a:p>
      </dgm:t>
    </dgm:pt>
    <dgm:pt modelId="{209BA0BA-8D5D-47CE-AE05-C206705944CC}" type="parTrans" cxnId="{7299EAEB-A497-4F32-B202-68C13103415D}">
      <dgm:prSet/>
      <dgm:spPr/>
      <dgm:t>
        <a:bodyPr/>
        <a:lstStyle/>
        <a:p>
          <a:endParaRPr lang="en-GB"/>
        </a:p>
      </dgm:t>
    </dgm:pt>
    <dgm:pt modelId="{17F72631-461D-4EDC-A59D-3579A2D2D3AE}" type="sibTrans" cxnId="{7299EAEB-A497-4F32-B202-68C13103415D}">
      <dgm:prSet/>
      <dgm:spPr/>
      <dgm:t>
        <a:bodyPr/>
        <a:lstStyle/>
        <a:p>
          <a:endParaRPr lang="en-GB"/>
        </a:p>
      </dgm:t>
    </dgm:pt>
    <dgm:pt modelId="{416035F7-01B4-4FF6-8E56-FFEB94A62B6A}" type="pres">
      <dgm:prSet presAssocID="{21B1676E-5B86-4109-A37A-71F97E39C986}" presName="cycle" presStyleCnt="0">
        <dgm:presLayoutVars>
          <dgm:chMax val="1"/>
          <dgm:dir/>
          <dgm:animLvl val="ctr"/>
          <dgm:resizeHandles val="exact"/>
        </dgm:presLayoutVars>
      </dgm:prSet>
      <dgm:spPr/>
      <dgm:t>
        <a:bodyPr/>
        <a:lstStyle/>
        <a:p>
          <a:endParaRPr lang="en-GB"/>
        </a:p>
      </dgm:t>
    </dgm:pt>
    <dgm:pt modelId="{58B126A6-FFFA-479C-A401-B42FD9E632E9}" type="pres">
      <dgm:prSet presAssocID="{A2F76533-DD1A-48FF-9F30-CC24CAB099DA}" presName="centerShape" presStyleLbl="node0" presStyleIdx="0" presStyleCnt="1" custScaleX="123808" custScaleY="131202" custLinFactNeighborX="302" custLinFactNeighborY="0"/>
      <dgm:spPr/>
      <dgm:t>
        <a:bodyPr/>
        <a:lstStyle/>
        <a:p>
          <a:endParaRPr lang="en-GB"/>
        </a:p>
      </dgm:t>
    </dgm:pt>
    <dgm:pt modelId="{0C7D0498-92D5-4011-9796-CC3AA14BAA29}" type="pres">
      <dgm:prSet presAssocID="{3D8DF84B-9290-4D59-B35A-E55AF0D29BA8}" presName="Name9" presStyleLbl="parChTrans1D2" presStyleIdx="0" presStyleCnt="4"/>
      <dgm:spPr/>
      <dgm:t>
        <a:bodyPr/>
        <a:lstStyle/>
        <a:p>
          <a:endParaRPr lang="en-GB"/>
        </a:p>
      </dgm:t>
    </dgm:pt>
    <dgm:pt modelId="{1AA0CD40-CC76-40C9-93A7-E66F6C65C7B5}" type="pres">
      <dgm:prSet presAssocID="{3D8DF84B-9290-4D59-B35A-E55AF0D29BA8}" presName="connTx" presStyleLbl="parChTrans1D2" presStyleIdx="0" presStyleCnt="4"/>
      <dgm:spPr/>
      <dgm:t>
        <a:bodyPr/>
        <a:lstStyle/>
        <a:p>
          <a:endParaRPr lang="en-GB"/>
        </a:p>
      </dgm:t>
    </dgm:pt>
    <dgm:pt modelId="{F6FBB513-EA41-47FC-8844-28EB3860A983}" type="pres">
      <dgm:prSet presAssocID="{8C9B43A0-B878-45AA-9764-9EE11E51C6CA}" presName="node" presStyleLbl="node1" presStyleIdx="0" presStyleCnt="4" custRadScaleRad="119683" custRadScaleInc="-1198">
        <dgm:presLayoutVars>
          <dgm:bulletEnabled val="1"/>
        </dgm:presLayoutVars>
      </dgm:prSet>
      <dgm:spPr/>
      <dgm:t>
        <a:bodyPr/>
        <a:lstStyle/>
        <a:p>
          <a:endParaRPr lang="en-GB"/>
        </a:p>
      </dgm:t>
    </dgm:pt>
    <dgm:pt modelId="{90ADC4E4-9369-49C7-A68C-94BE48DB1542}" type="pres">
      <dgm:prSet presAssocID="{433A5D01-3686-4EFC-BBE4-083E9377B85F}" presName="Name9" presStyleLbl="parChTrans1D2" presStyleIdx="1" presStyleCnt="4"/>
      <dgm:spPr/>
      <dgm:t>
        <a:bodyPr/>
        <a:lstStyle/>
        <a:p>
          <a:endParaRPr lang="en-GB"/>
        </a:p>
      </dgm:t>
    </dgm:pt>
    <dgm:pt modelId="{61BF1FF5-3F5F-47AB-AC58-0B0CDBFB4924}" type="pres">
      <dgm:prSet presAssocID="{433A5D01-3686-4EFC-BBE4-083E9377B85F}" presName="connTx" presStyleLbl="parChTrans1D2" presStyleIdx="1" presStyleCnt="4"/>
      <dgm:spPr/>
      <dgm:t>
        <a:bodyPr/>
        <a:lstStyle/>
        <a:p>
          <a:endParaRPr lang="en-GB"/>
        </a:p>
      </dgm:t>
    </dgm:pt>
    <dgm:pt modelId="{1A489E71-4AD6-4122-B26B-804F34012C1D}" type="pres">
      <dgm:prSet presAssocID="{93A54CA6-EAE9-45A0-9A70-9A9C4D86F087}" presName="node" presStyleLbl="node1" presStyleIdx="1" presStyleCnt="4">
        <dgm:presLayoutVars>
          <dgm:bulletEnabled val="1"/>
        </dgm:presLayoutVars>
      </dgm:prSet>
      <dgm:spPr/>
      <dgm:t>
        <a:bodyPr/>
        <a:lstStyle/>
        <a:p>
          <a:endParaRPr lang="en-GB"/>
        </a:p>
      </dgm:t>
    </dgm:pt>
    <dgm:pt modelId="{41AB67BE-C8A8-4D22-A8E7-08E9A0DFD17A}" type="pres">
      <dgm:prSet presAssocID="{E1FEEDF2-A391-4A83-93F9-73345812F871}" presName="Name9" presStyleLbl="parChTrans1D2" presStyleIdx="2" presStyleCnt="4"/>
      <dgm:spPr/>
      <dgm:t>
        <a:bodyPr/>
        <a:lstStyle/>
        <a:p>
          <a:endParaRPr lang="en-GB"/>
        </a:p>
      </dgm:t>
    </dgm:pt>
    <dgm:pt modelId="{7C81E1EF-7A54-44B5-865A-60B9F3F3D024}" type="pres">
      <dgm:prSet presAssocID="{E1FEEDF2-A391-4A83-93F9-73345812F871}" presName="connTx" presStyleLbl="parChTrans1D2" presStyleIdx="2" presStyleCnt="4"/>
      <dgm:spPr/>
      <dgm:t>
        <a:bodyPr/>
        <a:lstStyle/>
        <a:p>
          <a:endParaRPr lang="en-GB"/>
        </a:p>
      </dgm:t>
    </dgm:pt>
    <dgm:pt modelId="{001DBE5A-479E-4A7E-8AAC-3F5F80532107}" type="pres">
      <dgm:prSet presAssocID="{B169523B-A399-4382-B7AF-292B4221C3BE}" presName="node" presStyleLbl="node1" presStyleIdx="2" presStyleCnt="4">
        <dgm:presLayoutVars>
          <dgm:bulletEnabled val="1"/>
        </dgm:presLayoutVars>
      </dgm:prSet>
      <dgm:spPr/>
      <dgm:t>
        <a:bodyPr/>
        <a:lstStyle/>
        <a:p>
          <a:endParaRPr lang="en-GB"/>
        </a:p>
      </dgm:t>
    </dgm:pt>
    <dgm:pt modelId="{F37F504C-DDE2-479C-9D95-AB92EA5246DF}" type="pres">
      <dgm:prSet presAssocID="{209BA0BA-8D5D-47CE-AE05-C206705944CC}" presName="Name9" presStyleLbl="parChTrans1D2" presStyleIdx="3" presStyleCnt="4"/>
      <dgm:spPr/>
      <dgm:t>
        <a:bodyPr/>
        <a:lstStyle/>
        <a:p>
          <a:endParaRPr lang="en-GB"/>
        </a:p>
      </dgm:t>
    </dgm:pt>
    <dgm:pt modelId="{36B7F29C-91DF-49AC-8E27-B6DA89F9694A}" type="pres">
      <dgm:prSet presAssocID="{209BA0BA-8D5D-47CE-AE05-C206705944CC}" presName="connTx" presStyleLbl="parChTrans1D2" presStyleIdx="3" presStyleCnt="4"/>
      <dgm:spPr/>
      <dgm:t>
        <a:bodyPr/>
        <a:lstStyle/>
        <a:p>
          <a:endParaRPr lang="en-GB"/>
        </a:p>
      </dgm:t>
    </dgm:pt>
    <dgm:pt modelId="{C4C1F048-EB88-4617-8BBC-C7408E57E377}" type="pres">
      <dgm:prSet presAssocID="{E7A72A1C-1689-4838-9123-396B6EF21976}" presName="node" presStyleLbl="node1" presStyleIdx="3" presStyleCnt="4">
        <dgm:presLayoutVars>
          <dgm:bulletEnabled val="1"/>
        </dgm:presLayoutVars>
      </dgm:prSet>
      <dgm:spPr/>
      <dgm:t>
        <a:bodyPr/>
        <a:lstStyle/>
        <a:p>
          <a:endParaRPr lang="en-GB"/>
        </a:p>
      </dgm:t>
    </dgm:pt>
  </dgm:ptLst>
  <dgm:cxnLst>
    <dgm:cxn modelId="{691063C9-4E4D-42FD-AEE3-CF030B631EBA}" type="presOf" srcId="{3D8DF84B-9290-4D59-B35A-E55AF0D29BA8}" destId="{0C7D0498-92D5-4011-9796-CC3AA14BAA29}" srcOrd="0" destOrd="0" presId="urn:microsoft.com/office/officeart/2005/8/layout/radial1"/>
    <dgm:cxn modelId="{E5CD3BE4-81D5-4FA0-8C0C-2262F974E9E7}" type="presOf" srcId="{93A54CA6-EAE9-45A0-9A70-9A9C4D86F087}" destId="{1A489E71-4AD6-4122-B26B-804F34012C1D}" srcOrd="0" destOrd="0" presId="urn:microsoft.com/office/officeart/2005/8/layout/radial1"/>
    <dgm:cxn modelId="{B93E4527-DE09-403D-B45D-394D30698D21}" srcId="{A2F76533-DD1A-48FF-9F30-CC24CAB099DA}" destId="{8C9B43A0-B878-45AA-9764-9EE11E51C6CA}" srcOrd="0" destOrd="0" parTransId="{3D8DF84B-9290-4D59-B35A-E55AF0D29BA8}" sibTransId="{7BFCCA1F-E475-4E5C-BEB7-35FED12FFE59}"/>
    <dgm:cxn modelId="{34840095-37CB-4F42-960E-A44013F52C45}" srcId="{A2F76533-DD1A-48FF-9F30-CC24CAB099DA}" destId="{B169523B-A399-4382-B7AF-292B4221C3BE}" srcOrd="2" destOrd="0" parTransId="{E1FEEDF2-A391-4A83-93F9-73345812F871}" sibTransId="{70E96740-017C-4D78-85F5-F723B9A11D2A}"/>
    <dgm:cxn modelId="{5B608CF2-1A83-469B-8A64-FE76D171877B}" type="presOf" srcId="{B169523B-A399-4382-B7AF-292B4221C3BE}" destId="{001DBE5A-479E-4A7E-8AAC-3F5F80532107}" srcOrd="0" destOrd="0" presId="urn:microsoft.com/office/officeart/2005/8/layout/radial1"/>
    <dgm:cxn modelId="{7FD3988A-E4C0-4C43-9105-8418FD512DD2}" type="presOf" srcId="{433A5D01-3686-4EFC-BBE4-083E9377B85F}" destId="{61BF1FF5-3F5F-47AB-AC58-0B0CDBFB4924}" srcOrd="1" destOrd="0" presId="urn:microsoft.com/office/officeart/2005/8/layout/radial1"/>
    <dgm:cxn modelId="{C5E64E2E-E3C9-4851-9D9A-8C035B1F7D7D}" type="presOf" srcId="{209BA0BA-8D5D-47CE-AE05-C206705944CC}" destId="{F37F504C-DDE2-479C-9D95-AB92EA5246DF}" srcOrd="0" destOrd="0" presId="urn:microsoft.com/office/officeart/2005/8/layout/radial1"/>
    <dgm:cxn modelId="{C4ADC49F-789D-423C-987C-77C9D580FDCC}" srcId="{21B1676E-5B86-4109-A37A-71F97E39C986}" destId="{A2F76533-DD1A-48FF-9F30-CC24CAB099DA}" srcOrd="0" destOrd="0" parTransId="{9C48D157-50D1-42D9-AD01-99F87E8242DD}" sibTransId="{B11DD811-E582-426C-AAD6-4A4DFDDF57E6}"/>
    <dgm:cxn modelId="{EE785D48-5840-4F07-B7C7-9A74CA509499}" type="presOf" srcId="{A2F76533-DD1A-48FF-9F30-CC24CAB099DA}" destId="{58B126A6-FFFA-479C-A401-B42FD9E632E9}" srcOrd="0" destOrd="0" presId="urn:microsoft.com/office/officeart/2005/8/layout/radial1"/>
    <dgm:cxn modelId="{CC10AECF-B35A-4F88-81AB-66CDA0FEC52C}" type="presOf" srcId="{433A5D01-3686-4EFC-BBE4-083E9377B85F}" destId="{90ADC4E4-9369-49C7-A68C-94BE48DB1542}" srcOrd="0" destOrd="0" presId="urn:microsoft.com/office/officeart/2005/8/layout/radial1"/>
    <dgm:cxn modelId="{A8781899-BCFD-44FE-A65E-202A7DCFCF16}" type="presOf" srcId="{21B1676E-5B86-4109-A37A-71F97E39C986}" destId="{416035F7-01B4-4FF6-8E56-FFEB94A62B6A}" srcOrd="0" destOrd="0" presId="urn:microsoft.com/office/officeart/2005/8/layout/radial1"/>
    <dgm:cxn modelId="{175FEB20-91E4-441D-BF0B-1D91829AA383}" type="presOf" srcId="{209BA0BA-8D5D-47CE-AE05-C206705944CC}" destId="{36B7F29C-91DF-49AC-8E27-B6DA89F9694A}" srcOrd="1" destOrd="0" presId="urn:microsoft.com/office/officeart/2005/8/layout/radial1"/>
    <dgm:cxn modelId="{6DE46587-4522-4AA1-B304-75702889BA32}" type="presOf" srcId="{E1FEEDF2-A391-4A83-93F9-73345812F871}" destId="{7C81E1EF-7A54-44B5-865A-60B9F3F3D024}" srcOrd="1" destOrd="0" presId="urn:microsoft.com/office/officeart/2005/8/layout/radial1"/>
    <dgm:cxn modelId="{FADB8A03-B224-47C3-98AC-4A911DAA9177}" type="presOf" srcId="{E1FEEDF2-A391-4A83-93F9-73345812F871}" destId="{41AB67BE-C8A8-4D22-A8E7-08E9A0DFD17A}" srcOrd="0" destOrd="0" presId="urn:microsoft.com/office/officeart/2005/8/layout/radial1"/>
    <dgm:cxn modelId="{F1580B75-4BC3-4FD5-9799-92D6FFB630F4}" type="presOf" srcId="{8C9B43A0-B878-45AA-9764-9EE11E51C6CA}" destId="{F6FBB513-EA41-47FC-8844-28EB3860A983}" srcOrd="0" destOrd="0" presId="urn:microsoft.com/office/officeart/2005/8/layout/radial1"/>
    <dgm:cxn modelId="{7299EAEB-A497-4F32-B202-68C13103415D}" srcId="{A2F76533-DD1A-48FF-9F30-CC24CAB099DA}" destId="{E7A72A1C-1689-4838-9123-396B6EF21976}" srcOrd="3" destOrd="0" parTransId="{209BA0BA-8D5D-47CE-AE05-C206705944CC}" sibTransId="{17F72631-461D-4EDC-A59D-3579A2D2D3AE}"/>
    <dgm:cxn modelId="{EE5A8900-E515-4483-AEE6-E16B9985302E}" srcId="{A2F76533-DD1A-48FF-9F30-CC24CAB099DA}" destId="{93A54CA6-EAE9-45A0-9A70-9A9C4D86F087}" srcOrd="1" destOrd="0" parTransId="{433A5D01-3686-4EFC-BBE4-083E9377B85F}" sibTransId="{F91138F2-37CD-4A88-BA08-B12C359803CC}"/>
    <dgm:cxn modelId="{FF4E31E0-5FE1-496D-A231-A069EA831B4B}" type="presOf" srcId="{E7A72A1C-1689-4838-9123-396B6EF21976}" destId="{C4C1F048-EB88-4617-8BBC-C7408E57E377}" srcOrd="0" destOrd="0" presId="urn:microsoft.com/office/officeart/2005/8/layout/radial1"/>
    <dgm:cxn modelId="{8C3C9E73-D65F-4D0F-A077-2A3DA890043D}" type="presOf" srcId="{3D8DF84B-9290-4D59-B35A-E55AF0D29BA8}" destId="{1AA0CD40-CC76-40C9-93A7-E66F6C65C7B5}" srcOrd="1" destOrd="0" presId="urn:microsoft.com/office/officeart/2005/8/layout/radial1"/>
    <dgm:cxn modelId="{0F5F4C32-4D58-49AA-99D7-C74E30A9714B}" type="presParOf" srcId="{416035F7-01B4-4FF6-8E56-FFEB94A62B6A}" destId="{58B126A6-FFFA-479C-A401-B42FD9E632E9}" srcOrd="0" destOrd="0" presId="urn:microsoft.com/office/officeart/2005/8/layout/radial1"/>
    <dgm:cxn modelId="{55774640-1440-490E-85B4-45DA2CE153B0}" type="presParOf" srcId="{416035F7-01B4-4FF6-8E56-FFEB94A62B6A}" destId="{0C7D0498-92D5-4011-9796-CC3AA14BAA29}" srcOrd="1" destOrd="0" presId="urn:microsoft.com/office/officeart/2005/8/layout/radial1"/>
    <dgm:cxn modelId="{E1096615-97FA-452D-AE85-F41492869616}" type="presParOf" srcId="{0C7D0498-92D5-4011-9796-CC3AA14BAA29}" destId="{1AA0CD40-CC76-40C9-93A7-E66F6C65C7B5}" srcOrd="0" destOrd="0" presId="urn:microsoft.com/office/officeart/2005/8/layout/radial1"/>
    <dgm:cxn modelId="{37C600E5-4B15-449C-84F2-18DB30FC0140}" type="presParOf" srcId="{416035F7-01B4-4FF6-8E56-FFEB94A62B6A}" destId="{F6FBB513-EA41-47FC-8844-28EB3860A983}" srcOrd="2" destOrd="0" presId="urn:microsoft.com/office/officeart/2005/8/layout/radial1"/>
    <dgm:cxn modelId="{82DE8DF7-F44A-4057-8912-A85312EE6C85}" type="presParOf" srcId="{416035F7-01B4-4FF6-8E56-FFEB94A62B6A}" destId="{90ADC4E4-9369-49C7-A68C-94BE48DB1542}" srcOrd="3" destOrd="0" presId="urn:microsoft.com/office/officeart/2005/8/layout/radial1"/>
    <dgm:cxn modelId="{3E11921C-34BA-4F3D-886E-78F6F343CDBA}" type="presParOf" srcId="{90ADC4E4-9369-49C7-A68C-94BE48DB1542}" destId="{61BF1FF5-3F5F-47AB-AC58-0B0CDBFB4924}" srcOrd="0" destOrd="0" presId="urn:microsoft.com/office/officeart/2005/8/layout/radial1"/>
    <dgm:cxn modelId="{2FBEA8B6-0E5B-4E2B-A862-80A45A1AAB8F}" type="presParOf" srcId="{416035F7-01B4-4FF6-8E56-FFEB94A62B6A}" destId="{1A489E71-4AD6-4122-B26B-804F34012C1D}" srcOrd="4" destOrd="0" presId="urn:microsoft.com/office/officeart/2005/8/layout/radial1"/>
    <dgm:cxn modelId="{2234F96B-97E5-43FB-8A45-6890F5CCD04D}" type="presParOf" srcId="{416035F7-01B4-4FF6-8E56-FFEB94A62B6A}" destId="{41AB67BE-C8A8-4D22-A8E7-08E9A0DFD17A}" srcOrd="5" destOrd="0" presId="urn:microsoft.com/office/officeart/2005/8/layout/radial1"/>
    <dgm:cxn modelId="{BE5E4D32-D293-4AEA-88C3-0942A8194E3E}" type="presParOf" srcId="{41AB67BE-C8A8-4D22-A8E7-08E9A0DFD17A}" destId="{7C81E1EF-7A54-44B5-865A-60B9F3F3D024}" srcOrd="0" destOrd="0" presId="urn:microsoft.com/office/officeart/2005/8/layout/radial1"/>
    <dgm:cxn modelId="{2D2A8058-F446-416C-904D-0CF50BE1173B}" type="presParOf" srcId="{416035F7-01B4-4FF6-8E56-FFEB94A62B6A}" destId="{001DBE5A-479E-4A7E-8AAC-3F5F80532107}" srcOrd="6" destOrd="0" presId="urn:microsoft.com/office/officeart/2005/8/layout/radial1"/>
    <dgm:cxn modelId="{71E4647E-078D-4A08-8BA2-9AEBC641C734}" type="presParOf" srcId="{416035F7-01B4-4FF6-8E56-FFEB94A62B6A}" destId="{F37F504C-DDE2-479C-9D95-AB92EA5246DF}" srcOrd="7" destOrd="0" presId="urn:microsoft.com/office/officeart/2005/8/layout/radial1"/>
    <dgm:cxn modelId="{74D00D4A-1A42-4AD5-8B00-D12E638C7306}" type="presParOf" srcId="{F37F504C-DDE2-479C-9D95-AB92EA5246DF}" destId="{36B7F29C-91DF-49AC-8E27-B6DA89F9694A}" srcOrd="0" destOrd="0" presId="urn:microsoft.com/office/officeart/2005/8/layout/radial1"/>
    <dgm:cxn modelId="{9C1D34D1-54A5-4CFD-904E-9D0295D21BD7}" type="presParOf" srcId="{416035F7-01B4-4FF6-8E56-FFEB94A62B6A}" destId="{C4C1F048-EB88-4617-8BBC-C7408E57E377}" srcOrd="8" destOrd="0" presId="urn:microsoft.com/office/officeart/2005/8/layout/radial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B126A6-FFFA-479C-A401-B42FD9E632E9}">
      <dsp:nvSpPr>
        <dsp:cNvPr id="0" name=""/>
        <dsp:cNvSpPr/>
      </dsp:nvSpPr>
      <dsp:spPr>
        <a:xfrm>
          <a:off x="2021554" y="1014578"/>
          <a:ext cx="1106688" cy="1082963"/>
        </a:xfrm>
        <a:prstGeom prst="ellipse">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lvl="0" algn="ctr" defTabSz="533400">
            <a:lnSpc>
              <a:spcPct val="90000"/>
            </a:lnSpc>
            <a:spcBef>
              <a:spcPct val="0"/>
            </a:spcBef>
            <a:spcAft>
              <a:spcPct val="35000"/>
            </a:spcAft>
          </a:pPr>
          <a:r>
            <a:rPr lang="en-GB" sz="1200" kern="1200" dirty="0" smtClean="0"/>
            <a:t>Principles of </a:t>
          </a:r>
          <a:r>
            <a:rPr lang="en-GB" sz="1200" kern="1200" dirty="0" err="1" smtClean="0"/>
            <a:t>AfL</a:t>
          </a:r>
          <a:r>
            <a:rPr lang="en-GB" sz="1200" kern="1200" dirty="0" smtClean="0"/>
            <a:t> </a:t>
          </a:r>
          <a:endParaRPr lang="en-GB" sz="1200" kern="1200" dirty="0"/>
        </a:p>
      </dsp:txBody>
      <dsp:txXfrm>
        <a:off x="2183625" y="1173174"/>
        <a:ext cx="782546" cy="765771"/>
      </dsp:txXfrm>
    </dsp:sp>
    <dsp:sp modelId="{0C7D0498-92D5-4011-9796-CC3AA14BAA29}">
      <dsp:nvSpPr>
        <dsp:cNvPr id="0" name=""/>
        <dsp:cNvSpPr/>
      </dsp:nvSpPr>
      <dsp:spPr>
        <a:xfrm rot="16140618">
          <a:off x="2488225" y="923541"/>
          <a:ext cx="152016" cy="30234"/>
        </a:xfrm>
        <a:custGeom>
          <a:avLst/>
          <a:gdLst/>
          <a:ahLst/>
          <a:cxnLst/>
          <a:rect l="0" t="0" r="0" b="0"/>
          <a:pathLst>
            <a:path>
              <a:moveTo>
                <a:pt x="0" y="15117"/>
              </a:moveTo>
              <a:lnTo>
                <a:pt x="152016" y="15117"/>
              </a:lnTo>
            </a:path>
          </a:pathLst>
        </a:custGeom>
        <a:noFill/>
        <a:ln w="19050" cap="rnd" cmpd="sng" algn="ctr">
          <a:solidFill>
            <a:schemeClr val="accent6">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rot="10800000">
        <a:off x="2560432" y="934858"/>
        <a:ext cx="7600" cy="7600"/>
      </dsp:txXfrm>
    </dsp:sp>
    <dsp:sp modelId="{F6FBB513-EA41-47FC-8844-28EB3860A983}">
      <dsp:nvSpPr>
        <dsp:cNvPr id="0" name=""/>
        <dsp:cNvSpPr/>
      </dsp:nvSpPr>
      <dsp:spPr>
        <a:xfrm>
          <a:off x="2124106" y="0"/>
          <a:ext cx="862726" cy="862726"/>
        </a:xfrm>
        <a:prstGeom prst="ellipse">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lvl="0" algn="ctr" defTabSz="755650">
            <a:lnSpc>
              <a:spcPct val="90000"/>
            </a:lnSpc>
            <a:spcBef>
              <a:spcPct val="0"/>
            </a:spcBef>
            <a:spcAft>
              <a:spcPct val="35000"/>
            </a:spcAft>
          </a:pPr>
          <a:endParaRPr lang="en-GB" sz="1700" kern="1200"/>
        </a:p>
      </dsp:txBody>
      <dsp:txXfrm>
        <a:off x="2250449" y="126343"/>
        <a:ext cx="610040" cy="610040"/>
      </dsp:txXfrm>
    </dsp:sp>
    <dsp:sp modelId="{90ADC4E4-9369-49C7-A68C-94BE48DB1542}">
      <dsp:nvSpPr>
        <dsp:cNvPr id="0" name=""/>
        <dsp:cNvSpPr/>
      </dsp:nvSpPr>
      <dsp:spPr>
        <a:xfrm>
          <a:off x="3128243" y="1540942"/>
          <a:ext cx="131530" cy="30234"/>
        </a:xfrm>
        <a:custGeom>
          <a:avLst/>
          <a:gdLst/>
          <a:ahLst/>
          <a:cxnLst/>
          <a:rect l="0" t="0" r="0" b="0"/>
          <a:pathLst>
            <a:path>
              <a:moveTo>
                <a:pt x="0" y="15117"/>
              </a:moveTo>
              <a:lnTo>
                <a:pt x="131530" y="15117"/>
              </a:lnTo>
            </a:path>
          </a:pathLst>
        </a:custGeom>
        <a:noFill/>
        <a:ln w="19050" cap="rnd" cmpd="sng" algn="ctr">
          <a:solidFill>
            <a:schemeClr val="accent6">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a:off x="3190720" y="1552771"/>
        <a:ext cx="6576" cy="6576"/>
      </dsp:txXfrm>
    </dsp:sp>
    <dsp:sp modelId="{1A489E71-4AD6-4122-B26B-804F34012C1D}">
      <dsp:nvSpPr>
        <dsp:cNvPr id="0" name=""/>
        <dsp:cNvSpPr/>
      </dsp:nvSpPr>
      <dsp:spPr>
        <a:xfrm>
          <a:off x="3259773" y="1124696"/>
          <a:ext cx="862726" cy="862726"/>
        </a:xfrm>
        <a:prstGeom prst="ellipse">
          <a:avLst/>
        </a:prstGeom>
        <a:solidFill>
          <a:schemeClr val="accent5">
            <a:hueOff val="-871962"/>
            <a:satOff val="5188"/>
            <a:lumOff val="2091"/>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lvl="0" algn="ctr" defTabSz="755650">
            <a:lnSpc>
              <a:spcPct val="90000"/>
            </a:lnSpc>
            <a:spcBef>
              <a:spcPct val="0"/>
            </a:spcBef>
            <a:spcAft>
              <a:spcPct val="35000"/>
            </a:spcAft>
          </a:pPr>
          <a:endParaRPr lang="en-GB" sz="1700" kern="1200" dirty="0"/>
        </a:p>
      </dsp:txBody>
      <dsp:txXfrm>
        <a:off x="3386116" y="1251039"/>
        <a:ext cx="610040" cy="610040"/>
      </dsp:txXfrm>
    </dsp:sp>
    <dsp:sp modelId="{41AB67BE-C8A8-4D22-A8E7-08E9A0DFD17A}">
      <dsp:nvSpPr>
        <dsp:cNvPr id="0" name=""/>
        <dsp:cNvSpPr/>
      </dsp:nvSpPr>
      <dsp:spPr>
        <a:xfrm rot="5420764">
          <a:off x="2496077" y="2157511"/>
          <a:ext cx="150195" cy="30234"/>
        </a:xfrm>
        <a:custGeom>
          <a:avLst/>
          <a:gdLst/>
          <a:ahLst/>
          <a:cxnLst/>
          <a:rect l="0" t="0" r="0" b="0"/>
          <a:pathLst>
            <a:path>
              <a:moveTo>
                <a:pt x="0" y="15117"/>
              </a:moveTo>
              <a:lnTo>
                <a:pt x="150195" y="15117"/>
              </a:lnTo>
            </a:path>
          </a:pathLst>
        </a:custGeom>
        <a:noFill/>
        <a:ln w="19050" cap="rnd" cmpd="sng" algn="ctr">
          <a:solidFill>
            <a:schemeClr val="accent6">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rot="10800000">
        <a:off x="2567420" y="2168873"/>
        <a:ext cx="7509" cy="7509"/>
      </dsp:txXfrm>
    </dsp:sp>
    <dsp:sp modelId="{001DBE5A-479E-4A7E-8AAC-3F5F80532107}">
      <dsp:nvSpPr>
        <dsp:cNvPr id="0" name=""/>
        <dsp:cNvSpPr/>
      </dsp:nvSpPr>
      <dsp:spPr>
        <a:xfrm>
          <a:off x="2136752" y="2247717"/>
          <a:ext cx="862726" cy="862726"/>
        </a:xfrm>
        <a:prstGeom prst="ellipse">
          <a:avLst/>
        </a:prstGeom>
        <a:solidFill>
          <a:schemeClr val="accent5">
            <a:hueOff val="-1743925"/>
            <a:satOff val="10375"/>
            <a:lumOff val="4183"/>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lvl="0" algn="ctr" defTabSz="755650">
            <a:lnSpc>
              <a:spcPct val="90000"/>
            </a:lnSpc>
            <a:spcBef>
              <a:spcPct val="0"/>
            </a:spcBef>
            <a:spcAft>
              <a:spcPct val="35000"/>
            </a:spcAft>
          </a:pPr>
          <a:endParaRPr lang="en-GB" sz="1700" kern="1200"/>
        </a:p>
      </dsp:txBody>
      <dsp:txXfrm>
        <a:off x="2263095" y="2374060"/>
        <a:ext cx="610040" cy="610040"/>
      </dsp:txXfrm>
    </dsp:sp>
    <dsp:sp modelId="{F37F504C-DDE2-479C-9D95-AB92EA5246DF}">
      <dsp:nvSpPr>
        <dsp:cNvPr id="0" name=""/>
        <dsp:cNvSpPr/>
      </dsp:nvSpPr>
      <dsp:spPr>
        <a:xfrm rot="10800000">
          <a:off x="1876458" y="1540942"/>
          <a:ext cx="145096" cy="30234"/>
        </a:xfrm>
        <a:custGeom>
          <a:avLst/>
          <a:gdLst/>
          <a:ahLst/>
          <a:cxnLst/>
          <a:rect l="0" t="0" r="0" b="0"/>
          <a:pathLst>
            <a:path>
              <a:moveTo>
                <a:pt x="0" y="15117"/>
              </a:moveTo>
              <a:lnTo>
                <a:pt x="145096" y="15117"/>
              </a:lnTo>
            </a:path>
          </a:pathLst>
        </a:custGeom>
        <a:noFill/>
        <a:ln w="19050" cap="rnd" cmpd="sng" algn="ctr">
          <a:solidFill>
            <a:schemeClr val="accent6">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rot="10800000">
        <a:off x="1945379" y="1552432"/>
        <a:ext cx="7254" cy="7254"/>
      </dsp:txXfrm>
    </dsp:sp>
    <dsp:sp modelId="{C4C1F048-EB88-4617-8BBC-C7408E57E377}">
      <dsp:nvSpPr>
        <dsp:cNvPr id="0" name=""/>
        <dsp:cNvSpPr/>
      </dsp:nvSpPr>
      <dsp:spPr>
        <a:xfrm>
          <a:off x="1013732" y="1124696"/>
          <a:ext cx="862726" cy="862726"/>
        </a:xfrm>
        <a:prstGeom prst="ellipse">
          <a:avLst/>
        </a:prstGeom>
        <a:solidFill>
          <a:schemeClr val="accent5">
            <a:hueOff val="-2615887"/>
            <a:satOff val="15563"/>
            <a:lumOff val="627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lvl="0" algn="ctr" defTabSz="755650">
            <a:lnSpc>
              <a:spcPct val="90000"/>
            </a:lnSpc>
            <a:spcBef>
              <a:spcPct val="0"/>
            </a:spcBef>
            <a:spcAft>
              <a:spcPct val="35000"/>
            </a:spcAft>
          </a:pPr>
          <a:endParaRPr lang="en-GB" sz="1700" kern="1200"/>
        </a:p>
      </dsp:txBody>
      <dsp:txXfrm>
        <a:off x="1140075" y="1251039"/>
        <a:ext cx="610040" cy="61004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B126A6-FFFA-479C-A401-B42FD9E632E9}">
      <dsp:nvSpPr>
        <dsp:cNvPr id="0" name=""/>
        <dsp:cNvSpPr/>
      </dsp:nvSpPr>
      <dsp:spPr>
        <a:xfrm>
          <a:off x="2040830" y="990102"/>
          <a:ext cx="1068124" cy="1131914"/>
        </a:xfrm>
        <a:prstGeom prst="ellipse">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lvl="0" algn="ctr" defTabSz="466725">
            <a:lnSpc>
              <a:spcPct val="90000"/>
            </a:lnSpc>
            <a:spcBef>
              <a:spcPct val="0"/>
            </a:spcBef>
            <a:spcAft>
              <a:spcPct val="35000"/>
            </a:spcAft>
          </a:pPr>
          <a:r>
            <a:rPr lang="en-GB" sz="1050" kern="1200" dirty="0" err="1" smtClean="0"/>
            <a:t>Nodweddion</a:t>
          </a:r>
          <a:r>
            <a:rPr lang="en-GB" sz="1050" kern="1200" dirty="0" smtClean="0"/>
            <a:t> </a:t>
          </a:r>
          <a:r>
            <a:rPr lang="en-GB" sz="1050" kern="1200" dirty="0" err="1" smtClean="0"/>
            <a:t>AaGD</a:t>
          </a:r>
          <a:endParaRPr lang="en-GB" sz="1050" kern="1200" dirty="0"/>
        </a:p>
      </dsp:txBody>
      <dsp:txXfrm>
        <a:off x="2197253" y="1155867"/>
        <a:ext cx="755278" cy="800384"/>
      </dsp:txXfrm>
    </dsp:sp>
    <dsp:sp modelId="{0C7D0498-92D5-4011-9796-CC3AA14BAA29}">
      <dsp:nvSpPr>
        <dsp:cNvPr id="0" name=""/>
        <dsp:cNvSpPr/>
      </dsp:nvSpPr>
      <dsp:spPr>
        <a:xfrm rot="16140676">
          <a:off x="2500249" y="911312"/>
          <a:ext cx="127554" cy="30234"/>
        </a:xfrm>
        <a:custGeom>
          <a:avLst/>
          <a:gdLst/>
          <a:ahLst/>
          <a:cxnLst/>
          <a:rect l="0" t="0" r="0" b="0"/>
          <a:pathLst>
            <a:path>
              <a:moveTo>
                <a:pt x="0" y="15117"/>
              </a:moveTo>
              <a:lnTo>
                <a:pt x="127554" y="15117"/>
              </a:lnTo>
            </a:path>
          </a:pathLst>
        </a:custGeom>
        <a:noFill/>
        <a:ln w="19050" cap="rnd" cmpd="sng" algn="ctr">
          <a:solidFill>
            <a:schemeClr val="accent6">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rot="10800000">
        <a:off x="2560837" y="923240"/>
        <a:ext cx="6377" cy="6377"/>
      </dsp:txXfrm>
    </dsp:sp>
    <dsp:sp modelId="{F6FBB513-EA41-47FC-8844-28EB3860A983}">
      <dsp:nvSpPr>
        <dsp:cNvPr id="0" name=""/>
        <dsp:cNvSpPr/>
      </dsp:nvSpPr>
      <dsp:spPr>
        <a:xfrm>
          <a:off x="2124118" y="0"/>
          <a:ext cx="862726" cy="862726"/>
        </a:xfrm>
        <a:prstGeom prst="ellipse">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lvl="0" algn="ctr" defTabSz="755650">
            <a:lnSpc>
              <a:spcPct val="90000"/>
            </a:lnSpc>
            <a:spcBef>
              <a:spcPct val="0"/>
            </a:spcBef>
            <a:spcAft>
              <a:spcPct val="35000"/>
            </a:spcAft>
          </a:pPr>
          <a:endParaRPr lang="en-GB" sz="1700" kern="1200"/>
        </a:p>
      </dsp:txBody>
      <dsp:txXfrm>
        <a:off x="2250461" y="126343"/>
        <a:ext cx="610040" cy="610040"/>
      </dsp:txXfrm>
    </dsp:sp>
    <dsp:sp modelId="{90ADC4E4-9369-49C7-A68C-94BE48DB1542}">
      <dsp:nvSpPr>
        <dsp:cNvPr id="0" name=""/>
        <dsp:cNvSpPr/>
      </dsp:nvSpPr>
      <dsp:spPr>
        <a:xfrm>
          <a:off x="3108954" y="1540942"/>
          <a:ext cx="149722" cy="30234"/>
        </a:xfrm>
        <a:custGeom>
          <a:avLst/>
          <a:gdLst/>
          <a:ahLst/>
          <a:cxnLst/>
          <a:rect l="0" t="0" r="0" b="0"/>
          <a:pathLst>
            <a:path>
              <a:moveTo>
                <a:pt x="0" y="15117"/>
              </a:moveTo>
              <a:lnTo>
                <a:pt x="149722" y="15117"/>
              </a:lnTo>
            </a:path>
          </a:pathLst>
        </a:custGeom>
        <a:noFill/>
        <a:ln w="19050" cap="rnd" cmpd="sng" algn="ctr">
          <a:solidFill>
            <a:schemeClr val="accent6">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a:off x="3180072" y="1552316"/>
        <a:ext cx="7486" cy="7486"/>
      </dsp:txXfrm>
    </dsp:sp>
    <dsp:sp modelId="{1A489E71-4AD6-4122-B26B-804F34012C1D}">
      <dsp:nvSpPr>
        <dsp:cNvPr id="0" name=""/>
        <dsp:cNvSpPr/>
      </dsp:nvSpPr>
      <dsp:spPr>
        <a:xfrm>
          <a:off x="3258676" y="1124696"/>
          <a:ext cx="862726" cy="862726"/>
        </a:xfrm>
        <a:prstGeom prst="ellipse">
          <a:avLst/>
        </a:prstGeom>
        <a:solidFill>
          <a:schemeClr val="accent5">
            <a:hueOff val="-871962"/>
            <a:satOff val="5188"/>
            <a:lumOff val="2091"/>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lvl="0" algn="ctr" defTabSz="755650">
            <a:lnSpc>
              <a:spcPct val="90000"/>
            </a:lnSpc>
            <a:spcBef>
              <a:spcPct val="0"/>
            </a:spcBef>
            <a:spcAft>
              <a:spcPct val="35000"/>
            </a:spcAft>
          </a:pPr>
          <a:endParaRPr lang="en-GB" sz="1700" kern="1200" dirty="0"/>
        </a:p>
      </dsp:txBody>
      <dsp:txXfrm>
        <a:off x="3385019" y="1251039"/>
        <a:ext cx="610040" cy="610040"/>
      </dsp:txXfrm>
    </dsp:sp>
    <dsp:sp modelId="{41AB67BE-C8A8-4D22-A8E7-08E9A0DFD17A}">
      <dsp:nvSpPr>
        <dsp:cNvPr id="0" name=""/>
        <dsp:cNvSpPr/>
      </dsp:nvSpPr>
      <dsp:spPr>
        <a:xfrm rot="5420764">
          <a:off x="2508785" y="2169199"/>
          <a:ext cx="124625" cy="30234"/>
        </a:xfrm>
        <a:custGeom>
          <a:avLst/>
          <a:gdLst/>
          <a:ahLst/>
          <a:cxnLst/>
          <a:rect l="0" t="0" r="0" b="0"/>
          <a:pathLst>
            <a:path>
              <a:moveTo>
                <a:pt x="0" y="15117"/>
              </a:moveTo>
              <a:lnTo>
                <a:pt x="124625" y="15117"/>
              </a:lnTo>
            </a:path>
          </a:pathLst>
        </a:custGeom>
        <a:noFill/>
        <a:ln w="19050" cap="rnd" cmpd="sng" algn="ctr">
          <a:solidFill>
            <a:schemeClr val="accent6">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rot="10800000">
        <a:off x="2567982" y="2181201"/>
        <a:ext cx="6231" cy="6231"/>
      </dsp:txXfrm>
    </dsp:sp>
    <dsp:sp modelId="{001DBE5A-479E-4A7E-8AAC-3F5F80532107}">
      <dsp:nvSpPr>
        <dsp:cNvPr id="0" name=""/>
        <dsp:cNvSpPr/>
      </dsp:nvSpPr>
      <dsp:spPr>
        <a:xfrm>
          <a:off x="2136752" y="2246620"/>
          <a:ext cx="862726" cy="862726"/>
        </a:xfrm>
        <a:prstGeom prst="ellipse">
          <a:avLst/>
        </a:prstGeom>
        <a:solidFill>
          <a:schemeClr val="accent5">
            <a:hueOff val="-1743925"/>
            <a:satOff val="10375"/>
            <a:lumOff val="4183"/>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lvl="0" algn="ctr" defTabSz="755650">
            <a:lnSpc>
              <a:spcPct val="90000"/>
            </a:lnSpc>
            <a:spcBef>
              <a:spcPct val="0"/>
            </a:spcBef>
            <a:spcAft>
              <a:spcPct val="35000"/>
            </a:spcAft>
          </a:pPr>
          <a:endParaRPr lang="en-GB" sz="1700" kern="1200"/>
        </a:p>
      </dsp:txBody>
      <dsp:txXfrm>
        <a:off x="2263095" y="2372963"/>
        <a:ext cx="610040" cy="610040"/>
      </dsp:txXfrm>
    </dsp:sp>
    <dsp:sp modelId="{F37F504C-DDE2-479C-9D95-AB92EA5246DF}">
      <dsp:nvSpPr>
        <dsp:cNvPr id="0" name=""/>
        <dsp:cNvSpPr/>
      </dsp:nvSpPr>
      <dsp:spPr>
        <a:xfrm rot="10800000">
          <a:off x="1877555" y="1540942"/>
          <a:ext cx="163274" cy="30234"/>
        </a:xfrm>
        <a:custGeom>
          <a:avLst/>
          <a:gdLst/>
          <a:ahLst/>
          <a:cxnLst/>
          <a:rect l="0" t="0" r="0" b="0"/>
          <a:pathLst>
            <a:path>
              <a:moveTo>
                <a:pt x="0" y="15117"/>
              </a:moveTo>
              <a:lnTo>
                <a:pt x="163274" y="15117"/>
              </a:lnTo>
            </a:path>
          </a:pathLst>
        </a:custGeom>
        <a:noFill/>
        <a:ln w="19050" cap="rnd" cmpd="sng" algn="ctr">
          <a:solidFill>
            <a:schemeClr val="accent6">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rot="10800000">
        <a:off x="1955110" y="1551978"/>
        <a:ext cx="8163" cy="8163"/>
      </dsp:txXfrm>
    </dsp:sp>
    <dsp:sp modelId="{C4C1F048-EB88-4617-8BBC-C7408E57E377}">
      <dsp:nvSpPr>
        <dsp:cNvPr id="0" name=""/>
        <dsp:cNvSpPr/>
      </dsp:nvSpPr>
      <dsp:spPr>
        <a:xfrm>
          <a:off x="1014828" y="1124696"/>
          <a:ext cx="862726" cy="862726"/>
        </a:xfrm>
        <a:prstGeom prst="ellipse">
          <a:avLst/>
        </a:prstGeom>
        <a:solidFill>
          <a:schemeClr val="accent5">
            <a:hueOff val="-2615887"/>
            <a:satOff val="15563"/>
            <a:lumOff val="627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lvl="0" algn="ctr" defTabSz="755650">
            <a:lnSpc>
              <a:spcPct val="90000"/>
            </a:lnSpc>
            <a:spcBef>
              <a:spcPct val="0"/>
            </a:spcBef>
            <a:spcAft>
              <a:spcPct val="35000"/>
            </a:spcAft>
          </a:pPr>
          <a:endParaRPr lang="en-GB" sz="1700" kern="1200"/>
        </a:p>
      </dsp:txBody>
      <dsp:txXfrm>
        <a:off x="1141171" y="1251039"/>
        <a:ext cx="610040" cy="610040"/>
      </dsp:txXfrm>
    </dsp:sp>
  </dsp:spTree>
</dsp:drawing>
</file>

<file path=ppt/diagrams/layout1.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37F0C1C-E522-4CDC-95BA-83D4A1677256}" type="datetimeFigureOut">
              <a:rPr lang="en-GB" smtClean="0"/>
              <a:t>30/11/2019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EE7AAFA-184F-4987-81E6-3D032FC15915}" type="slidenum">
              <a:rPr lang="en-GB" smtClean="0"/>
              <a:t>‹#›</a:t>
            </a:fld>
            <a:endParaRPr lang="en-GB"/>
          </a:p>
        </p:txBody>
      </p:sp>
    </p:spTree>
    <p:extLst>
      <p:ext uri="{BB962C8B-B14F-4D97-AF65-F5344CB8AC3E}">
        <p14:creationId xmlns:p14="http://schemas.microsoft.com/office/powerpoint/2010/main" val="6249021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A31DA98-3D72-42A4-AD2B-037131FFC3AF}" type="slidenum">
              <a:rPr lang="en-GB" smtClean="0"/>
              <a:t>7</a:t>
            </a:fld>
            <a:endParaRPr lang="en-GB"/>
          </a:p>
        </p:txBody>
      </p:sp>
    </p:spTree>
    <p:extLst>
      <p:ext uri="{BB962C8B-B14F-4D97-AF65-F5344CB8AC3E}">
        <p14:creationId xmlns:p14="http://schemas.microsoft.com/office/powerpoint/2010/main" val="4629301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22532"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8F36F8AA-9CB6-4BAB-91F4-149615F510E8}" type="slidenum">
              <a:rPr lang="en-GB" altLang="en-US" smtClean="0"/>
              <a:pPr fontAlgn="base">
                <a:spcBef>
                  <a:spcPct val="0"/>
                </a:spcBef>
                <a:spcAft>
                  <a:spcPct val="0"/>
                </a:spcAft>
                <a:defRPr/>
              </a:pPr>
              <a:t>8</a:t>
            </a:fld>
            <a:endParaRPr lang="en-GB" altLang="en-US" smtClean="0"/>
          </a:p>
        </p:txBody>
      </p:sp>
    </p:spTree>
    <p:extLst>
      <p:ext uri="{BB962C8B-B14F-4D97-AF65-F5344CB8AC3E}">
        <p14:creationId xmlns:p14="http://schemas.microsoft.com/office/powerpoint/2010/main" val="4373746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A31DA98-3D72-42A4-AD2B-037131FFC3AF}" type="slidenum">
              <a:rPr lang="en-GB" smtClean="0"/>
              <a:t>9</a:t>
            </a:fld>
            <a:endParaRPr lang="en-GB"/>
          </a:p>
        </p:txBody>
      </p:sp>
    </p:spTree>
    <p:extLst>
      <p:ext uri="{BB962C8B-B14F-4D97-AF65-F5344CB8AC3E}">
        <p14:creationId xmlns:p14="http://schemas.microsoft.com/office/powerpoint/2010/main" val="32041274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A31DA98-3D72-42A4-AD2B-037131FFC3AF}" type="slidenum">
              <a:rPr lang="en-GB" smtClean="0"/>
              <a:t>10</a:t>
            </a:fld>
            <a:endParaRPr lang="en-GB"/>
          </a:p>
        </p:txBody>
      </p:sp>
    </p:spTree>
    <p:extLst>
      <p:ext uri="{BB962C8B-B14F-4D97-AF65-F5344CB8AC3E}">
        <p14:creationId xmlns:p14="http://schemas.microsoft.com/office/powerpoint/2010/main" val="8317110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A31DA98-3D72-42A4-AD2B-037131FFC3AF}" type="slidenum">
              <a:rPr lang="en-GB" smtClean="0"/>
              <a:t>11</a:t>
            </a:fld>
            <a:endParaRPr lang="en-GB"/>
          </a:p>
        </p:txBody>
      </p:sp>
    </p:spTree>
    <p:extLst>
      <p:ext uri="{BB962C8B-B14F-4D97-AF65-F5344CB8AC3E}">
        <p14:creationId xmlns:p14="http://schemas.microsoft.com/office/powerpoint/2010/main" val="23417842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A31DA98-3D72-42A4-AD2B-037131FFC3AF}" type="slidenum">
              <a:rPr lang="en-GB" smtClean="0"/>
              <a:t>12</a:t>
            </a:fld>
            <a:endParaRPr lang="en-GB"/>
          </a:p>
        </p:txBody>
      </p:sp>
    </p:spTree>
    <p:extLst>
      <p:ext uri="{BB962C8B-B14F-4D97-AF65-F5344CB8AC3E}">
        <p14:creationId xmlns:p14="http://schemas.microsoft.com/office/powerpoint/2010/main" val="15359805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A31DA98-3D72-42A4-AD2B-037131FFC3AF}" type="slidenum">
              <a:rPr lang="en-GB" smtClean="0"/>
              <a:t>13</a:t>
            </a:fld>
            <a:endParaRPr lang="en-GB"/>
          </a:p>
        </p:txBody>
      </p:sp>
    </p:spTree>
    <p:extLst>
      <p:ext uri="{BB962C8B-B14F-4D97-AF65-F5344CB8AC3E}">
        <p14:creationId xmlns:p14="http://schemas.microsoft.com/office/powerpoint/2010/main" val="59982645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A31DA98-3D72-42A4-AD2B-037131FFC3AF}" type="slidenum">
              <a:rPr lang="en-GB" smtClean="0"/>
              <a:t>16</a:t>
            </a:fld>
            <a:endParaRPr lang="en-GB"/>
          </a:p>
        </p:txBody>
      </p:sp>
    </p:spTree>
    <p:extLst>
      <p:ext uri="{BB962C8B-B14F-4D97-AF65-F5344CB8AC3E}">
        <p14:creationId xmlns:p14="http://schemas.microsoft.com/office/powerpoint/2010/main" val="303443550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A31DA98-3D72-42A4-AD2B-037131FFC3AF}" type="slidenum">
              <a:rPr lang="en-GB" smtClean="0"/>
              <a:t>17</a:t>
            </a:fld>
            <a:endParaRPr lang="en-GB"/>
          </a:p>
        </p:txBody>
      </p:sp>
    </p:spTree>
    <p:extLst>
      <p:ext uri="{BB962C8B-B14F-4D97-AF65-F5344CB8AC3E}">
        <p14:creationId xmlns:p14="http://schemas.microsoft.com/office/powerpoint/2010/main" val="266507249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A31DA98-3D72-42A4-AD2B-037131FFC3AF}" type="slidenum">
              <a:rPr lang="en-GB" smtClean="0"/>
              <a:t>19</a:t>
            </a:fld>
            <a:endParaRPr lang="en-GB"/>
          </a:p>
        </p:txBody>
      </p:sp>
    </p:spTree>
    <p:extLst>
      <p:ext uri="{BB962C8B-B14F-4D97-AF65-F5344CB8AC3E}">
        <p14:creationId xmlns:p14="http://schemas.microsoft.com/office/powerpoint/2010/main" val="16700247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23556"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6FAB9443-B2C3-407E-B917-AA4C903F3223}" type="slidenum">
              <a:rPr lang="en-GB" altLang="en-US" smtClean="0"/>
              <a:pPr fontAlgn="base">
                <a:spcBef>
                  <a:spcPct val="0"/>
                </a:spcBef>
                <a:spcAft>
                  <a:spcPct val="0"/>
                </a:spcAft>
                <a:defRPr/>
              </a:pPr>
              <a:t>20</a:t>
            </a:fld>
            <a:endParaRPr lang="en-GB" altLang="en-US" smtClean="0"/>
          </a:p>
        </p:txBody>
      </p:sp>
    </p:spTree>
    <p:extLst>
      <p:ext uri="{BB962C8B-B14F-4D97-AF65-F5344CB8AC3E}">
        <p14:creationId xmlns:p14="http://schemas.microsoft.com/office/powerpoint/2010/main" val="341265082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403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2458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8EA47EAB-0BE8-4EDA-94DC-5B65F0560FE6}" type="slidenum">
              <a:rPr lang="en-GB" altLang="en-US" smtClean="0"/>
              <a:pPr fontAlgn="base">
                <a:spcBef>
                  <a:spcPct val="0"/>
                </a:spcBef>
                <a:spcAft>
                  <a:spcPct val="0"/>
                </a:spcAft>
                <a:defRPr/>
              </a:pPr>
              <a:t>22</a:t>
            </a:fld>
            <a:endParaRPr lang="en-GB" altLang="en-US" smtClean="0"/>
          </a:p>
        </p:txBody>
      </p:sp>
    </p:spTree>
    <p:extLst>
      <p:ext uri="{BB962C8B-B14F-4D97-AF65-F5344CB8AC3E}">
        <p14:creationId xmlns:p14="http://schemas.microsoft.com/office/powerpoint/2010/main" val="200178089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A31DA98-3D72-42A4-AD2B-037131FFC3AF}" type="slidenum">
              <a:rPr lang="en-GB" smtClean="0"/>
              <a:t>23</a:t>
            </a:fld>
            <a:endParaRPr lang="en-GB"/>
          </a:p>
        </p:txBody>
      </p:sp>
    </p:spTree>
    <p:extLst>
      <p:ext uri="{BB962C8B-B14F-4D97-AF65-F5344CB8AC3E}">
        <p14:creationId xmlns:p14="http://schemas.microsoft.com/office/powerpoint/2010/main" val="19522847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A31DA98-3D72-42A4-AD2B-037131FFC3AF}" type="slidenum">
              <a:rPr lang="en-GB" smtClean="0"/>
              <a:t>24</a:t>
            </a:fld>
            <a:endParaRPr lang="en-GB"/>
          </a:p>
        </p:txBody>
      </p:sp>
    </p:spTree>
    <p:extLst>
      <p:ext uri="{BB962C8B-B14F-4D97-AF65-F5344CB8AC3E}">
        <p14:creationId xmlns:p14="http://schemas.microsoft.com/office/powerpoint/2010/main" val="114342927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5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mtClean="0"/>
          </a:p>
        </p:txBody>
      </p:sp>
      <p:sp>
        <p:nvSpPr>
          <p:cNvPr id="4" name="Slide Number Placeholder 3"/>
          <p:cNvSpPr>
            <a:spLocks noGrp="1"/>
          </p:cNvSpPr>
          <p:nvPr>
            <p:ph type="sldNum" sz="quarter" idx="5"/>
          </p:nvPr>
        </p:nvSpPr>
        <p:spPr/>
        <p:txBody>
          <a:bodyPr/>
          <a:lstStyle/>
          <a:p>
            <a:pPr>
              <a:defRPr/>
            </a:pPr>
            <a:fld id="{3DFD7343-61AE-46A3-B237-48536613249E}" type="slidenum">
              <a:rPr lang="en-GB" smtClean="0"/>
              <a:pPr>
                <a:defRPr/>
              </a:pPr>
              <a:t>26</a:t>
            </a:fld>
            <a:endParaRPr lang="en-GB"/>
          </a:p>
        </p:txBody>
      </p:sp>
    </p:spTree>
    <p:extLst>
      <p:ext uri="{BB962C8B-B14F-4D97-AF65-F5344CB8AC3E}">
        <p14:creationId xmlns:p14="http://schemas.microsoft.com/office/powerpoint/2010/main" val="124751687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5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4" name="Slide Number Placeholder 3"/>
          <p:cNvSpPr>
            <a:spLocks noGrp="1"/>
          </p:cNvSpPr>
          <p:nvPr>
            <p:ph type="sldNum" sz="quarter" idx="5"/>
          </p:nvPr>
        </p:nvSpPr>
        <p:spPr/>
        <p:txBody>
          <a:bodyPr/>
          <a:lstStyle/>
          <a:p>
            <a:pPr>
              <a:defRPr/>
            </a:pPr>
            <a:fld id="{3DFD7343-61AE-46A3-B237-48536613249E}" type="slidenum">
              <a:rPr lang="en-GB" smtClean="0"/>
              <a:pPr>
                <a:defRPr/>
              </a:pPr>
              <a:t>27</a:t>
            </a:fld>
            <a:endParaRPr lang="en-GB"/>
          </a:p>
        </p:txBody>
      </p:sp>
    </p:spTree>
    <p:extLst>
      <p:ext uri="{BB962C8B-B14F-4D97-AF65-F5344CB8AC3E}">
        <p14:creationId xmlns:p14="http://schemas.microsoft.com/office/powerpoint/2010/main" val="17403459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E8F6C2B5-CFC6-466B-AA4B-5BB0AD3E30DD}" type="datetimeFigureOut">
              <a:rPr lang="en-GB" smtClean="0"/>
              <a:t>30/11/2019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3346C0-2116-4582-8001-E61362C4A6C2}" type="slidenum">
              <a:rPr lang="en-GB" smtClean="0"/>
              <a:t>‹#›</a:t>
            </a:fld>
            <a:endParaRPr lang="en-GB"/>
          </a:p>
        </p:txBody>
      </p:sp>
    </p:spTree>
    <p:extLst>
      <p:ext uri="{BB962C8B-B14F-4D97-AF65-F5344CB8AC3E}">
        <p14:creationId xmlns:p14="http://schemas.microsoft.com/office/powerpoint/2010/main" val="10156572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8F6C2B5-CFC6-466B-AA4B-5BB0AD3E30DD}" type="datetimeFigureOut">
              <a:rPr lang="en-GB" smtClean="0"/>
              <a:t>30/11/2019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3346C0-2116-4582-8001-E61362C4A6C2}" type="slidenum">
              <a:rPr lang="en-GB" smtClean="0"/>
              <a:t>‹#›</a:t>
            </a:fld>
            <a:endParaRPr lang="en-GB"/>
          </a:p>
        </p:txBody>
      </p:sp>
    </p:spTree>
    <p:extLst>
      <p:ext uri="{BB962C8B-B14F-4D97-AF65-F5344CB8AC3E}">
        <p14:creationId xmlns:p14="http://schemas.microsoft.com/office/powerpoint/2010/main" val="6553748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E8F6C2B5-CFC6-466B-AA4B-5BB0AD3E30DD}" type="datetimeFigureOut">
              <a:rPr lang="en-GB" smtClean="0"/>
              <a:t>30/11/2019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3346C0-2116-4582-8001-E61362C4A6C2}" type="slidenum">
              <a:rPr lang="en-GB" smtClean="0"/>
              <a:t>‹#›</a:t>
            </a:fld>
            <a:endParaRPr lang="en-GB"/>
          </a:p>
        </p:txBody>
      </p:sp>
    </p:spTree>
    <p:extLst>
      <p:ext uri="{BB962C8B-B14F-4D97-AF65-F5344CB8AC3E}">
        <p14:creationId xmlns:p14="http://schemas.microsoft.com/office/powerpoint/2010/main" val="6057264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E8F6C2B5-CFC6-466B-AA4B-5BB0AD3E30DD}" type="datetimeFigureOut">
              <a:rPr lang="en-GB" smtClean="0"/>
              <a:t>30/11/2019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43346C0-2116-4582-8001-E61362C4A6C2}" type="slidenum">
              <a:rPr lang="en-GB" smtClean="0"/>
              <a:t>‹#›</a:t>
            </a:fld>
            <a:endParaRPr lang="en-GB"/>
          </a:p>
        </p:txBody>
      </p:sp>
    </p:spTree>
    <p:extLst>
      <p:ext uri="{BB962C8B-B14F-4D97-AF65-F5344CB8AC3E}">
        <p14:creationId xmlns:p14="http://schemas.microsoft.com/office/powerpoint/2010/main" val="21658670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E8F6C2B5-CFC6-466B-AA4B-5BB0AD3E30DD}" type="datetimeFigureOut">
              <a:rPr lang="en-GB" smtClean="0"/>
              <a:t>30/11/2019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43346C0-2116-4582-8001-E61362C4A6C2}" type="slidenum">
              <a:rPr lang="en-GB" smtClean="0"/>
              <a:t>‹#›</a:t>
            </a:fld>
            <a:endParaRPr lang="en-GB"/>
          </a:p>
        </p:txBody>
      </p:sp>
    </p:spTree>
    <p:extLst>
      <p:ext uri="{BB962C8B-B14F-4D97-AF65-F5344CB8AC3E}">
        <p14:creationId xmlns:p14="http://schemas.microsoft.com/office/powerpoint/2010/main" val="18662919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E8F6C2B5-CFC6-466B-AA4B-5BB0AD3E30DD}" type="datetimeFigureOut">
              <a:rPr lang="en-GB" smtClean="0"/>
              <a:t>30/11/2019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43346C0-2116-4582-8001-E61362C4A6C2}" type="slidenum">
              <a:rPr lang="en-GB" smtClean="0"/>
              <a:t>‹#›</a:t>
            </a:fld>
            <a:endParaRPr lang="en-GB"/>
          </a:p>
        </p:txBody>
      </p:sp>
    </p:spTree>
    <p:extLst>
      <p:ext uri="{BB962C8B-B14F-4D97-AF65-F5344CB8AC3E}">
        <p14:creationId xmlns:p14="http://schemas.microsoft.com/office/powerpoint/2010/main" val="41753864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8F6C2B5-CFC6-466B-AA4B-5BB0AD3E30DD}" type="datetimeFigureOut">
              <a:rPr lang="en-GB" smtClean="0"/>
              <a:t>30/11/2019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43346C0-2116-4582-8001-E61362C4A6C2}" type="slidenum">
              <a:rPr lang="en-GB" smtClean="0"/>
              <a:t>‹#›</a:t>
            </a:fld>
            <a:endParaRPr lang="en-GB"/>
          </a:p>
        </p:txBody>
      </p:sp>
    </p:spTree>
    <p:extLst>
      <p:ext uri="{BB962C8B-B14F-4D97-AF65-F5344CB8AC3E}">
        <p14:creationId xmlns:p14="http://schemas.microsoft.com/office/powerpoint/2010/main" val="23079538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E8F6C2B5-CFC6-466B-AA4B-5BB0AD3E30DD}" type="datetimeFigureOut">
              <a:rPr lang="en-GB" smtClean="0"/>
              <a:t>30/11/2019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43346C0-2116-4582-8001-E61362C4A6C2}" type="slidenum">
              <a:rPr lang="en-GB" smtClean="0"/>
              <a:t>‹#›</a:t>
            </a:fld>
            <a:endParaRPr lang="en-GB"/>
          </a:p>
        </p:txBody>
      </p:sp>
    </p:spTree>
    <p:extLst>
      <p:ext uri="{BB962C8B-B14F-4D97-AF65-F5344CB8AC3E}">
        <p14:creationId xmlns:p14="http://schemas.microsoft.com/office/powerpoint/2010/main" val="6963937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43346C0-2116-4582-8001-E61362C4A6C2}" type="slidenum">
              <a:rPr lang="en-GB" smtClean="0"/>
              <a:t>‹#›</a:t>
            </a:fld>
            <a:endParaRPr lang="en-GB"/>
          </a:p>
        </p:txBody>
      </p:sp>
      <p:sp>
        <p:nvSpPr>
          <p:cNvPr id="5" name="Date Placeholder 4"/>
          <p:cNvSpPr>
            <a:spLocks noGrp="1"/>
          </p:cNvSpPr>
          <p:nvPr>
            <p:ph type="dt" sz="half" idx="10"/>
          </p:nvPr>
        </p:nvSpPr>
        <p:spPr/>
        <p:txBody>
          <a:bodyPr/>
          <a:lstStyle/>
          <a:p>
            <a:fld id="{E8F6C2B5-CFC6-466B-AA4B-5BB0AD3E30DD}" type="datetimeFigureOut">
              <a:rPr lang="en-GB" smtClean="0"/>
              <a:t>30/11/2019</a:t>
            </a:fld>
            <a:endParaRPr lang="en-GB"/>
          </a:p>
        </p:txBody>
      </p:sp>
    </p:spTree>
    <p:extLst>
      <p:ext uri="{BB962C8B-B14F-4D97-AF65-F5344CB8AC3E}">
        <p14:creationId xmlns:p14="http://schemas.microsoft.com/office/powerpoint/2010/main" val="8952819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E8F6C2B5-CFC6-466B-AA4B-5BB0AD3E30DD}" type="datetimeFigureOut">
              <a:rPr lang="en-GB" smtClean="0"/>
              <a:t>30/11/2019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3346C0-2116-4582-8001-E61362C4A6C2}" type="slidenum">
              <a:rPr lang="en-GB" smtClean="0"/>
              <a:t>‹#›</a:t>
            </a:fld>
            <a:endParaRPr lang="en-GB"/>
          </a:p>
        </p:txBody>
      </p:sp>
    </p:spTree>
    <p:extLst>
      <p:ext uri="{BB962C8B-B14F-4D97-AF65-F5344CB8AC3E}">
        <p14:creationId xmlns:p14="http://schemas.microsoft.com/office/powerpoint/2010/main" val="21982802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E8F6C2B5-CFC6-466B-AA4B-5BB0AD3E30DD}" type="datetimeFigureOut">
              <a:rPr lang="en-GB" smtClean="0"/>
              <a:t>30/11/2019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3346C0-2116-4582-8001-E61362C4A6C2}"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02314516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E8F6C2B5-CFC6-466B-AA4B-5BB0AD3E30DD}" type="datetimeFigureOut">
              <a:rPr lang="en-GB" smtClean="0"/>
              <a:t>30/11/2019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3346C0-2116-4582-8001-E61362C4A6C2}" type="slidenum">
              <a:rPr lang="en-GB" smtClean="0"/>
              <a:t>‹#›</a:t>
            </a:fld>
            <a:endParaRPr lang="en-GB"/>
          </a:p>
        </p:txBody>
      </p:sp>
    </p:spTree>
    <p:extLst>
      <p:ext uri="{BB962C8B-B14F-4D97-AF65-F5344CB8AC3E}">
        <p14:creationId xmlns:p14="http://schemas.microsoft.com/office/powerpoint/2010/main" val="142225130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E8F6C2B5-CFC6-466B-AA4B-5BB0AD3E30DD}" type="datetimeFigureOut">
              <a:rPr lang="en-GB" smtClean="0"/>
              <a:t>30/11/2019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3346C0-2116-4582-8001-E61362C4A6C2}"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56045268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E8F6C2B5-CFC6-466B-AA4B-5BB0AD3E30DD}" type="datetimeFigureOut">
              <a:rPr lang="en-GB" smtClean="0"/>
              <a:t>30/11/2019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3346C0-2116-4582-8001-E61362C4A6C2}" type="slidenum">
              <a:rPr lang="en-GB" smtClean="0"/>
              <a:t>‹#›</a:t>
            </a:fld>
            <a:endParaRPr lang="en-GB"/>
          </a:p>
        </p:txBody>
      </p:sp>
    </p:spTree>
    <p:extLst>
      <p:ext uri="{BB962C8B-B14F-4D97-AF65-F5344CB8AC3E}">
        <p14:creationId xmlns:p14="http://schemas.microsoft.com/office/powerpoint/2010/main" val="239768971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8F6C2B5-CFC6-466B-AA4B-5BB0AD3E30DD}" type="datetimeFigureOut">
              <a:rPr lang="en-GB" smtClean="0"/>
              <a:t>30/11/2019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3346C0-2116-4582-8001-E61362C4A6C2}" type="slidenum">
              <a:rPr lang="en-GB" smtClean="0"/>
              <a:t>‹#›</a:t>
            </a:fld>
            <a:endParaRPr lang="en-GB"/>
          </a:p>
        </p:txBody>
      </p:sp>
    </p:spTree>
    <p:extLst>
      <p:ext uri="{BB962C8B-B14F-4D97-AF65-F5344CB8AC3E}">
        <p14:creationId xmlns:p14="http://schemas.microsoft.com/office/powerpoint/2010/main" val="113804431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8F6C2B5-CFC6-466B-AA4B-5BB0AD3E30DD}" type="datetimeFigureOut">
              <a:rPr lang="en-GB" smtClean="0"/>
              <a:t>30/11/2019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3346C0-2116-4582-8001-E61362C4A6C2}" type="slidenum">
              <a:rPr lang="en-GB" smtClean="0"/>
              <a:t>‹#›</a:t>
            </a:fld>
            <a:endParaRPr lang="en-GB"/>
          </a:p>
        </p:txBody>
      </p:sp>
    </p:spTree>
    <p:extLst>
      <p:ext uri="{BB962C8B-B14F-4D97-AF65-F5344CB8AC3E}">
        <p14:creationId xmlns:p14="http://schemas.microsoft.com/office/powerpoint/2010/main" val="176301762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609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lipArt Placeholder 3"/>
          <p:cNvSpPr>
            <a:spLocks noGrp="1"/>
          </p:cNvSpPr>
          <p:nvPr>
            <p:ph type="clipArt" sz="half" idx="2"/>
          </p:nvPr>
        </p:nvSpPr>
        <p:spPr>
          <a:xfrm>
            <a:off x="6197600" y="1600201"/>
            <a:ext cx="5384800" cy="4525963"/>
          </a:xfrm>
        </p:spPr>
        <p:txBody>
          <a:bodyPr/>
          <a:lstStyle/>
          <a:p>
            <a:pPr lvl="0"/>
            <a:endParaRPr lang="en-GB" noProof="0" smtClean="0"/>
          </a:p>
        </p:txBody>
      </p:sp>
      <p:sp>
        <p:nvSpPr>
          <p:cNvPr id="5" name="Rectangle 4"/>
          <p:cNvSpPr>
            <a:spLocks noGrp="1" noChangeArrowheads="1"/>
          </p:cNvSpPr>
          <p:nvPr>
            <p:ph type="dt" sz="half" idx="10"/>
          </p:nvPr>
        </p:nvSpPr>
        <p:spPr/>
        <p:txBody>
          <a:bodyPr/>
          <a:lstStyle>
            <a:lvl1pPr>
              <a:defRPr/>
            </a:lvl1pPr>
          </a:lstStyle>
          <a:p>
            <a:pPr>
              <a:defRPr/>
            </a:pPr>
            <a:endParaRPr lang="en-US"/>
          </a:p>
        </p:txBody>
      </p:sp>
      <p:sp>
        <p:nvSpPr>
          <p:cNvPr id="6" name="Rectangle 5"/>
          <p:cNvSpPr>
            <a:spLocks noGrp="1" noChangeArrowheads="1"/>
          </p:cNvSpPr>
          <p:nvPr>
            <p:ph type="ftr" sz="quarter" idx="11"/>
          </p:nvPr>
        </p:nvSpPr>
        <p:spPr/>
        <p:txBody>
          <a:bodyPr/>
          <a:lstStyle>
            <a:lvl1pPr>
              <a:defRPr/>
            </a:lvl1pPr>
          </a:lstStyle>
          <a:p>
            <a:pPr>
              <a:defRPr/>
            </a:pPr>
            <a:endParaRPr lang="en-US">
              <a:solidFill>
                <a:srgbClr val="FF388C"/>
              </a:solidFill>
            </a:endParaRPr>
          </a:p>
        </p:txBody>
      </p:sp>
      <p:sp>
        <p:nvSpPr>
          <p:cNvPr id="7" name="Rectangle 6"/>
          <p:cNvSpPr>
            <a:spLocks noGrp="1" noChangeArrowheads="1"/>
          </p:cNvSpPr>
          <p:nvPr>
            <p:ph type="sldNum" sz="quarter" idx="12"/>
          </p:nvPr>
        </p:nvSpPr>
        <p:spPr/>
        <p:txBody>
          <a:bodyPr/>
          <a:lstStyle>
            <a:lvl1pPr>
              <a:defRPr/>
            </a:lvl1pPr>
          </a:lstStyle>
          <a:p>
            <a:pPr>
              <a:defRPr/>
            </a:pPr>
            <a:fld id="{D15615C3-9F89-432D-AB02-87AD8E73812A}" type="slidenum">
              <a:rPr lang="en-GB" altLang="en-US"/>
              <a:pPr>
                <a:defRPr/>
              </a:pPr>
              <a:t>‹#›</a:t>
            </a:fld>
            <a:endParaRPr lang="en-GB" altLang="en-US"/>
          </a:p>
        </p:txBody>
      </p:sp>
    </p:spTree>
    <p:extLst>
      <p:ext uri="{BB962C8B-B14F-4D97-AF65-F5344CB8AC3E}">
        <p14:creationId xmlns:p14="http://schemas.microsoft.com/office/powerpoint/2010/main" val="9319480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E8F6C2B5-CFC6-466B-AA4B-5BB0AD3E30DD}" type="datetimeFigureOut">
              <a:rPr lang="en-GB" smtClean="0"/>
              <a:t>30/11/2019</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343346C0-2116-4582-8001-E61362C4A6C2}" type="slidenum">
              <a:rPr lang="en-GB" smtClean="0"/>
              <a:t>‹#›</a:t>
            </a:fld>
            <a:endParaRPr lang="en-GB"/>
          </a:p>
        </p:txBody>
      </p:sp>
    </p:spTree>
    <p:extLst>
      <p:ext uri="{BB962C8B-B14F-4D97-AF65-F5344CB8AC3E}">
        <p14:creationId xmlns:p14="http://schemas.microsoft.com/office/powerpoint/2010/main" val="930127435"/>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84" r:id="rId5"/>
    <p:sldLayoutId id="2147483685" r:id="rId6"/>
    <p:sldLayoutId id="2147483686" r:id="rId7"/>
    <p:sldLayoutId id="2147483687" r:id="rId8"/>
    <p:sldLayoutId id="2147483688" r:id="rId9"/>
    <p:sldLayoutId id="2147483689" r:id="rId10"/>
    <p:sldLayoutId id="2147483690" r:id="rId11"/>
    <p:sldLayoutId id="2147483691" r:id="rId12"/>
    <p:sldLayoutId id="2147483692" r:id="rId13"/>
    <p:sldLayoutId id="2147483693" r:id="rId14"/>
    <p:sldLayoutId id="2147483694" r:id="rId15"/>
    <p:sldLayoutId id="2147483695" r:id="rId16"/>
    <p:sldLayoutId id="2147483696" r:id="rId17"/>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tags" Target="../tags/tag1.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4.xml"/><Relationship Id="rId1" Type="http://schemas.openxmlformats.org/officeDocument/2006/relationships/tags" Target="../tags/tag2.xml"/></Relationships>
</file>

<file path=ppt/slides/_rels/slide10.xml.rels><?xml version="1.0" encoding="UTF-8" standalone="yes"?>
<Relationships xmlns="http://schemas.openxmlformats.org/package/2006/relationships"><Relationship Id="rId3" Type="http://schemas.openxmlformats.org/officeDocument/2006/relationships/hyperlink" Target="http://www.google.co.uk/url?sa=t&amp;rct=j&amp;q=&amp;esrc=s&amp;source=web&amp;cd=4&amp;sqi=2&amp;ved=0CDAQFjADahUKEwjmufa7xuLIAhXKPxoKHewZAi4&amp;url=http://www.dylanwiliam.org/Dylan_Wiliams_website/Presentations_files/AEA-E%2009.ppt&amp;usg=AFQjCNGAP3XhKqZ1HoONYLPFK6gl8IthWA" TargetMode="External"/><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hyperlink" Target="http://www.google.co.uk/url?sa=t&amp;rct=j&amp;q=&amp;esrc=s&amp;source=web&amp;cd=4&amp;sqi=2&amp;ved=0CDAQFjADahUKEwjmufa7xuLIAhXKPxoKHewZAi4&amp;url=http://www.dylanwiliam.org/Dylan_Wiliams_website/Presentations_files/AEA-E%2009.ppt&amp;usg=AFQjCNGAP3XhKqZ1HoONYLPFK6gl8IthWA" TargetMode="External"/><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hyperlink" Target="https://www.shirleyclarke-education.org/video/art-self-portraits/" TargetMode="External"/><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8" Type="http://schemas.openxmlformats.org/officeDocument/2006/relationships/diagramData" Target="../diagrams/data2.xml"/><Relationship Id="rId3" Type="http://schemas.openxmlformats.org/officeDocument/2006/relationships/diagramData" Target="../diagrams/data1.xml"/><Relationship Id="rId7" Type="http://schemas.microsoft.com/office/2007/relationships/diagramDrawing" Target="../diagrams/drawing1.xml"/><Relationship Id="rId12" Type="http://schemas.microsoft.com/office/2007/relationships/diagramDrawing" Target="../diagrams/drawing2.xml"/><Relationship Id="rId2" Type="http://schemas.openxmlformats.org/officeDocument/2006/relationships/slideLayout" Target="../slideLayouts/slideLayout4.xml"/><Relationship Id="rId1" Type="http://schemas.openxmlformats.org/officeDocument/2006/relationships/tags" Target="../tags/tag3.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0" Type="http://schemas.openxmlformats.org/officeDocument/2006/relationships/diagramQuickStyle" Target="../diagrams/quickStyle2.xml"/><Relationship Id="rId4" Type="http://schemas.openxmlformats.org/officeDocument/2006/relationships/diagramLayout" Target="../diagrams/layout1.xml"/><Relationship Id="rId9" Type="http://schemas.openxmlformats.org/officeDocument/2006/relationships/diagramLayout" Target="../diagrams/layout2.xm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2.xml"/><Relationship Id="rId1" Type="http://schemas.openxmlformats.org/officeDocument/2006/relationships/tags" Target="../tags/tag4.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2.xml"/><Relationship Id="rId1" Type="http://schemas.openxmlformats.org/officeDocument/2006/relationships/tags" Target="../tags/tag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4.xml"/><Relationship Id="rId1" Type="http://schemas.openxmlformats.org/officeDocument/2006/relationships/tags" Target="../tags/tag6.xml"/><Relationship Id="rId5" Type="http://schemas.openxmlformats.org/officeDocument/2006/relationships/hyperlink" Target="https://www.youtube.com/watch?v=n7Ox5aoZ4ww" TargetMode="External"/><Relationship Id="rId4" Type="http://schemas.openxmlformats.org/officeDocument/2006/relationships/hyperlink" Target="https://www.youtube.com/watch?v=sYdVe5O7KBE" TargetMode="Externa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hyperlink" Target="https://www.tes.com/teaching-resource/assessment-for-learning-toolkit-6020165" TargetMode="Externa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7.xml"/></Relationships>
</file>

<file path=ppt/slides/_rels/slide3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7.xml"/></Relationships>
</file>

<file path=ppt/slides/_rels/slide3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7.xml"/></Relationships>
</file>

<file path=ppt/slides/_rels/slide3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7.xml"/></Relationships>
</file>

<file path=ppt/slides/_rels/slide3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7.xml"/></Relationships>
</file>

<file path=ppt/slides/_rels/slide3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7.xml"/></Relationships>
</file>

<file path=ppt/slides/_rels/slide3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7.xml"/></Relationships>
</file>

<file path=ppt/slides/_rels/slide3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7.xml"/></Relationships>
</file>

<file path=ppt/slides/_rels/slide3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7.xml"/></Relationships>
</file>

<file path=ppt/slides/_rels/slide40.xml.rels><?xml version="1.0" encoding="UTF-8" standalone="yes"?>
<Relationships xmlns="http://schemas.openxmlformats.org/package/2006/relationships"><Relationship Id="rId3" Type="http://schemas.openxmlformats.org/officeDocument/2006/relationships/hyperlink" Target="https://www.youtube.com/watch?v=sOtsFMO1mWI" TargetMode="External"/><Relationship Id="rId2" Type="http://schemas.openxmlformats.org/officeDocument/2006/relationships/hyperlink" Target="https://www.youtube.com/watch?v=pk1w0vcEL44" TargetMode="External"/><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3" Type="http://schemas.openxmlformats.org/officeDocument/2006/relationships/hyperlink" Target="https://www.tes.com/teaching-resource/assessment-for-learning-toolkit-6020165" TargetMode="External"/><Relationship Id="rId2" Type="http://schemas.openxmlformats.org/officeDocument/2006/relationships/hyperlink" Target="http://cambridge-community.org.uk/professional-development/gswafl/index.html" TargetMode="External"/><Relationship Id="rId1" Type="http://schemas.openxmlformats.org/officeDocument/2006/relationships/slideLayout" Target="../slideLayouts/slideLayout2.xml"/><Relationship Id="rId4" Type="http://schemas.openxmlformats.org/officeDocument/2006/relationships/hyperlink" Target="http://learning.gov.wales/docs/learningwales/publications/130429how-to-develop-thinking-en.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
            </a:r>
            <a:br>
              <a:rPr lang="en-GB" dirty="0" smtClean="0"/>
            </a:br>
            <a:r>
              <a:rPr lang="en-GB" dirty="0" err="1" smtClean="0"/>
              <a:t>Cynllunio’r</a:t>
            </a:r>
            <a:r>
              <a:rPr lang="en-GB" dirty="0" smtClean="0"/>
              <a:t> </a:t>
            </a:r>
            <a:r>
              <a:rPr lang="en-GB" dirty="0" err="1" smtClean="0"/>
              <a:t>Cwricwlwm</a:t>
            </a:r>
            <a:r>
              <a:rPr lang="en-GB" dirty="0"/>
              <a:t/>
            </a:r>
            <a:br>
              <a:rPr lang="en-GB" dirty="0"/>
            </a:br>
            <a:r>
              <a:rPr lang="en-GB" dirty="0"/>
              <a:t>Curriculum Design</a:t>
            </a:r>
          </a:p>
        </p:txBody>
      </p:sp>
      <p:sp>
        <p:nvSpPr>
          <p:cNvPr id="3" name="Subtitle 2"/>
          <p:cNvSpPr>
            <a:spLocks noGrp="1"/>
          </p:cNvSpPr>
          <p:nvPr>
            <p:ph type="subTitle" idx="1"/>
          </p:nvPr>
        </p:nvSpPr>
        <p:spPr>
          <a:xfrm>
            <a:off x="1507066" y="4050832"/>
            <a:ext cx="8239907" cy="1859637"/>
          </a:xfrm>
        </p:spPr>
        <p:txBody>
          <a:bodyPr>
            <a:noAutofit/>
          </a:bodyPr>
          <a:lstStyle/>
          <a:p>
            <a:pPr algn="ctr"/>
            <a:r>
              <a:rPr lang="en-GB" sz="2400" dirty="0" smtClean="0"/>
              <a:t>ECES5008/C</a:t>
            </a:r>
          </a:p>
          <a:p>
            <a:pPr algn="ctr"/>
            <a:endParaRPr lang="en-GB" sz="2400" dirty="0"/>
          </a:p>
          <a:p>
            <a:pPr algn="ctr"/>
            <a:r>
              <a:rPr lang="en-GB" sz="2400" dirty="0" smtClean="0"/>
              <a:t>Alison Baggott</a:t>
            </a:r>
          </a:p>
          <a:p>
            <a:pPr algn="ctr"/>
            <a:r>
              <a:rPr lang="en-GB" sz="2400" dirty="0" smtClean="0"/>
              <a:t>Helen Griffiths</a:t>
            </a:r>
          </a:p>
          <a:p>
            <a:pPr algn="ctr"/>
            <a:r>
              <a:rPr lang="en-GB" sz="2400" dirty="0" err="1" smtClean="0"/>
              <a:t>Darlith</a:t>
            </a:r>
            <a:r>
              <a:rPr lang="en-GB" sz="2400" dirty="0"/>
              <a:t> 9</a:t>
            </a:r>
            <a:r>
              <a:rPr lang="en-GB" sz="2400" dirty="0" smtClean="0"/>
              <a:t> / Lecture 9</a:t>
            </a:r>
            <a:endParaRPr lang="en-GB" sz="2400" dirty="0"/>
          </a:p>
        </p:txBody>
      </p:sp>
      <p:pic>
        <p:nvPicPr>
          <p:cNvPr id="5" name="Picture 4"/>
          <p:cNvPicPr/>
          <p:nvPr/>
        </p:nvPicPr>
        <p:blipFill rotWithShape="1">
          <a:blip r:embed="rId2"/>
          <a:srcRect l="47701" t="25678" r="17470" b="40664"/>
          <a:stretch/>
        </p:blipFill>
        <p:spPr bwMode="auto">
          <a:xfrm rot="19437505">
            <a:off x="545887" y="735792"/>
            <a:ext cx="2651076" cy="1734897"/>
          </a:xfrm>
          <a:prstGeom prst="rect">
            <a:avLst/>
          </a:prstGeom>
          <a:ln>
            <a:noFill/>
          </a:ln>
          <a:extLst>
            <a:ext uri="{53640926-AAD7-44D8-BBD7-CCE9431645EC}">
              <a14:shadowObscured xmlns:a14="http://schemas.microsoft.com/office/drawing/2010/main"/>
            </a:ext>
          </a:extLst>
        </p:spPr>
      </p:pic>
      <p:pic>
        <p:nvPicPr>
          <p:cNvPr id="6" name="Picture 5"/>
          <p:cNvPicPr/>
          <p:nvPr/>
        </p:nvPicPr>
        <p:blipFill rotWithShape="1">
          <a:blip r:embed="rId3"/>
          <a:srcRect l="54017" t="25325" r="25631" b="39543"/>
          <a:stretch/>
        </p:blipFill>
        <p:spPr bwMode="auto">
          <a:xfrm>
            <a:off x="7036904" y="377687"/>
            <a:ext cx="1948070" cy="1795670"/>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76076544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4400" dirty="0" err="1"/>
              <a:t>Deilliannau</a:t>
            </a:r>
            <a:r>
              <a:rPr lang="en-GB" sz="4400" dirty="0"/>
              <a:t> Dysgu</a:t>
            </a:r>
            <a:br>
              <a:rPr lang="en-GB" sz="4400" dirty="0"/>
            </a:br>
            <a:r>
              <a:rPr lang="en-GB" sz="4400" dirty="0"/>
              <a:t>Learning </a:t>
            </a:r>
            <a:r>
              <a:rPr lang="en-GB" sz="4400" dirty="0" smtClean="0"/>
              <a:t>Outcomes</a:t>
            </a:r>
            <a:br>
              <a:rPr lang="en-GB" sz="4400" dirty="0" smtClean="0"/>
            </a:br>
            <a:endParaRPr lang="en-GB" sz="4400" dirty="0"/>
          </a:p>
        </p:txBody>
      </p:sp>
      <p:sp>
        <p:nvSpPr>
          <p:cNvPr id="3" name="Content Placeholder 2"/>
          <p:cNvSpPr>
            <a:spLocks noGrp="1"/>
          </p:cNvSpPr>
          <p:nvPr>
            <p:ph sz="half" idx="1"/>
          </p:nvPr>
        </p:nvSpPr>
        <p:spPr>
          <a:xfrm>
            <a:off x="5089967" y="2390882"/>
            <a:ext cx="4184035" cy="3880772"/>
          </a:xfrm>
        </p:spPr>
        <p:txBody>
          <a:bodyPr>
            <a:normAutofit/>
          </a:bodyPr>
          <a:lstStyle/>
          <a:p>
            <a:pPr lvl="0" fontAlgn="base" hangingPunct="0"/>
            <a:r>
              <a:rPr lang="en-GB" sz="2800" dirty="0"/>
              <a:t>Evaluate the philosophy and scope, character and purpose of relevant curriculum documentation in Wales</a:t>
            </a:r>
            <a:r>
              <a:rPr lang="en-GB" sz="2800" dirty="0" smtClean="0"/>
              <a:t>.</a:t>
            </a:r>
            <a:endParaRPr lang="en-GB" sz="2800" dirty="0"/>
          </a:p>
        </p:txBody>
      </p:sp>
      <p:sp>
        <p:nvSpPr>
          <p:cNvPr id="4" name="Content Placeholder 3"/>
          <p:cNvSpPr>
            <a:spLocks noGrp="1"/>
          </p:cNvSpPr>
          <p:nvPr>
            <p:ph sz="half" idx="2"/>
          </p:nvPr>
        </p:nvSpPr>
        <p:spPr>
          <a:xfrm>
            <a:off x="606023" y="2268962"/>
            <a:ext cx="4184034" cy="3880773"/>
          </a:xfrm>
        </p:spPr>
        <p:txBody>
          <a:bodyPr>
            <a:normAutofit/>
          </a:bodyPr>
          <a:lstStyle/>
          <a:p>
            <a:pPr lvl="0" fontAlgn="base" hangingPunct="0"/>
            <a:r>
              <a:rPr lang="cy-GB" sz="2800" dirty="0"/>
              <a:t>Gwerthuso athroniaeth a chwmpas, cymeriad a phwrpas dogfennau cwricwlwm perthnasol yng Nghymru</a:t>
            </a:r>
            <a:r>
              <a:rPr lang="cy-GB" sz="2800" dirty="0" smtClean="0"/>
              <a:t>.</a:t>
            </a:r>
            <a:endParaRPr lang="en-GB" sz="2800" dirty="0"/>
          </a:p>
        </p:txBody>
      </p:sp>
    </p:spTree>
    <p:extLst>
      <p:ext uri="{BB962C8B-B14F-4D97-AF65-F5344CB8AC3E}">
        <p14:creationId xmlns:p14="http://schemas.microsoft.com/office/powerpoint/2010/main" val="228727811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4400" dirty="0" err="1"/>
              <a:t>Deilliannau</a:t>
            </a:r>
            <a:r>
              <a:rPr lang="en-GB" sz="4400" dirty="0"/>
              <a:t> Dysgu</a:t>
            </a:r>
            <a:br>
              <a:rPr lang="en-GB" sz="4400" dirty="0"/>
            </a:br>
            <a:r>
              <a:rPr lang="en-GB" sz="4400" dirty="0"/>
              <a:t>Learning Outcomes</a:t>
            </a:r>
            <a:br>
              <a:rPr lang="en-GB" sz="4400" dirty="0"/>
            </a:br>
            <a:endParaRPr lang="en-GB" sz="4400" dirty="0"/>
          </a:p>
        </p:txBody>
      </p:sp>
      <p:sp>
        <p:nvSpPr>
          <p:cNvPr id="3" name="Content Placeholder 2"/>
          <p:cNvSpPr>
            <a:spLocks noGrp="1"/>
          </p:cNvSpPr>
          <p:nvPr>
            <p:ph sz="half" idx="1"/>
          </p:nvPr>
        </p:nvSpPr>
        <p:spPr>
          <a:xfrm>
            <a:off x="5089967" y="2594082"/>
            <a:ext cx="4184035" cy="3880772"/>
          </a:xfrm>
        </p:spPr>
        <p:txBody>
          <a:bodyPr>
            <a:normAutofit/>
          </a:bodyPr>
          <a:lstStyle/>
          <a:p>
            <a:pPr lvl="0" fontAlgn="base" hangingPunct="0"/>
            <a:r>
              <a:rPr lang="en-GB" sz="2800" dirty="0"/>
              <a:t>Understand the way children learn and effective teaching strategies across the Primary curriculum.</a:t>
            </a:r>
          </a:p>
          <a:p>
            <a:pPr lvl="0" fontAlgn="base" hangingPunct="0"/>
            <a:endParaRPr lang="en-GB" sz="2800" dirty="0"/>
          </a:p>
        </p:txBody>
      </p:sp>
      <p:sp>
        <p:nvSpPr>
          <p:cNvPr id="4" name="Content Placeholder 3"/>
          <p:cNvSpPr>
            <a:spLocks noGrp="1"/>
          </p:cNvSpPr>
          <p:nvPr>
            <p:ph sz="half" idx="2"/>
          </p:nvPr>
        </p:nvSpPr>
        <p:spPr>
          <a:xfrm>
            <a:off x="538290" y="2506029"/>
            <a:ext cx="4184034" cy="3880773"/>
          </a:xfrm>
        </p:spPr>
        <p:txBody>
          <a:bodyPr>
            <a:normAutofit/>
          </a:bodyPr>
          <a:lstStyle/>
          <a:p>
            <a:pPr lvl="0" fontAlgn="base" hangingPunct="0"/>
            <a:r>
              <a:rPr lang="cy-GB" sz="2800" dirty="0"/>
              <a:t>Deall y ffordd mae plant yn dysgu a strategaethau addysgu effeithiol ar draws y cwricwlwm Cynradd. </a:t>
            </a:r>
            <a:endParaRPr lang="en-GB" sz="2800" dirty="0"/>
          </a:p>
        </p:txBody>
      </p:sp>
    </p:spTree>
    <p:extLst>
      <p:ext uri="{BB962C8B-B14F-4D97-AF65-F5344CB8AC3E}">
        <p14:creationId xmlns:p14="http://schemas.microsoft.com/office/powerpoint/2010/main" val="287268574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4400" dirty="0" err="1"/>
              <a:t>Deilliannau</a:t>
            </a:r>
            <a:r>
              <a:rPr lang="en-GB" sz="4400" dirty="0"/>
              <a:t> Dysgu</a:t>
            </a:r>
            <a:br>
              <a:rPr lang="en-GB" sz="4400" dirty="0"/>
            </a:br>
            <a:r>
              <a:rPr lang="en-GB" sz="4400" dirty="0"/>
              <a:t>Learning Outcomes</a:t>
            </a:r>
            <a:br>
              <a:rPr lang="en-GB" sz="4400" dirty="0"/>
            </a:br>
            <a:endParaRPr lang="en-GB" sz="4400" dirty="0"/>
          </a:p>
        </p:txBody>
      </p:sp>
      <p:sp>
        <p:nvSpPr>
          <p:cNvPr id="3" name="Content Placeholder 2"/>
          <p:cNvSpPr>
            <a:spLocks noGrp="1"/>
          </p:cNvSpPr>
          <p:nvPr>
            <p:ph sz="half" idx="1"/>
          </p:nvPr>
        </p:nvSpPr>
        <p:spPr>
          <a:xfrm>
            <a:off x="5154507" y="2390882"/>
            <a:ext cx="4184035" cy="3880772"/>
          </a:xfrm>
        </p:spPr>
        <p:txBody>
          <a:bodyPr>
            <a:normAutofit/>
          </a:bodyPr>
          <a:lstStyle/>
          <a:p>
            <a:pPr lvl="0" fontAlgn="base" hangingPunct="0"/>
            <a:r>
              <a:rPr lang="en-GB" sz="2800" dirty="0"/>
              <a:t>Interpret and evaluate how the curriculum may be organised and taught to pupils between 3 and 11</a:t>
            </a:r>
            <a:r>
              <a:rPr lang="en-GB" sz="2800" dirty="0" smtClean="0"/>
              <a:t>.</a:t>
            </a:r>
            <a:endParaRPr lang="en-GB" sz="2800" dirty="0"/>
          </a:p>
        </p:txBody>
      </p:sp>
      <p:sp>
        <p:nvSpPr>
          <p:cNvPr id="4" name="Content Placeholder 3"/>
          <p:cNvSpPr>
            <a:spLocks noGrp="1"/>
          </p:cNvSpPr>
          <p:nvPr>
            <p:ph sz="half" idx="2"/>
          </p:nvPr>
        </p:nvSpPr>
        <p:spPr>
          <a:xfrm>
            <a:off x="565384" y="2309603"/>
            <a:ext cx="4184034" cy="3880773"/>
          </a:xfrm>
        </p:spPr>
        <p:txBody>
          <a:bodyPr>
            <a:normAutofit/>
          </a:bodyPr>
          <a:lstStyle/>
          <a:p>
            <a:pPr lvl="0" fontAlgn="base" hangingPunct="0"/>
            <a:r>
              <a:rPr lang="cy-GB" sz="2800" dirty="0"/>
              <a:t>Dehongli a gwerthuso sut y gellir trefnu’r cwricwlwm a’i addysgu i ddisgyblion rhwng 3 ac 11 oed.</a:t>
            </a:r>
            <a:endParaRPr lang="en-GB" sz="2800" dirty="0"/>
          </a:p>
        </p:txBody>
      </p:sp>
    </p:spTree>
    <p:extLst>
      <p:ext uri="{BB962C8B-B14F-4D97-AF65-F5344CB8AC3E}">
        <p14:creationId xmlns:p14="http://schemas.microsoft.com/office/powerpoint/2010/main" val="212988740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4400" dirty="0" err="1"/>
              <a:t>Deilliannau</a:t>
            </a:r>
            <a:r>
              <a:rPr lang="en-GB" sz="4400" dirty="0"/>
              <a:t> Dysgu</a:t>
            </a:r>
            <a:br>
              <a:rPr lang="en-GB" sz="4400" dirty="0"/>
            </a:br>
            <a:r>
              <a:rPr lang="en-GB" sz="4400" dirty="0"/>
              <a:t>Learning Outcomes</a:t>
            </a:r>
            <a:br>
              <a:rPr lang="en-GB" sz="4400" dirty="0"/>
            </a:br>
            <a:endParaRPr lang="en-GB" sz="4400" dirty="0"/>
          </a:p>
        </p:txBody>
      </p:sp>
      <p:sp>
        <p:nvSpPr>
          <p:cNvPr id="3" name="Content Placeholder 2"/>
          <p:cNvSpPr>
            <a:spLocks noGrp="1"/>
          </p:cNvSpPr>
          <p:nvPr>
            <p:ph sz="half" idx="1"/>
          </p:nvPr>
        </p:nvSpPr>
        <p:spPr>
          <a:xfrm>
            <a:off x="5242561" y="2119949"/>
            <a:ext cx="4184035" cy="3880772"/>
          </a:xfrm>
        </p:spPr>
        <p:txBody>
          <a:bodyPr>
            <a:normAutofit/>
          </a:bodyPr>
          <a:lstStyle/>
          <a:p>
            <a:pPr lvl="0" fontAlgn="base" hangingPunct="0"/>
            <a:r>
              <a:rPr lang="en-GB" sz="2800" dirty="0"/>
              <a:t>Organise their knowledge and learning through use of a range of information resources, including ICT and present their work at the appropriate level</a:t>
            </a:r>
          </a:p>
        </p:txBody>
      </p:sp>
      <p:sp>
        <p:nvSpPr>
          <p:cNvPr id="4" name="Content Placeholder 3"/>
          <p:cNvSpPr>
            <a:spLocks noGrp="1"/>
          </p:cNvSpPr>
          <p:nvPr>
            <p:ph sz="half" idx="2"/>
          </p:nvPr>
        </p:nvSpPr>
        <p:spPr>
          <a:xfrm>
            <a:off x="524743" y="2119949"/>
            <a:ext cx="4184034" cy="3880773"/>
          </a:xfrm>
        </p:spPr>
        <p:txBody>
          <a:bodyPr>
            <a:noAutofit/>
          </a:bodyPr>
          <a:lstStyle/>
          <a:p>
            <a:pPr lvl="0" fontAlgn="base" hangingPunct="0"/>
            <a:r>
              <a:rPr lang="cy-GB" sz="2800" dirty="0"/>
              <a:t>Trefnu eu gwybodaeth a’r hyn y maent wedi’i ddysgu drwy ddefnyddio amrywiaeth o adnoddau gwybodaeth, gan gynnwys </a:t>
            </a:r>
            <a:r>
              <a:rPr lang="cy-GB" sz="2800" dirty="0" err="1"/>
              <a:t>TGCh</a:t>
            </a:r>
            <a:r>
              <a:rPr lang="cy-GB" sz="2800" dirty="0"/>
              <a:t>, a chyflwyno’u gwaith ar y lefel briodol.</a:t>
            </a:r>
            <a:endParaRPr lang="en-GB" sz="2800" dirty="0"/>
          </a:p>
        </p:txBody>
      </p:sp>
    </p:spTree>
    <p:extLst>
      <p:ext uri="{BB962C8B-B14F-4D97-AF65-F5344CB8AC3E}">
        <p14:creationId xmlns:p14="http://schemas.microsoft.com/office/powerpoint/2010/main" val="223789809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Aseiniad</a:t>
            </a:r>
            <a:r>
              <a:rPr lang="en-GB" dirty="0" smtClean="0"/>
              <a:t> /Assignment </a:t>
            </a:r>
            <a:endParaRPr lang="en-GB" dirty="0"/>
          </a:p>
        </p:txBody>
      </p:sp>
      <p:sp>
        <p:nvSpPr>
          <p:cNvPr id="3" name="Content Placeholder 2"/>
          <p:cNvSpPr>
            <a:spLocks noGrp="1"/>
          </p:cNvSpPr>
          <p:nvPr>
            <p:ph sz="half" idx="1"/>
          </p:nvPr>
        </p:nvSpPr>
        <p:spPr>
          <a:xfrm>
            <a:off x="4975668" y="2004802"/>
            <a:ext cx="4184035" cy="3880772"/>
          </a:xfrm>
        </p:spPr>
        <p:txBody>
          <a:bodyPr>
            <a:normAutofit/>
          </a:bodyPr>
          <a:lstStyle/>
          <a:p>
            <a:r>
              <a:rPr lang="en-GB" sz="2800" dirty="0"/>
              <a:t>Write an annotated lesson plan and create a resource for a class of primary school </a:t>
            </a:r>
            <a:r>
              <a:rPr lang="en-GB" sz="2800" dirty="0" smtClean="0"/>
              <a:t>pupils</a:t>
            </a:r>
          </a:p>
          <a:p>
            <a:r>
              <a:rPr lang="en-GB" sz="2800" dirty="0" smtClean="0">
                <a:solidFill>
                  <a:srgbClr val="FF0000"/>
                </a:solidFill>
              </a:rPr>
              <a:t>13/1/20</a:t>
            </a:r>
            <a:endParaRPr lang="en-GB" sz="2800" dirty="0">
              <a:solidFill>
                <a:srgbClr val="FF0000"/>
              </a:solidFill>
            </a:endParaRPr>
          </a:p>
        </p:txBody>
      </p:sp>
      <p:sp>
        <p:nvSpPr>
          <p:cNvPr id="4" name="Content Placeholder 3"/>
          <p:cNvSpPr>
            <a:spLocks noGrp="1"/>
          </p:cNvSpPr>
          <p:nvPr>
            <p:ph sz="half" idx="2"/>
          </p:nvPr>
        </p:nvSpPr>
        <p:spPr>
          <a:xfrm>
            <a:off x="572157" y="2004802"/>
            <a:ext cx="4184034" cy="3880773"/>
          </a:xfrm>
        </p:spPr>
        <p:txBody>
          <a:bodyPr>
            <a:normAutofit/>
          </a:bodyPr>
          <a:lstStyle/>
          <a:p>
            <a:r>
              <a:rPr lang="en-GB" sz="2800" dirty="0" err="1"/>
              <a:t>Ysgrifennwch</a:t>
            </a:r>
            <a:r>
              <a:rPr lang="en-GB" sz="2800" dirty="0"/>
              <a:t> </a:t>
            </a:r>
            <a:r>
              <a:rPr lang="en-GB" sz="2800" dirty="0" err="1"/>
              <a:t>gynllun</a:t>
            </a:r>
            <a:r>
              <a:rPr lang="en-GB" sz="2800" dirty="0"/>
              <a:t> </a:t>
            </a:r>
            <a:r>
              <a:rPr lang="en-GB" sz="2800" dirty="0" err="1"/>
              <a:t>gwers</a:t>
            </a:r>
            <a:r>
              <a:rPr lang="en-GB" sz="2800" dirty="0"/>
              <a:t> </a:t>
            </a:r>
            <a:r>
              <a:rPr lang="en-GB" sz="2800" dirty="0" err="1"/>
              <a:t>wedi</a:t>
            </a:r>
            <a:r>
              <a:rPr lang="en-GB" sz="2800" dirty="0"/>
              <a:t> </a:t>
            </a:r>
            <a:r>
              <a:rPr lang="en-GB" sz="2800" dirty="0" err="1"/>
              <a:t>ei</a:t>
            </a:r>
            <a:r>
              <a:rPr lang="en-GB" sz="2800" dirty="0"/>
              <a:t> </a:t>
            </a:r>
            <a:r>
              <a:rPr lang="en-GB" sz="2800" dirty="0" err="1"/>
              <a:t>anodi</a:t>
            </a:r>
            <a:r>
              <a:rPr lang="en-GB" sz="2800" dirty="0"/>
              <a:t> a </a:t>
            </a:r>
            <a:r>
              <a:rPr lang="en-GB" sz="2800" dirty="0" err="1"/>
              <a:t>chreu</a:t>
            </a:r>
            <a:r>
              <a:rPr lang="en-GB" sz="2800" dirty="0"/>
              <a:t> </a:t>
            </a:r>
            <a:r>
              <a:rPr lang="en-GB" sz="2800" dirty="0" err="1"/>
              <a:t>adnodd</a:t>
            </a:r>
            <a:r>
              <a:rPr lang="en-GB" sz="2800" dirty="0"/>
              <a:t> </a:t>
            </a:r>
            <a:r>
              <a:rPr lang="en-GB" sz="2800" dirty="0" err="1"/>
              <a:t>ar</a:t>
            </a:r>
            <a:r>
              <a:rPr lang="en-GB" sz="2800" dirty="0"/>
              <a:t> </a:t>
            </a:r>
            <a:r>
              <a:rPr lang="en-GB" sz="2800" dirty="0" err="1"/>
              <a:t>gyfer</a:t>
            </a:r>
            <a:r>
              <a:rPr lang="en-GB" sz="2800" dirty="0"/>
              <a:t> </a:t>
            </a:r>
            <a:r>
              <a:rPr lang="en-GB" sz="2800" dirty="0" err="1"/>
              <a:t>dosbarth</a:t>
            </a:r>
            <a:r>
              <a:rPr lang="en-GB" sz="2800" dirty="0"/>
              <a:t> o </a:t>
            </a:r>
            <a:r>
              <a:rPr lang="en-GB" sz="2800" dirty="0" err="1"/>
              <a:t>blant</a:t>
            </a:r>
            <a:r>
              <a:rPr lang="en-GB" sz="2800" dirty="0"/>
              <a:t> </a:t>
            </a:r>
            <a:r>
              <a:rPr lang="en-GB" sz="2800" dirty="0" err="1"/>
              <a:t>oed</a:t>
            </a:r>
            <a:r>
              <a:rPr lang="en-GB" sz="2800" dirty="0"/>
              <a:t> </a:t>
            </a:r>
            <a:r>
              <a:rPr lang="en-GB" sz="2800" dirty="0" err="1" smtClean="0"/>
              <a:t>cynradd</a:t>
            </a:r>
            <a:endParaRPr lang="en-GB" sz="2800" dirty="0" smtClean="0"/>
          </a:p>
          <a:p>
            <a:r>
              <a:rPr lang="en-GB" sz="2800" dirty="0" smtClean="0">
                <a:solidFill>
                  <a:srgbClr val="FF0000"/>
                </a:solidFill>
              </a:rPr>
              <a:t>13/1/20</a:t>
            </a:r>
            <a:endParaRPr lang="en-GB" sz="2800" dirty="0"/>
          </a:p>
        </p:txBody>
      </p:sp>
    </p:spTree>
    <p:extLst>
      <p:ext uri="{BB962C8B-B14F-4D97-AF65-F5344CB8AC3E}">
        <p14:creationId xmlns:p14="http://schemas.microsoft.com/office/powerpoint/2010/main" val="158550403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9501" y="155171"/>
            <a:ext cx="8596668" cy="1320800"/>
          </a:xfrm>
        </p:spPr>
        <p:txBody>
          <a:bodyPr>
            <a:normAutofit/>
          </a:bodyPr>
          <a:lstStyle/>
          <a:p>
            <a:r>
              <a:rPr lang="en-GB" dirty="0" smtClean="0"/>
              <a:t>Assessment for Learning – KWL</a:t>
            </a:r>
            <a:br>
              <a:rPr lang="en-GB" dirty="0" smtClean="0"/>
            </a:br>
            <a:r>
              <a:rPr lang="en-GB" dirty="0" smtClean="0"/>
              <a:t>Asesu </a:t>
            </a:r>
            <a:r>
              <a:rPr lang="en-GB" dirty="0" err="1" smtClean="0"/>
              <a:t>ar</a:t>
            </a:r>
            <a:r>
              <a:rPr lang="en-GB" dirty="0" smtClean="0"/>
              <a:t> Gyfer Dysgu - </a:t>
            </a:r>
            <a:r>
              <a:rPr lang="en-GB" dirty="0" smtClean="0"/>
              <a:t>GED </a:t>
            </a:r>
            <a:endParaRPr lang="en-GB" dirty="0"/>
          </a:p>
        </p:txBody>
      </p:sp>
      <p:graphicFrame>
        <p:nvGraphicFramePr>
          <p:cNvPr id="5" name="Table 4"/>
          <p:cNvGraphicFramePr>
            <a:graphicFrameLocks noGrp="1"/>
          </p:cNvGraphicFramePr>
          <p:nvPr>
            <p:extLst>
              <p:ext uri="{D42A27DB-BD31-4B8C-83A1-F6EECF244321}">
                <p14:modId xmlns:p14="http://schemas.microsoft.com/office/powerpoint/2010/main" val="2398725427"/>
              </p:ext>
            </p:extLst>
          </p:nvPr>
        </p:nvGraphicFramePr>
        <p:xfrm>
          <a:off x="1808451" y="1475971"/>
          <a:ext cx="7272807" cy="4846320"/>
        </p:xfrm>
        <a:graphic>
          <a:graphicData uri="http://schemas.openxmlformats.org/drawingml/2006/table">
            <a:tbl>
              <a:tblPr firstRow="1" bandRow="1">
                <a:tableStyleId>{5C22544A-7EE6-4342-B048-85BDC9FD1C3A}</a:tableStyleId>
              </a:tblPr>
              <a:tblGrid>
                <a:gridCol w="2424269">
                  <a:extLst>
                    <a:ext uri="{9D8B030D-6E8A-4147-A177-3AD203B41FA5}">
                      <a16:colId xmlns:a16="http://schemas.microsoft.com/office/drawing/2014/main" val="20000"/>
                    </a:ext>
                  </a:extLst>
                </a:gridCol>
                <a:gridCol w="2424269">
                  <a:extLst>
                    <a:ext uri="{9D8B030D-6E8A-4147-A177-3AD203B41FA5}">
                      <a16:colId xmlns:a16="http://schemas.microsoft.com/office/drawing/2014/main" val="20001"/>
                    </a:ext>
                  </a:extLst>
                </a:gridCol>
                <a:gridCol w="2424269">
                  <a:extLst>
                    <a:ext uri="{9D8B030D-6E8A-4147-A177-3AD203B41FA5}">
                      <a16:colId xmlns:a16="http://schemas.microsoft.com/office/drawing/2014/main" val="20002"/>
                    </a:ext>
                  </a:extLst>
                </a:gridCol>
              </a:tblGrid>
              <a:tr h="1440160">
                <a:tc>
                  <a:txBody>
                    <a:bodyPr/>
                    <a:lstStyle/>
                    <a:p>
                      <a:r>
                        <a:rPr lang="en-GB" dirty="0" smtClean="0"/>
                        <a:t>What do you </a:t>
                      </a:r>
                      <a:r>
                        <a:rPr lang="en-GB" u="sng" dirty="0" smtClean="0"/>
                        <a:t>K</a:t>
                      </a:r>
                      <a:r>
                        <a:rPr lang="en-GB" dirty="0" smtClean="0"/>
                        <a:t>now? </a:t>
                      </a:r>
                    </a:p>
                    <a:p>
                      <a:endParaRPr lang="en-GB" dirty="0" smtClean="0"/>
                    </a:p>
                    <a:p>
                      <a:endParaRPr lang="en-GB" dirty="0" smtClean="0"/>
                    </a:p>
                    <a:p>
                      <a:r>
                        <a:rPr lang="en-GB" dirty="0" smtClean="0"/>
                        <a:t>Beth </a:t>
                      </a:r>
                      <a:r>
                        <a:rPr lang="en-GB" dirty="0" err="1" smtClean="0"/>
                        <a:t>wyt</a:t>
                      </a:r>
                      <a:r>
                        <a:rPr lang="en-GB" dirty="0" smtClean="0"/>
                        <a:t> </a:t>
                      </a:r>
                      <a:r>
                        <a:rPr lang="en-GB" dirty="0" err="1" smtClean="0"/>
                        <a:t>ti’n</a:t>
                      </a:r>
                      <a:r>
                        <a:rPr lang="en-GB" dirty="0" smtClean="0"/>
                        <a:t> </a:t>
                      </a:r>
                      <a:r>
                        <a:rPr lang="en-GB" u="sng" dirty="0" err="1" smtClean="0"/>
                        <a:t>G</a:t>
                      </a:r>
                      <a:r>
                        <a:rPr lang="en-GB" dirty="0" err="1" smtClean="0"/>
                        <a:t>wybod</a:t>
                      </a:r>
                      <a:r>
                        <a:rPr lang="en-GB" dirty="0" smtClean="0"/>
                        <a:t>? </a:t>
                      </a:r>
                      <a:endParaRPr lang="en-GB" i="1" dirty="0"/>
                    </a:p>
                  </a:txBody>
                  <a:tcPr/>
                </a:tc>
                <a:tc>
                  <a:txBody>
                    <a:bodyPr/>
                    <a:lstStyle/>
                    <a:p>
                      <a:r>
                        <a:rPr lang="en-GB" dirty="0" smtClean="0"/>
                        <a:t>What do you </a:t>
                      </a:r>
                      <a:r>
                        <a:rPr lang="en-GB" u="sng" dirty="0" smtClean="0"/>
                        <a:t>W</a:t>
                      </a:r>
                      <a:r>
                        <a:rPr lang="en-GB" dirty="0" smtClean="0"/>
                        <a:t>ant to know?</a:t>
                      </a:r>
                      <a:r>
                        <a:rPr lang="en-GB" baseline="0" dirty="0" smtClean="0"/>
                        <a:t> </a:t>
                      </a:r>
                    </a:p>
                    <a:p>
                      <a:endParaRPr lang="en-GB" baseline="0" dirty="0" smtClean="0"/>
                    </a:p>
                    <a:p>
                      <a:r>
                        <a:rPr lang="en-GB" baseline="0" dirty="0" smtClean="0"/>
                        <a:t>Beth </a:t>
                      </a:r>
                      <a:r>
                        <a:rPr lang="en-GB" baseline="0" dirty="0" err="1" smtClean="0"/>
                        <a:t>wyt</a:t>
                      </a:r>
                      <a:r>
                        <a:rPr lang="en-GB" baseline="0" dirty="0" smtClean="0"/>
                        <a:t> ti </a:t>
                      </a:r>
                      <a:r>
                        <a:rPr lang="en-GB" u="sng" baseline="0" dirty="0" err="1" smtClean="0"/>
                        <a:t>E</a:t>
                      </a:r>
                      <a:r>
                        <a:rPr lang="en-GB" baseline="0" dirty="0" err="1" smtClean="0"/>
                        <a:t>isiau</a:t>
                      </a:r>
                      <a:r>
                        <a:rPr lang="en-GB" baseline="0" dirty="0" smtClean="0"/>
                        <a:t> </a:t>
                      </a:r>
                      <a:r>
                        <a:rPr lang="en-GB" baseline="0" dirty="0" err="1" smtClean="0"/>
                        <a:t>wybod</a:t>
                      </a:r>
                      <a:r>
                        <a:rPr lang="en-GB" baseline="0" dirty="0" smtClean="0"/>
                        <a:t>? </a:t>
                      </a:r>
                      <a:endParaRPr lang="en-GB" i="1" dirty="0"/>
                    </a:p>
                  </a:txBody>
                  <a:tcPr/>
                </a:tc>
                <a:tc>
                  <a:txBody>
                    <a:bodyPr/>
                    <a:lstStyle/>
                    <a:p>
                      <a:r>
                        <a:rPr lang="en-GB" dirty="0" smtClean="0"/>
                        <a:t>What have you </a:t>
                      </a:r>
                      <a:r>
                        <a:rPr lang="en-GB" u="sng" dirty="0" smtClean="0"/>
                        <a:t>L</a:t>
                      </a:r>
                      <a:r>
                        <a:rPr lang="en-GB" dirty="0" smtClean="0"/>
                        <a:t>earnt?</a:t>
                      </a:r>
                    </a:p>
                    <a:p>
                      <a:endParaRPr lang="en-GB" dirty="0" smtClean="0"/>
                    </a:p>
                    <a:p>
                      <a:r>
                        <a:rPr lang="en-GB" dirty="0" smtClean="0"/>
                        <a:t>Beth </a:t>
                      </a:r>
                      <a:r>
                        <a:rPr lang="en-GB" dirty="0" err="1" smtClean="0"/>
                        <a:t>wyt</a:t>
                      </a:r>
                      <a:r>
                        <a:rPr lang="en-GB" dirty="0" smtClean="0"/>
                        <a:t> ti wedi </a:t>
                      </a:r>
                      <a:r>
                        <a:rPr lang="en-GB" u="sng" dirty="0" smtClean="0"/>
                        <a:t>D</a:t>
                      </a:r>
                      <a:r>
                        <a:rPr lang="en-GB" dirty="0" smtClean="0"/>
                        <a:t>ysgu</a:t>
                      </a:r>
                      <a:r>
                        <a:rPr lang="en-GB" dirty="0" smtClean="0"/>
                        <a:t>?</a:t>
                      </a:r>
                      <a:r>
                        <a:rPr lang="en-GB" baseline="0" dirty="0" smtClean="0"/>
                        <a:t> </a:t>
                      </a:r>
                      <a:r>
                        <a:rPr lang="en-GB" dirty="0" smtClean="0"/>
                        <a:t> </a:t>
                      </a:r>
                      <a:endParaRPr lang="en-GB" i="1" dirty="0"/>
                    </a:p>
                  </a:txBody>
                  <a:tcPr/>
                </a:tc>
                <a:extLst>
                  <a:ext uri="{0D108BD9-81ED-4DB2-BD59-A6C34878D82A}">
                    <a16:rowId xmlns:a16="http://schemas.microsoft.com/office/drawing/2014/main" val="10000"/>
                  </a:ext>
                </a:extLst>
              </a:tr>
              <a:tr h="931915">
                <a:tc>
                  <a:txBody>
                    <a:bodyPr/>
                    <a:lstStyle/>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215043275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3" y="609600"/>
            <a:ext cx="9647073" cy="1320800"/>
          </a:xfrm>
        </p:spPr>
        <p:txBody>
          <a:bodyPr>
            <a:normAutofit fontScale="90000"/>
          </a:bodyPr>
          <a:lstStyle/>
          <a:p>
            <a:r>
              <a:rPr lang="en-GB" dirty="0"/>
              <a:t>Beth </a:t>
            </a:r>
            <a:r>
              <a:rPr lang="en-GB" dirty="0" err="1"/>
              <a:t>yw</a:t>
            </a:r>
            <a:r>
              <a:rPr lang="en-GB" dirty="0"/>
              <a:t> Asesu </a:t>
            </a:r>
            <a:r>
              <a:rPr lang="en-GB" dirty="0" err="1"/>
              <a:t>ar</a:t>
            </a:r>
            <a:r>
              <a:rPr lang="en-GB" dirty="0"/>
              <a:t> gyfer </a:t>
            </a:r>
            <a:r>
              <a:rPr lang="en-GB" dirty="0" smtClean="0"/>
              <a:t>Dysgu (</a:t>
            </a:r>
            <a:r>
              <a:rPr lang="en-GB" dirty="0" err="1" smtClean="0"/>
              <a:t>AaGD</a:t>
            </a:r>
            <a:r>
              <a:rPr lang="en-GB" dirty="0" smtClean="0"/>
              <a:t>)?</a:t>
            </a:r>
            <a:br>
              <a:rPr lang="en-GB" dirty="0" smtClean="0"/>
            </a:br>
            <a:r>
              <a:rPr lang="en-GB" dirty="0" smtClean="0"/>
              <a:t>What actually is Assessment for Learning (</a:t>
            </a:r>
            <a:r>
              <a:rPr lang="en-GB" dirty="0" err="1" smtClean="0"/>
              <a:t>AfL</a:t>
            </a:r>
            <a:r>
              <a:rPr lang="en-GB" dirty="0" smtClean="0"/>
              <a:t>)?</a:t>
            </a:r>
            <a:br>
              <a:rPr lang="en-GB" dirty="0" smtClean="0"/>
            </a:br>
            <a:r>
              <a:rPr lang="en-GB" dirty="0" smtClean="0"/>
              <a:t/>
            </a:r>
            <a:br>
              <a:rPr lang="en-GB" dirty="0" smtClean="0"/>
            </a:br>
            <a:r>
              <a:rPr lang="en-GB" dirty="0" smtClean="0"/>
              <a:t/>
            </a:r>
            <a:br>
              <a:rPr lang="en-GB" dirty="0" smtClean="0"/>
            </a:br>
            <a:endParaRPr lang="en-GB" dirty="0"/>
          </a:p>
        </p:txBody>
      </p:sp>
      <p:sp>
        <p:nvSpPr>
          <p:cNvPr id="3" name="Content Placeholder 2"/>
          <p:cNvSpPr>
            <a:spLocks noGrp="1"/>
          </p:cNvSpPr>
          <p:nvPr>
            <p:ph idx="1"/>
          </p:nvPr>
        </p:nvSpPr>
        <p:spPr/>
        <p:txBody>
          <a:bodyPr/>
          <a:lstStyle/>
          <a:p>
            <a:endParaRPr lang="en-GB" altLang="en-US" dirty="0" smtClean="0"/>
          </a:p>
          <a:p>
            <a:r>
              <a:rPr lang="en-GB" altLang="en-US" dirty="0" smtClean="0"/>
              <a:t>‘Assessment for learning is the process of seeking and interpreting evidence for use by learners and their teachers to decide where the learners are in their learning, where they need to go and how best to get there.’</a:t>
            </a:r>
          </a:p>
          <a:p>
            <a:endParaRPr lang="en-GB" altLang="en-US" dirty="0" smtClean="0"/>
          </a:p>
          <a:p>
            <a:r>
              <a:rPr lang="en-GB" altLang="en-US" dirty="0" smtClean="0"/>
              <a:t>Assessment Reform Group (2002)</a:t>
            </a:r>
          </a:p>
        </p:txBody>
      </p:sp>
    </p:spTree>
    <p:custDataLst>
      <p:tags r:id="rId1"/>
    </p:custDataLst>
    <p:extLst>
      <p:ext uri="{BB962C8B-B14F-4D97-AF65-F5344CB8AC3E}">
        <p14:creationId xmlns:p14="http://schemas.microsoft.com/office/powerpoint/2010/main" val="498546782"/>
      </p:ext>
    </p:extLst>
  </p:cSld>
  <p:clrMapOvr>
    <a:masterClrMapping/>
  </p:clrMapOvr>
  <p:transition spd="slow" advTm="34411"/>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3"/>
          <p:cNvSpPr>
            <a:spLocks noGrp="1"/>
          </p:cNvSpPr>
          <p:nvPr>
            <p:ph type="title"/>
          </p:nvPr>
        </p:nvSpPr>
        <p:spPr>
          <a:xfrm>
            <a:off x="677333" y="609600"/>
            <a:ext cx="9245599" cy="1320800"/>
          </a:xfrm>
        </p:spPr>
        <p:txBody>
          <a:bodyPr>
            <a:noAutofit/>
          </a:bodyPr>
          <a:lstStyle/>
          <a:p>
            <a:r>
              <a:rPr lang="en-GB" altLang="en-US" sz="2800" i="1" dirty="0"/>
              <a:t>Asesu </a:t>
            </a:r>
            <a:r>
              <a:rPr lang="en-GB" altLang="en-US" sz="2800" i="1" dirty="0" err="1"/>
              <a:t>ar</a:t>
            </a:r>
            <a:r>
              <a:rPr lang="en-GB" altLang="en-US" sz="2800" i="1" dirty="0"/>
              <a:t> gyfer Dysgu – </a:t>
            </a:r>
            <a:r>
              <a:rPr lang="en-GB" altLang="en-US" sz="2800" i="1" dirty="0" err="1"/>
              <a:t>Canolog</a:t>
            </a:r>
            <a:r>
              <a:rPr lang="en-GB" altLang="en-US" sz="2800" i="1" dirty="0"/>
              <a:t> </a:t>
            </a:r>
            <a:r>
              <a:rPr lang="en-GB" altLang="en-US" sz="2800" i="1" dirty="0" err="1"/>
              <a:t>i</a:t>
            </a:r>
            <a:r>
              <a:rPr lang="en-GB" altLang="en-US" sz="2800" i="1" dirty="0"/>
              <a:t> </a:t>
            </a:r>
            <a:r>
              <a:rPr lang="en-GB" altLang="en-US" sz="2800" i="1" dirty="0" err="1"/>
              <a:t>addysgu</a:t>
            </a:r>
            <a:r>
              <a:rPr lang="en-GB" altLang="en-US" sz="2800" i="1" dirty="0"/>
              <a:t> </a:t>
            </a:r>
            <a:r>
              <a:rPr lang="en-GB" altLang="en-US" sz="2800" i="1" dirty="0" err="1"/>
              <a:t>effeithiol</a:t>
            </a:r>
            <a:r>
              <a:rPr lang="en-GB" altLang="en-US" sz="2800" i="1" dirty="0"/>
              <a:t/>
            </a:r>
            <a:br>
              <a:rPr lang="en-GB" altLang="en-US" sz="2800" i="1" dirty="0"/>
            </a:br>
            <a:r>
              <a:rPr lang="en-GB" altLang="en-US" sz="2800" dirty="0" smtClean="0"/>
              <a:t>Assessment for </a:t>
            </a:r>
            <a:r>
              <a:rPr lang="en-GB" altLang="en-US" sz="2800" dirty="0"/>
              <a:t>Learning – Central to effective teaching </a:t>
            </a:r>
            <a:br>
              <a:rPr lang="en-GB" altLang="en-US" sz="2800" dirty="0"/>
            </a:br>
            <a:endParaRPr lang="en-GB" altLang="en-US" sz="2800" i="1" dirty="0"/>
          </a:p>
        </p:txBody>
      </p:sp>
      <p:sp>
        <p:nvSpPr>
          <p:cNvPr id="5" name="Content Placeholder 4"/>
          <p:cNvSpPr>
            <a:spLocks noGrp="1"/>
          </p:cNvSpPr>
          <p:nvPr>
            <p:ph sz="half" idx="1"/>
          </p:nvPr>
        </p:nvSpPr>
        <p:spPr>
          <a:xfrm>
            <a:off x="1060554" y="2011044"/>
            <a:ext cx="4038600" cy="3874983"/>
          </a:xfrm>
          <a:prstGeom prst="rect">
            <a:avLst/>
          </a:prstGeom>
        </p:spPr>
        <p:style>
          <a:lnRef idx="2">
            <a:schemeClr val="accent4"/>
          </a:lnRef>
          <a:fillRef idx="1">
            <a:schemeClr val="lt1"/>
          </a:fillRef>
          <a:effectRef idx="0">
            <a:schemeClr val="accent4"/>
          </a:effectRef>
          <a:fontRef idx="minor">
            <a:schemeClr val="dk1"/>
          </a:fontRef>
        </p:style>
        <p:txBody>
          <a:bodyPr rtlCol="0">
            <a:normAutofit/>
          </a:bodyPr>
          <a:lstStyle/>
          <a:p>
            <a:pPr marL="68580" indent="0">
              <a:buNone/>
              <a:defRPr/>
            </a:pPr>
            <a:r>
              <a:rPr lang="en-GB" dirty="0" smtClean="0"/>
              <a:t>Mae </a:t>
            </a:r>
            <a:r>
              <a:rPr lang="en-GB" dirty="0" err="1" smtClean="0"/>
              <a:t>asesu</a:t>
            </a:r>
            <a:r>
              <a:rPr lang="en-GB" dirty="0" smtClean="0"/>
              <a:t> </a:t>
            </a:r>
            <a:r>
              <a:rPr lang="en-GB" dirty="0" err="1" smtClean="0"/>
              <a:t>ar</a:t>
            </a:r>
            <a:r>
              <a:rPr lang="en-GB" dirty="0" smtClean="0"/>
              <a:t> </a:t>
            </a:r>
            <a:r>
              <a:rPr lang="en-GB" dirty="0" err="1" smtClean="0"/>
              <a:t>gyfer</a:t>
            </a:r>
            <a:r>
              <a:rPr lang="en-GB" dirty="0" smtClean="0"/>
              <a:t> </a:t>
            </a:r>
            <a:r>
              <a:rPr lang="en-GB" dirty="0" err="1" smtClean="0"/>
              <a:t>dysgu</a:t>
            </a:r>
            <a:r>
              <a:rPr lang="en-GB" dirty="0" smtClean="0"/>
              <a:t> da:</a:t>
            </a:r>
          </a:p>
          <a:p>
            <a:pPr>
              <a:defRPr/>
            </a:pPr>
            <a:r>
              <a:rPr lang="en-GB" dirty="0" err="1" smtClean="0"/>
              <a:t>Wedi</a:t>
            </a:r>
            <a:r>
              <a:rPr lang="en-GB" dirty="0" smtClean="0"/>
              <a:t> </a:t>
            </a:r>
            <a:r>
              <a:rPr lang="en-GB" dirty="0" err="1" smtClean="0"/>
              <a:t>ei</a:t>
            </a:r>
            <a:r>
              <a:rPr lang="en-GB" dirty="0" smtClean="0"/>
              <a:t> </a:t>
            </a:r>
            <a:r>
              <a:rPr lang="en-GB" dirty="0" err="1" smtClean="0"/>
              <a:t>wreiddio</a:t>
            </a:r>
            <a:r>
              <a:rPr lang="en-GB" dirty="0" smtClean="0"/>
              <a:t> </a:t>
            </a:r>
            <a:r>
              <a:rPr lang="en-GB" dirty="0" err="1" smtClean="0"/>
              <a:t>yn</a:t>
            </a:r>
            <a:r>
              <a:rPr lang="en-GB" dirty="0" smtClean="0"/>
              <a:t> y </a:t>
            </a:r>
            <a:r>
              <a:rPr lang="en-GB" dirty="0" err="1" smtClean="0"/>
              <a:t>ffordd</a:t>
            </a:r>
            <a:r>
              <a:rPr lang="en-GB" dirty="0" smtClean="0"/>
              <a:t> </a:t>
            </a:r>
            <a:r>
              <a:rPr lang="en-GB" dirty="0" err="1" smtClean="0"/>
              <a:t>mae</a:t>
            </a:r>
            <a:r>
              <a:rPr lang="en-GB" dirty="0" smtClean="0"/>
              <a:t> </a:t>
            </a:r>
            <a:r>
              <a:rPr lang="en-GB" dirty="0" err="1" smtClean="0"/>
              <a:t>dysgu</a:t>
            </a:r>
            <a:r>
              <a:rPr lang="en-GB" dirty="0" smtClean="0"/>
              <a:t> ac </a:t>
            </a:r>
            <a:r>
              <a:rPr lang="en-GB" dirty="0" err="1" smtClean="0"/>
              <a:t>addysgu</a:t>
            </a:r>
            <a:r>
              <a:rPr lang="en-GB" dirty="0" smtClean="0"/>
              <a:t> </a:t>
            </a:r>
            <a:r>
              <a:rPr lang="en-GB" dirty="0" err="1" smtClean="0"/>
              <a:t>yn</a:t>
            </a:r>
            <a:r>
              <a:rPr lang="en-GB" dirty="0" smtClean="0"/>
              <a:t> </a:t>
            </a:r>
            <a:r>
              <a:rPr lang="en-GB" dirty="0" err="1" smtClean="0"/>
              <a:t>digwydd</a:t>
            </a:r>
            <a:r>
              <a:rPr lang="en-GB" dirty="0" smtClean="0"/>
              <a:t>;</a:t>
            </a:r>
          </a:p>
          <a:p>
            <a:pPr>
              <a:defRPr/>
            </a:pPr>
            <a:r>
              <a:rPr lang="en-GB" dirty="0" err="1" smtClean="0"/>
              <a:t>Yn</a:t>
            </a:r>
            <a:r>
              <a:rPr lang="en-GB" dirty="0" smtClean="0"/>
              <a:t> </a:t>
            </a:r>
            <a:r>
              <a:rPr lang="en-GB" dirty="0" err="1" smtClean="0"/>
              <a:t>cynnwys</a:t>
            </a:r>
            <a:r>
              <a:rPr lang="en-GB" dirty="0" smtClean="0"/>
              <a:t> </a:t>
            </a:r>
            <a:r>
              <a:rPr lang="en-GB" dirty="0" err="1" smtClean="0"/>
              <a:t>rhannu</a:t>
            </a:r>
            <a:r>
              <a:rPr lang="en-GB" dirty="0" smtClean="0"/>
              <a:t> </a:t>
            </a:r>
            <a:r>
              <a:rPr lang="en-GB" dirty="0" err="1" smtClean="0"/>
              <a:t>deilliannau</a:t>
            </a:r>
            <a:r>
              <a:rPr lang="en-GB" dirty="0" smtClean="0"/>
              <a:t> </a:t>
            </a:r>
            <a:r>
              <a:rPr lang="en-GB" dirty="0" err="1" smtClean="0"/>
              <a:t>dysgu</a:t>
            </a:r>
            <a:r>
              <a:rPr lang="en-GB" dirty="0" smtClean="0"/>
              <a:t> </a:t>
            </a:r>
            <a:r>
              <a:rPr lang="en-GB" dirty="0" err="1" smtClean="0"/>
              <a:t>gyda’r</a:t>
            </a:r>
            <a:r>
              <a:rPr lang="en-GB" dirty="0" smtClean="0"/>
              <a:t> </a:t>
            </a:r>
            <a:r>
              <a:rPr lang="en-GB" dirty="0" err="1" smtClean="0"/>
              <a:t>disgyblion</a:t>
            </a:r>
            <a:r>
              <a:rPr lang="en-GB" dirty="0" smtClean="0"/>
              <a:t>;</a:t>
            </a:r>
          </a:p>
          <a:p>
            <a:pPr>
              <a:defRPr/>
            </a:pPr>
            <a:r>
              <a:rPr lang="en-GB" dirty="0" smtClean="0"/>
              <a:t>Yn </a:t>
            </a:r>
            <a:r>
              <a:rPr lang="en-GB" dirty="0" err="1" smtClean="0"/>
              <a:t>anelu</a:t>
            </a:r>
            <a:r>
              <a:rPr lang="en-GB" dirty="0" smtClean="0"/>
              <a:t> </a:t>
            </a:r>
            <a:r>
              <a:rPr lang="en-GB" dirty="0" err="1" smtClean="0"/>
              <a:t>i</a:t>
            </a:r>
            <a:r>
              <a:rPr lang="en-GB" dirty="0" smtClean="0"/>
              <a:t> </a:t>
            </a:r>
            <a:r>
              <a:rPr lang="en-GB" dirty="0" err="1" smtClean="0"/>
              <a:t>gynorthwyo</a:t>
            </a:r>
            <a:r>
              <a:rPr lang="en-GB" dirty="0" smtClean="0"/>
              <a:t> disgyblion </a:t>
            </a:r>
            <a:r>
              <a:rPr lang="en-GB" dirty="0" err="1" smtClean="0"/>
              <a:t>i</a:t>
            </a:r>
            <a:r>
              <a:rPr lang="en-GB" dirty="0" smtClean="0"/>
              <a:t> </a:t>
            </a:r>
            <a:r>
              <a:rPr lang="en-GB" dirty="0" err="1" smtClean="0"/>
              <a:t>wybod</a:t>
            </a:r>
            <a:r>
              <a:rPr lang="en-GB" dirty="0" smtClean="0"/>
              <a:t> ac </a:t>
            </a:r>
            <a:r>
              <a:rPr lang="en-GB" dirty="0" err="1" smtClean="0"/>
              <a:t>i</a:t>
            </a:r>
            <a:r>
              <a:rPr lang="en-GB" dirty="0" smtClean="0"/>
              <a:t> </a:t>
            </a:r>
            <a:r>
              <a:rPr lang="en-GB" dirty="0" err="1" smtClean="0"/>
              <a:t>adnabod</a:t>
            </a:r>
            <a:r>
              <a:rPr lang="en-GB" dirty="0" smtClean="0"/>
              <a:t> y </a:t>
            </a:r>
            <a:r>
              <a:rPr lang="en-GB" dirty="0" err="1" smtClean="0"/>
              <a:t>safonau</a:t>
            </a:r>
            <a:r>
              <a:rPr lang="en-GB" dirty="0" smtClean="0"/>
              <a:t> y </a:t>
            </a:r>
            <a:r>
              <a:rPr lang="en-GB" dirty="0" err="1" smtClean="0"/>
              <a:t>maent</a:t>
            </a:r>
            <a:r>
              <a:rPr lang="en-GB" dirty="0" smtClean="0"/>
              <a:t> yn </a:t>
            </a:r>
            <a:r>
              <a:rPr lang="en-GB" dirty="0" err="1" smtClean="0"/>
              <a:t>anelu</a:t>
            </a:r>
            <a:r>
              <a:rPr lang="en-GB" dirty="0" smtClean="0"/>
              <a:t> </a:t>
            </a:r>
            <a:r>
              <a:rPr lang="en-GB" dirty="0" err="1" smtClean="0"/>
              <a:t>ato</a:t>
            </a:r>
            <a:r>
              <a:rPr lang="en-GB" dirty="0" smtClean="0"/>
              <a:t>;</a:t>
            </a:r>
          </a:p>
          <a:p>
            <a:pPr>
              <a:defRPr/>
            </a:pPr>
            <a:r>
              <a:rPr lang="en-GB" dirty="0" smtClean="0"/>
              <a:t>Yn cynnwys disgyblion mewn </a:t>
            </a:r>
            <a:r>
              <a:rPr lang="en-GB" dirty="0" err="1" smtClean="0"/>
              <a:t>hunan-asesiad</a:t>
            </a:r>
            <a:r>
              <a:rPr lang="en-GB" dirty="0" smtClean="0"/>
              <a:t>.</a:t>
            </a:r>
          </a:p>
        </p:txBody>
      </p:sp>
      <p:sp>
        <p:nvSpPr>
          <p:cNvPr id="2" name="Content Placeholder 1"/>
          <p:cNvSpPr>
            <a:spLocks noGrp="1"/>
          </p:cNvSpPr>
          <p:nvPr>
            <p:ph sz="half" idx="2"/>
          </p:nvPr>
        </p:nvSpPr>
        <p:spPr>
          <a:xfrm>
            <a:off x="5519544" y="2011044"/>
            <a:ext cx="4038600" cy="3874984"/>
          </a:xfrm>
          <a:prstGeom prst="rect">
            <a:avLst/>
          </a:prstGeom>
        </p:spPr>
        <p:style>
          <a:lnRef idx="2">
            <a:schemeClr val="accent5"/>
          </a:lnRef>
          <a:fillRef idx="1">
            <a:schemeClr val="lt1"/>
          </a:fillRef>
          <a:effectRef idx="0">
            <a:schemeClr val="accent5"/>
          </a:effectRef>
          <a:fontRef idx="minor">
            <a:schemeClr val="dk1"/>
          </a:fontRef>
        </p:style>
        <p:txBody>
          <a:bodyPr>
            <a:normAutofit/>
          </a:bodyPr>
          <a:lstStyle/>
          <a:p>
            <a:pPr marL="0" indent="0">
              <a:buNone/>
              <a:defRPr/>
            </a:pPr>
            <a:r>
              <a:rPr lang="en-GB" dirty="0"/>
              <a:t>Good assessment for learning:</a:t>
            </a:r>
          </a:p>
          <a:p>
            <a:pPr>
              <a:buFont typeface="Arial" panose="020B0604020202020204" pitchFamily="34" charset="0"/>
              <a:buChar char="•"/>
              <a:defRPr/>
            </a:pPr>
            <a:r>
              <a:rPr lang="en-GB" dirty="0"/>
              <a:t>is embedded in a view of teaching and learning of which it is an essential part;</a:t>
            </a:r>
          </a:p>
          <a:p>
            <a:pPr>
              <a:buFont typeface="Arial" panose="020B0604020202020204" pitchFamily="34" charset="0"/>
              <a:buChar char="•"/>
              <a:defRPr/>
            </a:pPr>
            <a:r>
              <a:rPr lang="en-GB" dirty="0"/>
              <a:t>involves sharing learning goals with pupils;</a:t>
            </a:r>
          </a:p>
          <a:p>
            <a:pPr>
              <a:buFont typeface="Arial" panose="020B0604020202020204" pitchFamily="34" charset="0"/>
              <a:buChar char="•"/>
              <a:defRPr/>
            </a:pPr>
            <a:r>
              <a:rPr lang="en-GB" dirty="0"/>
              <a:t>aims to help pupils to know and to recognise the standards they are aiming for;</a:t>
            </a:r>
          </a:p>
          <a:p>
            <a:pPr>
              <a:buFont typeface="Arial" panose="020B0604020202020204" pitchFamily="34" charset="0"/>
              <a:buChar char="•"/>
              <a:defRPr/>
            </a:pPr>
            <a:r>
              <a:rPr lang="en-GB" dirty="0"/>
              <a:t>involves pupils in self assessment.</a:t>
            </a:r>
          </a:p>
          <a:p>
            <a:endParaRPr lang="en-GB" dirty="0"/>
          </a:p>
        </p:txBody>
      </p:sp>
    </p:spTree>
    <p:custDataLst>
      <p:tags r:id="rId1"/>
    </p:custDataLst>
    <p:extLst>
      <p:ext uri="{BB962C8B-B14F-4D97-AF65-F5344CB8AC3E}">
        <p14:creationId xmlns:p14="http://schemas.microsoft.com/office/powerpoint/2010/main" val="2429692291"/>
      </p:ext>
    </p:extLst>
  </p:cSld>
  <p:clrMapOvr>
    <a:masterClrMapping/>
  </p:clrMapOvr>
  <p:transition spd="slow" advTm="90692"/>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a:xfrm>
            <a:off x="1028008" y="324515"/>
            <a:ext cx="8229600" cy="1282154"/>
          </a:xfrm>
        </p:spPr>
        <p:txBody>
          <a:bodyPr>
            <a:normAutofit fontScale="90000"/>
          </a:bodyPr>
          <a:lstStyle/>
          <a:p>
            <a:r>
              <a:rPr lang="en-GB" altLang="en-US" sz="4000" dirty="0"/>
              <a:t>Dyma </a:t>
            </a:r>
            <a:r>
              <a:rPr lang="en-GB" altLang="en-US" sz="4000" dirty="0" err="1"/>
              <a:t>mae</a:t>
            </a:r>
            <a:r>
              <a:rPr lang="en-GB" altLang="en-US" sz="4000" dirty="0"/>
              <a:t> </a:t>
            </a:r>
            <a:r>
              <a:rPr lang="en-GB" altLang="en-US" sz="4000" dirty="0" smtClean="0">
                <a:hlinkClick r:id="rId3"/>
              </a:rPr>
              <a:t> </a:t>
            </a:r>
            <a:r>
              <a:rPr lang="en-GB" altLang="en-US" sz="4000" dirty="0">
                <a:hlinkClick r:id="rId3"/>
              </a:rPr>
              <a:t>Dylan </a:t>
            </a:r>
            <a:r>
              <a:rPr lang="en-GB" altLang="en-US" sz="4000" dirty="0" smtClean="0">
                <a:hlinkClick r:id="rId3"/>
              </a:rPr>
              <a:t>Wiliam</a:t>
            </a:r>
            <a:r>
              <a:rPr lang="en-GB" altLang="en-US" sz="4000" dirty="0" smtClean="0"/>
              <a:t> </a:t>
            </a:r>
            <a:r>
              <a:rPr lang="en-GB" altLang="en-US" sz="4000" dirty="0"/>
              <a:t>yn </a:t>
            </a:r>
            <a:r>
              <a:rPr lang="en-GB" altLang="en-US" sz="4000" dirty="0" err="1"/>
              <a:t>dweud</a:t>
            </a:r>
            <a:r>
              <a:rPr lang="en-GB" altLang="en-US" sz="4000" dirty="0"/>
              <a:t>…  </a:t>
            </a:r>
            <a:r>
              <a:rPr lang="en-GB" altLang="en-US" sz="2700" dirty="0"/>
              <a:t/>
            </a:r>
            <a:br>
              <a:rPr lang="en-GB" altLang="en-US" sz="2700" dirty="0"/>
            </a:br>
            <a:r>
              <a:rPr lang="en-GB" altLang="en-US" sz="4000" dirty="0" smtClean="0"/>
              <a:t>Dylan Wiliam states the </a:t>
            </a:r>
            <a:r>
              <a:rPr lang="en-GB" altLang="en-US" sz="4000" dirty="0"/>
              <a:t>following…</a:t>
            </a:r>
            <a:br>
              <a:rPr lang="en-GB" altLang="en-US" sz="4000" dirty="0"/>
            </a:br>
            <a:endParaRPr lang="en-GB" altLang="en-US" sz="2700" dirty="0"/>
          </a:p>
        </p:txBody>
      </p:sp>
      <p:sp>
        <p:nvSpPr>
          <p:cNvPr id="3" name="Content Placeholder 2"/>
          <p:cNvSpPr>
            <a:spLocks noGrp="1"/>
          </p:cNvSpPr>
          <p:nvPr>
            <p:ph sz="half" idx="1"/>
          </p:nvPr>
        </p:nvSpPr>
        <p:spPr>
          <a:xfrm>
            <a:off x="833411" y="1833776"/>
            <a:ext cx="4254624" cy="4607664"/>
          </a:xfrm>
          <a:prstGeom prst="rect">
            <a:avLst/>
          </a:prstGeom>
        </p:spPr>
        <p:style>
          <a:lnRef idx="2">
            <a:schemeClr val="accent4"/>
          </a:lnRef>
          <a:fillRef idx="1">
            <a:schemeClr val="lt1"/>
          </a:fillRef>
          <a:effectRef idx="0">
            <a:schemeClr val="accent4"/>
          </a:effectRef>
          <a:fontRef idx="minor">
            <a:schemeClr val="dk1"/>
          </a:fontRef>
        </p:style>
        <p:txBody>
          <a:bodyPr>
            <a:normAutofit fontScale="70000" lnSpcReduction="20000"/>
          </a:bodyPr>
          <a:lstStyle/>
          <a:p>
            <a:pPr indent="-342900">
              <a:defRPr/>
            </a:pPr>
            <a:r>
              <a:rPr lang="en-GB" sz="3000" dirty="0" smtClean="0"/>
              <a:t>Asesu </a:t>
            </a:r>
            <a:r>
              <a:rPr lang="en-GB" sz="3000" dirty="0"/>
              <a:t>– </a:t>
            </a:r>
            <a:r>
              <a:rPr lang="en-GB" sz="3000" dirty="0" err="1" smtClean="0"/>
              <a:t>yr</a:t>
            </a:r>
            <a:r>
              <a:rPr lang="en-GB" sz="3000" dirty="0" smtClean="0"/>
              <a:t> </a:t>
            </a:r>
            <a:r>
              <a:rPr lang="en-GB" sz="3000" dirty="0" err="1" smtClean="0"/>
              <a:t>holl</a:t>
            </a:r>
            <a:r>
              <a:rPr lang="en-GB" sz="3000" dirty="0" smtClean="0"/>
              <a:t> </a:t>
            </a:r>
            <a:r>
              <a:rPr lang="en-GB" sz="3000" dirty="0" err="1" smtClean="0"/>
              <a:t>weithgareddau</a:t>
            </a:r>
            <a:r>
              <a:rPr lang="en-GB" sz="3000" dirty="0" smtClean="0"/>
              <a:t> </a:t>
            </a:r>
            <a:r>
              <a:rPr lang="en-GB" sz="3000" dirty="0" err="1" smtClean="0"/>
              <a:t>ble</a:t>
            </a:r>
            <a:r>
              <a:rPr lang="en-GB" sz="3000" dirty="0" smtClean="0"/>
              <a:t> </a:t>
            </a:r>
            <a:r>
              <a:rPr lang="en-GB" sz="3000" dirty="0" err="1" smtClean="0"/>
              <a:t>mae</a:t>
            </a:r>
            <a:r>
              <a:rPr lang="en-GB" sz="3000" dirty="0" smtClean="0"/>
              <a:t> </a:t>
            </a:r>
            <a:r>
              <a:rPr lang="en-GB" sz="3000" dirty="0" err="1" smtClean="0"/>
              <a:t>athrawon</a:t>
            </a:r>
            <a:r>
              <a:rPr lang="en-GB" sz="3000" dirty="0" smtClean="0"/>
              <a:t> a </a:t>
            </a:r>
            <a:r>
              <a:rPr lang="en-GB" sz="3000" dirty="0" err="1"/>
              <a:t>myfyrwyr</a:t>
            </a:r>
            <a:r>
              <a:rPr lang="en-GB" sz="3000" dirty="0"/>
              <a:t> yn asesu </a:t>
            </a:r>
            <a:r>
              <a:rPr lang="en-GB" sz="3000" dirty="0" err="1"/>
              <a:t>eu</a:t>
            </a:r>
            <a:r>
              <a:rPr lang="en-GB" sz="3000" dirty="0"/>
              <a:t> </a:t>
            </a:r>
            <a:r>
              <a:rPr lang="en-GB" sz="3000" dirty="0" err="1" smtClean="0"/>
              <a:t>hunain</a:t>
            </a:r>
            <a:endParaRPr lang="en-GB" sz="3000" dirty="0"/>
          </a:p>
          <a:p>
            <a:pPr indent="-342900">
              <a:defRPr/>
            </a:pPr>
            <a:r>
              <a:rPr lang="en-GB" sz="3000" dirty="0" err="1"/>
              <a:t>Gwybodaeth</a:t>
            </a:r>
            <a:r>
              <a:rPr lang="en-GB" sz="3000" dirty="0"/>
              <a:t> </a:t>
            </a:r>
            <a:r>
              <a:rPr lang="en-GB" sz="3000" dirty="0" err="1"/>
              <a:t>sy’n</a:t>
            </a:r>
            <a:r>
              <a:rPr lang="en-GB" sz="3000" dirty="0"/>
              <a:t> </a:t>
            </a:r>
            <a:r>
              <a:rPr lang="en-GB" sz="3000" dirty="0" err="1"/>
              <a:t>gallu</a:t>
            </a:r>
            <a:r>
              <a:rPr lang="en-GB" sz="3000" dirty="0"/>
              <a:t> </a:t>
            </a:r>
            <a:r>
              <a:rPr lang="en-GB" sz="3000" dirty="0" err="1"/>
              <a:t>cael</a:t>
            </a:r>
            <a:r>
              <a:rPr lang="en-GB" sz="3000" dirty="0"/>
              <a:t> </a:t>
            </a:r>
            <a:r>
              <a:rPr lang="en-GB" sz="3000" dirty="0" err="1"/>
              <a:t>ei</a:t>
            </a:r>
            <a:r>
              <a:rPr lang="en-GB" sz="3000" dirty="0"/>
              <a:t> </a:t>
            </a:r>
            <a:r>
              <a:rPr lang="en-GB" sz="3000" dirty="0" err="1"/>
              <a:t>ddefnyddio</a:t>
            </a:r>
            <a:r>
              <a:rPr lang="en-GB" sz="3000" dirty="0"/>
              <a:t> </a:t>
            </a:r>
            <a:r>
              <a:rPr lang="en-GB" sz="3000" dirty="0" err="1"/>
              <a:t>fel</a:t>
            </a:r>
            <a:r>
              <a:rPr lang="en-GB" sz="3000" dirty="0"/>
              <a:t> </a:t>
            </a:r>
            <a:r>
              <a:rPr lang="en-GB" sz="3000" dirty="0" err="1"/>
              <a:t>adborth</a:t>
            </a:r>
            <a:endParaRPr lang="en-GB" sz="3000" dirty="0"/>
          </a:p>
          <a:p>
            <a:pPr indent="-342900">
              <a:defRPr/>
            </a:pPr>
            <a:r>
              <a:rPr lang="en-GB" sz="3000" dirty="0" smtClean="0"/>
              <a:t>Yn </a:t>
            </a:r>
            <a:r>
              <a:rPr lang="en-GB" sz="3000" dirty="0" err="1" smtClean="0"/>
              <a:t>arwain</a:t>
            </a:r>
            <a:r>
              <a:rPr lang="en-GB" sz="3000" dirty="0" smtClean="0"/>
              <a:t> at </a:t>
            </a:r>
            <a:r>
              <a:rPr lang="en-GB" sz="3000" dirty="0" err="1" smtClean="0"/>
              <a:t>yr</a:t>
            </a:r>
            <a:r>
              <a:rPr lang="en-GB" sz="3000" dirty="0" smtClean="0"/>
              <a:t> </a:t>
            </a:r>
            <a:r>
              <a:rPr lang="en-GB" sz="3000" dirty="0" err="1" smtClean="0"/>
              <a:t>athro</a:t>
            </a:r>
            <a:r>
              <a:rPr lang="en-GB" sz="3000" dirty="0" smtClean="0"/>
              <a:t> yn </a:t>
            </a:r>
            <a:r>
              <a:rPr lang="en-GB" sz="3000" dirty="0" err="1" smtClean="0"/>
              <a:t>addasu’r</a:t>
            </a:r>
            <a:r>
              <a:rPr lang="en-GB" sz="3000" dirty="0" smtClean="0"/>
              <a:t> </a:t>
            </a:r>
            <a:r>
              <a:rPr lang="en-GB" sz="3000" dirty="0" err="1" smtClean="0"/>
              <a:t>addysgu</a:t>
            </a:r>
            <a:r>
              <a:rPr lang="en-GB" sz="3000" dirty="0" smtClean="0"/>
              <a:t> a’r </a:t>
            </a:r>
            <a:r>
              <a:rPr lang="en-GB" sz="3000" dirty="0" err="1" smtClean="0"/>
              <a:t>gweithgareddau</a:t>
            </a:r>
            <a:r>
              <a:rPr lang="en-GB" sz="3000" dirty="0" smtClean="0"/>
              <a:t> dysgu</a:t>
            </a:r>
          </a:p>
          <a:p>
            <a:pPr indent="-342900">
              <a:defRPr/>
            </a:pPr>
            <a:r>
              <a:rPr lang="en-GB" sz="3000" dirty="0" smtClean="0">
                <a:solidFill>
                  <a:srgbClr val="FF0000"/>
                </a:solidFill>
              </a:rPr>
              <a:t>Asesu </a:t>
            </a:r>
            <a:r>
              <a:rPr lang="en-GB" sz="3000" dirty="0" err="1" smtClean="0">
                <a:solidFill>
                  <a:srgbClr val="FF0000"/>
                </a:solidFill>
              </a:rPr>
              <a:t>ffurfiannol</a:t>
            </a:r>
            <a:r>
              <a:rPr lang="en-GB" sz="3000" dirty="0" smtClean="0"/>
              <a:t> – tystiolaeth yn </a:t>
            </a:r>
            <a:r>
              <a:rPr lang="en-GB" sz="3000" dirty="0" err="1" smtClean="0"/>
              <a:t>cael</a:t>
            </a:r>
            <a:r>
              <a:rPr lang="en-GB" sz="3000" dirty="0" smtClean="0"/>
              <a:t> ei </a:t>
            </a:r>
            <a:r>
              <a:rPr lang="en-GB" sz="3000" dirty="0" err="1" smtClean="0"/>
              <a:t>ddefnyddio</a:t>
            </a:r>
            <a:r>
              <a:rPr lang="en-GB" sz="3000" dirty="0" smtClean="0"/>
              <a:t> </a:t>
            </a:r>
            <a:r>
              <a:rPr lang="en-GB" sz="3000" dirty="0" err="1" smtClean="0"/>
              <a:t>i</a:t>
            </a:r>
            <a:r>
              <a:rPr lang="en-GB" sz="3000" dirty="0" smtClean="0"/>
              <a:t> </a:t>
            </a:r>
            <a:r>
              <a:rPr lang="en-GB" sz="3000" dirty="0" err="1" smtClean="0"/>
              <a:t>addasu’r</a:t>
            </a:r>
            <a:r>
              <a:rPr lang="en-GB" sz="3000" dirty="0" smtClean="0"/>
              <a:t> </a:t>
            </a:r>
            <a:r>
              <a:rPr lang="en-GB" sz="3000" dirty="0" err="1" smtClean="0"/>
              <a:t>addysgu</a:t>
            </a:r>
            <a:r>
              <a:rPr lang="en-GB" sz="3000" dirty="0" smtClean="0"/>
              <a:t> </a:t>
            </a:r>
            <a:r>
              <a:rPr lang="en-GB" sz="3000" dirty="0" err="1" smtClean="0"/>
              <a:t>i</a:t>
            </a:r>
            <a:r>
              <a:rPr lang="en-GB" sz="3000" dirty="0" smtClean="0"/>
              <a:t> </a:t>
            </a:r>
            <a:r>
              <a:rPr lang="en-GB" sz="3000" dirty="0" err="1" smtClean="0"/>
              <a:t>gwrdd</a:t>
            </a:r>
            <a:r>
              <a:rPr lang="en-GB" sz="3000" dirty="0" smtClean="0"/>
              <a:t> ag </a:t>
            </a:r>
            <a:r>
              <a:rPr lang="en-GB" sz="3000" dirty="0" err="1" smtClean="0"/>
              <a:t>anghenion</a:t>
            </a:r>
            <a:r>
              <a:rPr lang="en-GB" sz="3000" dirty="0" smtClean="0"/>
              <a:t> y </a:t>
            </a:r>
            <a:r>
              <a:rPr lang="en-GB" sz="3000" dirty="0" err="1" smtClean="0"/>
              <a:t>dysgwr</a:t>
            </a:r>
            <a:endParaRPr lang="en-GB" sz="3000" dirty="0" smtClean="0"/>
          </a:p>
          <a:p>
            <a:pPr>
              <a:defRPr/>
            </a:pPr>
            <a:endParaRPr lang="en-GB" sz="2000" dirty="0"/>
          </a:p>
        </p:txBody>
      </p:sp>
      <p:sp>
        <p:nvSpPr>
          <p:cNvPr id="2" name="Content Placeholder 1"/>
          <p:cNvSpPr>
            <a:spLocks noGrp="1"/>
          </p:cNvSpPr>
          <p:nvPr>
            <p:ph sz="half" idx="2"/>
          </p:nvPr>
        </p:nvSpPr>
        <p:spPr>
          <a:xfrm>
            <a:off x="5586046" y="1833776"/>
            <a:ext cx="4176464" cy="4607664"/>
          </a:xfrm>
          <a:prstGeom prst="rect">
            <a:avLst/>
          </a:prstGeom>
        </p:spPr>
        <p:style>
          <a:lnRef idx="2">
            <a:schemeClr val="accent5"/>
          </a:lnRef>
          <a:fillRef idx="1">
            <a:schemeClr val="lt1"/>
          </a:fillRef>
          <a:effectRef idx="0">
            <a:schemeClr val="accent5"/>
          </a:effectRef>
          <a:fontRef idx="minor">
            <a:schemeClr val="dk1"/>
          </a:fontRef>
        </p:style>
        <p:txBody>
          <a:bodyPr>
            <a:normAutofit fontScale="70000" lnSpcReduction="20000"/>
          </a:bodyPr>
          <a:lstStyle/>
          <a:p>
            <a:r>
              <a:rPr lang="en-US" altLang="en-US" sz="3100" dirty="0" smtClean="0"/>
              <a:t>Assessment – all activities where teachers and students  assess themselves</a:t>
            </a:r>
          </a:p>
          <a:p>
            <a:r>
              <a:rPr lang="en-US" altLang="en-US" sz="3100" dirty="0" smtClean="0"/>
              <a:t>This information used as feedback</a:t>
            </a:r>
          </a:p>
          <a:p>
            <a:r>
              <a:rPr lang="en-US" altLang="en-US" sz="3100" dirty="0" smtClean="0"/>
              <a:t>Leads to modifying teaching and learning activities</a:t>
            </a:r>
          </a:p>
          <a:p>
            <a:r>
              <a:rPr lang="en-US" altLang="en-US" sz="3100" dirty="0" smtClean="0">
                <a:solidFill>
                  <a:srgbClr val="FF0000"/>
                </a:solidFill>
              </a:rPr>
              <a:t>Formative assessment</a:t>
            </a:r>
            <a:r>
              <a:rPr lang="en-US" altLang="en-US" sz="3100" dirty="0" smtClean="0"/>
              <a:t> – evidence is used to adapt the teaching to meet the needs of the student</a:t>
            </a:r>
          </a:p>
          <a:p>
            <a:pPr marL="0" indent="0">
              <a:buNone/>
            </a:pPr>
            <a:endParaRPr lang="en-GB" altLang="en-US" dirty="0" smtClean="0"/>
          </a:p>
          <a:p>
            <a:pPr marL="0" indent="0" algn="r">
              <a:buNone/>
            </a:pPr>
            <a:r>
              <a:rPr lang="en-GB" altLang="en-US" dirty="0" smtClean="0"/>
              <a:t>(</a:t>
            </a:r>
            <a:r>
              <a:rPr lang="en-GB" altLang="en-US" dirty="0"/>
              <a:t>Black &amp; </a:t>
            </a:r>
            <a:r>
              <a:rPr lang="en-GB" altLang="en-US" dirty="0" err="1"/>
              <a:t>Wiliam</a:t>
            </a:r>
            <a:r>
              <a:rPr lang="en-GB" altLang="en-US" dirty="0"/>
              <a:t>, </a:t>
            </a:r>
            <a:r>
              <a:rPr lang="en-GB" altLang="en-US" dirty="0" smtClean="0"/>
              <a:t>1998)</a:t>
            </a:r>
            <a:endParaRPr lang="en-GB" altLang="en-US" dirty="0"/>
          </a:p>
          <a:p>
            <a:endParaRPr lang="en-GB" dirty="0"/>
          </a:p>
        </p:txBody>
      </p:sp>
    </p:spTree>
    <p:extLst>
      <p:ext uri="{BB962C8B-B14F-4D97-AF65-F5344CB8AC3E}">
        <p14:creationId xmlns:p14="http://schemas.microsoft.com/office/powerpoint/2010/main" val="376105022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a:xfrm>
            <a:off x="423126" y="406400"/>
            <a:ext cx="10414206" cy="1320800"/>
          </a:xfrm>
        </p:spPr>
        <p:txBody>
          <a:bodyPr>
            <a:normAutofit fontScale="90000"/>
          </a:bodyPr>
          <a:lstStyle/>
          <a:p>
            <a:r>
              <a:rPr lang="en-GB" altLang="en-US" dirty="0"/>
              <a:t>M</a:t>
            </a:r>
            <a:r>
              <a:rPr lang="en-GB" altLang="en-US" dirty="0" smtClean="0"/>
              <a:t>ae </a:t>
            </a:r>
            <a:r>
              <a:rPr lang="en-GB" altLang="en-US" dirty="0">
                <a:hlinkClick r:id="rId3"/>
              </a:rPr>
              <a:t>Dylan </a:t>
            </a:r>
            <a:r>
              <a:rPr lang="en-GB" altLang="en-US" dirty="0" smtClean="0">
                <a:hlinkClick r:id="rId3"/>
              </a:rPr>
              <a:t>Wiliam </a:t>
            </a:r>
            <a:r>
              <a:rPr lang="en-GB" altLang="en-US" dirty="0" smtClean="0"/>
              <a:t>hefyd yn </a:t>
            </a:r>
            <a:r>
              <a:rPr lang="en-GB" altLang="en-US" dirty="0" err="1" smtClean="0"/>
              <a:t>cyfeirnodi’r</a:t>
            </a:r>
            <a:r>
              <a:rPr lang="en-GB" altLang="en-US" dirty="0" smtClean="0"/>
              <a:t> isod…</a:t>
            </a:r>
            <a:r>
              <a:rPr lang="en-GB" altLang="en-US" dirty="0">
                <a:hlinkClick r:id="rId3"/>
              </a:rPr>
              <a:t/>
            </a:r>
            <a:br>
              <a:rPr lang="en-GB" altLang="en-US" dirty="0">
                <a:hlinkClick r:id="rId3"/>
              </a:rPr>
            </a:br>
            <a:r>
              <a:rPr lang="en-GB" altLang="en-US" dirty="0" smtClean="0"/>
              <a:t>Dylan Wiliam also cites the following…</a:t>
            </a:r>
            <a:br>
              <a:rPr lang="en-GB" altLang="en-US" dirty="0" smtClean="0"/>
            </a:br>
            <a:r>
              <a:rPr lang="en-GB" altLang="en-US" dirty="0" smtClean="0">
                <a:hlinkClick r:id="rId3"/>
              </a:rPr>
              <a:t/>
            </a:r>
            <a:br>
              <a:rPr lang="en-GB" altLang="en-US" dirty="0" smtClean="0">
                <a:hlinkClick r:id="rId3"/>
              </a:rPr>
            </a:br>
            <a:endParaRPr lang="en-GB" altLang="en-US" sz="2700" dirty="0"/>
          </a:p>
        </p:txBody>
      </p:sp>
      <p:sp>
        <p:nvSpPr>
          <p:cNvPr id="2" name="Content Placeholder 1"/>
          <p:cNvSpPr>
            <a:spLocks noGrp="1"/>
          </p:cNvSpPr>
          <p:nvPr>
            <p:ph sz="half" idx="2"/>
          </p:nvPr>
        </p:nvSpPr>
        <p:spPr>
          <a:xfrm>
            <a:off x="1482975" y="1688707"/>
            <a:ext cx="7864225" cy="4095720"/>
          </a:xfrm>
          <a:prstGeom prst="rect">
            <a:avLst/>
          </a:prstGeom>
        </p:spPr>
        <p:style>
          <a:lnRef idx="2">
            <a:schemeClr val="accent5"/>
          </a:lnRef>
          <a:fillRef idx="1">
            <a:schemeClr val="lt1"/>
          </a:fillRef>
          <a:effectRef idx="0">
            <a:schemeClr val="accent5"/>
          </a:effectRef>
          <a:fontRef idx="minor">
            <a:schemeClr val="dk1"/>
          </a:fontRef>
        </p:style>
        <p:txBody>
          <a:bodyPr>
            <a:normAutofit fontScale="92500" lnSpcReduction="20000"/>
          </a:bodyPr>
          <a:lstStyle/>
          <a:p>
            <a:pPr marL="0" indent="0">
              <a:defRPr/>
            </a:pPr>
            <a:endParaRPr lang="en-GB" altLang="en-US" dirty="0"/>
          </a:p>
          <a:p>
            <a:pPr marL="0" indent="0">
              <a:defRPr/>
            </a:pPr>
            <a:r>
              <a:rPr lang="en-US" altLang="en-US" sz="2800" dirty="0"/>
              <a:t>“the process used by teachers and students to </a:t>
            </a:r>
            <a:r>
              <a:rPr lang="en-US" altLang="en-US" sz="2800" dirty="0" err="1"/>
              <a:t>recognise</a:t>
            </a:r>
            <a:r>
              <a:rPr lang="en-US" altLang="en-US" sz="2800" dirty="0"/>
              <a:t> and respond to student learning in order to enhance that learning, during the learning</a:t>
            </a:r>
            <a:r>
              <a:rPr lang="en-US" altLang="en-US" sz="2800" dirty="0" smtClean="0"/>
              <a:t>”</a:t>
            </a:r>
          </a:p>
          <a:p>
            <a:pPr marL="0" indent="0" algn="r">
              <a:buNone/>
              <a:defRPr/>
            </a:pPr>
            <a:r>
              <a:rPr lang="en-US" altLang="en-US" sz="2800" dirty="0" smtClean="0"/>
              <a:t> </a:t>
            </a:r>
            <a:r>
              <a:rPr lang="en-US" altLang="en-US" sz="2800" dirty="0"/>
              <a:t>(Cowie &amp; Bell, 1999 p. 32)</a:t>
            </a:r>
            <a:r>
              <a:rPr lang="en-GB" altLang="en-US" sz="2800" dirty="0"/>
              <a:t> </a:t>
            </a:r>
          </a:p>
          <a:p>
            <a:pPr marL="0" indent="0">
              <a:defRPr/>
            </a:pPr>
            <a:endParaRPr lang="en-GB" altLang="en-US" sz="2800" dirty="0"/>
          </a:p>
          <a:p>
            <a:pPr marL="0" indent="0">
              <a:defRPr/>
            </a:pPr>
            <a:r>
              <a:rPr lang="en-US" altLang="en-US" sz="2800" dirty="0"/>
              <a:t>“assessment carried out during the instructional process for the purpose of improving teaching or learning</a:t>
            </a:r>
            <a:r>
              <a:rPr lang="en-US" altLang="en-US" sz="2800" dirty="0" smtClean="0"/>
              <a:t>”</a:t>
            </a:r>
          </a:p>
          <a:p>
            <a:pPr marL="0" indent="0" algn="r">
              <a:buNone/>
              <a:defRPr/>
            </a:pPr>
            <a:r>
              <a:rPr lang="en-US" altLang="en-US" sz="2800" dirty="0" smtClean="0"/>
              <a:t> </a:t>
            </a:r>
            <a:r>
              <a:rPr lang="en-US" altLang="en-US" sz="2800" dirty="0"/>
              <a:t>(Shepard et al., 2005 p. 275)</a:t>
            </a:r>
            <a:r>
              <a:rPr lang="en-GB" altLang="en-US" sz="2800" dirty="0"/>
              <a:t> </a:t>
            </a:r>
            <a:endParaRPr lang="en-US" altLang="en-US" sz="2800" dirty="0"/>
          </a:p>
          <a:p>
            <a:endParaRPr lang="en-GB" sz="3400" dirty="0"/>
          </a:p>
        </p:txBody>
      </p:sp>
    </p:spTree>
    <p:extLst>
      <p:ext uri="{BB962C8B-B14F-4D97-AF65-F5344CB8AC3E}">
        <p14:creationId xmlns:p14="http://schemas.microsoft.com/office/powerpoint/2010/main" val="291937744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3"/>
          <p:cNvSpPr>
            <a:spLocks noChangeArrowheads="1"/>
          </p:cNvSpPr>
          <p:nvPr/>
        </p:nvSpPr>
        <p:spPr bwMode="auto">
          <a:xfrm>
            <a:off x="2063750" y="476672"/>
            <a:ext cx="8208963" cy="12618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eaLnBrk="1" hangingPunct="1"/>
            <a:endParaRPr lang="en-US" altLang="en-US" sz="2800" dirty="0"/>
          </a:p>
          <a:p>
            <a:pPr algn="r" eaLnBrk="1" hangingPunct="1"/>
            <a:endParaRPr lang="en-GB" altLang="en-US" sz="2400" dirty="0"/>
          </a:p>
          <a:p>
            <a:pPr algn="r" eaLnBrk="1" hangingPunct="1"/>
            <a:endParaRPr lang="en-US" altLang="en-US" sz="2400" dirty="0"/>
          </a:p>
        </p:txBody>
      </p:sp>
      <p:sp>
        <p:nvSpPr>
          <p:cNvPr id="2" name="Title 1"/>
          <p:cNvSpPr>
            <a:spLocks noGrp="1"/>
          </p:cNvSpPr>
          <p:nvPr>
            <p:ph type="title"/>
          </p:nvPr>
        </p:nvSpPr>
        <p:spPr>
          <a:xfrm>
            <a:off x="499996" y="251565"/>
            <a:ext cx="8596668" cy="1320800"/>
          </a:xfrm>
        </p:spPr>
        <p:txBody>
          <a:bodyPr>
            <a:normAutofit fontScale="90000"/>
          </a:bodyPr>
          <a:lstStyle/>
          <a:p>
            <a:r>
              <a:rPr lang="en-GB" dirty="0"/>
              <a:t>Asesu </a:t>
            </a:r>
            <a:r>
              <a:rPr lang="en-GB" dirty="0" err="1" smtClean="0"/>
              <a:t>Ffurfiannol</a:t>
            </a:r>
            <a:r>
              <a:rPr lang="en-GB" dirty="0" smtClean="0"/>
              <a:t>/ </a:t>
            </a:r>
            <a:br>
              <a:rPr lang="en-GB" dirty="0" smtClean="0"/>
            </a:br>
            <a:r>
              <a:rPr lang="en-GB" dirty="0" smtClean="0"/>
              <a:t>								Formative Assessment</a:t>
            </a:r>
            <a:br>
              <a:rPr lang="en-GB" dirty="0" smtClean="0"/>
            </a:br>
            <a:endParaRPr lang="en-GB" dirty="0"/>
          </a:p>
        </p:txBody>
      </p:sp>
      <p:sp>
        <p:nvSpPr>
          <p:cNvPr id="4" name="Content Placeholder 3"/>
          <p:cNvSpPr>
            <a:spLocks noGrp="1"/>
          </p:cNvSpPr>
          <p:nvPr>
            <p:ph sz="half" idx="2"/>
          </p:nvPr>
        </p:nvSpPr>
        <p:spPr>
          <a:xfrm>
            <a:off x="839893" y="1684918"/>
            <a:ext cx="8823838" cy="1891402"/>
          </a:xfrm>
          <a:prstGeom prst="rect">
            <a:avLst/>
          </a:prstGeom>
        </p:spPr>
        <p:style>
          <a:lnRef idx="2">
            <a:schemeClr val="accent5"/>
          </a:lnRef>
          <a:fillRef idx="1">
            <a:schemeClr val="lt1"/>
          </a:fillRef>
          <a:effectRef idx="0">
            <a:schemeClr val="accent5"/>
          </a:effectRef>
          <a:fontRef idx="minor">
            <a:schemeClr val="dk1"/>
          </a:fontRef>
        </p:style>
        <p:txBody>
          <a:bodyPr>
            <a:normAutofit/>
          </a:bodyPr>
          <a:lstStyle/>
          <a:p>
            <a:r>
              <a:rPr lang="en-US" altLang="en-US" sz="2600" dirty="0"/>
              <a:t>“Formative assessment refers to frequent, interactive assessments of students’ progress and understanding to identify learning needs and adjust teaching appropriately” (Looney, 2005, p. 21)</a:t>
            </a:r>
          </a:p>
          <a:p>
            <a:endParaRPr lang="en-US" altLang="en-US" dirty="0"/>
          </a:p>
          <a:p>
            <a:endParaRPr lang="en-GB" dirty="0"/>
          </a:p>
        </p:txBody>
      </p:sp>
      <p:pic>
        <p:nvPicPr>
          <p:cNvPr id="1026" name="Picture 2" descr="C:\Users\Alison\AppData\Local\Microsoft\Windows\INetCache\IE\CHEY5274\57233_1[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34795" y="36051"/>
            <a:ext cx="2088232" cy="1544192"/>
          </a:xfrm>
          <a:prstGeom prst="rect">
            <a:avLst/>
          </a:prstGeom>
          <a:noFill/>
          <a:extLst>
            <a:ext uri="{909E8E84-426E-40DD-AFC4-6F175D3DCCD1}">
              <a14:hiddenFill xmlns:a14="http://schemas.microsoft.com/office/drawing/2010/main">
                <a:solidFill>
                  <a:srgbClr val="FFFFFF"/>
                </a:solidFill>
              </a14:hiddenFill>
            </a:ext>
          </a:extLst>
        </p:spPr>
      </p:pic>
      <p:sp>
        <p:nvSpPr>
          <p:cNvPr id="5" name="Rounded Rectangle 4"/>
          <p:cNvSpPr/>
          <p:nvPr/>
        </p:nvSpPr>
        <p:spPr>
          <a:xfrm>
            <a:off x="1039220" y="4196772"/>
            <a:ext cx="8425184" cy="1224136"/>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2400" dirty="0"/>
              <a:t>What do you think </a:t>
            </a:r>
            <a:r>
              <a:rPr lang="en-GB" sz="2400" b="1" u="sng" dirty="0"/>
              <a:t>Summative Assessment </a:t>
            </a:r>
            <a:r>
              <a:rPr lang="en-GB" sz="2400" dirty="0"/>
              <a:t>might be therefore?</a:t>
            </a:r>
          </a:p>
          <a:p>
            <a:pPr algn="ctr"/>
            <a:endParaRPr lang="en-GB" sz="2400" dirty="0"/>
          </a:p>
          <a:p>
            <a:pPr algn="ctr"/>
            <a:r>
              <a:rPr lang="en-GB" sz="2400" i="1" dirty="0"/>
              <a:t>Beth, felly, </a:t>
            </a:r>
            <a:r>
              <a:rPr lang="en-GB" sz="2400" i="1" dirty="0" err="1"/>
              <a:t>yw</a:t>
            </a:r>
            <a:r>
              <a:rPr lang="en-GB" sz="2400" i="1" dirty="0"/>
              <a:t> </a:t>
            </a:r>
            <a:r>
              <a:rPr lang="en-GB" sz="2400" b="1" i="1" u="sng" dirty="0" err="1"/>
              <a:t>asesu</a:t>
            </a:r>
            <a:r>
              <a:rPr lang="en-GB" sz="2400" b="1" i="1" u="sng" dirty="0"/>
              <a:t> </a:t>
            </a:r>
            <a:r>
              <a:rPr lang="en-GB" sz="2400" b="1" i="1" u="sng" dirty="0" err="1"/>
              <a:t>crynodol</a:t>
            </a:r>
            <a:r>
              <a:rPr lang="en-GB" sz="2400" i="1" dirty="0"/>
              <a:t>? </a:t>
            </a:r>
          </a:p>
        </p:txBody>
      </p:sp>
      <p:sp>
        <p:nvSpPr>
          <p:cNvPr id="6" name="Content Placeholder 5"/>
          <p:cNvSpPr>
            <a:spLocks noGrp="1"/>
          </p:cNvSpPr>
          <p:nvPr>
            <p:ph sz="half" idx="1"/>
          </p:nvPr>
        </p:nvSpPr>
        <p:spPr/>
        <p:txBody>
          <a:bodyPr>
            <a:normAutofit/>
          </a:bodyPr>
          <a:lstStyle/>
          <a:p>
            <a:endParaRPr lang="en-GB" dirty="0"/>
          </a:p>
        </p:txBody>
      </p:sp>
    </p:spTree>
    <p:extLst>
      <p:ext uri="{BB962C8B-B14F-4D97-AF65-F5344CB8AC3E}">
        <p14:creationId xmlns:p14="http://schemas.microsoft.com/office/powerpoint/2010/main" val="16165795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3"/>
          <p:cNvSpPr>
            <a:spLocks noChangeArrowheads="1"/>
          </p:cNvSpPr>
          <p:nvPr/>
        </p:nvSpPr>
        <p:spPr bwMode="auto">
          <a:xfrm>
            <a:off x="2063750" y="476673"/>
            <a:ext cx="8208963" cy="16927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eaLnBrk="1" hangingPunct="1"/>
            <a:endParaRPr lang="en-US" altLang="en-US" sz="2800" dirty="0"/>
          </a:p>
          <a:p>
            <a:pPr eaLnBrk="1" hangingPunct="1"/>
            <a:endParaRPr lang="en-US" altLang="en-US" sz="2800" dirty="0"/>
          </a:p>
          <a:p>
            <a:pPr algn="r" eaLnBrk="1" hangingPunct="1"/>
            <a:endParaRPr lang="en-GB" altLang="en-US" sz="2400" dirty="0"/>
          </a:p>
          <a:p>
            <a:pPr algn="r" eaLnBrk="1" hangingPunct="1"/>
            <a:endParaRPr lang="en-US" altLang="en-US" sz="2400" dirty="0"/>
          </a:p>
        </p:txBody>
      </p:sp>
      <p:sp>
        <p:nvSpPr>
          <p:cNvPr id="2" name="Title 1"/>
          <p:cNvSpPr>
            <a:spLocks noGrp="1"/>
          </p:cNvSpPr>
          <p:nvPr>
            <p:ph type="title"/>
          </p:nvPr>
        </p:nvSpPr>
        <p:spPr>
          <a:xfrm>
            <a:off x="318347" y="609600"/>
            <a:ext cx="9624905" cy="1320800"/>
          </a:xfrm>
        </p:spPr>
        <p:txBody>
          <a:bodyPr>
            <a:normAutofit fontScale="90000"/>
          </a:bodyPr>
          <a:lstStyle/>
          <a:p>
            <a:r>
              <a:rPr lang="en-GB" sz="3300" dirty="0" smtClean="0"/>
              <a:t>Mae asesu </a:t>
            </a:r>
            <a:r>
              <a:rPr lang="en-GB" sz="3300" dirty="0" err="1" smtClean="0"/>
              <a:t>crynodol</a:t>
            </a:r>
            <a:r>
              <a:rPr lang="en-GB" sz="3300" dirty="0" smtClean="0"/>
              <a:t> yn </a:t>
            </a:r>
            <a:r>
              <a:rPr lang="en-GB" sz="3300" dirty="0" err="1" smtClean="0"/>
              <a:t>digwydd</a:t>
            </a:r>
            <a:r>
              <a:rPr lang="en-GB" sz="3300" dirty="0" smtClean="0"/>
              <a:t> </a:t>
            </a:r>
            <a:r>
              <a:rPr lang="en-GB" sz="3300" dirty="0"/>
              <a:t>yn ystod </a:t>
            </a:r>
            <a:r>
              <a:rPr lang="en-GB" sz="3300" dirty="0" smtClean="0"/>
              <a:t>y dysgu </a:t>
            </a:r>
            <a:br>
              <a:rPr lang="en-GB" sz="3300" dirty="0" smtClean="0"/>
            </a:br>
            <a:r>
              <a:rPr lang="en-GB" sz="3300" dirty="0" smtClean="0"/>
              <a:t>Formative assessment happens during the teaching </a:t>
            </a:r>
            <a:r>
              <a:rPr lang="en-GB" dirty="0" smtClean="0"/>
              <a:t/>
            </a:r>
            <a:br>
              <a:rPr lang="en-GB" dirty="0" smtClean="0"/>
            </a:br>
            <a:endParaRPr lang="en-GB" dirty="0"/>
          </a:p>
        </p:txBody>
      </p:sp>
      <p:sp>
        <p:nvSpPr>
          <p:cNvPr id="3" name="Content Placeholder 2"/>
          <p:cNvSpPr>
            <a:spLocks noGrp="1"/>
          </p:cNvSpPr>
          <p:nvPr>
            <p:ph sz="half" idx="1"/>
          </p:nvPr>
        </p:nvSpPr>
        <p:spPr/>
        <p:txBody>
          <a:bodyPr/>
          <a:lstStyle/>
          <a:p>
            <a:r>
              <a:rPr lang="en-GB" dirty="0" err="1" smtClean="0"/>
              <a:t>Offeryn</a:t>
            </a:r>
            <a:r>
              <a:rPr lang="en-GB" dirty="0" smtClean="0"/>
              <a:t> </a:t>
            </a:r>
            <a:r>
              <a:rPr lang="en-GB" dirty="0" err="1" smtClean="0"/>
              <a:t>mae</a:t>
            </a:r>
            <a:r>
              <a:rPr lang="en-GB" dirty="0" smtClean="0"/>
              <a:t> </a:t>
            </a:r>
            <a:r>
              <a:rPr lang="en-GB" dirty="0" err="1" smtClean="0"/>
              <a:t>athrawon</a:t>
            </a:r>
            <a:r>
              <a:rPr lang="en-GB" dirty="0" smtClean="0"/>
              <a:t> yn </a:t>
            </a:r>
            <a:r>
              <a:rPr lang="en-GB" dirty="0" err="1" smtClean="0"/>
              <a:t>defnyddio</a:t>
            </a:r>
            <a:r>
              <a:rPr lang="en-GB" dirty="0" smtClean="0"/>
              <a:t> </a:t>
            </a:r>
            <a:r>
              <a:rPr lang="en-GB" dirty="0" err="1" smtClean="0"/>
              <a:t>i</a:t>
            </a:r>
            <a:r>
              <a:rPr lang="en-GB" dirty="0" smtClean="0"/>
              <a:t> </a:t>
            </a:r>
            <a:r>
              <a:rPr lang="en-GB" dirty="0" err="1" smtClean="0"/>
              <a:t>fesur</a:t>
            </a:r>
            <a:r>
              <a:rPr lang="en-GB" dirty="0" smtClean="0"/>
              <a:t> dealltwriaeth </a:t>
            </a:r>
            <a:r>
              <a:rPr lang="en-GB" dirty="0" err="1" smtClean="0"/>
              <a:t>disgybl</a:t>
            </a:r>
            <a:r>
              <a:rPr lang="en-GB" dirty="0" smtClean="0"/>
              <a:t> o </a:t>
            </a:r>
            <a:r>
              <a:rPr lang="en-GB" dirty="0" err="1" smtClean="0"/>
              <a:t>destun</a:t>
            </a:r>
            <a:r>
              <a:rPr lang="en-GB" dirty="0" smtClean="0"/>
              <a:t> neu </a:t>
            </a:r>
            <a:r>
              <a:rPr lang="en-GB" dirty="0" err="1" smtClean="0"/>
              <a:t>sgil</a:t>
            </a:r>
            <a:r>
              <a:rPr lang="en-GB" dirty="0" smtClean="0"/>
              <a:t> </a:t>
            </a:r>
            <a:r>
              <a:rPr lang="en-GB" dirty="0" err="1" smtClean="0"/>
              <a:t>maent</a:t>
            </a:r>
            <a:r>
              <a:rPr lang="en-GB" dirty="0" smtClean="0"/>
              <a:t> yn dysgu. </a:t>
            </a:r>
          </a:p>
          <a:p>
            <a:r>
              <a:rPr lang="en-GB" dirty="0" smtClean="0"/>
              <a:t>Asesu </a:t>
            </a:r>
            <a:r>
              <a:rPr lang="en-GB" dirty="0" err="1" smtClean="0"/>
              <a:t>ffurfiannol</a:t>
            </a:r>
            <a:r>
              <a:rPr lang="en-GB" dirty="0" smtClean="0"/>
              <a:t> yn </a:t>
            </a:r>
            <a:r>
              <a:rPr lang="en-GB" dirty="0" err="1" smtClean="0"/>
              <a:t>adnabod</a:t>
            </a:r>
            <a:r>
              <a:rPr lang="en-GB" dirty="0" smtClean="0"/>
              <a:t> </a:t>
            </a:r>
            <a:r>
              <a:rPr lang="en-GB" dirty="0" err="1" smtClean="0"/>
              <a:t>camddealltwriaeth</a:t>
            </a:r>
            <a:r>
              <a:rPr lang="en-GB" dirty="0" smtClean="0"/>
              <a:t> neu </a:t>
            </a:r>
            <a:r>
              <a:rPr lang="en-GB" dirty="0" err="1"/>
              <a:t>g</a:t>
            </a:r>
            <a:r>
              <a:rPr lang="en-GB" dirty="0" err="1" smtClean="0"/>
              <a:t>amgymeriad</a:t>
            </a:r>
            <a:r>
              <a:rPr lang="en-GB" dirty="0" smtClean="0"/>
              <a:t> </a:t>
            </a:r>
            <a:r>
              <a:rPr lang="en-GB" dirty="0" err="1" smtClean="0"/>
              <a:t>mae</a:t>
            </a:r>
            <a:r>
              <a:rPr lang="en-GB" dirty="0" smtClean="0"/>
              <a:t> disgyblion yn ei </a:t>
            </a:r>
            <a:r>
              <a:rPr lang="en-GB" dirty="0" err="1" smtClean="0"/>
              <a:t>wneud</a:t>
            </a:r>
            <a:r>
              <a:rPr lang="en-GB" dirty="0" smtClean="0"/>
              <a:t> </a:t>
            </a:r>
            <a:r>
              <a:rPr lang="en-GB" dirty="0" err="1" smtClean="0"/>
              <a:t>tra’n</a:t>
            </a:r>
            <a:r>
              <a:rPr lang="en-GB" dirty="0" smtClean="0"/>
              <a:t> </a:t>
            </a:r>
            <a:r>
              <a:rPr lang="en-GB" dirty="0" err="1" smtClean="0"/>
              <a:t>cael</a:t>
            </a:r>
            <a:r>
              <a:rPr lang="en-GB" dirty="0" smtClean="0"/>
              <a:t> </a:t>
            </a:r>
            <a:r>
              <a:rPr lang="en-GB" dirty="0" err="1" smtClean="0"/>
              <a:t>eu</a:t>
            </a:r>
            <a:r>
              <a:rPr lang="en-GB" dirty="0" smtClean="0"/>
              <a:t> dysgu (</a:t>
            </a:r>
            <a:r>
              <a:rPr lang="en-GB" dirty="0" err="1" smtClean="0"/>
              <a:t>Kahl</a:t>
            </a:r>
            <a:r>
              <a:rPr lang="en-GB" dirty="0" smtClean="0"/>
              <a:t>, 2005)</a:t>
            </a:r>
            <a:endParaRPr lang="en-GB" dirty="0"/>
          </a:p>
        </p:txBody>
      </p:sp>
      <p:sp>
        <p:nvSpPr>
          <p:cNvPr id="4" name="Content Placeholder 3"/>
          <p:cNvSpPr>
            <a:spLocks noGrp="1"/>
          </p:cNvSpPr>
          <p:nvPr>
            <p:ph sz="half" idx="2"/>
          </p:nvPr>
        </p:nvSpPr>
        <p:spPr/>
        <p:txBody>
          <a:bodyPr/>
          <a:lstStyle/>
          <a:p>
            <a:r>
              <a:rPr lang="en-US" altLang="en-US" smtClean="0"/>
              <a:t>“A formative assessment is a tool that teachers use to measure student grasp of specific topics and skills they are teaching. It’s a ‘midstream’ tool to identify specific student misconceptions and mistakes while the material is being taught” (Kahl, 2005 p. 11)</a:t>
            </a:r>
            <a:r>
              <a:rPr lang="en-GB" altLang="en-US" smtClean="0"/>
              <a:t> </a:t>
            </a:r>
          </a:p>
          <a:p>
            <a:endParaRPr lang="en-GB" dirty="0"/>
          </a:p>
        </p:txBody>
      </p:sp>
    </p:spTree>
    <p:extLst>
      <p:ext uri="{BB962C8B-B14F-4D97-AF65-F5344CB8AC3E}">
        <p14:creationId xmlns:p14="http://schemas.microsoft.com/office/powerpoint/2010/main" val="398714062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dirty="0" err="1"/>
              <a:t>Defnyddio’r</a:t>
            </a:r>
            <a:r>
              <a:rPr lang="en-GB" dirty="0"/>
              <a:t> </a:t>
            </a:r>
            <a:r>
              <a:rPr lang="en-GB" dirty="0" smtClean="0"/>
              <a:t>Wybodaeth </a:t>
            </a:r>
            <a:br>
              <a:rPr lang="en-GB" dirty="0" smtClean="0"/>
            </a:br>
            <a:r>
              <a:rPr lang="en-GB" dirty="0" smtClean="0"/>
              <a:t>									Using the Information</a:t>
            </a:r>
            <a:br>
              <a:rPr lang="en-GB" dirty="0" smtClean="0"/>
            </a:br>
            <a:endParaRPr lang="en-GB" dirty="0"/>
          </a:p>
        </p:txBody>
      </p:sp>
      <p:sp>
        <p:nvSpPr>
          <p:cNvPr id="12290" name="Content Placeholder 2"/>
          <p:cNvSpPr>
            <a:spLocks noGrp="1"/>
          </p:cNvSpPr>
          <p:nvPr>
            <p:ph sz="half" idx="1"/>
          </p:nvPr>
        </p:nvSpPr>
        <p:spPr/>
        <p:txBody>
          <a:bodyPr/>
          <a:lstStyle/>
          <a:p>
            <a:r>
              <a:rPr lang="en-GB" altLang="en-US" dirty="0" err="1" smtClean="0"/>
              <a:t>AaGD</a:t>
            </a:r>
            <a:r>
              <a:rPr lang="en-GB" altLang="en-US" dirty="0" smtClean="0"/>
              <a:t> yw’r broses o </a:t>
            </a:r>
            <a:r>
              <a:rPr lang="en-GB" altLang="en-US" dirty="0" err="1" smtClean="0"/>
              <a:t>gasglu</a:t>
            </a:r>
            <a:r>
              <a:rPr lang="en-GB" altLang="en-US" dirty="0" smtClean="0"/>
              <a:t> tystiolaeth…</a:t>
            </a:r>
            <a:r>
              <a:rPr lang="en-GB" altLang="en-US" dirty="0" err="1" smtClean="0"/>
              <a:t>i</a:t>
            </a:r>
            <a:r>
              <a:rPr lang="en-GB" altLang="en-US" dirty="0" smtClean="0"/>
              <a:t> </a:t>
            </a:r>
            <a:r>
              <a:rPr lang="en-GB" altLang="en-US" dirty="0" err="1" smtClean="0"/>
              <a:t>benderfynu</a:t>
            </a:r>
            <a:r>
              <a:rPr lang="en-GB" altLang="en-US" dirty="0" smtClean="0"/>
              <a:t> </a:t>
            </a:r>
            <a:r>
              <a:rPr lang="en-GB" altLang="en-US" dirty="0" err="1" smtClean="0"/>
              <a:t>ble</a:t>
            </a:r>
            <a:r>
              <a:rPr lang="en-GB" altLang="en-US" dirty="0" smtClean="0"/>
              <a:t> mae’r  </a:t>
            </a:r>
            <a:r>
              <a:rPr lang="en-GB" altLang="en-US" dirty="0" err="1" smtClean="0"/>
              <a:t>dysgwyr</a:t>
            </a:r>
            <a:r>
              <a:rPr lang="en-GB" altLang="en-US" dirty="0" smtClean="0"/>
              <a:t> yn </a:t>
            </a:r>
            <a:r>
              <a:rPr lang="en-GB" altLang="en-US" dirty="0" err="1" smtClean="0"/>
              <a:t>eu</a:t>
            </a:r>
            <a:r>
              <a:rPr lang="en-GB" altLang="en-US" dirty="0" smtClean="0"/>
              <a:t> dysgu, </a:t>
            </a:r>
            <a:r>
              <a:rPr lang="en-GB" altLang="en-US" dirty="0" err="1" smtClean="0"/>
              <a:t>ble</a:t>
            </a:r>
            <a:r>
              <a:rPr lang="en-GB" altLang="en-US" dirty="0" smtClean="0"/>
              <a:t> </a:t>
            </a:r>
            <a:r>
              <a:rPr lang="en-GB" altLang="en-US" dirty="0" err="1" smtClean="0"/>
              <a:t>mae</a:t>
            </a:r>
            <a:r>
              <a:rPr lang="en-GB" altLang="en-US" dirty="0" smtClean="0"/>
              <a:t> angen </a:t>
            </a:r>
            <a:r>
              <a:rPr lang="en-GB" altLang="en-US" dirty="0" err="1" smtClean="0"/>
              <a:t>iddynt</a:t>
            </a:r>
            <a:r>
              <a:rPr lang="en-GB" altLang="en-US" dirty="0" smtClean="0"/>
              <a:t> </a:t>
            </a:r>
            <a:r>
              <a:rPr lang="en-GB" altLang="en-US" dirty="0" err="1" smtClean="0"/>
              <a:t>fynd</a:t>
            </a:r>
            <a:r>
              <a:rPr lang="en-GB" altLang="en-US" dirty="0" smtClean="0"/>
              <a:t> a sut </a:t>
            </a:r>
            <a:r>
              <a:rPr lang="en-GB" altLang="en-US" dirty="0" err="1" smtClean="0"/>
              <a:t>i</a:t>
            </a:r>
            <a:r>
              <a:rPr lang="en-GB" altLang="en-US" dirty="0" smtClean="0"/>
              <a:t> </a:t>
            </a:r>
            <a:r>
              <a:rPr lang="en-GB" altLang="en-US" dirty="0" err="1" smtClean="0"/>
              <a:t>gyrraedd</a:t>
            </a:r>
            <a:r>
              <a:rPr lang="en-GB" altLang="en-US" dirty="0" smtClean="0"/>
              <a:t> </a:t>
            </a:r>
            <a:r>
              <a:rPr lang="en-GB" altLang="en-US" dirty="0" err="1" smtClean="0"/>
              <a:t>yno</a:t>
            </a:r>
            <a:r>
              <a:rPr lang="en-GB" altLang="en-US" dirty="0" smtClean="0"/>
              <a:t> </a:t>
            </a:r>
            <a:r>
              <a:rPr lang="en-US" altLang="en-US" dirty="0" smtClean="0"/>
              <a:t>(</a:t>
            </a:r>
            <a:r>
              <a:rPr lang="en-US" altLang="en-US" dirty="0" err="1" smtClean="0"/>
              <a:t>Broadfoot</a:t>
            </a:r>
            <a:r>
              <a:rPr lang="en-US" altLang="en-US" dirty="0" smtClean="0"/>
              <a:t> et al., 2002 </a:t>
            </a:r>
            <a:r>
              <a:rPr lang="en-US" altLang="en-US" dirty="0" err="1" smtClean="0"/>
              <a:t>tt</a:t>
            </a:r>
            <a:r>
              <a:rPr lang="en-US" altLang="en-US" dirty="0" smtClean="0"/>
              <a:t>. 2-3)</a:t>
            </a:r>
          </a:p>
          <a:p>
            <a:r>
              <a:rPr lang="en-US" altLang="en-US" dirty="0" err="1" smtClean="0"/>
              <a:t>Mae’n</a:t>
            </a:r>
            <a:r>
              <a:rPr lang="en-US" altLang="en-US" dirty="0" smtClean="0"/>
              <a:t> </a:t>
            </a:r>
            <a:r>
              <a:rPr lang="en-US" altLang="en-US" dirty="0" err="1" smtClean="0"/>
              <a:t>wahanol</a:t>
            </a:r>
            <a:r>
              <a:rPr lang="en-US" altLang="en-US" dirty="0" smtClean="0"/>
              <a:t> </a:t>
            </a:r>
            <a:r>
              <a:rPr lang="en-US" altLang="en-US" dirty="0" err="1" smtClean="0"/>
              <a:t>i</a:t>
            </a:r>
            <a:r>
              <a:rPr lang="en-US" altLang="en-US" dirty="0" smtClean="0"/>
              <a:t> </a:t>
            </a:r>
            <a:r>
              <a:rPr lang="en-US" altLang="en-US" dirty="0" err="1" smtClean="0"/>
              <a:t>asesu</a:t>
            </a:r>
            <a:r>
              <a:rPr lang="en-US" altLang="en-US" dirty="0" smtClean="0"/>
              <a:t> </a:t>
            </a:r>
            <a:r>
              <a:rPr lang="en-US" altLang="en-US" dirty="0" err="1" smtClean="0"/>
              <a:t>sydd</a:t>
            </a:r>
            <a:r>
              <a:rPr lang="en-US" altLang="en-US" dirty="0" smtClean="0"/>
              <a:t> </a:t>
            </a:r>
            <a:r>
              <a:rPr lang="en-US" altLang="en-US" dirty="0" err="1" smtClean="0"/>
              <a:t>wedi</a:t>
            </a:r>
            <a:r>
              <a:rPr lang="en-US" altLang="en-US" dirty="0" smtClean="0"/>
              <a:t> </a:t>
            </a:r>
            <a:r>
              <a:rPr lang="en-US" altLang="en-US" dirty="0" err="1" smtClean="0"/>
              <a:t>ei</a:t>
            </a:r>
            <a:r>
              <a:rPr lang="en-US" altLang="en-US" dirty="0" smtClean="0"/>
              <a:t> </a:t>
            </a:r>
            <a:r>
              <a:rPr lang="en-US" altLang="en-US" dirty="0" err="1" smtClean="0"/>
              <a:t>gynllunio</a:t>
            </a:r>
            <a:r>
              <a:rPr lang="en-US" altLang="en-US" dirty="0"/>
              <a:t> </a:t>
            </a:r>
            <a:r>
              <a:rPr lang="en-US" altLang="en-US" dirty="0" err="1" smtClean="0"/>
              <a:t>i</a:t>
            </a:r>
            <a:r>
              <a:rPr lang="en-US" altLang="en-US" dirty="0" smtClean="0"/>
              <a:t> </a:t>
            </a:r>
            <a:r>
              <a:rPr lang="en-US" altLang="en-US" dirty="0" err="1" smtClean="0"/>
              <a:t>raddio</a:t>
            </a:r>
            <a:r>
              <a:rPr lang="en-US" altLang="en-US" dirty="0" smtClean="0"/>
              <a:t> </a:t>
            </a:r>
            <a:r>
              <a:rPr lang="en-US" altLang="en-US" dirty="0" err="1" smtClean="0"/>
              <a:t>ar</a:t>
            </a:r>
            <a:r>
              <a:rPr lang="en-US" altLang="en-US" dirty="0" smtClean="0"/>
              <a:t> </a:t>
            </a:r>
            <a:r>
              <a:rPr lang="en-US" altLang="en-US" dirty="0" err="1" smtClean="0"/>
              <a:t>allu</a:t>
            </a:r>
            <a:r>
              <a:rPr lang="en-US" altLang="en-US" dirty="0" smtClean="0"/>
              <a:t> </a:t>
            </a:r>
            <a:r>
              <a:rPr lang="en-US" altLang="en-US" dirty="0" err="1" smtClean="0"/>
              <a:t>neu</a:t>
            </a:r>
            <a:r>
              <a:rPr lang="en-US" altLang="en-US" dirty="0" smtClean="0"/>
              <a:t> </a:t>
            </a:r>
            <a:r>
              <a:rPr lang="en-US" altLang="en-US" dirty="0" err="1" smtClean="0"/>
              <a:t>i</a:t>
            </a:r>
            <a:r>
              <a:rPr lang="en-US" altLang="en-US" dirty="0" smtClean="0"/>
              <a:t> </a:t>
            </a:r>
            <a:r>
              <a:rPr lang="en-US" altLang="en-US" dirty="0" err="1" smtClean="0"/>
              <a:t>gadarnhau</a:t>
            </a:r>
            <a:r>
              <a:rPr lang="en-US" altLang="en-US" dirty="0" smtClean="0"/>
              <a:t> </a:t>
            </a:r>
            <a:r>
              <a:rPr lang="en-US" altLang="en-US" dirty="0" err="1" smtClean="0"/>
              <a:t>gallu</a:t>
            </a:r>
            <a:r>
              <a:rPr lang="en-US" altLang="en-US" dirty="0" smtClean="0"/>
              <a:t> (Black et al., 2004)</a:t>
            </a:r>
            <a:endParaRPr lang="en-GB" altLang="en-US" dirty="0" smtClean="0"/>
          </a:p>
        </p:txBody>
      </p:sp>
      <p:sp>
        <p:nvSpPr>
          <p:cNvPr id="3" name="Content Placeholder 2"/>
          <p:cNvSpPr>
            <a:spLocks noGrp="1"/>
          </p:cNvSpPr>
          <p:nvPr>
            <p:ph sz="half" idx="2"/>
          </p:nvPr>
        </p:nvSpPr>
        <p:spPr/>
        <p:txBody>
          <a:bodyPr/>
          <a:lstStyle/>
          <a:p>
            <a:r>
              <a:rPr lang="en-GB" smtClean="0"/>
              <a:t>AfL </a:t>
            </a:r>
            <a:r>
              <a:rPr lang="en-US" altLang="en-US" smtClean="0"/>
              <a:t>is the process of [getting] evidence … to decide where the learners are in their learning, where they need to go and how best to get there”</a:t>
            </a:r>
            <a:r>
              <a:rPr lang="en-GB" altLang="en-US" smtClean="0"/>
              <a:t> </a:t>
            </a:r>
            <a:r>
              <a:rPr lang="en-US" altLang="en-US" smtClean="0"/>
              <a:t>(Broadfoot et al.,  2002 pp. 2-3)</a:t>
            </a:r>
          </a:p>
          <a:p>
            <a:r>
              <a:rPr lang="en-US" smtClean="0"/>
              <a:t>Differs from assessment designed to rank or certify competence </a:t>
            </a:r>
            <a:r>
              <a:rPr lang="en-US" altLang="en-US" smtClean="0"/>
              <a:t>(Black et al., 2004 )</a:t>
            </a:r>
            <a:endParaRPr lang="en-GB" dirty="0"/>
          </a:p>
        </p:txBody>
      </p:sp>
    </p:spTree>
    <p:extLst>
      <p:ext uri="{BB962C8B-B14F-4D97-AF65-F5344CB8AC3E}">
        <p14:creationId xmlns:p14="http://schemas.microsoft.com/office/powerpoint/2010/main" val="151710886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a:t>
            </a:r>
            <a:br>
              <a:rPr lang="en-GB" dirty="0" smtClean="0"/>
            </a:br>
            <a:r>
              <a:rPr lang="en-GB" dirty="0" err="1" smtClean="0"/>
              <a:t>Tasg</a:t>
            </a:r>
            <a:r>
              <a:rPr lang="en-GB" dirty="0" smtClean="0"/>
              <a:t> 								Task</a:t>
            </a:r>
            <a:endParaRPr lang="en-GB" dirty="0"/>
          </a:p>
        </p:txBody>
      </p:sp>
      <p:sp>
        <p:nvSpPr>
          <p:cNvPr id="3" name="Content Placeholder 2"/>
          <p:cNvSpPr>
            <a:spLocks noGrp="1"/>
          </p:cNvSpPr>
          <p:nvPr>
            <p:ph sz="half" idx="1"/>
          </p:nvPr>
        </p:nvSpPr>
        <p:spPr/>
        <p:txBody>
          <a:bodyPr>
            <a:normAutofit fontScale="92500" lnSpcReduction="10000"/>
          </a:bodyPr>
          <a:lstStyle/>
          <a:p>
            <a:r>
              <a:rPr lang="en-GB" dirty="0" err="1" smtClean="0"/>
              <a:t>Ysgrifennwch</a:t>
            </a:r>
            <a:r>
              <a:rPr lang="en-GB" dirty="0" smtClean="0"/>
              <a:t> </a:t>
            </a:r>
            <a:r>
              <a:rPr lang="en-GB" dirty="0" err="1"/>
              <a:t>b</a:t>
            </a:r>
            <a:r>
              <a:rPr lang="en-GB" dirty="0" err="1" smtClean="0"/>
              <a:t>aragraff</a:t>
            </a:r>
            <a:r>
              <a:rPr lang="en-GB" dirty="0" smtClean="0"/>
              <a:t> sy’n </a:t>
            </a:r>
            <a:r>
              <a:rPr lang="en-GB" dirty="0" err="1" smtClean="0"/>
              <a:t>esbonio’r</a:t>
            </a:r>
            <a:r>
              <a:rPr lang="en-GB" dirty="0" smtClean="0"/>
              <a:t> </a:t>
            </a:r>
            <a:r>
              <a:rPr lang="en-GB" dirty="0" err="1" smtClean="0"/>
              <a:t>gwahaniaeth</a:t>
            </a:r>
            <a:r>
              <a:rPr lang="en-GB" dirty="0" smtClean="0"/>
              <a:t> rhwng </a:t>
            </a:r>
            <a:r>
              <a:rPr lang="en-GB" dirty="0" err="1" smtClean="0"/>
              <a:t>asesu’r</a:t>
            </a:r>
            <a:r>
              <a:rPr lang="en-GB" dirty="0" smtClean="0"/>
              <a:t> dysgu ac asesu </a:t>
            </a:r>
            <a:r>
              <a:rPr lang="en-GB" dirty="0" err="1" smtClean="0"/>
              <a:t>ar</a:t>
            </a:r>
            <a:r>
              <a:rPr lang="en-GB" dirty="0" smtClean="0"/>
              <a:t> gyfer dysgu. </a:t>
            </a:r>
          </a:p>
          <a:p>
            <a:r>
              <a:rPr lang="en-GB" dirty="0" err="1" smtClean="0"/>
              <a:t>Meini</a:t>
            </a:r>
            <a:r>
              <a:rPr lang="en-GB" dirty="0" smtClean="0"/>
              <a:t> </a:t>
            </a:r>
            <a:r>
              <a:rPr lang="en-GB" dirty="0" err="1" smtClean="0"/>
              <a:t>Prawf</a:t>
            </a:r>
            <a:r>
              <a:rPr lang="en-GB" dirty="0" smtClean="0"/>
              <a:t> </a:t>
            </a:r>
            <a:r>
              <a:rPr lang="en-GB" dirty="0" err="1" smtClean="0"/>
              <a:t>Llwyddiant</a:t>
            </a:r>
            <a:endParaRPr lang="en-GB" dirty="0" smtClean="0"/>
          </a:p>
          <a:p>
            <a:pPr lvl="1"/>
            <a:r>
              <a:rPr lang="en-GB" dirty="0" err="1" smtClean="0"/>
              <a:t>Defnyddiwch</a:t>
            </a:r>
            <a:r>
              <a:rPr lang="en-GB" dirty="0" smtClean="0"/>
              <a:t> y </a:t>
            </a:r>
            <a:r>
              <a:rPr lang="en-GB" dirty="0" err="1" smtClean="0"/>
              <a:t>termau</a:t>
            </a:r>
            <a:r>
              <a:rPr lang="en-GB" dirty="0" smtClean="0"/>
              <a:t> </a:t>
            </a:r>
            <a:r>
              <a:rPr lang="en-GB" dirty="0"/>
              <a:t>c</a:t>
            </a:r>
            <a:r>
              <a:rPr lang="en-GB" dirty="0" smtClean="0"/>
              <a:t>ywir </a:t>
            </a:r>
            <a:r>
              <a:rPr lang="en-GB" dirty="0" err="1" smtClean="0"/>
              <a:t>i</a:t>
            </a:r>
            <a:r>
              <a:rPr lang="en-GB" dirty="0" smtClean="0"/>
              <a:t> </a:t>
            </a:r>
            <a:r>
              <a:rPr lang="en-GB" dirty="0" err="1" smtClean="0"/>
              <a:t>ddangos</a:t>
            </a:r>
            <a:r>
              <a:rPr lang="en-GB" dirty="0" smtClean="0"/>
              <a:t> eich dealltwriaeth o’r </a:t>
            </a:r>
            <a:r>
              <a:rPr lang="en-GB" dirty="0" err="1"/>
              <a:t>p</a:t>
            </a:r>
            <a:r>
              <a:rPr lang="en-GB" dirty="0" err="1" smtClean="0"/>
              <a:t>rif</a:t>
            </a:r>
            <a:r>
              <a:rPr lang="en-GB" dirty="0" smtClean="0"/>
              <a:t> </a:t>
            </a:r>
            <a:r>
              <a:rPr lang="en-GB" dirty="0" err="1" smtClean="0"/>
              <a:t>nodweddion</a:t>
            </a:r>
            <a:r>
              <a:rPr lang="en-GB" dirty="0" smtClean="0"/>
              <a:t>. </a:t>
            </a:r>
          </a:p>
          <a:p>
            <a:pPr lvl="1"/>
            <a:r>
              <a:rPr lang="en-GB" dirty="0" err="1" smtClean="0"/>
              <a:t>Defnyddiwch</a:t>
            </a:r>
            <a:r>
              <a:rPr lang="en-GB" dirty="0" smtClean="0"/>
              <a:t> o </a:t>
            </a:r>
            <a:r>
              <a:rPr lang="en-GB" dirty="0" err="1" smtClean="0"/>
              <a:t>leiaf</a:t>
            </a:r>
            <a:r>
              <a:rPr lang="en-GB" dirty="0" smtClean="0"/>
              <a:t> un </a:t>
            </a:r>
            <a:r>
              <a:rPr lang="en-GB" dirty="0" err="1" smtClean="0"/>
              <a:t>dyfyniad</a:t>
            </a:r>
            <a:r>
              <a:rPr lang="en-GB" dirty="0" smtClean="0"/>
              <a:t> </a:t>
            </a:r>
            <a:r>
              <a:rPr lang="en-GB" dirty="0" err="1" smtClean="0"/>
              <a:t>i</a:t>
            </a:r>
            <a:r>
              <a:rPr lang="en-GB" dirty="0" smtClean="0"/>
              <a:t> gefnogi eich </a:t>
            </a:r>
            <a:r>
              <a:rPr lang="en-GB" dirty="0" err="1" smtClean="0"/>
              <a:t>safbwynt</a:t>
            </a:r>
            <a:r>
              <a:rPr lang="en-GB" dirty="0" smtClean="0"/>
              <a:t>. </a:t>
            </a:r>
          </a:p>
          <a:p>
            <a:pPr lvl="1"/>
            <a:r>
              <a:rPr lang="en-GB" dirty="0" err="1" smtClean="0"/>
              <a:t>Defnyddiwch</a:t>
            </a:r>
            <a:r>
              <a:rPr lang="en-GB" dirty="0" smtClean="0"/>
              <a:t> </a:t>
            </a:r>
            <a:r>
              <a:rPr lang="en-GB" dirty="0"/>
              <a:t>g</a:t>
            </a:r>
            <a:r>
              <a:rPr lang="en-GB" dirty="0" smtClean="0"/>
              <a:t>yfeirnodi Harvard cywir. </a:t>
            </a:r>
          </a:p>
          <a:p>
            <a:pPr lvl="1"/>
            <a:r>
              <a:rPr lang="en-GB" dirty="0" err="1" smtClean="0"/>
              <a:t>Ysgrifennwch</a:t>
            </a:r>
            <a:r>
              <a:rPr lang="en-GB" dirty="0" smtClean="0"/>
              <a:t> mewn modd </a:t>
            </a:r>
            <a:r>
              <a:rPr lang="en-GB" dirty="0" err="1" smtClean="0"/>
              <a:t>eglur</a:t>
            </a:r>
            <a:r>
              <a:rPr lang="en-GB" dirty="0" smtClean="0"/>
              <a:t>, gan </a:t>
            </a:r>
            <a:r>
              <a:rPr lang="en-GB" dirty="0" err="1" smtClean="0"/>
              <a:t>ddefnyddio</a:t>
            </a:r>
            <a:r>
              <a:rPr lang="en-GB" dirty="0" smtClean="0"/>
              <a:t> </a:t>
            </a:r>
            <a:r>
              <a:rPr lang="en-GB" dirty="0" err="1" smtClean="0"/>
              <a:t>sillafu</a:t>
            </a:r>
            <a:r>
              <a:rPr lang="en-GB" dirty="0" smtClean="0"/>
              <a:t>, </a:t>
            </a:r>
            <a:r>
              <a:rPr lang="en-GB" dirty="0" err="1" smtClean="0"/>
              <a:t>atalnodi</a:t>
            </a:r>
            <a:r>
              <a:rPr lang="en-GB" dirty="0" smtClean="0"/>
              <a:t> a </a:t>
            </a:r>
            <a:r>
              <a:rPr lang="en-GB" dirty="0" err="1" smtClean="0"/>
              <a:t>gramadeg</a:t>
            </a:r>
            <a:r>
              <a:rPr lang="en-GB" dirty="0" smtClean="0"/>
              <a:t> cywir. </a:t>
            </a:r>
            <a:endParaRPr lang="en-GB" dirty="0"/>
          </a:p>
        </p:txBody>
      </p:sp>
      <p:sp>
        <p:nvSpPr>
          <p:cNvPr id="4" name="Content Placeholder 3"/>
          <p:cNvSpPr>
            <a:spLocks noGrp="1"/>
          </p:cNvSpPr>
          <p:nvPr>
            <p:ph sz="half" idx="2"/>
          </p:nvPr>
        </p:nvSpPr>
        <p:spPr/>
        <p:txBody>
          <a:bodyPr>
            <a:normAutofit fontScale="92500" lnSpcReduction="10000"/>
          </a:bodyPr>
          <a:lstStyle/>
          <a:p>
            <a:r>
              <a:rPr lang="en-GB" smtClean="0"/>
              <a:t>Write a paragraph which explains the difference between assessment of and assessment for learning. </a:t>
            </a:r>
          </a:p>
          <a:p>
            <a:r>
              <a:rPr lang="en-GB" smtClean="0"/>
              <a:t>Success Criteria</a:t>
            </a:r>
          </a:p>
          <a:p>
            <a:pPr lvl="1"/>
            <a:r>
              <a:rPr lang="en-GB" smtClean="0"/>
              <a:t>Use the correct technical terms to demonstrate your understanding of key principles.</a:t>
            </a:r>
          </a:p>
          <a:p>
            <a:pPr lvl="1"/>
            <a:r>
              <a:rPr lang="en-GB" smtClean="0"/>
              <a:t>Use at least one quotation to support your view.</a:t>
            </a:r>
          </a:p>
          <a:p>
            <a:pPr lvl="1"/>
            <a:r>
              <a:rPr lang="en-GB" smtClean="0"/>
              <a:t>Use correct Harvard referencing. </a:t>
            </a:r>
          </a:p>
          <a:p>
            <a:pPr lvl="1"/>
            <a:r>
              <a:rPr lang="en-GB" smtClean="0"/>
              <a:t>Write in a clear manner, using correct spelling, punctuation and grammar. </a:t>
            </a:r>
            <a:endParaRPr lang="en-GB" dirty="0"/>
          </a:p>
        </p:txBody>
      </p:sp>
      <p:pic>
        <p:nvPicPr>
          <p:cNvPr id="307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rot="750229">
            <a:off x="7487268" y="581262"/>
            <a:ext cx="1033973" cy="110127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rot="750229">
            <a:off x="2604721" y="478280"/>
            <a:ext cx="1033973" cy="110127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941985766"/>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Hunan-asesu/Asesu </a:t>
            </a:r>
            <a:r>
              <a:rPr lang="en-GB" dirty="0" err="1" smtClean="0"/>
              <a:t>cyfoed</a:t>
            </a:r>
            <a:r>
              <a:rPr lang="en-GB" dirty="0"/>
              <a:t/>
            </a:r>
            <a:br>
              <a:rPr lang="en-GB" dirty="0"/>
            </a:br>
            <a:r>
              <a:rPr lang="en-GB" dirty="0"/>
              <a:t>Self/Peer </a:t>
            </a:r>
            <a:r>
              <a:rPr lang="en-GB" dirty="0" smtClean="0"/>
              <a:t>– Assessment </a:t>
            </a:r>
            <a:br>
              <a:rPr lang="en-GB" dirty="0" smtClean="0"/>
            </a:br>
            <a:endParaRPr lang="en-GB" dirty="0"/>
          </a:p>
        </p:txBody>
      </p:sp>
      <p:sp>
        <p:nvSpPr>
          <p:cNvPr id="3" name="Content Placeholder 2"/>
          <p:cNvSpPr>
            <a:spLocks noGrp="1"/>
          </p:cNvSpPr>
          <p:nvPr>
            <p:ph sz="half" idx="1"/>
          </p:nvPr>
        </p:nvSpPr>
        <p:spPr/>
        <p:txBody>
          <a:bodyPr/>
          <a:lstStyle/>
          <a:p>
            <a:r>
              <a:rPr lang="en-GB" dirty="0" err="1" smtClean="0"/>
              <a:t>Cyfnewidiwch</a:t>
            </a:r>
            <a:r>
              <a:rPr lang="en-GB" dirty="0" smtClean="0"/>
              <a:t> waith gyda </a:t>
            </a:r>
            <a:r>
              <a:rPr lang="en-GB" dirty="0" err="1" smtClean="0"/>
              <a:t>phartner</a:t>
            </a:r>
            <a:r>
              <a:rPr lang="en-GB" dirty="0" smtClean="0"/>
              <a:t>. </a:t>
            </a:r>
            <a:endParaRPr lang="en-GB" dirty="0"/>
          </a:p>
        </p:txBody>
      </p:sp>
      <p:sp>
        <p:nvSpPr>
          <p:cNvPr id="4" name="Content Placeholder 3"/>
          <p:cNvSpPr>
            <a:spLocks noGrp="1"/>
          </p:cNvSpPr>
          <p:nvPr>
            <p:ph sz="half" idx="2"/>
          </p:nvPr>
        </p:nvSpPr>
        <p:spPr/>
        <p:txBody>
          <a:bodyPr/>
          <a:lstStyle/>
          <a:p>
            <a:r>
              <a:rPr lang="en-GB" smtClean="0"/>
              <a:t>Swap your work with a partner. </a:t>
            </a:r>
          </a:p>
          <a:p>
            <a:endParaRPr lang="en-GB" smtClean="0"/>
          </a:p>
          <a:p>
            <a:endParaRPr lang="en-GB" dirty="0"/>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05486" y="3573017"/>
            <a:ext cx="4211960" cy="217617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73029120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91636" y="108373"/>
            <a:ext cx="8596668" cy="1320800"/>
          </a:xfrm>
        </p:spPr>
        <p:txBody>
          <a:bodyPr/>
          <a:lstStyle/>
          <a:p>
            <a:r>
              <a:rPr lang="en-GB" dirty="0" smtClean="0"/>
              <a:t> </a:t>
            </a:r>
            <a:br>
              <a:rPr lang="en-GB" dirty="0" smtClean="0"/>
            </a:br>
            <a:r>
              <a:rPr lang="en-GB" dirty="0" err="1" smtClean="0"/>
              <a:t>Adfyfyrio</a:t>
            </a:r>
            <a:r>
              <a:rPr lang="en-GB" dirty="0" smtClean="0"/>
              <a:t>	 					Reflect</a:t>
            </a:r>
            <a:endParaRPr lang="en-GB" dirty="0"/>
          </a:p>
        </p:txBody>
      </p:sp>
      <p:sp>
        <p:nvSpPr>
          <p:cNvPr id="3" name="Content Placeholder 2"/>
          <p:cNvSpPr>
            <a:spLocks noGrp="1"/>
          </p:cNvSpPr>
          <p:nvPr>
            <p:ph sz="half" idx="1"/>
          </p:nvPr>
        </p:nvSpPr>
        <p:spPr/>
        <p:txBody>
          <a:bodyPr>
            <a:normAutofit lnSpcReduction="10000"/>
          </a:bodyPr>
          <a:lstStyle/>
          <a:p>
            <a:r>
              <a:rPr lang="en-GB" dirty="0" smtClean="0"/>
              <a:t>Sut oedd </a:t>
            </a:r>
            <a:r>
              <a:rPr lang="en-GB" dirty="0" err="1" smtClean="0"/>
              <a:t>defnyddio’r</a:t>
            </a:r>
            <a:r>
              <a:rPr lang="en-GB" dirty="0" smtClean="0"/>
              <a:t> </a:t>
            </a:r>
            <a:r>
              <a:rPr lang="en-GB" dirty="0" err="1" smtClean="0"/>
              <a:t>meini</a:t>
            </a:r>
            <a:r>
              <a:rPr lang="en-GB" dirty="0" smtClean="0"/>
              <a:t> </a:t>
            </a:r>
            <a:r>
              <a:rPr lang="en-GB" dirty="0" err="1" smtClean="0"/>
              <a:t>prawf</a:t>
            </a:r>
            <a:r>
              <a:rPr lang="en-GB" dirty="0" smtClean="0"/>
              <a:t> </a:t>
            </a:r>
            <a:r>
              <a:rPr lang="en-GB" dirty="0" err="1" smtClean="0"/>
              <a:t>llwyddiant</a:t>
            </a:r>
            <a:r>
              <a:rPr lang="en-GB" dirty="0" smtClean="0"/>
              <a:t> wedi </a:t>
            </a:r>
            <a:r>
              <a:rPr lang="en-GB" dirty="0" err="1" smtClean="0"/>
              <a:t>effeithio</a:t>
            </a:r>
            <a:r>
              <a:rPr lang="en-GB" dirty="0" smtClean="0"/>
              <a:t> </a:t>
            </a:r>
            <a:r>
              <a:rPr lang="en-GB" dirty="0" err="1" smtClean="0"/>
              <a:t>ar</a:t>
            </a:r>
            <a:r>
              <a:rPr lang="en-GB" dirty="0" smtClean="0"/>
              <a:t> eich </a:t>
            </a:r>
            <a:r>
              <a:rPr lang="en-GB" dirty="0" err="1" smtClean="0"/>
              <a:t>ymateb</a:t>
            </a:r>
            <a:r>
              <a:rPr lang="en-GB" dirty="0" smtClean="0"/>
              <a:t> i’r dasg?</a:t>
            </a:r>
          </a:p>
          <a:p>
            <a:r>
              <a:rPr lang="en-GB" dirty="0" smtClean="0"/>
              <a:t>Sut </a:t>
            </a:r>
            <a:r>
              <a:rPr lang="en-GB" dirty="0" err="1" smtClean="0"/>
              <a:t>oeddech</a:t>
            </a:r>
            <a:r>
              <a:rPr lang="en-GB" dirty="0" smtClean="0"/>
              <a:t> yn </a:t>
            </a:r>
            <a:r>
              <a:rPr lang="en-GB" dirty="0" err="1" smtClean="0"/>
              <a:t>teimlo</a:t>
            </a:r>
            <a:r>
              <a:rPr lang="en-GB" dirty="0" smtClean="0"/>
              <a:t> am </a:t>
            </a:r>
            <a:r>
              <a:rPr lang="en-GB" dirty="0" err="1" smtClean="0"/>
              <a:t>gyfnewid</a:t>
            </a:r>
            <a:r>
              <a:rPr lang="en-GB" dirty="0" smtClean="0"/>
              <a:t> eich gwaith gyda </a:t>
            </a:r>
            <a:r>
              <a:rPr lang="en-GB" dirty="0" err="1" smtClean="0"/>
              <a:t>phartner</a:t>
            </a:r>
            <a:r>
              <a:rPr lang="en-GB" dirty="0" smtClean="0"/>
              <a:t>?</a:t>
            </a:r>
          </a:p>
          <a:p>
            <a:r>
              <a:rPr lang="en-GB" dirty="0" smtClean="0"/>
              <a:t>Pa </a:t>
            </a:r>
            <a:r>
              <a:rPr lang="en-GB" dirty="0" err="1" smtClean="0"/>
              <a:t>mor</a:t>
            </a:r>
            <a:r>
              <a:rPr lang="en-GB" dirty="0" smtClean="0"/>
              <a:t> </a:t>
            </a:r>
            <a:r>
              <a:rPr lang="en-GB" dirty="0" err="1" smtClean="0"/>
              <a:t>ddefnyddiol</a:t>
            </a:r>
            <a:r>
              <a:rPr lang="en-GB" dirty="0" smtClean="0"/>
              <a:t> byddai eich </a:t>
            </a:r>
            <a:r>
              <a:rPr lang="en-GB" dirty="0" err="1" smtClean="0"/>
              <a:t>adborth</a:t>
            </a:r>
            <a:r>
              <a:rPr lang="en-GB" dirty="0" smtClean="0"/>
              <a:t> </a:t>
            </a:r>
            <a:r>
              <a:rPr lang="en-GB" dirty="0" err="1" smtClean="0"/>
              <a:t>heb</a:t>
            </a:r>
            <a:r>
              <a:rPr lang="en-GB" dirty="0" smtClean="0"/>
              <a:t> y </a:t>
            </a:r>
            <a:r>
              <a:rPr lang="en-GB" dirty="0" err="1" smtClean="0"/>
              <a:t>sgaffaldio</a:t>
            </a:r>
            <a:r>
              <a:rPr lang="en-GB" dirty="0" smtClean="0"/>
              <a:t>?</a:t>
            </a:r>
          </a:p>
          <a:p>
            <a:r>
              <a:rPr lang="en-GB" dirty="0" smtClean="0"/>
              <a:t>Byddai </a:t>
            </a:r>
            <a:r>
              <a:rPr lang="en-GB" dirty="0" err="1" smtClean="0"/>
              <a:t>esiamplau</a:t>
            </a:r>
            <a:r>
              <a:rPr lang="en-GB" dirty="0" smtClean="0"/>
              <a:t> o </a:t>
            </a:r>
            <a:r>
              <a:rPr lang="en-GB" dirty="0" err="1" smtClean="0"/>
              <a:t>baragraffau</a:t>
            </a:r>
            <a:r>
              <a:rPr lang="en-GB" dirty="0" smtClean="0"/>
              <a:t> </a:t>
            </a:r>
            <a:r>
              <a:rPr lang="en-GB" dirty="0" err="1" smtClean="0"/>
              <a:t>gorffenedig</a:t>
            </a:r>
            <a:r>
              <a:rPr lang="en-GB" dirty="0" smtClean="0"/>
              <a:t> wedi </a:t>
            </a:r>
            <a:r>
              <a:rPr lang="en-GB" dirty="0" err="1" smtClean="0"/>
              <a:t>newid</a:t>
            </a:r>
            <a:r>
              <a:rPr lang="en-GB" dirty="0" smtClean="0"/>
              <a:t> eich gwaith?</a:t>
            </a:r>
          </a:p>
          <a:p>
            <a:r>
              <a:rPr lang="en-GB" dirty="0" smtClean="0"/>
              <a:t>Sut </a:t>
            </a:r>
            <a:r>
              <a:rPr lang="en-GB" dirty="0" err="1"/>
              <a:t>f</a:t>
            </a:r>
            <a:r>
              <a:rPr lang="en-GB" dirty="0" err="1" smtClean="0"/>
              <a:t>yddech</a:t>
            </a:r>
            <a:r>
              <a:rPr lang="en-GB" dirty="0" smtClean="0"/>
              <a:t>  </a:t>
            </a:r>
            <a:r>
              <a:rPr lang="en-GB" dirty="0" err="1" smtClean="0"/>
              <a:t>chi’n</a:t>
            </a:r>
            <a:r>
              <a:rPr lang="en-GB" dirty="0" smtClean="0"/>
              <a:t> </a:t>
            </a:r>
            <a:r>
              <a:rPr lang="en-GB" dirty="0" err="1" smtClean="0"/>
              <a:t>teimlo</a:t>
            </a:r>
            <a:r>
              <a:rPr lang="en-GB" dirty="0" smtClean="0"/>
              <a:t> </a:t>
            </a:r>
            <a:r>
              <a:rPr lang="en-GB" dirty="0" err="1" smtClean="0"/>
              <a:t>petawn</a:t>
            </a:r>
            <a:r>
              <a:rPr lang="en-GB" dirty="0" smtClean="0"/>
              <a:t> </a:t>
            </a:r>
            <a:r>
              <a:rPr lang="en-GB" dirty="0" err="1" smtClean="0"/>
              <a:t>i’n</a:t>
            </a:r>
            <a:r>
              <a:rPr lang="en-GB" dirty="0" smtClean="0"/>
              <a:t> </a:t>
            </a:r>
            <a:r>
              <a:rPr lang="en-GB" dirty="0" err="1" smtClean="0"/>
              <a:t>dewis</a:t>
            </a:r>
            <a:r>
              <a:rPr lang="en-GB" dirty="0" smtClean="0"/>
              <a:t> eich gwaith chi? </a:t>
            </a:r>
            <a:endParaRPr lang="en-GB" dirty="0"/>
          </a:p>
        </p:txBody>
      </p:sp>
      <p:sp>
        <p:nvSpPr>
          <p:cNvPr id="4" name="Content Placeholder 3"/>
          <p:cNvSpPr>
            <a:spLocks noGrp="1"/>
          </p:cNvSpPr>
          <p:nvPr>
            <p:ph sz="half" idx="2"/>
          </p:nvPr>
        </p:nvSpPr>
        <p:spPr/>
        <p:txBody>
          <a:bodyPr>
            <a:normAutofit lnSpcReduction="10000"/>
          </a:bodyPr>
          <a:lstStyle/>
          <a:p>
            <a:r>
              <a:rPr lang="en-GB" smtClean="0"/>
              <a:t>How did the use of </a:t>
            </a:r>
            <a:r>
              <a:rPr lang="en-GB" smtClean="0">
                <a:hlinkClick r:id="rId3"/>
              </a:rPr>
              <a:t>success criteria </a:t>
            </a:r>
            <a:r>
              <a:rPr lang="en-GB" smtClean="0"/>
              <a:t>impact on your approach to writing your paragraph?</a:t>
            </a:r>
          </a:p>
          <a:p>
            <a:r>
              <a:rPr lang="en-GB" smtClean="0"/>
              <a:t>How did you feel about swapping your work with a partner? </a:t>
            </a:r>
          </a:p>
          <a:p>
            <a:r>
              <a:rPr lang="en-GB" smtClean="0"/>
              <a:t>How useful would your feedback have been without scaffolding? </a:t>
            </a:r>
          </a:p>
          <a:p>
            <a:r>
              <a:rPr lang="en-GB" smtClean="0"/>
              <a:t>Would your work be different if I had shown you examples of completed paragraphs?</a:t>
            </a:r>
          </a:p>
          <a:p>
            <a:r>
              <a:rPr lang="en-GB" smtClean="0"/>
              <a:t>How would you feel if I chose your paragraph?</a:t>
            </a:r>
            <a:endParaRPr lang="en-GB" dirty="0"/>
          </a:p>
        </p:txBody>
      </p:sp>
    </p:spTree>
    <p:extLst>
      <p:ext uri="{BB962C8B-B14F-4D97-AF65-F5344CB8AC3E}">
        <p14:creationId xmlns:p14="http://schemas.microsoft.com/office/powerpoint/2010/main" val="2812655248"/>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1981200" y="274638"/>
            <a:ext cx="8229600" cy="922114"/>
          </a:xfrm>
        </p:spPr>
        <p:txBody>
          <a:bodyPr>
            <a:normAutofit/>
          </a:bodyPr>
          <a:lstStyle/>
          <a:p>
            <a:r>
              <a:rPr lang="en-GB" altLang="en-US" dirty="0" err="1" smtClean="0"/>
              <a:t>Tasg</a:t>
            </a:r>
            <a:r>
              <a:rPr lang="en-GB" altLang="en-US" dirty="0"/>
              <a:t>	</a:t>
            </a:r>
            <a:r>
              <a:rPr lang="en-GB" altLang="en-US" dirty="0" smtClean="0"/>
              <a:t>								Task</a:t>
            </a:r>
          </a:p>
        </p:txBody>
      </p:sp>
      <p:sp>
        <p:nvSpPr>
          <p:cNvPr id="3" name="Content Placeholder 2"/>
          <p:cNvSpPr>
            <a:spLocks noGrp="1"/>
          </p:cNvSpPr>
          <p:nvPr>
            <p:ph sz="half" idx="1"/>
          </p:nvPr>
        </p:nvSpPr>
        <p:spPr>
          <a:xfrm>
            <a:off x="538392" y="4450617"/>
            <a:ext cx="4406142" cy="1728192"/>
          </a:xfrm>
          <a:prstGeom prst="rect">
            <a:avLst/>
          </a:prstGeom>
        </p:spPr>
        <p:style>
          <a:lnRef idx="2">
            <a:schemeClr val="accent4"/>
          </a:lnRef>
          <a:fillRef idx="1">
            <a:schemeClr val="lt1"/>
          </a:fillRef>
          <a:effectRef idx="0">
            <a:schemeClr val="accent4"/>
          </a:effectRef>
          <a:fontRef idx="minor">
            <a:schemeClr val="dk1"/>
          </a:fontRef>
        </p:style>
        <p:txBody>
          <a:bodyPr rtlCol="0">
            <a:normAutofit fontScale="92500"/>
          </a:bodyPr>
          <a:lstStyle/>
          <a:p>
            <a:pPr marL="0" indent="0">
              <a:buNone/>
              <a:defRPr/>
            </a:pPr>
            <a:r>
              <a:rPr lang="en-GB" sz="2800" dirty="0" smtClean="0"/>
              <a:t>Yn seiliedig </a:t>
            </a:r>
            <a:r>
              <a:rPr lang="en-GB" sz="2800" dirty="0" err="1" smtClean="0"/>
              <a:t>ar</a:t>
            </a:r>
            <a:r>
              <a:rPr lang="en-GB" sz="2800" dirty="0" smtClean="0"/>
              <a:t> y </a:t>
            </a:r>
            <a:r>
              <a:rPr lang="en-GB" sz="2800" dirty="0" err="1" smtClean="0"/>
              <a:t>diffiniadau</a:t>
            </a:r>
            <a:r>
              <a:rPr lang="en-GB" sz="2800" dirty="0" smtClean="0"/>
              <a:t> a </a:t>
            </a:r>
            <a:r>
              <a:rPr lang="en-GB" sz="2800" dirty="0" err="1" smtClean="0"/>
              <a:t>ystyriwyd</a:t>
            </a:r>
            <a:r>
              <a:rPr lang="en-GB" sz="2800" dirty="0" smtClean="0"/>
              <a:t> gan Wiliam, </a:t>
            </a:r>
            <a:r>
              <a:rPr lang="en-GB" sz="2800" dirty="0" err="1" smtClean="0"/>
              <a:t>gwnewch</a:t>
            </a:r>
            <a:r>
              <a:rPr lang="en-GB" sz="2800" dirty="0" smtClean="0"/>
              <a:t> </a:t>
            </a:r>
            <a:r>
              <a:rPr lang="en-GB" sz="2800" dirty="0" err="1" smtClean="0"/>
              <a:t>ddiagram</a:t>
            </a:r>
            <a:r>
              <a:rPr lang="en-GB" sz="2800" dirty="0" smtClean="0"/>
              <a:t> </a:t>
            </a:r>
            <a:r>
              <a:rPr lang="en-GB" sz="2800" dirty="0" err="1" smtClean="0"/>
              <a:t>corryn</a:t>
            </a:r>
            <a:r>
              <a:rPr lang="en-GB" sz="2800" dirty="0" smtClean="0"/>
              <a:t> o </a:t>
            </a:r>
            <a:r>
              <a:rPr lang="en-GB" sz="2800" dirty="0" err="1" smtClean="0"/>
              <a:t>brif</a:t>
            </a:r>
            <a:r>
              <a:rPr lang="en-GB" sz="2800" dirty="0" smtClean="0"/>
              <a:t> egwyddorion </a:t>
            </a:r>
            <a:r>
              <a:rPr lang="en-GB" sz="2800" dirty="0" err="1" smtClean="0"/>
              <a:t>AaGD</a:t>
            </a:r>
            <a:r>
              <a:rPr lang="en-GB" sz="2800" dirty="0" smtClean="0"/>
              <a:t>.</a:t>
            </a:r>
            <a:endParaRPr lang="en-GB" sz="2800" dirty="0"/>
          </a:p>
          <a:p>
            <a:pPr marL="0" indent="0">
              <a:buNone/>
              <a:defRPr/>
            </a:pPr>
            <a:endParaRPr lang="en-GB" dirty="0" smtClean="0"/>
          </a:p>
          <a:p>
            <a:pPr>
              <a:defRPr/>
            </a:pPr>
            <a:endParaRPr lang="en-GB" dirty="0" smtClean="0"/>
          </a:p>
        </p:txBody>
      </p:sp>
      <p:sp>
        <p:nvSpPr>
          <p:cNvPr id="4" name="Content Placeholder 3"/>
          <p:cNvSpPr>
            <a:spLocks noGrp="1"/>
          </p:cNvSpPr>
          <p:nvPr>
            <p:ph sz="half" idx="2"/>
          </p:nvPr>
        </p:nvSpPr>
        <p:spPr>
          <a:xfrm>
            <a:off x="5373716" y="4520539"/>
            <a:ext cx="4527843" cy="1728192"/>
          </a:xfrm>
          <a:prstGeom prst="rect">
            <a:avLst/>
          </a:prstGeom>
        </p:spPr>
        <p:style>
          <a:lnRef idx="2">
            <a:schemeClr val="accent5"/>
          </a:lnRef>
          <a:fillRef idx="1">
            <a:schemeClr val="lt1"/>
          </a:fillRef>
          <a:effectRef idx="0">
            <a:schemeClr val="accent5"/>
          </a:effectRef>
          <a:fontRef idx="minor">
            <a:schemeClr val="dk1"/>
          </a:fontRef>
        </p:style>
        <p:txBody>
          <a:bodyPr>
            <a:noAutofit/>
          </a:bodyPr>
          <a:lstStyle/>
          <a:p>
            <a:pPr marL="68580" indent="0">
              <a:buNone/>
            </a:pPr>
            <a:r>
              <a:rPr lang="en-GB" sz="2600" dirty="0"/>
              <a:t>Based on the definitions considered by </a:t>
            </a:r>
            <a:r>
              <a:rPr lang="en-GB" sz="2600" dirty="0" smtClean="0"/>
              <a:t>Wiliam</a:t>
            </a:r>
            <a:r>
              <a:rPr lang="en-GB" sz="2600" dirty="0"/>
              <a:t>, draw a spider diagram of the key principles of </a:t>
            </a:r>
            <a:r>
              <a:rPr lang="en-GB" sz="2600" dirty="0" err="1"/>
              <a:t>AfL</a:t>
            </a:r>
            <a:r>
              <a:rPr lang="en-GB" sz="2600" dirty="0"/>
              <a:t>. </a:t>
            </a:r>
          </a:p>
          <a:p>
            <a:endParaRPr lang="en-GB" sz="3200" dirty="0"/>
          </a:p>
        </p:txBody>
      </p:sp>
      <p:graphicFrame>
        <p:nvGraphicFramePr>
          <p:cNvPr id="2" name="Diagram 1"/>
          <p:cNvGraphicFramePr/>
          <p:nvPr>
            <p:extLst>
              <p:ext uri="{D42A27DB-BD31-4B8C-83A1-F6EECF244321}">
                <p14:modId xmlns:p14="http://schemas.microsoft.com/office/powerpoint/2010/main" val="194927469"/>
              </p:ext>
            </p:extLst>
          </p:nvPr>
        </p:nvGraphicFramePr>
        <p:xfrm>
          <a:off x="4765327" y="1335771"/>
          <a:ext cx="5136232" cy="31121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6" name="Diagram 5"/>
          <p:cNvGraphicFramePr/>
          <p:nvPr>
            <p:extLst>
              <p:ext uri="{D42A27DB-BD31-4B8C-83A1-F6EECF244321}">
                <p14:modId xmlns:p14="http://schemas.microsoft.com/office/powerpoint/2010/main" val="455889522"/>
              </p:ext>
            </p:extLst>
          </p:nvPr>
        </p:nvGraphicFramePr>
        <p:xfrm>
          <a:off x="0" y="1129185"/>
          <a:ext cx="5136232" cy="311212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custDataLst>
      <p:tags r:id="rId1"/>
    </p:custDataLst>
    <p:extLst>
      <p:ext uri="{BB962C8B-B14F-4D97-AF65-F5344CB8AC3E}">
        <p14:creationId xmlns:p14="http://schemas.microsoft.com/office/powerpoint/2010/main" val="2316576761"/>
      </p:ext>
    </p:extLst>
  </p:cSld>
  <p:clrMapOvr>
    <a:masterClrMapping/>
  </p:clrMapOvr>
  <p:transition spd="slow" advTm="22044"/>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4" fill="hold" grpId="0" nodeType="with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wipe(down)">
                                      <p:cBhvr>
                                        <p:cTn id="7" dur="500"/>
                                        <p:tgtEl>
                                          <p:spTgt spid="3">
                                            <p:bg/>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wipe(down)">
                                      <p:cBhvr>
                                        <p:cTn id="12"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3863405" y="1956893"/>
            <a:ext cx="5040561" cy="1138237"/>
          </a:xfrm>
        </p:spPr>
        <p:txBody>
          <a:bodyPr>
            <a:noAutofit/>
          </a:bodyPr>
          <a:lstStyle/>
          <a:p>
            <a:pPr eaLnBrk="1" hangingPunct="1"/>
            <a:r>
              <a:rPr lang="en-GB" altLang="en-US" sz="3600" dirty="0"/>
              <a:t>Egwyddorion </a:t>
            </a:r>
            <a:r>
              <a:rPr lang="en-GB" altLang="en-US" sz="3600" dirty="0" err="1" smtClean="0"/>
              <a:t>AagD</a:t>
            </a:r>
            <a:r>
              <a:rPr lang="en-GB" altLang="en-US" sz="3600" dirty="0"/>
              <a:t/>
            </a:r>
            <a:br>
              <a:rPr lang="en-GB" altLang="en-US" sz="3600" dirty="0"/>
            </a:br>
            <a:r>
              <a:rPr lang="en-GB" altLang="en-US" sz="3600" dirty="0"/>
              <a:t>Key Principles of </a:t>
            </a:r>
            <a:r>
              <a:rPr lang="en-GB" altLang="en-US" sz="3600" dirty="0" err="1"/>
              <a:t>AfL</a:t>
            </a:r>
            <a:endParaRPr lang="en-GB" altLang="en-US" sz="3600" dirty="0"/>
          </a:p>
        </p:txBody>
      </p:sp>
      <p:sp>
        <p:nvSpPr>
          <p:cNvPr id="9" name="Oval 8"/>
          <p:cNvSpPr/>
          <p:nvPr/>
        </p:nvSpPr>
        <p:spPr>
          <a:xfrm>
            <a:off x="1415480" y="2988022"/>
            <a:ext cx="3887986" cy="2147986"/>
          </a:xfrm>
          <a:prstGeom prst="ellipse">
            <a:avLst/>
          </a:prstGeom>
        </p:spPr>
        <p:style>
          <a:lnRef idx="2">
            <a:schemeClr val="accent5">
              <a:shade val="50000"/>
            </a:schemeClr>
          </a:lnRef>
          <a:fillRef idx="1">
            <a:schemeClr val="accent5"/>
          </a:fillRef>
          <a:effectRef idx="0">
            <a:schemeClr val="accent5"/>
          </a:effectRef>
          <a:fontRef idx="minor">
            <a:schemeClr val="lt1"/>
          </a:fontRef>
        </p:style>
        <p:txBody>
          <a:bodyPr anchor="ctr"/>
          <a:lstStyle/>
          <a:p>
            <a:pPr algn="ctr">
              <a:buFont typeface="Arial" panose="020B0604020202020204" pitchFamily="34" charset="0"/>
              <a:buChar char="•"/>
              <a:defRPr/>
            </a:pPr>
            <a:r>
              <a:rPr lang="en-GB" sz="2400" dirty="0" err="1">
                <a:solidFill>
                  <a:srgbClr val="FFFF00"/>
                </a:solidFill>
              </a:rPr>
              <a:t>Defnyddio</a:t>
            </a:r>
            <a:r>
              <a:rPr lang="en-GB" sz="2400" dirty="0">
                <a:solidFill>
                  <a:srgbClr val="FFFF00"/>
                </a:solidFill>
              </a:rPr>
              <a:t> </a:t>
            </a:r>
            <a:r>
              <a:rPr lang="en-GB" sz="2400" dirty="0" smtClean="0">
                <a:solidFill>
                  <a:srgbClr val="FFFF00"/>
                </a:solidFill>
              </a:rPr>
              <a:t>data </a:t>
            </a:r>
            <a:r>
              <a:rPr lang="en-GB" sz="2400" dirty="0" err="1" smtClean="0">
                <a:solidFill>
                  <a:srgbClr val="FFFF00"/>
                </a:solidFill>
              </a:rPr>
              <a:t>crynodol</a:t>
            </a:r>
            <a:r>
              <a:rPr lang="en-GB" sz="2400" dirty="0" smtClean="0">
                <a:solidFill>
                  <a:srgbClr val="FFFF00"/>
                </a:solidFill>
              </a:rPr>
              <a:t> yn </a:t>
            </a:r>
            <a:r>
              <a:rPr lang="en-GB" sz="2400" dirty="0" err="1" smtClean="0">
                <a:solidFill>
                  <a:srgbClr val="FFFF00"/>
                </a:solidFill>
              </a:rPr>
              <a:t>ffurfiannol</a:t>
            </a:r>
            <a:r>
              <a:rPr lang="en-GB" sz="2400" dirty="0" smtClean="0">
                <a:solidFill>
                  <a:srgbClr val="FFFF00"/>
                </a:solidFill>
              </a:rPr>
              <a:t> </a:t>
            </a:r>
            <a:endParaRPr lang="en-GB" sz="2400" dirty="0">
              <a:solidFill>
                <a:srgbClr val="FFFF00"/>
              </a:solidFill>
            </a:endParaRPr>
          </a:p>
          <a:p>
            <a:pPr algn="ctr">
              <a:buFont typeface="Arial" panose="020B0604020202020204" pitchFamily="34" charset="0"/>
              <a:buChar char="•"/>
              <a:defRPr/>
            </a:pPr>
            <a:r>
              <a:rPr lang="en-GB" sz="2400" dirty="0"/>
              <a:t>Formative use of summative data.</a:t>
            </a:r>
          </a:p>
        </p:txBody>
      </p:sp>
      <p:sp>
        <p:nvSpPr>
          <p:cNvPr id="2" name="Oval 1"/>
          <p:cNvSpPr/>
          <p:nvPr/>
        </p:nvSpPr>
        <p:spPr>
          <a:xfrm>
            <a:off x="1991544" y="156668"/>
            <a:ext cx="3888556" cy="1800225"/>
          </a:xfrm>
          <a:prstGeom prst="ellipse">
            <a:avLst/>
          </a:prstGeom>
        </p:spPr>
        <p:style>
          <a:lnRef idx="2">
            <a:schemeClr val="accent5">
              <a:shade val="50000"/>
            </a:schemeClr>
          </a:lnRef>
          <a:fillRef idx="1">
            <a:schemeClr val="accent5"/>
          </a:fillRef>
          <a:effectRef idx="0">
            <a:schemeClr val="accent5"/>
          </a:effectRef>
          <a:fontRef idx="minor">
            <a:schemeClr val="lt1"/>
          </a:fontRef>
        </p:style>
        <p:txBody>
          <a:bodyPr anchor="ctr"/>
          <a:lstStyle/>
          <a:p>
            <a:pPr algn="ctr">
              <a:buFont typeface="Arial" panose="020B0604020202020204" pitchFamily="34" charset="0"/>
              <a:buChar char="•"/>
              <a:defRPr/>
            </a:pPr>
            <a:r>
              <a:rPr lang="en-GB" sz="2000" dirty="0" err="1" smtClean="0">
                <a:solidFill>
                  <a:srgbClr val="FFFF00"/>
                </a:solidFill>
              </a:rPr>
              <a:t>Amcanion</a:t>
            </a:r>
            <a:r>
              <a:rPr lang="en-GB" sz="2000" dirty="0" smtClean="0">
                <a:solidFill>
                  <a:srgbClr val="FFFF00"/>
                </a:solidFill>
              </a:rPr>
              <a:t> </a:t>
            </a:r>
            <a:r>
              <a:rPr lang="en-GB" sz="2000" dirty="0">
                <a:solidFill>
                  <a:srgbClr val="FFFF00"/>
                </a:solidFill>
              </a:rPr>
              <a:t>dysgu a </a:t>
            </a:r>
            <a:r>
              <a:rPr lang="en-GB" sz="2000" dirty="0" err="1">
                <a:solidFill>
                  <a:srgbClr val="FFFF00"/>
                </a:solidFill>
              </a:rPr>
              <a:t>meini</a:t>
            </a:r>
            <a:r>
              <a:rPr lang="en-GB" sz="2000" dirty="0">
                <a:solidFill>
                  <a:srgbClr val="FFFF00"/>
                </a:solidFill>
              </a:rPr>
              <a:t> </a:t>
            </a:r>
            <a:r>
              <a:rPr lang="en-GB" sz="2000" dirty="0" err="1">
                <a:solidFill>
                  <a:srgbClr val="FFFF00"/>
                </a:solidFill>
              </a:rPr>
              <a:t>prawf</a:t>
            </a:r>
            <a:r>
              <a:rPr lang="en-GB" sz="2000" dirty="0">
                <a:solidFill>
                  <a:srgbClr val="FFFF00"/>
                </a:solidFill>
              </a:rPr>
              <a:t> </a:t>
            </a:r>
            <a:r>
              <a:rPr lang="en-GB" sz="2000" dirty="0" err="1">
                <a:solidFill>
                  <a:srgbClr val="FFFF00"/>
                </a:solidFill>
              </a:rPr>
              <a:t>llwyddiant</a:t>
            </a:r>
            <a:endParaRPr lang="en-GB" sz="2000" dirty="0">
              <a:solidFill>
                <a:srgbClr val="FFFF00"/>
              </a:solidFill>
            </a:endParaRPr>
          </a:p>
          <a:p>
            <a:pPr algn="ctr">
              <a:buFont typeface="Arial" panose="020B0604020202020204" pitchFamily="34" charset="0"/>
              <a:buChar char="•"/>
              <a:defRPr/>
            </a:pPr>
            <a:r>
              <a:rPr lang="en-GB" sz="2000" dirty="0"/>
              <a:t>Learning objectives and success criteria</a:t>
            </a:r>
          </a:p>
        </p:txBody>
      </p:sp>
      <p:sp>
        <p:nvSpPr>
          <p:cNvPr id="6" name="Oval 5"/>
          <p:cNvSpPr/>
          <p:nvPr/>
        </p:nvSpPr>
        <p:spPr>
          <a:xfrm>
            <a:off x="7122119" y="188641"/>
            <a:ext cx="3384550" cy="1800225"/>
          </a:xfrm>
          <a:prstGeom prst="ellipse">
            <a:avLst/>
          </a:prstGeom>
        </p:spPr>
        <p:style>
          <a:lnRef idx="2">
            <a:schemeClr val="accent5">
              <a:shade val="50000"/>
            </a:schemeClr>
          </a:lnRef>
          <a:fillRef idx="1">
            <a:schemeClr val="accent5"/>
          </a:fillRef>
          <a:effectRef idx="0">
            <a:schemeClr val="accent5"/>
          </a:effectRef>
          <a:fontRef idx="minor">
            <a:schemeClr val="lt1"/>
          </a:fontRef>
        </p:style>
        <p:txBody>
          <a:bodyPr anchor="ctr"/>
          <a:lstStyle/>
          <a:p>
            <a:pPr algn="ctr">
              <a:buFont typeface="Arial" panose="020B0604020202020204" pitchFamily="34" charset="0"/>
              <a:buChar char="•"/>
              <a:defRPr/>
            </a:pPr>
            <a:r>
              <a:rPr lang="en-GB" sz="2800" dirty="0" err="1">
                <a:solidFill>
                  <a:srgbClr val="FFFF00"/>
                </a:solidFill>
              </a:rPr>
              <a:t>Cwestiynnu</a:t>
            </a:r>
            <a:endParaRPr lang="en-GB" sz="2800" dirty="0">
              <a:solidFill>
                <a:srgbClr val="FFFF00"/>
              </a:solidFill>
            </a:endParaRPr>
          </a:p>
          <a:p>
            <a:pPr algn="ctr">
              <a:buFont typeface="Arial" panose="020B0604020202020204" pitchFamily="34" charset="0"/>
              <a:buChar char="•"/>
              <a:defRPr/>
            </a:pPr>
            <a:r>
              <a:rPr lang="en-GB" sz="2800" dirty="0"/>
              <a:t>Questioning</a:t>
            </a:r>
          </a:p>
        </p:txBody>
      </p:sp>
      <p:sp>
        <p:nvSpPr>
          <p:cNvPr id="7" name="Oval 6"/>
          <p:cNvSpPr/>
          <p:nvPr/>
        </p:nvSpPr>
        <p:spPr>
          <a:xfrm>
            <a:off x="7139930" y="2958306"/>
            <a:ext cx="3528070" cy="2448272"/>
          </a:xfrm>
          <a:prstGeom prst="ellipse">
            <a:avLst/>
          </a:prstGeom>
        </p:spPr>
        <p:style>
          <a:lnRef idx="2">
            <a:schemeClr val="accent5">
              <a:shade val="50000"/>
            </a:schemeClr>
          </a:lnRef>
          <a:fillRef idx="1">
            <a:schemeClr val="accent5"/>
          </a:fillRef>
          <a:effectRef idx="0">
            <a:schemeClr val="accent5"/>
          </a:effectRef>
          <a:fontRef idx="minor">
            <a:schemeClr val="lt1"/>
          </a:fontRef>
        </p:style>
        <p:txBody>
          <a:bodyPr anchor="ctr"/>
          <a:lstStyle/>
          <a:p>
            <a:pPr algn="ctr">
              <a:buFont typeface="Arial" panose="020B0604020202020204" pitchFamily="34" charset="0"/>
              <a:buChar char="•"/>
              <a:defRPr/>
            </a:pPr>
            <a:r>
              <a:rPr lang="en-GB" sz="2400" dirty="0" err="1">
                <a:solidFill>
                  <a:srgbClr val="FFFF00"/>
                </a:solidFill>
              </a:rPr>
              <a:t>Adborth</a:t>
            </a:r>
            <a:r>
              <a:rPr lang="en-GB" sz="2400" dirty="0">
                <a:solidFill>
                  <a:srgbClr val="FFFF00"/>
                </a:solidFill>
              </a:rPr>
              <a:t> </a:t>
            </a:r>
            <a:r>
              <a:rPr lang="en-GB" sz="2400" dirty="0" err="1">
                <a:solidFill>
                  <a:srgbClr val="FFFF00"/>
                </a:solidFill>
              </a:rPr>
              <a:t>llafar</a:t>
            </a:r>
            <a:r>
              <a:rPr lang="en-GB" sz="2400" dirty="0">
                <a:solidFill>
                  <a:srgbClr val="FFFF00"/>
                </a:solidFill>
              </a:rPr>
              <a:t> ac </a:t>
            </a:r>
            <a:r>
              <a:rPr lang="en-GB" sz="2400" dirty="0" err="1">
                <a:solidFill>
                  <a:srgbClr val="FFFF00"/>
                </a:solidFill>
              </a:rPr>
              <a:t>ysgrifenedig</a:t>
            </a:r>
            <a:endParaRPr lang="en-GB" sz="2400" dirty="0">
              <a:solidFill>
                <a:srgbClr val="FFFF00"/>
              </a:solidFill>
            </a:endParaRPr>
          </a:p>
          <a:p>
            <a:pPr algn="ctr">
              <a:buFont typeface="Arial" panose="020B0604020202020204" pitchFamily="34" charset="0"/>
              <a:buChar char="•"/>
              <a:defRPr/>
            </a:pPr>
            <a:r>
              <a:rPr lang="en-GB" sz="2400" dirty="0"/>
              <a:t>Oral and written feedback</a:t>
            </a:r>
          </a:p>
        </p:txBody>
      </p:sp>
      <p:sp>
        <p:nvSpPr>
          <p:cNvPr id="8" name="Oval 7"/>
          <p:cNvSpPr/>
          <p:nvPr/>
        </p:nvSpPr>
        <p:spPr>
          <a:xfrm>
            <a:off x="4223793" y="4869161"/>
            <a:ext cx="4053961" cy="1812925"/>
          </a:xfrm>
          <a:prstGeom prst="ellipse">
            <a:avLst/>
          </a:prstGeom>
        </p:spPr>
        <p:style>
          <a:lnRef idx="2">
            <a:schemeClr val="accent5">
              <a:shade val="50000"/>
            </a:schemeClr>
          </a:lnRef>
          <a:fillRef idx="1">
            <a:schemeClr val="accent5"/>
          </a:fillRef>
          <a:effectRef idx="0">
            <a:schemeClr val="accent5"/>
          </a:effectRef>
          <a:fontRef idx="minor">
            <a:schemeClr val="lt1"/>
          </a:fontRef>
        </p:style>
        <p:txBody>
          <a:bodyPr anchor="ctr"/>
          <a:lstStyle/>
          <a:p>
            <a:pPr algn="ctr">
              <a:buFont typeface="Arial" panose="020B0604020202020204" pitchFamily="34" charset="0"/>
              <a:buChar char="•"/>
              <a:defRPr/>
            </a:pPr>
            <a:r>
              <a:rPr lang="en-GB" sz="2400" dirty="0">
                <a:solidFill>
                  <a:srgbClr val="FFFF00"/>
                </a:solidFill>
              </a:rPr>
              <a:t>Hunan-</a:t>
            </a:r>
            <a:r>
              <a:rPr lang="en-GB" sz="2400" dirty="0" err="1">
                <a:solidFill>
                  <a:srgbClr val="FFFF00"/>
                </a:solidFill>
              </a:rPr>
              <a:t>asesu</a:t>
            </a:r>
            <a:r>
              <a:rPr lang="en-GB" sz="2400" dirty="0">
                <a:solidFill>
                  <a:srgbClr val="FFFF00"/>
                </a:solidFill>
              </a:rPr>
              <a:t> ac </a:t>
            </a:r>
            <a:r>
              <a:rPr lang="en-GB" sz="2400" dirty="0" err="1">
                <a:solidFill>
                  <a:srgbClr val="FFFF00"/>
                </a:solidFill>
              </a:rPr>
              <a:t>asesu</a:t>
            </a:r>
            <a:r>
              <a:rPr lang="en-GB" sz="2400" dirty="0">
                <a:solidFill>
                  <a:srgbClr val="FFFF00"/>
                </a:solidFill>
              </a:rPr>
              <a:t> </a:t>
            </a:r>
            <a:r>
              <a:rPr lang="en-GB" sz="2400" dirty="0" err="1">
                <a:solidFill>
                  <a:srgbClr val="FFFF00"/>
                </a:solidFill>
              </a:rPr>
              <a:t>cyfoed</a:t>
            </a:r>
            <a:endParaRPr lang="en-GB" sz="2400" dirty="0">
              <a:solidFill>
                <a:srgbClr val="FFFF00"/>
              </a:solidFill>
            </a:endParaRPr>
          </a:p>
          <a:p>
            <a:pPr algn="ctr">
              <a:buFont typeface="Arial" panose="020B0604020202020204" pitchFamily="34" charset="0"/>
              <a:buChar char="•"/>
              <a:defRPr/>
            </a:pPr>
            <a:r>
              <a:rPr lang="en-GB" sz="2400" dirty="0"/>
              <a:t>Peer and self assessment</a:t>
            </a:r>
          </a:p>
        </p:txBody>
      </p:sp>
    </p:spTree>
    <p:custDataLst>
      <p:tags r:id="rId1"/>
    </p:custDataLst>
    <p:extLst>
      <p:ext uri="{BB962C8B-B14F-4D97-AF65-F5344CB8AC3E}">
        <p14:creationId xmlns:p14="http://schemas.microsoft.com/office/powerpoint/2010/main" val="618149838"/>
      </p:ext>
    </p:extLst>
  </p:cSld>
  <p:clrMapOvr>
    <a:masterClrMapping/>
  </p:clrMapOvr>
  <p:transition spd="slow" advTm="22044"/>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ipe(down)">
                                      <p:cBhvr>
                                        <p:cTn id="7" dur="500"/>
                                        <p:tgtEl>
                                          <p:spTgt spid="9"/>
                                        </p:tgtEl>
                                      </p:cBhvr>
                                    </p:animEffect>
                                  </p:childTnLst>
                                </p:cTn>
                              </p:par>
                              <p:par>
                                <p:cTn id="8" presetID="22" presetClass="entr" presetSubtype="4" fill="hold" grpId="0" nodeType="with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wipe(down)">
                                      <p:cBhvr>
                                        <p:cTn id="10" dur="500"/>
                                        <p:tgtEl>
                                          <p:spTgt spid="2"/>
                                        </p:tgtEl>
                                      </p:cBhvr>
                                    </p:animEffect>
                                  </p:childTnLst>
                                </p:cTn>
                              </p:par>
                              <p:par>
                                <p:cTn id="11" presetID="22" presetClass="entr" presetSubtype="4" fill="hold" grpId="0" nodeType="with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wipe(down)">
                                      <p:cBhvr>
                                        <p:cTn id="13" dur="500"/>
                                        <p:tgtEl>
                                          <p:spTgt spid="6"/>
                                        </p:tgtEl>
                                      </p:cBhvr>
                                    </p:animEffect>
                                  </p:childTnLst>
                                </p:cTn>
                              </p:par>
                              <p:par>
                                <p:cTn id="14" presetID="22" presetClass="entr" presetSubtype="4" fill="hold" grpId="0" nodeType="withEffect">
                                  <p:stCondLst>
                                    <p:cond delay="0"/>
                                  </p:stCondLst>
                                  <p:childTnLst>
                                    <p:set>
                                      <p:cBhvr>
                                        <p:cTn id="15" dur="1" fill="hold">
                                          <p:stCondLst>
                                            <p:cond delay="0"/>
                                          </p:stCondLst>
                                        </p:cTn>
                                        <p:tgtEl>
                                          <p:spTgt spid="8"/>
                                        </p:tgtEl>
                                        <p:attrNameLst>
                                          <p:attrName>style.visibility</p:attrName>
                                        </p:attrNameLst>
                                      </p:cBhvr>
                                      <p:to>
                                        <p:strVal val="visible"/>
                                      </p:to>
                                    </p:set>
                                    <p:animEffect transition="in" filter="wipe(down)">
                                      <p:cBhvr>
                                        <p:cTn id="16" dur="500"/>
                                        <p:tgtEl>
                                          <p:spTgt spid="8"/>
                                        </p:tgtEl>
                                      </p:cBhvr>
                                    </p:animEffect>
                                  </p:childTnLst>
                                </p:cTn>
                              </p:par>
                              <p:par>
                                <p:cTn id="17" presetID="22" presetClass="entr" presetSubtype="4" fill="hold" grpId="0" nodeType="withEffect">
                                  <p:stCondLst>
                                    <p:cond delay="0"/>
                                  </p:stCondLst>
                                  <p:childTnLst>
                                    <p:set>
                                      <p:cBhvr>
                                        <p:cTn id="18" dur="1" fill="hold">
                                          <p:stCondLst>
                                            <p:cond delay="0"/>
                                          </p:stCondLst>
                                        </p:cTn>
                                        <p:tgtEl>
                                          <p:spTgt spid="7"/>
                                        </p:tgtEl>
                                        <p:attrNameLst>
                                          <p:attrName>style.visibility</p:attrName>
                                        </p:attrNameLst>
                                      </p:cBhvr>
                                      <p:to>
                                        <p:strVal val="visible"/>
                                      </p:to>
                                    </p:set>
                                    <p:animEffect transition="in" filter="wipe(down)">
                                      <p:cBhvr>
                                        <p:cTn id="19"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 grpId="0" animBg="1"/>
      <p:bldP spid="6" grpId="0" animBg="1"/>
      <p:bldP spid="7" grpId="0" animBg="1"/>
      <p:bldP spid="8"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fontScale="90000"/>
          </a:bodyPr>
          <a:lstStyle/>
          <a:p>
            <a:pPr>
              <a:defRPr/>
            </a:pPr>
            <a:r>
              <a:rPr lang="en-GB" sz="3600" dirty="0"/>
              <a:t/>
            </a:r>
            <a:br>
              <a:rPr lang="en-GB" sz="3600" dirty="0"/>
            </a:br>
            <a:r>
              <a:rPr lang="en-GB" sz="2667" dirty="0"/>
              <a:t/>
            </a:r>
            <a:br>
              <a:rPr lang="en-GB" sz="2667" dirty="0"/>
            </a:br>
            <a:endParaRPr lang="en-GB" sz="2667" dirty="0"/>
          </a:p>
        </p:txBody>
      </p:sp>
      <p:sp>
        <p:nvSpPr>
          <p:cNvPr id="3" name="Content Placeholder 2"/>
          <p:cNvSpPr>
            <a:spLocks noGrp="1"/>
          </p:cNvSpPr>
          <p:nvPr>
            <p:ph idx="1"/>
          </p:nvPr>
        </p:nvSpPr>
        <p:spPr>
          <a:xfrm>
            <a:off x="677334" y="1821922"/>
            <a:ext cx="8596668" cy="3880773"/>
          </a:xfrm>
          <a:prstGeom prst="rect">
            <a:avLst/>
          </a:prstGeom>
        </p:spPr>
        <p:style>
          <a:lnRef idx="2">
            <a:schemeClr val="accent5"/>
          </a:lnRef>
          <a:fillRef idx="1">
            <a:schemeClr val="lt1"/>
          </a:fillRef>
          <a:effectRef idx="0">
            <a:schemeClr val="accent5"/>
          </a:effectRef>
          <a:fontRef idx="minor">
            <a:schemeClr val="dk1"/>
          </a:fontRef>
        </p:style>
        <p:txBody>
          <a:bodyPr rtlCol="0">
            <a:normAutofit fontScale="92500" lnSpcReduction="10000"/>
          </a:bodyPr>
          <a:lstStyle/>
          <a:p>
            <a:pPr marL="0" indent="0">
              <a:buNone/>
            </a:pPr>
            <a:r>
              <a:rPr lang="en-GB" altLang="en-US" sz="2400" b="1" dirty="0"/>
              <a:t>Look at the five principles below. Describe what this might look like in practice:</a:t>
            </a:r>
            <a:endParaRPr lang="en-US" altLang="en-US" sz="2400" b="1" dirty="0"/>
          </a:p>
          <a:p>
            <a:pPr>
              <a:defRPr/>
            </a:pPr>
            <a:r>
              <a:rPr lang="en-GB" sz="2400" dirty="0"/>
              <a:t>providing effective feedback to pupils;</a:t>
            </a:r>
          </a:p>
          <a:p>
            <a:pPr>
              <a:defRPr/>
            </a:pPr>
            <a:r>
              <a:rPr lang="en-GB" sz="2400" dirty="0"/>
              <a:t>actively involving pupils in their own learning;</a:t>
            </a:r>
          </a:p>
          <a:p>
            <a:pPr>
              <a:defRPr/>
            </a:pPr>
            <a:r>
              <a:rPr lang="en-GB" sz="2400" dirty="0"/>
              <a:t>adjusting teaching to take account of the results of assessment;</a:t>
            </a:r>
          </a:p>
          <a:p>
            <a:pPr>
              <a:defRPr/>
            </a:pPr>
            <a:r>
              <a:rPr lang="en-GB" sz="2400" dirty="0"/>
              <a:t>recognising the profound influence assessment has on the motivation and self-esteem of pupils, both of which are crucial to learning;</a:t>
            </a:r>
          </a:p>
          <a:p>
            <a:pPr>
              <a:defRPr/>
            </a:pPr>
            <a:r>
              <a:rPr lang="en-GB" sz="2400" dirty="0"/>
              <a:t>considering the need for pupils to be able to assess themselves and to understand how to improve.</a:t>
            </a:r>
          </a:p>
        </p:txBody>
      </p:sp>
      <p:sp>
        <p:nvSpPr>
          <p:cNvPr id="15364" name="Rectangle 3"/>
          <p:cNvSpPr>
            <a:spLocks noChangeArrowheads="1"/>
          </p:cNvSpPr>
          <p:nvPr/>
        </p:nvSpPr>
        <p:spPr bwMode="auto">
          <a:xfrm>
            <a:off x="831528" y="562114"/>
            <a:ext cx="8610600"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algn="ctr" eaLnBrk="1" hangingPunct="1">
              <a:spcBef>
                <a:spcPct val="0"/>
              </a:spcBef>
              <a:buFontTx/>
              <a:buNone/>
            </a:pPr>
            <a:r>
              <a:rPr lang="en-GB" altLang="en-US" sz="4000" dirty="0">
                <a:latin typeface="+mn-lt"/>
              </a:rPr>
              <a:t>What does this look like? </a:t>
            </a:r>
          </a:p>
        </p:txBody>
      </p:sp>
    </p:spTree>
    <p:custDataLst>
      <p:tags r:id="rId1"/>
    </p:custDataLst>
    <p:extLst>
      <p:ext uri="{BB962C8B-B14F-4D97-AF65-F5344CB8AC3E}">
        <p14:creationId xmlns:p14="http://schemas.microsoft.com/office/powerpoint/2010/main" val="4043752470"/>
      </p:ext>
    </p:extLst>
  </p:cSld>
  <p:clrMapOvr>
    <a:masterClrMapping/>
  </p:clrMapOvr>
  <p:transition spd="slow" advTm="11072"/>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ltLang="en-US" dirty="0" smtClean="0"/>
              <a:t>Beth </a:t>
            </a:r>
            <a:r>
              <a:rPr lang="en-GB" altLang="en-US" dirty="0" err="1" smtClean="0"/>
              <a:t>mae</a:t>
            </a:r>
            <a:r>
              <a:rPr lang="en-GB" altLang="en-US" dirty="0" smtClean="0"/>
              <a:t> hyn yn edrych fel…</a:t>
            </a:r>
            <a:endParaRPr lang="en-GB" dirty="0"/>
          </a:p>
        </p:txBody>
      </p:sp>
      <p:sp>
        <p:nvSpPr>
          <p:cNvPr id="5" name="Content Placeholder 4"/>
          <p:cNvSpPr>
            <a:spLocks noGrp="1"/>
          </p:cNvSpPr>
          <p:nvPr>
            <p:ph idx="1"/>
          </p:nvPr>
        </p:nvSpPr>
        <p:spPr>
          <a:xfrm>
            <a:off x="589281" y="1659363"/>
            <a:ext cx="8596668" cy="3461278"/>
          </a:xfrm>
        </p:spPr>
        <p:style>
          <a:lnRef idx="2">
            <a:schemeClr val="accent4"/>
          </a:lnRef>
          <a:fillRef idx="1">
            <a:schemeClr val="lt1"/>
          </a:fillRef>
          <a:effectRef idx="0">
            <a:schemeClr val="accent4"/>
          </a:effectRef>
          <a:fontRef idx="minor">
            <a:schemeClr val="dk1"/>
          </a:fontRef>
        </p:style>
        <p:txBody>
          <a:bodyPr>
            <a:normAutofit/>
          </a:bodyPr>
          <a:lstStyle/>
          <a:p>
            <a:pPr marL="0" indent="0">
              <a:buNone/>
              <a:defRPr/>
            </a:pPr>
            <a:r>
              <a:rPr lang="en-GB" b="1" dirty="0" err="1"/>
              <a:t>Ystyriwch</a:t>
            </a:r>
            <a:r>
              <a:rPr lang="en-GB" b="1" dirty="0"/>
              <a:t> y </a:t>
            </a:r>
            <a:r>
              <a:rPr lang="en-GB" b="1" dirty="0" err="1" smtClean="0"/>
              <a:t>pum</a:t>
            </a:r>
            <a:r>
              <a:rPr lang="en-GB" b="1" dirty="0" smtClean="0"/>
              <a:t> </a:t>
            </a:r>
            <a:r>
              <a:rPr lang="en-GB" b="1" dirty="0" err="1"/>
              <a:t>egwyddor</a:t>
            </a:r>
            <a:r>
              <a:rPr lang="en-GB" b="1" dirty="0"/>
              <a:t> </a:t>
            </a:r>
            <a:r>
              <a:rPr lang="en-GB" b="1" dirty="0" err="1"/>
              <a:t>canlynol</a:t>
            </a:r>
            <a:r>
              <a:rPr lang="en-GB" b="1" dirty="0"/>
              <a:t>.</a:t>
            </a:r>
          </a:p>
          <a:p>
            <a:pPr marL="0" indent="0">
              <a:buNone/>
              <a:defRPr/>
            </a:pPr>
            <a:r>
              <a:rPr lang="en-GB" b="1" dirty="0" err="1"/>
              <a:t>Disgrifiwch</a:t>
            </a:r>
            <a:r>
              <a:rPr lang="en-GB" b="1" dirty="0"/>
              <a:t> </a:t>
            </a:r>
            <a:r>
              <a:rPr lang="en-GB" b="1" dirty="0" err="1"/>
              <a:t>sut</a:t>
            </a:r>
            <a:r>
              <a:rPr lang="en-GB" b="1" dirty="0"/>
              <a:t> </a:t>
            </a:r>
            <a:r>
              <a:rPr lang="en-GB" b="1" dirty="0" err="1"/>
              <a:t>gallai</a:t>
            </a:r>
            <a:r>
              <a:rPr lang="en-GB" b="1" dirty="0"/>
              <a:t> </a:t>
            </a:r>
            <a:r>
              <a:rPr lang="en-GB" b="1" dirty="0" err="1"/>
              <a:t>hyn</a:t>
            </a:r>
            <a:r>
              <a:rPr lang="en-GB" b="1" dirty="0"/>
              <a:t> </a:t>
            </a:r>
            <a:r>
              <a:rPr lang="en-GB" b="1" dirty="0" err="1"/>
              <a:t>edrych</a:t>
            </a:r>
            <a:r>
              <a:rPr lang="en-GB" b="1" dirty="0"/>
              <a:t> </a:t>
            </a:r>
            <a:r>
              <a:rPr lang="en-GB" b="1" dirty="0" err="1"/>
              <a:t>yn</a:t>
            </a:r>
            <a:r>
              <a:rPr lang="en-GB" b="1" dirty="0"/>
              <a:t> </a:t>
            </a:r>
            <a:r>
              <a:rPr lang="en-GB" b="1" dirty="0" err="1"/>
              <a:t>ymarferol</a:t>
            </a:r>
            <a:r>
              <a:rPr lang="en-GB" b="1" dirty="0"/>
              <a:t>:</a:t>
            </a:r>
          </a:p>
          <a:p>
            <a:pPr>
              <a:defRPr/>
            </a:pPr>
            <a:r>
              <a:rPr lang="en-GB" dirty="0" err="1"/>
              <a:t>d</a:t>
            </a:r>
            <a:r>
              <a:rPr lang="en-GB" dirty="0" err="1" smtClean="0"/>
              <a:t>arparu</a:t>
            </a:r>
            <a:r>
              <a:rPr lang="en-GB" dirty="0" smtClean="0"/>
              <a:t> </a:t>
            </a:r>
            <a:r>
              <a:rPr lang="en-GB" dirty="0" err="1"/>
              <a:t>adborth</a:t>
            </a:r>
            <a:r>
              <a:rPr lang="en-GB" dirty="0"/>
              <a:t> </a:t>
            </a:r>
            <a:r>
              <a:rPr lang="en-GB" dirty="0" err="1"/>
              <a:t>effeithiol</a:t>
            </a:r>
            <a:r>
              <a:rPr lang="en-GB" dirty="0"/>
              <a:t> </a:t>
            </a:r>
            <a:r>
              <a:rPr lang="en-GB" dirty="0" err="1"/>
              <a:t>i</a:t>
            </a:r>
            <a:r>
              <a:rPr lang="en-GB" dirty="0"/>
              <a:t> </a:t>
            </a:r>
            <a:r>
              <a:rPr lang="en-GB" dirty="0" err="1"/>
              <a:t>ddisgyblion</a:t>
            </a:r>
            <a:r>
              <a:rPr lang="en-GB" dirty="0"/>
              <a:t>;</a:t>
            </a:r>
          </a:p>
          <a:p>
            <a:pPr>
              <a:defRPr/>
            </a:pPr>
            <a:r>
              <a:rPr lang="en-GB" dirty="0"/>
              <a:t>c</a:t>
            </a:r>
            <a:r>
              <a:rPr lang="en-GB" dirty="0" smtClean="0"/>
              <a:t>ynnwys </a:t>
            </a:r>
            <a:r>
              <a:rPr lang="en-GB" dirty="0"/>
              <a:t>disgyblion </a:t>
            </a:r>
            <a:r>
              <a:rPr lang="en-GB" dirty="0" smtClean="0"/>
              <a:t>yn </a:t>
            </a:r>
            <a:r>
              <a:rPr lang="en-GB" dirty="0" err="1" smtClean="0"/>
              <a:t>weithredol</a:t>
            </a:r>
            <a:r>
              <a:rPr lang="en-GB" dirty="0" smtClean="0"/>
              <a:t> yn </a:t>
            </a:r>
            <a:r>
              <a:rPr lang="en-GB" dirty="0" err="1"/>
              <a:t>eu</a:t>
            </a:r>
            <a:r>
              <a:rPr lang="en-GB" dirty="0"/>
              <a:t> dysgu </a:t>
            </a:r>
            <a:r>
              <a:rPr lang="en-GB" dirty="0" err="1"/>
              <a:t>eu</a:t>
            </a:r>
            <a:r>
              <a:rPr lang="en-GB" dirty="0"/>
              <a:t> </a:t>
            </a:r>
            <a:r>
              <a:rPr lang="en-GB" dirty="0" err="1"/>
              <a:t>hun</a:t>
            </a:r>
            <a:r>
              <a:rPr lang="en-GB" dirty="0"/>
              <a:t>;</a:t>
            </a:r>
          </a:p>
          <a:p>
            <a:pPr>
              <a:defRPr/>
            </a:pPr>
            <a:r>
              <a:rPr lang="en-GB" dirty="0" err="1"/>
              <a:t>a</a:t>
            </a:r>
            <a:r>
              <a:rPr lang="en-GB" dirty="0" err="1" smtClean="0"/>
              <a:t>ddasu’r</a:t>
            </a:r>
            <a:r>
              <a:rPr lang="en-GB" dirty="0" smtClean="0"/>
              <a:t> </a:t>
            </a:r>
            <a:r>
              <a:rPr lang="en-GB" dirty="0" err="1" smtClean="0"/>
              <a:t>addysgu</a:t>
            </a:r>
            <a:r>
              <a:rPr lang="en-GB" dirty="0" smtClean="0"/>
              <a:t> </a:t>
            </a:r>
            <a:r>
              <a:rPr lang="en-GB" dirty="0" err="1" smtClean="0"/>
              <a:t>i</a:t>
            </a:r>
            <a:r>
              <a:rPr lang="en-GB" dirty="0" smtClean="0"/>
              <a:t> </a:t>
            </a:r>
            <a:r>
              <a:rPr lang="en-GB" dirty="0" err="1" smtClean="0"/>
              <a:t>gymryd</a:t>
            </a:r>
            <a:r>
              <a:rPr lang="en-GB" dirty="0" smtClean="0"/>
              <a:t> </a:t>
            </a:r>
            <a:r>
              <a:rPr lang="en-GB" dirty="0" err="1" smtClean="0"/>
              <a:t>i</a:t>
            </a:r>
            <a:r>
              <a:rPr lang="en-GB" dirty="0" smtClean="0"/>
              <a:t> ystyriaeth </a:t>
            </a:r>
            <a:r>
              <a:rPr lang="en-GB" dirty="0" err="1" smtClean="0"/>
              <a:t>ganlyniadau</a:t>
            </a:r>
            <a:r>
              <a:rPr lang="en-GB" dirty="0" smtClean="0"/>
              <a:t> asesu</a:t>
            </a:r>
            <a:r>
              <a:rPr lang="en-GB" dirty="0"/>
              <a:t>;</a:t>
            </a:r>
          </a:p>
          <a:p>
            <a:pPr>
              <a:defRPr/>
            </a:pPr>
            <a:r>
              <a:rPr lang="en-GB" dirty="0" err="1"/>
              <a:t>a</a:t>
            </a:r>
            <a:r>
              <a:rPr lang="en-GB" dirty="0" err="1" smtClean="0"/>
              <a:t>dnabod</a:t>
            </a:r>
            <a:r>
              <a:rPr lang="en-GB" dirty="0" smtClean="0"/>
              <a:t> </a:t>
            </a:r>
            <a:r>
              <a:rPr lang="en-GB" dirty="0" err="1"/>
              <a:t>yr</a:t>
            </a:r>
            <a:r>
              <a:rPr lang="en-GB" dirty="0"/>
              <a:t> </a:t>
            </a:r>
            <a:r>
              <a:rPr lang="en-GB" dirty="0" err="1"/>
              <a:t>effaith</a:t>
            </a:r>
            <a:r>
              <a:rPr lang="en-GB" dirty="0"/>
              <a:t> </a:t>
            </a:r>
            <a:r>
              <a:rPr lang="en-GB" dirty="0" err="1" smtClean="0"/>
              <a:t>enfawr</a:t>
            </a:r>
            <a:r>
              <a:rPr lang="en-GB" dirty="0" smtClean="0"/>
              <a:t> </a:t>
            </a:r>
            <a:r>
              <a:rPr lang="en-GB" dirty="0" err="1"/>
              <a:t>mae</a:t>
            </a:r>
            <a:r>
              <a:rPr lang="en-GB" dirty="0"/>
              <a:t> asesu yn ei </a:t>
            </a:r>
            <a:r>
              <a:rPr lang="en-GB" dirty="0" err="1"/>
              <a:t>gael</a:t>
            </a:r>
            <a:r>
              <a:rPr lang="en-GB" dirty="0"/>
              <a:t> </a:t>
            </a:r>
            <a:r>
              <a:rPr lang="en-GB" dirty="0" err="1"/>
              <a:t>ar</a:t>
            </a:r>
            <a:r>
              <a:rPr lang="en-GB" dirty="0"/>
              <a:t> </a:t>
            </a:r>
            <a:r>
              <a:rPr lang="en-GB" dirty="0" err="1"/>
              <a:t>ysgogiad</a:t>
            </a:r>
            <a:r>
              <a:rPr lang="en-GB" dirty="0"/>
              <a:t> a </a:t>
            </a:r>
            <a:r>
              <a:rPr lang="en-GB" dirty="0" err="1" smtClean="0"/>
              <a:t>hunan</a:t>
            </a:r>
            <a:r>
              <a:rPr lang="en-GB" dirty="0" err="1"/>
              <a:t>-</a:t>
            </a:r>
            <a:r>
              <a:rPr lang="en-GB" dirty="0" err="1" smtClean="0"/>
              <a:t>hyder</a:t>
            </a:r>
            <a:r>
              <a:rPr lang="en-GB" dirty="0" smtClean="0"/>
              <a:t> </a:t>
            </a:r>
            <a:r>
              <a:rPr lang="en-GB" dirty="0"/>
              <a:t>disgyblion, </a:t>
            </a:r>
            <a:r>
              <a:rPr lang="en-GB" dirty="0" err="1"/>
              <a:t>ffactorau</a:t>
            </a:r>
            <a:r>
              <a:rPr lang="en-GB" dirty="0"/>
              <a:t> </a:t>
            </a:r>
            <a:r>
              <a:rPr lang="en-GB" dirty="0" err="1"/>
              <a:t>allweddol</a:t>
            </a:r>
            <a:r>
              <a:rPr lang="en-GB" dirty="0"/>
              <a:t> </a:t>
            </a:r>
            <a:r>
              <a:rPr lang="en-GB" dirty="0" err="1"/>
              <a:t>i</a:t>
            </a:r>
            <a:r>
              <a:rPr lang="en-GB" dirty="0" smtClean="0"/>
              <a:t> </a:t>
            </a:r>
            <a:r>
              <a:rPr lang="en-GB" dirty="0" err="1"/>
              <a:t>ddysgu</a:t>
            </a:r>
            <a:r>
              <a:rPr lang="en-GB" dirty="0"/>
              <a:t>;</a:t>
            </a:r>
          </a:p>
          <a:p>
            <a:pPr>
              <a:defRPr/>
            </a:pPr>
            <a:r>
              <a:rPr lang="en-GB" dirty="0" err="1"/>
              <a:t>y</a:t>
            </a:r>
            <a:r>
              <a:rPr lang="en-GB" dirty="0" err="1" smtClean="0"/>
              <a:t>sytried</a:t>
            </a:r>
            <a:r>
              <a:rPr lang="en-GB" dirty="0" smtClean="0"/>
              <a:t> </a:t>
            </a:r>
            <a:r>
              <a:rPr lang="en-GB" dirty="0" err="1" smtClean="0"/>
              <a:t>yr</a:t>
            </a:r>
            <a:r>
              <a:rPr lang="en-GB" dirty="0" smtClean="0"/>
              <a:t> angen </a:t>
            </a:r>
            <a:r>
              <a:rPr lang="en-GB" dirty="0" err="1" smtClean="0"/>
              <a:t>i</a:t>
            </a:r>
            <a:r>
              <a:rPr lang="en-GB" dirty="0" smtClean="0"/>
              <a:t> </a:t>
            </a:r>
            <a:r>
              <a:rPr lang="en-GB" dirty="0" err="1" smtClean="0"/>
              <a:t>ddisgyblion</a:t>
            </a:r>
            <a:r>
              <a:rPr lang="en-GB" dirty="0" smtClean="0"/>
              <a:t> </a:t>
            </a:r>
            <a:r>
              <a:rPr lang="en-GB" dirty="0" err="1" smtClean="0"/>
              <a:t>allu</a:t>
            </a:r>
            <a:r>
              <a:rPr lang="en-GB" dirty="0" smtClean="0"/>
              <a:t> asesu </a:t>
            </a:r>
            <a:r>
              <a:rPr lang="en-GB" dirty="0" err="1" smtClean="0"/>
              <a:t>eu</a:t>
            </a:r>
            <a:r>
              <a:rPr lang="en-GB" dirty="0" smtClean="0"/>
              <a:t> </a:t>
            </a:r>
            <a:r>
              <a:rPr lang="en-GB" dirty="0" err="1" smtClean="0"/>
              <a:t>hunain</a:t>
            </a:r>
            <a:r>
              <a:rPr lang="en-GB" dirty="0" smtClean="0"/>
              <a:t> ac </a:t>
            </a:r>
            <a:r>
              <a:rPr lang="en-GB" dirty="0" err="1"/>
              <a:t>i</a:t>
            </a:r>
            <a:r>
              <a:rPr lang="en-GB" dirty="0"/>
              <a:t> </a:t>
            </a:r>
            <a:r>
              <a:rPr lang="en-GB" dirty="0" err="1"/>
              <a:t>ddeall</a:t>
            </a:r>
            <a:r>
              <a:rPr lang="en-GB" dirty="0"/>
              <a:t> sut </a:t>
            </a:r>
            <a:r>
              <a:rPr lang="en-GB" dirty="0" err="1"/>
              <a:t>i</a:t>
            </a:r>
            <a:r>
              <a:rPr lang="en-GB" dirty="0"/>
              <a:t> </a:t>
            </a:r>
            <a:r>
              <a:rPr lang="en-GB" dirty="0" err="1" smtClean="0"/>
              <a:t>wella</a:t>
            </a:r>
            <a:r>
              <a:rPr lang="en-GB" dirty="0" smtClean="0"/>
              <a:t>.</a:t>
            </a:r>
            <a:endParaRPr lang="en-GB" dirty="0"/>
          </a:p>
        </p:txBody>
      </p:sp>
    </p:spTree>
    <p:extLst>
      <p:ext uri="{BB962C8B-B14F-4D97-AF65-F5344CB8AC3E}">
        <p14:creationId xmlns:p14="http://schemas.microsoft.com/office/powerpoint/2010/main" val="2905668177"/>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p:txBody>
          <a:bodyPr>
            <a:normAutofit/>
          </a:bodyPr>
          <a:lstStyle/>
          <a:p>
            <a:pPr eaLnBrk="1" hangingPunct="1"/>
            <a:r>
              <a:rPr lang="en-GB" altLang="en-US" dirty="0" err="1" smtClean="0"/>
              <a:t>Asesu</a:t>
            </a:r>
            <a:r>
              <a:rPr lang="en-GB" altLang="en-US" dirty="0" smtClean="0"/>
              <a:t> </a:t>
            </a:r>
            <a:r>
              <a:rPr lang="en-GB" altLang="en-US" dirty="0" err="1" smtClean="0"/>
              <a:t>Ffurfiannol</a:t>
            </a:r>
            <a:r>
              <a:rPr lang="en-GB" altLang="en-US" dirty="0" smtClean="0"/>
              <a:t/>
            </a:r>
            <a:br>
              <a:rPr lang="en-GB" altLang="en-US" dirty="0" smtClean="0"/>
            </a:br>
            <a:r>
              <a:rPr lang="en-GB" altLang="en-US" dirty="0" smtClean="0"/>
              <a:t>Formative Assessment</a:t>
            </a:r>
          </a:p>
        </p:txBody>
      </p:sp>
      <p:sp>
        <p:nvSpPr>
          <p:cNvPr id="3" name="Content Placeholder 2"/>
          <p:cNvSpPr>
            <a:spLocks noGrp="1"/>
          </p:cNvSpPr>
          <p:nvPr>
            <p:ph sz="half" idx="1"/>
          </p:nvPr>
        </p:nvSpPr>
        <p:spPr>
          <a:prstGeom prst="rect">
            <a:avLst/>
          </a:prstGeom>
        </p:spPr>
        <p:style>
          <a:lnRef idx="2">
            <a:schemeClr val="accent4"/>
          </a:lnRef>
          <a:fillRef idx="1">
            <a:schemeClr val="lt1"/>
          </a:fillRef>
          <a:effectRef idx="0">
            <a:schemeClr val="accent4"/>
          </a:effectRef>
          <a:fontRef idx="minor">
            <a:schemeClr val="dk1"/>
          </a:fontRef>
        </p:style>
        <p:txBody>
          <a:bodyPr rtlCol="0">
            <a:noAutofit/>
          </a:bodyPr>
          <a:lstStyle/>
          <a:p>
            <a:pPr>
              <a:defRPr/>
            </a:pPr>
            <a:r>
              <a:rPr lang="en-GB" sz="2400" dirty="0"/>
              <a:t>Mae’r pump </a:t>
            </a:r>
            <a:r>
              <a:rPr lang="en-GB" sz="2400" dirty="0" err="1"/>
              <a:t>egwyddor</a:t>
            </a:r>
            <a:r>
              <a:rPr lang="en-GB" sz="2400" dirty="0"/>
              <a:t> </a:t>
            </a:r>
            <a:r>
              <a:rPr lang="en-GB" sz="2400" dirty="0" err="1"/>
              <a:t>rydym</a:t>
            </a:r>
            <a:r>
              <a:rPr lang="en-GB" sz="2400" dirty="0"/>
              <a:t> newydd </a:t>
            </a:r>
            <a:r>
              <a:rPr lang="en-GB" sz="2400" dirty="0" err="1"/>
              <a:t>ystyried</a:t>
            </a:r>
            <a:r>
              <a:rPr lang="en-GB" sz="2400" dirty="0"/>
              <a:t> yn </a:t>
            </a:r>
            <a:r>
              <a:rPr lang="en-GB" sz="2400" dirty="0" err="1"/>
              <a:t>rhan</a:t>
            </a:r>
            <a:r>
              <a:rPr lang="en-GB" sz="2400" dirty="0"/>
              <a:t> o’r gwaith </a:t>
            </a:r>
            <a:r>
              <a:rPr lang="en-GB" sz="2400" dirty="0" err="1"/>
              <a:t>pwysig</a:t>
            </a:r>
            <a:r>
              <a:rPr lang="en-GB" sz="2400" dirty="0"/>
              <a:t> ‘Inside the Black Box</a:t>
            </a:r>
            <a:r>
              <a:rPr lang="en-GB" sz="2400" dirty="0" smtClean="0"/>
              <a:t>’   </a:t>
            </a:r>
            <a:r>
              <a:rPr lang="en-GB" sz="1600" b="1" dirty="0" smtClean="0"/>
              <a:t>(Black a Wiliam, 1998)</a:t>
            </a:r>
            <a:endParaRPr lang="en-GB" sz="1600" b="1" dirty="0"/>
          </a:p>
          <a:p>
            <a:pPr>
              <a:defRPr/>
            </a:pPr>
            <a:r>
              <a:rPr lang="en-GB" sz="2400" dirty="0" err="1"/>
              <a:t>Gwyliwch</a:t>
            </a:r>
            <a:r>
              <a:rPr lang="en-GB" sz="2400" dirty="0"/>
              <a:t> y </a:t>
            </a:r>
            <a:r>
              <a:rPr lang="en-GB" sz="2400" dirty="0" err="1"/>
              <a:t>ddau</a:t>
            </a:r>
            <a:r>
              <a:rPr lang="en-GB" sz="2400" dirty="0"/>
              <a:t> </a:t>
            </a:r>
            <a:r>
              <a:rPr lang="en-GB" sz="2400" dirty="0" err="1"/>
              <a:t>fideo</a:t>
            </a:r>
            <a:r>
              <a:rPr lang="en-GB" sz="2400" dirty="0"/>
              <a:t> </a:t>
            </a:r>
            <a:r>
              <a:rPr lang="en-GB" sz="2400" dirty="0" err="1"/>
              <a:t>byr</a:t>
            </a:r>
            <a:r>
              <a:rPr lang="en-GB" sz="2400" dirty="0"/>
              <a:t> </a:t>
            </a:r>
            <a:r>
              <a:rPr lang="en-GB" sz="2400" dirty="0" smtClean="0"/>
              <a:t>yma. </a:t>
            </a:r>
            <a:r>
              <a:rPr lang="en-GB" sz="2400" dirty="0" err="1" smtClean="0"/>
              <a:t>Gwnewch</a:t>
            </a:r>
            <a:r>
              <a:rPr lang="en-GB" sz="2400" dirty="0" smtClean="0"/>
              <a:t> </a:t>
            </a:r>
            <a:r>
              <a:rPr lang="en-GB" sz="2400" dirty="0" err="1"/>
              <a:t>nodiadau</a:t>
            </a:r>
            <a:r>
              <a:rPr lang="en-GB" sz="2400" dirty="0"/>
              <a:t> wrth </a:t>
            </a:r>
            <a:r>
              <a:rPr lang="en-GB" sz="2400" dirty="0" err="1"/>
              <a:t>wylio</a:t>
            </a:r>
            <a:endParaRPr lang="en-GB" sz="2400" dirty="0"/>
          </a:p>
          <a:p>
            <a:pPr>
              <a:defRPr/>
            </a:pPr>
            <a:r>
              <a:rPr lang="en-GB" sz="2400" dirty="0"/>
              <a:t>Beth </a:t>
            </a:r>
            <a:r>
              <a:rPr lang="en-GB" sz="2400" dirty="0" err="1"/>
              <a:t>yw’r</a:t>
            </a:r>
            <a:r>
              <a:rPr lang="en-GB" sz="2400" dirty="0"/>
              <a:t> </a:t>
            </a:r>
            <a:r>
              <a:rPr lang="en-GB" sz="2400" dirty="0" err="1"/>
              <a:t>prif</a:t>
            </a:r>
            <a:r>
              <a:rPr lang="en-GB" sz="2400" dirty="0"/>
              <a:t> </a:t>
            </a:r>
            <a:r>
              <a:rPr lang="en-GB" sz="2400" dirty="0" err="1"/>
              <a:t>bwyntiau</a:t>
            </a:r>
            <a:r>
              <a:rPr lang="en-GB" sz="2400" dirty="0"/>
              <a:t>?</a:t>
            </a:r>
          </a:p>
        </p:txBody>
      </p:sp>
      <p:sp>
        <p:nvSpPr>
          <p:cNvPr id="2" name="Content Placeholder 1"/>
          <p:cNvSpPr>
            <a:spLocks noGrp="1"/>
          </p:cNvSpPr>
          <p:nvPr>
            <p:ph sz="half" idx="2"/>
          </p:nvPr>
        </p:nvSpPr>
        <p:spPr>
          <a:prstGeom prst="rect">
            <a:avLst/>
          </a:prstGeom>
        </p:spPr>
        <p:style>
          <a:lnRef idx="2">
            <a:schemeClr val="accent5"/>
          </a:lnRef>
          <a:fillRef idx="1">
            <a:schemeClr val="lt1"/>
          </a:fillRef>
          <a:effectRef idx="0">
            <a:schemeClr val="accent5"/>
          </a:effectRef>
          <a:fontRef idx="minor">
            <a:schemeClr val="dk1"/>
          </a:fontRef>
        </p:style>
        <p:txBody>
          <a:bodyPr>
            <a:normAutofit fontScale="55000" lnSpcReduction="20000"/>
          </a:bodyPr>
          <a:lstStyle/>
          <a:p>
            <a:pPr>
              <a:buFont typeface="Arial" panose="020B0604020202020204" pitchFamily="34" charset="0"/>
              <a:buChar char="•"/>
              <a:defRPr/>
            </a:pPr>
            <a:r>
              <a:rPr lang="en-GB" sz="4500" dirty="0"/>
              <a:t>The five principles we have just looked at form part of the seminal work </a:t>
            </a:r>
            <a:r>
              <a:rPr lang="en-GB" sz="4500" i="1" dirty="0"/>
              <a:t>Inside the Black Box</a:t>
            </a:r>
            <a:r>
              <a:rPr lang="en-GB" sz="4500" i="1" dirty="0" smtClean="0"/>
              <a:t>. </a:t>
            </a:r>
            <a:r>
              <a:rPr lang="en-GB" sz="2900" b="1" i="1" dirty="0" smtClean="0"/>
              <a:t>(Black and Wiliam, 1998)</a:t>
            </a:r>
            <a:endParaRPr lang="en-GB" sz="2900" b="1" i="1" dirty="0"/>
          </a:p>
          <a:p>
            <a:pPr indent="-342900">
              <a:defRPr/>
            </a:pPr>
            <a:r>
              <a:rPr lang="en-GB" sz="4500" i="1" dirty="0"/>
              <a:t>Watch the two short videos below. Make notes as you watch. </a:t>
            </a:r>
          </a:p>
          <a:p>
            <a:pPr>
              <a:defRPr/>
            </a:pPr>
            <a:r>
              <a:rPr lang="en-GB" sz="2000" dirty="0">
                <a:hlinkClick r:id="rId4"/>
              </a:rPr>
              <a:t>https://www.youtube.com/watch?v=sYdVe5O7KBE </a:t>
            </a:r>
            <a:r>
              <a:rPr lang="en-GB" sz="2000" dirty="0">
                <a:hlinkClick r:id="rId5"/>
              </a:rPr>
              <a:t>https://www.youtube.com/watch?v=n7Ox5aoZ4ww </a:t>
            </a:r>
            <a:endParaRPr lang="en-GB" sz="2000" dirty="0"/>
          </a:p>
          <a:p>
            <a:pPr>
              <a:defRPr/>
            </a:pPr>
            <a:r>
              <a:rPr lang="en-US" sz="4400" dirty="0"/>
              <a:t>What are the main points?</a:t>
            </a:r>
          </a:p>
          <a:p>
            <a:pPr>
              <a:buNone/>
              <a:defRPr/>
            </a:pPr>
            <a:endParaRPr lang="en-GB" i="1" dirty="0"/>
          </a:p>
          <a:p>
            <a:endParaRPr lang="en-GB" dirty="0"/>
          </a:p>
        </p:txBody>
      </p:sp>
    </p:spTree>
    <p:custDataLst>
      <p:tags r:id="rId1"/>
    </p:custDataLst>
    <p:extLst>
      <p:ext uri="{BB962C8B-B14F-4D97-AF65-F5344CB8AC3E}">
        <p14:creationId xmlns:p14="http://schemas.microsoft.com/office/powerpoint/2010/main" val="3554915573"/>
      </p:ext>
    </p:extLst>
  </p:cSld>
  <p:clrMapOvr>
    <a:masterClrMapping/>
  </p:clrMapOvr>
  <p:transition spd="slow" advTm="26467"/>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p:txBody>
          <a:bodyPr>
            <a:normAutofit fontScale="90000"/>
          </a:bodyPr>
          <a:lstStyle/>
          <a:p>
            <a:r>
              <a:rPr lang="en-GB" altLang="en-US" smtClean="0"/>
              <a:t>Beth mae’n ei olygu i ddeall rhywbeth?</a:t>
            </a:r>
            <a:br>
              <a:rPr lang="en-GB" altLang="en-US" smtClean="0"/>
            </a:br>
            <a:r>
              <a:rPr lang="en-GB" altLang="en-US" smtClean="0"/>
              <a:t>What does it mean to understand something? </a:t>
            </a:r>
            <a:endParaRPr lang="en-GB" altLang="en-US" dirty="0"/>
          </a:p>
        </p:txBody>
      </p:sp>
      <p:sp>
        <p:nvSpPr>
          <p:cNvPr id="4" name="Content Placeholder 3"/>
          <p:cNvSpPr>
            <a:spLocks noGrp="1"/>
          </p:cNvSpPr>
          <p:nvPr>
            <p:ph sz="half" idx="1"/>
          </p:nvPr>
        </p:nvSpPr>
        <p:spPr/>
        <p:txBody>
          <a:bodyPr>
            <a:normAutofit fontScale="92500" lnSpcReduction="20000"/>
          </a:bodyPr>
          <a:lstStyle/>
          <a:p>
            <a:r>
              <a:rPr lang="en-GB" dirty="0" err="1" smtClean="0"/>
              <a:t>Yn</a:t>
            </a:r>
            <a:r>
              <a:rPr lang="en-GB" dirty="0" smtClean="0"/>
              <a:t> </a:t>
            </a:r>
            <a:r>
              <a:rPr lang="en-GB" dirty="0" err="1" smtClean="0"/>
              <a:t>ôl</a:t>
            </a:r>
            <a:r>
              <a:rPr lang="en-GB" dirty="0" smtClean="0"/>
              <a:t> Holt (1964 </a:t>
            </a:r>
            <a:r>
              <a:rPr lang="en-GB" dirty="0" err="1" smtClean="0"/>
              <a:t>yn</a:t>
            </a:r>
            <a:r>
              <a:rPr lang="en-GB" dirty="0" smtClean="0"/>
              <a:t> Capel et al, 2009) </a:t>
            </a:r>
            <a:r>
              <a:rPr lang="en-GB" dirty="0" err="1" smtClean="0"/>
              <a:t>mae</a:t>
            </a:r>
            <a:r>
              <a:rPr lang="en-GB" dirty="0" smtClean="0"/>
              <a:t> </a:t>
            </a:r>
            <a:r>
              <a:rPr lang="en-GB" dirty="0" err="1" smtClean="0"/>
              <a:t>deall</a:t>
            </a:r>
            <a:r>
              <a:rPr lang="en-GB" dirty="0" smtClean="0"/>
              <a:t> </a:t>
            </a:r>
            <a:r>
              <a:rPr lang="en-GB" dirty="0" err="1" smtClean="0"/>
              <a:t>rhywbeth</a:t>
            </a:r>
            <a:r>
              <a:rPr lang="en-GB" dirty="0" smtClean="0"/>
              <a:t> </a:t>
            </a:r>
            <a:r>
              <a:rPr lang="en-GB" dirty="0" err="1" smtClean="0"/>
              <a:t>yn</a:t>
            </a:r>
            <a:r>
              <a:rPr lang="en-GB" dirty="0" smtClean="0"/>
              <a:t> </a:t>
            </a:r>
            <a:r>
              <a:rPr lang="en-GB" dirty="0" err="1" smtClean="0"/>
              <a:t>golygu</a:t>
            </a:r>
            <a:r>
              <a:rPr lang="en-GB" dirty="0" smtClean="0"/>
              <a:t>:</a:t>
            </a:r>
          </a:p>
          <a:p>
            <a:r>
              <a:rPr lang="en-GB" dirty="0" smtClean="0"/>
              <a:t>Gallu rhoi </a:t>
            </a:r>
            <a:r>
              <a:rPr lang="en-GB" dirty="0" err="1" smtClean="0"/>
              <a:t>rhywbeth</a:t>
            </a:r>
            <a:r>
              <a:rPr lang="en-GB" dirty="0" smtClean="0"/>
              <a:t> yn eich </a:t>
            </a:r>
            <a:r>
              <a:rPr lang="en-GB" dirty="0" err="1" smtClean="0"/>
              <a:t>geiriau</a:t>
            </a:r>
            <a:r>
              <a:rPr lang="en-GB" dirty="0" smtClean="0"/>
              <a:t> eich </a:t>
            </a:r>
            <a:r>
              <a:rPr lang="en-GB" dirty="0" err="1" smtClean="0"/>
              <a:t>hunan</a:t>
            </a:r>
            <a:endParaRPr lang="en-GB" dirty="0" smtClean="0"/>
          </a:p>
          <a:p>
            <a:r>
              <a:rPr lang="en-GB" dirty="0" err="1" smtClean="0"/>
              <a:t>Rhoi</a:t>
            </a:r>
            <a:r>
              <a:rPr lang="en-GB" dirty="0" smtClean="0"/>
              <a:t> </a:t>
            </a:r>
            <a:r>
              <a:rPr lang="en-GB" dirty="0" err="1" smtClean="0"/>
              <a:t>enghreifftiau</a:t>
            </a:r>
            <a:r>
              <a:rPr lang="en-GB" dirty="0" smtClean="0"/>
              <a:t> </a:t>
            </a:r>
            <a:r>
              <a:rPr lang="en-GB" dirty="0" err="1" smtClean="0"/>
              <a:t>ohono</a:t>
            </a:r>
            <a:endParaRPr lang="en-GB" dirty="0" smtClean="0"/>
          </a:p>
          <a:p>
            <a:r>
              <a:rPr lang="en-GB" dirty="0" smtClean="0"/>
              <a:t>Ei </a:t>
            </a:r>
            <a:r>
              <a:rPr lang="en-GB" dirty="0" err="1" smtClean="0"/>
              <a:t>adnabod</a:t>
            </a:r>
            <a:r>
              <a:rPr lang="en-GB" dirty="0" smtClean="0"/>
              <a:t> mewn gwahanol </a:t>
            </a:r>
            <a:r>
              <a:rPr lang="en-GB" dirty="0" err="1" smtClean="0"/>
              <a:t>sefyllfaoedd</a:t>
            </a:r>
            <a:r>
              <a:rPr lang="en-GB" dirty="0" smtClean="0"/>
              <a:t>/</a:t>
            </a:r>
            <a:r>
              <a:rPr lang="en-GB" dirty="0" err="1" smtClean="0"/>
              <a:t>cyd-destunau</a:t>
            </a:r>
            <a:endParaRPr lang="en-GB" dirty="0" smtClean="0"/>
          </a:p>
          <a:p>
            <a:r>
              <a:rPr lang="en-GB" dirty="0" smtClean="0"/>
              <a:t>Gweld </a:t>
            </a:r>
            <a:r>
              <a:rPr lang="en-GB" dirty="0" err="1" smtClean="0"/>
              <a:t>cysylltiadau</a:t>
            </a:r>
            <a:r>
              <a:rPr lang="en-GB" dirty="0" smtClean="0"/>
              <a:t> </a:t>
            </a:r>
            <a:r>
              <a:rPr lang="en-GB" dirty="0" err="1" smtClean="0"/>
              <a:t>rhyngddo</a:t>
            </a:r>
            <a:r>
              <a:rPr lang="en-GB" dirty="0" smtClean="0"/>
              <a:t> a  </a:t>
            </a:r>
            <a:r>
              <a:rPr lang="en-GB" dirty="0" err="1" smtClean="0"/>
              <a:t>ffeithiau</a:t>
            </a:r>
            <a:r>
              <a:rPr lang="en-GB" dirty="0" smtClean="0"/>
              <a:t> a </a:t>
            </a:r>
            <a:r>
              <a:rPr lang="en-GB" dirty="0" err="1" smtClean="0"/>
              <a:t>chysyniadau</a:t>
            </a:r>
            <a:r>
              <a:rPr lang="en-GB" dirty="0" smtClean="0"/>
              <a:t> eraill</a:t>
            </a:r>
          </a:p>
          <a:p>
            <a:r>
              <a:rPr lang="en-GB" dirty="0" smtClean="0"/>
              <a:t>Gallu ei </a:t>
            </a:r>
            <a:r>
              <a:rPr lang="en-GB" dirty="0" err="1" smtClean="0"/>
              <a:t>ddefnyddio</a:t>
            </a:r>
            <a:r>
              <a:rPr lang="en-GB" dirty="0" smtClean="0"/>
              <a:t> mewn gwahanol </a:t>
            </a:r>
            <a:r>
              <a:rPr lang="en-GB" dirty="0" err="1" smtClean="0"/>
              <a:t>ffyrdd</a:t>
            </a:r>
            <a:endParaRPr lang="en-GB" dirty="0" smtClean="0"/>
          </a:p>
          <a:p>
            <a:r>
              <a:rPr lang="en-GB" dirty="0" err="1" smtClean="0"/>
              <a:t>Rhagweld</a:t>
            </a:r>
            <a:r>
              <a:rPr lang="en-GB" dirty="0" smtClean="0"/>
              <a:t> rhai </a:t>
            </a:r>
            <a:r>
              <a:rPr lang="en-GB" dirty="0" err="1" smtClean="0"/>
              <a:t>o’i</a:t>
            </a:r>
            <a:r>
              <a:rPr lang="en-GB" dirty="0" smtClean="0"/>
              <a:t> </a:t>
            </a:r>
            <a:r>
              <a:rPr lang="en-GB" dirty="0" err="1" smtClean="0"/>
              <a:t>ganlyniadau</a:t>
            </a:r>
            <a:endParaRPr lang="en-GB" dirty="0" smtClean="0"/>
          </a:p>
          <a:p>
            <a:r>
              <a:rPr lang="en-GB" dirty="0" err="1" smtClean="0"/>
              <a:t>Nodi’r</a:t>
            </a:r>
            <a:r>
              <a:rPr lang="en-GB" dirty="0" smtClean="0"/>
              <a:t> </a:t>
            </a:r>
            <a:r>
              <a:rPr lang="en-GB" dirty="0" err="1" smtClean="0"/>
              <a:t>gwrthwyneb</a:t>
            </a:r>
            <a:r>
              <a:rPr lang="en-GB" dirty="0" smtClean="0"/>
              <a:t> iddo</a:t>
            </a:r>
            <a:endParaRPr lang="en-GB" dirty="0"/>
          </a:p>
        </p:txBody>
      </p:sp>
      <p:sp>
        <p:nvSpPr>
          <p:cNvPr id="2" name="Content Placeholder 1"/>
          <p:cNvSpPr>
            <a:spLocks noGrp="1"/>
          </p:cNvSpPr>
          <p:nvPr>
            <p:ph sz="half" idx="2"/>
          </p:nvPr>
        </p:nvSpPr>
        <p:spPr>
          <a:xfrm>
            <a:off x="5089969" y="2160589"/>
            <a:ext cx="4707965" cy="4362131"/>
          </a:xfrm>
        </p:spPr>
        <p:txBody>
          <a:bodyPr>
            <a:normAutofit fontScale="92500" lnSpcReduction="20000"/>
          </a:bodyPr>
          <a:lstStyle/>
          <a:p>
            <a:r>
              <a:rPr lang="en-GB" dirty="0" smtClean="0"/>
              <a:t>“</a:t>
            </a:r>
            <a:r>
              <a:rPr lang="en-GB" b="1" i="1" dirty="0" smtClean="0">
                <a:solidFill>
                  <a:schemeClr val="tx1"/>
                </a:solidFill>
              </a:rPr>
              <a:t>It may help to have in our minds a picture of what we mean by understanding. I feel I understand something if I can do some, at least, of the following: </a:t>
            </a:r>
          </a:p>
          <a:p>
            <a:pPr lvl="1"/>
            <a:r>
              <a:rPr lang="en-GB" dirty="0" smtClean="0"/>
              <a:t>State it in my own words</a:t>
            </a:r>
          </a:p>
          <a:p>
            <a:pPr lvl="1"/>
            <a:r>
              <a:rPr lang="en-GB" dirty="0" smtClean="0"/>
              <a:t>Give examples of it</a:t>
            </a:r>
          </a:p>
          <a:p>
            <a:pPr lvl="1"/>
            <a:r>
              <a:rPr lang="en-GB" dirty="0" smtClean="0"/>
              <a:t>Recognise it in various guises and circumstances</a:t>
            </a:r>
          </a:p>
          <a:p>
            <a:pPr lvl="1"/>
            <a:r>
              <a:rPr lang="en-GB" dirty="0" smtClean="0"/>
              <a:t>See connections between it and other facts or ideas</a:t>
            </a:r>
          </a:p>
          <a:p>
            <a:pPr lvl="1"/>
            <a:r>
              <a:rPr lang="en-GB" dirty="0" smtClean="0"/>
              <a:t>Make use of it in various ways</a:t>
            </a:r>
          </a:p>
          <a:p>
            <a:pPr lvl="1"/>
            <a:r>
              <a:rPr lang="en-GB" dirty="0" smtClean="0"/>
              <a:t>Foresee some of its consequences</a:t>
            </a:r>
          </a:p>
          <a:p>
            <a:pPr lvl="1"/>
            <a:r>
              <a:rPr lang="en-GB" dirty="0" smtClean="0"/>
              <a:t>State its opposite or converse. “</a:t>
            </a:r>
          </a:p>
          <a:p>
            <a:r>
              <a:rPr lang="en-GB" dirty="0" smtClean="0"/>
              <a:t>Holt (1964, in Capel et al, 2009, p.335)</a:t>
            </a:r>
          </a:p>
          <a:p>
            <a:endParaRPr lang="en-GB" dirty="0"/>
          </a:p>
        </p:txBody>
      </p:sp>
    </p:spTree>
    <p:extLst>
      <p:ext uri="{BB962C8B-B14F-4D97-AF65-F5344CB8AC3E}">
        <p14:creationId xmlns:p14="http://schemas.microsoft.com/office/powerpoint/2010/main" val="2185624771"/>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p:txBody>
          <a:bodyPr>
            <a:normAutofit/>
          </a:bodyPr>
          <a:lstStyle/>
          <a:p>
            <a:r>
              <a:rPr lang="en-GB" altLang="en-US" dirty="0" smtClean="0"/>
              <a:t>Pam bod </a:t>
            </a:r>
            <a:r>
              <a:rPr lang="en-GB" altLang="en-US" dirty="0" err="1" smtClean="0"/>
              <a:t>hyn</a:t>
            </a:r>
            <a:r>
              <a:rPr lang="en-GB" altLang="en-US" dirty="0" smtClean="0"/>
              <a:t> </a:t>
            </a:r>
            <a:r>
              <a:rPr lang="en-GB" altLang="en-US" dirty="0" err="1" smtClean="0"/>
              <a:t>yn</a:t>
            </a:r>
            <a:r>
              <a:rPr lang="en-GB" altLang="en-US" dirty="0" smtClean="0"/>
              <a:t> </a:t>
            </a:r>
            <a:r>
              <a:rPr lang="en-GB" altLang="en-US" dirty="0" err="1" smtClean="0"/>
              <a:t>bwysig</a:t>
            </a:r>
            <a:r>
              <a:rPr lang="en-GB" altLang="en-US" dirty="0" smtClean="0"/>
              <a:t>?</a:t>
            </a:r>
            <a:br>
              <a:rPr lang="en-GB" altLang="en-US" dirty="0" smtClean="0"/>
            </a:br>
            <a:r>
              <a:rPr lang="en-GB" altLang="en-US" dirty="0" smtClean="0"/>
              <a:t>Why is this important?</a:t>
            </a:r>
          </a:p>
        </p:txBody>
      </p:sp>
      <p:sp>
        <p:nvSpPr>
          <p:cNvPr id="3" name="Content Placeholder 2"/>
          <p:cNvSpPr>
            <a:spLocks noGrp="1"/>
          </p:cNvSpPr>
          <p:nvPr>
            <p:ph sz="half" idx="1"/>
          </p:nvPr>
        </p:nvSpPr>
        <p:spPr>
          <a:prstGeom prst="rect">
            <a:avLst/>
          </a:prstGeom>
        </p:spPr>
        <p:style>
          <a:lnRef idx="2">
            <a:schemeClr val="accent4"/>
          </a:lnRef>
          <a:fillRef idx="1">
            <a:schemeClr val="lt1"/>
          </a:fillRef>
          <a:effectRef idx="0">
            <a:schemeClr val="accent4"/>
          </a:effectRef>
          <a:fontRef idx="minor">
            <a:schemeClr val="dk1"/>
          </a:fontRef>
        </p:style>
        <p:txBody>
          <a:bodyPr>
            <a:normAutofit/>
          </a:bodyPr>
          <a:lstStyle/>
          <a:p>
            <a:pPr>
              <a:defRPr/>
            </a:pPr>
            <a:r>
              <a:rPr lang="en-GB" dirty="0"/>
              <a:t>Mae’n </a:t>
            </a:r>
            <a:r>
              <a:rPr lang="en-GB" dirty="0" err="1"/>
              <a:t>pwysleisio</a:t>
            </a:r>
            <a:r>
              <a:rPr lang="en-GB" dirty="0"/>
              <a:t> </a:t>
            </a:r>
            <a:r>
              <a:rPr lang="en-GB" dirty="0" err="1"/>
              <a:t>mai</a:t>
            </a:r>
            <a:r>
              <a:rPr lang="en-GB" dirty="0"/>
              <a:t> nid </a:t>
            </a:r>
            <a:r>
              <a:rPr lang="en-GB" dirty="0" err="1"/>
              <a:t>gwybod</a:t>
            </a:r>
            <a:r>
              <a:rPr lang="en-GB" dirty="0"/>
              <a:t> </a:t>
            </a:r>
            <a:r>
              <a:rPr lang="en-GB" dirty="0" err="1"/>
              <a:t>rhywbeth</a:t>
            </a:r>
            <a:r>
              <a:rPr lang="en-GB" dirty="0"/>
              <a:t> yn unig sy’n </a:t>
            </a:r>
            <a:r>
              <a:rPr lang="en-GB" dirty="0" err="1"/>
              <a:t>bwysig</a:t>
            </a:r>
            <a:r>
              <a:rPr lang="en-GB" dirty="0"/>
              <a:t> ond gallu </a:t>
            </a:r>
            <a:r>
              <a:rPr lang="en-GB" dirty="0" err="1" smtClean="0"/>
              <a:t>defnyddio</a:t>
            </a:r>
            <a:r>
              <a:rPr lang="en-GB" dirty="0" smtClean="0"/>
              <a:t>/</a:t>
            </a:r>
            <a:r>
              <a:rPr lang="en-GB" dirty="0" err="1" smtClean="0"/>
              <a:t>cymhwyso’r</a:t>
            </a:r>
            <a:r>
              <a:rPr lang="en-GB" dirty="0" smtClean="0"/>
              <a:t>  </a:t>
            </a:r>
            <a:r>
              <a:rPr lang="en-GB" dirty="0"/>
              <a:t>wybodaeth.</a:t>
            </a:r>
          </a:p>
          <a:p>
            <a:pPr>
              <a:defRPr/>
            </a:pPr>
            <a:r>
              <a:rPr lang="en-GB" dirty="0"/>
              <a:t>Mae angen </a:t>
            </a:r>
            <a:r>
              <a:rPr lang="en-GB" dirty="0" err="1"/>
              <a:t>i</a:t>
            </a:r>
            <a:r>
              <a:rPr lang="en-GB" dirty="0"/>
              <a:t> </a:t>
            </a:r>
            <a:r>
              <a:rPr lang="en-GB" dirty="0" err="1"/>
              <a:t>athrawon</a:t>
            </a:r>
            <a:r>
              <a:rPr lang="en-GB" dirty="0"/>
              <a:t> </a:t>
            </a:r>
            <a:r>
              <a:rPr lang="en-GB" dirty="0" err="1" smtClean="0"/>
              <a:t>gael</a:t>
            </a:r>
            <a:r>
              <a:rPr lang="en-GB" dirty="0" smtClean="0"/>
              <a:t> dealltwriaeth </a:t>
            </a:r>
            <a:r>
              <a:rPr lang="en-GB" dirty="0" err="1" smtClean="0"/>
              <a:t>glir</a:t>
            </a:r>
            <a:r>
              <a:rPr lang="en-GB" dirty="0" smtClean="0"/>
              <a:t> o </a:t>
            </a:r>
            <a:r>
              <a:rPr lang="en-GB" u="sng" dirty="0" err="1" smtClean="0"/>
              <a:t>beth</a:t>
            </a:r>
            <a:r>
              <a:rPr lang="en-GB" u="sng" dirty="0" smtClean="0"/>
              <a:t> </a:t>
            </a:r>
            <a:r>
              <a:rPr lang="en-GB" u="sng" dirty="0" err="1"/>
              <a:t>mae</a:t>
            </a:r>
            <a:r>
              <a:rPr lang="en-GB" u="sng" dirty="0"/>
              <a:t> </a:t>
            </a:r>
            <a:r>
              <a:rPr lang="en-GB" u="sng" dirty="0" err="1"/>
              <a:t>cynnydd</a:t>
            </a:r>
            <a:r>
              <a:rPr lang="en-GB" u="sng" dirty="0"/>
              <a:t> yn edrych fel</a:t>
            </a:r>
            <a:r>
              <a:rPr lang="en-GB" dirty="0"/>
              <a:t> </a:t>
            </a:r>
            <a:r>
              <a:rPr lang="en-GB" dirty="0" smtClean="0"/>
              <a:t>- a </a:t>
            </a:r>
            <a:r>
              <a:rPr lang="en-GB" dirty="0" err="1"/>
              <a:t>gwybod</a:t>
            </a:r>
            <a:r>
              <a:rPr lang="en-GB" dirty="0"/>
              <a:t> sut </a:t>
            </a:r>
            <a:r>
              <a:rPr lang="en-GB" dirty="0" err="1"/>
              <a:t>i</a:t>
            </a:r>
            <a:r>
              <a:rPr lang="en-GB" dirty="0"/>
              <a:t> </a:t>
            </a:r>
            <a:r>
              <a:rPr lang="en-GB" dirty="0" err="1" smtClean="0"/>
              <a:t>ddatblygu</a:t>
            </a:r>
            <a:r>
              <a:rPr lang="en-GB" dirty="0" smtClean="0"/>
              <a:t> gallu </a:t>
            </a:r>
            <a:r>
              <a:rPr lang="en-GB" dirty="0" err="1" smtClean="0"/>
              <a:t>dysgwyr</a:t>
            </a:r>
            <a:r>
              <a:rPr lang="en-GB" dirty="0" smtClean="0"/>
              <a:t> </a:t>
            </a:r>
            <a:r>
              <a:rPr lang="en-GB" dirty="0" err="1" smtClean="0"/>
              <a:t>i</a:t>
            </a:r>
            <a:r>
              <a:rPr lang="en-GB" dirty="0" smtClean="0"/>
              <a:t> </a:t>
            </a:r>
            <a:r>
              <a:rPr lang="en-GB" dirty="0" err="1" smtClean="0"/>
              <a:t>ganfod</a:t>
            </a:r>
            <a:r>
              <a:rPr lang="en-GB" dirty="0"/>
              <a:t>, </a:t>
            </a:r>
            <a:r>
              <a:rPr lang="en-GB" dirty="0" err="1"/>
              <a:t>prosesu</a:t>
            </a:r>
            <a:r>
              <a:rPr lang="en-GB" dirty="0"/>
              <a:t> a </a:t>
            </a:r>
            <a:r>
              <a:rPr lang="en-GB" dirty="0" err="1"/>
              <a:t>chyfathrebu</a:t>
            </a:r>
            <a:r>
              <a:rPr lang="en-GB" dirty="0"/>
              <a:t> gwybodaeth yn </a:t>
            </a:r>
            <a:r>
              <a:rPr lang="en-GB" dirty="0" err="1"/>
              <a:t>effeithiol</a:t>
            </a:r>
            <a:endParaRPr lang="en-GB" dirty="0"/>
          </a:p>
          <a:p>
            <a:pPr>
              <a:defRPr/>
            </a:pPr>
            <a:endParaRPr lang="en-GB" dirty="0"/>
          </a:p>
        </p:txBody>
      </p:sp>
      <p:sp>
        <p:nvSpPr>
          <p:cNvPr id="2" name="Content Placeholder 1"/>
          <p:cNvSpPr>
            <a:spLocks noGrp="1"/>
          </p:cNvSpPr>
          <p:nvPr>
            <p:ph sz="half" idx="2"/>
          </p:nvPr>
        </p:nvSpPr>
        <p:spPr>
          <a:prstGeom prst="rect">
            <a:avLst/>
          </a:prstGeom>
        </p:spPr>
        <p:style>
          <a:lnRef idx="2">
            <a:schemeClr val="accent5"/>
          </a:lnRef>
          <a:fillRef idx="1">
            <a:schemeClr val="lt1"/>
          </a:fillRef>
          <a:effectRef idx="0">
            <a:schemeClr val="accent5"/>
          </a:effectRef>
          <a:fontRef idx="minor">
            <a:schemeClr val="dk1"/>
          </a:fontRef>
        </p:style>
        <p:txBody>
          <a:bodyPr>
            <a:normAutofit/>
          </a:bodyPr>
          <a:lstStyle/>
          <a:p>
            <a:pPr>
              <a:defRPr/>
            </a:pPr>
            <a:r>
              <a:rPr lang="en-GB" dirty="0"/>
              <a:t>It emphasises that learning isn’t just about </a:t>
            </a:r>
            <a:r>
              <a:rPr lang="en-GB" i="1" dirty="0"/>
              <a:t>knowing</a:t>
            </a:r>
            <a:r>
              <a:rPr lang="en-GB" dirty="0"/>
              <a:t> something, but about being able to </a:t>
            </a:r>
            <a:r>
              <a:rPr lang="en-GB" i="1" dirty="0"/>
              <a:t>apply</a:t>
            </a:r>
            <a:r>
              <a:rPr lang="en-GB" dirty="0"/>
              <a:t> it. </a:t>
            </a:r>
          </a:p>
          <a:p>
            <a:pPr>
              <a:defRPr/>
            </a:pPr>
            <a:endParaRPr lang="en-GB" dirty="0"/>
          </a:p>
          <a:p>
            <a:pPr>
              <a:defRPr/>
            </a:pPr>
            <a:r>
              <a:rPr lang="en-GB" dirty="0" smtClean="0"/>
              <a:t>Teachers need </a:t>
            </a:r>
            <a:r>
              <a:rPr lang="en-GB" dirty="0"/>
              <a:t>a clear grasp of what </a:t>
            </a:r>
            <a:r>
              <a:rPr lang="en-GB" u="sng" dirty="0"/>
              <a:t>progression actually looks </a:t>
            </a:r>
            <a:r>
              <a:rPr lang="en-GB" dirty="0" smtClean="0"/>
              <a:t>– </a:t>
            </a:r>
            <a:r>
              <a:rPr lang="en-GB" dirty="0"/>
              <a:t>how </a:t>
            </a:r>
            <a:r>
              <a:rPr lang="en-GB" dirty="0" smtClean="0"/>
              <a:t>to help develop </a:t>
            </a:r>
            <a:r>
              <a:rPr lang="en-GB" dirty="0"/>
              <a:t>learners’ abilities to acquire, process and communicate </a:t>
            </a:r>
            <a:r>
              <a:rPr lang="en-GB" dirty="0" smtClean="0"/>
              <a:t>information effectively </a:t>
            </a:r>
            <a:endParaRPr lang="en-GB" dirty="0"/>
          </a:p>
          <a:p>
            <a:pPr marL="0" indent="0">
              <a:buNone/>
              <a:defRPr/>
            </a:pPr>
            <a:endParaRPr lang="en-GB" dirty="0"/>
          </a:p>
          <a:p>
            <a:endParaRPr lang="en-GB" dirty="0"/>
          </a:p>
        </p:txBody>
      </p:sp>
    </p:spTree>
    <p:extLst>
      <p:ext uri="{BB962C8B-B14F-4D97-AF65-F5344CB8AC3E}">
        <p14:creationId xmlns:p14="http://schemas.microsoft.com/office/powerpoint/2010/main" val="4243530681"/>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p:txBody>
          <a:bodyPr>
            <a:normAutofit/>
          </a:bodyPr>
          <a:lstStyle/>
          <a:p>
            <a:r>
              <a:rPr lang="en-GB" altLang="en-US" dirty="0" smtClean="0"/>
              <a:t>Pam bod </a:t>
            </a:r>
            <a:r>
              <a:rPr lang="en-GB" altLang="en-US" dirty="0" err="1" smtClean="0"/>
              <a:t>hyn</a:t>
            </a:r>
            <a:r>
              <a:rPr lang="en-GB" altLang="en-US" dirty="0" smtClean="0"/>
              <a:t> </a:t>
            </a:r>
            <a:r>
              <a:rPr lang="en-GB" altLang="en-US" dirty="0" err="1" smtClean="0"/>
              <a:t>yn</a:t>
            </a:r>
            <a:r>
              <a:rPr lang="en-GB" altLang="en-US" dirty="0" smtClean="0"/>
              <a:t> </a:t>
            </a:r>
            <a:r>
              <a:rPr lang="en-GB" altLang="en-US" dirty="0" err="1" smtClean="0"/>
              <a:t>bwysig</a:t>
            </a:r>
            <a:r>
              <a:rPr lang="en-GB" altLang="en-US" dirty="0" smtClean="0"/>
              <a:t>?</a:t>
            </a:r>
            <a:br>
              <a:rPr lang="en-GB" altLang="en-US" dirty="0" smtClean="0"/>
            </a:br>
            <a:r>
              <a:rPr lang="en-GB" altLang="en-US" dirty="0" smtClean="0"/>
              <a:t>Why is this important?</a:t>
            </a:r>
          </a:p>
        </p:txBody>
      </p:sp>
      <p:sp>
        <p:nvSpPr>
          <p:cNvPr id="3" name="Content Placeholder 2"/>
          <p:cNvSpPr>
            <a:spLocks noGrp="1"/>
          </p:cNvSpPr>
          <p:nvPr>
            <p:ph sz="half" idx="1"/>
          </p:nvPr>
        </p:nvSpPr>
        <p:spPr>
          <a:xfrm>
            <a:off x="761257" y="2852936"/>
            <a:ext cx="4038600" cy="3273227"/>
          </a:xfrm>
          <a:prstGeom prst="rect">
            <a:avLst/>
          </a:prstGeom>
        </p:spPr>
        <p:style>
          <a:lnRef idx="2">
            <a:schemeClr val="accent4"/>
          </a:lnRef>
          <a:fillRef idx="1">
            <a:schemeClr val="lt1"/>
          </a:fillRef>
          <a:effectRef idx="0">
            <a:schemeClr val="accent4"/>
          </a:effectRef>
          <a:fontRef idx="minor">
            <a:schemeClr val="dk1"/>
          </a:fontRef>
        </p:style>
        <p:txBody>
          <a:bodyPr>
            <a:normAutofit/>
          </a:bodyPr>
          <a:lstStyle/>
          <a:p>
            <a:pPr>
              <a:defRPr/>
            </a:pPr>
            <a:r>
              <a:rPr lang="en-GB" sz="2400" dirty="0"/>
              <a:t>Mae </a:t>
            </a:r>
            <a:r>
              <a:rPr lang="en-GB" sz="2400" dirty="0" err="1"/>
              <a:t>angen</a:t>
            </a:r>
            <a:r>
              <a:rPr lang="en-GB" sz="2400" dirty="0"/>
              <a:t> </a:t>
            </a:r>
            <a:r>
              <a:rPr lang="en-GB" sz="2400" dirty="0" err="1"/>
              <a:t>i’r</a:t>
            </a:r>
            <a:r>
              <a:rPr lang="en-GB" sz="2400" dirty="0"/>
              <a:t> </a:t>
            </a:r>
            <a:r>
              <a:rPr lang="en-GB" sz="2400" dirty="0" err="1"/>
              <a:t>asesu</a:t>
            </a:r>
            <a:r>
              <a:rPr lang="en-GB" sz="2400" dirty="0"/>
              <a:t> </a:t>
            </a:r>
            <a:r>
              <a:rPr lang="en-GB" sz="2400" dirty="0" err="1"/>
              <a:t>ei</a:t>
            </a:r>
            <a:r>
              <a:rPr lang="en-GB" sz="2400" dirty="0"/>
              <a:t> </a:t>
            </a:r>
            <a:r>
              <a:rPr lang="en-GB" sz="2400" dirty="0" err="1"/>
              <a:t>hun</a:t>
            </a:r>
            <a:r>
              <a:rPr lang="en-GB" sz="2400" dirty="0"/>
              <a:t> </a:t>
            </a:r>
            <a:r>
              <a:rPr lang="en-GB" sz="2400" dirty="0" err="1"/>
              <a:t>fod</a:t>
            </a:r>
            <a:r>
              <a:rPr lang="en-GB" sz="2400" dirty="0"/>
              <a:t> </a:t>
            </a:r>
            <a:r>
              <a:rPr lang="en-GB" sz="2400" dirty="0" err="1"/>
              <a:t>yn</a:t>
            </a:r>
            <a:r>
              <a:rPr lang="en-GB" sz="2400" dirty="0"/>
              <a:t> </a:t>
            </a:r>
            <a:r>
              <a:rPr lang="en-GB" sz="2400" dirty="0" err="1"/>
              <a:t>brofiad</a:t>
            </a:r>
            <a:r>
              <a:rPr lang="en-GB" sz="2400" dirty="0"/>
              <a:t> </a:t>
            </a:r>
            <a:r>
              <a:rPr lang="en-GB" sz="2400" dirty="0" err="1"/>
              <a:t>gwerth</a:t>
            </a:r>
            <a:r>
              <a:rPr lang="en-GB" sz="2400" dirty="0"/>
              <a:t> </a:t>
            </a:r>
            <a:r>
              <a:rPr lang="en-GB" sz="2400" dirty="0" err="1"/>
              <a:t>chweil</a:t>
            </a:r>
            <a:r>
              <a:rPr lang="en-GB" sz="2400" dirty="0"/>
              <a:t> </a:t>
            </a:r>
            <a:r>
              <a:rPr lang="en-GB" sz="2400" dirty="0" err="1"/>
              <a:t>i’r</a:t>
            </a:r>
            <a:r>
              <a:rPr lang="en-GB" sz="2400" dirty="0"/>
              <a:t> </a:t>
            </a:r>
            <a:r>
              <a:rPr lang="en-GB" sz="2400" dirty="0" err="1"/>
              <a:t>disgyblion</a:t>
            </a:r>
            <a:r>
              <a:rPr lang="en-GB" sz="2400" dirty="0"/>
              <a:t> </a:t>
            </a:r>
            <a:r>
              <a:rPr lang="en-GB" sz="2400" dirty="0" err="1"/>
              <a:t>yn</a:t>
            </a:r>
            <a:r>
              <a:rPr lang="en-GB" sz="2400" dirty="0"/>
              <a:t> </a:t>
            </a:r>
            <a:r>
              <a:rPr lang="en-GB" sz="2400" dirty="0" err="1"/>
              <a:t>hytrach</a:t>
            </a:r>
            <a:r>
              <a:rPr lang="en-GB" sz="2400" dirty="0"/>
              <a:t> </a:t>
            </a:r>
            <a:r>
              <a:rPr lang="en-GB" sz="2400" dirty="0" err="1"/>
              <a:t>na</a:t>
            </a:r>
            <a:r>
              <a:rPr lang="en-GB" sz="2400" dirty="0"/>
              <a:t> </a:t>
            </a:r>
            <a:r>
              <a:rPr lang="en-GB" sz="2400" dirty="0" err="1"/>
              <a:t>thasg</a:t>
            </a:r>
            <a:r>
              <a:rPr lang="en-GB" sz="2400" dirty="0"/>
              <a:t> </a:t>
            </a:r>
            <a:r>
              <a:rPr lang="en-GB" sz="2400" dirty="0" err="1"/>
              <a:t>i</a:t>
            </a:r>
            <a:r>
              <a:rPr lang="en-GB" sz="2400" dirty="0"/>
              <a:t> </a:t>
            </a:r>
            <a:r>
              <a:rPr lang="en-GB" sz="2400" dirty="0" err="1"/>
              <a:t>fesur</a:t>
            </a:r>
            <a:r>
              <a:rPr lang="en-GB" sz="2400" dirty="0"/>
              <a:t> </a:t>
            </a:r>
            <a:r>
              <a:rPr lang="en-GB" sz="2400" dirty="0" err="1"/>
              <a:t>yr</a:t>
            </a:r>
            <a:r>
              <a:rPr lang="en-GB" sz="2400" dirty="0"/>
              <a:t> </a:t>
            </a:r>
            <a:r>
              <a:rPr lang="en-GB" sz="2400" dirty="0" err="1"/>
              <a:t>hyn</a:t>
            </a:r>
            <a:r>
              <a:rPr lang="en-GB" sz="2400" dirty="0"/>
              <a:t> y </a:t>
            </a:r>
            <a:r>
              <a:rPr lang="en-GB" sz="2400" dirty="0" err="1"/>
              <a:t>maent</a:t>
            </a:r>
            <a:r>
              <a:rPr lang="en-GB" sz="2400" dirty="0"/>
              <a:t> </a:t>
            </a:r>
            <a:r>
              <a:rPr lang="en-GB" sz="2400" dirty="0" err="1"/>
              <a:t>wedi</a:t>
            </a:r>
            <a:r>
              <a:rPr lang="en-GB" sz="2400" dirty="0"/>
              <a:t> </a:t>
            </a:r>
            <a:r>
              <a:rPr lang="en-GB" sz="2400" dirty="0" err="1"/>
              <a:t>ei</a:t>
            </a:r>
            <a:r>
              <a:rPr lang="en-GB" sz="2400" dirty="0"/>
              <a:t> </a:t>
            </a:r>
            <a:r>
              <a:rPr lang="en-GB" sz="2400" dirty="0" err="1"/>
              <a:t>ddysgu’n</a:t>
            </a:r>
            <a:r>
              <a:rPr lang="en-GB" sz="2400" dirty="0"/>
              <a:t> </a:t>
            </a:r>
            <a:r>
              <a:rPr lang="en-GB" sz="2400" dirty="0" err="1"/>
              <a:t>unig</a:t>
            </a:r>
            <a:r>
              <a:rPr lang="en-GB" sz="2400" dirty="0"/>
              <a:t>.</a:t>
            </a:r>
          </a:p>
        </p:txBody>
      </p:sp>
      <p:sp>
        <p:nvSpPr>
          <p:cNvPr id="2" name="Content Placeholder 1"/>
          <p:cNvSpPr>
            <a:spLocks noGrp="1"/>
          </p:cNvSpPr>
          <p:nvPr>
            <p:ph sz="half" idx="2"/>
          </p:nvPr>
        </p:nvSpPr>
        <p:spPr>
          <a:xfrm>
            <a:off x="6172200" y="2852937"/>
            <a:ext cx="4038600" cy="3273227"/>
          </a:xfrm>
          <a:prstGeom prst="rect">
            <a:avLst/>
          </a:prstGeom>
        </p:spPr>
        <p:style>
          <a:lnRef idx="2">
            <a:schemeClr val="accent5"/>
          </a:lnRef>
          <a:fillRef idx="1">
            <a:schemeClr val="lt1"/>
          </a:fillRef>
          <a:effectRef idx="0">
            <a:schemeClr val="accent5"/>
          </a:effectRef>
          <a:fontRef idx="minor">
            <a:schemeClr val="dk1"/>
          </a:fontRef>
        </p:style>
        <p:txBody>
          <a:bodyPr>
            <a:normAutofit/>
          </a:bodyPr>
          <a:lstStyle/>
          <a:p>
            <a:pPr>
              <a:defRPr/>
            </a:pPr>
            <a:r>
              <a:rPr lang="en-GB" sz="2600" dirty="0"/>
              <a:t>The assessment itself needs to be a worthwhile learning experience for pupils, rather than simply a task to measure what they’ve learned. </a:t>
            </a:r>
          </a:p>
          <a:p>
            <a:endParaRPr lang="en-GB" dirty="0"/>
          </a:p>
        </p:txBody>
      </p:sp>
      <p:pic>
        <p:nvPicPr>
          <p:cNvPr id="2050" name="Picture 2" descr="C:\Users\Alison\AppData\Local\Microsoft\Windows\INetCache\IE\DJ4LQXPF\iStock_000017123843XSmall[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99857" y="1484784"/>
            <a:ext cx="2347979" cy="13289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12836105"/>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noAutofit/>
          </a:bodyPr>
          <a:lstStyle/>
          <a:p>
            <a:r>
              <a:rPr lang="en-GB" altLang="en-US" sz="2600" dirty="0"/>
              <a:t>I </a:t>
            </a:r>
            <a:r>
              <a:rPr lang="en-GB" altLang="en-US" sz="2600" dirty="0" err="1"/>
              <a:t>ba</a:t>
            </a:r>
            <a:r>
              <a:rPr lang="en-GB" altLang="en-US" sz="2600" dirty="0"/>
              <a:t> </a:t>
            </a:r>
            <a:r>
              <a:rPr lang="en-GB" altLang="en-US" sz="2600" dirty="0" err="1"/>
              <a:t>raddau</a:t>
            </a:r>
            <a:r>
              <a:rPr lang="en-GB" altLang="en-US" sz="2600" dirty="0"/>
              <a:t> </a:t>
            </a:r>
            <a:r>
              <a:rPr lang="en-GB" altLang="en-US" sz="2600" dirty="0" err="1"/>
              <a:t>rydych</a:t>
            </a:r>
            <a:r>
              <a:rPr lang="en-GB" altLang="en-US" sz="2600" dirty="0"/>
              <a:t> </a:t>
            </a:r>
            <a:r>
              <a:rPr lang="en-GB" altLang="en-US" sz="2600" dirty="0" err="1"/>
              <a:t>chi’n</a:t>
            </a:r>
            <a:r>
              <a:rPr lang="en-GB" altLang="en-US" sz="2600" dirty="0"/>
              <a:t> </a:t>
            </a:r>
            <a:r>
              <a:rPr lang="en-GB" altLang="en-US" sz="2600" dirty="0" err="1"/>
              <a:t>cytuno</a:t>
            </a:r>
            <a:r>
              <a:rPr lang="en-GB" altLang="en-US" sz="2600" dirty="0"/>
              <a:t> </a:t>
            </a:r>
            <a:r>
              <a:rPr lang="en-GB" altLang="en-US" sz="2600" dirty="0" err="1"/>
              <a:t>gyda’r</a:t>
            </a:r>
            <a:r>
              <a:rPr lang="en-GB" altLang="en-US" sz="2600" dirty="0"/>
              <a:t> </a:t>
            </a:r>
            <a:r>
              <a:rPr lang="en-GB" altLang="en-US" sz="2600" dirty="0" err="1"/>
              <a:t>canlynol</a:t>
            </a:r>
            <a:r>
              <a:rPr lang="en-GB" altLang="en-US" sz="2600" dirty="0"/>
              <a:t>?</a:t>
            </a:r>
            <a:br>
              <a:rPr lang="en-GB" altLang="en-US" sz="2600" dirty="0"/>
            </a:br>
            <a:r>
              <a:rPr lang="en-GB" altLang="en-US" sz="2600" dirty="0"/>
              <a:t>To what extent do you agree with the suggestion below? </a:t>
            </a:r>
          </a:p>
        </p:txBody>
      </p:sp>
      <p:sp>
        <p:nvSpPr>
          <p:cNvPr id="3" name="Content Placeholder 2"/>
          <p:cNvSpPr>
            <a:spLocks noGrp="1"/>
          </p:cNvSpPr>
          <p:nvPr>
            <p:ph sz="half" idx="1"/>
          </p:nvPr>
        </p:nvSpPr>
        <p:spPr>
          <a:prstGeom prst="rect">
            <a:avLst/>
          </a:prstGeom>
        </p:spPr>
        <p:style>
          <a:lnRef idx="2">
            <a:schemeClr val="accent4"/>
          </a:lnRef>
          <a:fillRef idx="1">
            <a:schemeClr val="lt1"/>
          </a:fillRef>
          <a:effectRef idx="0">
            <a:schemeClr val="accent4"/>
          </a:effectRef>
          <a:fontRef idx="minor">
            <a:schemeClr val="dk1"/>
          </a:fontRef>
        </p:style>
        <p:txBody>
          <a:bodyPr>
            <a:noAutofit/>
          </a:bodyPr>
          <a:lstStyle/>
          <a:p>
            <a:pPr marL="68580" indent="0">
              <a:buNone/>
              <a:defRPr/>
            </a:pPr>
            <a:r>
              <a:rPr lang="en-GB" dirty="0" smtClean="0"/>
              <a:t>Mae </a:t>
            </a:r>
            <a:r>
              <a:rPr lang="en-GB" dirty="0" err="1" smtClean="0"/>
              <a:t>yna</a:t>
            </a:r>
            <a:r>
              <a:rPr lang="en-GB" dirty="0" smtClean="0"/>
              <a:t> </a:t>
            </a:r>
            <a:r>
              <a:rPr lang="en-GB" dirty="0" err="1" smtClean="0"/>
              <a:t>bryder</a:t>
            </a:r>
            <a:r>
              <a:rPr lang="en-GB" dirty="0" smtClean="0"/>
              <a:t> o asesu </a:t>
            </a:r>
            <a:r>
              <a:rPr lang="en-GB" dirty="0" err="1" smtClean="0"/>
              <a:t>pethau</a:t>
            </a:r>
            <a:r>
              <a:rPr lang="en-GB" dirty="0" smtClean="0"/>
              <a:t> sy’n </a:t>
            </a:r>
            <a:r>
              <a:rPr lang="en-GB" dirty="0" err="1"/>
              <a:t>g</a:t>
            </a:r>
            <a:r>
              <a:rPr lang="en-GB" dirty="0" err="1" smtClean="0"/>
              <a:t>ymharol</a:t>
            </a:r>
            <a:r>
              <a:rPr lang="en-GB" dirty="0" smtClean="0"/>
              <a:t> </a:t>
            </a:r>
            <a:r>
              <a:rPr lang="en-GB" dirty="0" err="1" smtClean="0"/>
              <a:t>hawdd</a:t>
            </a:r>
            <a:r>
              <a:rPr lang="en-GB" dirty="0" smtClean="0"/>
              <a:t> </a:t>
            </a:r>
            <a:r>
              <a:rPr lang="en-GB" dirty="0" err="1" smtClean="0"/>
              <a:t>i</a:t>
            </a:r>
            <a:r>
              <a:rPr lang="en-GB" dirty="0" smtClean="0"/>
              <a:t> asesu (</a:t>
            </a:r>
            <a:r>
              <a:rPr lang="en-GB" dirty="0" err="1" smtClean="0"/>
              <a:t>neu’r</a:t>
            </a:r>
            <a:r>
              <a:rPr lang="en-GB" dirty="0" smtClean="0"/>
              <a:t> hyn sy’n gallu </a:t>
            </a:r>
            <a:r>
              <a:rPr lang="en-GB" dirty="0" err="1" smtClean="0"/>
              <a:t>cael</a:t>
            </a:r>
            <a:r>
              <a:rPr lang="en-GB" dirty="0" smtClean="0"/>
              <a:t> ei asesu mewn </a:t>
            </a:r>
            <a:r>
              <a:rPr lang="en-GB" dirty="0" err="1" smtClean="0"/>
              <a:t>arholiaau</a:t>
            </a:r>
            <a:r>
              <a:rPr lang="en-GB" dirty="0" smtClean="0"/>
              <a:t> </a:t>
            </a:r>
            <a:r>
              <a:rPr lang="en-GB" dirty="0" err="1" smtClean="0"/>
              <a:t>cyhoeddus</a:t>
            </a:r>
            <a:r>
              <a:rPr lang="en-GB" dirty="0" smtClean="0"/>
              <a:t>), </a:t>
            </a:r>
            <a:r>
              <a:rPr lang="en-GB" dirty="0" err="1" smtClean="0"/>
              <a:t>ar</a:t>
            </a:r>
            <a:r>
              <a:rPr lang="en-GB" dirty="0" smtClean="0"/>
              <a:t> </a:t>
            </a:r>
            <a:r>
              <a:rPr lang="en-GB" dirty="0" err="1" smtClean="0"/>
              <a:t>draul</a:t>
            </a:r>
            <a:r>
              <a:rPr lang="en-GB" dirty="0" smtClean="0"/>
              <a:t> asesu </a:t>
            </a:r>
            <a:r>
              <a:rPr lang="en-GB" dirty="0" err="1" smtClean="0"/>
              <a:t>profiadau</a:t>
            </a:r>
            <a:r>
              <a:rPr lang="en-GB" dirty="0" smtClean="0"/>
              <a:t> dysgu sy’n </a:t>
            </a:r>
            <a:r>
              <a:rPr lang="en-GB" dirty="0" err="1" smtClean="0"/>
              <a:t>werthfawr</a:t>
            </a:r>
            <a:r>
              <a:rPr lang="en-GB" dirty="0" smtClean="0"/>
              <a:t> ac yn wrth </a:t>
            </a:r>
            <a:r>
              <a:rPr lang="en-GB" dirty="0" err="1" smtClean="0"/>
              <a:t>chweil</a:t>
            </a:r>
            <a:r>
              <a:rPr lang="en-GB" dirty="0" smtClean="0"/>
              <a:t>, ond yn </a:t>
            </a:r>
            <a:r>
              <a:rPr lang="en-GB" dirty="0" err="1" smtClean="0"/>
              <a:t>anodd</a:t>
            </a:r>
            <a:r>
              <a:rPr lang="en-GB" dirty="0" smtClean="0"/>
              <a:t> </a:t>
            </a:r>
            <a:r>
              <a:rPr lang="en-GB" dirty="0" err="1" smtClean="0"/>
              <a:t>i</a:t>
            </a:r>
            <a:r>
              <a:rPr lang="en-GB" dirty="0" smtClean="0"/>
              <a:t> asesu. Mae </a:t>
            </a:r>
            <a:r>
              <a:rPr lang="en-GB" dirty="0" err="1" smtClean="0"/>
              <a:t>rhai</a:t>
            </a:r>
            <a:r>
              <a:rPr lang="en-GB" dirty="0" smtClean="0"/>
              <a:t> </a:t>
            </a:r>
            <a:r>
              <a:rPr lang="en-GB" dirty="0" err="1" smtClean="0"/>
              <a:t>sgiliau</a:t>
            </a:r>
            <a:r>
              <a:rPr lang="en-GB" dirty="0" smtClean="0"/>
              <a:t> </a:t>
            </a:r>
            <a:r>
              <a:rPr lang="en-GB" dirty="0" err="1" smtClean="0"/>
              <a:t>yn</a:t>
            </a:r>
            <a:r>
              <a:rPr lang="en-GB" dirty="0" smtClean="0"/>
              <a:t> </a:t>
            </a:r>
            <a:r>
              <a:rPr lang="en-GB" dirty="0" err="1" smtClean="0"/>
              <a:t>gymharol</a:t>
            </a:r>
            <a:r>
              <a:rPr lang="en-GB" dirty="0" smtClean="0"/>
              <a:t> </a:t>
            </a:r>
            <a:r>
              <a:rPr lang="en-GB" dirty="0" err="1" smtClean="0"/>
              <a:t>hawdd</a:t>
            </a:r>
            <a:r>
              <a:rPr lang="en-GB" dirty="0" smtClean="0"/>
              <a:t> </a:t>
            </a:r>
            <a:r>
              <a:rPr lang="en-GB" dirty="0" err="1" smtClean="0"/>
              <a:t>i</a:t>
            </a:r>
            <a:r>
              <a:rPr lang="en-GB" dirty="0" smtClean="0"/>
              <a:t> </a:t>
            </a:r>
            <a:r>
              <a:rPr lang="en-GB" dirty="0" err="1" smtClean="0"/>
              <a:t>adnabod</a:t>
            </a:r>
            <a:r>
              <a:rPr lang="en-GB" dirty="0" smtClean="0"/>
              <a:t>, </a:t>
            </a:r>
            <a:r>
              <a:rPr lang="en-GB" dirty="0" err="1" smtClean="0"/>
              <a:t>eraill</a:t>
            </a:r>
            <a:r>
              <a:rPr lang="en-GB" dirty="0" smtClean="0"/>
              <a:t> </a:t>
            </a:r>
            <a:r>
              <a:rPr lang="en-GB" dirty="0" err="1" smtClean="0"/>
              <a:t>yn</a:t>
            </a:r>
            <a:r>
              <a:rPr lang="en-GB" dirty="0" smtClean="0"/>
              <a:t> </a:t>
            </a:r>
            <a:r>
              <a:rPr lang="en-GB" dirty="0" err="1" smtClean="0"/>
              <a:t>fwy</a:t>
            </a:r>
            <a:r>
              <a:rPr lang="en-GB" dirty="0" smtClean="0"/>
              <a:t> </a:t>
            </a:r>
            <a:r>
              <a:rPr lang="en-GB" dirty="0" err="1" smtClean="0"/>
              <a:t>anodd</a:t>
            </a:r>
            <a:r>
              <a:rPr lang="en-GB" dirty="0" smtClean="0"/>
              <a:t> </a:t>
            </a:r>
            <a:r>
              <a:rPr lang="en-GB" dirty="0" err="1" smtClean="0"/>
              <a:t>i</a:t>
            </a:r>
            <a:r>
              <a:rPr lang="en-GB" dirty="0" smtClean="0"/>
              <a:t> </a:t>
            </a:r>
            <a:r>
              <a:rPr lang="en-GB" dirty="0" err="1" smtClean="0"/>
              <a:t>ddisgrifio</a:t>
            </a:r>
            <a:r>
              <a:rPr lang="en-GB" dirty="0" smtClean="0"/>
              <a:t> ac </a:t>
            </a:r>
            <a:r>
              <a:rPr lang="en-GB" dirty="0" err="1" smtClean="0"/>
              <a:t>adnabod</a:t>
            </a:r>
            <a:r>
              <a:rPr lang="en-GB" dirty="0" smtClean="0"/>
              <a:t>.</a:t>
            </a:r>
          </a:p>
        </p:txBody>
      </p:sp>
      <p:sp>
        <p:nvSpPr>
          <p:cNvPr id="2" name="Content Placeholder 1"/>
          <p:cNvSpPr>
            <a:spLocks noGrp="1"/>
          </p:cNvSpPr>
          <p:nvPr>
            <p:ph sz="half" idx="2"/>
          </p:nvPr>
        </p:nvSpPr>
        <p:spPr>
          <a:prstGeom prst="rect">
            <a:avLst/>
          </a:prstGeom>
        </p:spPr>
        <p:style>
          <a:lnRef idx="2">
            <a:schemeClr val="accent5"/>
          </a:lnRef>
          <a:fillRef idx="1">
            <a:schemeClr val="lt1"/>
          </a:fillRef>
          <a:effectRef idx="0">
            <a:schemeClr val="accent5"/>
          </a:effectRef>
          <a:fontRef idx="minor">
            <a:schemeClr val="dk1"/>
          </a:fontRef>
        </p:style>
        <p:txBody>
          <a:bodyPr>
            <a:normAutofit/>
          </a:bodyPr>
          <a:lstStyle/>
          <a:p>
            <a:pPr marL="68580" indent="0">
              <a:buNone/>
              <a:defRPr/>
            </a:pPr>
            <a:r>
              <a:rPr lang="en-GB" dirty="0"/>
              <a:t>“There is a danger of assessing things that are comparatively easy to assess (or which are assessed in public examinations), at the expense of assessing learning experiences that are valuable and worthwhile, but difficult to assess. Some skills are relatively straightforward to identify, others are harder to describe and identify.”</a:t>
            </a:r>
          </a:p>
          <a:p>
            <a:pPr marL="0" indent="0" algn="r">
              <a:buNone/>
              <a:defRPr/>
            </a:pPr>
            <a:endParaRPr lang="en-GB" sz="1800" i="1" dirty="0"/>
          </a:p>
          <a:p>
            <a:pPr marL="0" indent="0" algn="r">
              <a:buNone/>
              <a:defRPr/>
            </a:pPr>
            <a:r>
              <a:rPr lang="en-GB" sz="1800" i="1" dirty="0"/>
              <a:t>From Unit 6.1, Capel et al, 2009 </a:t>
            </a:r>
          </a:p>
          <a:p>
            <a:endParaRPr lang="en-GB" dirty="0"/>
          </a:p>
        </p:txBody>
      </p:sp>
    </p:spTree>
    <p:extLst>
      <p:ext uri="{BB962C8B-B14F-4D97-AF65-F5344CB8AC3E}">
        <p14:creationId xmlns:p14="http://schemas.microsoft.com/office/powerpoint/2010/main" val="9911040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xit" presetSubtype="4" fill="hold" grpId="0" nodeType="clickEffect">
                                  <p:stCondLst>
                                    <p:cond delay="0"/>
                                  </p:stCondLst>
                                  <p:childTnLst>
                                    <p:anim calcmode="lin" valueType="num">
                                      <p:cBhvr additive="base">
                                        <p:cTn id="6" dur="500"/>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7" dur="500"/>
                                        <p:tgtEl>
                                          <p:spTgt spid="3">
                                            <p:txEl>
                                              <p:pRg st="0" end="0"/>
                                            </p:txEl>
                                          </p:spTgt>
                                        </p:tgtEl>
                                        <p:attrNameLst>
                                          <p:attrName>ppt_y</p:attrName>
                                        </p:attrNameLst>
                                      </p:cBhvr>
                                      <p:tavLst>
                                        <p:tav tm="0">
                                          <p:val>
                                            <p:strVal val="ppt_y"/>
                                          </p:val>
                                        </p:tav>
                                        <p:tav tm="100000">
                                          <p:val>
                                            <p:strVal val="1+ppt_h/2"/>
                                          </p:val>
                                        </p:tav>
                                      </p:tavLst>
                                    </p:anim>
                                    <p:set>
                                      <p:cBhvr>
                                        <p:cTn id="8" dur="1" fill="hold">
                                          <p:stCondLst>
                                            <p:cond delay="499"/>
                                          </p:stCondLst>
                                        </p:cTn>
                                        <p:tgtEl>
                                          <p:spTgt spid="3">
                                            <p:txEl>
                                              <p:pRg st="0" end="0"/>
                                            </p:txEl>
                                          </p:spTgt>
                                        </p:tgtEl>
                                        <p:attrNameLst>
                                          <p:attrName>style.visibility</p:attrName>
                                        </p:attrNameLst>
                                      </p:cBhvr>
                                      <p:to>
                                        <p:strVal val="hidden"/>
                                      </p:to>
                                    </p:set>
                                  </p:childTnLst>
                                </p:cTn>
                              </p:par>
                            </p:childTnLst>
                          </p:cTn>
                        </p:par>
                      </p:childTnLst>
                    </p:cTn>
                  </p:par>
                  <p:par>
                    <p:cTn id="9" fill="hold">
                      <p:stCondLst>
                        <p:cond delay="indefinite"/>
                      </p:stCondLst>
                      <p:childTnLst>
                        <p:par>
                          <p:cTn id="10" fill="hold">
                            <p:stCondLst>
                              <p:cond delay="0"/>
                            </p:stCondLst>
                            <p:childTnLst>
                              <p:par>
                                <p:cTn id="11" presetID="2" presetClass="exit" presetSubtype="4" fill="hold" grpId="0" nodeType="clickEffect">
                                  <p:stCondLst>
                                    <p:cond delay="0"/>
                                  </p:stCondLst>
                                  <p:childTnLst>
                                    <p:anim calcmode="lin" valueType="num">
                                      <p:cBhvr additive="base">
                                        <p:cTn id="12" dur="500"/>
                                        <p:tgtEl>
                                          <p:spTgt spid="3">
                                            <p:bg/>
                                          </p:spTgt>
                                        </p:tgtEl>
                                        <p:attrNameLst>
                                          <p:attrName>ppt_x</p:attrName>
                                        </p:attrNameLst>
                                      </p:cBhvr>
                                      <p:tavLst>
                                        <p:tav tm="0">
                                          <p:val>
                                            <p:strVal val="ppt_x"/>
                                          </p:val>
                                        </p:tav>
                                        <p:tav tm="100000">
                                          <p:val>
                                            <p:strVal val="ppt_x"/>
                                          </p:val>
                                        </p:tav>
                                      </p:tavLst>
                                    </p:anim>
                                    <p:anim calcmode="lin" valueType="num">
                                      <p:cBhvr additive="base">
                                        <p:cTn id="13" dur="500"/>
                                        <p:tgtEl>
                                          <p:spTgt spid="3">
                                            <p:bg/>
                                          </p:spTgt>
                                        </p:tgtEl>
                                        <p:attrNameLst>
                                          <p:attrName>ppt_y</p:attrName>
                                        </p:attrNameLst>
                                      </p:cBhvr>
                                      <p:tavLst>
                                        <p:tav tm="0">
                                          <p:val>
                                            <p:strVal val="ppt_y"/>
                                          </p:val>
                                        </p:tav>
                                        <p:tav tm="100000">
                                          <p:val>
                                            <p:strVal val="1+ppt_h/2"/>
                                          </p:val>
                                        </p:tav>
                                      </p:tavLst>
                                    </p:anim>
                                    <p:set>
                                      <p:cBhvr>
                                        <p:cTn id="14" dur="1" fill="hold">
                                          <p:stCondLst>
                                            <p:cond delay="499"/>
                                          </p:stCondLst>
                                        </p:cTn>
                                        <p:tgtEl>
                                          <p:spTgt spid="3">
                                            <p:bg/>
                                          </p:spTgt>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noAutofit/>
          </a:bodyPr>
          <a:lstStyle/>
          <a:p>
            <a:r>
              <a:rPr lang="en-GB" altLang="en-US" sz="2600" dirty="0"/>
              <a:t>I </a:t>
            </a:r>
            <a:r>
              <a:rPr lang="en-GB" altLang="en-US" sz="2600" dirty="0" err="1"/>
              <a:t>ba</a:t>
            </a:r>
            <a:r>
              <a:rPr lang="en-GB" altLang="en-US" sz="2600" dirty="0"/>
              <a:t> </a:t>
            </a:r>
            <a:r>
              <a:rPr lang="en-GB" altLang="en-US" sz="2600" dirty="0" err="1"/>
              <a:t>raddau</a:t>
            </a:r>
            <a:r>
              <a:rPr lang="en-GB" altLang="en-US" sz="2600" dirty="0"/>
              <a:t> </a:t>
            </a:r>
            <a:r>
              <a:rPr lang="en-GB" altLang="en-US" sz="2600" dirty="0" err="1"/>
              <a:t>rydych</a:t>
            </a:r>
            <a:r>
              <a:rPr lang="en-GB" altLang="en-US" sz="2600" dirty="0"/>
              <a:t> </a:t>
            </a:r>
            <a:r>
              <a:rPr lang="en-GB" altLang="en-US" sz="2600" dirty="0" err="1"/>
              <a:t>chi’n</a:t>
            </a:r>
            <a:r>
              <a:rPr lang="en-GB" altLang="en-US" sz="2600" dirty="0"/>
              <a:t> </a:t>
            </a:r>
            <a:r>
              <a:rPr lang="en-GB" altLang="en-US" sz="2600" dirty="0" err="1"/>
              <a:t>cytuno</a:t>
            </a:r>
            <a:r>
              <a:rPr lang="en-GB" altLang="en-US" sz="2600" dirty="0"/>
              <a:t> </a:t>
            </a:r>
            <a:r>
              <a:rPr lang="en-GB" altLang="en-US" sz="2600" dirty="0" err="1"/>
              <a:t>gyda’r</a:t>
            </a:r>
            <a:r>
              <a:rPr lang="en-GB" altLang="en-US" sz="2600" dirty="0"/>
              <a:t> </a:t>
            </a:r>
            <a:r>
              <a:rPr lang="en-GB" altLang="en-US" sz="2600" dirty="0" err="1"/>
              <a:t>canlynol</a:t>
            </a:r>
            <a:r>
              <a:rPr lang="en-GB" altLang="en-US" sz="2600" dirty="0"/>
              <a:t>?</a:t>
            </a:r>
            <a:br>
              <a:rPr lang="en-GB" altLang="en-US" sz="2600" dirty="0"/>
            </a:br>
            <a:r>
              <a:rPr lang="en-GB" altLang="en-US" sz="2600" dirty="0"/>
              <a:t>To what extent do you agree with the suggestion below? </a:t>
            </a:r>
          </a:p>
        </p:txBody>
      </p:sp>
      <p:sp>
        <p:nvSpPr>
          <p:cNvPr id="4" name="Content Placeholder 3"/>
          <p:cNvSpPr>
            <a:spLocks noGrp="1"/>
          </p:cNvSpPr>
          <p:nvPr>
            <p:ph sz="half" idx="1"/>
          </p:nvPr>
        </p:nvSpPr>
        <p:spPr>
          <a:prstGeom prst="rect">
            <a:avLst/>
          </a:prstGeom>
        </p:spPr>
        <p:style>
          <a:lnRef idx="2">
            <a:schemeClr val="accent4"/>
          </a:lnRef>
          <a:fillRef idx="1">
            <a:schemeClr val="lt1"/>
          </a:fillRef>
          <a:effectRef idx="0">
            <a:schemeClr val="accent4"/>
          </a:effectRef>
          <a:fontRef idx="minor">
            <a:schemeClr val="dk1"/>
          </a:fontRef>
        </p:style>
        <p:txBody>
          <a:bodyPr>
            <a:normAutofit/>
          </a:bodyPr>
          <a:lstStyle/>
          <a:p>
            <a:r>
              <a:rPr lang="en-GB" dirty="0" smtClean="0"/>
              <a:t>Mae </a:t>
            </a:r>
            <a:r>
              <a:rPr lang="en-GB" dirty="0" err="1" smtClean="0"/>
              <a:t>rhai</a:t>
            </a:r>
            <a:r>
              <a:rPr lang="en-GB" dirty="0" smtClean="0"/>
              <a:t> </a:t>
            </a:r>
            <a:r>
              <a:rPr lang="en-GB" dirty="0" err="1" smtClean="0"/>
              <a:t>beirniaid</a:t>
            </a:r>
            <a:r>
              <a:rPr lang="en-GB" dirty="0" smtClean="0"/>
              <a:t> </a:t>
            </a:r>
            <a:r>
              <a:rPr lang="en-GB" dirty="0" err="1" smtClean="0"/>
              <a:t>yn</a:t>
            </a:r>
            <a:r>
              <a:rPr lang="en-GB" dirty="0" smtClean="0"/>
              <a:t> </a:t>
            </a:r>
            <a:r>
              <a:rPr lang="en-GB" dirty="0" err="1" smtClean="0"/>
              <a:t>dadlau</a:t>
            </a:r>
            <a:r>
              <a:rPr lang="en-GB" dirty="0" smtClean="0"/>
              <a:t> bod </a:t>
            </a:r>
            <a:r>
              <a:rPr lang="en-GB" dirty="0" err="1" smtClean="0"/>
              <a:t>peryg</a:t>
            </a:r>
            <a:r>
              <a:rPr lang="en-GB" dirty="0" smtClean="0"/>
              <a:t> o </a:t>
            </a:r>
            <a:r>
              <a:rPr lang="en-GB" dirty="0" err="1" smtClean="0"/>
              <a:t>densiwn</a:t>
            </a:r>
            <a:r>
              <a:rPr lang="en-GB" dirty="0" smtClean="0"/>
              <a:t> </a:t>
            </a:r>
            <a:r>
              <a:rPr lang="en-GB" dirty="0" err="1" smtClean="0"/>
              <a:t>yn</a:t>
            </a:r>
            <a:r>
              <a:rPr lang="en-GB" dirty="0" smtClean="0"/>
              <a:t> y </a:t>
            </a:r>
            <a:r>
              <a:rPr lang="en-GB" dirty="0" err="1" smtClean="0"/>
              <a:t>defnydd</a:t>
            </a:r>
            <a:r>
              <a:rPr lang="en-GB" dirty="0" smtClean="0"/>
              <a:t> o </a:t>
            </a:r>
            <a:r>
              <a:rPr lang="en-GB" dirty="0" err="1" smtClean="0"/>
              <a:t>asesu</a:t>
            </a:r>
            <a:r>
              <a:rPr lang="en-GB" dirty="0" smtClean="0"/>
              <a:t>. Pan </a:t>
            </a:r>
            <a:r>
              <a:rPr lang="en-GB" dirty="0" err="1" smtClean="0"/>
              <a:t>yn</a:t>
            </a:r>
            <a:r>
              <a:rPr lang="en-GB" dirty="0" smtClean="0"/>
              <a:t> </a:t>
            </a:r>
            <a:r>
              <a:rPr lang="en-GB" dirty="0" err="1" smtClean="0"/>
              <a:t>cael</a:t>
            </a:r>
            <a:r>
              <a:rPr lang="en-GB" dirty="0" smtClean="0"/>
              <a:t> </a:t>
            </a:r>
            <a:r>
              <a:rPr lang="en-GB" dirty="0" err="1" smtClean="0"/>
              <a:t>ei</a:t>
            </a:r>
            <a:r>
              <a:rPr lang="en-GB" dirty="0" smtClean="0"/>
              <a:t> </a:t>
            </a:r>
            <a:r>
              <a:rPr lang="en-GB" dirty="0" err="1" smtClean="0"/>
              <a:t>ddefnyddio</a:t>
            </a:r>
            <a:r>
              <a:rPr lang="en-GB" dirty="0" smtClean="0"/>
              <a:t> </a:t>
            </a:r>
            <a:r>
              <a:rPr lang="en-GB" dirty="0" err="1" smtClean="0"/>
              <a:t>i</a:t>
            </a:r>
            <a:r>
              <a:rPr lang="en-GB" dirty="0" smtClean="0"/>
              <a:t> </a:t>
            </a:r>
            <a:r>
              <a:rPr lang="en-GB" dirty="0" err="1" smtClean="0"/>
              <a:t>ddatblygu</a:t>
            </a:r>
            <a:r>
              <a:rPr lang="en-GB" dirty="0" smtClean="0"/>
              <a:t> </a:t>
            </a:r>
            <a:r>
              <a:rPr lang="en-GB" dirty="0" err="1" smtClean="0"/>
              <a:t>dysgu</a:t>
            </a:r>
            <a:r>
              <a:rPr lang="en-GB" dirty="0" smtClean="0"/>
              <a:t> </a:t>
            </a:r>
            <a:r>
              <a:rPr lang="en-GB" dirty="0" err="1" smtClean="0"/>
              <a:t>disgyblion</a:t>
            </a:r>
            <a:r>
              <a:rPr lang="en-GB" dirty="0" smtClean="0"/>
              <a:t> </a:t>
            </a:r>
            <a:r>
              <a:rPr lang="en-GB" dirty="0" err="1" smtClean="0"/>
              <a:t>yn</a:t>
            </a:r>
            <a:r>
              <a:rPr lang="en-GB" dirty="0" smtClean="0"/>
              <a:t> y </a:t>
            </a:r>
            <a:r>
              <a:rPr lang="en-GB" dirty="0" err="1" smtClean="0"/>
              <a:t>dyfodol</a:t>
            </a:r>
            <a:r>
              <a:rPr lang="en-GB" dirty="0" smtClean="0"/>
              <a:t> </a:t>
            </a:r>
            <a:r>
              <a:rPr lang="en-GB" dirty="0" err="1" smtClean="0"/>
              <a:t>mae’n</a:t>
            </a:r>
            <a:r>
              <a:rPr lang="en-GB" dirty="0" smtClean="0"/>
              <a:t> </a:t>
            </a:r>
            <a:r>
              <a:rPr lang="en-GB" dirty="0" err="1" smtClean="0"/>
              <a:t>gallu</a:t>
            </a:r>
            <a:r>
              <a:rPr lang="en-GB" dirty="0" smtClean="0"/>
              <a:t> </a:t>
            </a:r>
            <a:r>
              <a:rPr lang="en-GB" dirty="0" err="1" smtClean="0"/>
              <a:t>gwneud</a:t>
            </a:r>
            <a:r>
              <a:rPr lang="en-GB" dirty="0" smtClean="0"/>
              <a:t> </a:t>
            </a:r>
            <a:r>
              <a:rPr lang="en-GB" dirty="0" err="1" smtClean="0"/>
              <a:t>gwahaniaeth</a:t>
            </a:r>
            <a:r>
              <a:rPr lang="en-GB" dirty="0" smtClean="0"/>
              <a:t> (Black et al, 2003).</a:t>
            </a:r>
          </a:p>
          <a:p>
            <a:r>
              <a:rPr lang="en-GB" dirty="0" smtClean="0"/>
              <a:t> Mae angen </a:t>
            </a:r>
            <a:r>
              <a:rPr lang="en-GB" dirty="0" err="1" smtClean="0"/>
              <a:t>i</a:t>
            </a:r>
            <a:r>
              <a:rPr lang="en-GB" dirty="0" smtClean="0"/>
              <a:t> </a:t>
            </a:r>
            <a:r>
              <a:rPr lang="en-GB" dirty="0" err="1" smtClean="0"/>
              <a:t>athrawon</a:t>
            </a:r>
            <a:r>
              <a:rPr lang="en-GB" dirty="0" smtClean="0"/>
              <a:t> fod yn </a:t>
            </a:r>
            <a:r>
              <a:rPr lang="en-GB" dirty="0" err="1" smtClean="0"/>
              <a:t>glir</a:t>
            </a:r>
            <a:r>
              <a:rPr lang="en-GB" dirty="0" smtClean="0"/>
              <a:t> am nod </a:t>
            </a:r>
            <a:r>
              <a:rPr lang="en-GB" dirty="0" err="1" smtClean="0"/>
              <a:t>yr</a:t>
            </a:r>
            <a:r>
              <a:rPr lang="en-GB" dirty="0" smtClean="0"/>
              <a:t> asesu – </a:t>
            </a:r>
            <a:r>
              <a:rPr lang="en-GB" dirty="0" err="1" smtClean="0"/>
              <a:t>h.y</a:t>
            </a:r>
            <a:r>
              <a:rPr lang="en-GB" dirty="0" smtClean="0"/>
              <a:t> asesu </a:t>
            </a:r>
            <a:r>
              <a:rPr lang="en-GB" dirty="0" err="1" smtClean="0"/>
              <a:t>atebolrwydd</a:t>
            </a:r>
            <a:r>
              <a:rPr lang="en-GB" dirty="0" smtClean="0"/>
              <a:t>, asesu </a:t>
            </a:r>
            <a:r>
              <a:rPr lang="en-GB" dirty="0" err="1" smtClean="0"/>
              <a:t>ar</a:t>
            </a:r>
            <a:r>
              <a:rPr lang="en-GB" dirty="0" smtClean="0"/>
              <a:t> gyfer </a:t>
            </a:r>
            <a:r>
              <a:rPr lang="en-GB" dirty="0" err="1" smtClean="0"/>
              <a:t>ennill</a:t>
            </a:r>
            <a:r>
              <a:rPr lang="en-GB" dirty="0" smtClean="0"/>
              <a:t> </a:t>
            </a:r>
            <a:r>
              <a:rPr lang="en-GB" dirty="0" err="1" smtClean="0"/>
              <a:t>tystysgrif</a:t>
            </a:r>
            <a:r>
              <a:rPr lang="en-GB" dirty="0" smtClean="0"/>
              <a:t> neu asesu dysgu.</a:t>
            </a:r>
            <a:endParaRPr lang="en-GB" dirty="0"/>
          </a:p>
        </p:txBody>
      </p:sp>
      <p:sp>
        <p:nvSpPr>
          <p:cNvPr id="6" name="Content Placeholder 5"/>
          <p:cNvSpPr>
            <a:spLocks noGrp="1"/>
          </p:cNvSpPr>
          <p:nvPr>
            <p:ph sz="half" idx="2"/>
          </p:nvPr>
        </p:nvSpPr>
        <p:spPr>
          <a:prstGeom prst="rect">
            <a:avLst/>
          </a:prstGeom>
        </p:spPr>
        <p:style>
          <a:lnRef idx="2">
            <a:schemeClr val="accent5"/>
          </a:lnRef>
          <a:fillRef idx="1">
            <a:schemeClr val="lt1"/>
          </a:fillRef>
          <a:effectRef idx="0">
            <a:schemeClr val="accent5"/>
          </a:effectRef>
          <a:fontRef idx="minor">
            <a:schemeClr val="dk1"/>
          </a:fontRef>
        </p:style>
        <p:txBody>
          <a:bodyPr>
            <a:normAutofit/>
          </a:bodyPr>
          <a:lstStyle/>
          <a:p>
            <a:r>
              <a:rPr lang="en-GB" dirty="0"/>
              <a:t>Some critics argue that there is a risk of inherent tensions in the use of assessment. When used to develop pupils’ future learning it can make a substantial difference (Black et al, 2003). </a:t>
            </a:r>
            <a:endParaRPr lang="en-GB" dirty="0" smtClean="0"/>
          </a:p>
          <a:p>
            <a:r>
              <a:rPr lang="en-GB" dirty="0" smtClean="0"/>
              <a:t>Teachers </a:t>
            </a:r>
            <a:r>
              <a:rPr lang="en-GB" dirty="0"/>
              <a:t>themselves need to be clear about whether they are assessing for accountability, certification or learning. </a:t>
            </a:r>
          </a:p>
          <a:p>
            <a:endParaRPr lang="en-GB" dirty="0"/>
          </a:p>
        </p:txBody>
      </p:sp>
    </p:spTree>
    <p:extLst>
      <p:ext uri="{BB962C8B-B14F-4D97-AF65-F5344CB8AC3E}">
        <p14:creationId xmlns:p14="http://schemas.microsoft.com/office/powerpoint/2010/main" val="2237381290"/>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a:xfrm>
            <a:off x="995681" y="386080"/>
            <a:ext cx="8596668" cy="1320800"/>
          </a:xfrm>
        </p:spPr>
        <p:txBody>
          <a:bodyPr>
            <a:normAutofit/>
          </a:bodyPr>
          <a:lstStyle/>
          <a:p>
            <a:r>
              <a:rPr lang="en-GB" altLang="en-US" dirty="0" smtClean="0"/>
              <a:t> </a:t>
            </a:r>
            <a:br>
              <a:rPr lang="en-GB" altLang="en-US" dirty="0" smtClean="0"/>
            </a:br>
            <a:r>
              <a:rPr lang="en-GB" altLang="en-US" dirty="0" err="1" smtClean="0"/>
              <a:t>Tasg</a:t>
            </a:r>
            <a:r>
              <a:rPr lang="en-GB" altLang="en-US" dirty="0" smtClean="0"/>
              <a:t> 							Task</a:t>
            </a:r>
          </a:p>
        </p:txBody>
      </p:sp>
      <p:sp>
        <p:nvSpPr>
          <p:cNvPr id="3" name="Content Placeholder 2"/>
          <p:cNvSpPr>
            <a:spLocks noGrp="1"/>
          </p:cNvSpPr>
          <p:nvPr>
            <p:ph sz="half" idx="1"/>
          </p:nvPr>
        </p:nvSpPr>
        <p:spPr>
          <a:xfrm>
            <a:off x="677334" y="2160589"/>
            <a:ext cx="4184035" cy="2790718"/>
          </a:xfrm>
          <a:prstGeom prst="rect">
            <a:avLst/>
          </a:prstGeom>
        </p:spPr>
        <p:style>
          <a:lnRef idx="2">
            <a:schemeClr val="accent4"/>
          </a:lnRef>
          <a:fillRef idx="1">
            <a:schemeClr val="lt1"/>
          </a:fillRef>
          <a:effectRef idx="0">
            <a:schemeClr val="accent4"/>
          </a:effectRef>
          <a:fontRef idx="minor">
            <a:schemeClr val="dk1"/>
          </a:fontRef>
        </p:style>
        <p:txBody>
          <a:bodyPr>
            <a:normAutofit/>
          </a:bodyPr>
          <a:lstStyle/>
          <a:p>
            <a:pPr>
              <a:defRPr/>
            </a:pPr>
            <a:r>
              <a:rPr lang="en-GB" dirty="0" err="1" smtClean="0"/>
              <a:t>Edrychwch</a:t>
            </a:r>
            <a:r>
              <a:rPr lang="en-GB" dirty="0" smtClean="0"/>
              <a:t> </a:t>
            </a:r>
            <a:r>
              <a:rPr lang="en-GB" dirty="0" err="1" smtClean="0"/>
              <a:t>ar</a:t>
            </a:r>
            <a:r>
              <a:rPr lang="en-GB" dirty="0" smtClean="0"/>
              <a:t> y strategaethau Asesu </a:t>
            </a:r>
            <a:r>
              <a:rPr lang="en-GB" dirty="0" err="1" smtClean="0"/>
              <a:t>ar</a:t>
            </a:r>
            <a:r>
              <a:rPr lang="en-GB" dirty="0" smtClean="0"/>
              <a:t> gyfer Dysgu sydd wedi </a:t>
            </a:r>
            <a:r>
              <a:rPr lang="en-GB" dirty="0" err="1" smtClean="0"/>
              <a:t>eu</a:t>
            </a:r>
            <a:r>
              <a:rPr lang="en-GB" dirty="0" smtClean="0"/>
              <a:t> </a:t>
            </a:r>
            <a:r>
              <a:rPr lang="en-GB" dirty="0" err="1" smtClean="0"/>
              <a:t>cymryd</a:t>
            </a:r>
            <a:r>
              <a:rPr lang="en-GB" dirty="0" smtClean="0"/>
              <a:t> o </a:t>
            </a:r>
            <a:r>
              <a:rPr lang="en-GB" dirty="0" err="1" smtClean="0"/>
              <a:t>bwynt</a:t>
            </a:r>
            <a:r>
              <a:rPr lang="en-GB" dirty="0" smtClean="0"/>
              <a:t> </a:t>
            </a:r>
            <a:r>
              <a:rPr lang="en-GB" dirty="0" err="1" smtClean="0"/>
              <a:t>pwer</a:t>
            </a:r>
            <a:r>
              <a:rPr lang="en-GB" dirty="0" smtClean="0"/>
              <a:t> </a:t>
            </a:r>
            <a:r>
              <a:rPr lang="en-GB" dirty="0" err="1" smtClean="0"/>
              <a:t>AaGD</a:t>
            </a:r>
            <a:r>
              <a:rPr lang="en-GB" dirty="0" smtClean="0"/>
              <a:t> Mike </a:t>
            </a:r>
            <a:r>
              <a:rPr lang="en-GB" dirty="0" err="1" smtClean="0"/>
              <a:t>Gershon</a:t>
            </a:r>
            <a:r>
              <a:rPr lang="en-GB" dirty="0" smtClean="0"/>
              <a:t> (rhestr gyfeirnodi)</a:t>
            </a:r>
          </a:p>
          <a:p>
            <a:pPr>
              <a:defRPr/>
            </a:pPr>
            <a:r>
              <a:rPr lang="en-GB" dirty="0" err="1" smtClean="0"/>
              <a:t>Dewisiwch</a:t>
            </a:r>
            <a:r>
              <a:rPr lang="en-GB" dirty="0" smtClean="0"/>
              <a:t> 2 strategaeth</a:t>
            </a:r>
            <a:r>
              <a:rPr lang="en-GB" dirty="0"/>
              <a:t> </a:t>
            </a:r>
            <a:r>
              <a:rPr lang="en-GB" dirty="0" smtClean="0"/>
              <a:t>a </a:t>
            </a:r>
            <a:r>
              <a:rPr lang="en-GB" dirty="0" err="1" smtClean="0"/>
              <a:t>nodwch</a:t>
            </a:r>
            <a:r>
              <a:rPr lang="en-GB" dirty="0" smtClean="0"/>
              <a:t> </a:t>
            </a:r>
            <a:r>
              <a:rPr lang="en-GB" dirty="0" err="1" smtClean="0"/>
              <a:t>yr</a:t>
            </a:r>
            <a:r>
              <a:rPr lang="en-GB" dirty="0" smtClean="0"/>
              <a:t> egwyddorion </a:t>
            </a:r>
            <a:r>
              <a:rPr lang="en-GB" dirty="0" err="1" smtClean="0"/>
              <a:t>AaGD</a:t>
            </a:r>
            <a:r>
              <a:rPr lang="en-GB" dirty="0" smtClean="0"/>
              <a:t> sy’n </a:t>
            </a:r>
            <a:r>
              <a:rPr lang="en-GB" dirty="0" err="1" smtClean="0"/>
              <a:t>eu</a:t>
            </a:r>
            <a:r>
              <a:rPr lang="en-GB" dirty="0" smtClean="0"/>
              <a:t> </a:t>
            </a:r>
            <a:r>
              <a:rPr lang="en-GB" dirty="0" err="1" smtClean="0"/>
              <a:t>tanategu</a:t>
            </a:r>
            <a:r>
              <a:rPr lang="en-GB" dirty="0" smtClean="0"/>
              <a:t>.</a:t>
            </a:r>
            <a:endParaRPr lang="en-GB" dirty="0"/>
          </a:p>
        </p:txBody>
      </p:sp>
      <p:sp>
        <p:nvSpPr>
          <p:cNvPr id="2" name="Content Placeholder 1"/>
          <p:cNvSpPr>
            <a:spLocks noGrp="1"/>
          </p:cNvSpPr>
          <p:nvPr>
            <p:ph sz="half" idx="2"/>
          </p:nvPr>
        </p:nvSpPr>
        <p:spPr>
          <a:xfrm>
            <a:off x="5089970" y="2160590"/>
            <a:ext cx="4184034" cy="2790718"/>
          </a:xfrm>
          <a:prstGeom prst="rect">
            <a:avLst/>
          </a:prstGeom>
        </p:spPr>
        <p:style>
          <a:lnRef idx="2">
            <a:schemeClr val="accent5"/>
          </a:lnRef>
          <a:fillRef idx="1">
            <a:schemeClr val="lt1"/>
          </a:fillRef>
          <a:effectRef idx="0">
            <a:schemeClr val="accent5"/>
          </a:effectRef>
          <a:fontRef idx="minor">
            <a:schemeClr val="dk1"/>
          </a:fontRef>
        </p:style>
        <p:txBody>
          <a:bodyPr>
            <a:normAutofit/>
          </a:bodyPr>
          <a:lstStyle/>
          <a:p>
            <a:pPr>
              <a:defRPr/>
            </a:pPr>
            <a:r>
              <a:rPr lang="en-GB" dirty="0"/>
              <a:t>Look at the following Assessment for Learning strategies taken from Mike </a:t>
            </a:r>
            <a:r>
              <a:rPr lang="en-GB" dirty="0" err="1"/>
              <a:t>Gershon’s</a:t>
            </a:r>
            <a:r>
              <a:rPr lang="en-GB" dirty="0"/>
              <a:t> useful </a:t>
            </a:r>
            <a:r>
              <a:rPr lang="en-GB" dirty="0" err="1"/>
              <a:t>AfL</a:t>
            </a:r>
            <a:r>
              <a:rPr lang="en-GB" dirty="0"/>
              <a:t> </a:t>
            </a:r>
            <a:r>
              <a:rPr lang="en-GB" dirty="0" err="1"/>
              <a:t>powerpoint</a:t>
            </a:r>
            <a:r>
              <a:rPr lang="en-GB" dirty="0"/>
              <a:t> </a:t>
            </a:r>
            <a:r>
              <a:rPr lang="en-GB" dirty="0" smtClean="0"/>
              <a:t>(Reference slide)</a:t>
            </a:r>
            <a:endParaRPr lang="en-GB" dirty="0"/>
          </a:p>
          <a:p>
            <a:pPr marL="0" indent="0">
              <a:buNone/>
              <a:defRPr/>
            </a:pPr>
            <a:endParaRPr lang="en-GB" dirty="0"/>
          </a:p>
          <a:p>
            <a:pPr>
              <a:defRPr/>
            </a:pPr>
            <a:r>
              <a:rPr lang="en-GB" dirty="0" smtClean="0"/>
              <a:t>Choose two strategies and </a:t>
            </a:r>
            <a:r>
              <a:rPr lang="en-GB" dirty="0"/>
              <a:t>identify the underpinning principles of </a:t>
            </a:r>
            <a:r>
              <a:rPr lang="en-GB" dirty="0" err="1"/>
              <a:t>AfL</a:t>
            </a:r>
            <a:r>
              <a:rPr lang="en-GB" dirty="0"/>
              <a:t>. </a:t>
            </a:r>
          </a:p>
          <a:p>
            <a:endParaRPr lang="en-GB" dirty="0"/>
          </a:p>
        </p:txBody>
      </p:sp>
      <p:sp>
        <p:nvSpPr>
          <p:cNvPr id="4" name="TextBox 3"/>
          <p:cNvSpPr txBox="1"/>
          <p:nvPr/>
        </p:nvSpPr>
        <p:spPr>
          <a:xfrm>
            <a:off x="3325707" y="5242560"/>
            <a:ext cx="3752426" cy="923330"/>
          </a:xfrm>
          <a:prstGeom prst="rect">
            <a:avLst/>
          </a:prstGeom>
          <a:noFill/>
        </p:spPr>
        <p:txBody>
          <a:bodyPr wrap="square" rtlCol="0">
            <a:spAutoFit/>
          </a:bodyPr>
          <a:lstStyle/>
          <a:p>
            <a:r>
              <a:rPr lang="en-GB">
                <a:hlinkClick r:id="rId2"/>
              </a:rPr>
              <a:t>https://www.tes.com/teaching-resource/assessment-for-learning-toolkit-6020165</a:t>
            </a:r>
            <a:endParaRPr lang="en-GB" dirty="0"/>
          </a:p>
        </p:txBody>
      </p:sp>
    </p:spTree>
    <p:extLst>
      <p:ext uri="{BB962C8B-B14F-4D97-AF65-F5344CB8AC3E}">
        <p14:creationId xmlns:p14="http://schemas.microsoft.com/office/powerpoint/2010/main" val="1522349044"/>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pPr eaLnBrk="1" hangingPunct="1"/>
            <a:r>
              <a:rPr lang="en-GB" altLang="en-US" dirty="0" err="1" smtClean="0">
                <a:ea typeface="MS PGothic" pitchFamily="34" charset="-128"/>
              </a:rPr>
              <a:t>Goleuadau</a:t>
            </a:r>
            <a:r>
              <a:rPr lang="en-GB" altLang="en-US" dirty="0" smtClean="0">
                <a:ea typeface="MS PGothic" pitchFamily="34" charset="-128"/>
              </a:rPr>
              <a:t> </a:t>
            </a:r>
            <a:r>
              <a:rPr lang="en-GB" altLang="en-US" dirty="0" err="1" smtClean="0">
                <a:ea typeface="MS PGothic" pitchFamily="34" charset="-128"/>
              </a:rPr>
              <a:t>Traffig</a:t>
            </a:r>
            <a:endParaRPr lang="en-GB" altLang="en-US" dirty="0" smtClean="0">
              <a:ea typeface="MS PGothic" pitchFamily="34" charset="-128"/>
            </a:endParaRPr>
          </a:p>
        </p:txBody>
      </p:sp>
      <p:sp>
        <p:nvSpPr>
          <p:cNvPr id="22531" name="Rectangle 3"/>
          <p:cNvSpPr>
            <a:spLocks noGrp="1" noChangeArrowheads="1"/>
          </p:cNvSpPr>
          <p:nvPr>
            <p:ph type="body" sz="half" idx="1"/>
          </p:nvPr>
        </p:nvSpPr>
        <p:spPr>
          <a:xfrm>
            <a:off x="1981200" y="1600201"/>
            <a:ext cx="4546848" cy="4525963"/>
          </a:xfrm>
        </p:spPr>
        <p:txBody>
          <a:bodyPr>
            <a:normAutofit/>
          </a:bodyPr>
          <a:lstStyle/>
          <a:p>
            <a:pPr eaLnBrk="1" hangingPunct="1">
              <a:buFontTx/>
              <a:buNone/>
            </a:pPr>
            <a:r>
              <a:rPr lang="en-GB" altLang="en-US" sz="1600" dirty="0" err="1" smtClean="0">
                <a:ea typeface="MS PGothic" pitchFamily="34" charset="-128"/>
              </a:rPr>
              <a:t>Defnyddio</a:t>
            </a:r>
            <a:r>
              <a:rPr lang="en-GB" altLang="en-US" sz="1600" dirty="0" smtClean="0">
                <a:ea typeface="MS PGothic" pitchFamily="34" charset="-128"/>
              </a:rPr>
              <a:t> </a:t>
            </a:r>
            <a:r>
              <a:rPr lang="en-GB" altLang="en-US" sz="1600" dirty="0" err="1" smtClean="0">
                <a:ea typeface="MS PGothic" pitchFamily="34" charset="-128"/>
              </a:rPr>
              <a:t>goleuadau</a:t>
            </a:r>
            <a:r>
              <a:rPr lang="en-GB" altLang="en-US" sz="1600" dirty="0" smtClean="0">
                <a:ea typeface="MS PGothic" pitchFamily="34" charset="-128"/>
              </a:rPr>
              <a:t> </a:t>
            </a:r>
            <a:r>
              <a:rPr lang="en-GB" altLang="en-US" sz="1600" dirty="0" err="1">
                <a:ea typeface="MS PGothic" pitchFamily="34" charset="-128"/>
              </a:rPr>
              <a:t>traffig</a:t>
            </a:r>
            <a:r>
              <a:rPr lang="en-GB" altLang="en-US" sz="1600" dirty="0">
                <a:ea typeface="MS PGothic" pitchFamily="34" charset="-128"/>
              </a:rPr>
              <a:t> fel modd </a:t>
            </a:r>
            <a:r>
              <a:rPr lang="en-GB" altLang="en-US" sz="1600" dirty="0" err="1">
                <a:ea typeface="MS PGothic" pitchFamily="34" charset="-128"/>
              </a:rPr>
              <a:t>gweledol</a:t>
            </a:r>
            <a:r>
              <a:rPr lang="en-GB" altLang="en-US" sz="1600" dirty="0">
                <a:ea typeface="MS PGothic" pitchFamily="34" charset="-128"/>
              </a:rPr>
              <a:t> o </a:t>
            </a:r>
            <a:r>
              <a:rPr lang="en-GB" altLang="en-US" sz="1600" dirty="0" smtClean="0">
                <a:ea typeface="MS PGothic" pitchFamily="34" charset="-128"/>
              </a:rPr>
              <a:t>arddangos </a:t>
            </a:r>
            <a:r>
              <a:rPr lang="en-GB" altLang="en-US" sz="1600" dirty="0">
                <a:ea typeface="MS PGothic" pitchFamily="34" charset="-128"/>
              </a:rPr>
              <a:t>dealltwriaeth.</a:t>
            </a:r>
          </a:p>
          <a:p>
            <a:pPr eaLnBrk="1" hangingPunct="1">
              <a:buFontTx/>
              <a:buNone/>
            </a:pPr>
            <a:r>
              <a:rPr lang="en-GB" altLang="en-US" sz="1600" dirty="0" err="1">
                <a:ea typeface="MS PGothic" pitchFamily="34" charset="-128"/>
              </a:rPr>
              <a:t>e.e</a:t>
            </a:r>
            <a:r>
              <a:rPr lang="en-GB" altLang="en-US" sz="1600" dirty="0">
                <a:ea typeface="MS PGothic" pitchFamily="34" charset="-128"/>
              </a:rPr>
              <a:t>. </a:t>
            </a:r>
          </a:p>
          <a:p>
            <a:pPr eaLnBrk="1" hangingPunct="1"/>
            <a:r>
              <a:rPr lang="en-GB" altLang="en-US" sz="1600" dirty="0">
                <a:ea typeface="MS PGothic" pitchFamily="34" charset="-128"/>
              </a:rPr>
              <a:t>Mae gan </a:t>
            </a:r>
            <a:r>
              <a:rPr lang="en-GB" altLang="en-US" sz="1600" dirty="0" err="1">
                <a:ea typeface="MS PGothic" pitchFamily="34" charset="-128"/>
              </a:rPr>
              <a:t>ddisgyblion</a:t>
            </a:r>
            <a:r>
              <a:rPr lang="en-GB" altLang="en-US" sz="1600" dirty="0">
                <a:ea typeface="MS PGothic" pitchFamily="34" charset="-128"/>
              </a:rPr>
              <a:t> </a:t>
            </a:r>
            <a:r>
              <a:rPr lang="en-GB" altLang="en-US" sz="1600" dirty="0" err="1">
                <a:ea typeface="MS PGothic" pitchFamily="34" charset="-128"/>
              </a:rPr>
              <a:t>g</a:t>
            </a:r>
            <a:r>
              <a:rPr lang="en-GB" altLang="en-US" sz="1600" dirty="0" err="1" smtClean="0">
                <a:ea typeface="MS PGothic" pitchFamily="34" charset="-128"/>
              </a:rPr>
              <a:t>ardiau</a:t>
            </a:r>
            <a:r>
              <a:rPr lang="en-GB" altLang="en-US" sz="1600" dirty="0" smtClean="0">
                <a:ea typeface="MS PGothic" pitchFamily="34" charset="-128"/>
              </a:rPr>
              <a:t> </a:t>
            </a:r>
            <a:r>
              <a:rPr lang="en-GB" altLang="en-US" sz="1600" dirty="0" err="1">
                <a:ea typeface="MS PGothic" pitchFamily="34" charset="-128"/>
              </a:rPr>
              <a:t>coch</a:t>
            </a:r>
            <a:r>
              <a:rPr lang="en-GB" altLang="en-US" sz="1600" dirty="0">
                <a:ea typeface="MS PGothic" pitchFamily="34" charset="-128"/>
              </a:rPr>
              <a:t>, </a:t>
            </a:r>
            <a:r>
              <a:rPr lang="en-GB" altLang="en-US" sz="1600" dirty="0" err="1">
                <a:ea typeface="MS PGothic" pitchFamily="34" charset="-128"/>
              </a:rPr>
              <a:t>melyn</a:t>
            </a:r>
            <a:r>
              <a:rPr lang="en-GB" altLang="en-US" sz="1600" dirty="0">
                <a:ea typeface="MS PGothic" pitchFamily="34" charset="-128"/>
              </a:rPr>
              <a:t> a </a:t>
            </a:r>
            <a:r>
              <a:rPr lang="en-GB" altLang="en-US" sz="1600" dirty="0" err="1">
                <a:ea typeface="MS PGothic" pitchFamily="34" charset="-128"/>
              </a:rPr>
              <a:t>gwyrdd</a:t>
            </a:r>
            <a:r>
              <a:rPr lang="en-GB" altLang="en-US" sz="1600" dirty="0">
                <a:ea typeface="MS PGothic" pitchFamily="34" charset="-128"/>
              </a:rPr>
              <a:t>. </a:t>
            </a:r>
            <a:r>
              <a:rPr lang="en-GB" altLang="en-US" sz="1600" dirty="0" err="1">
                <a:ea typeface="MS PGothic" pitchFamily="34" charset="-128"/>
              </a:rPr>
              <a:t>Maent</a:t>
            </a:r>
            <a:r>
              <a:rPr lang="en-GB" altLang="en-US" sz="1600" dirty="0">
                <a:ea typeface="MS PGothic" pitchFamily="34" charset="-128"/>
              </a:rPr>
              <a:t> </a:t>
            </a:r>
            <a:r>
              <a:rPr lang="en-GB" altLang="en-US" sz="1600" dirty="0" err="1">
                <a:ea typeface="MS PGothic" pitchFamily="34" charset="-128"/>
              </a:rPr>
              <a:t>yn</a:t>
            </a:r>
            <a:r>
              <a:rPr lang="en-GB" altLang="en-US" sz="1600" dirty="0">
                <a:ea typeface="MS PGothic" pitchFamily="34" charset="-128"/>
              </a:rPr>
              <a:t> </a:t>
            </a:r>
            <a:r>
              <a:rPr lang="en-GB" altLang="en-US" sz="1600" dirty="0" err="1">
                <a:ea typeface="MS PGothic" pitchFamily="34" charset="-128"/>
              </a:rPr>
              <a:t>gallu</a:t>
            </a:r>
            <a:r>
              <a:rPr lang="en-GB" altLang="en-US" sz="1600" dirty="0">
                <a:ea typeface="MS PGothic" pitchFamily="34" charset="-128"/>
              </a:rPr>
              <a:t> </a:t>
            </a:r>
            <a:r>
              <a:rPr lang="en-GB" altLang="en-US" sz="1600" dirty="0" err="1">
                <a:ea typeface="MS PGothic" pitchFamily="34" charset="-128"/>
              </a:rPr>
              <a:t>dangos</a:t>
            </a:r>
            <a:r>
              <a:rPr lang="en-GB" altLang="en-US" sz="1600" dirty="0">
                <a:ea typeface="MS PGothic" pitchFamily="34" charset="-128"/>
              </a:rPr>
              <a:t> </a:t>
            </a:r>
            <a:r>
              <a:rPr lang="en-GB" altLang="en-US" sz="1600" dirty="0" err="1">
                <a:ea typeface="MS PGothic" pitchFamily="34" charset="-128"/>
              </a:rPr>
              <a:t>rhain</a:t>
            </a:r>
            <a:r>
              <a:rPr lang="en-GB" altLang="en-US" sz="1600" dirty="0">
                <a:ea typeface="MS PGothic" pitchFamily="34" charset="-128"/>
              </a:rPr>
              <a:t> </a:t>
            </a:r>
            <a:r>
              <a:rPr lang="en-GB" altLang="en-US" sz="1600" dirty="0" err="1">
                <a:ea typeface="MS PGothic" pitchFamily="34" charset="-128"/>
              </a:rPr>
              <a:t>ar</a:t>
            </a:r>
            <a:r>
              <a:rPr lang="en-GB" altLang="en-US" sz="1600" dirty="0">
                <a:ea typeface="MS PGothic" pitchFamily="34" charset="-128"/>
              </a:rPr>
              <a:t> y </a:t>
            </a:r>
            <a:r>
              <a:rPr lang="en-GB" altLang="en-US" sz="1600" dirty="0" err="1">
                <a:ea typeface="MS PGothic" pitchFamily="34" charset="-128"/>
              </a:rPr>
              <a:t>ddesg</a:t>
            </a:r>
            <a:r>
              <a:rPr lang="en-GB" altLang="en-US" sz="1600" dirty="0">
                <a:ea typeface="MS PGothic" pitchFamily="34" charset="-128"/>
              </a:rPr>
              <a:t> </a:t>
            </a:r>
            <a:r>
              <a:rPr lang="en-GB" altLang="en-US" sz="1600" dirty="0" err="1">
                <a:ea typeface="MS PGothic" pitchFamily="34" charset="-128"/>
              </a:rPr>
              <a:t>neu</a:t>
            </a:r>
            <a:r>
              <a:rPr lang="en-GB" altLang="en-US" sz="1600" dirty="0">
                <a:ea typeface="MS PGothic" pitchFamily="34" charset="-128"/>
              </a:rPr>
              <a:t> </a:t>
            </a:r>
            <a:r>
              <a:rPr lang="en-GB" altLang="en-US" sz="1600" dirty="0" err="1">
                <a:ea typeface="MS PGothic" pitchFamily="34" charset="-128"/>
              </a:rPr>
              <a:t>yn</a:t>
            </a:r>
            <a:r>
              <a:rPr lang="en-GB" altLang="en-US" sz="1600" dirty="0">
                <a:ea typeface="MS PGothic" pitchFamily="34" charset="-128"/>
              </a:rPr>
              <a:t> </a:t>
            </a:r>
            <a:r>
              <a:rPr lang="en-GB" altLang="en-US" sz="1600" dirty="0" err="1">
                <a:ea typeface="MS PGothic" pitchFamily="34" charset="-128"/>
              </a:rPr>
              <a:t>yr</a:t>
            </a:r>
            <a:r>
              <a:rPr lang="en-GB" altLang="en-US" sz="1600" dirty="0">
                <a:ea typeface="MS PGothic" pitchFamily="34" charset="-128"/>
              </a:rPr>
              <a:t> </a:t>
            </a:r>
            <a:r>
              <a:rPr lang="en-GB" altLang="en-US" sz="1600" dirty="0" err="1">
                <a:ea typeface="MS PGothic" pitchFamily="34" charset="-128"/>
              </a:rPr>
              <a:t>awyr</a:t>
            </a:r>
            <a:r>
              <a:rPr lang="en-GB" altLang="en-US" sz="1600" dirty="0">
                <a:ea typeface="MS PGothic" pitchFamily="34" charset="-128"/>
              </a:rPr>
              <a:t> (</a:t>
            </a:r>
            <a:r>
              <a:rPr lang="en-GB" altLang="en-US" sz="1600" dirty="0" err="1">
                <a:ea typeface="MS PGothic" pitchFamily="34" charset="-128"/>
              </a:rPr>
              <a:t>Coch</a:t>
            </a:r>
            <a:r>
              <a:rPr lang="en-GB" altLang="en-US" sz="1600" dirty="0">
                <a:ea typeface="MS PGothic" pitchFamily="34" charset="-128"/>
              </a:rPr>
              <a:t> = dim </a:t>
            </a:r>
            <a:r>
              <a:rPr lang="en-GB" altLang="en-US" sz="1600" dirty="0" err="1">
                <a:ea typeface="MS PGothic" pitchFamily="34" charset="-128"/>
              </a:rPr>
              <a:t>yn</a:t>
            </a:r>
            <a:r>
              <a:rPr lang="en-GB" altLang="en-US" sz="1600" dirty="0">
                <a:ea typeface="MS PGothic" pitchFamily="34" charset="-128"/>
              </a:rPr>
              <a:t> </a:t>
            </a:r>
            <a:r>
              <a:rPr lang="en-GB" altLang="en-US" sz="1600" dirty="0" err="1">
                <a:ea typeface="MS PGothic" pitchFamily="34" charset="-128"/>
              </a:rPr>
              <a:t>deall</a:t>
            </a:r>
            <a:r>
              <a:rPr lang="en-GB" altLang="en-US" sz="1600" dirty="0">
                <a:ea typeface="MS PGothic" pitchFamily="34" charset="-128"/>
              </a:rPr>
              <a:t>, </a:t>
            </a:r>
            <a:r>
              <a:rPr lang="en-GB" altLang="en-US" sz="1600" dirty="0" err="1">
                <a:ea typeface="MS PGothic" pitchFamily="34" charset="-128"/>
              </a:rPr>
              <a:t>gwyrdd</a:t>
            </a:r>
            <a:r>
              <a:rPr lang="en-GB" altLang="en-US" sz="1600" dirty="0">
                <a:ea typeface="MS PGothic" pitchFamily="34" charset="-128"/>
              </a:rPr>
              <a:t> – </a:t>
            </a:r>
            <a:r>
              <a:rPr lang="en-GB" altLang="en-US" sz="1600" dirty="0" err="1">
                <a:ea typeface="MS PGothic" pitchFamily="34" charset="-128"/>
              </a:rPr>
              <a:t>deall</a:t>
            </a:r>
            <a:r>
              <a:rPr lang="en-GB" altLang="en-US" sz="1600" dirty="0">
                <a:ea typeface="MS PGothic" pitchFamily="34" charset="-128"/>
              </a:rPr>
              <a:t> </a:t>
            </a:r>
            <a:r>
              <a:rPr lang="en-GB" altLang="en-US" sz="1600" dirty="0" err="1">
                <a:ea typeface="MS PGothic" pitchFamily="34" charset="-128"/>
              </a:rPr>
              <a:t>yn</a:t>
            </a:r>
            <a:r>
              <a:rPr lang="en-GB" altLang="en-US" sz="1600" dirty="0">
                <a:ea typeface="MS PGothic" pitchFamily="34" charset="-128"/>
              </a:rPr>
              <a:t> </a:t>
            </a:r>
            <a:r>
              <a:rPr lang="en-GB" altLang="en-US" sz="1600" dirty="0" err="1">
                <a:ea typeface="MS PGothic" pitchFamily="34" charset="-128"/>
              </a:rPr>
              <a:t>llwyr</a:t>
            </a:r>
            <a:r>
              <a:rPr lang="en-GB" altLang="en-US" sz="1600" dirty="0">
                <a:ea typeface="MS PGothic" pitchFamily="34" charset="-128"/>
              </a:rPr>
              <a:t> </a:t>
            </a:r>
            <a:r>
              <a:rPr lang="en-GB" altLang="en-US" sz="1600" dirty="0" err="1">
                <a:ea typeface="MS PGothic" pitchFamily="34" charset="-128"/>
              </a:rPr>
              <a:t>ayb</a:t>
            </a:r>
            <a:r>
              <a:rPr lang="en-GB" altLang="en-US" sz="1600" dirty="0">
                <a:ea typeface="MS PGothic" pitchFamily="34" charset="-128"/>
              </a:rPr>
              <a:t>.)</a:t>
            </a:r>
          </a:p>
          <a:p>
            <a:pPr eaLnBrk="1" hangingPunct="1"/>
            <a:endParaRPr lang="en-GB" altLang="en-US" sz="1600" dirty="0">
              <a:ea typeface="MS PGothic" pitchFamily="34" charset="-128"/>
            </a:endParaRPr>
          </a:p>
          <a:p>
            <a:pPr eaLnBrk="1" hangingPunct="1"/>
            <a:r>
              <a:rPr lang="en-GB" altLang="en-US" sz="1600" dirty="0">
                <a:ea typeface="MS PGothic" pitchFamily="34" charset="-128"/>
              </a:rPr>
              <a:t>Disgyblion yn </a:t>
            </a:r>
            <a:r>
              <a:rPr lang="en-GB" altLang="en-US" sz="1600" dirty="0" err="1">
                <a:ea typeface="MS PGothic" pitchFamily="34" charset="-128"/>
              </a:rPr>
              <a:t>hunan</a:t>
            </a:r>
            <a:r>
              <a:rPr lang="en-GB" altLang="en-US" sz="1600" dirty="0">
                <a:ea typeface="MS PGothic" pitchFamily="34" charset="-128"/>
              </a:rPr>
              <a:t> – asesu gan </a:t>
            </a:r>
            <a:r>
              <a:rPr lang="en-GB" altLang="en-US" sz="1600" dirty="0" err="1">
                <a:ea typeface="MS PGothic" pitchFamily="34" charset="-128"/>
              </a:rPr>
              <a:t>ddefnyddio’r</a:t>
            </a:r>
            <a:r>
              <a:rPr lang="en-GB" altLang="en-US" sz="1600" dirty="0">
                <a:ea typeface="MS PGothic" pitchFamily="34" charset="-128"/>
              </a:rPr>
              <a:t> </a:t>
            </a:r>
            <a:r>
              <a:rPr lang="en-GB" altLang="en-US" sz="1600" dirty="0" err="1">
                <a:ea typeface="MS PGothic" pitchFamily="34" charset="-128"/>
              </a:rPr>
              <a:t>goleuadau</a:t>
            </a:r>
            <a:r>
              <a:rPr lang="en-GB" altLang="en-US" sz="1600" dirty="0">
                <a:ea typeface="MS PGothic" pitchFamily="34" charset="-128"/>
              </a:rPr>
              <a:t> </a:t>
            </a:r>
            <a:r>
              <a:rPr lang="en-GB" altLang="en-US" sz="1600" dirty="0" err="1">
                <a:ea typeface="MS PGothic" pitchFamily="34" charset="-128"/>
              </a:rPr>
              <a:t>traffig</a:t>
            </a:r>
            <a:r>
              <a:rPr lang="en-GB" altLang="en-US" sz="1600" dirty="0">
                <a:ea typeface="MS PGothic" pitchFamily="34" charset="-128"/>
              </a:rPr>
              <a:t>. </a:t>
            </a:r>
            <a:r>
              <a:rPr lang="en-GB" altLang="en-US" sz="1600" dirty="0" err="1" smtClean="0">
                <a:ea typeface="MS PGothic" pitchFamily="34" charset="-128"/>
              </a:rPr>
              <a:t>Athrawon</a:t>
            </a:r>
            <a:r>
              <a:rPr lang="en-GB" altLang="en-US" sz="1600" dirty="0" smtClean="0">
                <a:ea typeface="MS PGothic" pitchFamily="34" charset="-128"/>
              </a:rPr>
              <a:t> </a:t>
            </a:r>
            <a:r>
              <a:rPr lang="en-GB" altLang="en-US" sz="1600" dirty="0">
                <a:ea typeface="MS PGothic" pitchFamily="34" charset="-128"/>
              </a:rPr>
              <a:t>yn gallu </a:t>
            </a:r>
            <a:r>
              <a:rPr lang="en-GB" altLang="en-US" sz="1600" dirty="0" err="1">
                <a:ea typeface="MS PGothic" pitchFamily="34" charset="-128"/>
              </a:rPr>
              <a:t>cofnodi</a:t>
            </a:r>
            <a:r>
              <a:rPr lang="en-GB" altLang="en-US" sz="1600" dirty="0">
                <a:ea typeface="MS PGothic" pitchFamily="34" charset="-128"/>
              </a:rPr>
              <a:t> rhain yn </a:t>
            </a:r>
            <a:r>
              <a:rPr lang="en-GB" altLang="en-US" sz="1600" dirty="0" err="1">
                <a:ea typeface="MS PGothic" pitchFamily="34" charset="-128"/>
              </a:rPr>
              <a:t>weledol</a:t>
            </a:r>
            <a:r>
              <a:rPr lang="en-GB" altLang="en-US" sz="1600" dirty="0">
                <a:ea typeface="MS PGothic" pitchFamily="34" charset="-128"/>
              </a:rPr>
              <a:t> yn </a:t>
            </a:r>
            <a:r>
              <a:rPr lang="en-GB" altLang="en-US" sz="1600" dirty="0" err="1">
                <a:ea typeface="MS PGothic" pitchFamily="34" charset="-128"/>
              </a:rPr>
              <a:t>eu</a:t>
            </a:r>
            <a:r>
              <a:rPr lang="en-GB" altLang="en-US" sz="1600" dirty="0">
                <a:ea typeface="MS PGothic" pitchFamily="34" charset="-128"/>
              </a:rPr>
              <a:t> </a:t>
            </a:r>
            <a:r>
              <a:rPr lang="en-GB" altLang="en-US" sz="1600" dirty="0" err="1" smtClean="0">
                <a:ea typeface="MS PGothic" pitchFamily="34" charset="-128"/>
              </a:rPr>
              <a:t>llyfrau</a:t>
            </a:r>
            <a:r>
              <a:rPr lang="en-GB" altLang="en-US" sz="1600" dirty="0" smtClean="0">
                <a:ea typeface="MS PGothic" pitchFamily="34" charset="-128"/>
              </a:rPr>
              <a:t> </a:t>
            </a:r>
            <a:r>
              <a:rPr lang="en-GB" altLang="en-US" sz="1600" dirty="0">
                <a:ea typeface="MS PGothic" pitchFamily="34" charset="-128"/>
              </a:rPr>
              <a:t>marcio. </a:t>
            </a:r>
          </a:p>
          <a:p>
            <a:pPr eaLnBrk="1" hangingPunct="1"/>
            <a:endParaRPr lang="en-GB" altLang="en-US" sz="1600" dirty="0">
              <a:ea typeface="MS PGothic" pitchFamily="34" charset="-128"/>
            </a:endParaRPr>
          </a:p>
          <a:p>
            <a:pPr eaLnBrk="1" hangingPunct="1"/>
            <a:r>
              <a:rPr lang="en-GB" altLang="en-US" sz="1600" dirty="0" err="1">
                <a:ea typeface="MS PGothic" pitchFamily="34" charset="-128"/>
              </a:rPr>
              <a:t>Asesu</a:t>
            </a:r>
            <a:r>
              <a:rPr lang="en-GB" altLang="en-US" sz="1600" dirty="0">
                <a:ea typeface="MS PGothic" pitchFamily="34" charset="-128"/>
              </a:rPr>
              <a:t> </a:t>
            </a:r>
            <a:r>
              <a:rPr lang="en-GB" altLang="en-US" sz="1600" dirty="0" err="1">
                <a:ea typeface="MS PGothic" pitchFamily="34" charset="-128"/>
              </a:rPr>
              <a:t>cyfoedion</a:t>
            </a:r>
            <a:r>
              <a:rPr lang="en-GB" altLang="en-US" sz="1600" dirty="0">
                <a:ea typeface="MS PGothic" pitchFamily="34" charset="-128"/>
              </a:rPr>
              <a:t> </a:t>
            </a:r>
            <a:r>
              <a:rPr lang="en-GB" altLang="en-US" sz="1600" dirty="0" err="1">
                <a:ea typeface="MS PGothic" pitchFamily="34" charset="-128"/>
              </a:rPr>
              <a:t>ayb</a:t>
            </a:r>
            <a:r>
              <a:rPr lang="en-GB" altLang="en-US" sz="1600" dirty="0">
                <a:ea typeface="MS PGothic" pitchFamily="34" charset="-128"/>
              </a:rPr>
              <a:t>. </a:t>
            </a:r>
            <a:r>
              <a:rPr lang="en-GB" altLang="en-US" sz="1600" dirty="0" err="1">
                <a:ea typeface="MS PGothic" pitchFamily="34" charset="-128"/>
              </a:rPr>
              <a:t>Gan</a:t>
            </a:r>
            <a:r>
              <a:rPr lang="en-GB" altLang="en-US" sz="1600" dirty="0">
                <a:ea typeface="MS PGothic" pitchFamily="34" charset="-128"/>
              </a:rPr>
              <a:t> </a:t>
            </a:r>
            <a:r>
              <a:rPr lang="en-GB" altLang="en-US" sz="1600" dirty="0" err="1">
                <a:ea typeface="MS PGothic" pitchFamily="34" charset="-128"/>
              </a:rPr>
              <a:t>ddefnyddio</a:t>
            </a:r>
            <a:r>
              <a:rPr lang="en-GB" altLang="en-US" sz="1600" dirty="0">
                <a:ea typeface="MS PGothic" pitchFamily="34" charset="-128"/>
              </a:rPr>
              <a:t> </a:t>
            </a:r>
            <a:r>
              <a:rPr lang="en-GB" altLang="en-US" sz="1600" dirty="0" err="1">
                <a:ea typeface="MS PGothic" pitchFamily="34" charset="-128"/>
              </a:rPr>
              <a:t>goleuadau</a:t>
            </a:r>
            <a:r>
              <a:rPr lang="en-GB" altLang="en-US" sz="1600" dirty="0">
                <a:ea typeface="MS PGothic" pitchFamily="34" charset="-128"/>
              </a:rPr>
              <a:t> </a:t>
            </a:r>
            <a:r>
              <a:rPr lang="en-GB" altLang="en-US" sz="1600" dirty="0" err="1">
                <a:ea typeface="MS PGothic" pitchFamily="34" charset="-128"/>
              </a:rPr>
              <a:t>traffig</a:t>
            </a:r>
            <a:r>
              <a:rPr lang="en-GB" altLang="en-US" sz="1600" dirty="0">
                <a:ea typeface="MS PGothic" pitchFamily="34" charset="-128"/>
              </a:rPr>
              <a:t>. </a:t>
            </a:r>
          </a:p>
          <a:p>
            <a:pPr eaLnBrk="1" hangingPunct="1">
              <a:buFontTx/>
              <a:buNone/>
            </a:pPr>
            <a:endParaRPr lang="en-GB" altLang="en-US" sz="1600" dirty="0">
              <a:ea typeface="MS PGothic" pitchFamily="34" charset="-128"/>
            </a:endParaRPr>
          </a:p>
        </p:txBody>
      </p:sp>
      <p:pic>
        <p:nvPicPr>
          <p:cNvPr id="22532" name="Picture 6" descr="http://gocomplainontheinternet.com/wp-content/uploads/2008/11/traffic_light.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53251" y="1571625"/>
            <a:ext cx="3268663"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86637752"/>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pPr eaLnBrk="1" hangingPunct="1"/>
            <a:r>
              <a:rPr lang="en-GB" altLang="en-US" smtClean="0">
                <a:ea typeface="MS PGothic" pitchFamily="34" charset="-128"/>
              </a:rPr>
              <a:t>Traffic Lights</a:t>
            </a:r>
          </a:p>
        </p:txBody>
      </p:sp>
      <p:sp>
        <p:nvSpPr>
          <p:cNvPr id="22531" name="Rectangle 3"/>
          <p:cNvSpPr>
            <a:spLocks noGrp="1" noChangeArrowheads="1"/>
          </p:cNvSpPr>
          <p:nvPr>
            <p:ph type="body" sz="half" idx="1"/>
          </p:nvPr>
        </p:nvSpPr>
        <p:spPr/>
        <p:txBody>
          <a:bodyPr>
            <a:normAutofit/>
          </a:bodyPr>
          <a:lstStyle/>
          <a:p>
            <a:pPr eaLnBrk="1" hangingPunct="1">
              <a:buFontTx/>
              <a:buNone/>
            </a:pPr>
            <a:r>
              <a:rPr lang="en-GB" altLang="en-US" sz="1600" dirty="0">
                <a:ea typeface="MS PGothic" pitchFamily="34" charset="-128"/>
              </a:rPr>
              <a:t>Use traffic lights as a visual means of </a:t>
            </a:r>
          </a:p>
          <a:p>
            <a:pPr eaLnBrk="1" hangingPunct="1">
              <a:buFontTx/>
              <a:buNone/>
            </a:pPr>
            <a:r>
              <a:rPr lang="en-GB" altLang="en-US" sz="1600" dirty="0">
                <a:ea typeface="MS PGothic" pitchFamily="34" charset="-128"/>
              </a:rPr>
              <a:t>showing understanding.</a:t>
            </a:r>
          </a:p>
          <a:p>
            <a:pPr eaLnBrk="1" hangingPunct="1">
              <a:buFontTx/>
              <a:buNone/>
            </a:pPr>
            <a:endParaRPr lang="en-GB" altLang="en-US" sz="1600" dirty="0">
              <a:ea typeface="MS PGothic" pitchFamily="34" charset="-128"/>
            </a:endParaRPr>
          </a:p>
          <a:p>
            <a:pPr eaLnBrk="1" hangingPunct="1">
              <a:buFontTx/>
              <a:buNone/>
            </a:pPr>
            <a:r>
              <a:rPr lang="en-GB" altLang="en-US" sz="1600" dirty="0">
                <a:ea typeface="MS PGothic" pitchFamily="34" charset="-128"/>
              </a:rPr>
              <a:t>e.g. </a:t>
            </a:r>
          </a:p>
          <a:p>
            <a:pPr eaLnBrk="1" hangingPunct="1"/>
            <a:r>
              <a:rPr lang="en-GB" altLang="en-US" sz="1600" dirty="0">
                <a:ea typeface="MS PGothic" pitchFamily="34" charset="-128"/>
              </a:rPr>
              <a:t>Students have red, amber and green cards which they show on their desks or in the air. (red = don</a:t>
            </a:r>
            <a:r>
              <a:rPr lang="en-GB" altLang="en-US" sz="1600" dirty="0"/>
              <a:t>’</a:t>
            </a:r>
            <a:r>
              <a:rPr lang="en-GB" altLang="ja-JP" sz="1600" dirty="0"/>
              <a:t>t understand, green = totally get it etc.)</a:t>
            </a:r>
          </a:p>
          <a:p>
            <a:pPr eaLnBrk="1" hangingPunct="1"/>
            <a:endParaRPr lang="en-GB" altLang="en-US" sz="1600" dirty="0">
              <a:ea typeface="MS PGothic" pitchFamily="34" charset="-128"/>
            </a:endParaRPr>
          </a:p>
          <a:p>
            <a:pPr eaLnBrk="1" hangingPunct="1"/>
            <a:r>
              <a:rPr lang="en-GB" altLang="en-US" sz="1600" dirty="0">
                <a:ea typeface="MS PGothic" pitchFamily="34" charset="-128"/>
              </a:rPr>
              <a:t>Students self-assess using traffic lights. The teacher could then record these visually in their mark book.</a:t>
            </a:r>
          </a:p>
          <a:p>
            <a:pPr eaLnBrk="1" hangingPunct="1"/>
            <a:endParaRPr lang="en-GB" altLang="en-US" sz="1600" dirty="0">
              <a:ea typeface="MS PGothic" pitchFamily="34" charset="-128"/>
            </a:endParaRPr>
          </a:p>
          <a:p>
            <a:pPr eaLnBrk="1" hangingPunct="1"/>
            <a:r>
              <a:rPr lang="en-GB" altLang="en-US" sz="1600" dirty="0">
                <a:ea typeface="MS PGothic" pitchFamily="34" charset="-128"/>
              </a:rPr>
              <a:t>Peer assess presentations etc. with traffic lights </a:t>
            </a:r>
          </a:p>
          <a:p>
            <a:pPr eaLnBrk="1" hangingPunct="1">
              <a:buFontTx/>
              <a:buNone/>
            </a:pPr>
            <a:endParaRPr lang="en-GB" altLang="en-US" sz="1600" dirty="0">
              <a:ea typeface="MS PGothic" pitchFamily="34" charset="-128"/>
            </a:endParaRPr>
          </a:p>
          <a:p>
            <a:pPr eaLnBrk="1" hangingPunct="1">
              <a:buFontTx/>
              <a:buNone/>
            </a:pPr>
            <a:endParaRPr lang="en-GB" altLang="en-US" sz="1600" dirty="0">
              <a:ea typeface="MS PGothic" pitchFamily="34" charset="-128"/>
            </a:endParaRPr>
          </a:p>
        </p:txBody>
      </p:sp>
      <p:pic>
        <p:nvPicPr>
          <p:cNvPr id="22532" name="Picture 6" descr="http://gocomplainontheinternet.com/wp-content/uploads/2008/11/traffic_light.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53251" y="1571625"/>
            <a:ext cx="3268663"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993823536"/>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pPr eaLnBrk="1" hangingPunct="1"/>
            <a:r>
              <a:rPr lang="en-GB" altLang="en-US" dirty="0" smtClean="0">
                <a:ea typeface="MS PGothic" pitchFamily="34" charset="-128"/>
              </a:rPr>
              <a:t>2 </a:t>
            </a:r>
            <a:r>
              <a:rPr lang="en-GB" altLang="en-US" dirty="0" err="1" smtClean="0">
                <a:ea typeface="MS PGothic" pitchFamily="34" charset="-128"/>
              </a:rPr>
              <a:t>seren</a:t>
            </a:r>
            <a:r>
              <a:rPr lang="en-GB" altLang="en-US" dirty="0" smtClean="0">
                <a:ea typeface="MS PGothic" pitchFamily="34" charset="-128"/>
              </a:rPr>
              <a:t> a </a:t>
            </a:r>
            <a:r>
              <a:rPr lang="en-GB" altLang="en-US" dirty="0" err="1" smtClean="0">
                <a:ea typeface="MS PGothic" pitchFamily="34" charset="-128"/>
              </a:rPr>
              <a:t>dymuniad</a:t>
            </a:r>
            <a:endParaRPr lang="en-GB" altLang="en-US" dirty="0" smtClean="0">
              <a:ea typeface="MS PGothic" pitchFamily="34" charset="-128"/>
            </a:endParaRPr>
          </a:p>
        </p:txBody>
      </p:sp>
      <p:sp>
        <p:nvSpPr>
          <p:cNvPr id="23555" name="Rectangle 3"/>
          <p:cNvSpPr>
            <a:spLocks noGrp="1" noChangeArrowheads="1"/>
          </p:cNvSpPr>
          <p:nvPr>
            <p:ph type="body" sz="half" idx="1"/>
          </p:nvPr>
        </p:nvSpPr>
        <p:spPr/>
        <p:txBody>
          <a:bodyPr>
            <a:normAutofit/>
          </a:bodyPr>
          <a:lstStyle/>
          <a:p>
            <a:pPr eaLnBrk="1" hangingPunct="1">
              <a:buFontTx/>
              <a:buNone/>
            </a:pPr>
            <a:r>
              <a:rPr lang="en-GB" altLang="en-US" dirty="0" smtClean="0">
                <a:ea typeface="MS PGothic" pitchFamily="34" charset="-128"/>
              </a:rPr>
              <a:t>Wrth asesu </a:t>
            </a:r>
            <a:r>
              <a:rPr lang="en-GB" altLang="en-US" dirty="0" err="1" smtClean="0">
                <a:ea typeface="MS PGothic" pitchFamily="34" charset="-128"/>
              </a:rPr>
              <a:t>cyfoed</a:t>
            </a:r>
            <a:r>
              <a:rPr lang="en-GB" altLang="en-US" dirty="0" smtClean="0">
                <a:ea typeface="MS PGothic" pitchFamily="34" charset="-128"/>
              </a:rPr>
              <a:t>, </a:t>
            </a:r>
            <a:r>
              <a:rPr lang="en-GB" altLang="en-US" dirty="0" err="1" smtClean="0">
                <a:ea typeface="MS PGothic" pitchFamily="34" charset="-128"/>
              </a:rPr>
              <a:t>gofyn</a:t>
            </a:r>
            <a:r>
              <a:rPr lang="en-GB" altLang="en-US" dirty="0" smtClean="0">
                <a:ea typeface="MS PGothic" pitchFamily="34" charset="-128"/>
              </a:rPr>
              <a:t> </a:t>
            </a:r>
            <a:r>
              <a:rPr lang="en-GB" altLang="en-US" dirty="0" err="1" smtClean="0">
                <a:ea typeface="MS PGothic" pitchFamily="34" charset="-128"/>
              </a:rPr>
              <a:t>i</a:t>
            </a:r>
            <a:r>
              <a:rPr lang="en-GB" altLang="en-US" dirty="0" smtClean="0">
                <a:ea typeface="MS PGothic" pitchFamily="34" charset="-128"/>
              </a:rPr>
              <a:t> </a:t>
            </a:r>
            <a:r>
              <a:rPr lang="en-GB" altLang="en-US" dirty="0" err="1" smtClean="0">
                <a:ea typeface="MS PGothic" pitchFamily="34" charset="-128"/>
              </a:rPr>
              <a:t>ddisgybl</a:t>
            </a:r>
            <a:r>
              <a:rPr lang="en-GB" altLang="en-US" dirty="0" smtClean="0">
                <a:ea typeface="MS PGothic" pitchFamily="34" charset="-128"/>
              </a:rPr>
              <a:t> </a:t>
            </a:r>
            <a:r>
              <a:rPr lang="en-GB" altLang="en-US" dirty="0" err="1" smtClean="0">
                <a:ea typeface="MS PGothic" pitchFamily="34" charset="-128"/>
              </a:rPr>
              <a:t>nodi</a:t>
            </a:r>
            <a:r>
              <a:rPr lang="en-GB" altLang="en-US" dirty="0" smtClean="0">
                <a:ea typeface="MS PGothic" pitchFamily="34" charset="-128"/>
              </a:rPr>
              <a:t> </a:t>
            </a:r>
            <a:r>
              <a:rPr lang="en-GB" altLang="en-US" dirty="0" err="1" smtClean="0">
                <a:ea typeface="MS PGothic" pitchFamily="34" charset="-128"/>
              </a:rPr>
              <a:t>dwy</a:t>
            </a:r>
            <a:r>
              <a:rPr lang="en-GB" altLang="en-US" dirty="0" smtClean="0">
                <a:ea typeface="MS PGothic" pitchFamily="34" charset="-128"/>
              </a:rPr>
              <a:t> </a:t>
            </a:r>
            <a:r>
              <a:rPr lang="en-GB" altLang="en-US" dirty="0" err="1" smtClean="0">
                <a:ea typeface="MS PGothic" pitchFamily="34" charset="-128"/>
              </a:rPr>
              <a:t>seren</a:t>
            </a:r>
            <a:r>
              <a:rPr lang="en-GB" altLang="en-US" dirty="0" smtClean="0">
                <a:ea typeface="MS PGothic" pitchFamily="34" charset="-128"/>
              </a:rPr>
              <a:t> a </a:t>
            </a:r>
            <a:r>
              <a:rPr lang="en-GB" altLang="en-US" dirty="0" err="1" smtClean="0">
                <a:ea typeface="MS PGothic" pitchFamily="34" charset="-128"/>
              </a:rPr>
              <a:t>dymuniad</a:t>
            </a:r>
            <a:r>
              <a:rPr lang="en-GB" altLang="en-US" dirty="0" smtClean="0">
                <a:ea typeface="MS PGothic" pitchFamily="34" charset="-128"/>
              </a:rPr>
              <a:t> am waith </a:t>
            </a:r>
            <a:r>
              <a:rPr lang="en-GB" altLang="en-US" dirty="0" err="1" smtClean="0">
                <a:ea typeface="MS PGothic" pitchFamily="34" charset="-128"/>
              </a:rPr>
              <a:t>disgybl</a:t>
            </a:r>
            <a:r>
              <a:rPr lang="en-GB" altLang="en-US" dirty="0" smtClean="0">
                <a:ea typeface="MS PGothic" pitchFamily="34" charset="-128"/>
              </a:rPr>
              <a:t> arall.</a:t>
            </a:r>
          </a:p>
          <a:p>
            <a:pPr eaLnBrk="1" hangingPunct="1">
              <a:buFontTx/>
              <a:buNone/>
            </a:pPr>
            <a:endParaRPr lang="en-GB" altLang="en-US" dirty="0" smtClean="0">
              <a:ea typeface="MS PGothic" pitchFamily="34" charset="-128"/>
            </a:endParaRPr>
          </a:p>
          <a:p>
            <a:pPr eaLnBrk="1" hangingPunct="1">
              <a:buFontTx/>
              <a:buNone/>
            </a:pPr>
            <a:r>
              <a:rPr lang="en-GB" altLang="en-US" dirty="0" err="1" smtClean="0">
                <a:ea typeface="MS PGothic" pitchFamily="34" charset="-128"/>
              </a:rPr>
              <a:t>Dwy</a:t>
            </a:r>
            <a:r>
              <a:rPr lang="en-GB" altLang="en-US" dirty="0" smtClean="0">
                <a:ea typeface="MS PGothic" pitchFamily="34" charset="-128"/>
              </a:rPr>
              <a:t> </a:t>
            </a:r>
            <a:r>
              <a:rPr lang="en-GB" altLang="en-US" dirty="0" err="1" smtClean="0">
                <a:ea typeface="MS PGothic" pitchFamily="34" charset="-128"/>
              </a:rPr>
              <a:t>seren</a:t>
            </a:r>
            <a:r>
              <a:rPr lang="en-GB" altLang="en-US" dirty="0" smtClean="0">
                <a:ea typeface="MS PGothic" pitchFamily="34" charset="-128"/>
              </a:rPr>
              <a:t> = 2 </a:t>
            </a:r>
            <a:r>
              <a:rPr lang="en-GB" altLang="en-US" dirty="0" err="1" smtClean="0">
                <a:ea typeface="MS PGothic" pitchFamily="34" charset="-128"/>
              </a:rPr>
              <a:t>beth</a:t>
            </a:r>
            <a:r>
              <a:rPr lang="en-GB" altLang="en-US" dirty="0" smtClean="0">
                <a:ea typeface="MS PGothic" pitchFamily="34" charset="-128"/>
              </a:rPr>
              <a:t> </a:t>
            </a:r>
            <a:r>
              <a:rPr lang="en-GB" altLang="en-US" dirty="0" err="1" smtClean="0">
                <a:ea typeface="MS PGothic" pitchFamily="34" charset="-128"/>
              </a:rPr>
              <a:t>sy’n</a:t>
            </a:r>
            <a:r>
              <a:rPr lang="en-GB" altLang="en-US" dirty="0" smtClean="0">
                <a:ea typeface="MS PGothic" pitchFamily="34" charset="-128"/>
              </a:rPr>
              <a:t> </a:t>
            </a:r>
            <a:r>
              <a:rPr lang="en-GB" altLang="en-US" dirty="0" err="1" smtClean="0">
                <a:ea typeface="MS PGothic" pitchFamily="34" charset="-128"/>
              </a:rPr>
              <a:t>dda</a:t>
            </a:r>
            <a:r>
              <a:rPr lang="en-GB" altLang="en-US" dirty="0" smtClean="0">
                <a:ea typeface="MS PGothic" pitchFamily="34" charset="-128"/>
              </a:rPr>
              <a:t> am y </a:t>
            </a:r>
            <a:r>
              <a:rPr lang="en-GB" altLang="en-US" dirty="0" err="1" smtClean="0">
                <a:ea typeface="MS PGothic" pitchFamily="34" charset="-128"/>
              </a:rPr>
              <a:t>gwaith</a:t>
            </a:r>
            <a:endParaRPr lang="en-GB" altLang="en-US" dirty="0" smtClean="0">
              <a:ea typeface="MS PGothic" pitchFamily="34" charset="-128"/>
            </a:endParaRPr>
          </a:p>
          <a:p>
            <a:pPr eaLnBrk="1" hangingPunct="1">
              <a:buFontTx/>
              <a:buNone/>
            </a:pPr>
            <a:endParaRPr lang="en-GB" altLang="en-US" dirty="0" smtClean="0">
              <a:ea typeface="MS PGothic" pitchFamily="34" charset="-128"/>
            </a:endParaRPr>
          </a:p>
          <a:p>
            <a:pPr eaLnBrk="1" hangingPunct="1">
              <a:buFontTx/>
              <a:buNone/>
            </a:pPr>
            <a:r>
              <a:rPr lang="en-GB" altLang="en-US" dirty="0" err="1" smtClean="0">
                <a:ea typeface="MS PGothic" pitchFamily="34" charset="-128"/>
              </a:rPr>
              <a:t>Dymuniad</a:t>
            </a:r>
            <a:r>
              <a:rPr lang="en-GB" altLang="en-US" dirty="0" smtClean="0">
                <a:ea typeface="MS PGothic" pitchFamily="34" charset="-128"/>
              </a:rPr>
              <a:t> = </a:t>
            </a:r>
            <a:r>
              <a:rPr lang="en-GB" altLang="en-US" dirty="0" err="1" smtClean="0">
                <a:ea typeface="MS PGothic" pitchFamily="34" charset="-128"/>
              </a:rPr>
              <a:t>rhywbeth</a:t>
            </a:r>
            <a:r>
              <a:rPr lang="en-GB" altLang="en-US" dirty="0" smtClean="0">
                <a:ea typeface="MS PGothic" pitchFamily="34" charset="-128"/>
              </a:rPr>
              <a:t> sy’n </a:t>
            </a:r>
            <a:r>
              <a:rPr lang="en-GB" altLang="en-US" dirty="0" err="1" smtClean="0">
                <a:ea typeface="MS PGothic" pitchFamily="34" charset="-128"/>
              </a:rPr>
              <a:t>bosib</a:t>
            </a:r>
            <a:r>
              <a:rPr lang="en-GB" altLang="en-US" dirty="0" smtClean="0">
                <a:ea typeface="MS PGothic" pitchFamily="34" charset="-128"/>
              </a:rPr>
              <a:t> gwneud yn well </a:t>
            </a:r>
            <a:r>
              <a:rPr lang="en-GB" altLang="en-US" dirty="0" err="1" smtClean="0">
                <a:ea typeface="MS PGothic" pitchFamily="34" charset="-128"/>
              </a:rPr>
              <a:t>fyth</a:t>
            </a:r>
            <a:r>
              <a:rPr lang="en-GB" altLang="en-US" dirty="0" smtClean="0">
                <a:ea typeface="MS PGothic" pitchFamily="34" charset="-128"/>
              </a:rPr>
              <a:t> y </a:t>
            </a:r>
            <a:r>
              <a:rPr lang="en-GB" altLang="en-US" dirty="0" err="1" smtClean="0">
                <a:ea typeface="MS PGothic" pitchFamily="34" charset="-128"/>
              </a:rPr>
              <a:t>tro</a:t>
            </a:r>
            <a:r>
              <a:rPr lang="en-GB" altLang="en-US" dirty="0" smtClean="0">
                <a:ea typeface="MS PGothic" pitchFamily="34" charset="-128"/>
              </a:rPr>
              <a:t> </a:t>
            </a:r>
            <a:r>
              <a:rPr lang="en-GB" altLang="en-US" dirty="0" err="1" smtClean="0">
                <a:ea typeface="MS PGothic" pitchFamily="34" charset="-128"/>
              </a:rPr>
              <a:t>nesaf</a:t>
            </a:r>
            <a:r>
              <a:rPr lang="en-GB" altLang="en-US" dirty="0" smtClean="0">
                <a:ea typeface="MS PGothic" pitchFamily="34" charset="-128"/>
              </a:rPr>
              <a:t> </a:t>
            </a:r>
          </a:p>
        </p:txBody>
      </p:sp>
      <p:pic>
        <p:nvPicPr>
          <p:cNvPr id="23556" name="Picture 6" descr="http://www.pmbni.org.uk/img/photos/2stars.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38876" y="1500188"/>
            <a:ext cx="3751263" cy="487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3557" name="TextBox 4"/>
          <p:cNvSpPr txBox="1">
            <a:spLocks noChangeArrowheads="1"/>
          </p:cNvSpPr>
          <p:nvPr/>
        </p:nvSpPr>
        <p:spPr bwMode="auto">
          <a:xfrm>
            <a:off x="8810626" y="1"/>
            <a:ext cx="185737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algn="r" eaLnBrk="1" hangingPunct="1">
              <a:spcBef>
                <a:spcPct val="0"/>
              </a:spcBef>
              <a:buFontTx/>
              <a:buNone/>
            </a:pPr>
            <a:r>
              <a:rPr lang="en-GB" altLang="en-US" sz="1400">
                <a:solidFill>
                  <a:prstClr val="black"/>
                </a:solidFill>
                <a:latin typeface="Arial" charset="0"/>
                <a:ea typeface="MS PGothic" pitchFamily="34" charset="-128"/>
              </a:rPr>
              <a:t>Back to AFL Tools</a:t>
            </a:r>
          </a:p>
        </p:txBody>
      </p:sp>
    </p:spTree>
    <p:extLst>
      <p:ext uri="{BB962C8B-B14F-4D97-AF65-F5344CB8AC3E}">
        <p14:creationId xmlns:p14="http://schemas.microsoft.com/office/powerpoint/2010/main" val="3515998267"/>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pPr eaLnBrk="1" hangingPunct="1"/>
            <a:r>
              <a:rPr lang="en-GB" altLang="en-US" smtClean="0">
                <a:ea typeface="MS PGothic" pitchFamily="34" charset="-128"/>
              </a:rPr>
              <a:t>2 stars and a wish</a:t>
            </a:r>
          </a:p>
        </p:txBody>
      </p:sp>
      <p:sp>
        <p:nvSpPr>
          <p:cNvPr id="23555" name="Rectangle 3"/>
          <p:cNvSpPr>
            <a:spLocks noGrp="1" noChangeArrowheads="1"/>
          </p:cNvSpPr>
          <p:nvPr>
            <p:ph type="body" sz="half" idx="1"/>
          </p:nvPr>
        </p:nvSpPr>
        <p:spPr/>
        <p:txBody>
          <a:bodyPr>
            <a:noAutofit/>
          </a:bodyPr>
          <a:lstStyle/>
          <a:p>
            <a:pPr eaLnBrk="1" hangingPunct="1">
              <a:buFontTx/>
              <a:buNone/>
            </a:pPr>
            <a:r>
              <a:rPr lang="en-GB" altLang="en-US" dirty="0" smtClean="0">
                <a:ea typeface="MS PGothic" pitchFamily="34" charset="-128"/>
              </a:rPr>
              <a:t>For peer assessment, ask students to </a:t>
            </a:r>
          </a:p>
          <a:p>
            <a:pPr eaLnBrk="1" hangingPunct="1">
              <a:buFontTx/>
              <a:buNone/>
            </a:pPr>
            <a:r>
              <a:rPr lang="en-GB" altLang="en-US" dirty="0" smtClean="0">
                <a:ea typeface="MS PGothic" pitchFamily="34" charset="-128"/>
              </a:rPr>
              <a:t>give two stars and a wish.</a:t>
            </a:r>
          </a:p>
          <a:p>
            <a:pPr eaLnBrk="1" hangingPunct="1">
              <a:buFontTx/>
              <a:buNone/>
            </a:pPr>
            <a:endParaRPr lang="en-GB" altLang="en-US" dirty="0" smtClean="0">
              <a:ea typeface="MS PGothic" pitchFamily="34" charset="-128"/>
            </a:endParaRPr>
          </a:p>
          <a:p>
            <a:pPr eaLnBrk="1" hangingPunct="1">
              <a:buFontTx/>
              <a:buNone/>
            </a:pPr>
            <a:r>
              <a:rPr lang="en-GB" altLang="en-US" dirty="0" smtClean="0">
                <a:ea typeface="MS PGothic" pitchFamily="34" charset="-128"/>
              </a:rPr>
              <a:t>Two stars = 2 things that are good </a:t>
            </a:r>
          </a:p>
          <a:p>
            <a:pPr eaLnBrk="1" hangingPunct="1">
              <a:buFontTx/>
              <a:buNone/>
            </a:pPr>
            <a:r>
              <a:rPr lang="en-GB" altLang="en-US" dirty="0" smtClean="0">
                <a:ea typeface="MS PGothic" pitchFamily="34" charset="-128"/>
              </a:rPr>
              <a:t>about the piece of work</a:t>
            </a:r>
          </a:p>
          <a:p>
            <a:pPr eaLnBrk="1" hangingPunct="1">
              <a:buFontTx/>
              <a:buNone/>
            </a:pPr>
            <a:endParaRPr lang="en-GB" altLang="en-US" dirty="0" smtClean="0">
              <a:ea typeface="MS PGothic" pitchFamily="34" charset="-128"/>
            </a:endParaRPr>
          </a:p>
          <a:p>
            <a:pPr eaLnBrk="1" hangingPunct="1">
              <a:buFontTx/>
              <a:buNone/>
            </a:pPr>
            <a:r>
              <a:rPr lang="en-GB" altLang="en-US" dirty="0" smtClean="0">
                <a:ea typeface="MS PGothic" pitchFamily="34" charset="-128"/>
              </a:rPr>
              <a:t>A wish = something they can improve </a:t>
            </a:r>
          </a:p>
          <a:p>
            <a:pPr eaLnBrk="1" hangingPunct="1">
              <a:buFontTx/>
              <a:buNone/>
            </a:pPr>
            <a:r>
              <a:rPr lang="en-GB" altLang="en-US" dirty="0" smtClean="0">
                <a:ea typeface="MS PGothic" pitchFamily="34" charset="-128"/>
              </a:rPr>
              <a:t>to make it even better</a:t>
            </a:r>
          </a:p>
        </p:txBody>
      </p:sp>
      <p:pic>
        <p:nvPicPr>
          <p:cNvPr id="23556" name="Picture 6" descr="http://www.pmbni.org.uk/img/photos/2stars.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38876" y="1500188"/>
            <a:ext cx="3751263" cy="487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3557" name="TextBox 4"/>
          <p:cNvSpPr txBox="1">
            <a:spLocks noChangeArrowheads="1"/>
          </p:cNvSpPr>
          <p:nvPr/>
        </p:nvSpPr>
        <p:spPr bwMode="auto">
          <a:xfrm>
            <a:off x="8810626" y="1"/>
            <a:ext cx="185737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algn="r" eaLnBrk="1" hangingPunct="1">
              <a:spcBef>
                <a:spcPct val="0"/>
              </a:spcBef>
              <a:buFontTx/>
              <a:buNone/>
            </a:pPr>
            <a:r>
              <a:rPr lang="en-GB" altLang="en-US" sz="1400">
                <a:solidFill>
                  <a:prstClr val="black"/>
                </a:solidFill>
                <a:latin typeface="Arial" charset="0"/>
                <a:ea typeface="MS PGothic" pitchFamily="34" charset="-128"/>
              </a:rPr>
              <a:t>Back to AFL Tools</a:t>
            </a:r>
          </a:p>
        </p:txBody>
      </p:sp>
    </p:spTree>
    <p:extLst>
      <p:ext uri="{BB962C8B-B14F-4D97-AF65-F5344CB8AC3E}">
        <p14:creationId xmlns:p14="http://schemas.microsoft.com/office/powerpoint/2010/main" val="526753591"/>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eaLnBrk="1" hangingPunct="1"/>
            <a:r>
              <a:rPr lang="en-GB" altLang="en-US" dirty="0" err="1" smtClean="0">
                <a:ea typeface="MS PGothic" pitchFamily="34" charset="-128"/>
              </a:rPr>
              <a:t>Bodiau</a:t>
            </a:r>
            <a:endParaRPr lang="en-GB" altLang="en-US" dirty="0" smtClean="0">
              <a:ea typeface="MS PGothic" pitchFamily="34" charset="-128"/>
            </a:endParaRPr>
          </a:p>
        </p:txBody>
      </p:sp>
      <p:sp>
        <p:nvSpPr>
          <p:cNvPr id="24579" name="Rectangle 3"/>
          <p:cNvSpPr>
            <a:spLocks noGrp="1" noChangeArrowheads="1"/>
          </p:cNvSpPr>
          <p:nvPr>
            <p:ph type="body" sz="half" idx="1"/>
          </p:nvPr>
        </p:nvSpPr>
        <p:spPr>
          <a:xfrm>
            <a:off x="1981200" y="1600201"/>
            <a:ext cx="4330824" cy="4525963"/>
          </a:xfrm>
        </p:spPr>
        <p:txBody>
          <a:bodyPr>
            <a:noAutofit/>
          </a:bodyPr>
          <a:lstStyle/>
          <a:p>
            <a:pPr eaLnBrk="1" hangingPunct="1">
              <a:buFontTx/>
              <a:buNone/>
            </a:pPr>
            <a:r>
              <a:rPr lang="en-GB" altLang="en-US" dirty="0" err="1" smtClean="0">
                <a:ea typeface="MS PGothic" pitchFamily="34" charset="-128"/>
              </a:rPr>
              <a:t>Cadarnhau</a:t>
            </a:r>
            <a:r>
              <a:rPr lang="en-GB" altLang="en-US" dirty="0" smtClean="0">
                <a:ea typeface="MS PGothic" pitchFamily="34" charset="-128"/>
              </a:rPr>
              <a:t> dealltwriaeth y dosbarth o’r hyn sy’n </a:t>
            </a:r>
            <a:r>
              <a:rPr lang="en-GB" altLang="en-US" dirty="0" err="1" smtClean="0">
                <a:ea typeface="MS PGothic" pitchFamily="34" charset="-128"/>
              </a:rPr>
              <a:t>cael</a:t>
            </a:r>
            <a:r>
              <a:rPr lang="en-GB" altLang="en-US" dirty="0" smtClean="0">
                <a:ea typeface="MS PGothic" pitchFamily="34" charset="-128"/>
              </a:rPr>
              <a:t> ei </a:t>
            </a:r>
            <a:r>
              <a:rPr lang="en-GB" altLang="en-US" dirty="0" err="1" smtClean="0">
                <a:ea typeface="MS PGothic" pitchFamily="34" charset="-128"/>
              </a:rPr>
              <a:t>ddysgu</a:t>
            </a:r>
            <a:r>
              <a:rPr lang="en-GB" altLang="en-US" dirty="0" smtClean="0">
                <a:ea typeface="MS PGothic" pitchFamily="34" charset="-128"/>
              </a:rPr>
              <a:t> wrth </a:t>
            </a:r>
            <a:r>
              <a:rPr lang="en-GB" altLang="en-US" dirty="0" err="1" smtClean="0">
                <a:ea typeface="MS PGothic" pitchFamily="34" charset="-128"/>
              </a:rPr>
              <a:t>ofyn</a:t>
            </a:r>
            <a:r>
              <a:rPr lang="en-GB" altLang="en-US" dirty="0" smtClean="0">
                <a:ea typeface="MS PGothic" pitchFamily="34" charset="-128"/>
              </a:rPr>
              <a:t> </a:t>
            </a:r>
            <a:r>
              <a:rPr lang="en-GB" altLang="en-US" dirty="0" err="1" smtClean="0">
                <a:ea typeface="MS PGothic" pitchFamily="34" charset="-128"/>
              </a:rPr>
              <a:t>iddynt</a:t>
            </a:r>
            <a:r>
              <a:rPr lang="en-GB" altLang="en-US" dirty="0" smtClean="0">
                <a:ea typeface="MS PGothic" pitchFamily="34" charset="-128"/>
              </a:rPr>
              <a:t> </a:t>
            </a:r>
            <a:r>
              <a:rPr lang="en-GB" altLang="en-US" dirty="0" err="1" smtClean="0">
                <a:ea typeface="MS PGothic" pitchFamily="34" charset="-128"/>
              </a:rPr>
              <a:t>ddangos</a:t>
            </a:r>
            <a:r>
              <a:rPr lang="en-GB" altLang="en-US" dirty="0" smtClean="0">
                <a:ea typeface="MS PGothic" pitchFamily="34" charset="-128"/>
              </a:rPr>
              <a:t> </a:t>
            </a:r>
            <a:r>
              <a:rPr lang="en-GB" altLang="en-US" dirty="0" err="1" smtClean="0">
                <a:ea typeface="MS PGothic" pitchFamily="34" charset="-128"/>
              </a:rPr>
              <a:t>bodiau</a:t>
            </a:r>
            <a:r>
              <a:rPr lang="en-GB" altLang="en-US" dirty="0" smtClean="0">
                <a:ea typeface="MS PGothic" pitchFamily="34" charset="-128"/>
              </a:rPr>
              <a:t>. </a:t>
            </a:r>
          </a:p>
          <a:p>
            <a:pPr eaLnBrk="1" hangingPunct="1">
              <a:buFontTx/>
              <a:buNone/>
            </a:pPr>
            <a:r>
              <a:rPr lang="en-GB" altLang="en-US" dirty="0" err="1" smtClean="0">
                <a:ea typeface="MS PGothic" pitchFamily="34" charset="-128"/>
              </a:rPr>
              <a:t>Bodiau</a:t>
            </a:r>
            <a:r>
              <a:rPr lang="en-GB" altLang="en-US" dirty="0" smtClean="0">
                <a:ea typeface="MS PGothic" pitchFamily="34" charset="-128"/>
              </a:rPr>
              <a:t> </a:t>
            </a:r>
            <a:r>
              <a:rPr lang="en-GB" altLang="en-US" dirty="0" err="1" smtClean="0">
                <a:ea typeface="MS PGothic" pitchFamily="34" charset="-128"/>
              </a:rPr>
              <a:t>i</a:t>
            </a:r>
            <a:r>
              <a:rPr lang="en-GB" altLang="en-US" dirty="0" smtClean="0">
                <a:ea typeface="MS PGothic" pitchFamily="34" charset="-128"/>
              </a:rPr>
              <a:t> </a:t>
            </a:r>
            <a:r>
              <a:rPr lang="en-GB" altLang="en-US" dirty="0" err="1" smtClean="0">
                <a:ea typeface="MS PGothic" pitchFamily="34" charset="-128"/>
              </a:rPr>
              <a:t>fyny</a:t>
            </a:r>
            <a:r>
              <a:rPr lang="en-GB" altLang="en-US" dirty="0" smtClean="0">
                <a:ea typeface="MS PGothic" pitchFamily="34" charset="-128"/>
              </a:rPr>
              <a:t> = Rwy’n </a:t>
            </a:r>
            <a:r>
              <a:rPr lang="en-GB" altLang="en-US" dirty="0" err="1" smtClean="0">
                <a:ea typeface="MS PGothic" pitchFamily="34" charset="-128"/>
              </a:rPr>
              <a:t>deall</a:t>
            </a:r>
            <a:endParaRPr lang="en-GB" altLang="en-US" dirty="0" smtClean="0">
              <a:ea typeface="MS PGothic" pitchFamily="34" charset="-128"/>
            </a:endParaRPr>
          </a:p>
          <a:p>
            <a:pPr eaLnBrk="1" hangingPunct="1">
              <a:buFontTx/>
              <a:buNone/>
            </a:pPr>
            <a:endParaRPr lang="en-GB" altLang="en-US" dirty="0" smtClean="0">
              <a:ea typeface="MS PGothic" pitchFamily="34" charset="-128"/>
            </a:endParaRPr>
          </a:p>
          <a:p>
            <a:pPr eaLnBrk="1" hangingPunct="1">
              <a:buFontTx/>
              <a:buNone/>
            </a:pPr>
            <a:r>
              <a:rPr lang="en-GB" altLang="en-US" dirty="0" err="1" smtClean="0">
                <a:ea typeface="MS PGothic" pitchFamily="34" charset="-128"/>
              </a:rPr>
              <a:t>Bodiau</a:t>
            </a:r>
            <a:r>
              <a:rPr lang="en-GB" altLang="en-US" dirty="0" smtClean="0">
                <a:ea typeface="MS PGothic" pitchFamily="34" charset="-128"/>
              </a:rPr>
              <a:t> </a:t>
            </a:r>
            <a:r>
              <a:rPr lang="en-GB" altLang="en-US" dirty="0" err="1" smtClean="0">
                <a:ea typeface="MS PGothic" pitchFamily="34" charset="-128"/>
              </a:rPr>
              <a:t>hanner</a:t>
            </a:r>
            <a:r>
              <a:rPr lang="en-GB" altLang="en-US" dirty="0" smtClean="0">
                <a:ea typeface="MS PGothic" pitchFamily="34" charset="-128"/>
              </a:rPr>
              <a:t> </a:t>
            </a:r>
            <a:r>
              <a:rPr lang="en-GB" altLang="en-US" dirty="0" err="1" smtClean="0">
                <a:ea typeface="MS PGothic" pitchFamily="34" charset="-128"/>
              </a:rPr>
              <a:t>ffordd</a:t>
            </a:r>
            <a:r>
              <a:rPr lang="en-GB" altLang="en-US" dirty="0" smtClean="0">
                <a:ea typeface="MS PGothic" pitchFamily="34" charset="-128"/>
              </a:rPr>
              <a:t> = </a:t>
            </a:r>
            <a:r>
              <a:rPr lang="en-GB" altLang="en-US" dirty="0" err="1" smtClean="0">
                <a:ea typeface="MS PGothic" pitchFamily="34" charset="-128"/>
              </a:rPr>
              <a:t>bron</a:t>
            </a:r>
            <a:r>
              <a:rPr lang="en-GB" altLang="en-US" dirty="0" smtClean="0">
                <a:ea typeface="MS PGothic" pitchFamily="34" charset="-128"/>
              </a:rPr>
              <a:t> a </a:t>
            </a:r>
            <a:r>
              <a:rPr lang="en-GB" altLang="en-US" dirty="0" err="1" smtClean="0">
                <a:ea typeface="MS PGothic" pitchFamily="34" charset="-128"/>
              </a:rPr>
              <a:t>deall</a:t>
            </a:r>
            <a:endParaRPr lang="en-GB" altLang="en-US" dirty="0" smtClean="0">
              <a:ea typeface="MS PGothic" pitchFamily="34" charset="-128"/>
            </a:endParaRPr>
          </a:p>
          <a:p>
            <a:pPr eaLnBrk="1" hangingPunct="1">
              <a:buFontTx/>
              <a:buNone/>
            </a:pPr>
            <a:endParaRPr lang="en-GB" altLang="en-US" dirty="0" smtClean="0">
              <a:ea typeface="MS PGothic" pitchFamily="34" charset="-128"/>
            </a:endParaRPr>
          </a:p>
          <a:p>
            <a:pPr eaLnBrk="1" hangingPunct="1">
              <a:buFontTx/>
              <a:buNone/>
            </a:pPr>
            <a:r>
              <a:rPr lang="en-GB" altLang="en-US" dirty="0" err="1" smtClean="0">
                <a:ea typeface="MS PGothic" pitchFamily="34" charset="-128"/>
              </a:rPr>
              <a:t>Bodiau</a:t>
            </a:r>
            <a:r>
              <a:rPr lang="en-GB" altLang="en-US" dirty="0" smtClean="0">
                <a:ea typeface="MS PGothic" pitchFamily="34" charset="-128"/>
              </a:rPr>
              <a:t> </a:t>
            </a:r>
            <a:r>
              <a:rPr lang="en-GB" altLang="en-US" dirty="0" err="1" smtClean="0">
                <a:ea typeface="MS PGothic" pitchFamily="34" charset="-128"/>
              </a:rPr>
              <a:t>lawr</a:t>
            </a:r>
            <a:r>
              <a:rPr lang="en-GB" altLang="en-US" dirty="0" smtClean="0">
                <a:ea typeface="MS PGothic" pitchFamily="34" charset="-128"/>
              </a:rPr>
              <a:t> = Nid </a:t>
            </a:r>
            <a:r>
              <a:rPr lang="en-GB" altLang="en-US" dirty="0" err="1" smtClean="0">
                <a:ea typeface="MS PGothic" pitchFamily="34" charset="-128"/>
              </a:rPr>
              <a:t>wyf</a:t>
            </a:r>
            <a:r>
              <a:rPr lang="en-GB" altLang="en-US" dirty="0" smtClean="0">
                <a:ea typeface="MS PGothic" pitchFamily="34" charset="-128"/>
              </a:rPr>
              <a:t> yn </a:t>
            </a:r>
            <a:r>
              <a:rPr lang="en-GB" altLang="en-US" dirty="0" err="1" smtClean="0">
                <a:ea typeface="MS PGothic" pitchFamily="34" charset="-128"/>
              </a:rPr>
              <a:t>deall</a:t>
            </a:r>
            <a:endParaRPr lang="en-GB" altLang="en-US" dirty="0" smtClean="0">
              <a:ea typeface="MS PGothic" pitchFamily="34" charset="-128"/>
            </a:endParaRPr>
          </a:p>
        </p:txBody>
      </p:sp>
      <p:pic>
        <p:nvPicPr>
          <p:cNvPr id="24580" name="Picture 6" descr="ist2_4796726-thumbs-up-icon.jpg image by senordemai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21124189">
            <a:off x="8733683" y="514909"/>
            <a:ext cx="2741719" cy="27417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581" name="TextBox 4"/>
          <p:cNvSpPr txBox="1">
            <a:spLocks noChangeArrowheads="1"/>
          </p:cNvSpPr>
          <p:nvPr/>
        </p:nvSpPr>
        <p:spPr bwMode="auto">
          <a:xfrm>
            <a:off x="8810626" y="1"/>
            <a:ext cx="185737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algn="r" eaLnBrk="1" hangingPunct="1">
              <a:spcBef>
                <a:spcPct val="0"/>
              </a:spcBef>
              <a:buFontTx/>
              <a:buNone/>
            </a:pPr>
            <a:r>
              <a:rPr lang="en-GB" altLang="en-US" sz="1400">
                <a:solidFill>
                  <a:prstClr val="black"/>
                </a:solidFill>
                <a:latin typeface="Arial" charset="0"/>
                <a:ea typeface="MS PGothic" pitchFamily="34" charset="-128"/>
              </a:rPr>
              <a:t>Back to AFL Tools</a:t>
            </a:r>
          </a:p>
        </p:txBody>
      </p:sp>
      <p:pic>
        <p:nvPicPr>
          <p:cNvPr id="6" name="Picture 6" descr="ist2_4796726-thumbs-up-icon.jpg image by senordemai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11629047">
            <a:off x="6312024" y="3283162"/>
            <a:ext cx="2741719" cy="27417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70067234"/>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eaLnBrk="1" hangingPunct="1"/>
            <a:r>
              <a:rPr lang="en-GB" altLang="en-US" smtClean="0">
                <a:ea typeface="MS PGothic" pitchFamily="34" charset="-128"/>
              </a:rPr>
              <a:t>Thumbs</a:t>
            </a:r>
          </a:p>
        </p:txBody>
      </p:sp>
      <p:sp>
        <p:nvSpPr>
          <p:cNvPr id="24579" name="Rectangle 3"/>
          <p:cNvSpPr>
            <a:spLocks noGrp="1" noChangeArrowheads="1"/>
          </p:cNvSpPr>
          <p:nvPr>
            <p:ph type="body" sz="half" idx="1"/>
          </p:nvPr>
        </p:nvSpPr>
        <p:spPr/>
        <p:txBody>
          <a:bodyPr>
            <a:noAutofit/>
          </a:bodyPr>
          <a:lstStyle/>
          <a:p>
            <a:pPr eaLnBrk="1" hangingPunct="1">
              <a:buFontTx/>
              <a:buNone/>
            </a:pPr>
            <a:r>
              <a:rPr lang="en-GB" altLang="en-US" dirty="0" smtClean="0">
                <a:ea typeface="MS PGothic" pitchFamily="34" charset="-128"/>
              </a:rPr>
              <a:t>Check class understanding of what </a:t>
            </a:r>
          </a:p>
          <a:p>
            <a:pPr eaLnBrk="1" hangingPunct="1">
              <a:buFontTx/>
              <a:buNone/>
            </a:pPr>
            <a:r>
              <a:rPr lang="en-GB" altLang="en-US" dirty="0" smtClean="0">
                <a:ea typeface="MS PGothic" pitchFamily="34" charset="-128"/>
              </a:rPr>
              <a:t>you are teaching by asking them </a:t>
            </a:r>
          </a:p>
          <a:p>
            <a:pPr eaLnBrk="1" hangingPunct="1">
              <a:buFontTx/>
              <a:buNone/>
            </a:pPr>
            <a:r>
              <a:rPr lang="en-GB" altLang="en-US" dirty="0" smtClean="0">
                <a:ea typeface="MS PGothic" pitchFamily="34" charset="-128"/>
              </a:rPr>
              <a:t>to show their thumbs.</a:t>
            </a:r>
          </a:p>
          <a:p>
            <a:pPr eaLnBrk="1" hangingPunct="1">
              <a:buFontTx/>
              <a:buNone/>
            </a:pPr>
            <a:endParaRPr lang="en-GB" altLang="en-US" dirty="0" smtClean="0">
              <a:ea typeface="MS PGothic" pitchFamily="34" charset="-128"/>
            </a:endParaRPr>
          </a:p>
          <a:p>
            <a:pPr eaLnBrk="1" hangingPunct="1">
              <a:buFontTx/>
              <a:buNone/>
            </a:pPr>
            <a:r>
              <a:rPr lang="en-GB" altLang="en-US" dirty="0" smtClean="0">
                <a:ea typeface="MS PGothic" pitchFamily="34" charset="-128"/>
              </a:rPr>
              <a:t>Thumbs up = I get it</a:t>
            </a:r>
          </a:p>
          <a:p>
            <a:pPr eaLnBrk="1" hangingPunct="1">
              <a:buFontTx/>
              <a:buNone/>
            </a:pPr>
            <a:endParaRPr lang="en-GB" altLang="en-US" dirty="0" smtClean="0">
              <a:ea typeface="MS PGothic" pitchFamily="34" charset="-128"/>
            </a:endParaRPr>
          </a:p>
          <a:p>
            <a:pPr eaLnBrk="1" hangingPunct="1">
              <a:buFontTx/>
              <a:buNone/>
            </a:pPr>
            <a:r>
              <a:rPr lang="en-GB" altLang="en-US" dirty="0" smtClean="0">
                <a:ea typeface="MS PGothic" pitchFamily="34" charset="-128"/>
              </a:rPr>
              <a:t>Thumbs half way = sort of</a:t>
            </a:r>
          </a:p>
          <a:p>
            <a:pPr eaLnBrk="1" hangingPunct="1">
              <a:buFontTx/>
              <a:buNone/>
            </a:pPr>
            <a:endParaRPr lang="en-GB" altLang="en-US" dirty="0" smtClean="0">
              <a:ea typeface="MS PGothic" pitchFamily="34" charset="-128"/>
            </a:endParaRPr>
          </a:p>
          <a:p>
            <a:pPr eaLnBrk="1" hangingPunct="1">
              <a:buFontTx/>
              <a:buNone/>
            </a:pPr>
            <a:r>
              <a:rPr lang="en-GB" altLang="en-US" dirty="0" smtClean="0">
                <a:ea typeface="MS PGothic" pitchFamily="34" charset="-128"/>
              </a:rPr>
              <a:t>Thumbs down = I don</a:t>
            </a:r>
            <a:r>
              <a:rPr lang="ja-JP" altLang="en-GB" dirty="0" smtClean="0"/>
              <a:t>’</a:t>
            </a:r>
            <a:r>
              <a:rPr lang="en-GB" altLang="ja-JP" dirty="0" smtClean="0"/>
              <a:t>t get it</a:t>
            </a:r>
            <a:endParaRPr lang="en-GB" altLang="en-US" dirty="0" smtClean="0">
              <a:ea typeface="MS PGothic" pitchFamily="34" charset="-128"/>
            </a:endParaRPr>
          </a:p>
        </p:txBody>
      </p:sp>
      <p:pic>
        <p:nvPicPr>
          <p:cNvPr id="24580" name="Picture 6" descr="ist2_4796726-thumbs-up-icon.jpg image by senordemai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21068719">
            <a:off x="5371255" y="349626"/>
            <a:ext cx="2755265" cy="27552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581" name="TextBox 4"/>
          <p:cNvSpPr txBox="1">
            <a:spLocks noChangeArrowheads="1"/>
          </p:cNvSpPr>
          <p:nvPr/>
        </p:nvSpPr>
        <p:spPr bwMode="auto">
          <a:xfrm>
            <a:off x="8810626" y="1"/>
            <a:ext cx="185737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algn="r" eaLnBrk="1" hangingPunct="1">
              <a:spcBef>
                <a:spcPct val="0"/>
              </a:spcBef>
              <a:buFontTx/>
              <a:buNone/>
            </a:pPr>
            <a:r>
              <a:rPr lang="en-GB" altLang="en-US" sz="1400">
                <a:solidFill>
                  <a:prstClr val="black"/>
                </a:solidFill>
                <a:latin typeface="Arial" charset="0"/>
                <a:ea typeface="MS PGothic" pitchFamily="34" charset="-128"/>
              </a:rPr>
              <a:t>Back to AFL Tools</a:t>
            </a:r>
          </a:p>
        </p:txBody>
      </p:sp>
      <p:pic>
        <p:nvPicPr>
          <p:cNvPr id="6" name="Picture 6" descr="ist2_4796726-thumbs-up-icon.jpg image by senordemai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11315981">
            <a:off x="6438169" y="3440921"/>
            <a:ext cx="2755265" cy="27552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210036501"/>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pPr eaLnBrk="1" hangingPunct="1"/>
            <a:r>
              <a:rPr lang="en-GB" altLang="en-US" dirty="0" err="1" smtClean="0">
                <a:ea typeface="MS PGothic" pitchFamily="34" charset="-128"/>
              </a:rPr>
              <a:t>Cynllun</a:t>
            </a:r>
            <a:r>
              <a:rPr lang="en-GB" altLang="en-US" dirty="0" smtClean="0">
                <a:ea typeface="MS PGothic" pitchFamily="34" charset="-128"/>
              </a:rPr>
              <a:t> </a:t>
            </a:r>
            <a:r>
              <a:rPr lang="en-GB" altLang="en-US" dirty="0" err="1" smtClean="0">
                <a:ea typeface="MS PGothic" pitchFamily="34" charset="-128"/>
              </a:rPr>
              <a:t>marcio</a:t>
            </a:r>
            <a:r>
              <a:rPr lang="en-GB" altLang="en-US" dirty="0" smtClean="0">
                <a:ea typeface="MS PGothic" pitchFamily="34" charset="-128"/>
              </a:rPr>
              <a:t> </a:t>
            </a:r>
            <a:r>
              <a:rPr lang="en-GB" altLang="en-US" dirty="0" err="1" smtClean="0">
                <a:ea typeface="MS PGothic" pitchFamily="34" charset="-128"/>
              </a:rPr>
              <a:t>disgyblion</a:t>
            </a:r>
            <a:endParaRPr lang="en-GB" altLang="en-US" dirty="0" smtClean="0">
              <a:ea typeface="MS PGothic" pitchFamily="34" charset="-128"/>
            </a:endParaRPr>
          </a:p>
        </p:txBody>
      </p:sp>
      <p:sp>
        <p:nvSpPr>
          <p:cNvPr id="25603" name="Rectangle 3"/>
          <p:cNvSpPr>
            <a:spLocks noGrp="1" noChangeArrowheads="1"/>
          </p:cNvSpPr>
          <p:nvPr>
            <p:ph type="body" sz="half" idx="1"/>
          </p:nvPr>
        </p:nvSpPr>
        <p:spPr>
          <a:xfrm>
            <a:off x="1981200" y="1600200"/>
            <a:ext cx="4546848" cy="4781128"/>
          </a:xfrm>
        </p:spPr>
        <p:txBody>
          <a:bodyPr>
            <a:normAutofit/>
          </a:bodyPr>
          <a:lstStyle/>
          <a:p>
            <a:pPr eaLnBrk="1" hangingPunct="1">
              <a:buFontTx/>
              <a:buNone/>
            </a:pPr>
            <a:r>
              <a:rPr lang="en-GB" altLang="en-US" sz="2200" dirty="0" err="1">
                <a:ea typeface="MS PGothic" pitchFamily="34" charset="-128"/>
              </a:rPr>
              <a:t>Gofyn</a:t>
            </a:r>
            <a:r>
              <a:rPr lang="en-GB" altLang="en-US" sz="2200" dirty="0">
                <a:ea typeface="MS PGothic" pitchFamily="34" charset="-128"/>
              </a:rPr>
              <a:t> </a:t>
            </a:r>
            <a:r>
              <a:rPr lang="en-GB" altLang="en-US" sz="2200" dirty="0" err="1">
                <a:ea typeface="MS PGothic" pitchFamily="34" charset="-128"/>
              </a:rPr>
              <a:t>i</a:t>
            </a:r>
            <a:r>
              <a:rPr lang="en-GB" altLang="en-US" sz="2200" dirty="0">
                <a:ea typeface="MS PGothic" pitchFamily="34" charset="-128"/>
              </a:rPr>
              <a:t> </a:t>
            </a:r>
            <a:r>
              <a:rPr lang="en-GB" altLang="en-US" sz="2200" dirty="0" err="1">
                <a:ea typeface="MS PGothic" pitchFamily="34" charset="-128"/>
              </a:rPr>
              <a:t>ddisgyblion</a:t>
            </a:r>
            <a:r>
              <a:rPr lang="en-GB" altLang="en-US" sz="2200" dirty="0">
                <a:ea typeface="MS PGothic" pitchFamily="34" charset="-128"/>
              </a:rPr>
              <a:t> </a:t>
            </a:r>
            <a:r>
              <a:rPr lang="en-GB" altLang="en-US" sz="2200" dirty="0" err="1">
                <a:ea typeface="MS PGothic" pitchFamily="34" charset="-128"/>
              </a:rPr>
              <a:t>gynhyrchu</a:t>
            </a:r>
            <a:r>
              <a:rPr lang="en-GB" altLang="en-US" sz="2200" dirty="0">
                <a:ea typeface="MS PGothic" pitchFamily="34" charset="-128"/>
              </a:rPr>
              <a:t> </a:t>
            </a:r>
            <a:r>
              <a:rPr lang="en-GB" altLang="en-US" sz="2200" dirty="0" err="1" smtClean="0">
                <a:ea typeface="MS PGothic" pitchFamily="34" charset="-128"/>
              </a:rPr>
              <a:t>cynllun</a:t>
            </a:r>
            <a:r>
              <a:rPr lang="en-GB" altLang="en-US" sz="2200" dirty="0" smtClean="0">
                <a:ea typeface="MS PGothic" pitchFamily="34" charset="-128"/>
              </a:rPr>
              <a:t> marcio </a:t>
            </a:r>
            <a:r>
              <a:rPr lang="en-GB" altLang="en-US" sz="2200" dirty="0" err="1">
                <a:ea typeface="MS PGothic" pitchFamily="34" charset="-128"/>
              </a:rPr>
              <a:t>eu</a:t>
            </a:r>
            <a:r>
              <a:rPr lang="en-GB" altLang="en-US" sz="2200" dirty="0">
                <a:ea typeface="MS PGothic" pitchFamily="34" charset="-128"/>
              </a:rPr>
              <a:t> </a:t>
            </a:r>
            <a:r>
              <a:rPr lang="en-GB" altLang="en-US" sz="2200" dirty="0" err="1" smtClean="0">
                <a:ea typeface="MS PGothic" pitchFamily="34" charset="-128"/>
              </a:rPr>
              <a:t>hunain</a:t>
            </a:r>
            <a:r>
              <a:rPr lang="en-GB" altLang="en-US" sz="2200" dirty="0" smtClean="0">
                <a:ea typeface="MS PGothic" pitchFamily="34" charset="-128"/>
              </a:rPr>
              <a:t>.</a:t>
            </a:r>
            <a:endParaRPr lang="en-GB" altLang="en-US" sz="2200" dirty="0">
              <a:ea typeface="MS PGothic" pitchFamily="34" charset="-128"/>
            </a:endParaRPr>
          </a:p>
          <a:p>
            <a:pPr eaLnBrk="1" hangingPunct="1">
              <a:buFontTx/>
              <a:buNone/>
            </a:pPr>
            <a:r>
              <a:rPr lang="en-GB" altLang="en-US" sz="2200" dirty="0" err="1">
                <a:ea typeface="MS PGothic" pitchFamily="34" charset="-128"/>
              </a:rPr>
              <a:t>Byddant</a:t>
            </a:r>
            <a:r>
              <a:rPr lang="en-GB" altLang="en-US" sz="2200" dirty="0">
                <a:ea typeface="MS PGothic" pitchFamily="34" charset="-128"/>
              </a:rPr>
              <a:t> yn gallu marcio </a:t>
            </a:r>
            <a:r>
              <a:rPr lang="en-GB" altLang="en-US" sz="2200" dirty="0" err="1">
                <a:ea typeface="MS PGothic" pitchFamily="34" charset="-128"/>
              </a:rPr>
              <a:t>cyfoed</a:t>
            </a:r>
            <a:r>
              <a:rPr lang="en-GB" altLang="en-US" sz="2200" dirty="0">
                <a:ea typeface="MS PGothic" pitchFamily="34" charset="-128"/>
              </a:rPr>
              <a:t> neu </a:t>
            </a:r>
            <a:r>
              <a:rPr lang="en-GB" altLang="en-US" sz="2200" dirty="0" err="1" smtClean="0">
                <a:ea typeface="MS PGothic" pitchFamily="34" charset="-128"/>
              </a:rPr>
              <a:t>hunan</a:t>
            </a:r>
            <a:r>
              <a:rPr lang="en-GB" altLang="en-US" sz="2200" dirty="0">
                <a:ea typeface="MS PGothic" pitchFamily="34" charset="-128"/>
              </a:rPr>
              <a:t>-</a:t>
            </a:r>
            <a:r>
              <a:rPr lang="en-GB" altLang="en-US" sz="2200" dirty="0" smtClean="0">
                <a:ea typeface="MS PGothic" pitchFamily="34" charset="-128"/>
              </a:rPr>
              <a:t>asesu </a:t>
            </a:r>
            <a:r>
              <a:rPr lang="en-GB" altLang="en-US" sz="2200" dirty="0">
                <a:ea typeface="MS PGothic" pitchFamily="34" charset="-128"/>
              </a:rPr>
              <a:t>yn </a:t>
            </a:r>
            <a:r>
              <a:rPr lang="en-GB" altLang="en-US" sz="2200" dirty="0" err="1">
                <a:ea typeface="MS PGothic" pitchFamily="34" charset="-128"/>
              </a:rPr>
              <a:t>ôl</a:t>
            </a:r>
            <a:r>
              <a:rPr lang="en-GB" altLang="en-US" sz="2200" dirty="0">
                <a:ea typeface="MS PGothic" pitchFamily="34" charset="-128"/>
              </a:rPr>
              <a:t> y </a:t>
            </a:r>
            <a:r>
              <a:rPr lang="en-GB" altLang="en-US" sz="2200" dirty="0" err="1" smtClean="0">
                <a:ea typeface="MS PGothic" pitchFamily="34" charset="-128"/>
              </a:rPr>
              <a:t>cynllun</a:t>
            </a:r>
            <a:r>
              <a:rPr lang="en-GB" altLang="en-US" sz="2200" dirty="0" smtClean="0">
                <a:ea typeface="MS PGothic" pitchFamily="34" charset="-128"/>
              </a:rPr>
              <a:t> marcio. </a:t>
            </a:r>
            <a:endParaRPr lang="en-GB" altLang="en-US" sz="2200" dirty="0">
              <a:ea typeface="MS PGothic" pitchFamily="34" charset="-128"/>
            </a:endParaRPr>
          </a:p>
          <a:p>
            <a:pPr eaLnBrk="1" hangingPunct="1">
              <a:buFontTx/>
              <a:buNone/>
            </a:pPr>
            <a:r>
              <a:rPr lang="en-GB" altLang="en-US" sz="2200" dirty="0" err="1">
                <a:ea typeface="MS PGothic" pitchFamily="34" charset="-128"/>
              </a:rPr>
              <a:t>Bydd</a:t>
            </a:r>
            <a:r>
              <a:rPr lang="en-GB" altLang="en-US" sz="2200" dirty="0">
                <a:ea typeface="MS PGothic" pitchFamily="34" charset="-128"/>
              </a:rPr>
              <a:t> </a:t>
            </a:r>
            <a:r>
              <a:rPr lang="en-GB" altLang="en-US" sz="2200" dirty="0" err="1">
                <a:ea typeface="MS PGothic" pitchFamily="34" charset="-128"/>
              </a:rPr>
              <a:t>angen</a:t>
            </a:r>
            <a:r>
              <a:rPr lang="en-GB" altLang="en-US" sz="2200" dirty="0">
                <a:ea typeface="MS PGothic" pitchFamily="34" charset="-128"/>
              </a:rPr>
              <a:t> </a:t>
            </a:r>
            <a:r>
              <a:rPr lang="en-GB" altLang="en-US" sz="2200" dirty="0" err="1">
                <a:ea typeface="MS PGothic" pitchFamily="34" charset="-128"/>
              </a:rPr>
              <a:t>trafod</a:t>
            </a:r>
            <a:r>
              <a:rPr lang="en-GB" altLang="en-US" sz="2200" dirty="0">
                <a:ea typeface="MS PGothic" pitchFamily="34" charset="-128"/>
              </a:rPr>
              <a:t> </a:t>
            </a:r>
            <a:r>
              <a:rPr lang="en-GB" altLang="en-US" sz="2200" dirty="0" err="1">
                <a:ea typeface="MS PGothic" pitchFamily="34" charset="-128"/>
              </a:rPr>
              <a:t>pwrpas</a:t>
            </a:r>
            <a:r>
              <a:rPr lang="en-GB" altLang="en-US" sz="2200" dirty="0">
                <a:ea typeface="MS PGothic" pitchFamily="34" charset="-128"/>
              </a:rPr>
              <a:t> y </a:t>
            </a:r>
            <a:r>
              <a:rPr lang="en-GB" altLang="en-US" sz="2200" dirty="0" err="1">
                <a:ea typeface="MS PGothic" pitchFamily="34" charset="-128"/>
              </a:rPr>
              <a:t>cynllun</a:t>
            </a:r>
            <a:r>
              <a:rPr lang="en-GB" altLang="en-US" sz="2200" dirty="0">
                <a:ea typeface="MS PGothic" pitchFamily="34" charset="-128"/>
              </a:rPr>
              <a:t> </a:t>
            </a:r>
            <a:r>
              <a:rPr lang="en-GB" altLang="en-US" sz="2200" dirty="0" err="1">
                <a:ea typeface="MS PGothic" pitchFamily="34" charset="-128"/>
              </a:rPr>
              <a:t>marcio</a:t>
            </a:r>
            <a:r>
              <a:rPr lang="en-GB" altLang="en-US" sz="2200" dirty="0">
                <a:ea typeface="MS PGothic" pitchFamily="34" charset="-128"/>
              </a:rPr>
              <a:t> </a:t>
            </a:r>
            <a:r>
              <a:rPr lang="en-GB" altLang="en-US" sz="2200" dirty="0" err="1">
                <a:ea typeface="MS PGothic" pitchFamily="34" charset="-128"/>
              </a:rPr>
              <a:t>gyda’r</a:t>
            </a:r>
            <a:r>
              <a:rPr lang="en-GB" altLang="en-US" sz="2200" dirty="0">
                <a:ea typeface="MS PGothic" pitchFamily="34" charset="-128"/>
              </a:rPr>
              <a:t> </a:t>
            </a:r>
            <a:r>
              <a:rPr lang="en-GB" altLang="en-US" sz="2200" dirty="0" err="1">
                <a:ea typeface="MS PGothic" pitchFamily="34" charset="-128"/>
              </a:rPr>
              <a:t>disgyblion</a:t>
            </a:r>
            <a:r>
              <a:rPr lang="en-GB" altLang="en-US" sz="2200" dirty="0">
                <a:ea typeface="MS PGothic" pitchFamily="34" charset="-128"/>
              </a:rPr>
              <a:t> – </a:t>
            </a:r>
            <a:r>
              <a:rPr lang="en-GB" altLang="en-US" sz="2200" dirty="0" err="1">
                <a:ea typeface="MS PGothic" pitchFamily="34" charset="-128"/>
              </a:rPr>
              <a:t>gwneud</a:t>
            </a:r>
            <a:r>
              <a:rPr lang="en-GB" altLang="en-US" sz="2200" dirty="0">
                <a:ea typeface="MS PGothic" pitchFamily="34" charset="-128"/>
              </a:rPr>
              <a:t> </a:t>
            </a:r>
            <a:r>
              <a:rPr lang="en-GB" altLang="en-US" sz="2200" dirty="0" err="1">
                <a:ea typeface="MS PGothic" pitchFamily="34" charset="-128"/>
              </a:rPr>
              <a:t>penderfyniad</a:t>
            </a:r>
            <a:r>
              <a:rPr lang="en-GB" altLang="en-US" sz="2200" dirty="0">
                <a:ea typeface="MS PGothic" pitchFamily="34" charset="-128"/>
              </a:rPr>
              <a:t>, </a:t>
            </a:r>
            <a:r>
              <a:rPr lang="en-GB" altLang="en-US" sz="2200" dirty="0" err="1">
                <a:ea typeface="MS PGothic" pitchFamily="34" charset="-128"/>
              </a:rPr>
              <a:t>cyfathrebu</a:t>
            </a:r>
            <a:r>
              <a:rPr lang="en-GB" altLang="en-US" sz="2200" dirty="0">
                <a:ea typeface="MS PGothic" pitchFamily="34" charset="-128"/>
              </a:rPr>
              <a:t>, </a:t>
            </a:r>
            <a:r>
              <a:rPr lang="en-GB" altLang="en-US" sz="2200" dirty="0" err="1">
                <a:ea typeface="MS PGothic" pitchFamily="34" charset="-128"/>
              </a:rPr>
              <a:t>safonau</a:t>
            </a:r>
            <a:r>
              <a:rPr lang="en-GB" altLang="en-US" sz="2200" dirty="0">
                <a:ea typeface="MS PGothic" pitchFamily="34" charset="-128"/>
              </a:rPr>
              <a:t> </a:t>
            </a:r>
            <a:r>
              <a:rPr lang="en-GB" altLang="en-US" sz="2200" dirty="0" err="1">
                <a:ea typeface="MS PGothic" pitchFamily="34" charset="-128"/>
              </a:rPr>
              <a:t>ayb</a:t>
            </a:r>
            <a:r>
              <a:rPr lang="en-GB" altLang="en-US" sz="2200" dirty="0">
                <a:ea typeface="MS PGothic" pitchFamily="34" charset="-128"/>
              </a:rPr>
              <a:t>.</a:t>
            </a:r>
          </a:p>
        </p:txBody>
      </p:sp>
      <p:pic>
        <p:nvPicPr>
          <p:cNvPr id="25604" name="Picture 6" descr="http://homepages.which.net/~j.fish/images/pempro.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53251" y="1928813"/>
            <a:ext cx="3057525" cy="3752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78436320"/>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pPr eaLnBrk="1" hangingPunct="1"/>
            <a:r>
              <a:rPr lang="en-GB" altLang="en-US" smtClean="0">
                <a:ea typeface="MS PGothic" pitchFamily="34" charset="-128"/>
              </a:rPr>
              <a:t>Student Mark-Scheme</a:t>
            </a:r>
          </a:p>
        </p:txBody>
      </p:sp>
      <p:sp>
        <p:nvSpPr>
          <p:cNvPr id="25603" name="Rectangle 3"/>
          <p:cNvSpPr>
            <a:spLocks noGrp="1" noChangeArrowheads="1"/>
          </p:cNvSpPr>
          <p:nvPr>
            <p:ph type="body" sz="half" idx="1"/>
          </p:nvPr>
        </p:nvSpPr>
        <p:spPr>
          <a:xfrm>
            <a:off x="1981200" y="1600201"/>
            <a:ext cx="5122912" cy="4525963"/>
          </a:xfrm>
        </p:spPr>
        <p:txBody>
          <a:bodyPr>
            <a:noAutofit/>
          </a:bodyPr>
          <a:lstStyle/>
          <a:p>
            <a:pPr eaLnBrk="1" hangingPunct="1">
              <a:buFontTx/>
              <a:buNone/>
            </a:pPr>
            <a:r>
              <a:rPr lang="en-GB" altLang="en-US" sz="2200" dirty="0">
                <a:ea typeface="MS PGothic" pitchFamily="34" charset="-128"/>
              </a:rPr>
              <a:t>Ask students to produce their own </a:t>
            </a:r>
          </a:p>
          <a:p>
            <a:pPr eaLnBrk="1" hangingPunct="1">
              <a:buFontTx/>
              <a:buNone/>
            </a:pPr>
            <a:r>
              <a:rPr lang="en-GB" altLang="en-US" sz="2200" dirty="0">
                <a:ea typeface="MS PGothic" pitchFamily="34" charset="-128"/>
              </a:rPr>
              <a:t>mark-schemes working individually or </a:t>
            </a:r>
          </a:p>
          <a:p>
            <a:pPr eaLnBrk="1" hangingPunct="1">
              <a:buFontTx/>
              <a:buNone/>
            </a:pPr>
            <a:r>
              <a:rPr lang="en-GB" altLang="en-US" sz="2200" dirty="0">
                <a:ea typeface="MS PGothic" pitchFamily="34" charset="-128"/>
              </a:rPr>
              <a:t>in groups. They can then peer- or </a:t>
            </a:r>
          </a:p>
          <a:p>
            <a:pPr eaLnBrk="1" hangingPunct="1">
              <a:buFontTx/>
              <a:buNone/>
            </a:pPr>
            <a:r>
              <a:rPr lang="en-GB" altLang="en-US" sz="2200" dirty="0">
                <a:ea typeface="MS PGothic" pitchFamily="34" charset="-128"/>
              </a:rPr>
              <a:t>self-assess work in accordance </a:t>
            </a:r>
          </a:p>
          <a:p>
            <a:pPr eaLnBrk="1" hangingPunct="1">
              <a:buFontTx/>
              <a:buNone/>
            </a:pPr>
            <a:r>
              <a:rPr lang="en-GB" altLang="en-US" sz="2200" dirty="0">
                <a:ea typeface="MS PGothic" pitchFamily="34" charset="-128"/>
              </a:rPr>
              <a:t>with these schemes.</a:t>
            </a:r>
          </a:p>
          <a:p>
            <a:pPr eaLnBrk="1" hangingPunct="1">
              <a:buFontTx/>
              <a:buNone/>
            </a:pPr>
            <a:endParaRPr lang="en-GB" altLang="en-US" sz="2200" dirty="0">
              <a:ea typeface="MS PGothic" pitchFamily="34" charset="-128"/>
            </a:endParaRPr>
          </a:p>
          <a:p>
            <a:pPr eaLnBrk="1" hangingPunct="1">
              <a:buFontTx/>
              <a:buNone/>
            </a:pPr>
            <a:r>
              <a:rPr lang="en-GB" altLang="en-US" sz="2200" dirty="0">
                <a:ea typeface="MS PGothic" pitchFamily="34" charset="-128"/>
              </a:rPr>
              <a:t>Talk about the purpose of a mark-</a:t>
            </a:r>
          </a:p>
          <a:p>
            <a:pPr eaLnBrk="1" hangingPunct="1">
              <a:buFontTx/>
              <a:buNone/>
            </a:pPr>
            <a:r>
              <a:rPr lang="en-GB" altLang="en-US" sz="2200" dirty="0">
                <a:ea typeface="MS PGothic" pitchFamily="34" charset="-128"/>
              </a:rPr>
              <a:t>scheme with students – judgement, </a:t>
            </a:r>
          </a:p>
          <a:p>
            <a:pPr eaLnBrk="1" hangingPunct="1">
              <a:buFontTx/>
              <a:buNone/>
            </a:pPr>
            <a:r>
              <a:rPr lang="en-GB" altLang="en-US" sz="2200" dirty="0">
                <a:ea typeface="MS PGothic" pitchFamily="34" charset="-128"/>
              </a:rPr>
              <a:t>communication, standardisation etc.</a:t>
            </a:r>
          </a:p>
        </p:txBody>
      </p:sp>
      <p:pic>
        <p:nvPicPr>
          <p:cNvPr id="25604" name="Picture 6" descr="http://homepages.which.net/~j.fish/images/pempro.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53251" y="1928813"/>
            <a:ext cx="3057525" cy="3752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62472783"/>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a:xfrm>
            <a:off x="1636832" y="246048"/>
            <a:ext cx="7941568" cy="1143000"/>
          </a:xfrm>
        </p:spPr>
        <p:txBody>
          <a:bodyPr/>
          <a:lstStyle/>
          <a:p>
            <a:pPr eaLnBrk="1" hangingPunct="1"/>
            <a:r>
              <a:rPr lang="en-US" altLang="en-US" dirty="0" smtClean="0">
                <a:ea typeface="MS PGothic" pitchFamily="34" charset="-128"/>
              </a:rPr>
              <a:t>Grid GED</a:t>
            </a:r>
          </a:p>
        </p:txBody>
      </p:sp>
      <p:sp>
        <p:nvSpPr>
          <p:cNvPr id="26627" name="Rectangle 3"/>
          <p:cNvSpPr>
            <a:spLocks noGrp="1" noChangeArrowheads="1"/>
          </p:cNvSpPr>
          <p:nvPr>
            <p:ph type="body" sz="half" idx="1"/>
          </p:nvPr>
        </p:nvSpPr>
        <p:spPr>
          <a:xfrm>
            <a:off x="2207568" y="1052737"/>
            <a:ext cx="4752528" cy="5073427"/>
          </a:xfrm>
        </p:spPr>
        <p:txBody>
          <a:bodyPr>
            <a:noAutofit/>
          </a:bodyPr>
          <a:lstStyle/>
          <a:p>
            <a:pPr eaLnBrk="1" hangingPunct="1">
              <a:buFontTx/>
              <a:buNone/>
            </a:pPr>
            <a:r>
              <a:rPr lang="en-US" altLang="en-US" sz="1800" dirty="0" err="1">
                <a:ea typeface="MS PGothic" pitchFamily="34" charset="-128"/>
              </a:rPr>
              <a:t>Ar</a:t>
            </a:r>
            <a:r>
              <a:rPr lang="en-US" altLang="en-US" sz="1800" dirty="0">
                <a:ea typeface="MS PGothic" pitchFamily="34" charset="-128"/>
              </a:rPr>
              <a:t> </a:t>
            </a:r>
            <a:r>
              <a:rPr lang="en-US" altLang="en-US" sz="1800" dirty="0" err="1">
                <a:ea typeface="MS PGothic" pitchFamily="34" charset="-128"/>
              </a:rPr>
              <a:t>ddechrau</a:t>
            </a:r>
            <a:r>
              <a:rPr lang="en-US" altLang="en-US" sz="1800" dirty="0">
                <a:ea typeface="MS PGothic" pitchFamily="34" charset="-128"/>
              </a:rPr>
              <a:t> </a:t>
            </a:r>
            <a:r>
              <a:rPr lang="en-US" altLang="en-US" sz="1800" dirty="0" err="1">
                <a:ea typeface="MS PGothic" pitchFamily="34" charset="-128"/>
              </a:rPr>
              <a:t>testun</a:t>
            </a:r>
            <a:r>
              <a:rPr lang="en-US" altLang="en-US" sz="1800" dirty="0">
                <a:ea typeface="MS PGothic" pitchFamily="34" charset="-128"/>
              </a:rPr>
              <a:t> </a:t>
            </a:r>
            <a:r>
              <a:rPr lang="en-US" altLang="en-US" sz="1800" dirty="0" err="1">
                <a:ea typeface="MS PGothic" pitchFamily="34" charset="-128"/>
              </a:rPr>
              <a:t>newydd</a:t>
            </a:r>
            <a:r>
              <a:rPr lang="en-US" altLang="en-US" sz="1800" dirty="0">
                <a:ea typeface="MS PGothic" pitchFamily="34" charset="-128"/>
              </a:rPr>
              <a:t> </a:t>
            </a:r>
            <a:r>
              <a:rPr lang="en-US" altLang="en-US" sz="1800" dirty="0" err="1">
                <a:ea typeface="MS PGothic" pitchFamily="34" charset="-128"/>
              </a:rPr>
              <a:t>disgyblion</a:t>
            </a:r>
            <a:r>
              <a:rPr lang="en-US" altLang="en-US" sz="1800" dirty="0">
                <a:ea typeface="MS PGothic" pitchFamily="34" charset="-128"/>
              </a:rPr>
              <a:t> </a:t>
            </a:r>
            <a:r>
              <a:rPr lang="en-US" altLang="en-US" sz="1800" dirty="0" err="1">
                <a:ea typeface="MS PGothic" pitchFamily="34" charset="-128"/>
              </a:rPr>
              <a:t>i</a:t>
            </a:r>
            <a:r>
              <a:rPr lang="en-US" altLang="en-US" sz="1800" dirty="0">
                <a:ea typeface="MS PGothic" pitchFamily="34" charset="-128"/>
              </a:rPr>
              <a:t> </a:t>
            </a:r>
            <a:r>
              <a:rPr lang="en-US" altLang="en-US" sz="1800" dirty="0" err="1">
                <a:ea typeface="MS PGothic" pitchFamily="34" charset="-128"/>
              </a:rPr>
              <a:t>greu</a:t>
            </a:r>
            <a:r>
              <a:rPr lang="en-US" altLang="en-US" sz="1800" dirty="0">
                <a:ea typeface="MS PGothic" pitchFamily="34" charset="-128"/>
              </a:rPr>
              <a:t> grid </a:t>
            </a:r>
            <a:r>
              <a:rPr lang="en-US" altLang="en-US" sz="1800" dirty="0" err="1">
                <a:ea typeface="MS PGothic" pitchFamily="34" charset="-128"/>
              </a:rPr>
              <a:t>gyda</a:t>
            </a:r>
            <a:r>
              <a:rPr lang="en-US" altLang="en-US" sz="1800" dirty="0">
                <a:ea typeface="MS PGothic" pitchFamily="34" charset="-128"/>
              </a:rPr>
              <a:t> </a:t>
            </a:r>
            <a:r>
              <a:rPr lang="en-US" altLang="en-US" sz="1800" dirty="0" err="1">
                <a:ea typeface="MS PGothic" pitchFamily="34" charset="-128"/>
              </a:rPr>
              <a:t>tair</a:t>
            </a:r>
            <a:r>
              <a:rPr lang="en-US" altLang="en-US" sz="1800" dirty="0">
                <a:ea typeface="MS PGothic" pitchFamily="34" charset="-128"/>
              </a:rPr>
              <a:t> </a:t>
            </a:r>
            <a:r>
              <a:rPr lang="en-US" altLang="en-US" sz="1800" dirty="0" err="1">
                <a:ea typeface="MS PGothic" pitchFamily="34" charset="-128"/>
              </a:rPr>
              <a:t>colofn</a:t>
            </a:r>
            <a:r>
              <a:rPr lang="en-US" altLang="en-US" sz="1800" dirty="0">
                <a:ea typeface="MS PGothic" pitchFamily="34" charset="-128"/>
              </a:rPr>
              <a:t> –</a:t>
            </a:r>
          </a:p>
          <a:p>
            <a:pPr eaLnBrk="1" hangingPunct="1">
              <a:buFontTx/>
              <a:buNone/>
            </a:pPr>
            <a:endParaRPr lang="en-US" altLang="en-US" sz="1800" dirty="0">
              <a:ea typeface="MS PGothic" pitchFamily="34" charset="-128"/>
            </a:endParaRPr>
          </a:p>
          <a:p>
            <a:pPr eaLnBrk="1" hangingPunct="1">
              <a:buFontTx/>
              <a:buNone/>
            </a:pPr>
            <a:r>
              <a:rPr lang="en-US" altLang="en-US" sz="1800" dirty="0">
                <a:ea typeface="MS PGothic" pitchFamily="34" charset="-128"/>
              </a:rPr>
              <a:t>Beth </a:t>
            </a:r>
            <a:r>
              <a:rPr lang="en-US" altLang="en-US" dirty="0" err="1" smtClean="0">
                <a:ea typeface="MS PGothic" pitchFamily="34" charset="-128"/>
              </a:rPr>
              <a:t>dwi</a:t>
            </a:r>
            <a:r>
              <a:rPr lang="en-US" altLang="en-US" sz="1800" dirty="0" smtClean="0">
                <a:ea typeface="MS PGothic" pitchFamily="34" charset="-128"/>
              </a:rPr>
              <a:t> </a:t>
            </a:r>
            <a:r>
              <a:rPr lang="en-US" altLang="en-US" sz="1800" dirty="0" err="1">
                <a:ea typeface="MS PGothic" pitchFamily="34" charset="-128"/>
              </a:rPr>
              <a:t>yn</a:t>
            </a:r>
            <a:r>
              <a:rPr lang="en-US" altLang="en-US" sz="1800" dirty="0">
                <a:ea typeface="MS PGothic" pitchFamily="34" charset="-128"/>
              </a:rPr>
              <a:t> </a:t>
            </a:r>
            <a:r>
              <a:rPr lang="en-US" altLang="en-US" sz="1800" b="1" dirty="0" err="1">
                <a:solidFill>
                  <a:schemeClr val="accent1"/>
                </a:solidFill>
                <a:ea typeface="MS PGothic" pitchFamily="34" charset="-128"/>
              </a:rPr>
              <a:t>g</a:t>
            </a:r>
            <a:r>
              <a:rPr lang="en-US" altLang="en-US" sz="1800" dirty="0" err="1">
                <a:ea typeface="MS PGothic" pitchFamily="34" charset="-128"/>
              </a:rPr>
              <a:t>wybod</a:t>
            </a:r>
            <a:r>
              <a:rPr lang="en-US" altLang="en-US" sz="1800" dirty="0">
                <a:ea typeface="MS PGothic" pitchFamily="34" charset="-128"/>
              </a:rPr>
              <a:t>;</a:t>
            </a:r>
          </a:p>
          <a:p>
            <a:pPr eaLnBrk="1" hangingPunct="1">
              <a:buFontTx/>
              <a:buNone/>
            </a:pPr>
            <a:r>
              <a:rPr lang="en-US" altLang="en-US" sz="1800" dirty="0" smtClean="0">
                <a:ea typeface="MS PGothic" pitchFamily="34" charset="-128"/>
              </a:rPr>
              <a:t>Beth </a:t>
            </a:r>
            <a:r>
              <a:rPr lang="en-US" altLang="en-US" sz="1800" dirty="0" err="1" smtClean="0">
                <a:ea typeface="MS PGothic" pitchFamily="34" charset="-128"/>
              </a:rPr>
              <a:t>dwi</a:t>
            </a:r>
            <a:r>
              <a:rPr lang="en-US" altLang="en-US" sz="1800" dirty="0" smtClean="0">
                <a:ea typeface="MS PGothic" pitchFamily="34" charset="-128"/>
              </a:rPr>
              <a:t> </a:t>
            </a:r>
            <a:r>
              <a:rPr lang="en-US" altLang="en-US" sz="1800" b="1" dirty="0" err="1">
                <a:solidFill>
                  <a:schemeClr val="accent1"/>
                </a:solidFill>
                <a:ea typeface="MS PGothic" pitchFamily="34" charset="-128"/>
              </a:rPr>
              <a:t>e</a:t>
            </a:r>
            <a:r>
              <a:rPr lang="en-US" altLang="en-US" sz="1800" dirty="0" err="1">
                <a:ea typeface="MS PGothic" pitchFamily="34" charset="-128"/>
              </a:rPr>
              <a:t>isiau</a:t>
            </a:r>
            <a:r>
              <a:rPr lang="en-US" altLang="en-US" sz="1800" dirty="0">
                <a:ea typeface="MS PGothic" pitchFamily="34" charset="-128"/>
              </a:rPr>
              <a:t> </a:t>
            </a:r>
            <a:r>
              <a:rPr lang="en-US" altLang="en-US" sz="1800" dirty="0" err="1">
                <a:ea typeface="MS PGothic" pitchFamily="34" charset="-128"/>
              </a:rPr>
              <a:t>gwybod</a:t>
            </a:r>
            <a:r>
              <a:rPr lang="en-US" altLang="en-US" sz="1800" dirty="0">
                <a:ea typeface="MS PGothic" pitchFamily="34" charset="-128"/>
              </a:rPr>
              <a:t>;</a:t>
            </a:r>
          </a:p>
          <a:p>
            <a:pPr eaLnBrk="1" hangingPunct="1">
              <a:buFontTx/>
              <a:buNone/>
            </a:pPr>
            <a:r>
              <a:rPr lang="en-US" altLang="en-US" sz="1800" dirty="0">
                <a:ea typeface="MS PGothic" pitchFamily="34" charset="-128"/>
              </a:rPr>
              <a:t>Beth </a:t>
            </a:r>
            <a:r>
              <a:rPr lang="en-US" altLang="en-US" dirty="0" err="1" smtClean="0">
                <a:ea typeface="MS PGothic" pitchFamily="34" charset="-128"/>
              </a:rPr>
              <a:t>dwi</a:t>
            </a:r>
            <a:r>
              <a:rPr lang="en-US" altLang="en-US" sz="1800" dirty="0" smtClean="0">
                <a:ea typeface="MS PGothic" pitchFamily="34" charset="-128"/>
              </a:rPr>
              <a:t> </a:t>
            </a:r>
            <a:r>
              <a:rPr lang="en-US" altLang="en-US" sz="1800" dirty="0" err="1">
                <a:ea typeface="MS PGothic" pitchFamily="34" charset="-128"/>
              </a:rPr>
              <a:t>wedi</a:t>
            </a:r>
            <a:r>
              <a:rPr lang="en-US" altLang="en-US" sz="1800" dirty="0">
                <a:ea typeface="MS PGothic" pitchFamily="34" charset="-128"/>
              </a:rPr>
              <a:t> </a:t>
            </a:r>
            <a:r>
              <a:rPr lang="en-US" altLang="en-US" sz="1800" b="1" dirty="0" err="1" smtClean="0">
                <a:solidFill>
                  <a:schemeClr val="accent1"/>
                </a:solidFill>
                <a:ea typeface="MS PGothic" pitchFamily="34" charset="-128"/>
              </a:rPr>
              <a:t>d</a:t>
            </a:r>
            <a:r>
              <a:rPr lang="en-US" altLang="en-US" sz="1800" dirty="0" err="1" smtClean="0">
                <a:ea typeface="MS PGothic" pitchFamily="34" charset="-128"/>
              </a:rPr>
              <a:t>ysgu</a:t>
            </a:r>
            <a:r>
              <a:rPr lang="en-US" altLang="en-US" sz="1800" dirty="0">
                <a:ea typeface="MS PGothic" pitchFamily="34" charset="-128"/>
              </a:rPr>
              <a:t>.</a:t>
            </a:r>
          </a:p>
          <a:p>
            <a:pPr eaLnBrk="1" hangingPunct="1">
              <a:buFontTx/>
              <a:buNone/>
            </a:pPr>
            <a:endParaRPr lang="en-US" altLang="en-US" sz="1800" dirty="0">
              <a:ea typeface="MS PGothic" pitchFamily="34" charset="-128"/>
            </a:endParaRPr>
          </a:p>
          <a:p>
            <a:pPr eaLnBrk="1" hangingPunct="1">
              <a:buFontTx/>
              <a:buNone/>
            </a:pPr>
            <a:r>
              <a:rPr lang="en-US" altLang="en-US" sz="1800" dirty="0" err="1">
                <a:ea typeface="MS PGothic" pitchFamily="34" charset="-128"/>
              </a:rPr>
              <a:t>Maent</a:t>
            </a:r>
            <a:r>
              <a:rPr lang="en-US" altLang="en-US" sz="1800" dirty="0">
                <a:ea typeface="MS PGothic" pitchFamily="34" charset="-128"/>
              </a:rPr>
              <a:t> </a:t>
            </a:r>
            <a:r>
              <a:rPr lang="en-US" altLang="en-US" sz="1800" dirty="0" err="1">
                <a:ea typeface="MS PGothic" pitchFamily="34" charset="-128"/>
              </a:rPr>
              <a:t>yn</a:t>
            </a:r>
            <a:r>
              <a:rPr lang="en-US" altLang="en-US" sz="1800" dirty="0">
                <a:ea typeface="MS PGothic" pitchFamily="34" charset="-128"/>
              </a:rPr>
              <a:t> </a:t>
            </a:r>
            <a:r>
              <a:rPr lang="en-US" altLang="en-US" sz="1800" dirty="0" err="1">
                <a:ea typeface="MS PGothic" pitchFamily="34" charset="-128"/>
              </a:rPr>
              <a:t>dechrau</a:t>
            </a:r>
            <a:r>
              <a:rPr lang="en-US" altLang="en-US" sz="1800" dirty="0">
                <a:ea typeface="MS PGothic" pitchFamily="34" charset="-128"/>
              </a:rPr>
              <a:t> </a:t>
            </a:r>
            <a:r>
              <a:rPr lang="en-US" altLang="en-US" sz="1800" dirty="0" err="1">
                <a:ea typeface="MS PGothic" pitchFamily="34" charset="-128"/>
              </a:rPr>
              <a:t>trwy</a:t>
            </a:r>
            <a:r>
              <a:rPr lang="en-US" altLang="en-US" sz="1800" dirty="0">
                <a:ea typeface="MS PGothic" pitchFamily="34" charset="-128"/>
              </a:rPr>
              <a:t> </a:t>
            </a:r>
            <a:r>
              <a:rPr lang="en-US" altLang="en-US" dirty="0" err="1">
                <a:ea typeface="MS PGothic" pitchFamily="34" charset="-128"/>
              </a:rPr>
              <a:t>f</a:t>
            </a:r>
            <a:r>
              <a:rPr lang="en-US" altLang="en-US" sz="1800" dirty="0" err="1" smtClean="0">
                <a:ea typeface="MS PGothic" pitchFamily="34" charset="-128"/>
              </a:rPr>
              <a:t>eddwl</a:t>
            </a:r>
            <a:r>
              <a:rPr lang="en-US" altLang="en-US" sz="1800" dirty="0" smtClean="0">
                <a:ea typeface="MS PGothic" pitchFamily="34" charset="-128"/>
              </a:rPr>
              <a:t> </a:t>
            </a:r>
            <a:r>
              <a:rPr lang="en-US" altLang="en-US" sz="1800" dirty="0">
                <a:ea typeface="MS PGothic" pitchFamily="34" charset="-128"/>
              </a:rPr>
              <a:t>a </a:t>
            </a:r>
            <a:r>
              <a:rPr lang="en-US" altLang="en-US" sz="1800" dirty="0" err="1" smtClean="0">
                <a:ea typeface="MS PGothic" pitchFamily="34" charset="-128"/>
              </a:rPr>
              <a:t>llenwi</a:t>
            </a:r>
            <a:r>
              <a:rPr lang="en-US" altLang="en-US" dirty="0" err="1" smtClean="0">
                <a:ea typeface="MS PGothic" pitchFamily="34" charset="-128"/>
              </a:rPr>
              <a:t>’r</a:t>
            </a:r>
            <a:r>
              <a:rPr lang="en-US" altLang="en-US" sz="1800" dirty="0" smtClean="0">
                <a:ea typeface="MS PGothic" pitchFamily="34" charset="-128"/>
              </a:rPr>
              <a:t> </a:t>
            </a:r>
            <a:r>
              <a:rPr lang="en-US" altLang="en-US" sz="1800" dirty="0" err="1" smtClean="0">
                <a:ea typeface="MS PGothic" pitchFamily="34" charset="-128"/>
              </a:rPr>
              <a:t>ddwy</a:t>
            </a:r>
            <a:r>
              <a:rPr lang="en-US" altLang="en-US" sz="1800" dirty="0" smtClean="0">
                <a:ea typeface="MS PGothic" pitchFamily="34" charset="-128"/>
              </a:rPr>
              <a:t> </a:t>
            </a:r>
            <a:r>
              <a:rPr lang="en-US" altLang="en-US" dirty="0" err="1">
                <a:ea typeface="MS PGothic" pitchFamily="34" charset="-128"/>
              </a:rPr>
              <a:t>g</a:t>
            </a:r>
            <a:r>
              <a:rPr lang="en-US" altLang="en-US" sz="1800" dirty="0" err="1" smtClean="0">
                <a:ea typeface="MS PGothic" pitchFamily="34" charset="-128"/>
              </a:rPr>
              <a:t>olofn</a:t>
            </a:r>
            <a:r>
              <a:rPr lang="en-US" altLang="en-US" sz="1800" dirty="0" smtClean="0">
                <a:ea typeface="MS PGothic" pitchFamily="34" charset="-128"/>
              </a:rPr>
              <a:t> </a:t>
            </a:r>
            <a:r>
              <a:rPr lang="en-US" altLang="en-US" dirty="0" err="1">
                <a:ea typeface="MS PGothic" pitchFamily="34" charset="-128"/>
              </a:rPr>
              <a:t>g</a:t>
            </a:r>
            <a:r>
              <a:rPr lang="en-US" altLang="en-US" sz="1800" dirty="0" err="1" smtClean="0">
                <a:ea typeface="MS PGothic" pitchFamily="34" charset="-128"/>
              </a:rPr>
              <a:t>yntaf</a:t>
            </a:r>
            <a:r>
              <a:rPr lang="en-US" altLang="en-US" sz="1800" dirty="0">
                <a:ea typeface="MS PGothic" pitchFamily="34" charset="-128"/>
              </a:rPr>
              <a:t>. </a:t>
            </a:r>
            <a:r>
              <a:rPr lang="en-US" altLang="en-US" sz="1800" dirty="0" err="1">
                <a:ea typeface="MS PGothic" pitchFamily="34" charset="-128"/>
              </a:rPr>
              <a:t>Yna</a:t>
            </a:r>
            <a:r>
              <a:rPr lang="en-US" altLang="en-US" sz="1800" dirty="0">
                <a:ea typeface="MS PGothic" pitchFamily="34" charset="-128"/>
              </a:rPr>
              <a:t> </a:t>
            </a:r>
            <a:r>
              <a:rPr lang="en-US" altLang="en-US" sz="1800" dirty="0" err="1">
                <a:ea typeface="MS PGothic" pitchFamily="34" charset="-128"/>
              </a:rPr>
              <a:t>byddant</a:t>
            </a:r>
            <a:r>
              <a:rPr lang="en-US" altLang="en-US" sz="1800" dirty="0">
                <a:ea typeface="MS PGothic" pitchFamily="34" charset="-128"/>
              </a:rPr>
              <a:t> </a:t>
            </a:r>
            <a:r>
              <a:rPr lang="en-US" altLang="en-US" sz="1800" dirty="0" err="1">
                <a:ea typeface="MS PGothic" pitchFamily="34" charset="-128"/>
              </a:rPr>
              <a:t>yn</a:t>
            </a:r>
            <a:r>
              <a:rPr lang="en-US" altLang="en-US" sz="1800" dirty="0">
                <a:ea typeface="MS PGothic" pitchFamily="34" charset="-128"/>
              </a:rPr>
              <a:t> </a:t>
            </a:r>
            <a:r>
              <a:rPr lang="en-US" altLang="en-US" sz="1800" dirty="0" err="1">
                <a:ea typeface="MS PGothic" pitchFamily="34" charset="-128"/>
              </a:rPr>
              <a:t>dychwelyd</a:t>
            </a:r>
            <a:r>
              <a:rPr lang="en-US" altLang="en-US" sz="1800" dirty="0">
                <a:ea typeface="MS PGothic" pitchFamily="34" charset="-128"/>
              </a:rPr>
              <a:t> at y </a:t>
            </a:r>
            <a:r>
              <a:rPr lang="en-US" altLang="en-US" sz="1800" dirty="0" err="1">
                <a:ea typeface="MS PGothic" pitchFamily="34" charset="-128"/>
              </a:rPr>
              <a:t>drydydd</a:t>
            </a:r>
            <a:r>
              <a:rPr lang="en-US" altLang="en-US" sz="1800" dirty="0">
                <a:ea typeface="MS PGothic" pitchFamily="34" charset="-128"/>
              </a:rPr>
              <a:t> </a:t>
            </a:r>
            <a:r>
              <a:rPr lang="en-US" altLang="en-US" sz="1800" dirty="0" err="1">
                <a:ea typeface="MS PGothic" pitchFamily="34" charset="-128"/>
              </a:rPr>
              <a:t>golofn</a:t>
            </a:r>
            <a:r>
              <a:rPr lang="en-US" altLang="en-US" sz="1800" dirty="0">
                <a:ea typeface="MS PGothic" pitchFamily="34" charset="-128"/>
              </a:rPr>
              <a:t> </a:t>
            </a:r>
            <a:r>
              <a:rPr lang="en-US" altLang="en-US" sz="1800" dirty="0" err="1">
                <a:ea typeface="MS PGothic" pitchFamily="34" charset="-128"/>
              </a:rPr>
              <a:t>ar</a:t>
            </a:r>
            <a:r>
              <a:rPr lang="en-US" altLang="en-US" sz="1800" dirty="0">
                <a:ea typeface="MS PGothic" pitchFamily="34" charset="-128"/>
              </a:rPr>
              <a:t> </a:t>
            </a:r>
            <a:r>
              <a:rPr lang="en-US" altLang="en-US" sz="1800" dirty="0" err="1">
                <a:ea typeface="MS PGothic" pitchFamily="34" charset="-128"/>
              </a:rPr>
              <a:t>ddiwedd</a:t>
            </a:r>
            <a:r>
              <a:rPr lang="en-US" altLang="en-US" sz="1800" dirty="0">
                <a:ea typeface="MS PGothic" pitchFamily="34" charset="-128"/>
              </a:rPr>
              <a:t> </a:t>
            </a:r>
            <a:r>
              <a:rPr lang="en-US" altLang="en-US" sz="1800" dirty="0" err="1">
                <a:ea typeface="MS PGothic" pitchFamily="34" charset="-128"/>
              </a:rPr>
              <a:t>yr</a:t>
            </a:r>
            <a:r>
              <a:rPr lang="en-US" altLang="en-US" sz="1800" dirty="0">
                <a:ea typeface="MS PGothic" pitchFamily="34" charset="-128"/>
              </a:rPr>
              <a:t> </a:t>
            </a:r>
            <a:r>
              <a:rPr lang="en-US" altLang="en-US" sz="1800" dirty="0" err="1">
                <a:ea typeface="MS PGothic" pitchFamily="34" charset="-128"/>
              </a:rPr>
              <a:t>uned</a:t>
            </a:r>
            <a:r>
              <a:rPr lang="en-US" altLang="en-US" sz="1800" dirty="0">
                <a:ea typeface="MS PGothic" pitchFamily="34" charset="-128"/>
              </a:rPr>
              <a:t> (</a:t>
            </a:r>
            <a:r>
              <a:rPr lang="en-US" altLang="en-US" sz="1800" dirty="0" err="1">
                <a:ea typeface="MS PGothic" pitchFamily="34" charset="-128"/>
              </a:rPr>
              <a:t>neu</a:t>
            </a:r>
            <a:r>
              <a:rPr lang="en-US" altLang="en-US" sz="1800" dirty="0">
                <a:ea typeface="MS PGothic" pitchFamily="34" charset="-128"/>
              </a:rPr>
              <a:t> </a:t>
            </a:r>
            <a:r>
              <a:rPr lang="en-US" altLang="en-US" sz="1800" dirty="0" err="1">
                <a:ea typeface="MS PGothic" pitchFamily="34" charset="-128"/>
              </a:rPr>
              <a:t>yn</a:t>
            </a:r>
            <a:r>
              <a:rPr lang="en-US" altLang="en-US" sz="1800" dirty="0">
                <a:ea typeface="MS PGothic" pitchFamily="34" charset="-128"/>
              </a:rPr>
              <a:t> </a:t>
            </a:r>
            <a:r>
              <a:rPr lang="en-US" altLang="en-US" sz="1800" dirty="0" err="1">
                <a:ea typeface="MS PGothic" pitchFamily="34" charset="-128"/>
              </a:rPr>
              <a:t>dychwelyd</a:t>
            </a:r>
            <a:r>
              <a:rPr lang="en-US" altLang="en-US" sz="1800" dirty="0">
                <a:ea typeface="MS PGothic" pitchFamily="34" charset="-128"/>
              </a:rPr>
              <a:t> </a:t>
            </a:r>
            <a:r>
              <a:rPr lang="en-US" altLang="en-US" sz="1800" dirty="0" err="1">
                <a:ea typeface="MS PGothic" pitchFamily="34" charset="-128"/>
              </a:rPr>
              <a:t>ato</a:t>
            </a:r>
            <a:r>
              <a:rPr lang="en-US" altLang="en-US" sz="1800" dirty="0">
                <a:ea typeface="MS PGothic" pitchFamily="34" charset="-128"/>
              </a:rPr>
              <a:t> </a:t>
            </a:r>
            <a:r>
              <a:rPr lang="en-US" altLang="en-US" sz="1800" dirty="0" err="1">
                <a:ea typeface="MS PGothic" pitchFamily="34" charset="-128"/>
              </a:rPr>
              <a:t>trwy</a:t>
            </a:r>
            <a:r>
              <a:rPr lang="en-US" altLang="en-US" sz="1800" dirty="0">
                <a:ea typeface="MS PGothic" pitchFamily="34" charset="-128"/>
              </a:rPr>
              <a:t> </a:t>
            </a:r>
            <a:r>
              <a:rPr lang="en-US" altLang="en-US" sz="1800" dirty="0" err="1">
                <a:ea typeface="MS PGothic" pitchFamily="34" charset="-128"/>
              </a:rPr>
              <a:t>gydol</a:t>
            </a:r>
            <a:r>
              <a:rPr lang="en-US" altLang="en-US" sz="1800" dirty="0">
                <a:ea typeface="MS PGothic" pitchFamily="34" charset="-128"/>
              </a:rPr>
              <a:t> y </a:t>
            </a:r>
            <a:r>
              <a:rPr lang="en-US" altLang="en-US" sz="1800" dirty="0" err="1">
                <a:ea typeface="MS PGothic" pitchFamily="34" charset="-128"/>
              </a:rPr>
              <a:t>gwaith</a:t>
            </a:r>
            <a:r>
              <a:rPr lang="en-US" altLang="en-US" sz="1800" dirty="0">
                <a:ea typeface="MS PGothic" pitchFamily="34" charset="-128"/>
              </a:rPr>
              <a:t>)</a:t>
            </a:r>
          </a:p>
          <a:p>
            <a:pPr eaLnBrk="1" hangingPunct="1">
              <a:buFontTx/>
              <a:buNone/>
            </a:pPr>
            <a:endParaRPr lang="en-US" altLang="en-US" sz="1800" dirty="0">
              <a:ea typeface="MS PGothic" pitchFamily="34" charset="-128"/>
            </a:endParaRPr>
          </a:p>
          <a:p>
            <a:pPr eaLnBrk="1" hangingPunct="1">
              <a:buFontTx/>
              <a:buNone/>
            </a:pPr>
            <a:r>
              <a:rPr lang="en-US" altLang="en-US" sz="1800" dirty="0" err="1">
                <a:ea typeface="MS PGothic" pitchFamily="34" charset="-128"/>
              </a:rPr>
              <a:t>Amrywiaeth</a:t>
            </a:r>
            <a:r>
              <a:rPr lang="en-US" altLang="en-US" sz="1800" dirty="0">
                <a:ea typeface="MS PGothic" pitchFamily="34" charset="-128"/>
              </a:rPr>
              <a:t> – </a:t>
            </a:r>
            <a:r>
              <a:rPr lang="en-US" altLang="en-US" sz="1800" dirty="0" err="1">
                <a:ea typeface="MS PGothic" pitchFamily="34" charset="-128"/>
              </a:rPr>
              <a:t>colofn</a:t>
            </a:r>
            <a:r>
              <a:rPr lang="en-US" altLang="en-US" sz="1800" dirty="0">
                <a:ea typeface="MS PGothic" pitchFamily="34" charset="-128"/>
              </a:rPr>
              <a:t> </a:t>
            </a:r>
            <a:r>
              <a:rPr lang="en-US" altLang="en-US" sz="1800" dirty="0" err="1">
                <a:ea typeface="MS PGothic" pitchFamily="34" charset="-128"/>
              </a:rPr>
              <a:t>ychwanegol</a:t>
            </a:r>
            <a:r>
              <a:rPr lang="en-US" altLang="en-US" sz="1800" dirty="0">
                <a:ea typeface="MS PGothic" pitchFamily="34" charset="-128"/>
              </a:rPr>
              <a:t> ‘</a:t>
            </a:r>
            <a:r>
              <a:rPr lang="en-US" altLang="en-US" sz="1800" dirty="0" err="1">
                <a:ea typeface="MS PGothic" pitchFamily="34" charset="-128"/>
              </a:rPr>
              <a:t>Sut</a:t>
            </a:r>
            <a:r>
              <a:rPr lang="en-US" altLang="en-US" sz="1800" dirty="0">
                <a:ea typeface="MS PGothic" pitchFamily="34" charset="-128"/>
              </a:rPr>
              <a:t> </a:t>
            </a:r>
            <a:r>
              <a:rPr lang="en-US" altLang="en-US" sz="1800" dirty="0" err="1">
                <a:ea typeface="MS PGothic" pitchFamily="34" charset="-128"/>
              </a:rPr>
              <a:t>byddai’n</a:t>
            </a:r>
            <a:r>
              <a:rPr lang="en-US" altLang="en-US" sz="1800" dirty="0">
                <a:ea typeface="MS PGothic" pitchFamily="34" charset="-128"/>
              </a:rPr>
              <a:t> </a:t>
            </a:r>
            <a:r>
              <a:rPr lang="en-US" altLang="en-US" sz="1800" dirty="0" err="1">
                <a:ea typeface="MS PGothic" pitchFamily="34" charset="-128"/>
              </a:rPr>
              <a:t>dysgu</a:t>
            </a:r>
            <a:r>
              <a:rPr lang="en-US" altLang="en-US" sz="1800" dirty="0">
                <a:ea typeface="MS PGothic" pitchFamily="34" charset="-128"/>
              </a:rPr>
              <a:t>?’</a:t>
            </a:r>
          </a:p>
        </p:txBody>
      </p:sp>
      <p:pic>
        <p:nvPicPr>
          <p:cNvPr id="26628" name="Picture 8" descr="http://www.educationtechnologies.com/images/3kids_kwl03s.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32105" y="1785938"/>
            <a:ext cx="3164408" cy="35872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p:cNvSpPr txBox="1"/>
          <p:nvPr/>
        </p:nvSpPr>
        <p:spPr>
          <a:xfrm>
            <a:off x="6278880" y="5696373"/>
            <a:ext cx="2275840" cy="369332"/>
          </a:xfrm>
          <a:prstGeom prst="rect">
            <a:avLst/>
          </a:prstGeom>
          <a:noFill/>
        </p:spPr>
        <p:txBody>
          <a:bodyPr wrap="square" rtlCol="0">
            <a:spAutoFit/>
          </a:bodyPr>
          <a:lstStyle/>
          <a:p>
            <a:r>
              <a:rPr lang="en-GB" dirty="0" err="1" smtClean="0"/>
              <a:t>Gweler</a:t>
            </a:r>
            <a:r>
              <a:rPr lang="en-GB" dirty="0" smtClean="0"/>
              <a:t> </a:t>
            </a:r>
            <a:r>
              <a:rPr lang="en-GB" dirty="0" err="1" smtClean="0"/>
              <a:t>sleid</a:t>
            </a:r>
            <a:endParaRPr lang="en-GB" dirty="0"/>
          </a:p>
        </p:txBody>
      </p:sp>
    </p:spTree>
    <p:extLst>
      <p:ext uri="{BB962C8B-B14F-4D97-AF65-F5344CB8AC3E}">
        <p14:creationId xmlns:p14="http://schemas.microsoft.com/office/powerpoint/2010/main" val="3619043793"/>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4920" y="133004"/>
            <a:ext cx="8596668" cy="1320800"/>
          </a:xfrm>
        </p:spPr>
        <p:txBody>
          <a:bodyPr>
            <a:normAutofit fontScale="90000"/>
          </a:bodyPr>
          <a:lstStyle/>
          <a:p>
            <a:r>
              <a:rPr lang="en-GB" dirty="0"/>
              <a:t>Asesu </a:t>
            </a:r>
            <a:r>
              <a:rPr lang="en-GB" dirty="0" err="1"/>
              <a:t>ar</a:t>
            </a:r>
            <a:r>
              <a:rPr lang="en-GB" dirty="0"/>
              <a:t> Gyfer Dysgu - </a:t>
            </a:r>
            <a:r>
              <a:rPr lang="en-GB" dirty="0" smtClean="0"/>
              <a:t>GED </a:t>
            </a:r>
            <a:r>
              <a:rPr lang="en-GB" dirty="0" smtClean="0"/>
              <a:t/>
            </a:r>
            <a:br>
              <a:rPr lang="en-GB" dirty="0" smtClean="0"/>
            </a:br>
            <a:r>
              <a:rPr lang="en-GB" dirty="0" smtClean="0"/>
              <a:t>Assessment for Learning – Be KWL</a:t>
            </a:r>
            <a:br>
              <a:rPr lang="en-GB" dirty="0" smtClean="0"/>
            </a:br>
            <a:endParaRPr lang="en-GB" dirty="0"/>
          </a:p>
        </p:txBody>
      </p:sp>
      <p:graphicFrame>
        <p:nvGraphicFramePr>
          <p:cNvPr id="5" name="Table 4"/>
          <p:cNvGraphicFramePr>
            <a:graphicFrameLocks noGrp="1"/>
          </p:cNvGraphicFramePr>
          <p:nvPr>
            <p:extLst>
              <p:ext uri="{D42A27DB-BD31-4B8C-83A1-F6EECF244321}">
                <p14:modId xmlns:p14="http://schemas.microsoft.com/office/powerpoint/2010/main" val="846109203"/>
              </p:ext>
            </p:extLst>
          </p:nvPr>
        </p:nvGraphicFramePr>
        <p:xfrm>
          <a:off x="2423593" y="1556792"/>
          <a:ext cx="7272807" cy="4846320"/>
        </p:xfrm>
        <a:graphic>
          <a:graphicData uri="http://schemas.openxmlformats.org/drawingml/2006/table">
            <a:tbl>
              <a:tblPr firstRow="1" bandRow="1">
                <a:tableStyleId>{7DF18680-E054-41AD-8BC1-D1AEF772440D}</a:tableStyleId>
              </a:tblPr>
              <a:tblGrid>
                <a:gridCol w="2424269">
                  <a:extLst>
                    <a:ext uri="{9D8B030D-6E8A-4147-A177-3AD203B41FA5}">
                      <a16:colId xmlns:a16="http://schemas.microsoft.com/office/drawing/2014/main" val="20000"/>
                    </a:ext>
                  </a:extLst>
                </a:gridCol>
                <a:gridCol w="2424269">
                  <a:extLst>
                    <a:ext uri="{9D8B030D-6E8A-4147-A177-3AD203B41FA5}">
                      <a16:colId xmlns:a16="http://schemas.microsoft.com/office/drawing/2014/main" val="20001"/>
                    </a:ext>
                  </a:extLst>
                </a:gridCol>
                <a:gridCol w="2424269">
                  <a:extLst>
                    <a:ext uri="{9D8B030D-6E8A-4147-A177-3AD203B41FA5}">
                      <a16:colId xmlns:a16="http://schemas.microsoft.com/office/drawing/2014/main" val="20002"/>
                    </a:ext>
                  </a:extLst>
                </a:gridCol>
              </a:tblGrid>
              <a:tr h="1440160">
                <a:tc>
                  <a:txBody>
                    <a:bodyPr/>
                    <a:lstStyle/>
                    <a:p>
                      <a:r>
                        <a:rPr lang="en-GB" dirty="0" smtClean="0"/>
                        <a:t>What do you </a:t>
                      </a:r>
                      <a:r>
                        <a:rPr lang="en-GB" u="sng" dirty="0" smtClean="0"/>
                        <a:t>K</a:t>
                      </a:r>
                      <a:r>
                        <a:rPr lang="en-GB" dirty="0" smtClean="0"/>
                        <a:t>now? </a:t>
                      </a:r>
                    </a:p>
                    <a:p>
                      <a:endParaRPr lang="en-GB" dirty="0" smtClean="0"/>
                    </a:p>
                    <a:p>
                      <a:endParaRPr lang="en-GB" dirty="0" smtClean="0"/>
                    </a:p>
                    <a:p>
                      <a:r>
                        <a:rPr lang="en-GB" dirty="0" smtClean="0"/>
                        <a:t>Beth </a:t>
                      </a:r>
                      <a:r>
                        <a:rPr lang="en-GB" dirty="0" err="1" smtClean="0"/>
                        <a:t>wyt</a:t>
                      </a:r>
                      <a:r>
                        <a:rPr lang="en-GB" dirty="0" smtClean="0"/>
                        <a:t> </a:t>
                      </a:r>
                      <a:r>
                        <a:rPr lang="en-GB" dirty="0" err="1" smtClean="0"/>
                        <a:t>ti’n</a:t>
                      </a:r>
                      <a:r>
                        <a:rPr lang="en-GB" dirty="0" smtClean="0"/>
                        <a:t> </a:t>
                      </a:r>
                      <a:r>
                        <a:rPr lang="en-GB" u="sng" dirty="0" err="1" smtClean="0"/>
                        <a:t>G</a:t>
                      </a:r>
                      <a:r>
                        <a:rPr lang="en-GB" dirty="0" err="1" smtClean="0"/>
                        <a:t>wybod</a:t>
                      </a:r>
                      <a:r>
                        <a:rPr lang="en-GB" dirty="0" smtClean="0"/>
                        <a:t>? </a:t>
                      </a:r>
                      <a:endParaRPr lang="en-GB" i="1" dirty="0"/>
                    </a:p>
                  </a:txBody>
                  <a:tcPr/>
                </a:tc>
                <a:tc>
                  <a:txBody>
                    <a:bodyPr/>
                    <a:lstStyle/>
                    <a:p>
                      <a:r>
                        <a:rPr lang="en-GB" dirty="0" smtClean="0"/>
                        <a:t>What do you </a:t>
                      </a:r>
                      <a:r>
                        <a:rPr lang="en-GB" u="sng" dirty="0" smtClean="0"/>
                        <a:t>W</a:t>
                      </a:r>
                      <a:r>
                        <a:rPr lang="en-GB" dirty="0" smtClean="0"/>
                        <a:t>ant to know?</a:t>
                      </a:r>
                      <a:r>
                        <a:rPr lang="en-GB" baseline="0" dirty="0" smtClean="0"/>
                        <a:t> </a:t>
                      </a:r>
                    </a:p>
                    <a:p>
                      <a:endParaRPr lang="en-GB" baseline="0" dirty="0" smtClean="0"/>
                    </a:p>
                    <a:p>
                      <a:r>
                        <a:rPr lang="en-GB" baseline="0" dirty="0" smtClean="0"/>
                        <a:t>Beth </a:t>
                      </a:r>
                      <a:r>
                        <a:rPr lang="en-GB" baseline="0" dirty="0" err="1" smtClean="0"/>
                        <a:t>wyt</a:t>
                      </a:r>
                      <a:r>
                        <a:rPr lang="en-GB" baseline="0" dirty="0" smtClean="0"/>
                        <a:t> </a:t>
                      </a:r>
                      <a:r>
                        <a:rPr lang="en-GB" baseline="0" dirty="0" smtClean="0"/>
                        <a:t>ti </a:t>
                      </a:r>
                      <a:r>
                        <a:rPr lang="en-GB" u="sng" baseline="0" dirty="0" err="1" smtClean="0"/>
                        <a:t>E</a:t>
                      </a:r>
                      <a:r>
                        <a:rPr lang="en-GB" baseline="0" dirty="0" err="1" smtClean="0"/>
                        <a:t>isiau</a:t>
                      </a:r>
                      <a:r>
                        <a:rPr lang="en-GB" baseline="0" dirty="0" smtClean="0"/>
                        <a:t> </a:t>
                      </a:r>
                      <a:r>
                        <a:rPr lang="en-GB" baseline="0" dirty="0" err="1" smtClean="0"/>
                        <a:t>wybod</a:t>
                      </a:r>
                      <a:r>
                        <a:rPr lang="en-GB" baseline="0" dirty="0" smtClean="0"/>
                        <a:t>? </a:t>
                      </a:r>
                      <a:endParaRPr lang="en-GB" i="1" dirty="0"/>
                    </a:p>
                  </a:txBody>
                  <a:tcPr/>
                </a:tc>
                <a:tc>
                  <a:txBody>
                    <a:bodyPr/>
                    <a:lstStyle/>
                    <a:p>
                      <a:r>
                        <a:rPr lang="en-GB" dirty="0" smtClean="0"/>
                        <a:t>What have you </a:t>
                      </a:r>
                      <a:r>
                        <a:rPr lang="en-GB" u="sng" dirty="0" smtClean="0"/>
                        <a:t>L</a:t>
                      </a:r>
                      <a:r>
                        <a:rPr lang="en-GB" dirty="0" smtClean="0"/>
                        <a:t>earnt?</a:t>
                      </a:r>
                    </a:p>
                    <a:p>
                      <a:endParaRPr lang="en-GB" dirty="0" smtClean="0"/>
                    </a:p>
                    <a:p>
                      <a:r>
                        <a:rPr lang="en-GB" dirty="0" smtClean="0"/>
                        <a:t>Beth </a:t>
                      </a:r>
                      <a:r>
                        <a:rPr lang="en-GB" dirty="0" err="1" smtClean="0"/>
                        <a:t>wyt</a:t>
                      </a:r>
                      <a:r>
                        <a:rPr lang="en-GB" dirty="0" smtClean="0"/>
                        <a:t> ti wedi </a:t>
                      </a:r>
                      <a:r>
                        <a:rPr lang="en-GB" u="sng" dirty="0" smtClean="0"/>
                        <a:t>D</a:t>
                      </a:r>
                      <a:r>
                        <a:rPr lang="en-GB" dirty="0" smtClean="0"/>
                        <a:t>ysgu</a:t>
                      </a:r>
                      <a:r>
                        <a:rPr lang="en-GB" dirty="0" smtClean="0"/>
                        <a:t>?</a:t>
                      </a:r>
                      <a:r>
                        <a:rPr lang="en-GB" baseline="0" dirty="0" smtClean="0"/>
                        <a:t> </a:t>
                      </a:r>
                      <a:r>
                        <a:rPr lang="en-GB" dirty="0" smtClean="0"/>
                        <a:t> </a:t>
                      </a:r>
                      <a:endParaRPr lang="en-GB" i="1" dirty="0"/>
                    </a:p>
                  </a:txBody>
                  <a:tcPr/>
                </a:tc>
                <a:extLst>
                  <a:ext uri="{0D108BD9-81ED-4DB2-BD59-A6C34878D82A}">
                    <a16:rowId xmlns:a16="http://schemas.microsoft.com/office/drawing/2014/main" val="10000"/>
                  </a:ext>
                </a:extLst>
              </a:tr>
              <a:tr h="931915">
                <a:tc>
                  <a:txBody>
                    <a:bodyPr/>
                    <a:lstStyle/>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1391773229"/>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pPr eaLnBrk="1" hangingPunct="1"/>
            <a:r>
              <a:rPr lang="en-US" altLang="en-US" smtClean="0">
                <a:ea typeface="MS PGothic" pitchFamily="34" charset="-128"/>
              </a:rPr>
              <a:t>KWL</a:t>
            </a:r>
          </a:p>
        </p:txBody>
      </p:sp>
      <p:sp>
        <p:nvSpPr>
          <p:cNvPr id="26627" name="Rectangle 3"/>
          <p:cNvSpPr>
            <a:spLocks noGrp="1" noChangeArrowheads="1"/>
          </p:cNvSpPr>
          <p:nvPr>
            <p:ph type="body" sz="half" idx="1"/>
          </p:nvPr>
        </p:nvSpPr>
        <p:spPr/>
        <p:txBody>
          <a:bodyPr>
            <a:normAutofit fontScale="92500" lnSpcReduction="20000"/>
          </a:bodyPr>
          <a:lstStyle/>
          <a:p>
            <a:pPr eaLnBrk="1" hangingPunct="1">
              <a:buFontTx/>
              <a:buNone/>
            </a:pPr>
            <a:r>
              <a:rPr lang="en-US" altLang="en-US" sz="1600">
                <a:ea typeface="MS PGothic" pitchFamily="34" charset="-128"/>
              </a:rPr>
              <a:t>At the beginning of a topic pupils create a </a:t>
            </a:r>
          </a:p>
          <a:p>
            <a:pPr eaLnBrk="1" hangingPunct="1">
              <a:buFontTx/>
              <a:buNone/>
            </a:pPr>
            <a:r>
              <a:rPr lang="en-US" altLang="en-US" sz="1600">
                <a:ea typeface="MS PGothic" pitchFamily="34" charset="-128"/>
              </a:rPr>
              <a:t>grid with three columns – </a:t>
            </a:r>
          </a:p>
          <a:p>
            <a:pPr eaLnBrk="1" hangingPunct="1">
              <a:buFontTx/>
              <a:buNone/>
            </a:pPr>
            <a:endParaRPr lang="en-US" altLang="en-US" sz="1600">
              <a:ea typeface="MS PGothic" pitchFamily="34" charset="-128"/>
            </a:endParaRPr>
          </a:p>
          <a:p>
            <a:pPr eaLnBrk="1" hangingPunct="1">
              <a:buFontTx/>
              <a:buNone/>
            </a:pPr>
            <a:r>
              <a:rPr lang="en-US" altLang="en-US" sz="1600">
                <a:ea typeface="MS PGothic" pitchFamily="34" charset="-128"/>
              </a:rPr>
              <a:t>What They Know;</a:t>
            </a:r>
          </a:p>
          <a:p>
            <a:pPr eaLnBrk="1" hangingPunct="1">
              <a:buFontTx/>
              <a:buNone/>
            </a:pPr>
            <a:r>
              <a:rPr lang="en-US" altLang="en-US" sz="1600">
                <a:ea typeface="MS PGothic" pitchFamily="34" charset="-128"/>
              </a:rPr>
              <a:t>What They Want To Know;</a:t>
            </a:r>
          </a:p>
          <a:p>
            <a:pPr eaLnBrk="1" hangingPunct="1">
              <a:buFontTx/>
              <a:buNone/>
            </a:pPr>
            <a:r>
              <a:rPr lang="en-US" altLang="en-US" sz="1600">
                <a:ea typeface="MS PGothic" pitchFamily="34" charset="-128"/>
              </a:rPr>
              <a:t>What They Have Learnt.</a:t>
            </a:r>
          </a:p>
          <a:p>
            <a:pPr eaLnBrk="1" hangingPunct="1">
              <a:buFontTx/>
              <a:buNone/>
            </a:pPr>
            <a:endParaRPr lang="en-US" altLang="en-US" sz="1600">
              <a:ea typeface="MS PGothic" pitchFamily="34" charset="-128"/>
            </a:endParaRPr>
          </a:p>
          <a:p>
            <a:pPr eaLnBrk="1" hangingPunct="1">
              <a:buFontTx/>
              <a:buNone/>
            </a:pPr>
            <a:r>
              <a:rPr lang="en-US" altLang="en-US" sz="1600">
                <a:ea typeface="MS PGothic" pitchFamily="34" charset="-128"/>
              </a:rPr>
              <a:t>They begin by brainstorming and filling in </a:t>
            </a:r>
          </a:p>
          <a:p>
            <a:pPr eaLnBrk="1" hangingPunct="1">
              <a:buFontTx/>
              <a:buNone/>
            </a:pPr>
            <a:r>
              <a:rPr lang="en-US" altLang="en-US" sz="1600">
                <a:ea typeface="MS PGothic" pitchFamily="34" charset="-128"/>
              </a:rPr>
              <a:t>the first two columns and then return to </a:t>
            </a:r>
          </a:p>
          <a:p>
            <a:pPr eaLnBrk="1" hangingPunct="1">
              <a:buFontTx/>
              <a:buNone/>
            </a:pPr>
            <a:r>
              <a:rPr lang="en-US" altLang="en-US" sz="1600">
                <a:ea typeface="MS PGothic" pitchFamily="34" charset="-128"/>
              </a:rPr>
              <a:t>the third at the end of the unit (or refer </a:t>
            </a:r>
          </a:p>
          <a:p>
            <a:pPr eaLnBrk="1" hangingPunct="1">
              <a:buFontTx/>
              <a:buNone/>
            </a:pPr>
            <a:r>
              <a:rPr lang="en-US" altLang="en-US" sz="1600">
                <a:ea typeface="MS PGothic" pitchFamily="34" charset="-128"/>
              </a:rPr>
              <a:t>throughout) .</a:t>
            </a:r>
          </a:p>
          <a:p>
            <a:pPr eaLnBrk="1" hangingPunct="1">
              <a:buFontTx/>
              <a:buNone/>
            </a:pPr>
            <a:endParaRPr lang="en-US" altLang="en-US" sz="1600">
              <a:ea typeface="MS PGothic" pitchFamily="34" charset="-128"/>
            </a:endParaRPr>
          </a:p>
          <a:p>
            <a:pPr eaLnBrk="1" hangingPunct="1">
              <a:buFontTx/>
              <a:buNone/>
            </a:pPr>
            <a:endParaRPr lang="en-US" altLang="en-US" sz="1600">
              <a:ea typeface="MS PGothic" pitchFamily="34" charset="-128"/>
            </a:endParaRPr>
          </a:p>
          <a:p>
            <a:pPr eaLnBrk="1" hangingPunct="1">
              <a:buFontTx/>
              <a:buNone/>
            </a:pPr>
            <a:r>
              <a:rPr lang="en-US" altLang="en-US" sz="1600">
                <a:ea typeface="MS PGothic" pitchFamily="34" charset="-128"/>
              </a:rPr>
              <a:t>Variation – extra column ‘How Will I Learn’</a:t>
            </a:r>
          </a:p>
        </p:txBody>
      </p:sp>
      <p:pic>
        <p:nvPicPr>
          <p:cNvPr id="26628" name="Picture 8" descr="http://www.educationtechnologies.com/images/3kids_kwl03s.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62713" y="1785938"/>
            <a:ext cx="3733800" cy="400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26094278"/>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smtClean="0"/>
              <a:t>Asesu</a:t>
            </a:r>
            <a:r>
              <a:rPr lang="en-GB" dirty="0" smtClean="0"/>
              <a:t> </a:t>
            </a:r>
            <a:r>
              <a:rPr lang="en-GB" dirty="0" err="1" smtClean="0"/>
              <a:t>ar</a:t>
            </a:r>
            <a:r>
              <a:rPr lang="en-GB" dirty="0" smtClean="0"/>
              <a:t> </a:t>
            </a:r>
            <a:r>
              <a:rPr lang="en-GB" dirty="0" err="1" smtClean="0"/>
              <a:t>gyfer</a:t>
            </a:r>
            <a:r>
              <a:rPr lang="en-GB" dirty="0" smtClean="0"/>
              <a:t> </a:t>
            </a:r>
            <a:r>
              <a:rPr lang="en-GB" dirty="0" err="1" smtClean="0"/>
              <a:t>Dysgu</a:t>
            </a:r>
            <a:r>
              <a:rPr lang="en-GB" dirty="0" smtClean="0"/>
              <a:t/>
            </a:r>
            <a:br>
              <a:rPr lang="en-GB" dirty="0" smtClean="0"/>
            </a:br>
            <a:r>
              <a:rPr lang="en-GB" dirty="0" smtClean="0"/>
              <a:t>Assessment for Learning</a:t>
            </a:r>
            <a:endParaRPr lang="en-GB" dirty="0"/>
          </a:p>
        </p:txBody>
      </p:sp>
      <p:sp>
        <p:nvSpPr>
          <p:cNvPr id="5" name="Content Placeholder 4"/>
          <p:cNvSpPr>
            <a:spLocks noGrp="1"/>
          </p:cNvSpPr>
          <p:nvPr>
            <p:ph sz="half" idx="1"/>
          </p:nvPr>
        </p:nvSpPr>
        <p:spPr/>
        <p:style>
          <a:lnRef idx="2">
            <a:schemeClr val="accent4"/>
          </a:lnRef>
          <a:fillRef idx="1">
            <a:schemeClr val="lt1"/>
          </a:fillRef>
          <a:effectRef idx="0">
            <a:schemeClr val="accent4"/>
          </a:effectRef>
          <a:fontRef idx="minor">
            <a:schemeClr val="dk1"/>
          </a:fontRef>
        </p:style>
        <p:txBody>
          <a:bodyPr>
            <a:normAutofit fontScale="92500" lnSpcReduction="10000"/>
          </a:bodyPr>
          <a:lstStyle/>
          <a:p>
            <a:r>
              <a:rPr lang="en-GB" dirty="0" err="1" smtClean="0"/>
              <a:t>Gwyliwch</a:t>
            </a:r>
            <a:r>
              <a:rPr lang="en-GB" dirty="0" smtClean="0"/>
              <a:t> y clip </a:t>
            </a:r>
            <a:r>
              <a:rPr lang="en-GB" dirty="0" err="1" smtClean="0"/>
              <a:t>canlynol</a:t>
            </a:r>
            <a:r>
              <a:rPr lang="en-GB" dirty="0" smtClean="0"/>
              <a:t> ac </a:t>
            </a:r>
            <a:r>
              <a:rPr lang="en-GB" dirty="0" err="1" smtClean="0"/>
              <a:t>adfyfyriwch</a:t>
            </a:r>
            <a:r>
              <a:rPr lang="en-GB" dirty="0" smtClean="0"/>
              <a:t> </a:t>
            </a:r>
            <a:r>
              <a:rPr lang="en-GB" dirty="0" err="1" smtClean="0"/>
              <a:t>ar</a:t>
            </a:r>
            <a:r>
              <a:rPr lang="en-GB" dirty="0" smtClean="0"/>
              <a:t> y </a:t>
            </a:r>
            <a:r>
              <a:rPr lang="en-GB" dirty="0" err="1" smtClean="0"/>
              <a:t>canlynol</a:t>
            </a:r>
            <a:r>
              <a:rPr lang="en-GB" dirty="0" smtClean="0"/>
              <a:t>:</a:t>
            </a:r>
          </a:p>
          <a:p>
            <a:r>
              <a:rPr lang="en-GB" dirty="0">
                <a:hlinkClick r:id="rId2"/>
              </a:rPr>
              <a:t>https://www.youtube.com/watch?v=pk1w0vcEL44</a:t>
            </a:r>
            <a:endParaRPr lang="en-GB" dirty="0"/>
          </a:p>
          <a:p>
            <a:r>
              <a:rPr lang="en-GB" dirty="0">
                <a:hlinkClick r:id="rId3"/>
              </a:rPr>
              <a:t>https://www.youtube.com/watch?v=sOtsFMO1mWI</a:t>
            </a:r>
            <a:endParaRPr lang="en-GB" dirty="0"/>
          </a:p>
          <a:p>
            <a:r>
              <a:rPr lang="en-GB" dirty="0" smtClean="0"/>
              <a:t>Pa </a:t>
            </a:r>
            <a:r>
              <a:rPr lang="en-GB" dirty="0" err="1" smtClean="0"/>
              <a:t>dechnegau</a:t>
            </a:r>
            <a:r>
              <a:rPr lang="en-GB" dirty="0" smtClean="0"/>
              <a:t> </a:t>
            </a:r>
            <a:r>
              <a:rPr lang="en-GB" dirty="0" err="1" smtClean="0"/>
              <a:t>AaGD</a:t>
            </a:r>
            <a:r>
              <a:rPr lang="en-GB" dirty="0" smtClean="0"/>
              <a:t> </a:t>
            </a:r>
            <a:r>
              <a:rPr lang="en-GB" dirty="0" err="1" smtClean="0"/>
              <a:t>allwch</a:t>
            </a:r>
            <a:r>
              <a:rPr lang="en-GB" dirty="0" smtClean="0"/>
              <a:t> chi </a:t>
            </a:r>
            <a:r>
              <a:rPr lang="en-GB" dirty="0" err="1" smtClean="0"/>
              <a:t>eu</a:t>
            </a:r>
            <a:r>
              <a:rPr lang="en-GB" dirty="0" smtClean="0"/>
              <a:t> </a:t>
            </a:r>
            <a:r>
              <a:rPr lang="en-GB" dirty="0" err="1" smtClean="0"/>
              <a:t>hadnabod</a:t>
            </a:r>
            <a:r>
              <a:rPr lang="en-GB" dirty="0" smtClean="0"/>
              <a:t>?</a:t>
            </a:r>
          </a:p>
          <a:p>
            <a:r>
              <a:rPr lang="en-GB" dirty="0" smtClean="0"/>
              <a:t>Beth </a:t>
            </a:r>
            <a:r>
              <a:rPr lang="en-GB" dirty="0" err="1" smtClean="0"/>
              <a:t>yw</a:t>
            </a:r>
            <a:r>
              <a:rPr lang="en-GB" dirty="0" smtClean="0"/>
              <a:t> </a:t>
            </a:r>
            <a:r>
              <a:rPr lang="en-GB" dirty="0" err="1" smtClean="0"/>
              <a:t>manteision</a:t>
            </a:r>
            <a:r>
              <a:rPr lang="en-GB" dirty="0" smtClean="0"/>
              <a:t> </a:t>
            </a:r>
            <a:r>
              <a:rPr lang="en-GB" dirty="0"/>
              <a:t>y</a:t>
            </a:r>
            <a:r>
              <a:rPr lang="en-GB" dirty="0" smtClean="0"/>
              <a:t> dull yma?</a:t>
            </a:r>
          </a:p>
          <a:p>
            <a:r>
              <a:rPr lang="en-GB" dirty="0" smtClean="0"/>
              <a:t>Pa </a:t>
            </a:r>
            <a:r>
              <a:rPr lang="en-GB" dirty="0" err="1" smtClean="0"/>
              <a:t>heriau</a:t>
            </a:r>
            <a:r>
              <a:rPr lang="en-GB" dirty="0" smtClean="0"/>
              <a:t> posibl sydd </a:t>
            </a:r>
            <a:r>
              <a:rPr lang="en-GB" dirty="0" err="1" smtClean="0"/>
              <a:t>i</a:t>
            </a:r>
            <a:r>
              <a:rPr lang="en-GB" dirty="0"/>
              <a:t> </a:t>
            </a:r>
            <a:r>
              <a:rPr lang="en-GB" dirty="0" err="1" smtClean="0"/>
              <a:t>weithredu’r</a:t>
            </a:r>
            <a:r>
              <a:rPr lang="en-GB" dirty="0" smtClean="0"/>
              <a:t> </a:t>
            </a:r>
            <a:r>
              <a:rPr lang="en-GB" dirty="0" err="1" smtClean="0"/>
              <a:t>technegau</a:t>
            </a:r>
            <a:r>
              <a:rPr lang="en-GB" dirty="0" smtClean="0"/>
              <a:t> Asesu </a:t>
            </a:r>
            <a:r>
              <a:rPr lang="en-GB" dirty="0" err="1" smtClean="0"/>
              <a:t>ar</a:t>
            </a:r>
            <a:r>
              <a:rPr lang="en-GB" dirty="0" smtClean="0"/>
              <a:t> Gyfer Dysgu  yma?</a:t>
            </a:r>
            <a:endParaRPr lang="en-GB" dirty="0"/>
          </a:p>
        </p:txBody>
      </p:sp>
      <p:sp>
        <p:nvSpPr>
          <p:cNvPr id="7" name="Content Placeholder 6"/>
          <p:cNvSpPr>
            <a:spLocks noGrp="1"/>
          </p:cNvSpPr>
          <p:nvPr>
            <p:ph sz="half" idx="2"/>
          </p:nvPr>
        </p:nvSpPr>
        <p:spPr/>
        <p:style>
          <a:lnRef idx="2">
            <a:schemeClr val="accent5"/>
          </a:lnRef>
          <a:fillRef idx="1">
            <a:schemeClr val="lt1"/>
          </a:fillRef>
          <a:effectRef idx="0">
            <a:schemeClr val="accent5"/>
          </a:effectRef>
          <a:fontRef idx="minor">
            <a:schemeClr val="dk1"/>
          </a:fontRef>
        </p:style>
        <p:txBody>
          <a:bodyPr>
            <a:normAutofit fontScale="92500" lnSpcReduction="10000"/>
          </a:bodyPr>
          <a:lstStyle/>
          <a:p>
            <a:r>
              <a:rPr lang="en-GB" dirty="0" smtClean="0"/>
              <a:t>Watch the following clip and reflect on the following:</a:t>
            </a:r>
          </a:p>
          <a:p>
            <a:r>
              <a:rPr lang="en-GB" dirty="0" smtClean="0">
                <a:hlinkClick r:id="rId2"/>
              </a:rPr>
              <a:t>https://www.youtube.com/watch?v=pk1w0vcEL44</a:t>
            </a:r>
            <a:endParaRPr lang="en-GB" dirty="0" smtClean="0"/>
          </a:p>
          <a:p>
            <a:r>
              <a:rPr lang="en-GB" dirty="0" smtClean="0">
                <a:hlinkClick r:id="rId3"/>
              </a:rPr>
              <a:t>https://www.youtube.com/watch?v=sOtsFMO1mWI</a:t>
            </a:r>
            <a:endParaRPr lang="en-GB" dirty="0" smtClean="0"/>
          </a:p>
          <a:p>
            <a:r>
              <a:rPr lang="en-GB" dirty="0" smtClean="0"/>
              <a:t>What </a:t>
            </a:r>
            <a:r>
              <a:rPr lang="en-GB" dirty="0" err="1" smtClean="0"/>
              <a:t>AfL</a:t>
            </a:r>
            <a:r>
              <a:rPr lang="en-GB" dirty="0" smtClean="0"/>
              <a:t> techniques can you identify?</a:t>
            </a:r>
          </a:p>
          <a:p>
            <a:r>
              <a:rPr lang="en-GB" dirty="0" smtClean="0"/>
              <a:t>What are the advantages of this approach?</a:t>
            </a:r>
          </a:p>
          <a:p>
            <a:r>
              <a:rPr lang="en-GB" dirty="0" smtClean="0"/>
              <a:t>What challenges can you identify in implementing the above Assessment for Learning techniques.</a:t>
            </a:r>
            <a:endParaRPr lang="en-GB" dirty="0"/>
          </a:p>
        </p:txBody>
      </p:sp>
    </p:spTree>
    <p:extLst>
      <p:ext uri="{BB962C8B-B14F-4D97-AF65-F5344CB8AC3E}">
        <p14:creationId xmlns:p14="http://schemas.microsoft.com/office/powerpoint/2010/main" val="2358413073"/>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1835034" y="109136"/>
            <a:ext cx="7920880" cy="1143000"/>
          </a:xfrm>
        </p:spPr>
        <p:txBody>
          <a:bodyPr>
            <a:normAutofit fontScale="90000"/>
          </a:bodyPr>
          <a:lstStyle/>
          <a:p>
            <a:r>
              <a:rPr lang="en-GB" u="sng" dirty="0" smtClean="0"/>
              <a:t/>
            </a:r>
            <a:br>
              <a:rPr lang="en-GB" u="sng" dirty="0" smtClean="0"/>
            </a:br>
            <a:r>
              <a:rPr lang="en-GB" u="sng" dirty="0" smtClean="0"/>
              <a:t>Rhestr gyfeirnodi/Reference list</a:t>
            </a:r>
            <a:endParaRPr lang="en-GB" u="sng" dirty="0"/>
          </a:p>
        </p:txBody>
      </p:sp>
      <p:sp>
        <p:nvSpPr>
          <p:cNvPr id="8" name="Content Placeholder 7"/>
          <p:cNvSpPr>
            <a:spLocks noGrp="1"/>
          </p:cNvSpPr>
          <p:nvPr>
            <p:ph idx="1"/>
          </p:nvPr>
        </p:nvSpPr>
        <p:spPr>
          <a:xfrm>
            <a:off x="1919536" y="1844824"/>
            <a:ext cx="8280920" cy="4539960"/>
          </a:xfrm>
        </p:spPr>
        <p:txBody>
          <a:bodyPr>
            <a:normAutofit/>
          </a:bodyPr>
          <a:lstStyle/>
          <a:p>
            <a:r>
              <a:rPr lang="en-GB" dirty="0" smtClean="0"/>
              <a:t>Cambridge (no date) Getting Started with Assessment for Learning. Available online at</a:t>
            </a:r>
            <a:r>
              <a:rPr lang="en-GB" dirty="0"/>
              <a:t>: </a:t>
            </a:r>
            <a:r>
              <a:rPr lang="en-GB" dirty="0">
                <a:hlinkClick r:id="rId2"/>
              </a:rPr>
              <a:t>http://</a:t>
            </a:r>
            <a:r>
              <a:rPr lang="en-GB" dirty="0" smtClean="0">
                <a:hlinkClick r:id="rId2"/>
              </a:rPr>
              <a:t>cambridge-community.org.uk/professional-development/gswafl/index.html</a:t>
            </a:r>
            <a:r>
              <a:rPr lang="en-GB" dirty="0" smtClean="0"/>
              <a:t>  </a:t>
            </a:r>
            <a:r>
              <a:rPr lang="en-GB" dirty="0"/>
              <a:t>(accessed 30/8/16</a:t>
            </a:r>
            <a:r>
              <a:rPr lang="en-GB" dirty="0" smtClean="0"/>
              <a:t>)</a:t>
            </a:r>
          </a:p>
          <a:p>
            <a:r>
              <a:rPr lang="en-GB" dirty="0" err="1" smtClean="0"/>
              <a:t>Gershon</a:t>
            </a:r>
            <a:r>
              <a:rPr lang="en-GB" dirty="0" smtClean="0"/>
              <a:t>, M. (no date) Assessment for Learning tools </a:t>
            </a:r>
            <a:r>
              <a:rPr lang="en-GB" dirty="0" err="1" smtClean="0"/>
              <a:t>powerpoint</a:t>
            </a:r>
            <a:r>
              <a:rPr lang="en-GB" dirty="0" smtClean="0"/>
              <a:t>. Available </a:t>
            </a:r>
            <a:r>
              <a:rPr lang="en-GB" dirty="0"/>
              <a:t>online at</a:t>
            </a:r>
            <a:r>
              <a:rPr lang="en-GB" dirty="0" smtClean="0"/>
              <a:t>: </a:t>
            </a:r>
          </a:p>
          <a:p>
            <a:r>
              <a:rPr lang="en-GB" dirty="0">
                <a:hlinkClick r:id="rId3"/>
              </a:rPr>
              <a:t>https://</a:t>
            </a:r>
            <a:r>
              <a:rPr lang="en-GB" dirty="0" smtClean="0">
                <a:hlinkClick r:id="rId3"/>
              </a:rPr>
              <a:t>www.tes.com/teaching-resource/assessment-for-learning-toolkit-6020165</a:t>
            </a:r>
            <a:r>
              <a:rPr lang="en-GB" dirty="0" smtClean="0"/>
              <a:t> </a:t>
            </a:r>
            <a:r>
              <a:rPr lang="en-GB" dirty="0"/>
              <a:t>(accessed 30/8/16</a:t>
            </a:r>
            <a:r>
              <a:rPr lang="en-GB" dirty="0" smtClean="0"/>
              <a:t>)</a:t>
            </a:r>
            <a:endParaRPr lang="en-GB" dirty="0"/>
          </a:p>
          <a:p>
            <a:r>
              <a:rPr lang="en-GB" dirty="0" smtClean="0"/>
              <a:t>Welsh Government (2010) </a:t>
            </a:r>
            <a:r>
              <a:rPr lang="en-GB" dirty="0"/>
              <a:t>How to develop thinking </a:t>
            </a:r>
            <a:r>
              <a:rPr lang="en-GB" dirty="0" smtClean="0"/>
              <a:t>and assessment </a:t>
            </a:r>
            <a:r>
              <a:rPr lang="en-GB" dirty="0"/>
              <a:t>for learning </a:t>
            </a:r>
            <a:r>
              <a:rPr lang="en-GB" dirty="0" smtClean="0"/>
              <a:t>in the classroom. Available online at: </a:t>
            </a:r>
            <a:r>
              <a:rPr lang="en-GB" dirty="0" smtClean="0">
                <a:hlinkClick r:id="rId4"/>
              </a:rPr>
              <a:t>http</a:t>
            </a:r>
            <a:r>
              <a:rPr lang="en-GB" dirty="0">
                <a:hlinkClick r:id="rId4"/>
              </a:rPr>
              <a:t>://</a:t>
            </a:r>
            <a:r>
              <a:rPr lang="en-GB" dirty="0" smtClean="0">
                <a:hlinkClick r:id="rId4"/>
              </a:rPr>
              <a:t>learning.gov.wales/docs/learningwales/publications/130429how-to-develop-thinking-en.pdf</a:t>
            </a:r>
            <a:r>
              <a:rPr lang="en-GB" dirty="0" smtClean="0"/>
              <a:t> (accessed 30/8/16)</a:t>
            </a:r>
          </a:p>
          <a:p>
            <a:endParaRPr lang="en-GB" dirty="0"/>
          </a:p>
        </p:txBody>
      </p:sp>
    </p:spTree>
    <p:extLst>
      <p:ext uri="{BB962C8B-B14F-4D97-AF65-F5344CB8AC3E}">
        <p14:creationId xmlns:p14="http://schemas.microsoft.com/office/powerpoint/2010/main" val="951307394"/>
      </p:ext>
    </p:extLst>
  </p:cSld>
  <p:clrMapOvr>
    <a:masterClrMapping/>
  </p:clrMapOvr>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 name="TIMING" val="|10.4|17.7"/>
</p:tagLst>
</file>

<file path=ppt/tags/tag2.xml><?xml version="1.0" encoding="utf-8"?>
<p:tagLst xmlns:a="http://schemas.openxmlformats.org/drawingml/2006/main" xmlns:r="http://schemas.openxmlformats.org/officeDocument/2006/relationships" xmlns:p="http://schemas.openxmlformats.org/presentationml/2006/main">
  <p:tag name="TIMING" val="|8.1|1.8|4.5|3.3|5.2"/>
</p:tagLst>
</file>

<file path=ppt/tags/tag3.xml><?xml version="1.0" encoding="utf-8"?>
<p:tagLst xmlns:a="http://schemas.openxmlformats.org/drawingml/2006/main" xmlns:r="http://schemas.openxmlformats.org/officeDocument/2006/relationships" xmlns:p="http://schemas.openxmlformats.org/presentationml/2006/main">
  <p:tag name="TIMING" val="|6.3|3.3|2|2.6|2.3"/>
</p:tagLst>
</file>

<file path=ppt/tags/tag4.xml><?xml version="1.0" encoding="utf-8"?>
<p:tagLst xmlns:a="http://schemas.openxmlformats.org/drawingml/2006/main" xmlns:r="http://schemas.openxmlformats.org/officeDocument/2006/relationships" xmlns:p="http://schemas.openxmlformats.org/presentationml/2006/main">
  <p:tag name="TIMING" val="|6.3|3.3|2|2.6|2.3"/>
</p:tagLst>
</file>

<file path=ppt/tags/tag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6.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119</TotalTime>
  <Words>2885</Words>
  <Application>Microsoft Office PowerPoint</Application>
  <PresentationFormat>Widescreen</PresentationFormat>
  <Paragraphs>355</Paragraphs>
  <Slides>41</Slides>
  <Notes>16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41</vt:i4>
      </vt:variant>
    </vt:vector>
  </HeadingPairs>
  <TitlesOfParts>
    <vt:vector size="48" baseType="lpstr">
      <vt:lpstr>MS PGothic</vt:lpstr>
      <vt:lpstr>Arial</vt:lpstr>
      <vt:lpstr>Calibri</vt:lpstr>
      <vt:lpstr>メイリオ</vt:lpstr>
      <vt:lpstr>Trebuchet MS</vt:lpstr>
      <vt:lpstr>Wingdings 3</vt:lpstr>
      <vt:lpstr>Facet</vt:lpstr>
      <vt:lpstr> Cynllunio’r Cwricwlwm Curriculum Design</vt:lpstr>
      <vt:lpstr>Deilliannau Dysgu Learning Outcomes </vt:lpstr>
      <vt:lpstr>Deilliannau Dysgu Learning Outcomes </vt:lpstr>
      <vt:lpstr>Deilliannau Dysgu Learning Outcomes </vt:lpstr>
      <vt:lpstr>Deilliannau Dysgu Learning Outcomes </vt:lpstr>
      <vt:lpstr>Aseiniad /Assignment </vt:lpstr>
      <vt:lpstr>Assessment for Learning – KWL Asesu ar Gyfer Dysgu - GED </vt:lpstr>
      <vt:lpstr>Beth yw Asesu ar gyfer Dysgu (AaGD)? What actually is Assessment for Learning (AfL)?   </vt:lpstr>
      <vt:lpstr>Asesu ar gyfer Dysgu – Canolog i addysgu effeithiol Assessment for Learning – Central to effective teaching  </vt:lpstr>
      <vt:lpstr>Dyma mae  Dylan Wiliam yn dweud…   Dylan Wiliam states the following… </vt:lpstr>
      <vt:lpstr>Mae Dylan Wiliam hefyd yn cyfeirnodi’r isod… Dylan Wiliam also cites the following…  </vt:lpstr>
      <vt:lpstr>Asesu Ffurfiannol/          Formative Assessment </vt:lpstr>
      <vt:lpstr>Mae asesu crynodol yn digwydd yn ystod y dysgu  Formative assessment happens during the teaching  </vt:lpstr>
      <vt:lpstr>Defnyddio’r Wybodaeth           Using the Information </vt:lpstr>
      <vt:lpstr>  Tasg         Task</vt:lpstr>
      <vt:lpstr>Hunan-asesu/Asesu cyfoed Self/Peer – Assessment  </vt:lpstr>
      <vt:lpstr>  Adfyfyrio       Reflect</vt:lpstr>
      <vt:lpstr>Tasg         Task</vt:lpstr>
      <vt:lpstr>Egwyddorion AagD Key Principles of AfL</vt:lpstr>
      <vt:lpstr>  </vt:lpstr>
      <vt:lpstr>Beth mae hyn yn edrych fel…</vt:lpstr>
      <vt:lpstr>Asesu Ffurfiannol Formative Assessment</vt:lpstr>
      <vt:lpstr>Beth mae’n ei olygu i ddeall rhywbeth? What does it mean to understand something? </vt:lpstr>
      <vt:lpstr>Pam bod hyn yn bwysig? Why is this important?</vt:lpstr>
      <vt:lpstr>Pam bod hyn yn bwysig? Why is this important?</vt:lpstr>
      <vt:lpstr>I ba raddau rydych chi’n cytuno gyda’r canlynol? To what extent do you agree with the suggestion below? </vt:lpstr>
      <vt:lpstr>I ba raddau rydych chi’n cytuno gyda’r canlynol? To what extent do you agree with the suggestion below? </vt:lpstr>
      <vt:lpstr>  Tasg        Task</vt:lpstr>
      <vt:lpstr>Goleuadau Traffig</vt:lpstr>
      <vt:lpstr>Traffic Lights</vt:lpstr>
      <vt:lpstr>2 seren a dymuniad</vt:lpstr>
      <vt:lpstr>2 stars and a wish</vt:lpstr>
      <vt:lpstr>Bodiau</vt:lpstr>
      <vt:lpstr>Thumbs</vt:lpstr>
      <vt:lpstr>Cynllun marcio disgyblion</vt:lpstr>
      <vt:lpstr>Student Mark-Scheme</vt:lpstr>
      <vt:lpstr>Grid GED</vt:lpstr>
      <vt:lpstr>Asesu ar Gyfer Dysgu - GED  Assessment for Learning – Be KWL </vt:lpstr>
      <vt:lpstr>KWL</vt:lpstr>
      <vt:lpstr>Asesu ar gyfer Dysgu Assessment for Learning</vt:lpstr>
      <vt:lpstr> Rhestr gyfeirnodi/Reference list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Cynllunio’r Cwricwlwm Curriculum Design</dc:title>
  <dc:creator>Alison Baggott</dc:creator>
  <cp:lastModifiedBy>Helen A Griffiths</cp:lastModifiedBy>
  <cp:revision>16</cp:revision>
  <dcterms:created xsi:type="dcterms:W3CDTF">2019-08-13T12:12:06Z</dcterms:created>
  <dcterms:modified xsi:type="dcterms:W3CDTF">2019-11-30T11:35:18Z</dcterms:modified>
</cp:coreProperties>
</file>