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4" r:id="rId1"/>
  </p:sldMasterIdLst>
  <p:sldIdLst>
    <p:sldId id="256" r:id="rId2"/>
    <p:sldId id="263" r:id="rId3"/>
    <p:sldId id="257" r:id="rId4"/>
    <p:sldId id="260" r:id="rId5"/>
    <p:sldId id="267" r:id="rId6"/>
    <p:sldId id="268" r:id="rId7"/>
    <p:sldId id="273" r:id="rId8"/>
    <p:sldId id="269" r:id="rId9"/>
    <p:sldId id="270" r:id="rId10"/>
    <p:sldId id="272" r:id="rId11"/>
    <p:sldId id="271"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A1E185E-C6F2-9240-B38C-07952D4718ED}">
          <p14:sldIdLst>
            <p14:sldId id="256"/>
            <p14:sldId id="263"/>
            <p14:sldId id="257"/>
            <p14:sldId id="260"/>
          </p14:sldIdLst>
        </p14:section>
        <p14:section name="Untitled Section" id="{A59D1001-7666-E649-BF36-B0CFEE12A1DC}">
          <p14:sldIdLst>
            <p14:sldId id="267"/>
            <p14:sldId id="268"/>
            <p14:sldId id="273"/>
            <p14:sldId id="269"/>
            <p14:sldId id="270"/>
            <p14:sldId id="272"/>
            <p14:sldId id="271"/>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A5715F-9ED5-2A47-8B2D-F5573A970947}" v="6" dt="2020-10-02T12:39:30.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78"/>
    <p:restoredTop sz="95994"/>
  </p:normalViewPr>
  <p:slideViewPr>
    <p:cSldViewPr snapToGrid="0" snapToObjects="1">
      <p:cViewPr varScale="1">
        <p:scale>
          <a:sx n="116" d="100"/>
          <a:sy n="116" d="100"/>
        </p:scale>
        <p:origin x="448" y="184"/>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02AC24A9-CCB6-4F8D-B8DB-C2F3692CFA5A}" type="datetimeFigureOut">
              <a:rPr lang="en-US" smtClean="0"/>
              <a:t>10/14/20</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B2DC25EE-239B-4C5F-AAD1-255A7D5F1EE2}"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04620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10/14/20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28459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2AC24A9-CCB6-4F8D-B8DB-C2F3692CFA5A}" type="datetimeFigureOut">
              <a:rPr lang="en-US" smtClean="0"/>
              <a:t>10/14/20</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B2DC25EE-239B-4C5F-AAD1-255A7D5F1EE2}"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36281383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10/14/20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6959191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10/14/20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8674713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10/14/20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94200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10/14/20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43245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02AC24A9-CCB6-4F8D-B8DB-C2F3692CFA5A}" type="datetimeFigureOut">
              <a:rPr lang="en-US" smtClean="0"/>
              <a:t>10/14/20</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B2DC25EE-239B-4C5F-AAD1-255A7D5F1EE2}"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30491481"/>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02AC24A9-CCB6-4F8D-B8DB-C2F3692CFA5A}" type="datetimeFigureOut">
              <a:rPr lang="en-US" smtClean="0"/>
              <a:t>10/14/20</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6802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10/14/20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19324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10/14/20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45278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02AC24A9-CCB6-4F8D-B8DB-C2F3692CFA5A}" type="datetimeFigureOut">
              <a:rPr lang="en-US" smtClean="0"/>
              <a:t>10/14/20</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B2DC25EE-239B-4C5F-AAD1-255A7D5F1EE2}"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9911211"/>
      </p:ext>
    </p:extLst>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 Id="rId9"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image" Target="../media/image14.jpg"/><Relationship Id="rId4" Type="http://schemas.openxmlformats.org/officeDocument/2006/relationships/image" Target="../media/image13.jp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 Id="rId1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hyperlink" Target="https://soundcloud.com/skandouz/kentish-town-1/s-klWQx79HTGX"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lubfrshrz.com/" TargetMode="External"/><Relationship Id="rId7" Type="http://schemas.openxmlformats.org/officeDocument/2006/relationships/hyperlink" Target="https://www.believebackstage.com/" TargetMode="External"/><Relationship Id="rId2" Type="http://schemas.openxmlformats.org/officeDocument/2006/relationships/hyperlink" Target="https://www.gregdesigns.co.uk/" TargetMode="External"/><Relationship Id="rId1" Type="http://schemas.openxmlformats.org/officeDocument/2006/relationships/slideLayout" Target="../slideLayouts/slideLayout2.xml"/><Relationship Id="rId6" Type="http://schemas.openxmlformats.org/officeDocument/2006/relationships/hyperlink" Target="https://www.complex.com/music/2020/09/lvrn-superstar-making-label.%20Accessed%2028%20Sept.%202020" TargetMode="External"/><Relationship Id="rId5" Type="http://schemas.openxmlformats.org/officeDocument/2006/relationships/hyperlink" Target="https://www.beleivedigital.com/clubFRSHRZ" TargetMode="External"/><Relationship Id="rId4" Type="http://schemas.openxmlformats.org/officeDocument/2006/relationships/hyperlink" Target="https://www.instagram.com/SKANDOU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Freeform 6">
            <a:extLst>
              <a:ext uri="{FF2B5EF4-FFF2-40B4-BE49-F238E27FC236}">
                <a16:creationId xmlns:a16="http://schemas.microsoft.com/office/drawing/2014/main" id="{3408ACDA-FBD2-4415-9EE4-4D1BBDF17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46" name="Rectangle 45">
            <a:extLst>
              <a:ext uri="{FF2B5EF4-FFF2-40B4-BE49-F238E27FC236}">
                <a16:creationId xmlns:a16="http://schemas.microsoft.com/office/drawing/2014/main" id="{5030595D-127E-4DC3-8E40-9374B113D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8" name="Rectangle 47">
            <a:extLst>
              <a:ext uri="{FF2B5EF4-FFF2-40B4-BE49-F238E27FC236}">
                <a16:creationId xmlns:a16="http://schemas.microsoft.com/office/drawing/2014/main" id="{DC032F75-F5AC-4D84-98D0-DD0FB8A25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0" name="Rectangle 49">
            <a:extLst>
              <a:ext uri="{FF2B5EF4-FFF2-40B4-BE49-F238E27FC236}">
                <a16:creationId xmlns:a16="http://schemas.microsoft.com/office/drawing/2014/main" id="{EA21D3B4-EB95-40D8-ADD4-C28637F87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2" name="Freeform 11">
            <a:extLst>
              <a:ext uri="{FF2B5EF4-FFF2-40B4-BE49-F238E27FC236}">
                <a16:creationId xmlns:a16="http://schemas.microsoft.com/office/drawing/2014/main" id="{EC402CCD-3D73-4427-910D-80A619EAD5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48664" y="0"/>
            <a:ext cx="4643336"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92361005-C73F-C843-9A26-B9251AE8DDC1}"/>
              </a:ext>
            </a:extLst>
          </p:cNvPr>
          <p:cNvSpPr>
            <a:spLocks noGrp="1"/>
          </p:cNvSpPr>
          <p:nvPr>
            <p:ph type="ctrTitle"/>
          </p:nvPr>
        </p:nvSpPr>
        <p:spPr>
          <a:xfrm>
            <a:off x="8339328" y="457200"/>
            <a:ext cx="3090672" cy="1197864"/>
          </a:xfrm>
        </p:spPr>
        <p:txBody>
          <a:bodyPr vert="horz" lIns="91440" tIns="45720" rIns="91440" bIns="45720" rtlCol="0" anchor="b">
            <a:normAutofit/>
          </a:bodyPr>
          <a:lstStyle/>
          <a:p>
            <a:pPr algn="l"/>
            <a:br>
              <a:rPr lang="en-US" sz="500" spc="200">
                <a:solidFill>
                  <a:schemeClr val="accent1"/>
                </a:solidFill>
              </a:rPr>
            </a:br>
            <a:br>
              <a:rPr lang="en-US" sz="500" spc="200">
                <a:solidFill>
                  <a:schemeClr val="accent1"/>
                </a:solidFill>
              </a:rPr>
            </a:br>
            <a:br>
              <a:rPr lang="en-US" sz="500" spc="200">
                <a:solidFill>
                  <a:schemeClr val="accent1"/>
                </a:solidFill>
              </a:rPr>
            </a:br>
            <a:br>
              <a:rPr lang="en-US" sz="500" spc="200">
                <a:solidFill>
                  <a:schemeClr val="accent1"/>
                </a:solidFill>
              </a:rPr>
            </a:br>
            <a:br>
              <a:rPr lang="en-US" sz="500" spc="200">
                <a:solidFill>
                  <a:schemeClr val="accent1"/>
                </a:solidFill>
              </a:rPr>
            </a:br>
            <a:br>
              <a:rPr lang="en-US" sz="500" spc="200">
                <a:solidFill>
                  <a:schemeClr val="accent1"/>
                </a:solidFill>
              </a:rPr>
            </a:br>
            <a:br>
              <a:rPr lang="en-US" sz="500" spc="200">
                <a:solidFill>
                  <a:schemeClr val="accent1"/>
                </a:solidFill>
              </a:rPr>
            </a:br>
            <a:br>
              <a:rPr lang="en-US" sz="500" spc="200">
                <a:solidFill>
                  <a:schemeClr val="accent1"/>
                </a:solidFill>
              </a:rPr>
            </a:br>
            <a:br>
              <a:rPr lang="en-US" sz="500" spc="200">
                <a:solidFill>
                  <a:schemeClr val="accent1"/>
                </a:solidFill>
              </a:rPr>
            </a:br>
            <a:br>
              <a:rPr lang="en-US" sz="500" spc="200">
                <a:solidFill>
                  <a:schemeClr val="accent1"/>
                </a:solidFill>
              </a:rPr>
            </a:br>
            <a:br>
              <a:rPr lang="en-US" sz="500" spc="200">
                <a:solidFill>
                  <a:schemeClr val="accent1"/>
                </a:solidFill>
              </a:rPr>
            </a:br>
            <a:br>
              <a:rPr lang="en-US" sz="500" spc="200">
                <a:solidFill>
                  <a:schemeClr val="accent1"/>
                </a:solidFill>
              </a:rPr>
            </a:br>
            <a:br>
              <a:rPr lang="en-US" sz="500" spc="200">
                <a:solidFill>
                  <a:schemeClr val="accent1"/>
                </a:solidFill>
              </a:rPr>
            </a:br>
            <a:endParaRPr lang="en-US" sz="500" spc="200">
              <a:solidFill>
                <a:schemeClr val="accent1"/>
              </a:solidFill>
            </a:endParaRPr>
          </a:p>
        </p:txBody>
      </p:sp>
      <p:pic>
        <p:nvPicPr>
          <p:cNvPr id="8" name="Picture 7" descr="A picture containing drawing&#10;&#10;Description automatically generated">
            <a:extLst>
              <a:ext uri="{FF2B5EF4-FFF2-40B4-BE49-F238E27FC236}">
                <a16:creationId xmlns:a16="http://schemas.microsoft.com/office/drawing/2014/main" id="{1DFF57BE-B58D-884B-A07E-C99FB03E7763}"/>
              </a:ext>
            </a:extLst>
          </p:cNvPr>
          <p:cNvPicPr>
            <a:picLocks noChangeAspect="1"/>
          </p:cNvPicPr>
          <p:nvPr/>
        </p:nvPicPr>
        <p:blipFill>
          <a:blip r:embed="rId2"/>
          <a:stretch>
            <a:fillRect/>
          </a:stretch>
        </p:blipFill>
        <p:spPr>
          <a:xfrm>
            <a:off x="926927" y="1995804"/>
            <a:ext cx="5978273" cy="2555711"/>
          </a:xfrm>
          <a:prstGeom prst="rect">
            <a:avLst/>
          </a:prstGeom>
        </p:spPr>
      </p:pic>
      <p:sp>
        <p:nvSpPr>
          <p:cNvPr id="3" name="Subtitle 2">
            <a:extLst>
              <a:ext uri="{FF2B5EF4-FFF2-40B4-BE49-F238E27FC236}">
                <a16:creationId xmlns:a16="http://schemas.microsoft.com/office/drawing/2014/main" id="{0FA8E308-1329-1C49-9404-DB595796C450}"/>
              </a:ext>
            </a:extLst>
          </p:cNvPr>
          <p:cNvSpPr>
            <a:spLocks noGrp="1"/>
          </p:cNvSpPr>
          <p:nvPr>
            <p:ph type="subTitle" idx="1"/>
          </p:nvPr>
        </p:nvSpPr>
        <p:spPr>
          <a:xfrm>
            <a:off x="8339328" y="1655065"/>
            <a:ext cx="3090672" cy="4224528"/>
          </a:xfrm>
        </p:spPr>
        <p:txBody>
          <a:bodyPr vert="horz" lIns="91440" tIns="45720" rIns="91440" bIns="45720" rtlCol="0">
            <a:normAutofit lnSpcReduction="10000"/>
          </a:bodyPr>
          <a:lstStyle/>
          <a:p>
            <a:pPr indent="-228600" algn="l"/>
            <a:endParaRPr lang="en-US" sz="1500" dirty="0">
              <a:solidFill>
                <a:srgbClr val="FFFFFF"/>
              </a:solidFill>
            </a:endParaRPr>
          </a:p>
          <a:p>
            <a:pPr indent="-228600" algn="l"/>
            <a:r>
              <a:rPr lang="en-US" sz="1500" dirty="0">
                <a:solidFill>
                  <a:srgbClr val="FFFFFF"/>
                </a:solidFill>
              </a:rPr>
              <a:t>CHASNEY MATURINE </a:t>
            </a:r>
            <a:br>
              <a:rPr lang="en-US" sz="1500" dirty="0">
                <a:solidFill>
                  <a:srgbClr val="FFFFFF"/>
                </a:solidFill>
              </a:rPr>
            </a:br>
            <a:r>
              <a:rPr lang="en-US" sz="1500" dirty="0">
                <a:solidFill>
                  <a:srgbClr val="FFFFFF"/>
                </a:solidFill>
              </a:rPr>
              <a:t>1910394</a:t>
            </a:r>
            <a:br>
              <a:rPr lang="en-US" sz="1500" dirty="0">
                <a:solidFill>
                  <a:srgbClr val="FFFFFF"/>
                </a:solidFill>
              </a:rPr>
            </a:br>
            <a:r>
              <a:rPr lang="en-US" sz="1500" dirty="0">
                <a:solidFill>
                  <a:srgbClr val="FFFFFF"/>
                </a:solidFill>
              </a:rPr>
              <a:t>MODULE CODE:</a:t>
            </a:r>
            <a:br>
              <a:rPr lang="en-US" sz="1500" dirty="0">
                <a:solidFill>
                  <a:srgbClr val="FFFFFF"/>
                </a:solidFill>
              </a:rPr>
            </a:br>
            <a:r>
              <a:rPr lang="en-US" sz="1500" b="0" dirty="0">
                <a:solidFill>
                  <a:srgbClr val="FFFFFF"/>
                </a:solidFill>
              </a:rPr>
              <a:t>BMTY7006 </a:t>
            </a:r>
            <a:endParaRPr lang="en-US" sz="1500" dirty="0">
              <a:solidFill>
                <a:srgbClr val="FFFFFF"/>
              </a:solidFill>
            </a:endParaRPr>
          </a:p>
          <a:p>
            <a:pPr indent="-228600" algn="l"/>
            <a:r>
              <a:rPr lang="en-US" sz="1500" dirty="0">
                <a:solidFill>
                  <a:srgbClr val="FFFFFF"/>
                </a:solidFill>
              </a:rPr>
              <a:t> </a:t>
            </a:r>
            <a:br>
              <a:rPr lang="en-US" sz="1500" dirty="0">
                <a:solidFill>
                  <a:srgbClr val="FFFFFF"/>
                </a:solidFill>
              </a:rPr>
            </a:br>
            <a:r>
              <a:rPr lang="en-US" sz="1500" dirty="0">
                <a:solidFill>
                  <a:srgbClr val="FFFFFF"/>
                </a:solidFill>
              </a:rPr>
              <a:t>DISCIPLINE TUTOR: </a:t>
            </a:r>
            <a:br>
              <a:rPr lang="en-US" sz="1500" dirty="0">
                <a:solidFill>
                  <a:srgbClr val="FFFFFF"/>
                </a:solidFill>
              </a:rPr>
            </a:br>
            <a:r>
              <a:rPr lang="en-US" sz="1500" dirty="0">
                <a:solidFill>
                  <a:srgbClr val="FFFFFF"/>
                </a:solidFill>
              </a:rPr>
              <a:t>Steve Cole</a:t>
            </a:r>
          </a:p>
          <a:p>
            <a:pPr indent="-228600" algn="l"/>
            <a:endParaRPr lang="en-US" sz="1500" dirty="0">
              <a:solidFill>
                <a:srgbClr val="FFFFFF"/>
              </a:solidFill>
            </a:endParaRPr>
          </a:p>
          <a:p>
            <a:pPr indent="-228600" algn="l"/>
            <a:r>
              <a:rPr lang="en-US" sz="1500" dirty="0">
                <a:solidFill>
                  <a:srgbClr val="FFFFFF"/>
                </a:solidFill>
              </a:rPr>
              <a:t>Creative</a:t>
            </a:r>
          </a:p>
          <a:p>
            <a:pPr indent="-228600" algn="l"/>
            <a:r>
              <a:rPr lang="en-US" sz="1500" dirty="0">
                <a:solidFill>
                  <a:srgbClr val="FFFFFF"/>
                </a:solidFill>
              </a:rPr>
              <a:t>Business</a:t>
            </a:r>
          </a:p>
          <a:p>
            <a:pPr indent="-228600" algn="l"/>
            <a:r>
              <a:rPr lang="en-US" sz="1500" dirty="0">
                <a:solidFill>
                  <a:srgbClr val="FFFFFF"/>
                </a:solidFill>
              </a:rPr>
              <a:t>Project</a:t>
            </a:r>
          </a:p>
          <a:p>
            <a:pPr indent="-228600" algn="l"/>
            <a:r>
              <a:rPr lang="en-US" sz="1500" dirty="0">
                <a:solidFill>
                  <a:srgbClr val="FFFFFF"/>
                </a:solidFill>
              </a:rPr>
              <a:t>Presentation+ Q&amp;A</a:t>
            </a:r>
          </a:p>
          <a:p>
            <a:pPr indent="-228600" algn="l"/>
            <a:r>
              <a:rPr lang="en-US" sz="1500" dirty="0">
                <a:solidFill>
                  <a:srgbClr val="FFFFFF"/>
                </a:solidFill>
              </a:rPr>
              <a:t>(20 minutes)</a:t>
            </a:r>
          </a:p>
          <a:p>
            <a:pPr indent="-228600" algn="l"/>
            <a:endParaRPr lang="en-US" sz="1500" dirty="0">
              <a:solidFill>
                <a:srgbClr val="FFFFFF"/>
              </a:solidFill>
            </a:endParaRPr>
          </a:p>
        </p:txBody>
      </p:sp>
    </p:spTree>
    <p:extLst>
      <p:ext uri="{BB962C8B-B14F-4D97-AF65-F5344CB8AC3E}">
        <p14:creationId xmlns:p14="http://schemas.microsoft.com/office/powerpoint/2010/main" val="818884811"/>
      </p:ext>
    </p:extLst>
  </p:cSld>
  <p:clrMapOvr>
    <a:masterClrMapping/>
  </p:clrMapOvr>
  <mc:AlternateContent xmlns:mc="http://schemas.openxmlformats.org/markup-compatibility/2006" xmlns:p14="http://schemas.microsoft.com/office/powerpoint/2010/main">
    <mc:Choice Requires="p14">
      <p:transition spd="slow" p14:dur="2000" advTm="30512"/>
    </mc:Choice>
    <mc:Fallback xmlns="">
      <p:transition spd="slow" advTm="3051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CD4D5E74-F8AB-2341-85E4-F695A1690651}"/>
              </a:ext>
            </a:extLst>
          </p:cNvPr>
          <p:cNvPicPr>
            <a:picLocks noGrp="1" noChangeAspect="1"/>
          </p:cNvPicPr>
          <p:nvPr>
            <p:ph idx="1"/>
          </p:nvPr>
        </p:nvPicPr>
        <p:blipFill>
          <a:blip r:embed="rId3"/>
          <a:srcRect/>
          <a:stretch/>
        </p:blipFill>
        <p:spPr>
          <a:xfrm>
            <a:off x="6354484" y="583192"/>
            <a:ext cx="5351013" cy="5566913"/>
          </a:xfrm>
          <a:prstGeom prst="rect">
            <a:avLst/>
          </a:prstGeom>
        </p:spPr>
      </p:pic>
      <p:sp>
        <p:nvSpPr>
          <p:cNvPr id="17" name="Freeform 10">
            <a:extLst>
              <a:ext uri="{FF2B5EF4-FFF2-40B4-BE49-F238E27FC236}">
                <a16:creationId xmlns:a16="http://schemas.microsoft.com/office/drawing/2014/main" id="{FF606621-EDD0-4CB0-B5A0-2BD458842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3353E752-BF5F-C34D-AE5B-183347D76953}"/>
              </a:ext>
            </a:extLst>
          </p:cNvPr>
          <p:cNvSpPr>
            <a:spLocks noGrp="1"/>
          </p:cNvSpPr>
          <p:nvPr>
            <p:ph type="title"/>
          </p:nvPr>
        </p:nvSpPr>
        <p:spPr>
          <a:xfrm>
            <a:off x="765051" y="382385"/>
            <a:ext cx="6015897" cy="1492132"/>
          </a:xfrm>
        </p:spPr>
        <p:txBody>
          <a:bodyPr vert="horz" lIns="91440" tIns="45720" rIns="91440" bIns="45720" rtlCol="0" anchor="t">
            <a:normAutofit/>
          </a:bodyPr>
          <a:lstStyle/>
          <a:p>
            <a:r>
              <a:rPr lang="en-US" dirty="0"/>
              <a:t>Club FRSHRZ</a:t>
            </a:r>
          </a:p>
        </p:txBody>
      </p:sp>
      <p:sp>
        <p:nvSpPr>
          <p:cNvPr id="20" name="Rectangle 19">
            <a:extLst>
              <a:ext uri="{FF2B5EF4-FFF2-40B4-BE49-F238E27FC236}">
                <a16:creationId xmlns:a16="http://schemas.microsoft.com/office/drawing/2014/main" id="{F7E0AF57-42C6-4312-BEDF-A384DC8E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TextBox 12">
            <a:extLst>
              <a:ext uri="{FF2B5EF4-FFF2-40B4-BE49-F238E27FC236}">
                <a16:creationId xmlns:a16="http://schemas.microsoft.com/office/drawing/2014/main" id="{EE06366B-7B4E-0641-AD7B-056BAE89E5B6}"/>
              </a:ext>
            </a:extLst>
          </p:cNvPr>
          <p:cNvSpPr txBox="1"/>
          <p:nvPr/>
        </p:nvSpPr>
        <p:spPr>
          <a:xfrm>
            <a:off x="765051" y="1874517"/>
            <a:ext cx="6015897" cy="3717391"/>
          </a:xfrm>
          <a:prstGeom prst="rect">
            <a:avLst/>
          </a:prstGeom>
        </p:spPr>
        <p:txBody>
          <a:bodyPr vert="horz" lIns="91440" tIns="45720" rIns="91440" bIns="45720" rtlCol="0">
            <a:normAutofit/>
          </a:bodyPr>
          <a:lstStyle/>
          <a:p>
            <a:r>
              <a:rPr lang="en-GB" dirty="0"/>
              <a:t>Founded in 2016 by </a:t>
            </a:r>
            <a:r>
              <a:rPr lang="en-GB" dirty="0" err="1"/>
              <a:t>Chasney</a:t>
            </a:r>
            <a:r>
              <a:rPr lang="en-GB" dirty="0"/>
              <a:t> ‘SKANDOUZ’ </a:t>
            </a:r>
            <a:r>
              <a:rPr lang="en-GB" dirty="0" err="1"/>
              <a:t>Maturine</a:t>
            </a:r>
            <a:r>
              <a:rPr lang="en-GB" dirty="0"/>
              <a:t> as a platform for the FRSHRZ, a Hip Hop super group consisting of Emcee/producers SKANDOUZ, </a:t>
            </a:r>
            <a:r>
              <a:rPr lang="en-GB" dirty="0" err="1"/>
              <a:t>Artcha</a:t>
            </a:r>
            <a:r>
              <a:rPr lang="en-GB" dirty="0"/>
              <a:t> and Dray Styles, along with affiliate artists Earth2tom (Production Duo), Juke 84 (Producer), </a:t>
            </a:r>
            <a:r>
              <a:rPr lang="en-GB" dirty="0" err="1"/>
              <a:t>Daak</a:t>
            </a:r>
            <a:r>
              <a:rPr lang="en-GB" dirty="0"/>
              <a:t> Martin (Emcee), Chrom3(Singer/Song writer – Who has a Number one record with Dizzee Rascal), Keesha Simpson (Singer/Songwriter) and Queens Edition (6 Piece All-Female Rap collective) as a means to create an umbrella to release material and collectively grow together with the more seasoned artists building with the lesser experienced artists in the club. In 2017 Club FRSHRZ signed a digital distribution deal globally renown digital distribution company Believe Digital. </a:t>
            </a:r>
          </a:p>
          <a:p>
            <a:pPr indent="-228600" defTabSz="914400">
              <a:spcBef>
                <a:spcPts val="700"/>
              </a:spcBef>
              <a:buClr>
                <a:schemeClr val="tx2"/>
              </a:buClr>
            </a:pPr>
            <a:endParaRPr lang="en-US" sz="1500" dirty="0">
              <a:solidFill>
                <a:schemeClr val="tx1">
                  <a:lumMod val="65000"/>
                  <a:lumOff val="35000"/>
                </a:schemeClr>
              </a:solidFill>
            </a:endParaRPr>
          </a:p>
          <a:p>
            <a:pPr indent="-228600" defTabSz="914400">
              <a:spcBef>
                <a:spcPts val="700"/>
              </a:spcBef>
              <a:buClr>
                <a:schemeClr val="tx2"/>
              </a:buClr>
            </a:pPr>
            <a:endParaRPr lang="en-US" sz="1500" dirty="0">
              <a:solidFill>
                <a:schemeClr val="tx1">
                  <a:lumMod val="65000"/>
                  <a:lumOff val="35000"/>
                </a:schemeClr>
              </a:solidFill>
            </a:endParaRPr>
          </a:p>
        </p:txBody>
      </p:sp>
    </p:spTree>
    <p:custDataLst>
      <p:tags r:id="rId1"/>
    </p:custDataLst>
    <p:extLst>
      <p:ext uri="{BB962C8B-B14F-4D97-AF65-F5344CB8AC3E}">
        <p14:creationId xmlns:p14="http://schemas.microsoft.com/office/powerpoint/2010/main" val="3122242858"/>
      </p:ext>
    </p:extLst>
  </p:cSld>
  <p:clrMapOvr>
    <a:masterClrMapping/>
  </p:clrMapOvr>
  <mc:AlternateContent xmlns:mc="http://schemas.openxmlformats.org/markup-compatibility/2006" xmlns:p14="http://schemas.microsoft.com/office/powerpoint/2010/main">
    <mc:Choice Requires="p14">
      <p:transition spd="slow" p14:dur="2000" advTm="73154"/>
    </mc:Choice>
    <mc:Fallback xmlns="">
      <p:transition spd="slow" advTm="73154"/>
    </mc:Fallback>
  </mc:AlternateContent>
  <p:extLst>
    <p:ext uri="{E180D4A7-C9FB-4DFB-919C-405C955672EB}">
      <p14:showEvtLst xmlns:p14="http://schemas.microsoft.com/office/powerpoint/2010/main">
        <p14:playEvt time="71304" objId="21"/>
        <p14:stopEvt time="73154" objId="21"/>
      </p14:showEvtLst>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10A4E0E-502E-444B-B37E-40557A266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0BA68F03-D88C-4F27-AD65-034133F1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970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1">
            <a:extLst>
              <a:ext uri="{FF2B5EF4-FFF2-40B4-BE49-F238E27FC236}">
                <a16:creationId xmlns:a16="http://schemas.microsoft.com/office/drawing/2014/main" id="{B4DB13C2-D61D-4A8D-B973-BE6546C7B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55266"/>
            <a:ext cx="2313214" cy="5947468"/>
          </a:xfrm>
          <a:custGeom>
            <a:avLst/>
            <a:gdLst>
              <a:gd name="connsiteX0" fmla="*/ 162291 w 2313214"/>
              <a:gd name="connsiteY0" fmla="*/ 0 h 5947468"/>
              <a:gd name="connsiteX1" fmla="*/ 224243 w 2313214"/>
              <a:gd name="connsiteY1" fmla="*/ 1936 h 5947468"/>
              <a:gd name="connsiteX2" fmla="*/ 284260 w 2313214"/>
              <a:gd name="connsiteY2" fmla="*/ 9680 h 5947468"/>
              <a:gd name="connsiteX3" fmla="*/ 342341 w 2313214"/>
              <a:gd name="connsiteY3" fmla="*/ 27104 h 5947468"/>
              <a:gd name="connsiteX4" fmla="*/ 390742 w 2313214"/>
              <a:gd name="connsiteY4" fmla="*/ 52273 h 5947468"/>
              <a:gd name="connsiteX5" fmla="*/ 437206 w 2313214"/>
              <a:gd name="connsiteY5" fmla="*/ 85185 h 5947468"/>
              <a:gd name="connsiteX6" fmla="*/ 477863 w 2313214"/>
              <a:gd name="connsiteY6" fmla="*/ 123905 h 5947468"/>
              <a:gd name="connsiteX7" fmla="*/ 518519 w 2313214"/>
              <a:gd name="connsiteY7" fmla="*/ 168434 h 5947468"/>
              <a:gd name="connsiteX8" fmla="*/ 555304 w 2313214"/>
              <a:gd name="connsiteY8" fmla="*/ 214899 h 5947468"/>
              <a:gd name="connsiteX9" fmla="*/ 592088 w 2313214"/>
              <a:gd name="connsiteY9" fmla="*/ 263299 h 5947468"/>
              <a:gd name="connsiteX10" fmla="*/ 628873 w 2313214"/>
              <a:gd name="connsiteY10" fmla="*/ 311700 h 5947468"/>
              <a:gd name="connsiteX11" fmla="*/ 665657 w 2313214"/>
              <a:gd name="connsiteY11" fmla="*/ 358165 h 5947468"/>
              <a:gd name="connsiteX12" fmla="*/ 704378 w 2313214"/>
              <a:gd name="connsiteY12" fmla="*/ 402693 h 5947468"/>
              <a:gd name="connsiteX13" fmla="*/ 748906 w 2313214"/>
              <a:gd name="connsiteY13" fmla="*/ 441414 h 5947468"/>
              <a:gd name="connsiteX14" fmla="*/ 791499 w 2313214"/>
              <a:gd name="connsiteY14" fmla="*/ 476262 h 5947468"/>
              <a:gd name="connsiteX15" fmla="*/ 839899 w 2313214"/>
              <a:gd name="connsiteY15" fmla="*/ 503366 h 5947468"/>
              <a:gd name="connsiteX16" fmla="*/ 892172 w 2313214"/>
              <a:gd name="connsiteY16" fmla="*/ 526599 h 5947468"/>
              <a:gd name="connsiteX17" fmla="*/ 948317 w 2313214"/>
              <a:gd name="connsiteY17" fmla="*/ 545959 h 5947468"/>
              <a:gd name="connsiteX18" fmla="*/ 1006397 w 2313214"/>
              <a:gd name="connsiteY18" fmla="*/ 563383 h 5947468"/>
              <a:gd name="connsiteX19" fmla="*/ 1064478 w 2313214"/>
              <a:gd name="connsiteY19" fmla="*/ 578871 h 5947468"/>
              <a:gd name="connsiteX20" fmla="*/ 1124495 w 2313214"/>
              <a:gd name="connsiteY20" fmla="*/ 594360 h 5947468"/>
              <a:gd name="connsiteX21" fmla="*/ 1180640 w 2313214"/>
              <a:gd name="connsiteY21" fmla="*/ 611784 h 5947468"/>
              <a:gd name="connsiteX22" fmla="*/ 1236784 w 2313214"/>
              <a:gd name="connsiteY22" fmla="*/ 631144 h 5947468"/>
              <a:gd name="connsiteX23" fmla="*/ 1289057 w 2313214"/>
              <a:gd name="connsiteY23" fmla="*/ 654376 h 5947468"/>
              <a:gd name="connsiteX24" fmla="*/ 1335522 w 2313214"/>
              <a:gd name="connsiteY24" fmla="*/ 683417 h 5947468"/>
              <a:gd name="connsiteX25" fmla="*/ 1378114 w 2313214"/>
              <a:gd name="connsiteY25" fmla="*/ 718265 h 5947468"/>
              <a:gd name="connsiteX26" fmla="*/ 1412963 w 2313214"/>
              <a:gd name="connsiteY26" fmla="*/ 760858 h 5947468"/>
              <a:gd name="connsiteX27" fmla="*/ 1442003 w 2313214"/>
              <a:gd name="connsiteY27" fmla="*/ 807322 h 5947468"/>
              <a:gd name="connsiteX28" fmla="*/ 1465235 w 2313214"/>
              <a:gd name="connsiteY28" fmla="*/ 859595 h 5947468"/>
              <a:gd name="connsiteX29" fmla="*/ 1484596 w 2313214"/>
              <a:gd name="connsiteY29" fmla="*/ 915740 h 5947468"/>
              <a:gd name="connsiteX30" fmla="*/ 1502020 w 2313214"/>
              <a:gd name="connsiteY30" fmla="*/ 971884 h 5947468"/>
              <a:gd name="connsiteX31" fmla="*/ 1517508 w 2313214"/>
              <a:gd name="connsiteY31" fmla="*/ 1031901 h 5947468"/>
              <a:gd name="connsiteX32" fmla="*/ 1532996 w 2313214"/>
              <a:gd name="connsiteY32" fmla="*/ 1089982 h 5947468"/>
              <a:gd name="connsiteX33" fmla="*/ 1550420 w 2313214"/>
              <a:gd name="connsiteY33" fmla="*/ 1148063 h 5947468"/>
              <a:gd name="connsiteX34" fmla="*/ 1569781 w 2313214"/>
              <a:gd name="connsiteY34" fmla="*/ 1204207 h 5947468"/>
              <a:gd name="connsiteX35" fmla="*/ 1593013 w 2313214"/>
              <a:gd name="connsiteY35" fmla="*/ 1256480 h 5947468"/>
              <a:gd name="connsiteX36" fmla="*/ 1620117 w 2313214"/>
              <a:gd name="connsiteY36" fmla="*/ 1304881 h 5947468"/>
              <a:gd name="connsiteX37" fmla="*/ 1654966 w 2313214"/>
              <a:gd name="connsiteY37" fmla="*/ 1347473 h 5947468"/>
              <a:gd name="connsiteX38" fmla="*/ 1693686 w 2313214"/>
              <a:gd name="connsiteY38" fmla="*/ 1392002 h 5947468"/>
              <a:gd name="connsiteX39" fmla="*/ 1738215 w 2313214"/>
              <a:gd name="connsiteY39" fmla="*/ 1430722 h 5947468"/>
              <a:gd name="connsiteX40" fmla="*/ 1784679 w 2313214"/>
              <a:gd name="connsiteY40" fmla="*/ 1467507 h 5947468"/>
              <a:gd name="connsiteX41" fmla="*/ 1835016 w 2313214"/>
              <a:gd name="connsiteY41" fmla="*/ 1504291 h 5947468"/>
              <a:gd name="connsiteX42" fmla="*/ 1883417 w 2313214"/>
              <a:gd name="connsiteY42" fmla="*/ 1541076 h 5947468"/>
              <a:gd name="connsiteX43" fmla="*/ 1929881 w 2313214"/>
              <a:gd name="connsiteY43" fmla="*/ 1577860 h 5947468"/>
              <a:gd name="connsiteX44" fmla="*/ 1974410 w 2313214"/>
              <a:gd name="connsiteY44" fmla="*/ 1618517 h 5947468"/>
              <a:gd name="connsiteX45" fmla="*/ 2013130 w 2313214"/>
              <a:gd name="connsiteY45" fmla="*/ 1659173 h 5947468"/>
              <a:gd name="connsiteX46" fmla="*/ 2046043 w 2313214"/>
              <a:gd name="connsiteY46" fmla="*/ 1705638 h 5947468"/>
              <a:gd name="connsiteX47" fmla="*/ 2071211 w 2313214"/>
              <a:gd name="connsiteY47" fmla="*/ 1754039 h 5947468"/>
              <a:gd name="connsiteX48" fmla="*/ 2088635 w 2313214"/>
              <a:gd name="connsiteY48" fmla="*/ 1812119 h 5947468"/>
              <a:gd name="connsiteX49" fmla="*/ 2096379 w 2313214"/>
              <a:gd name="connsiteY49" fmla="*/ 1872136 h 5947468"/>
              <a:gd name="connsiteX50" fmla="*/ 2098315 w 2313214"/>
              <a:gd name="connsiteY50" fmla="*/ 1934089 h 5947468"/>
              <a:gd name="connsiteX51" fmla="*/ 2092507 w 2313214"/>
              <a:gd name="connsiteY51" fmla="*/ 1999914 h 5947468"/>
              <a:gd name="connsiteX52" fmla="*/ 2084763 w 2313214"/>
              <a:gd name="connsiteY52" fmla="*/ 2065738 h 5947468"/>
              <a:gd name="connsiteX53" fmla="*/ 2075083 w 2313214"/>
              <a:gd name="connsiteY53" fmla="*/ 2131563 h 5947468"/>
              <a:gd name="connsiteX54" fmla="*/ 2067339 w 2313214"/>
              <a:gd name="connsiteY54" fmla="*/ 2197388 h 5947468"/>
              <a:gd name="connsiteX55" fmla="*/ 2063467 w 2313214"/>
              <a:gd name="connsiteY55" fmla="*/ 2263213 h 5947468"/>
              <a:gd name="connsiteX56" fmla="*/ 2063467 w 2313214"/>
              <a:gd name="connsiteY56" fmla="*/ 2327102 h 5947468"/>
              <a:gd name="connsiteX57" fmla="*/ 2071211 w 2313214"/>
              <a:gd name="connsiteY57" fmla="*/ 2387119 h 5947468"/>
              <a:gd name="connsiteX58" fmla="*/ 2086699 w 2313214"/>
              <a:gd name="connsiteY58" fmla="*/ 2447135 h 5947468"/>
              <a:gd name="connsiteX59" fmla="*/ 2109932 w 2313214"/>
              <a:gd name="connsiteY59" fmla="*/ 2503280 h 5947468"/>
              <a:gd name="connsiteX60" fmla="*/ 2140908 w 2313214"/>
              <a:gd name="connsiteY60" fmla="*/ 2561361 h 5947468"/>
              <a:gd name="connsiteX61" fmla="*/ 2171884 w 2313214"/>
              <a:gd name="connsiteY61" fmla="*/ 2619442 h 5947468"/>
              <a:gd name="connsiteX62" fmla="*/ 2206733 w 2313214"/>
              <a:gd name="connsiteY62" fmla="*/ 2677522 h 5947468"/>
              <a:gd name="connsiteX63" fmla="*/ 2239645 w 2313214"/>
              <a:gd name="connsiteY63" fmla="*/ 2733667 h 5947468"/>
              <a:gd name="connsiteX64" fmla="*/ 2268686 w 2313214"/>
              <a:gd name="connsiteY64" fmla="*/ 2793684 h 5947468"/>
              <a:gd name="connsiteX65" fmla="*/ 2291918 w 2313214"/>
              <a:gd name="connsiteY65" fmla="*/ 2851765 h 5947468"/>
              <a:gd name="connsiteX66" fmla="*/ 2307406 w 2313214"/>
              <a:gd name="connsiteY66" fmla="*/ 2911781 h 5947468"/>
              <a:gd name="connsiteX67" fmla="*/ 2313214 w 2313214"/>
              <a:gd name="connsiteY67" fmla="*/ 2973734 h 5947468"/>
              <a:gd name="connsiteX68" fmla="*/ 2307406 w 2313214"/>
              <a:gd name="connsiteY68" fmla="*/ 3035687 h 5947468"/>
              <a:gd name="connsiteX69" fmla="*/ 2291918 w 2313214"/>
              <a:gd name="connsiteY69" fmla="*/ 3095704 h 5947468"/>
              <a:gd name="connsiteX70" fmla="*/ 2268686 w 2313214"/>
              <a:gd name="connsiteY70" fmla="*/ 3153784 h 5947468"/>
              <a:gd name="connsiteX71" fmla="*/ 2239645 w 2313214"/>
              <a:gd name="connsiteY71" fmla="*/ 3213801 h 5947468"/>
              <a:gd name="connsiteX72" fmla="*/ 2206733 w 2313214"/>
              <a:gd name="connsiteY72" fmla="*/ 3269946 h 5947468"/>
              <a:gd name="connsiteX73" fmla="*/ 2171884 w 2313214"/>
              <a:gd name="connsiteY73" fmla="*/ 3328027 h 5947468"/>
              <a:gd name="connsiteX74" fmla="*/ 2140908 w 2313214"/>
              <a:gd name="connsiteY74" fmla="*/ 3386107 h 5947468"/>
              <a:gd name="connsiteX75" fmla="*/ 2109932 w 2313214"/>
              <a:gd name="connsiteY75" fmla="*/ 3444188 h 5947468"/>
              <a:gd name="connsiteX76" fmla="*/ 2086699 w 2313214"/>
              <a:gd name="connsiteY76" fmla="*/ 3500333 h 5947468"/>
              <a:gd name="connsiteX77" fmla="*/ 2071211 w 2313214"/>
              <a:gd name="connsiteY77" fmla="*/ 3560350 h 5947468"/>
              <a:gd name="connsiteX78" fmla="*/ 2063467 w 2313214"/>
              <a:gd name="connsiteY78" fmla="*/ 3620366 h 5947468"/>
              <a:gd name="connsiteX79" fmla="*/ 2063467 w 2313214"/>
              <a:gd name="connsiteY79" fmla="*/ 3684255 h 5947468"/>
              <a:gd name="connsiteX80" fmla="*/ 2067339 w 2313214"/>
              <a:gd name="connsiteY80" fmla="*/ 3750080 h 5947468"/>
              <a:gd name="connsiteX81" fmla="*/ 2075083 w 2313214"/>
              <a:gd name="connsiteY81" fmla="*/ 3815905 h 5947468"/>
              <a:gd name="connsiteX82" fmla="*/ 2084763 w 2313214"/>
              <a:gd name="connsiteY82" fmla="*/ 3881730 h 5947468"/>
              <a:gd name="connsiteX83" fmla="*/ 2092507 w 2313214"/>
              <a:gd name="connsiteY83" fmla="*/ 3947555 h 5947468"/>
              <a:gd name="connsiteX84" fmla="*/ 2098315 w 2313214"/>
              <a:gd name="connsiteY84" fmla="*/ 4013380 h 5947468"/>
              <a:gd name="connsiteX85" fmla="*/ 2096379 w 2313214"/>
              <a:gd name="connsiteY85" fmla="*/ 4075332 h 5947468"/>
              <a:gd name="connsiteX86" fmla="*/ 2088635 w 2313214"/>
              <a:gd name="connsiteY86" fmla="*/ 4135349 h 5947468"/>
              <a:gd name="connsiteX87" fmla="*/ 2071211 w 2313214"/>
              <a:gd name="connsiteY87" fmla="*/ 4193430 h 5947468"/>
              <a:gd name="connsiteX88" fmla="*/ 2046043 w 2313214"/>
              <a:gd name="connsiteY88" fmla="*/ 4241831 h 5947468"/>
              <a:gd name="connsiteX89" fmla="*/ 2013130 w 2313214"/>
              <a:gd name="connsiteY89" fmla="*/ 4288295 h 5947468"/>
              <a:gd name="connsiteX90" fmla="*/ 1974410 w 2313214"/>
              <a:gd name="connsiteY90" fmla="*/ 4328952 h 5947468"/>
              <a:gd name="connsiteX91" fmla="*/ 1929881 w 2313214"/>
              <a:gd name="connsiteY91" fmla="*/ 4369608 h 5947468"/>
              <a:gd name="connsiteX92" fmla="*/ 1883417 w 2313214"/>
              <a:gd name="connsiteY92" fmla="*/ 4406393 h 5947468"/>
              <a:gd name="connsiteX93" fmla="*/ 1835016 w 2313214"/>
              <a:gd name="connsiteY93" fmla="*/ 4443177 h 5947468"/>
              <a:gd name="connsiteX94" fmla="*/ 1784679 w 2313214"/>
              <a:gd name="connsiteY94" fmla="*/ 4479962 h 5947468"/>
              <a:gd name="connsiteX95" fmla="*/ 1738215 w 2313214"/>
              <a:gd name="connsiteY95" fmla="*/ 4516746 h 5947468"/>
              <a:gd name="connsiteX96" fmla="*/ 1693686 w 2313214"/>
              <a:gd name="connsiteY96" fmla="*/ 4555467 h 5947468"/>
              <a:gd name="connsiteX97" fmla="*/ 1654966 w 2313214"/>
              <a:gd name="connsiteY97" fmla="*/ 4599995 h 5947468"/>
              <a:gd name="connsiteX98" fmla="*/ 1620117 w 2313214"/>
              <a:gd name="connsiteY98" fmla="*/ 4642588 h 5947468"/>
              <a:gd name="connsiteX99" fmla="*/ 1593013 w 2313214"/>
              <a:gd name="connsiteY99" fmla="*/ 4690988 h 5947468"/>
              <a:gd name="connsiteX100" fmla="*/ 1569781 w 2313214"/>
              <a:gd name="connsiteY100" fmla="*/ 4743261 h 5947468"/>
              <a:gd name="connsiteX101" fmla="*/ 1550420 w 2313214"/>
              <a:gd name="connsiteY101" fmla="*/ 4799406 h 5947468"/>
              <a:gd name="connsiteX102" fmla="*/ 1532996 w 2313214"/>
              <a:gd name="connsiteY102" fmla="*/ 4857486 h 5947468"/>
              <a:gd name="connsiteX103" fmla="*/ 1517508 w 2313214"/>
              <a:gd name="connsiteY103" fmla="*/ 4915567 h 5947468"/>
              <a:gd name="connsiteX104" fmla="*/ 1502020 w 2313214"/>
              <a:gd name="connsiteY104" fmla="*/ 4975584 h 5947468"/>
              <a:gd name="connsiteX105" fmla="*/ 1484596 w 2313214"/>
              <a:gd name="connsiteY105" fmla="*/ 5031729 h 5947468"/>
              <a:gd name="connsiteX106" fmla="*/ 1465235 w 2313214"/>
              <a:gd name="connsiteY106" fmla="*/ 5087873 h 5947468"/>
              <a:gd name="connsiteX107" fmla="*/ 1442003 w 2313214"/>
              <a:gd name="connsiteY107" fmla="*/ 5140146 h 5947468"/>
              <a:gd name="connsiteX108" fmla="*/ 1412963 w 2313214"/>
              <a:gd name="connsiteY108" fmla="*/ 5186611 h 5947468"/>
              <a:gd name="connsiteX109" fmla="*/ 1378114 w 2313214"/>
              <a:gd name="connsiteY109" fmla="*/ 5229203 h 5947468"/>
              <a:gd name="connsiteX110" fmla="*/ 1335522 w 2313214"/>
              <a:gd name="connsiteY110" fmla="*/ 5264052 h 5947468"/>
              <a:gd name="connsiteX111" fmla="*/ 1289057 w 2313214"/>
              <a:gd name="connsiteY111" fmla="*/ 5293092 h 5947468"/>
              <a:gd name="connsiteX112" fmla="*/ 1236784 w 2313214"/>
              <a:gd name="connsiteY112" fmla="*/ 5316324 h 5947468"/>
              <a:gd name="connsiteX113" fmla="*/ 1180640 w 2313214"/>
              <a:gd name="connsiteY113" fmla="*/ 5335685 h 5947468"/>
              <a:gd name="connsiteX114" fmla="*/ 1124495 w 2313214"/>
              <a:gd name="connsiteY114" fmla="*/ 5353109 h 5947468"/>
              <a:gd name="connsiteX115" fmla="*/ 1064478 w 2313214"/>
              <a:gd name="connsiteY115" fmla="*/ 5368597 h 5947468"/>
              <a:gd name="connsiteX116" fmla="*/ 1006397 w 2313214"/>
              <a:gd name="connsiteY116" fmla="*/ 5384085 h 5947468"/>
              <a:gd name="connsiteX117" fmla="*/ 948317 w 2313214"/>
              <a:gd name="connsiteY117" fmla="*/ 5401509 h 5947468"/>
              <a:gd name="connsiteX118" fmla="*/ 892172 w 2313214"/>
              <a:gd name="connsiteY118" fmla="*/ 5420870 h 5947468"/>
              <a:gd name="connsiteX119" fmla="*/ 839899 w 2313214"/>
              <a:gd name="connsiteY119" fmla="*/ 5444102 h 5947468"/>
              <a:gd name="connsiteX120" fmla="*/ 791499 w 2313214"/>
              <a:gd name="connsiteY120" fmla="*/ 5471206 h 5947468"/>
              <a:gd name="connsiteX121" fmla="*/ 748906 w 2313214"/>
              <a:gd name="connsiteY121" fmla="*/ 5506055 h 5947468"/>
              <a:gd name="connsiteX122" fmla="*/ 704378 w 2313214"/>
              <a:gd name="connsiteY122" fmla="*/ 5544775 h 5947468"/>
              <a:gd name="connsiteX123" fmla="*/ 665657 w 2313214"/>
              <a:gd name="connsiteY123" fmla="*/ 5589304 h 5947468"/>
              <a:gd name="connsiteX124" fmla="*/ 628873 w 2313214"/>
              <a:gd name="connsiteY124" fmla="*/ 5635768 h 5947468"/>
              <a:gd name="connsiteX125" fmla="*/ 592088 w 2313214"/>
              <a:gd name="connsiteY125" fmla="*/ 5684169 h 5947468"/>
              <a:gd name="connsiteX126" fmla="*/ 555304 w 2313214"/>
              <a:gd name="connsiteY126" fmla="*/ 5732570 h 5947468"/>
              <a:gd name="connsiteX127" fmla="*/ 518519 w 2313214"/>
              <a:gd name="connsiteY127" fmla="*/ 5779034 h 5947468"/>
              <a:gd name="connsiteX128" fmla="*/ 477863 w 2313214"/>
              <a:gd name="connsiteY128" fmla="*/ 5823563 h 5947468"/>
              <a:gd name="connsiteX129" fmla="*/ 437206 w 2313214"/>
              <a:gd name="connsiteY129" fmla="*/ 5862283 h 5947468"/>
              <a:gd name="connsiteX130" fmla="*/ 390742 w 2313214"/>
              <a:gd name="connsiteY130" fmla="*/ 5895196 h 5947468"/>
              <a:gd name="connsiteX131" fmla="*/ 342341 w 2313214"/>
              <a:gd name="connsiteY131" fmla="*/ 5920364 h 5947468"/>
              <a:gd name="connsiteX132" fmla="*/ 284260 w 2313214"/>
              <a:gd name="connsiteY132" fmla="*/ 5937788 h 5947468"/>
              <a:gd name="connsiteX133" fmla="*/ 224243 w 2313214"/>
              <a:gd name="connsiteY133" fmla="*/ 5945532 h 5947468"/>
              <a:gd name="connsiteX134" fmla="*/ 162291 w 2313214"/>
              <a:gd name="connsiteY134" fmla="*/ 5947468 h 5947468"/>
              <a:gd name="connsiteX135" fmla="*/ 96466 w 2313214"/>
              <a:gd name="connsiteY135" fmla="*/ 5941660 h 5947468"/>
              <a:gd name="connsiteX136" fmla="*/ 30641 w 2313214"/>
              <a:gd name="connsiteY136" fmla="*/ 5933916 h 5947468"/>
              <a:gd name="connsiteX137" fmla="*/ 0 w 2313214"/>
              <a:gd name="connsiteY137" fmla="*/ 5929410 h 5947468"/>
              <a:gd name="connsiteX138" fmla="*/ 0 w 2313214"/>
              <a:gd name="connsiteY138" fmla="*/ 18058 h 5947468"/>
              <a:gd name="connsiteX139" fmla="*/ 30641 w 2313214"/>
              <a:gd name="connsiteY139" fmla="*/ 13552 h 5947468"/>
              <a:gd name="connsiteX140" fmla="*/ 96466 w 2313214"/>
              <a:gd name="connsiteY140" fmla="*/ 5808 h 5947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2313214" h="5947468">
                <a:moveTo>
                  <a:pt x="162291" y="0"/>
                </a:moveTo>
                <a:lnTo>
                  <a:pt x="224243" y="1936"/>
                </a:lnTo>
                <a:lnTo>
                  <a:pt x="284260" y="9680"/>
                </a:lnTo>
                <a:lnTo>
                  <a:pt x="342341" y="27104"/>
                </a:lnTo>
                <a:lnTo>
                  <a:pt x="390742" y="52273"/>
                </a:lnTo>
                <a:lnTo>
                  <a:pt x="437206" y="85185"/>
                </a:lnTo>
                <a:lnTo>
                  <a:pt x="477863" y="123905"/>
                </a:lnTo>
                <a:lnTo>
                  <a:pt x="518519" y="168434"/>
                </a:lnTo>
                <a:lnTo>
                  <a:pt x="555304" y="214899"/>
                </a:lnTo>
                <a:lnTo>
                  <a:pt x="592088" y="263299"/>
                </a:lnTo>
                <a:lnTo>
                  <a:pt x="628873" y="311700"/>
                </a:lnTo>
                <a:lnTo>
                  <a:pt x="665657" y="358165"/>
                </a:lnTo>
                <a:lnTo>
                  <a:pt x="704378" y="402693"/>
                </a:lnTo>
                <a:lnTo>
                  <a:pt x="748906" y="441414"/>
                </a:lnTo>
                <a:lnTo>
                  <a:pt x="791499" y="476262"/>
                </a:lnTo>
                <a:lnTo>
                  <a:pt x="839899" y="503366"/>
                </a:lnTo>
                <a:lnTo>
                  <a:pt x="892172" y="526599"/>
                </a:lnTo>
                <a:lnTo>
                  <a:pt x="948317" y="545959"/>
                </a:lnTo>
                <a:lnTo>
                  <a:pt x="1006397" y="563383"/>
                </a:lnTo>
                <a:lnTo>
                  <a:pt x="1064478" y="578871"/>
                </a:lnTo>
                <a:lnTo>
                  <a:pt x="1124495" y="594360"/>
                </a:lnTo>
                <a:lnTo>
                  <a:pt x="1180640" y="611784"/>
                </a:lnTo>
                <a:lnTo>
                  <a:pt x="1236784" y="631144"/>
                </a:lnTo>
                <a:lnTo>
                  <a:pt x="1289057" y="654376"/>
                </a:lnTo>
                <a:lnTo>
                  <a:pt x="1335522" y="683417"/>
                </a:lnTo>
                <a:lnTo>
                  <a:pt x="1378114" y="718265"/>
                </a:lnTo>
                <a:lnTo>
                  <a:pt x="1412963" y="760858"/>
                </a:lnTo>
                <a:lnTo>
                  <a:pt x="1442003" y="807322"/>
                </a:lnTo>
                <a:lnTo>
                  <a:pt x="1465235" y="859595"/>
                </a:lnTo>
                <a:lnTo>
                  <a:pt x="1484596" y="915740"/>
                </a:lnTo>
                <a:lnTo>
                  <a:pt x="1502020" y="971884"/>
                </a:lnTo>
                <a:lnTo>
                  <a:pt x="1517508" y="1031901"/>
                </a:lnTo>
                <a:lnTo>
                  <a:pt x="1532996" y="1089982"/>
                </a:lnTo>
                <a:lnTo>
                  <a:pt x="1550420" y="1148063"/>
                </a:lnTo>
                <a:lnTo>
                  <a:pt x="1569781" y="1204207"/>
                </a:lnTo>
                <a:lnTo>
                  <a:pt x="1593013" y="1256480"/>
                </a:lnTo>
                <a:lnTo>
                  <a:pt x="1620117" y="1304881"/>
                </a:lnTo>
                <a:lnTo>
                  <a:pt x="1654966" y="1347473"/>
                </a:lnTo>
                <a:lnTo>
                  <a:pt x="1693686" y="1392002"/>
                </a:lnTo>
                <a:lnTo>
                  <a:pt x="1738215" y="1430722"/>
                </a:lnTo>
                <a:lnTo>
                  <a:pt x="1784679" y="1467507"/>
                </a:lnTo>
                <a:lnTo>
                  <a:pt x="1835016" y="1504291"/>
                </a:lnTo>
                <a:lnTo>
                  <a:pt x="1883417" y="1541076"/>
                </a:lnTo>
                <a:lnTo>
                  <a:pt x="1929881" y="1577860"/>
                </a:lnTo>
                <a:lnTo>
                  <a:pt x="1974410" y="1618517"/>
                </a:lnTo>
                <a:lnTo>
                  <a:pt x="2013130" y="1659173"/>
                </a:lnTo>
                <a:lnTo>
                  <a:pt x="2046043" y="1705638"/>
                </a:lnTo>
                <a:lnTo>
                  <a:pt x="2071211" y="1754039"/>
                </a:lnTo>
                <a:lnTo>
                  <a:pt x="2088635" y="1812119"/>
                </a:lnTo>
                <a:lnTo>
                  <a:pt x="2096379" y="1872136"/>
                </a:lnTo>
                <a:lnTo>
                  <a:pt x="2098315" y="1934089"/>
                </a:lnTo>
                <a:lnTo>
                  <a:pt x="2092507" y="1999914"/>
                </a:lnTo>
                <a:lnTo>
                  <a:pt x="2084763" y="2065738"/>
                </a:lnTo>
                <a:lnTo>
                  <a:pt x="2075083" y="2131563"/>
                </a:lnTo>
                <a:lnTo>
                  <a:pt x="2067339" y="2197388"/>
                </a:lnTo>
                <a:lnTo>
                  <a:pt x="2063467" y="2263213"/>
                </a:lnTo>
                <a:lnTo>
                  <a:pt x="2063467" y="2327102"/>
                </a:lnTo>
                <a:lnTo>
                  <a:pt x="2071211" y="2387119"/>
                </a:lnTo>
                <a:lnTo>
                  <a:pt x="2086699" y="2447135"/>
                </a:lnTo>
                <a:lnTo>
                  <a:pt x="2109932" y="2503280"/>
                </a:lnTo>
                <a:lnTo>
                  <a:pt x="2140908" y="2561361"/>
                </a:lnTo>
                <a:lnTo>
                  <a:pt x="2171884" y="2619442"/>
                </a:lnTo>
                <a:lnTo>
                  <a:pt x="2206733" y="2677522"/>
                </a:lnTo>
                <a:lnTo>
                  <a:pt x="2239645" y="2733667"/>
                </a:lnTo>
                <a:lnTo>
                  <a:pt x="2268686" y="2793684"/>
                </a:lnTo>
                <a:lnTo>
                  <a:pt x="2291918" y="2851765"/>
                </a:lnTo>
                <a:lnTo>
                  <a:pt x="2307406" y="2911781"/>
                </a:lnTo>
                <a:lnTo>
                  <a:pt x="2313214" y="2973734"/>
                </a:lnTo>
                <a:lnTo>
                  <a:pt x="2307406" y="3035687"/>
                </a:lnTo>
                <a:lnTo>
                  <a:pt x="2291918" y="3095704"/>
                </a:lnTo>
                <a:lnTo>
                  <a:pt x="2268686" y="3153784"/>
                </a:lnTo>
                <a:lnTo>
                  <a:pt x="2239645" y="3213801"/>
                </a:lnTo>
                <a:lnTo>
                  <a:pt x="2206733" y="3269946"/>
                </a:lnTo>
                <a:lnTo>
                  <a:pt x="2171884" y="3328027"/>
                </a:lnTo>
                <a:lnTo>
                  <a:pt x="2140908" y="3386107"/>
                </a:lnTo>
                <a:lnTo>
                  <a:pt x="2109932" y="3444188"/>
                </a:lnTo>
                <a:lnTo>
                  <a:pt x="2086699" y="3500333"/>
                </a:lnTo>
                <a:lnTo>
                  <a:pt x="2071211" y="3560350"/>
                </a:lnTo>
                <a:lnTo>
                  <a:pt x="2063467" y="3620366"/>
                </a:lnTo>
                <a:lnTo>
                  <a:pt x="2063467" y="3684255"/>
                </a:lnTo>
                <a:lnTo>
                  <a:pt x="2067339" y="3750080"/>
                </a:lnTo>
                <a:lnTo>
                  <a:pt x="2075083" y="3815905"/>
                </a:lnTo>
                <a:lnTo>
                  <a:pt x="2084763" y="3881730"/>
                </a:lnTo>
                <a:lnTo>
                  <a:pt x="2092507" y="3947555"/>
                </a:lnTo>
                <a:lnTo>
                  <a:pt x="2098315" y="4013380"/>
                </a:lnTo>
                <a:lnTo>
                  <a:pt x="2096379" y="4075332"/>
                </a:lnTo>
                <a:lnTo>
                  <a:pt x="2088635" y="4135349"/>
                </a:lnTo>
                <a:lnTo>
                  <a:pt x="2071211" y="4193430"/>
                </a:lnTo>
                <a:lnTo>
                  <a:pt x="2046043" y="4241831"/>
                </a:lnTo>
                <a:lnTo>
                  <a:pt x="2013130" y="4288295"/>
                </a:lnTo>
                <a:lnTo>
                  <a:pt x="1974410" y="4328952"/>
                </a:lnTo>
                <a:lnTo>
                  <a:pt x="1929881" y="4369608"/>
                </a:lnTo>
                <a:lnTo>
                  <a:pt x="1883417" y="4406393"/>
                </a:lnTo>
                <a:lnTo>
                  <a:pt x="1835016" y="4443177"/>
                </a:lnTo>
                <a:lnTo>
                  <a:pt x="1784679" y="4479962"/>
                </a:lnTo>
                <a:lnTo>
                  <a:pt x="1738215" y="4516746"/>
                </a:lnTo>
                <a:lnTo>
                  <a:pt x="1693686" y="4555467"/>
                </a:lnTo>
                <a:lnTo>
                  <a:pt x="1654966" y="4599995"/>
                </a:lnTo>
                <a:lnTo>
                  <a:pt x="1620117" y="4642588"/>
                </a:lnTo>
                <a:lnTo>
                  <a:pt x="1593013" y="4690988"/>
                </a:lnTo>
                <a:lnTo>
                  <a:pt x="1569781" y="4743261"/>
                </a:lnTo>
                <a:lnTo>
                  <a:pt x="1550420" y="4799406"/>
                </a:lnTo>
                <a:lnTo>
                  <a:pt x="1532996" y="4857486"/>
                </a:lnTo>
                <a:lnTo>
                  <a:pt x="1517508" y="4915567"/>
                </a:lnTo>
                <a:lnTo>
                  <a:pt x="1502020" y="4975584"/>
                </a:lnTo>
                <a:lnTo>
                  <a:pt x="1484596" y="5031729"/>
                </a:lnTo>
                <a:lnTo>
                  <a:pt x="1465235" y="5087873"/>
                </a:lnTo>
                <a:lnTo>
                  <a:pt x="1442003" y="5140146"/>
                </a:lnTo>
                <a:lnTo>
                  <a:pt x="1412963" y="5186611"/>
                </a:lnTo>
                <a:lnTo>
                  <a:pt x="1378114" y="5229203"/>
                </a:lnTo>
                <a:lnTo>
                  <a:pt x="1335522" y="5264052"/>
                </a:lnTo>
                <a:lnTo>
                  <a:pt x="1289057" y="5293092"/>
                </a:lnTo>
                <a:lnTo>
                  <a:pt x="1236784" y="5316324"/>
                </a:lnTo>
                <a:lnTo>
                  <a:pt x="1180640" y="5335685"/>
                </a:lnTo>
                <a:lnTo>
                  <a:pt x="1124495" y="5353109"/>
                </a:lnTo>
                <a:lnTo>
                  <a:pt x="1064478" y="5368597"/>
                </a:lnTo>
                <a:lnTo>
                  <a:pt x="1006397" y="5384085"/>
                </a:lnTo>
                <a:lnTo>
                  <a:pt x="948317" y="5401509"/>
                </a:lnTo>
                <a:lnTo>
                  <a:pt x="892172" y="5420870"/>
                </a:lnTo>
                <a:lnTo>
                  <a:pt x="839899" y="5444102"/>
                </a:lnTo>
                <a:lnTo>
                  <a:pt x="791499" y="5471206"/>
                </a:lnTo>
                <a:lnTo>
                  <a:pt x="748906" y="5506055"/>
                </a:lnTo>
                <a:lnTo>
                  <a:pt x="704378" y="5544775"/>
                </a:lnTo>
                <a:lnTo>
                  <a:pt x="665657" y="5589304"/>
                </a:lnTo>
                <a:lnTo>
                  <a:pt x="628873" y="5635768"/>
                </a:lnTo>
                <a:lnTo>
                  <a:pt x="592088" y="5684169"/>
                </a:lnTo>
                <a:lnTo>
                  <a:pt x="555304" y="5732570"/>
                </a:lnTo>
                <a:lnTo>
                  <a:pt x="518519" y="5779034"/>
                </a:lnTo>
                <a:lnTo>
                  <a:pt x="477863" y="5823563"/>
                </a:lnTo>
                <a:lnTo>
                  <a:pt x="437206" y="5862283"/>
                </a:lnTo>
                <a:lnTo>
                  <a:pt x="390742" y="5895196"/>
                </a:lnTo>
                <a:lnTo>
                  <a:pt x="342341" y="5920364"/>
                </a:lnTo>
                <a:lnTo>
                  <a:pt x="284260" y="5937788"/>
                </a:lnTo>
                <a:lnTo>
                  <a:pt x="224243" y="5945532"/>
                </a:lnTo>
                <a:lnTo>
                  <a:pt x="162291" y="5947468"/>
                </a:lnTo>
                <a:lnTo>
                  <a:pt x="96466" y="5941660"/>
                </a:lnTo>
                <a:lnTo>
                  <a:pt x="30641" y="5933916"/>
                </a:lnTo>
                <a:lnTo>
                  <a:pt x="0" y="5929410"/>
                </a:lnTo>
                <a:lnTo>
                  <a:pt x="0" y="18058"/>
                </a:lnTo>
                <a:lnTo>
                  <a:pt x="30641" y="13552"/>
                </a:lnTo>
                <a:lnTo>
                  <a:pt x="96466" y="5808"/>
                </a:lnTo>
                <a:close/>
              </a:path>
            </a:pathLst>
          </a:custGeom>
          <a:solidFill>
            <a:schemeClr val="tx1">
              <a:alpha val="10000"/>
            </a:schemeClr>
          </a:solidFill>
          <a:ln w="0">
            <a:noFill/>
            <a:prstDash val="solid"/>
            <a:round/>
            <a:headEnd/>
            <a:tailEnd/>
          </a:ln>
        </p:spPr>
      </p:sp>
      <p:sp>
        <p:nvSpPr>
          <p:cNvPr id="2" name="Title 1">
            <a:extLst>
              <a:ext uri="{FF2B5EF4-FFF2-40B4-BE49-F238E27FC236}">
                <a16:creationId xmlns:a16="http://schemas.microsoft.com/office/drawing/2014/main" id="{68091490-D162-9E47-85B1-03C2926908C8}"/>
              </a:ext>
            </a:extLst>
          </p:cNvPr>
          <p:cNvSpPr>
            <a:spLocks noGrp="1"/>
          </p:cNvSpPr>
          <p:nvPr>
            <p:ph type="title"/>
          </p:nvPr>
        </p:nvSpPr>
        <p:spPr>
          <a:xfrm>
            <a:off x="612989" y="776175"/>
            <a:ext cx="3990455" cy="5305650"/>
          </a:xfrm>
        </p:spPr>
        <p:txBody>
          <a:bodyPr anchor="b">
            <a:normAutofit/>
          </a:bodyPr>
          <a:lstStyle/>
          <a:p>
            <a:r>
              <a:rPr lang="en-US" dirty="0"/>
              <a:t>Why </a:t>
            </a:r>
            <a:br>
              <a:rPr lang="en-US" dirty="0"/>
            </a:br>
            <a:r>
              <a:rPr lang="en-US" dirty="0"/>
              <a:t>invest in Club FRSH?</a:t>
            </a:r>
          </a:p>
        </p:txBody>
      </p:sp>
      <p:sp>
        <p:nvSpPr>
          <p:cNvPr id="3" name="Content Placeholder 2">
            <a:extLst>
              <a:ext uri="{FF2B5EF4-FFF2-40B4-BE49-F238E27FC236}">
                <a16:creationId xmlns:a16="http://schemas.microsoft.com/office/drawing/2014/main" id="{3E0CF2FD-5F61-8F48-84CE-5016DB12D7AE}"/>
              </a:ext>
            </a:extLst>
          </p:cNvPr>
          <p:cNvSpPr>
            <a:spLocks noGrp="1"/>
          </p:cNvSpPr>
          <p:nvPr>
            <p:ph idx="1"/>
          </p:nvPr>
        </p:nvSpPr>
        <p:spPr>
          <a:xfrm>
            <a:off x="5246914" y="870113"/>
            <a:ext cx="6183086" cy="5117775"/>
          </a:xfrm>
        </p:spPr>
        <p:txBody>
          <a:bodyPr anchor="ctr">
            <a:normAutofit/>
          </a:bodyPr>
          <a:lstStyle/>
          <a:p>
            <a:pPr>
              <a:lnSpc>
                <a:spcPct val="100000"/>
              </a:lnSpc>
            </a:pPr>
            <a:endParaRPr lang="en-GB" sz="1400" dirty="0">
              <a:latin typeface="Arial" panose="020B0604020202020204" pitchFamily="34" charset="0"/>
              <a:cs typeface="Arial" panose="020B0604020202020204" pitchFamily="34" charset="0"/>
            </a:endParaRPr>
          </a:p>
          <a:p>
            <a:pPr>
              <a:lnSpc>
                <a:spcPct val="100000"/>
              </a:lnSpc>
            </a:pPr>
            <a:endParaRPr lang="en-GB" sz="1400" dirty="0">
              <a:latin typeface="Arial" panose="020B0604020202020204" pitchFamily="34" charset="0"/>
              <a:cs typeface="Arial" panose="020B0604020202020204" pitchFamily="34" charset="0"/>
            </a:endParaRPr>
          </a:p>
          <a:p>
            <a:pPr>
              <a:lnSpc>
                <a:spcPct val="100000"/>
              </a:lnSpc>
            </a:pPr>
            <a:r>
              <a:rPr lang="en-GB" sz="1400" dirty="0">
                <a:latin typeface="Arial" panose="020B0604020202020204" pitchFamily="34" charset="0"/>
                <a:cs typeface="Arial" panose="020B0604020202020204" pitchFamily="34" charset="0"/>
              </a:rPr>
              <a:t>Club FRSHRZ is not your conventional record label</a:t>
            </a:r>
          </a:p>
          <a:p>
            <a:pPr>
              <a:lnSpc>
                <a:spcPct val="100000"/>
              </a:lnSpc>
            </a:pPr>
            <a:r>
              <a:rPr lang="en-GB" sz="1400" dirty="0">
                <a:latin typeface="Arial" panose="020B0604020202020204" pitchFamily="34" charset="0"/>
                <a:cs typeface="Arial" panose="020B0604020202020204" pitchFamily="34" charset="0"/>
              </a:rPr>
              <a:t>All artists on Club FRSHRZ are Partners and co-stake owners   </a:t>
            </a:r>
          </a:p>
          <a:p>
            <a:pPr>
              <a:lnSpc>
                <a:spcPct val="100000"/>
              </a:lnSpc>
            </a:pPr>
            <a:r>
              <a:rPr lang="en-GB" sz="1400" dirty="0">
                <a:latin typeface="Arial" panose="020B0604020202020204" pitchFamily="34" charset="0"/>
                <a:cs typeface="Arial" panose="020B0604020202020204" pitchFamily="34" charset="0"/>
              </a:rPr>
              <a:t>Although CF was originally set up as a record label Club FRSHRZ expanded to cover live events, Management, Sync and merchandise.   </a:t>
            </a:r>
          </a:p>
          <a:p>
            <a:pPr>
              <a:lnSpc>
                <a:spcPct val="100000"/>
              </a:lnSpc>
            </a:pPr>
            <a:r>
              <a:rPr lang="en-GB" sz="1400" dirty="0">
                <a:latin typeface="Arial" panose="020B0604020202020204" pitchFamily="34" charset="0"/>
                <a:cs typeface="Arial" panose="020B0604020202020204" pitchFamily="34" charset="0"/>
              </a:rPr>
              <a:t>All releases are consistent </a:t>
            </a:r>
          </a:p>
          <a:p>
            <a:pPr>
              <a:lnSpc>
                <a:spcPct val="100000"/>
              </a:lnSpc>
            </a:pPr>
            <a:r>
              <a:rPr lang="en-GB" sz="1400" dirty="0">
                <a:latin typeface="Arial" panose="020B0604020202020204" pitchFamily="34" charset="0"/>
                <a:cs typeface="Arial" panose="020B0604020202020204" pitchFamily="34" charset="0"/>
              </a:rPr>
              <a:t>Team Mental Health awareness</a:t>
            </a:r>
          </a:p>
          <a:p>
            <a:pPr>
              <a:lnSpc>
                <a:spcPct val="100000"/>
              </a:lnSpc>
            </a:pPr>
            <a:r>
              <a:rPr lang="en-GB" sz="1400" dirty="0">
                <a:latin typeface="Arial" panose="020B0604020202020204" pitchFamily="34" charset="0"/>
                <a:cs typeface="Arial" panose="020B0604020202020204" pitchFamily="34" charset="0"/>
              </a:rPr>
              <a:t>Our Vision “is to deliver a shot of positivity to the music industry” </a:t>
            </a:r>
          </a:p>
          <a:p>
            <a:pPr>
              <a:lnSpc>
                <a:spcPct val="100000"/>
              </a:lnSpc>
            </a:pPr>
            <a:r>
              <a:rPr lang="en-GB" sz="1400" dirty="0">
                <a:latin typeface="Arial" panose="020B0604020202020204" pitchFamily="34" charset="0"/>
                <a:cs typeface="Arial" panose="020B0604020202020204" pitchFamily="34" charset="0"/>
              </a:rPr>
              <a:t>Financially Club FRSHRZ doesn’t solely rely on streams but also generates income from Physicals (CD, Cassette and Vinyl's)  Merchandise (Clothes, Caps, facemasks etc…) Live Events, Sync and management.</a:t>
            </a:r>
          </a:p>
          <a:p>
            <a:pPr>
              <a:lnSpc>
                <a:spcPct val="100000"/>
              </a:lnSpc>
            </a:pPr>
            <a:r>
              <a:rPr lang="en-GB" sz="1400" dirty="0">
                <a:latin typeface="Arial" panose="020B0604020202020204" pitchFamily="34" charset="0"/>
                <a:cs typeface="Arial" panose="020B0604020202020204" pitchFamily="34" charset="0"/>
              </a:rPr>
              <a:t>Club FRSHRZ is a viable business opportunity with the potential to blow up and guarantee a return on any potential investment</a:t>
            </a:r>
          </a:p>
          <a:p>
            <a:pPr marL="0" indent="0">
              <a:lnSpc>
                <a:spcPct val="100000"/>
              </a:lnSpc>
              <a:buNone/>
            </a:pPr>
            <a:endParaRPr lang="en-GB" sz="1400" dirty="0"/>
          </a:p>
          <a:p>
            <a:pPr>
              <a:lnSpc>
                <a:spcPct val="100000"/>
              </a:lnSpc>
            </a:pPr>
            <a:endParaRPr lang="en-US" sz="1400" dirty="0"/>
          </a:p>
        </p:txBody>
      </p:sp>
    </p:spTree>
    <p:extLst>
      <p:ext uri="{BB962C8B-B14F-4D97-AF65-F5344CB8AC3E}">
        <p14:creationId xmlns:p14="http://schemas.microsoft.com/office/powerpoint/2010/main" val="32080948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6383"/>
    </mc:Choice>
    <mc:Fallback xmlns="">
      <p:transition spd="slow" advTm="8638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3259C4-E282-D24F-9BEF-2E352C0ABAF6}"/>
              </a:ext>
            </a:extLst>
          </p:cNvPr>
          <p:cNvSpPr>
            <a:spLocks noGrp="1"/>
          </p:cNvSpPr>
          <p:nvPr>
            <p:ph idx="1"/>
          </p:nvPr>
        </p:nvSpPr>
        <p:spPr>
          <a:xfrm>
            <a:off x="1251678" y="1874517"/>
            <a:ext cx="10038622" cy="4129820"/>
          </a:xfrm>
          <a:solidFill>
            <a:schemeClr val="accent1"/>
          </a:solidFill>
        </p:spPr>
        <p:txBody>
          <a:bodyPr>
            <a:normAutofit/>
          </a:bodyPr>
          <a:lstStyle/>
          <a:p>
            <a:pPr marL="0" indent="0">
              <a:buNone/>
            </a:pPr>
            <a:endParaRPr lang="en-GB" dirty="0"/>
          </a:p>
          <a:p>
            <a:r>
              <a:rPr lang="en-GB" dirty="0"/>
              <a:t>Year One – Secure investments, draft contracts, Expand into Sync music for YouTube, TV and Film. Build a core team of staff.</a:t>
            </a:r>
          </a:p>
          <a:p>
            <a:r>
              <a:rPr lang="en-GB" dirty="0"/>
              <a:t>Year Two – All artists on the label signed, secure a premises (Studio/Office)</a:t>
            </a:r>
          </a:p>
          <a:p>
            <a:r>
              <a:rPr lang="en-GB" dirty="0"/>
              <a:t>Year Three – Secure investments, First annual Club FRSH festival, Expand into TV</a:t>
            </a:r>
          </a:p>
          <a:p>
            <a:r>
              <a:rPr lang="en-GB" dirty="0"/>
              <a:t>Year Four – Clothing line in stores globally,  Annual Festival, Expand into Film.</a:t>
            </a:r>
          </a:p>
          <a:p>
            <a:r>
              <a:rPr lang="en-GB" dirty="0"/>
              <a:t>Year Five - Fully functioning, self sufficient with was strong roster and departments that all feed into strengthening the core of Club FRSH and look to expand outside of the UK.  </a:t>
            </a:r>
          </a:p>
          <a:p>
            <a:pPr marL="0" indent="0">
              <a:buNone/>
            </a:pPr>
            <a:endParaRPr lang="en-US" dirty="0"/>
          </a:p>
        </p:txBody>
      </p:sp>
      <p:sp>
        <p:nvSpPr>
          <p:cNvPr id="6" name="Title 5">
            <a:extLst>
              <a:ext uri="{FF2B5EF4-FFF2-40B4-BE49-F238E27FC236}">
                <a16:creationId xmlns:a16="http://schemas.microsoft.com/office/drawing/2014/main" id="{359810C4-D86A-3148-B1AF-C48AE0F18BB0}"/>
              </a:ext>
            </a:extLst>
          </p:cNvPr>
          <p:cNvSpPr>
            <a:spLocks noGrp="1"/>
          </p:cNvSpPr>
          <p:nvPr>
            <p:ph type="title"/>
          </p:nvPr>
        </p:nvSpPr>
        <p:spPr>
          <a:xfrm>
            <a:off x="1251678" y="382385"/>
            <a:ext cx="8806722" cy="1492132"/>
          </a:xfrm>
        </p:spPr>
        <p:txBody>
          <a:bodyPr/>
          <a:lstStyle/>
          <a:p>
            <a:r>
              <a:rPr lang="en-US" dirty="0"/>
              <a:t>Five-year plan and financial          forecast: club </a:t>
            </a:r>
            <a:r>
              <a:rPr lang="en-US" dirty="0" err="1"/>
              <a:t>frshrz</a:t>
            </a:r>
            <a:r>
              <a:rPr lang="en-US" dirty="0"/>
              <a:t> </a:t>
            </a:r>
          </a:p>
        </p:txBody>
      </p:sp>
    </p:spTree>
    <p:extLst>
      <p:ext uri="{BB962C8B-B14F-4D97-AF65-F5344CB8AC3E}">
        <p14:creationId xmlns:p14="http://schemas.microsoft.com/office/powerpoint/2010/main" val="2719954606"/>
      </p:ext>
    </p:extLst>
  </p:cSld>
  <p:clrMapOvr>
    <a:masterClrMapping/>
  </p:clrMapOvr>
  <mc:AlternateContent xmlns:mc="http://schemas.openxmlformats.org/markup-compatibility/2006" xmlns:p14="http://schemas.microsoft.com/office/powerpoint/2010/main">
    <mc:Choice Requires="p14">
      <p:transition spd="slow" p14:dur="2000" advTm="48384"/>
    </mc:Choice>
    <mc:Fallback xmlns="">
      <p:transition spd="slow" advTm="4838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2B9EC2-31B3-3745-8527-EF149FF8F9F3}"/>
              </a:ext>
            </a:extLst>
          </p:cNvPr>
          <p:cNvSpPr>
            <a:spLocks noGrp="1"/>
          </p:cNvSpPr>
          <p:nvPr>
            <p:ph type="title"/>
          </p:nvPr>
        </p:nvSpPr>
        <p:spPr>
          <a:xfrm>
            <a:off x="761996" y="382385"/>
            <a:ext cx="10668004" cy="1113295"/>
          </a:xfrm>
        </p:spPr>
        <p:txBody>
          <a:bodyPr anchor="b">
            <a:normAutofit/>
          </a:bodyPr>
          <a:lstStyle/>
          <a:p>
            <a:pPr algn="ctr"/>
            <a:r>
              <a:rPr lang="en-US" dirty="0"/>
              <a:t>Artists</a:t>
            </a:r>
          </a:p>
        </p:txBody>
      </p:sp>
      <p:pic>
        <p:nvPicPr>
          <p:cNvPr id="5" name="Content Placeholder 4" descr="A group of people sitting on the ground&#10;&#10;Description automatically generated">
            <a:extLst>
              <a:ext uri="{FF2B5EF4-FFF2-40B4-BE49-F238E27FC236}">
                <a16:creationId xmlns:a16="http://schemas.microsoft.com/office/drawing/2014/main" id="{AADDC472-C6E8-9242-9BD5-D3B384E130A8}"/>
              </a:ext>
            </a:extLst>
          </p:cNvPr>
          <p:cNvPicPr>
            <a:picLocks noGrp="1" noChangeAspect="1"/>
          </p:cNvPicPr>
          <p:nvPr>
            <p:ph idx="1"/>
          </p:nvPr>
        </p:nvPicPr>
        <p:blipFill>
          <a:blip r:embed="rId2"/>
          <a:stretch>
            <a:fillRect/>
          </a:stretch>
        </p:blipFill>
        <p:spPr>
          <a:xfrm>
            <a:off x="1478672" y="1498081"/>
            <a:ext cx="2874667" cy="1915696"/>
          </a:xfrm>
        </p:spPr>
      </p:pic>
      <p:sp>
        <p:nvSpPr>
          <p:cNvPr id="19" name="Freeform: Shape 18">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person standing in front of a building&#10;&#10;Description automatically generated">
            <a:extLst>
              <a:ext uri="{FF2B5EF4-FFF2-40B4-BE49-F238E27FC236}">
                <a16:creationId xmlns:a16="http://schemas.microsoft.com/office/drawing/2014/main" id="{646B1AF1-2A80-0044-9590-B8A09D7D95C4}"/>
              </a:ext>
            </a:extLst>
          </p:cNvPr>
          <p:cNvPicPr>
            <a:picLocks noChangeAspect="1"/>
          </p:cNvPicPr>
          <p:nvPr/>
        </p:nvPicPr>
        <p:blipFill>
          <a:blip r:embed="rId3"/>
          <a:stretch>
            <a:fillRect/>
          </a:stretch>
        </p:blipFill>
        <p:spPr>
          <a:xfrm>
            <a:off x="6040003" y="3558235"/>
            <a:ext cx="2583661" cy="1878890"/>
          </a:xfrm>
          <a:prstGeom prst="rect">
            <a:avLst/>
          </a:prstGeom>
        </p:spPr>
      </p:pic>
      <p:pic>
        <p:nvPicPr>
          <p:cNvPr id="14" name="Picture 13" descr="A person wearing a hat&#10;&#10;Description automatically generated">
            <a:extLst>
              <a:ext uri="{FF2B5EF4-FFF2-40B4-BE49-F238E27FC236}">
                <a16:creationId xmlns:a16="http://schemas.microsoft.com/office/drawing/2014/main" id="{4CB3735F-4954-F64C-981B-6DD769CB0726}"/>
              </a:ext>
            </a:extLst>
          </p:cNvPr>
          <p:cNvPicPr>
            <a:picLocks noChangeAspect="1"/>
          </p:cNvPicPr>
          <p:nvPr/>
        </p:nvPicPr>
        <p:blipFill>
          <a:blip r:embed="rId4"/>
          <a:stretch>
            <a:fillRect/>
          </a:stretch>
        </p:blipFill>
        <p:spPr>
          <a:xfrm>
            <a:off x="8697976" y="1364425"/>
            <a:ext cx="1347895" cy="2049351"/>
          </a:xfrm>
          <a:prstGeom prst="rect">
            <a:avLst/>
          </a:prstGeom>
        </p:spPr>
      </p:pic>
      <p:pic>
        <p:nvPicPr>
          <p:cNvPr id="16" name="Picture 15" descr="A group of people posing for the camera&#10;&#10;Description automatically generated">
            <a:extLst>
              <a:ext uri="{FF2B5EF4-FFF2-40B4-BE49-F238E27FC236}">
                <a16:creationId xmlns:a16="http://schemas.microsoft.com/office/drawing/2014/main" id="{165F282E-FB4F-6642-80DD-8B97D54281F3}"/>
              </a:ext>
            </a:extLst>
          </p:cNvPr>
          <p:cNvPicPr>
            <a:picLocks noChangeAspect="1"/>
          </p:cNvPicPr>
          <p:nvPr/>
        </p:nvPicPr>
        <p:blipFill>
          <a:blip r:embed="rId5"/>
          <a:stretch>
            <a:fillRect/>
          </a:stretch>
        </p:blipFill>
        <p:spPr>
          <a:xfrm>
            <a:off x="6702490" y="1501241"/>
            <a:ext cx="1921174" cy="1921174"/>
          </a:xfrm>
          <a:prstGeom prst="rect">
            <a:avLst/>
          </a:prstGeom>
        </p:spPr>
      </p:pic>
      <p:pic>
        <p:nvPicPr>
          <p:cNvPr id="20" name="Picture 19" descr="A person wearing a hat&#10;&#10;Description automatically generated">
            <a:extLst>
              <a:ext uri="{FF2B5EF4-FFF2-40B4-BE49-F238E27FC236}">
                <a16:creationId xmlns:a16="http://schemas.microsoft.com/office/drawing/2014/main" id="{E957F095-79F1-D049-B1A1-7B9A6D4C6F87}"/>
              </a:ext>
            </a:extLst>
          </p:cNvPr>
          <p:cNvPicPr>
            <a:picLocks noChangeAspect="1"/>
          </p:cNvPicPr>
          <p:nvPr/>
        </p:nvPicPr>
        <p:blipFill>
          <a:blip r:embed="rId6"/>
          <a:stretch>
            <a:fillRect/>
          </a:stretch>
        </p:blipFill>
        <p:spPr>
          <a:xfrm>
            <a:off x="4075738" y="3577813"/>
            <a:ext cx="1878889" cy="1878889"/>
          </a:xfrm>
          <a:prstGeom prst="rect">
            <a:avLst/>
          </a:prstGeom>
        </p:spPr>
      </p:pic>
      <p:pic>
        <p:nvPicPr>
          <p:cNvPr id="22" name="Picture 21" descr="Graphical user interface&#10;&#10;Description automatically generated">
            <a:extLst>
              <a:ext uri="{FF2B5EF4-FFF2-40B4-BE49-F238E27FC236}">
                <a16:creationId xmlns:a16="http://schemas.microsoft.com/office/drawing/2014/main" id="{754D0CC7-CC7C-8143-9875-0B51E0530C9E}"/>
              </a:ext>
            </a:extLst>
          </p:cNvPr>
          <p:cNvPicPr>
            <a:picLocks noChangeAspect="1"/>
          </p:cNvPicPr>
          <p:nvPr/>
        </p:nvPicPr>
        <p:blipFill>
          <a:blip r:embed="rId7"/>
          <a:stretch>
            <a:fillRect/>
          </a:stretch>
        </p:blipFill>
        <p:spPr>
          <a:xfrm>
            <a:off x="4645044" y="1501241"/>
            <a:ext cx="1921174" cy="1921174"/>
          </a:xfrm>
          <a:prstGeom prst="rect">
            <a:avLst/>
          </a:prstGeom>
        </p:spPr>
      </p:pic>
      <p:sp>
        <p:nvSpPr>
          <p:cNvPr id="23" name="TextBox 22">
            <a:extLst>
              <a:ext uri="{FF2B5EF4-FFF2-40B4-BE49-F238E27FC236}">
                <a16:creationId xmlns:a16="http://schemas.microsoft.com/office/drawing/2014/main" id="{9F85A15A-B7DE-8643-B6B2-BA22AF559057}"/>
              </a:ext>
            </a:extLst>
          </p:cNvPr>
          <p:cNvSpPr txBox="1"/>
          <p:nvPr/>
        </p:nvSpPr>
        <p:spPr>
          <a:xfrm>
            <a:off x="1421470" y="5447856"/>
            <a:ext cx="8635465" cy="646331"/>
          </a:xfrm>
          <a:prstGeom prst="rect">
            <a:avLst/>
          </a:prstGeom>
          <a:solidFill>
            <a:schemeClr val="bg1"/>
          </a:solidFill>
        </p:spPr>
        <p:txBody>
          <a:bodyPr wrap="square" rtlCol="0">
            <a:spAutoFit/>
          </a:bodyPr>
          <a:lstStyle/>
          <a:p>
            <a:r>
              <a:rPr lang="en-US" dirty="0"/>
              <a:t>(right to left) FRSHRZ, Queens Edition, Keesha Simpson, </a:t>
            </a:r>
            <a:r>
              <a:rPr lang="en-US" dirty="0" err="1"/>
              <a:t>Daak</a:t>
            </a:r>
            <a:r>
              <a:rPr lang="en-US" dirty="0"/>
              <a:t> Martin, Dray Styles, </a:t>
            </a:r>
            <a:r>
              <a:rPr lang="en-US" dirty="0" err="1"/>
              <a:t>Artcha</a:t>
            </a:r>
            <a:r>
              <a:rPr lang="en-US" dirty="0"/>
              <a:t>, SKANDOUZ, Earth2Tom, and Juke 84</a:t>
            </a:r>
          </a:p>
        </p:txBody>
      </p:sp>
      <p:pic>
        <p:nvPicPr>
          <p:cNvPr id="25" name="Picture 24" descr="A person looking at the camera&#10;&#10;Description automatically generated">
            <a:extLst>
              <a:ext uri="{FF2B5EF4-FFF2-40B4-BE49-F238E27FC236}">
                <a16:creationId xmlns:a16="http://schemas.microsoft.com/office/drawing/2014/main" id="{C3C513DE-1E19-0640-8921-42247094B2D5}"/>
              </a:ext>
            </a:extLst>
          </p:cNvPr>
          <p:cNvPicPr>
            <a:picLocks noChangeAspect="1"/>
          </p:cNvPicPr>
          <p:nvPr/>
        </p:nvPicPr>
        <p:blipFill>
          <a:blip r:embed="rId8"/>
          <a:stretch>
            <a:fillRect/>
          </a:stretch>
        </p:blipFill>
        <p:spPr>
          <a:xfrm>
            <a:off x="1421471" y="3620686"/>
            <a:ext cx="2562147" cy="1706430"/>
          </a:xfrm>
          <a:prstGeom prst="rect">
            <a:avLst/>
          </a:prstGeom>
        </p:spPr>
      </p:pic>
      <p:pic>
        <p:nvPicPr>
          <p:cNvPr id="27" name="Picture 26" descr="A person sitting in front of a computer&#10;&#10;Description automatically generated">
            <a:extLst>
              <a:ext uri="{FF2B5EF4-FFF2-40B4-BE49-F238E27FC236}">
                <a16:creationId xmlns:a16="http://schemas.microsoft.com/office/drawing/2014/main" id="{B23FDF7A-FBC5-A34A-B157-A1F38C4C78F5}"/>
              </a:ext>
            </a:extLst>
          </p:cNvPr>
          <p:cNvPicPr>
            <a:picLocks noChangeAspect="1"/>
          </p:cNvPicPr>
          <p:nvPr/>
        </p:nvPicPr>
        <p:blipFill>
          <a:blip r:embed="rId9"/>
          <a:stretch>
            <a:fillRect/>
          </a:stretch>
        </p:blipFill>
        <p:spPr>
          <a:xfrm>
            <a:off x="8709040" y="3548843"/>
            <a:ext cx="1347895" cy="1888282"/>
          </a:xfrm>
          <a:prstGeom prst="rect">
            <a:avLst/>
          </a:prstGeom>
        </p:spPr>
      </p:pic>
    </p:spTree>
    <p:extLst>
      <p:ext uri="{BB962C8B-B14F-4D97-AF65-F5344CB8AC3E}">
        <p14:creationId xmlns:p14="http://schemas.microsoft.com/office/powerpoint/2010/main" val="3548347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D49E9-4B01-7241-B416-E2DAB535ECA7}"/>
              </a:ext>
            </a:extLst>
          </p:cNvPr>
          <p:cNvSpPr>
            <a:spLocks noGrp="1"/>
          </p:cNvSpPr>
          <p:nvPr>
            <p:ph type="title"/>
          </p:nvPr>
        </p:nvSpPr>
        <p:spPr/>
        <p:txBody>
          <a:bodyPr/>
          <a:lstStyle/>
          <a:p>
            <a:r>
              <a:rPr lang="en-US" dirty="0"/>
              <a:t>                         Releases</a:t>
            </a:r>
          </a:p>
        </p:txBody>
      </p:sp>
      <p:pic>
        <p:nvPicPr>
          <p:cNvPr id="5" name="Content Placeholder 4" descr="A picture containing photo, text, newspaper, different&#10;&#10;Description automatically generated">
            <a:extLst>
              <a:ext uri="{FF2B5EF4-FFF2-40B4-BE49-F238E27FC236}">
                <a16:creationId xmlns:a16="http://schemas.microsoft.com/office/drawing/2014/main" id="{E77FC2EE-3F66-CE4E-BCC4-BF548AF67DCC}"/>
              </a:ext>
            </a:extLst>
          </p:cNvPr>
          <p:cNvPicPr>
            <a:picLocks noGrp="1" noChangeAspect="1"/>
          </p:cNvPicPr>
          <p:nvPr>
            <p:ph idx="1"/>
          </p:nvPr>
        </p:nvPicPr>
        <p:blipFill>
          <a:blip r:embed="rId2"/>
          <a:stretch>
            <a:fillRect/>
          </a:stretch>
        </p:blipFill>
        <p:spPr>
          <a:xfrm>
            <a:off x="1251679" y="2126974"/>
            <a:ext cx="2445026" cy="2445026"/>
          </a:xfrm>
        </p:spPr>
      </p:pic>
      <p:pic>
        <p:nvPicPr>
          <p:cNvPr id="7" name="Picture 6" descr="A picture containing logo&#10;&#10;Description automatically generated">
            <a:extLst>
              <a:ext uri="{FF2B5EF4-FFF2-40B4-BE49-F238E27FC236}">
                <a16:creationId xmlns:a16="http://schemas.microsoft.com/office/drawing/2014/main" id="{04E05D25-B83D-B64D-9D82-34D7CB6FE986}"/>
              </a:ext>
            </a:extLst>
          </p:cNvPr>
          <p:cNvPicPr>
            <a:picLocks noChangeAspect="1"/>
          </p:cNvPicPr>
          <p:nvPr/>
        </p:nvPicPr>
        <p:blipFill>
          <a:blip r:embed="rId3"/>
          <a:stretch>
            <a:fillRect/>
          </a:stretch>
        </p:blipFill>
        <p:spPr>
          <a:xfrm>
            <a:off x="3816232" y="2126973"/>
            <a:ext cx="2445026" cy="2445026"/>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F7D066CC-0134-194B-AD35-6A74357E8BA6}"/>
              </a:ext>
            </a:extLst>
          </p:cNvPr>
          <p:cNvPicPr>
            <a:picLocks noChangeAspect="1"/>
          </p:cNvPicPr>
          <p:nvPr/>
        </p:nvPicPr>
        <p:blipFill>
          <a:blip r:embed="rId4"/>
          <a:stretch>
            <a:fillRect/>
          </a:stretch>
        </p:blipFill>
        <p:spPr>
          <a:xfrm>
            <a:off x="6400604" y="2126973"/>
            <a:ext cx="2445025" cy="2445025"/>
          </a:xfrm>
          <a:prstGeom prst="rect">
            <a:avLst/>
          </a:prstGeom>
        </p:spPr>
      </p:pic>
      <p:pic>
        <p:nvPicPr>
          <p:cNvPr id="11" name="Picture 10" descr="Graphical user interface&#10;&#10;Description automatically generated">
            <a:extLst>
              <a:ext uri="{FF2B5EF4-FFF2-40B4-BE49-F238E27FC236}">
                <a16:creationId xmlns:a16="http://schemas.microsoft.com/office/drawing/2014/main" id="{C8922F68-83A7-1F4F-8F30-700E7CAA035B}"/>
              </a:ext>
            </a:extLst>
          </p:cNvPr>
          <p:cNvPicPr>
            <a:picLocks noChangeAspect="1"/>
          </p:cNvPicPr>
          <p:nvPr/>
        </p:nvPicPr>
        <p:blipFill>
          <a:blip r:embed="rId5"/>
          <a:stretch>
            <a:fillRect/>
          </a:stretch>
        </p:blipFill>
        <p:spPr>
          <a:xfrm>
            <a:off x="8984975" y="2126973"/>
            <a:ext cx="2445025" cy="2445025"/>
          </a:xfrm>
          <a:prstGeom prst="rect">
            <a:avLst/>
          </a:prstGeom>
        </p:spPr>
      </p:pic>
      <p:sp>
        <p:nvSpPr>
          <p:cNvPr id="12" name="TextBox 11">
            <a:extLst>
              <a:ext uri="{FF2B5EF4-FFF2-40B4-BE49-F238E27FC236}">
                <a16:creationId xmlns:a16="http://schemas.microsoft.com/office/drawing/2014/main" id="{AEDCC122-24B2-924D-AE76-88296EDEC1DF}"/>
              </a:ext>
            </a:extLst>
          </p:cNvPr>
          <p:cNvSpPr txBox="1"/>
          <p:nvPr/>
        </p:nvSpPr>
        <p:spPr>
          <a:xfrm>
            <a:off x="1251678" y="4717774"/>
            <a:ext cx="10178322" cy="2308324"/>
          </a:xfrm>
          <a:prstGeom prst="rect">
            <a:avLst/>
          </a:prstGeom>
          <a:noFill/>
        </p:spPr>
        <p:txBody>
          <a:bodyPr wrap="square" rtlCol="0">
            <a:spAutoFit/>
          </a:bodyPr>
          <a:lstStyle/>
          <a:p>
            <a:pPr lvl="0"/>
            <a:r>
              <a:rPr lang="en-GB" sz="1400" b="1" dirty="0" err="1"/>
              <a:t>Artcha</a:t>
            </a:r>
            <a:r>
              <a:rPr lang="en-GB" sz="1400" b="1" dirty="0"/>
              <a:t>:</a:t>
            </a:r>
            <a:r>
              <a:rPr lang="en-GB" sz="1400" dirty="0"/>
              <a:t> released seven singles (Life like, Grandma’s House, Circles, Stella, The Wall, Avalanche &amp; Brand New) and three Albums (Urban Tales Volume One, Urban Tales Volume Two and Ego Playlist).</a:t>
            </a:r>
          </a:p>
          <a:p>
            <a:pPr lvl="0"/>
            <a:r>
              <a:rPr lang="en-GB" sz="1400" b="1" dirty="0"/>
              <a:t>Club FRSHRZ Presents…</a:t>
            </a:r>
            <a:r>
              <a:rPr lang="en-GB" sz="1400" dirty="0"/>
              <a:t> </a:t>
            </a:r>
            <a:r>
              <a:rPr lang="en-GB" sz="1400" b="1" dirty="0"/>
              <a:t>The BLXCK Playlist </a:t>
            </a:r>
            <a:r>
              <a:rPr lang="en-GB" sz="1400" dirty="0"/>
              <a:t>a compilation Album</a:t>
            </a:r>
            <a:r>
              <a:rPr lang="en-GB" sz="1400" b="1" dirty="0"/>
              <a:t> </a:t>
            </a:r>
            <a:r>
              <a:rPr lang="en-GB" sz="1400" dirty="0"/>
              <a:t>which featured Two Singles “Buy BLXCK” and “BLXCK Pride (Queens Edition)</a:t>
            </a:r>
          </a:p>
          <a:p>
            <a:pPr lvl="0"/>
            <a:r>
              <a:rPr lang="en-GB" sz="1400" b="1" dirty="0"/>
              <a:t>Earth2Tom:</a:t>
            </a:r>
            <a:r>
              <a:rPr lang="en-GB" sz="1400" dirty="0"/>
              <a:t> The Production duo made up of Producers Charles The Earthman and DJ Tom Foolery Beats released four singles (</a:t>
            </a:r>
            <a:r>
              <a:rPr lang="en-GB" sz="1400" dirty="0" err="1"/>
              <a:t>Robotz</a:t>
            </a:r>
            <a:r>
              <a:rPr lang="en-GB" sz="1400" dirty="0"/>
              <a:t>, N_WRD, You and Hope) alongside the “One EP” and the “One LP”</a:t>
            </a:r>
          </a:p>
          <a:p>
            <a:pPr lvl="0"/>
            <a:r>
              <a:rPr lang="en-GB" sz="1400" b="1" dirty="0"/>
              <a:t>FRSHRZ: </a:t>
            </a:r>
            <a:r>
              <a:rPr lang="en-GB" sz="1400" dirty="0"/>
              <a:t>released three singles (BLXCK Pride II, EA Sports and What’s Love?) alongside the “FRSHRZ EP” and “FRSHRZ Deluxe”</a:t>
            </a:r>
          </a:p>
          <a:p>
            <a:r>
              <a:rPr lang="en-GB" sz="1400" b="1" dirty="0"/>
              <a:t> </a:t>
            </a:r>
            <a:endParaRPr lang="en-GB" sz="1400" dirty="0"/>
          </a:p>
          <a:p>
            <a:r>
              <a:rPr lang="en-GB" sz="1400" dirty="0"/>
              <a:t>Other Bandcamp Exclusive releases included </a:t>
            </a:r>
            <a:r>
              <a:rPr lang="en-GB" sz="1400" dirty="0" err="1"/>
              <a:t>Artcha’s</a:t>
            </a:r>
            <a:r>
              <a:rPr lang="en-GB" sz="1400" dirty="0"/>
              <a:t>: Quantum Leap Mixtape and FRSHRZ </a:t>
            </a:r>
            <a:r>
              <a:rPr lang="en-GB" sz="1400" dirty="0" err="1"/>
              <a:t>ReMIXTAPE</a:t>
            </a:r>
            <a:r>
              <a:rPr lang="en-GB" sz="1400" dirty="0"/>
              <a:t> both in 2018.</a:t>
            </a:r>
          </a:p>
          <a:p>
            <a:endParaRPr lang="en-US" dirty="0"/>
          </a:p>
        </p:txBody>
      </p:sp>
    </p:spTree>
    <p:extLst>
      <p:ext uri="{BB962C8B-B14F-4D97-AF65-F5344CB8AC3E}">
        <p14:creationId xmlns:p14="http://schemas.microsoft.com/office/powerpoint/2010/main" val="3112091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43EAE-7CF9-D642-B6AE-9A0EF83148CD}"/>
              </a:ext>
            </a:extLst>
          </p:cNvPr>
          <p:cNvSpPr>
            <a:spLocks noGrp="1"/>
          </p:cNvSpPr>
          <p:nvPr>
            <p:ph type="title"/>
          </p:nvPr>
        </p:nvSpPr>
        <p:spPr>
          <a:xfrm>
            <a:off x="1251679" y="645106"/>
            <a:ext cx="3384329" cy="2084025"/>
          </a:xfrm>
        </p:spPr>
        <p:txBody>
          <a:bodyPr anchor="t">
            <a:normAutofit fontScale="90000"/>
          </a:bodyPr>
          <a:lstStyle/>
          <a:p>
            <a:r>
              <a:rPr lang="en-US" sz="4000" dirty="0"/>
              <a:t>September </a:t>
            </a:r>
            <a:br>
              <a:rPr lang="en-US" sz="4000" dirty="0"/>
            </a:br>
            <a:r>
              <a:rPr lang="en-US" sz="4000" dirty="0"/>
              <a:t>2020 streams</a:t>
            </a:r>
            <a:br>
              <a:rPr lang="en-US" sz="4000" dirty="0"/>
            </a:br>
            <a:r>
              <a:rPr lang="en-US" sz="4000" dirty="0"/>
              <a:t>+ top DSP platforms</a:t>
            </a:r>
          </a:p>
        </p:txBody>
      </p:sp>
      <p:pic>
        <p:nvPicPr>
          <p:cNvPr id="7" name="Content Placeholder 6" descr="Calendar&#10;&#10;Description automatically generated">
            <a:extLst>
              <a:ext uri="{FF2B5EF4-FFF2-40B4-BE49-F238E27FC236}">
                <a16:creationId xmlns:a16="http://schemas.microsoft.com/office/drawing/2014/main" id="{67F14D3E-D62E-3447-8FEE-498285046791}"/>
              </a:ext>
            </a:extLst>
          </p:cNvPr>
          <p:cNvPicPr>
            <a:picLocks noGrp="1" noChangeAspect="1"/>
          </p:cNvPicPr>
          <p:nvPr>
            <p:ph idx="1"/>
          </p:nvPr>
        </p:nvPicPr>
        <p:blipFill>
          <a:blip r:embed="rId2"/>
          <a:stretch>
            <a:fillRect/>
          </a:stretch>
        </p:blipFill>
        <p:spPr>
          <a:xfrm>
            <a:off x="1006535" y="3291840"/>
            <a:ext cx="4465797" cy="2947314"/>
          </a:xfrm>
        </p:spPr>
      </p:pic>
      <p:pic>
        <p:nvPicPr>
          <p:cNvPr id="5" name="Content Placeholder 4" descr="A picture containing graphical user interface&#10;&#10;Description automatically generated">
            <a:extLst>
              <a:ext uri="{FF2B5EF4-FFF2-40B4-BE49-F238E27FC236}">
                <a16:creationId xmlns:a16="http://schemas.microsoft.com/office/drawing/2014/main" id="{44E6D60A-9C03-CD41-9AC4-23187DB88A75}"/>
              </a:ext>
            </a:extLst>
          </p:cNvPr>
          <p:cNvPicPr>
            <a:picLocks noChangeAspect="1"/>
          </p:cNvPicPr>
          <p:nvPr/>
        </p:nvPicPr>
        <p:blipFill rotWithShape="1">
          <a:blip r:embed="rId3"/>
          <a:srcRect r="34355" b="1"/>
          <a:stretch/>
        </p:blipFill>
        <p:spPr>
          <a:xfrm>
            <a:off x="5603773" y="645106"/>
            <a:ext cx="6006774" cy="5604599"/>
          </a:xfrm>
          <a:prstGeom prst="rect">
            <a:avLst/>
          </a:prstGeom>
        </p:spPr>
      </p:pic>
    </p:spTree>
    <p:extLst>
      <p:ext uri="{BB962C8B-B14F-4D97-AF65-F5344CB8AC3E}">
        <p14:creationId xmlns:p14="http://schemas.microsoft.com/office/powerpoint/2010/main" val="4234401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293BC-25CD-EB41-8A33-EE1AFFCDBC0E}"/>
              </a:ext>
            </a:extLst>
          </p:cNvPr>
          <p:cNvSpPr>
            <a:spLocks noGrp="1"/>
          </p:cNvSpPr>
          <p:nvPr>
            <p:ph type="title"/>
          </p:nvPr>
        </p:nvSpPr>
        <p:spPr>
          <a:xfrm>
            <a:off x="3896907" y="382385"/>
            <a:ext cx="10178322" cy="1492132"/>
          </a:xfrm>
        </p:spPr>
        <p:txBody>
          <a:bodyPr/>
          <a:lstStyle/>
          <a:p>
            <a:r>
              <a:rPr lang="en-US" dirty="0"/>
              <a:t>Merchandise </a:t>
            </a:r>
          </a:p>
        </p:txBody>
      </p:sp>
      <p:pic>
        <p:nvPicPr>
          <p:cNvPr id="5" name="Content Placeholder 4" descr="A picture containing icon&#10;&#10;Description automatically generated">
            <a:extLst>
              <a:ext uri="{FF2B5EF4-FFF2-40B4-BE49-F238E27FC236}">
                <a16:creationId xmlns:a16="http://schemas.microsoft.com/office/drawing/2014/main" id="{583984A4-BFB0-7240-BF48-925511B2131C}"/>
              </a:ext>
            </a:extLst>
          </p:cNvPr>
          <p:cNvPicPr>
            <a:picLocks noGrp="1" noChangeAspect="1"/>
          </p:cNvPicPr>
          <p:nvPr>
            <p:ph idx="1"/>
          </p:nvPr>
        </p:nvPicPr>
        <p:blipFill>
          <a:blip r:embed="rId2"/>
          <a:stretch>
            <a:fillRect/>
          </a:stretch>
        </p:blipFill>
        <p:spPr>
          <a:xfrm>
            <a:off x="1121682" y="1378858"/>
            <a:ext cx="2183145" cy="1492132"/>
          </a:xfrm>
        </p:spPr>
      </p:pic>
      <p:pic>
        <p:nvPicPr>
          <p:cNvPr id="7" name="Picture 6" descr="A close up of a game&#10;&#10;Description automatically generated">
            <a:extLst>
              <a:ext uri="{FF2B5EF4-FFF2-40B4-BE49-F238E27FC236}">
                <a16:creationId xmlns:a16="http://schemas.microsoft.com/office/drawing/2014/main" id="{E8116F56-A4BF-D24F-9047-AFFF3FB1F8FB}"/>
              </a:ext>
            </a:extLst>
          </p:cNvPr>
          <p:cNvPicPr>
            <a:picLocks noChangeAspect="1"/>
          </p:cNvPicPr>
          <p:nvPr/>
        </p:nvPicPr>
        <p:blipFill>
          <a:blip r:embed="rId3"/>
          <a:stretch>
            <a:fillRect/>
          </a:stretch>
        </p:blipFill>
        <p:spPr>
          <a:xfrm>
            <a:off x="3304828" y="1378859"/>
            <a:ext cx="1784482" cy="1492131"/>
          </a:xfrm>
          <a:prstGeom prst="rect">
            <a:avLst/>
          </a:prstGeom>
        </p:spPr>
      </p:pic>
      <p:pic>
        <p:nvPicPr>
          <p:cNvPr id="9" name="Picture 8" descr="Shape, arrow&#10;&#10;Description automatically generated">
            <a:extLst>
              <a:ext uri="{FF2B5EF4-FFF2-40B4-BE49-F238E27FC236}">
                <a16:creationId xmlns:a16="http://schemas.microsoft.com/office/drawing/2014/main" id="{8E57F337-D648-C243-AE87-84BCE94DC98B}"/>
              </a:ext>
            </a:extLst>
          </p:cNvPr>
          <p:cNvPicPr>
            <a:picLocks noChangeAspect="1"/>
          </p:cNvPicPr>
          <p:nvPr/>
        </p:nvPicPr>
        <p:blipFill>
          <a:blip r:embed="rId4"/>
          <a:stretch>
            <a:fillRect/>
          </a:stretch>
        </p:blipFill>
        <p:spPr>
          <a:xfrm>
            <a:off x="5089310" y="1337454"/>
            <a:ext cx="1803755" cy="1492131"/>
          </a:xfrm>
          <a:prstGeom prst="rect">
            <a:avLst/>
          </a:prstGeom>
        </p:spPr>
      </p:pic>
      <p:pic>
        <p:nvPicPr>
          <p:cNvPr id="11" name="Picture 10" descr="A picture containing air&#10;&#10;Description automatically generated">
            <a:extLst>
              <a:ext uri="{FF2B5EF4-FFF2-40B4-BE49-F238E27FC236}">
                <a16:creationId xmlns:a16="http://schemas.microsoft.com/office/drawing/2014/main" id="{A8C56556-CD8C-2F45-A655-0E83D49F8C7A}"/>
              </a:ext>
            </a:extLst>
          </p:cNvPr>
          <p:cNvPicPr>
            <a:picLocks noChangeAspect="1"/>
          </p:cNvPicPr>
          <p:nvPr/>
        </p:nvPicPr>
        <p:blipFill>
          <a:blip r:embed="rId5"/>
          <a:stretch>
            <a:fillRect/>
          </a:stretch>
        </p:blipFill>
        <p:spPr>
          <a:xfrm>
            <a:off x="6893065" y="1337455"/>
            <a:ext cx="2183145" cy="1524158"/>
          </a:xfrm>
          <a:prstGeom prst="rect">
            <a:avLst/>
          </a:prstGeom>
        </p:spPr>
      </p:pic>
      <p:pic>
        <p:nvPicPr>
          <p:cNvPr id="13" name="Picture 12" descr="A person in a black shirt&#10;&#10;Description automatically generated">
            <a:extLst>
              <a:ext uri="{FF2B5EF4-FFF2-40B4-BE49-F238E27FC236}">
                <a16:creationId xmlns:a16="http://schemas.microsoft.com/office/drawing/2014/main" id="{9D9E7FD9-B7BC-1D41-B065-534B93AF009A}"/>
              </a:ext>
            </a:extLst>
          </p:cNvPr>
          <p:cNvPicPr>
            <a:picLocks noChangeAspect="1"/>
          </p:cNvPicPr>
          <p:nvPr/>
        </p:nvPicPr>
        <p:blipFill>
          <a:blip r:embed="rId6"/>
          <a:stretch>
            <a:fillRect/>
          </a:stretch>
        </p:blipFill>
        <p:spPr>
          <a:xfrm>
            <a:off x="3406743" y="2820785"/>
            <a:ext cx="1978032" cy="1914498"/>
          </a:xfrm>
          <a:prstGeom prst="rect">
            <a:avLst/>
          </a:prstGeom>
        </p:spPr>
      </p:pic>
      <p:pic>
        <p:nvPicPr>
          <p:cNvPr id="15" name="Picture 14" descr="A person with collar shirt&#10;&#10;Description automatically generated">
            <a:extLst>
              <a:ext uri="{FF2B5EF4-FFF2-40B4-BE49-F238E27FC236}">
                <a16:creationId xmlns:a16="http://schemas.microsoft.com/office/drawing/2014/main" id="{00FC54D8-F128-4A4D-B544-9BCB6B76689D}"/>
              </a:ext>
            </a:extLst>
          </p:cNvPr>
          <p:cNvPicPr>
            <a:picLocks noChangeAspect="1"/>
          </p:cNvPicPr>
          <p:nvPr/>
        </p:nvPicPr>
        <p:blipFill>
          <a:blip r:embed="rId7"/>
          <a:stretch>
            <a:fillRect/>
          </a:stretch>
        </p:blipFill>
        <p:spPr>
          <a:xfrm>
            <a:off x="1124556" y="2829585"/>
            <a:ext cx="1899839" cy="2022977"/>
          </a:xfrm>
          <a:prstGeom prst="rect">
            <a:avLst/>
          </a:prstGeom>
        </p:spPr>
      </p:pic>
      <p:pic>
        <p:nvPicPr>
          <p:cNvPr id="17" name="Picture 16" descr="A person with collar shirt&#10;&#10;Description automatically generated">
            <a:extLst>
              <a:ext uri="{FF2B5EF4-FFF2-40B4-BE49-F238E27FC236}">
                <a16:creationId xmlns:a16="http://schemas.microsoft.com/office/drawing/2014/main" id="{BBE1C58A-1D58-194B-8765-DD56EE1404D8}"/>
              </a:ext>
            </a:extLst>
          </p:cNvPr>
          <p:cNvPicPr>
            <a:picLocks noChangeAspect="1"/>
          </p:cNvPicPr>
          <p:nvPr/>
        </p:nvPicPr>
        <p:blipFill>
          <a:blip r:embed="rId8"/>
          <a:stretch>
            <a:fillRect/>
          </a:stretch>
        </p:blipFill>
        <p:spPr>
          <a:xfrm>
            <a:off x="5369743" y="2820785"/>
            <a:ext cx="2115401" cy="2319475"/>
          </a:xfrm>
          <a:prstGeom prst="rect">
            <a:avLst/>
          </a:prstGeom>
        </p:spPr>
      </p:pic>
      <p:pic>
        <p:nvPicPr>
          <p:cNvPr id="19" name="Picture 18" descr="A person with collar shirt&#10;&#10;Description automatically generated">
            <a:extLst>
              <a:ext uri="{FF2B5EF4-FFF2-40B4-BE49-F238E27FC236}">
                <a16:creationId xmlns:a16="http://schemas.microsoft.com/office/drawing/2014/main" id="{C86D7DE4-D060-F94A-AE5F-4BF113D08109}"/>
              </a:ext>
            </a:extLst>
          </p:cNvPr>
          <p:cNvPicPr>
            <a:picLocks noChangeAspect="1"/>
          </p:cNvPicPr>
          <p:nvPr/>
        </p:nvPicPr>
        <p:blipFill>
          <a:blip r:embed="rId9"/>
          <a:stretch>
            <a:fillRect/>
          </a:stretch>
        </p:blipFill>
        <p:spPr>
          <a:xfrm>
            <a:off x="7509092" y="2922192"/>
            <a:ext cx="2028903" cy="2319475"/>
          </a:xfrm>
          <a:prstGeom prst="rect">
            <a:avLst/>
          </a:prstGeom>
        </p:spPr>
      </p:pic>
      <p:pic>
        <p:nvPicPr>
          <p:cNvPr id="21" name="Picture 20" descr="A close up of a person wearing a hat&#10;&#10;Description automatically generated">
            <a:extLst>
              <a:ext uri="{FF2B5EF4-FFF2-40B4-BE49-F238E27FC236}">
                <a16:creationId xmlns:a16="http://schemas.microsoft.com/office/drawing/2014/main" id="{28A1F8F6-3E15-2E4E-9294-17C6D2C91A38}"/>
              </a:ext>
            </a:extLst>
          </p:cNvPr>
          <p:cNvPicPr>
            <a:picLocks noChangeAspect="1"/>
          </p:cNvPicPr>
          <p:nvPr/>
        </p:nvPicPr>
        <p:blipFill>
          <a:blip r:embed="rId10"/>
          <a:stretch>
            <a:fillRect/>
          </a:stretch>
        </p:blipFill>
        <p:spPr>
          <a:xfrm>
            <a:off x="1121682" y="4892494"/>
            <a:ext cx="1704663" cy="1667937"/>
          </a:xfrm>
          <a:prstGeom prst="rect">
            <a:avLst/>
          </a:prstGeom>
        </p:spPr>
      </p:pic>
      <p:pic>
        <p:nvPicPr>
          <p:cNvPr id="23" name="Picture 22" descr="A person wearing a hat&#10;&#10;Description automatically generated">
            <a:extLst>
              <a:ext uri="{FF2B5EF4-FFF2-40B4-BE49-F238E27FC236}">
                <a16:creationId xmlns:a16="http://schemas.microsoft.com/office/drawing/2014/main" id="{8B166477-D58F-7647-AE84-C5A59C6FE2BF}"/>
              </a:ext>
            </a:extLst>
          </p:cNvPr>
          <p:cNvPicPr>
            <a:picLocks noChangeAspect="1"/>
          </p:cNvPicPr>
          <p:nvPr/>
        </p:nvPicPr>
        <p:blipFill>
          <a:blip r:embed="rId11"/>
          <a:stretch>
            <a:fillRect/>
          </a:stretch>
        </p:blipFill>
        <p:spPr>
          <a:xfrm>
            <a:off x="3001256" y="4886318"/>
            <a:ext cx="1704663" cy="1674113"/>
          </a:xfrm>
          <a:prstGeom prst="rect">
            <a:avLst/>
          </a:prstGeom>
        </p:spPr>
      </p:pic>
      <p:pic>
        <p:nvPicPr>
          <p:cNvPr id="25" name="Picture 24" descr="A person with collar shirt&#10;&#10;Description automatically generated">
            <a:extLst>
              <a:ext uri="{FF2B5EF4-FFF2-40B4-BE49-F238E27FC236}">
                <a16:creationId xmlns:a16="http://schemas.microsoft.com/office/drawing/2014/main" id="{948F52F2-E499-FD44-8EF6-C43546E8D1A8}"/>
              </a:ext>
            </a:extLst>
          </p:cNvPr>
          <p:cNvPicPr>
            <a:picLocks noChangeAspect="1"/>
          </p:cNvPicPr>
          <p:nvPr/>
        </p:nvPicPr>
        <p:blipFill>
          <a:blip r:embed="rId12"/>
          <a:stretch>
            <a:fillRect/>
          </a:stretch>
        </p:blipFill>
        <p:spPr>
          <a:xfrm>
            <a:off x="9668289" y="1378858"/>
            <a:ext cx="2052659" cy="2075167"/>
          </a:xfrm>
          <a:prstGeom prst="rect">
            <a:avLst/>
          </a:prstGeom>
        </p:spPr>
      </p:pic>
      <p:pic>
        <p:nvPicPr>
          <p:cNvPr id="27" name="Picture 26" descr="A person with collar shirt&#10;&#10;Description automatically generated">
            <a:extLst>
              <a:ext uri="{FF2B5EF4-FFF2-40B4-BE49-F238E27FC236}">
                <a16:creationId xmlns:a16="http://schemas.microsoft.com/office/drawing/2014/main" id="{59C98A88-10C5-D945-95BB-E1DF2E027B8E}"/>
              </a:ext>
            </a:extLst>
          </p:cNvPr>
          <p:cNvPicPr>
            <a:picLocks noChangeAspect="1"/>
          </p:cNvPicPr>
          <p:nvPr/>
        </p:nvPicPr>
        <p:blipFill>
          <a:blip r:embed="rId13"/>
          <a:stretch>
            <a:fillRect/>
          </a:stretch>
        </p:blipFill>
        <p:spPr>
          <a:xfrm>
            <a:off x="9668289" y="3685522"/>
            <a:ext cx="2090453" cy="2099522"/>
          </a:xfrm>
          <a:prstGeom prst="rect">
            <a:avLst/>
          </a:prstGeom>
        </p:spPr>
      </p:pic>
      <p:pic>
        <p:nvPicPr>
          <p:cNvPr id="29" name="Picture 28" descr="A person posing for the camera&#10;&#10;Description automatically generated">
            <a:extLst>
              <a:ext uri="{FF2B5EF4-FFF2-40B4-BE49-F238E27FC236}">
                <a16:creationId xmlns:a16="http://schemas.microsoft.com/office/drawing/2014/main" id="{0F4DE942-AD31-2942-80F9-1EF0E0B97C6E}"/>
              </a:ext>
            </a:extLst>
          </p:cNvPr>
          <p:cNvPicPr>
            <a:picLocks noChangeAspect="1"/>
          </p:cNvPicPr>
          <p:nvPr/>
        </p:nvPicPr>
        <p:blipFill>
          <a:blip r:embed="rId14"/>
          <a:stretch>
            <a:fillRect/>
          </a:stretch>
        </p:blipFill>
        <p:spPr>
          <a:xfrm>
            <a:off x="4886951" y="5241667"/>
            <a:ext cx="1704663" cy="1441443"/>
          </a:xfrm>
          <a:prstGeom prst="rect">
            <a:avLst/>
          </a:prstGeom>
        </p:spPr>
      </p:pic>
      <p:pic>
        <p:nvPicPr>
          <p:cNvPr id="31" name="Picture 30" descr="A picture containing clothing, indoor, sitting, computer&#10;&#10;Description automatically generated">
            <a:extLst>
              <a:ext uri="{FF2B5EF4-FFF2-40B4-BE49-F238E27FC236}">
                <a16:creationId xmlns:a16="http://schemas.microsoft.com/office/drawing/2014/main" id="{F24440C9-3AA5-2542-8B99-3A521BAFD90F}"/>
              </a:ext>
            </a:extLst>
          </p:cNvPr>
          <p:cNvPicPr>
            <a:picLocks noChangeAspect="1"/>
          </p:cNvPicPr>
          <p:nvPr/>
        </p:nvPicPr>
        <p:blipFill>
          <a:blip r:embed="rId15"/>
          <a:stretch>
            <a:fillRect/>
          </a:stretch>
        </p:blipFill>
        <p:spPr>
          <a:xfrm>
            <a:off x="6810742" y="5302246"/>
            <a:ext cx="1533235" cy="1380864"/>
          </a:xfrm>
          <a:prstGeom prst="rect">
            <a:avLst/>
          </a:prstGeom>
        </p:spPr>
      </p:pic>
      <p:sp>
        <p:nvSpPr>
          <p:cNvPr id="32" name="TextBox 31">
            <a:extLst>
              <a:ext uri="{FF2B5EF4-FFF2-40B4-BE49-F238E27FC236}">
                <a16:creationId xmlns:a16="http://schemas.microsoft.com/office/drawing/2014/main" id="{6BAD6A00-50E3-EF4A-9900-209FB03B36AD}"/>
              </a:ext>
            </a:extLst>
          </p:cNvPr>
          <p:cNvSpPr txBox="1"/>
          <p:nvPr/>
        </p:nvSpPr>
        <p:spPr>
          <a:xfrm>
            <a:off x="9190744" y="6014112"/>
            <a:ext cx="3157667" cy="646331"/>
          </a:xfrm>
          <a:prstGeom prst="rect">
            <a:avLst/>
          </a:prstGeom>
          <a:noFill/>
        </p:spPr>
        <p:txBody>
          <a:bodyPr wrap="square" rtlCol="0">
            <a:spAutoFit/>
          </a:bodyPr>
          <a:lstStyle/>
          <a:p>
            <a:r>
              <a:rPr lang="en-US" dirty="0"/>
              <a:t>All designs by Greg Lee (</a:t>
            </a:r>
            <a:r>
              <a:rPr lang="en-US" dirty="0" err="1"/>
              <a:t>www.GregDesigns.co.uk</a:t>
            </a:r>
            <a:r>
              <a:rPr lang="en-US" dirty="0"/>
              <a:t>)</a:t>
            </a:r>
          </a:p>
        </p:txBody>
      </p:sp>
    </p:spTree>
    <p:extLst>
      <p:ext uri="{BB962C8B-B14F-4D97-AF65-F5344CB8AC3E}">
        <p14:creationId xmlns:p14="http://schemas.microsoft.com/office/powerpoint/2010/main" val="1701467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7CCB6-DC37-5A49-8F28-FD9F16C3E439}"/>
              </a:ext>
            </a:extLst>
          </p:cNvPr>
          <p:cNvSpPr>
            <a:spLocks noGrp="1"/>
          </p:cNvSpPr>
          <p:nvPr>
            <p:ph type="title"/>
          </p:nvPr>
        </p:nvSpPr>
        <p:spPr>
          <a:xfrm>
            <a:off x="3343149" y="156009"/>
            <a:ext cx="10178322" cy="1492132"/>
          </a:xfrm>
        </p:spPr>
        <p:txBody>
          <a:bodyPr/>
          <a:lstStyle/>
          <a:p>
            <a:r>
              <a:rPr lang="en-US" dirty="0"/>
              <a:t>Upcoming releases</a:t>
            </a:r>
          </a:p>
        </p:txBody>
      </p:sp>
      <p:pic>
        <p:nvPicPr>
          <p:cNvPr id="7" name="Picture 6" descr="A sign in front of a building&#10;&#10;Description automatically generated">
            <a:extLst>
              <a:ext uri="{FF2B5EF4-FFF2-40B4-BE49-F238E27FC236}">
                <a16:creationId xmlns:a16="http://schemas.microsoft.com/office/drawing/2014/main" id="{8C6DF22F-5EEB-A84E-8799-4D6A12A17D5D}"/>
              </a:ext>
            </a:extLst>
          </p:cNvPr>
          <p:cNvPicPr>
            <a:picLocks noChangeAspect="1"/>
          </p:cNvPicPr>
          <p:nvPr/>
        </p:nvPicPr>
        <p:blipFill>
          <a:blip r:embed="rId2"/>
          <a:stretch>
            <a:fillRect/>
          </a:stretch>
        </p:blipFill>
        <p:spPr>
          <a:xfrm>
            <a:off x="1752600" y="1724474"/>
            <a:ext cx="3979069" cy="3979069"/>
          </a:xfrm>
          <a:prstGeom prst="rect">
            <a:avLst/>
          </a:prstGeom>
        </p:spPr>
      </p:pic>
      <p:sp>
        <p:nvSpPr>
          <p:cNvPr id="10" name="TextBox 9">
            <a:extLst>
              <a:ext uri="{FF2B5EF4-FFF2-40B4-BE49-F238E27FC236}">
                <a16:creationId xmlns:a16="http://schemas.microsoft.com/office/drawing/2014/main" id="{D0FFEC9F-AFB7-EC44-B3DD-A10936A00F9E}"/>
              </a:ext>
            </a:extLst>
          </p:cNvPr>
          <p:cNvSpPr txBox="1"/>
          <p:nvPr/>
        </p:nvSpPr>
        <p:spPr>
          <a:xfrm>
            <a:off x="6096000" y="1724474"/>
            <a:ext cx="5334000" cy="4585871"/>
          </a:xfrm>
          <a:prstGeom prst="rect">
            <a:avLst/>
          </a:prstGeom>
          <a:noFill/>
        </p:spPr>
        <p:txBody>
          <a:bodyPr wrap="square" rtlCol="0">
            <a:spAutoFit/>
          </a:bodyPr>
          <a:lstStyle/>
          <a:p>
            <a:r>
              <a:rPr lang="en-GB" sz="1600" b="1" dirty="0"/>
              <a:t>Artist: SKANDOUZ </a:t>
            </a:r>
            <a:endParaRPr lang="en-GB" sz="1600" dirty="0"/>
          </a:p>
          <a:p>
            <a:r>
              <a:rPr lang="en-GB" sz="1600" b="1" dirty="0"/>
              <a:t>Single: Kentish Town </a:t>
            </a:r>
          </a:p>
          <a:p>
            <a:r>
              <a:rPr lang="en-GB" sz="1600" b="1" dirty="0"/>
              <a:t>(Featuring Dozer Carter &amp; </a:t>
            </a:r>
            <a:r>
              <a:rPr lang="en-GB" sz="1600" b="1" dirty="0" err="1"/>
              <a:t>Trigz</a:t>
            </a:r>
            <a:r>
              <a:rPr lang="en-GB" sz="1600" b="1" dirty="0"/>
              <a:t> HF) </a:t>
            </a:r>
            <a:endParaRPr lang="en-GB" sz="1600" dirty="0"/>
          </a:p>
          <a:p>
            <a:r>
              <a:rPr lang="en-GB" sz="1600" b="1" dirty="0"/>
              <a:t>Release Date: 4/10/2020 </a:t>
            </a:r>
            <a:endParaRPr lang="en-GB" dirty="0"/>
          </a:p>
          <a:p>
            <a:r>
              <a:rPr lang="en-GB" sz="1400" dirty="0"/>
              <a:t>Kentish Town is the Lead single from London based Hip Hop Artist SKANDOUZ (1/3 of Hip-Hop Super Group ‘FRSHRZ’) Debut Album Nettie. (Coming Soon) </a:t>
            </a:r>
          </a:p>
          <a:p>
            <a:r>
              <a:rPr lang="en-GB" sz="1400" dirty="0"/>
              <a:t>Kentish Town is an anthem and a love letter to NW5. Featuring two local Legends from the Kentish Town Hip Hop and Grime scenes Dozer Carter (1/2 Otha Soul) &amp; </a:t>
            </a:r>
            <a:r>
              <a:rPr lang="en-GB" sz="1400" dirty="0" err="1"/>
              <a:t>Trigz</a:t>
            </a:r>
            <a:r>
              <a:rPr lang="en-GB" sz="1400" dirty="0"/>
              <a:t> HF. This innovative fresh record gently blends musical genres and takes you on beautiful journey through the life and times of these three Emcees as the craft a masterpiece for the ages. Kentish Town! </a:t>
            </a:r>
            <a:endParaRPr lang="en-GB" dirty="0"/>
          </a:p>
          <a:p>
            <a:r>
              <a:rPr lang="en-GB" sz="1400" b="1" dirty="0"/>
              <a:t>Private Soundcloud Link: </a:t>
            </a:r>
            <a:endParaRPr lang="en-GB" sz="1400" dirty="0"/>
          </a:p>
          <a:p>
            <a:r>
              <a:rPr lang="en-GB" sz="1400" dirty="0">
                <a:hlinkClick r:id="rId3"/>
              </a:rPr>
              <a:t>https://soundcloud.com/skandouz/kentish-town-1/s-klWQx79HTGX</a:t>
            </a:r>
            <a:r>
              <a:rPr lang="en-GB" sz="1400" dirty="0"/>
              <a:t> </a:t>
            </a:r>
          </a:p>
          <a:p>
            <a:r>
              <a:rPr lang="en-GB" sz="1400" b="1" dirty="0"/>
              <a:t>Kentish Town will be available on all Streaming and Digital platforms from Friday 4th September 2020 via Club FRSHRZ &amp; Believe Digital. </a:t>
            </a:r>
            <a:endParaRPr lang="en-GB" sz="1400" dirty="0"/>
          </a:p>
          <a:p>
            <a:endParaRPr lang="en-GB" sz="1400" dirty="0"/>
          </a:p>
          <a:p>
            <a:endParaRPr lang="en-US" dirty="0"/>
          </a:p>
        </p:txBody>
      </p:sp>
    </p:spTree>
    <p:extLst>
      <p:ext uri="{BB962C8B-B14F-4D97-AF65-F5344CB8AC3E}">
        <p14:creationId xmlns:p14="http://schemas.microsoft.com/office/powerpoint/2010/main" val="2479454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8E99-493F-264C-B2C0-1CA6E23FD511}"/>
              </a:ext>
            </a:extLst>
          </p:cNvPr>
          <p:cNvSpPr>
            <a:spLocks noGrp="1"/>
          </p:cNvSpPr>
          <p:nvPr>
            <p:ph type="title"/>
          </p:nvPr>
        </p:nvSpPr>
        <p:spPr>
          <a:xfrm>
            <a:off x="1251677" y="645105"/>
            <a:ext cx="3916671" cy="865643"/>
          </a:xfrm>
        </p:spPr>
        <p:txBody>
          <a:bodyPr>
            <a:normAutofit fontScale="90000"/>
          </a:bodyPr>
          <a:lstStyle/>
          <a:p>
            <a:r>
              <a:rPr lang="en-US" sz="4400" dirty="0"/>
              <a:t>Upcoming releases</a:t>
            </a:r>
          </a:p>
        </p:txBody>
      </p:sp>
      <p:sp>
        <p:nvSpPr>
          <p:cNvPr id="18" name="Content Placeholder 8">
            <a:extLst>
              <a:ext uri="{FF2B5EF4-FFF2-40B4-BE49-F238E27FC236}">
                <a16:creationId xmlns:a16="http://schemas.microsoft.com/office/drawing/2014/main" id="{8C23E4DE-C1F4-48F3-9E06-E4BB0BE6BA68}"/>
              </a:ext>
            </a:extLst>
          </p:cNvPr>
          <p:cNvSpPr>
            <a:spLocks noGrp="1"/>
          </p:cNvSpPr>
          <p:nvPr>
            <p:ph idx="1"/>
          </p:nvPr>
        </p:nvSpPr>
        <p:spPr>
          <a:xfrm>
            <a:off x="1251678" y="1895061"/>
            <a:ext cx="4552774" cy="3984531"/>
          </a:xfrm>
        </p:spPr>
        <p:txBody>
          <a:bodyPr>
            <a:normAutofit fontScale="55000" lnSpcReduction="20000"/>
          </a:bodyPr>
          <a:lstStyle/>
          <a:p>
            <a:pPr marL="0" indent="0">
              <a:buNone/>
            </a:pPr>
            <a:endParaRPr lang="en-GB" dirty="0"/>
          </a:p>
          <a:p>
            <a:pPr marL="0" indent="0">
              <a:buNone/>
            </a:pPr>
            <a:r>
              <a:rPr lang="en-GB" sz="2500" b="1" dirty="0"/>
              <a:t>Artist: SKANDOUZ </a:t>
            </a:r>
            <a:endParaRPr lang="en-GB" sz="2500" dirty="0"/>
          </a:p>
          <a:p>
            <a:pPr marL="0" indent="0">
              <a:buNone/>
            </a:pPr>
            <a:r>
              <a:rPr lang="en-GB" sz="2500" b="1" dirty="0"/>
              <a:t>Album: Nettie </a:t>
            </a:r>
            <a:endParaRPr lang="en-GB" sz="2500" dirty="0"/>
          </a:p>
          <a:p>
            <a:pPr marL="0" indent="0">
              <a:buNone/>
            </a:pPr>
            <a:r>
              <a:rPr lang="en-GB" sz="2500" b="1" dirty="0"/>
              <a:t>Release Date: 28/10/2020</a:t>
            </a:r>
          </a:p>
          <a:p>
            <a:pPr marL="0" indent="0">
              <a:buNone/>
            </a:pPr>
            <a:r>
              <a:rPr lang="en-GB" sz="2500" b="1" dirty="0"/>
              <a:t>Label: Club FRSHRZ  </a:t>
            </a:r>
            <a:endParaRPr lang="en-GB" sz="2500" dirty="0"/>
          </a:p>
          <a:p>
            <a:pPr marL="0" indent="0">
              <a:buNone/>
            </a:pPr>
            <a:r>
              <a:rPr lang="en-GB" sz="2200" dirty="0"/>
              <a:t>Nettie is an EPIC debut album from UK Hip Hop Artist SKANDOUZ. Raised in Kentish Town SKANDOUZ is a community-based creative with over 20years experience of recording and performing on stages across Europe with some of the most legendary artists in the history of UK Hip Hop such as Rodney P, TY and </a:t>
            </a:r>
            <a:r>
              <a:rPr lang="en-GB" sz="2200" dirty="0" err="1"/>
              <a:t>Blak</a:t>
            </a:r>
            <a:r>
              <a:rPr lang="en-GB" sz="2200" dirty="0"/>
              <a:t> Twang. SKANDOUZ as well as being a solo artist, CEO of Club FRSHRZ Record Label is also 1/3 of the Hip Hop Supergroup FRSHRZ alongside Certified Rap Veterans </a:t>
            </a:r>
            <a:r>
              <a:rPr lang="en-GB" sz="2200" dirty="0" err="1"/>
              <a:t>Artcha</a:t>
            </a:r>
            <a:r>
              <a:rPr lang="en-GB" sz="2200" dirty="0"/>
              <a:t> &amp; Dray Styles. </a:t>
            </a:r>
          </a:p>
          <a:p>
            <a:pPr marL="0" indent="0">
              <a:buNone/>
            </a:pPr>
            <a:r>
              <a:rPr lang="en-GB" sz="2200" dirty="0"/>
              <a:t>Nettie is an Album 10 years in the making. Dedicated to SKANDOUZ’s biggest supporter his Aunty Nettie who tragically passed away in 2009. Released during a global pandemic and racial unrest this Album is a reflection of the time we live glowing with positive messages as well as bringing a large ensemble of guests together. </a:t>
            </a:r>
          </a:p>
          <a:p>
            <a:endParaRPr lang="en-GB" dirty="0"/>
          </a:p>
          <a:p>
            <a:endParaRPr lang="en-US" dirty="0">
              <a:solidFill>
                <a:srgbClr val="000000"/>
              </a:solidFill>
            </a:endParaRPr>
          </a:p>
        </p:txBody>
      </p:sp>
      <p:pic>
        <p:nvPicPr>
          <p:cNvPr id="5" name="Content Placeholder 4" descr="A person wearing a costume&#10;&#10;Description automatically generated">
            <a:extLst>
              <a:ext uri="{FF2B5EF4-FFF2-40B4-BE49-F238E27FC236}">
                <a16:creationId xmlns:a16="http://schemas.microsoft.com/office/drawing/2014/main" id="{92EB6047-FDF9-7F4A-9CE5-99C80B1B75A7}"/>
              </a:ext>
            </a:extLst>
          </p:cNvPr>
          <p:cNvPicPr>
            <a:picLocks noChangeAspect="1"/>
          </p:cNvPicPr>
          <p:nvPr/>
        </p:nvPicPr>
        <p:blipFill>
          <a:blip r:embed="rId2"/>
          <a:stretch>
            <a:fillRect/>
          </a:stretch>
        </p:blipFill>
        <p:spPr>
          <a:xfrm>
            <a:off x="6098193" y="853757"/>
            <a:ext cx="5176744" cy="5176744"/>
          </a:xfrm>
          <a:prstGeom prst="rect">
            <a:avLst/>
          </a:prstGeom>
        </p:spPr>
      </p:pic>
    </p:spTree>
    <p:extLst>
      <p:ext uri="{BB962C8B-B14F-4D97-AF65-F5344CB8AC3E}">
        <p14:creationId xmlns:p14="http://schemas.microsoft.com/office/powerpoint/2010/main" val="1470148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D0CF3-462D-004C-B4D7-96F115EEAA88}"/>
              </a:ext>
            </a:extLst>
          </p:cNvPr>
          <p:cNvSpPr>
            <a:spLocks noGrp="1"/>
          </p:cNvSpPr>
          <p:nvPr>
            <p:ph type="title"/>
          </p:nvPr>
        </p:nvSpPr>
        <p:spPr>
          <a:xfrm>
            <a:off x="1251678" y="382385"/>
            <a:ext cx="5984274" cy="1492132"/>
          </a:xfrm>
        </p:spPr>
        <p:txBody>
          <a:bodyPr>
            <a:normAutofit/>
          </a:bodyPr>
          <a:lstStyle/>
          <a:p>
            <a:r>
              <a:rPr lang="en-US" dirty="0"/>
              <a:t>Live events</a:t>
            </a:r>
          </a:p>
        </p:txBody>
      </p:sp>
      <p:pic>
        <p:nvPicPr>
          <p:cNvPr id="7" name="Content Placeholder 6" descr="A picture containing arrow&#10;&#10;Description automatically generated">
            <a:extLst>
              <a:ext uri="{FF2B5EF4-FFF2-40B4-BE49-F238E27FC236}">
                <a16:creationId xmlns:a16="http://schemas.microsoft.com/office/drawing/2014/main" id="{412902AC-704A-4B40-945C-29804F733B14}"/>
              </a:ext>
            </a:extLst>
          </p:cNvPr>
          <p:cNvPicPr>
            <a:picLocks noGrp="1" noChangeAspect="1"/>
          </p:cNvPicPr>
          <p:nvPr>
            <p:ph idx="1"/>
          </p:nvPr>
        </p:nvPicPr>
        <p:blipFill>
          <a:blip r:embed="rId2"/>
          <a:stretch>
            <a:fillRect/>
          </a:stretch>
        </p:blipFill>
        <p:spPr>
          <a:xfrm>
            <a:off x="1251678" y="2286419"/>
            <a:ext cx="4682752" cy="4084638"/>
          </a:xfrm>
        </p:spPr>
      </p:pic>
      <p:pic>
        <p:nvPicPr>
          <p:cNvPr id="5" name="Content Placeholder 4" descr="A group of people posing for a photo&#10;&#10;Description automatically generated">
            <a:extLst>
              <a:ext uri="{FF2B5EF4-FFF2-40B4-BE49-F238E27FC236}">
                <a16:creationId xmlns:a16="http://schemas.microsoft.com/office/drawing/2014/main" id="{E421B1D8-7222-164D-A1CC-6639943945AE}"/>
              </a:ext>
            </a:extLst>
          </p:cNvPr>
          <p:cNvPicPr>
            <a:picLocks noChangeAspect="1"/>
          </p:cNvPicPr>
          <p:nvPr/>
        </p:nvPicPr>
        <p:blipFill>
          <a:blip r:embed="rId3"/>
          <a:stretch>
            <a:fillRect/>
          </a:stretch>
        </p:blipFill>
        <p:spPr>
          <a:xfrm>
            <a:off x="7598136" y="474077"/>
            <a:ext cx="3818294" cy="5896980"/>
          </a:xfrm>
          <a:prstGeom prst="rect">
            <a:avLst/>
          </a:prstGeom>
        </p:spPr>
      </p:pic>
      <p:sp>
        <p:nvSpPr>
          <p:cNvPr id="8" name="TextBox 7">
            <a:extLst>
              <a:ext uri="{FF2B5EF4-FFF2-40B4-BE49-F238E27FC236}">
                <a16:creationId xmlns:a16="http://schemas.microsoft.com/office/drawing/2014/main" id="{DA803935-F521-5644-A547-400F6C0FCC50}"/>
              </a:ext>
            </a:extLst>
          </p:cNvPr>
          <p:cNvSpPr txBox="1"/>
          <p:nvPr/>
        </p:nvSpPr>
        <p:spPr>
          <a:xfrm>
            <a:off x="1251678" y="1045802"/>
            <a:ext cx="5984274" cy="1384995"/>
          </a:xfrm>
          <a:prstGeom prst="rect">
            <a:avLst/>
          </a:prstGeom>
          <a:noFill/>
        </p:spPr>
        <p:txBody>
          <a:bodyPr wrap="square" rtlCol="0">
            <a:spAutoFit/>
          </a:bodyPr>
          <a:lstStyle/>
          <a:p>
            <a:r>
              <a:rPr lang="en-GB" sz="1200" dirty="0"/>
              <a:t>On Saturday 26</a:t>
            </a:r>
            <a:r>
              <a:rPr lang="en-GB" sz="1200" baseline="30000" dirty="0"/>
              <a:t>th</a:t>
            </a:r>
            <a:r>
              <a:rPr lang="en-GB" sz="1200" dirty="0"/>
              <a:t> September Club FRSH Presents the FRSHRZ Summer Invasion 3 Album release party. An all-day cross media cultural live event held at Tile yard Studios courtyard. Featuring and industry panel discussion hosted by Wisdom from Tile Yard Impact. DJ sets from Tom Foolery Beats and </a:t>
            </a:r>
            <a:r>
              <a:rPr lang="en-GB" sz="1200" dirty="0" err="1"/>
              <a:t>Psykhomantus</a:t>
            </a:r>
            <a:r>
              <a:rPr lang="en-GB" sz="1200" dirty="0"/>
              <a:t>. A full Fashion show featuring the latest collections from the </a:t>
            </a:r>
            <a:r>
              <a:rPr lang="en-GB" sz="1200" dirty="0" err="1"/>
              <a:t>GeekStar</a:t>
            </a:r>
            <a:r>
              <a:rPr lang="en-GB" sz="1200" dirty="0"/>
              <a:t> and FRSHRZ 2020 Clothing lines. Live performances Legendary UK songstress Terri Walker and UK Reggae sensation Natty Headlined by the Hip Hop Super Group FRSHRZ featuring special guests.</a:t>
            </a:r>
            <a:endParaRPr lang="en-US" sz="1200" dirty="0"/>
          </a:p>
        </p:txBody>
      </p:sp>
    </p:spTree>
    <p:extLst>
      <p:ext uri="{BB962C8B-B14F-4D97-AF65-F5344CB8AC3E}">
        <p14:creationId xmlns:p14="http://schemas.microsoft.com/office/powerpoint/2010/main" val="350180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CD7FD-0C20-A447-B9F2-87727C448557}"/>
              </a:ext>
            </a:extLst>
          </p:cNvPr>
          <p:cNvSpPr>
            <a:spLocks noGrp="1"/>
          </p:cNvSpPr>
          <p:nvPr>
            <p:ph type="title"/>
          </p:nvPr>
        </p:nvSpPr>
        <p:spPr>
          <a:xfrm>
            <a:off x="1251678" y="382385"/>
            <a:ext cx="10178322" cy="842566"/>
          </a:xfrm>
        </p:spPr>
        <p:txBody>
          <a:bodyPr/>
          <a:lstStyle/>
          <a:p>
            <a:pPr algn="ctr"/>
            <a:r>
              <a:rPr lang="en-GB" b="1" u="sng" dirty="0"/>
              <a:t>Bibliography</a:t>
            </a:r>
            <a:endParaRPr lang="en-US" dirty="0"/>
          </a:p>
        </p:txBody>
      </p:sp>
      <p:sp>
        <p:nvSpPr>
          <p:cNvPr id="3" name="Content Placeholder 2">
            <a:extLst>
              <a:ext uri="{FF2B5EF4-FFF2-40B4-BE49-F238E27FC236}">
                <a16:creationId xmlns:a16="http://schemas.microsoft.com/office/drawing/2014/main" id="{E1DBEE73-035C-3A45-880D-51A1B99889D5}"/>
              </a:ext>
            </a:extLst>
          </p:cNvPr>
          <p:cNvSpPr>
            <a:spLocks noGrp="1"/>
          </p:cNvSpPr>
          <p:nvPr>
            <p:ph idx="1"/>
          </p:nvPr>
        </p:nvSpPr>
        <p:spPr>
          <a:xfrm>
            <a:off x="1251678" y="1936520"/>
            <a:ext cx="10272107" cy="4147757"/>
          </a:xfrm>
        </p:spPr>
        <p:txBody>
          <a:bodyPr>
            <a:normAutofit/>
          </a:bodyPr>
          <a:lstStyle/>
          <a:p>
            <a:pPr marL="0" indent="0">
              <a:buNone/>
            </a:pPr>
            <a:endParaRPr lang="en-GB" dirty="0"/>
          </a:p>
          <a:p>
            <a:r>
              <a:rPr lang="en-GB" i="1" dirty="0"/>
              <a:t>Designer Greg Lee</a:t>
            </a:r>
            <a:r>
              <a:rPr lang="en-GB" dirty="0"/>
              <a:t>, </a:t>
            </a:r>
            <a:r>
              <a:rPr lang="en-GB" dirty="0">
                <a:hlinkClick r:id="rId2"/>
              </a:rPr>
              <a:t>https://www.GregDesigns.co.uk</a:t>
            </a:r>
            <a:r>
              <a:rPr lang="en-GB" dirty="0"/>
              <a:t> Accessed 9 Sep. 2020.</a:t>
            </a:r>
          </a:p>
          <a:p>
            <a:r>
              <a:rPr lang="en-GB" i="1" dirty="0"/>
              <a:t>Official Club FRSHRZ Website</a:t>
            </a:r>
            <a:r>
              <a:rPr lang="en-GB" dirty="0"/>
              <a:t>, </a:t>
            </a:r>
            <a:r>
              <a:rPr lang="en-GB" dirty="0">
                <a:hlinkClick r:id="rId3"/>
              </a:rPr>
              <a:t>https://www.ClubFRSHRZ.com</a:t>
            </a:r>
            <a:r>
              <a:rPr lang="en-GB" dirty="0"/>
              <a:t>  Accessed 9 Sep. 2020. </a:t>
            </a:r>
          </a:p>
          <a:p>
            <a:r>
              <a:rPr lang="en-GB" i="1" dirty="0"/>
              <a:t>SKANDOUZ Instagram</a:t>
            </a:r>
            <a:r>
              <a:rPr lang="en-GB" dirty="0"/>
              <a:t>. </a:t>
            </a:r>
            <a:r>
              <a:rPr lang="en-GB" dirty="0">
                <a:hlinkClick r:id="rId4"/>
              </a:rPr>
              <a:t>https://www.Instagram.com/SKANDOUZ</a:t>
            </a:r>
            <a:r>
              <a:rPr lang="en-GB" dirty="0"/>
              <a:t>  Accessed 9 Sep. 2020. </a:t>
            </a:r>
          </a:p>
          <a:p>
            <a:r>
              <a:rPr lang="en-GB" i="1" dirty="0"/>
              <a:t>Club FRSHRZ Releases</a:t>
            </a:r>
            <a:r>
              <a:rPr lang="en-GB" dirty="0"/>
              <a:t>, </a:t>
            </a:r>
            <a:r>
              <a:rPr lang="en-GB" dirty="0">
                <a:hlinkClick r:id="rId5"/>
              </a:rPr>
              <a:t>https://www.beleivedigital.com/clubFRSHRZ</a:t>
            </a:r>
            <a:r>
              <a:rPr lang="en-GB" dirty="0"/>
              <a:t>  Accessed 9 Sep. 2020. </a:t>
            </a:r>
          </a:p>
          <a:p>
            <a:r>
              <a:rPr lang="en-GB" dirty="0"/>
              <a:t>(Inspired by) ‘How LVRN Became a Superstar-Making Label on Their Own Terms’. </a:t>
            </a:r>
            <a:r>
              <a:rPr lang="en-GB" i="1" dirty="0"/>
              <a:t>Complex</a:t>
            </a:r>
            <a:r>
              <a:rPr lang="en-GB" dirty="0"/>
              <a:t>, </a:t>
            </a:r>
            <a:r>
              <a:rPr lang="en-GB" dirty="0">
                <a:hlinkClick r:id="rId6"/>
              </a:rPr>
              <a:t>https://www.complex.com/music/2020/09/lvrn-superstar-making-label. Accessed 28 Sept. 2020</a:t>
            </a:r>
            <a:r>
              <a:rPr lang="en-GB" dirty="0"/>
              <a:t>.</a:t>
            </a:r>
          </a:p>
          <a:p>
            <a:r>
              <a:rPr lang="en-GB" i="1" dirty="0"/>
              <a:t>Believe </a:t>
            </a:r>
            <a:r>
              <a:rPr lang="en-GB" i="1"/>
              <a:t>Digital stats</a:t>
            </a:r>
            <a:r>
              <a:rPr lang="en-GB"/>
              <a:t>. </a:t>
            </a:r>
            <a:r>
              <a:rPr lang="en-GB" dirty="0">
                <a:hlinkClick r:id="rId7"/>
              </a:rPr>
              <a:t>https://www.believebackstage.com/</a:t>
            </a:r>
            <a:r>
              <a:rPr lang="en-GB" dirty="0"/>
              <a:t> Accessed 2 Oct. 2020.</a:t>
            </a:r>
          </a:p>
          <a:p>
            <a:endParaRPr lang="en-GB" dirty="0"/>
          </a:p>
          <a:p>
            <a:pPr marL="0" indent="0">
              <a:buNone/>
            </a:pPr>
            <a:endParaRPr lang="en-US" dirty="0"/>
          </a:p>
        </p:txBody>
      </p:sp>
    </p:spTree>
    <p:extLst>
      <p:ext uri="{BB962C8B-B14F-4D97-AF65-F5344CB8AC3E}">
        <p14:creationId xmlns:p14="http://schemas.microsoft.com/office/powerpoint/2010/main" val="3797451807"/>
      </p:ext>
    </p:extLst>
  </p:cSld>
  <p:clrMapOvr>
    <a:masterClrMapping/>
  </p:clrMapOvr>
  <mc:AlternateContent xmlns:mc="http://schemas.openxmlformats.org/markup-compatibility/2006" xmlns:p14="http://schemas.microsoft.com/office/powerpoint/2010/main">
    <mc:Choice Requires="p14">
      <p:transition spd="slow" p14:dur="2000" advTm="6158"/>
    </mc:Choice>
    <mc:Fallback xmlns="">
      <p:transition spd="slow" advTm="6158"/>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71.2"/>
</p:tagLst>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otalTime>4</TotalTime>
  <Words>1185</Words>
  <Application>Microsoft Macintosh PowerPoint</Application>
  <PresentationFormat>Widescreen</PresentationFormat>
  <Paragraphs>70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Gill Sans MT</vt:lpstr>
      <vt:lpstr>Impact</vt:lpstr>
      <vt:lpstr>Badge</vt:lpstr>
      <vt:lpstr>             </vt:lpstr>
      <vt:lpstr>Club FRSHRZ</vt:lpstr>
      <vt:lpstr>Why  invest in Club FRSH?</vt:lpstr>
      <vt:lpstr>Five-year plan and financial          forecast: club frshrz </vt:lpstr>
      <vt:lpstr>Artists</vt:lpstr>
      <vt:lpstr>                         Releases</vt:lpstr>
      <vt:lpstr>September  2020 streams + top DSP platforms</vt:lpstr>
      <vt:lpstr>Merchandise </vt:lpstr>
      <vt:lpstr>Upcoming releases</vt:lpstr>
      <vt:lpstr>Upcoming releases</vt:lpstr>
      <vt:lpstr>Live events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WISDM LTD</dc:creator>
  <cp:lastModifiedBy>WISDM LTD</cp:lastModifiedBy>
  <cp:revision>2</cp:revision>
  <dcterms:created xsi:type="dcterms:W3CDTF">2020-10-02T12:35:09Z</dcterms:created>
  <dcterms:modified xsi:type="dcterms:W3CDTF">2020-10-14T13:07:41Z</dcterms:modified>
</cp:coreProperties>
</file>