
<file path=[Content_Types].xml><?xml version="1.0" encoding="utf-8"?>
<Types xmlns="http://schemas.openxmlformats.org/package/2006/content-types">
  <Default Extension="png" ContentType="image/png"/>
  <Default Extension="jpeg" ContentType="image/jpeg"/>
  <Default Extension="webp"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2" r:id="rId1"/>
    <p:sldMasterId id="2147483834" r:id="rId2"/>
    <p:sldMasterId id="2147483846" r:id="rId3"/>
  </p:sldMasterIdLst>
  <p:notesMasterIdLst>
    <p:notesMasterId r:id="rId23"/>
  </p:notesMasterIdLst>
  <p:sldIdLst>
    <p:sldId id="304" r:id="rId4"/>
    <p:sldId id="305" r:id="rId5"/>
    <p:sldId id="306" r:id="rId6"/>
    <p:sldId id="307" r:id="rId7"/>
    <p:sldId id="308" r:id="rId8"/>
    <p:sldId id="309" r:id="rId9"/>
    <p:sldId id="310" r:id="rId10"/>
    <p:sldId id="311" r:id="rId11"/>
    <p:sldId id="324" r:id="rId12"/>
    <p:sldId id="312" r:id="rId13"/>
    <p:sldId id="313" r:id="rId14"/>
    <p:sldId id="314" r:id="rId15"/>
    <p:sldId id="315" r:id="rId16"/>
    <p:sldId id="316" r:id="rId17"/>
    <p:sldId id="321" r:id="rId18"/>
    <p:sldId id="322" r:id="rId19"/>
    <p:sldId id="325" r:id="rId20"/>
    <p:sldId id="323"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59EFD46-C169-70D7-1350-BDA5D852ACA8}" name="Michaela Hilton" initials="MH" userId="S::mh838@canterbury.ac.uk::97185fb5-396e-489d-ae33-4a521770bb06" providerId="AD"/>
  <p188:author id="{21C072E0-DB7B-304E-096A-E18F2EE35B8A}" name="Desislava Dobreva" initials="DD" userId="S::dd379@canterbury.ac.uk::ed6ae415-52b4-40fc-b2a6-ab177535dbb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05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772" autoAdjust="0"/>
  </p:normalViewPr>
  <p:slideViewPr>
    <p:cSldViewPr snapToGrid="0">
      <p:cViewPr varScale="1">
        <p:scale>
          <a:sx n="62" d="100"/>
          <a:sy n="62" d="100"/>
        </p:scale>
        <p:origin x="1459" y="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microsoft.com/office/2018/10/relationships/authors" Target="author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FF09E3-27CB-4F37-93FA-7C6F4E5756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035C4FD-013F-42CE-AB96-951B145C175A}">
      <dgm:prSet/>
      <dgm:spPr>
        <a:solidFill>
          <a:schemeClr val="accent5">
            <a:lumMod val="75000"/>
          </a:schemeClr>
        </a:solidFill>
      </dgm:spPr>
      <dgm:t>
        <a:bodyPr/>
        <a:lstStyle/>
        <a:p>
          <a:pPr rtl="0"/>
          <a:r>
            <a:rPr lang="en-GB" dirty="0"/>
            <a:t>Component 1: Practical: Individual Presentation  </a:t>
          </a:r>
          <a:endParaRPr lang="en-US" dirty="0"/>
        </a:p>
      </dgm:t>
    </dgm:pt>
    <dgm:pt modelId="{2AF7D7F9-7041-474B-99BA-9EB22E8D5513}" type="parTrans" cxnId="{42917BEE-099C-4A2F-8473-A7A7A7538474}">
      <dgm:prSet/>
      <dgm:spPr/>
      <dgm:t>
        <a:bodyPr/>
        <a:lstStyle/>
        <a:p>
          <a:endParaRPr lang="en-US"/>
        </a:p>
      </dgm:t>
    </dgm:pt>
    <dgm:pt modelId="{177FA593-22F7-4E07-A312-41CC7C2FF946}" type="sibTrans" cxnId="{42917BEE-099C-4A2F-8473-A7A7A7538474}">
      <dgm:prSet/>
      <dgm:spPr/>
      <dgm:t>
        <a:bodyPr/>
        <a:lstStyle/>
        <a:p>
          <a:endParaRPr lang="en-US"/>
        </a:p>
      </dgm:t>
    </dgm:pt>
    <dgm:pt modelId="{7A3FA33F-5E00-4009-A880-F14D78A4DD2C}" type="pres">
      <dgm:prSet presAssocID="{E7FF09E3-27CB-4F37-93FA-7C6F4E575695}" presName="linear" presStyleCnt="0">
        <dgm:presLayoutVars>
          <dgm:animLvl val="lvl"/>
          <dgm:resizeHandles val="exact"/>
        </dgm:presLayoutVars>
      </dgm:prSet>
      <dgm:spPr/>
    </dgm:pt>
    <dgm:pt modelId="{8E37BAA5-326E-4983-A74B-DF1DB227A3A7}" type="pres">
      <dgm:prSet presAssocID="{2035C4FD-013F-42CE-AB96-951B145C175A}" presName="parentText" presStyleLbl="node1" presStyleIdx="0" presStyleCnt="1">
        <dgm:presLayoutVars>
          <dgm:chMax val="0"/>
          <dgm:bulletEnabled val="1"/>
        </dgm:presLayoutVars>
      </dgm:prSet>
      <dgm:spPr/>
    </dgm:pt>
  </dgm:ptLst>
  <dgm:cxnLst>
    <dgm:cxn modelId="{C4DB1E73-CCC6-4302-979C-7577A462A82F}" type="presOf" srcId="{2035C4FD-013F-42CE-AB96-951B145C175A}" destId="{8E37BAA5-326E-4983-A74B-DF1DB227A3A7}" srcOrd="0" destOrd="0" presId="urn:microsoft.com/office/officeart/2005/8/layout/vList2"/>
    <dgm:cxn modelId="{C745357F-70E6-4C90-AB97-66FA3D481050}" type="presOf" srcId="{E7FF09E3-27CB-4F37-93FA-7C6F4E575695}" destId="{7A3FA33F-5E00-4009-A880-F14D78A4DD2C}" srcOrd="0" destOrd="0" presId="urn:microsoft.com/office/officeart/2005/8/layout/vList2"/>
    <dgm:cxn modelId="{42917BEE-099C-4A2F-8473-A7A7A7538474}" srcId="{E7FF09E3-27CB-4F37-93FA-7C6F4E575695}" destId="{2035C4FD-013F-42CE-AB96-951B145C175A}" srcOrd="0" destOrd="0" parTransId="{2AF7D7F9-7041-474B-99BA-9EB22E8D5513}" sibTransId="{177FA593-22F7-4E07-A312-41CC7C2FF946}"/>
    <dgm:cxn modelId="{6193C83A-5B5D-4CA8-A2B2-6E69DB362B0C}" type="presParOf" srcId="{7A3FA33F-5E00-4009-A880-F14D78A4DD2C}" destId="{8E37BAA5-326E-4983-A74B-DF1DB227A3A7}"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8BB15B-602B-4D1A-8F62-BB1E1E13ED7B}" type="doc">
      <dgm:prSet loTypeId="urn:microsoft.com/office/officeart/2005/8/layout/vProcess5" loCatId="process" qsTypeId="urn:microsoft.com/office/officeart/2005/8/quickstyle/simple2" qsCatId="simple" csTypeId="urn:microsoft.com/office/officeart/2005/8/colors/accent0_3" csCatId="mainScheme" phldr="1"/>
      <dgm:spPr/>
      <dgm:t>
        <a:bodyPr/>
        <a:lstStyle/>
        <a:p>
          <a:endParaRPr lang="en-US"/>
        </a:p>
      </dgm:t>
    </dgm:pt>
    <dgm:pt modelId="{64E59EF9-1B71-4283-871B-8729136B5B70}">
      <dgm:prSet custT="1"/>
      <dgm:spPr/>
      <dgm:t>
        <a:bodyPr/>
        <a:lstStyle/>
        <a:p>
          <a:r>
            <a:rPr lang="en-US" sz="1600" dirty="0"/>
            <a:t>1.Henri Fayol’s core principles, include authority &amp; responsibility, unit of command, discipline, and centralization </a:t>
          </a:r>
        </a:p>
      </dgm:t>
    </dgm:pt>
    <dgm:pt modelId="{6D505E45-D0BF-4CEF-A3BF-9A12C564761E}" type="parTrans" cxnId="{70E5DE0C-E59B-4AA3-9C8F-B7BBD3C69534}">
      <dgm:prSet/>
      <dgm:spPr/>
      <dgm:t>
        <a:bodyPr/>
        <a:lstStyle/>
        <a:p>
          <a:endParaRPr lang="en-US"/>
        </a:p>
      </dgm:t>
    </dgm:pt>
    <dgm:pt modelId="{2B2DCA94-7FB2-4DBE-8C24-FB72E695771E}" type="sibTrans" cxnId="{70E5DE0C-E59B-4AA3-9C8F-B7BBD3C69534}">
      <dgm:prSet/>
      <dgm:spPr/>
      <dgm:t>
        <a:bodyPr/>
        <a:lstStyle/>
        <a:p>
          <a:endParaRPr lang="en-US" dirty="0"/>
        </a:p>
      </dgm:t>
    </dgm:pt>
    <dgm:pt modelId="{27616EA2-CE30-4F0E-B994-61FFE0340DE1}">
      <dgm:prSet custT="1"/>
      <dgm:spPr>
        <a:solidFill>
          <a:schemeClr val="tx2"/>
        </a:solidFill>
      </dgm:spPr>
      <dgm:t>
        <a:bodyPr/>
        <a:lstStyle/>
        <a:p>
          <a:r>
            <a:rPr lang="en-US" sz="1400" dirty="0"/>
            <a:t>2</a:t>
          </a:r>
          <a:r>
            <a:rPr lang="en-US" sz="1400" dirty="0">
              <a:solidFill>
                <a:schemeClr val="tx1"/>
              </a:solidFill>
            </a:rPr>
            <a:t>.</a:t>
          </a:r>
          <a:r>
            <a:rPr lang="en-US" sz="1400" dirty="0">
              <a:solidFill>
                <a:schemeClr val="accent6">
                  <a:lumMod val="60000"/>
                  <a:lumOff val="40000"/>
                </a:schemeClr>
              </a:solidFill>
            </a:rPr>
            <a:t> </a:t>
          </a:r>
          <a:r>
            <a:rPr lang="en-US" sz="1800" b="1" dirty="0">
              <a:solidFill>
                <a:schemeClr val="accent6">
                  <a:lumMod val="60000"/>
                  <a:lumOff val="40000"/>
                </a:schemeClr>
              </a:solidFill>
            </a:rPr>
            <a:t>Strengths</a:t>
          </a:r>
        </a:p>
        <a:p>
          <a:r>
            <a:rPr lang="en-US" sz="1600" b="1" dirty="0">
              <a:solidFill>
                <a:schemeClr val="tx1"/>
              </a:solidFill>
            </a:rPr>
            <a:t>-</a:t>
          </a:r>
          <a:r>
            <a:rPr lang="en-US" sz="1600" b="1" dirty="0">
              <a:solidFill>
                <a:schemeClr val="bg1"/>
              </a:solidFill>
            </a:rPr>
            <a:t> Promotes</a:t>
          </a:r>
          <a:r>
            <a:rPr lang="en-US" sz="1600" dirty="0">
              <a:solidFill>
                <a:schemeClr val="bg1"/>
              </a:solidFill>
            </a:rPr>
            <a:t> </a:t>
          </a:r>
          <a:r>
            <a:rPr lang="en-US" sz="1600" dirty="0"/>
            <a:t>efficiency through task specialization </a:t>
          </a:r>
        </a:p>
        <a:p>
          <a:r>
            <a:rPr lang="en-US" sz="1600" dirty="0"/>
            <a:t>-Promotes clarity of roles  through hierarchical structures  </a:t>
          </a:r>
        </a:p>
      </dgm:t>
    </dgm:pt>
    <dgm:pt modelId="{709D1D69-59CD-4B02-A547-340AAA045DA3}" type="parTrans" cxnId="{54605A9C-8353-4DCB-9D74-FCD35C1FBAFB}">
      <dgm:prSet/>
      <dgm:spPr/>
      <dgm:t>
        <a:bodyPr/>
        <a:lstStyle/>
        <a:p>
          <a:endParaRPr lang="en-US"/>
        </a:p>
      </dgm:t>
    </dgm:pt>
    <dgm:pt modelId="{AA578CB2-4FBB-491A-BCEC-D2102C0F19CB}" type="sibTrans" cxnId="{54605A9C-8353-4DCB-9D74-FCD35C1FBAFB}">
      <dgm:prSet/>
      <dgm:spPr/>
      <dgm:t>
        <a:bodyPr/>
        <a:lstStyle/>
        <a:p>
          <a:endParaRPr lang="en-US" dirty="0"/>
        </a:p>
      </dgm:t>
    </dgm:pt>
    <dgm:pt modelId="{8EF932E8-3F9F-4465-BC4E-11712F5DE158}">
      <dgm:prSet custT="1"/>
      <dgm:spPr/>
      <dgm:t>
        <a:bodyPr/>
        <a:lstStyle/>
        <a:p>
          <a:r>
            <a:rPr lang="en-US" sz="1600" b="1" dirty="0">
              <a:solidFill>
                <a:schemeClr val="accent6"/>
              </a:solidFill>
            </a:rPr>
            <a:t>3.Limittions</a:t>
          </a:r>
        </a:p>
        <a:p>
          <a:r>
            <a:rPr lang="en-US" sz="1400" dirty="0"/>
            <a:t>-Mechanistic: Has rigid organisational structure  </a:t>
          </a:r>
        </a:p>
        <a:p>
          <a:r>
            <a:rPr lang="en-US" sz="1400" dirty="0"/>
            <a:t>Limited focus on culture: It ignores cultural diversity and EI</a:t>
          </a:r>
        </a:p>
      </dgm:t>
    </dgm:pt>
    <dgm:pt modelId="{9CCFC0DA-02CC-495C-968E-30287D96BFF1}" type="parTrans" cxnId="{0EF1A9C8-5182-4463-801B-635983D57907}">
      <dgm:prSet/>
      <dgm:spPr/>
      <dgm:t>
        <a:bodyPr/>
        <a:lstStyle/>
        <a:p>
          <a:endParaRPr lang="en-US"/>
        </a:p>
      </dgm:t>
    </dgm:pt>
    <dgm:pt modelId="{96320388-96D4-4DB8-B6B9-5E08A9C5F660}" type="sibTrans" cxnId="{0EF1A9C8-5182-4463-801B-635983D57907}">
      <dgm:prSet/>
      <dgm:spPr/>
      <dgm:t>
        <a:bodyPr/>
        <a:lstStyle/>
        <a:p>
          <a:endParaRPr lang="en-US" dirty="0"/>
        </a:p>
      </dgm:t>
    </dgm:pt>
    <dgm:pt modelId="{B90633B0-D241-46B0-ADB5-8533766F7FEC}">
      <dgm:prSet custT="1"/>
      <dgm:spPr/>
      <dgm:t>
        <a:bodyPr/>
        <a:lstStyle/>
        <a:p>
          <a:endParaRPr lang="en-US" sz="1600" dirty="0"/>
        </a:p>
        <a:p>
          <a:endParaRPr lang="en-US" sz="1600" dirty="0"/>
        </a:p>
        <a:p>
          <a:r>
            <a:rPr lang="en-US" sz="1600" dirty="0"/>
            <a:t>4. Critical evaluation : Fayol’s principles are insufficient for multicultural collaboration</a:t>
          </a:r>
        </a:p>
        <a:p>
          <a:endParaRPr lang="en-US" sz="4200" dirty="0"/>
        </a:p>
      </dgm:t>
    </dgm:pt>
    <dgm:pt modelId="{74EC097D-5CFE-4778-B1E6-09B12B75D941}" type="parTrans" cxnId="{5B461B12-3525-44CA-9F52-3B975D8F5291}">
      <dgm:prSet/>
      <dgm:spPr/>
      <dgm:t>
        <a:bodyPr/>
        <a:lstStyle/>
        <a:p>
          <a:endParaRPr lang="en-US"/>
        </a:p>
      </dgm:t>
    </dgm:pt>
    <dgm:pt modelId="{CF48A201-D7FE-41D3-BF3B-A8B2ABC8163B}" type="sibTrans" cxnId="{5B461B12-3525-44CA-9F52-3B975D8F5291}">
      <dgm:prSet/>
      <dgm:spPr/>
      <dgm:t>
        <a:bodyPr/>
        <a:lstStyle/>
        <a:p>
          <a:endParaRPr lang="en-US"/>
        </a:p>
      </dgm:t>
    </dgm:pt>
    <dgm:pt modelId="{65C77C56-20C2-466C-B99B-3560CC9EE9EE}" type="pres">
      <dgm:prSet presAssocID="{048BB15B-602B-4D1A-8F62-BB1E1E13ED7B}" presName="outerComposite" presStyleCnt="0">
        <dgm:presLayoutVars>
          <dgm:chMax val="5"/>
          <dgm:dir/>
          <dgm:resizeHandles val="exact"/>
        </dgm:presLayoutVars>
      </dgm:prSet>
      <dgm:spPr/>
    </dgm:pt>
    <dgm:pt modelId="{2103D3A9-942A-47E1-A4C5-F2FE847B656E}" type="pres">
      <dgm:prSet presAssocID="{048BB15B-602B-4D1A-8F62-BB1E1E13ED7B}" presName="dummyMaxCanvas" presStyleCnt="0">
        <dgm:presLayoutVars/>
      </dgm:prSet>
      <dgm:spPr/>
    </dgm:pt>
    <dgm:pt modelId="{0F1FB0EA-4EBC-4A34-8924-4B39C6876A3B}" type="pres">
      <dgm:prSet presAssocID="{048BB15B-602B-4D1A-8F62-BB1E1E13ED7B}" presName="FourNodes_1" presStyleLbl="node1" presStyleIdx="0" presStyleCnt="4">
        <dgm:presLayoutVars>
          <dgm:bulletEnabled val="1"/>
        </dgm:presLayoutVars>
      </dgm:prSet>
      <dgm:spPr/>
    </dgm:pt>
    <dgm:pt modelId="{CA6E2367-65D4-4A21-AA1F-19A87FC89316}" type="pres">
      <dgm:prSet presAssocID="{048BB15B-602B-4D1A-8F62-BB1E1E13ED7B}" presName="FourNodes_2" presStyleLbl="node1" presStyleIdx="1" presStyleCnt="4" custScaleY="121934">
        <dgm:presLayoutVars>
          <dgm:bulletEnabled val="1"/>
        </dgm:presLayoutVars>
      </dgm:prSet>
      <dgm:spPr/>
    </dgm:pt>
    <dgm:pt modelId="{2676F9C3-977F-40D8-A3FF-C7F925267A3F}" type="pres">
      <dgm:prSet presAssocID="{048BB15B-602B-4D1A-8F62-BB1E1E13ED7B}" presName="FourNodes_3" presStyleLbl="node1" presStyleIdx="2" presStyleCnt="4" custScaleX="103530">
        <dgm:presLayoutVars>
          <dgm:bulletEnabled val="1"/>
        </dgm:presLayoutVars>
      </dgm:prSet>
      <dgm:spPr/>
    </dgm:pt>
    <dgm:pt modelId="{86A5AE02-FE7C-45DD-958D-E9607FE38C9C}" type="pres">
      <dgm:prSet presAssocID="{048BB15B-602B-4D1A-8F62-BB1E1E13ED7B}" presName="FourNodes_4" presStyleLbl="node1" presStyleIdx="3" presStyleCnt="4" custScaleX="112867">
        <dgm:presLayoutVars>
          <dgm:bulletEnabled val="1"/>
        </dgm:presLayoutVars>
      </dgm:prSet>
      <dgm:spPr/>
    </dgm:pt>
    <dgm:pt modelId="{67AFF724-A16F-4E4A-9986-534868FDB28A}" type="pres">
      <dgm:prSet presAssocID="{048BB15B-602B-4D1A-8F62-BB1E1E13ED7B}" presName="FourConn_1-2" presStyleLbl="fgAccFollowNode1" presStyleIdx="0" presStyleCnt="3">
        <dgm:presLayoutVars>
          <dgm:bulletEnabled val="1"/>
        </dgm:presLayoutVars>
      </dgm:prSet>
      <dgm:spPr/>
    </dgm:pt>
    <dgm:pt modelId="{B23517E5-B17F-4E5C-A053-5A432A9CCCF3}" type="pres">
      <dgm:prSet presAssocID="{048BB15B-602B-4D1A-8F62-BB1E1E13ED7B}" presName="FourConn_2-3" presStyleLbl="fgAccFollowNode1" presStyleIdx="1" presStyleCnt="3">
        <dgm:presLayoutVars>
          <dgm:bulletEnabled val="1"/>
        </dgm:presLayoutVars>
      </dgm:prSet>
      <dgm:spPr/>
    </dgm:pt>
    <dgm:pt modelId="{135F1EA6-ACC3-4012-80E8-9118A0722D7B}" type="pres">
      <dgm:prSet presAssocID="{048BB15B-602B-4D1A-8F62-BB1E1E13ED7B}" presName="FourConn_3-4" presStyleLbl="fgAccFollowNode1" presStyleIdx="2" presStyleCnt="3">
        <dgm:presLayoutVars>
          <dgm:bulletEnabled val="1"/>
        </dgm:presLayoutVars>
      </dgm:prSet>
      <dgm:spPr/>
    </dgm:pt>
    <dgm:pt modelId="{A0DF12B8-677A-420B-9DB4-F0004D54297D}" type="pres">
      <dgm:prSet presAssocID="{048BB15B-602B-4D1A-8F62-BB1E1E13ED7B}" presName="FourNodes_1_text" presStyleLbl="node1" presStyleIdx="3" presStyleCnt="4">
        <dgm:presLayoutVars>
          <dgm:bulletEnabled val="1"/>
        </dgm:presLayoutVars>
      </dgm:prSet>
      <dgm:spPr/>
    </dgm:pt>
    <dgm:pt modelId="{65700CD1-EFB2-4B4F-A40A-D470F98E9151}" type="pres">
      <dgm:prSet presAssocID="{048BB15B-602B-4D1A-8F62-BB1E1E13ED7B}" presName="FourNodes_2_text" presStyleLbl="node1" presStyleIdx="3" presStyleCnt="4">
        <dgm:presLayoutVars>
          <dgm:bulletEnabled val="1"/>
        </dgm:presLayoutVars>
      </dgm:prSet>
      <dgm:spPr/>
    </dgm:pt>
    <dgm:pt modelId="{6AB11F5C-3710-487C-BAD3-456B32963199}" type="pres">
      <dgm:prSet presAssocID="{048BB15B-602B-4D1A-8F62-BB1E1E13ED7B}" presName="FourNodes_3_text" presStyleLbl="node1" presStyleIdx="3" presStyleCnt="4">
        <dgm:presLayoutVars>
          <dgm:bulletEnabled val="1"/>
        </dgm:presLayoutVars>
      </dgm:prSet>
      <dgm:spPr/>
    </dgm:pt>
    <dgm:pt modelId="{E29EAEA1-733A-48B1-9FE6-02B86037ADDE}" type="pres">
      <dgm:prSet presAssocID="{048BB15B-602B-4D1A-8F62-BB1E1E13ED7B}" presName="FourNodes_4_text" presStyleLbl="node1" presStyleIdx="3" presStyleCnt="4">
        <dgm:presLayoutVars>
          <dgm:bulletEnabled val="1"/>
        </dgm:presLayoutVars>
      </dgm:prSet>
      <dgm:spPr/>
    </dgm:pt>
  </dgm:ptLst>
  <dgm:cxnLst>
    <dgm:cxn modelId="{8CB89800-9A66-414B-8625-704A758FDBC8}" type="presOf" srcId="{2B2DCA94-7FB2-4DBE-8C24-FB72E695771E}" destId="{67AFF724-A16F-4E4A-9986-534868FDB28A}" srcOrd="0" destOrd="0" presId="urn:microsoft.com/office/officeart/2005/8/layout/vProcess5"/>
    <dgm:cxn modelId="{70E5DE0C-E59B-4AA3-9C8F-B7BBD3C69534}" srcId="{048BB15B-602B-4D1A-8F62-BB1E1E13ED7B}" destId="{64E59EF9-1B71-4283-871B-8729136B5B70}" srcOrd="0" destOrd="0" parTransId="{6D505E45-D0BF-4CEF-A3BF-9A12C564761E}" sibTransId="{2B2DCA94-7FB2-4DBE-8C24-FB72E695771E}"/>
    <dgm:cxn modelId="{5B461B12-3525-44CA-9F52-3B975D8F5291}" srcId="{048BB15B-602B-4D1A-8F62-BB1E1E13ED7B}" destId="{B90633B0-D241-46B0-ADB5-8533766F7FEC}" srcOrd="3" destOrd="0" parTransId="{74EC097D-5CFE-4778-B1E6-09B12B75D941}" sibTransId="{CF48A201-D7FE-41D3-BF3B-A8B2ABC8163B}"/>
    <dgm:cxn modelId="{1D761E13-8F9C-454E-95A9-A28D392E65EE}" type="presOf" srcId="{B90633B0-D241-46B0-ADB5-8533766F7FEC}" destId="{86A5AE02-FE7C-45DD-958D-E9607FE38C9C}" srcOrd="0" destOrd="0" presId="urn:microsoft.com/office/officeart/2005/8/layout/vProcess5"/>
    <dgm:cxn modelId="{23E5873F-4266-41B0-A780-EC8B902D7211}" type="presOf" srcId="{B90633B0-D241-46B0-ADB5-8533766F7FEC}" destId="{E29EAEA1-733A-48B1-9FE6-02B86037ADDE}" srcOrd="1" destOrd="0" presId="urn:microsoft.com/office/officeart/2005/8/layout/vProcess5"/>
    <dgm:cxn modelId="{DAF43C63-E8F0-47CF-9687-D8522D97F818}" type="presOf" srcId="{8EF932E8-3F9F-4465-BC4E-11712F5DE158}" destId="{2676F9C3-977F-40D8-A3FF-C7F925267A3F}" srcOrd="0" destOrd="0" presId="urn:microsoft.com/office/officeart/2005/8/layout/vProcess5"/>
    <dgm:cxn modelId="{B0680C6A-CE52-4788-8D74-3688218477EE}" type="presOf" srcId="{8EF932E8-3F9F-4465-BC4E-11712F5DE158}" destId="{6AB11F5C-3710-487C-BAD3-456B32963199}" srcOrd="1" destOrd="0" presId="urn:microsoft.com/office/officeart/2005/8/layout/vProcess5"/>
    <dgm:cxn modelId="{568FAB57-49EA-4C17-BDA8-BC28006B2242}" type="presOf" srcId="{AA578CB2-4FBB-491A-BCEC-D2102C0F19CB}" destId="{B23517E5-B17F-4E5C-A053-5A432A9CCCF3}" srcOrd="0" destOrd="0" presId="urn:microsoft.com/office/officeart/2005/8/layout/vProcess5"/>
    <dgm:cxn modelId="{CA384682-A9CE-45DA-BFFE-4DC6A1692BFA}" type="presOf" srcId="{64E59EF9-1B71-4283-871B-8729136B5B70}" destId="{A0DF12B8-677A-420B-9DB4-F0004D54297D}" srcOrd="1" destOrd="0" presId="urn:microsoft.com/office/officeart/2005/8/layout/vProcess5"/>
    <dgm:cxn modelId="{1CB0E492-5F61-44D4-9522-C7F03E27BE4B}" type="presOf" srcId="{27616EA2-CE30-4F0E-B994-61FFE0340DE1}" destId="{65700CD1-EFB2-4B4F-A40A-D470F98E9151}" srcOrd="1" destOrd="0" presId="urn:microsoft.com/office/officeart/2005/8/layout/vProcess5"/>
    <dgm:cxn modelId="{54605A9C-8353-4DCB-9D74-FCD35C1FBAFB}" srcId="{048BB15B-602B-4D1A-8F62-BB1E1E13ED7B}" destId="{27616EA2-CE30-4F0E-B994-61FFE0340DE1}" srcOrd="1" destOrd="0" parTransId="{709D1D69-59CD-4B02-A547-340AAA045DA3}" sibTransId="{AA578CB2-4FBB-491A-BCEC-D2102C0F19CB}"/>
    <dgm:cxn modelId="{4624C09C-4325-4C45-85C7-DA1E9135926E}" type="presOf" srcId="{27616EA2-CE30-4F0E-B994-61FFE0340DE1}" destId="{CA6E2367-65D4-4A21-AA1F-19A87FC89316}" srcOrd="0" destOrd="0" presId="urn:microsoft.com/office/officeart/2005/8/layout/vProcess5"/>
    <dgm:cxn modelId="{0C01D8A3-20F4-4D38-ADE7-7B112A2A675D}" type="presOf" srcId="{96320388-96D4-4DB8-B6B9-5E08A9C5F660}" destId="{135F1EA6-ACC3-4012-80E8-9118A0722D7B}" srcOrd="0" destOrd="0" presId="urn:microsoft.com/office/officeart/2005/8/layout/vProcess5"/>
    <dgm:cxn modelId="{D33409C3-0654-4477-B1E8-05CE541DF1D4}" type="presOf" srcId="{64E59EF9-1B71-4283-871B-8729136B5B70}" destId="{0F1FB0EA-4EBC-4A34-8924-4B39C6876A3B}" srcOrd="0" destOrd="0" presId="urn:microsoft.com/office/officeart/2005/8/layout/vProcess5"/>
    <dgm:cxn modelId="{0EF1A9C8-5182-4463-801B-635983D57907}" srcId="{048BB15B-602B-4D1A-8F62-BB1E1E13ED7B}" destId="{8EF932E8-3F9F-4465-BC4E-11712F5DE158}" srcOrd="2" destOrd="0" parTransId="{9CCFC0DA-02CC-495C-968E-30287D96BFF1}" sibTransId="{96320388-96D4-4DB8-B6B9-5E08A9C5F660}"/>
    <dgm:cxn modelId="{3FFB5CD4-DF58-4B03-BB59-CD0E2294CBA1}" type="presOf" srcId="{048BB15B-602B-4D1A-8F62-BB1E1E13ED7B}" destId="{65C77C56-20C2-466C-B99B-3560CC9EE9EE}" srcOrd="0" destOrd="0" presId="urn:microsoft.com/office/officeart/2005/8/layout/vProcess5"/>
    <dgm:cxn modelId="{2898A264-B34B-45BC-AFFF-CCC28629C3FA}" type="presParOf" srcId="{65C77C56-20C2-466C-B99B-3560CC9EE9EE}" destId="{2103D3A9-942A-47E1-A4C5-F2FE847B656E}" srcOrd="0" destOrd="0" presId="urn:microsoft.com/office/officeart/2005/8/layout/vProcess5"/>
    <dgm:cxn modelId="{158D6A7C-5BF9-47D7-AC39-66D4BD78BB0F}" type="presParOf" srcId="{65C77C56-20C2-466C-B99B-3560CC9EE9EE}" destId="{0F1FB0EA-4EBC-4A34-8924-4B39C6876A3B}" srcOrd="1" destOrd="0" presId="urn:microsoft.com/office/officeart/2005/8/layout/vProcess5"/>
    <dgm:cxn modelId="{821DAB35-FAC0-402D-BAB1-B97AB65B13FC}" type="presParOf" srcId="{65C77C56-20C2-466C-B99B-3560CC9EE9EE}" destId="{CA6E2367-65D4-4A21-AA1F-19A87FC89316}" srcOrd="2" destOrd="0" presId="urn:microsoft.com/office/officeart/2005/8/layout/vProcess5"/>
    <dgm:cxn modelId="{89A45F33-576D-48F7-9042-C44F1C0BFE75}" type="presParOf" srcId="{65C77C56-20C2-466C-B99B-3560CC9EE9EE}" destId="{2676F9C3-977F-40D8-A3FF-C7F925267A3F}" srcOrd="3" destOrd="0" presId="urn:microsoft.com/office/officeart/2005/8/layout/vProcess5"/>
    <dgm:cxn modelId="{E72F3B08-5FC2-4A00-8535-F5F3110EF44C}" type="presParOf" srcId="{65C77C56-20C2-466C-B99B-3560CC9EE9EE}" destId="{86A5AE02-FE7C-45DD-958D-E9607FE38C9C}" srcOrd="4" destOrd="0" presId="urn:microsoft.com/office/officeart/2005/8/layout/vProcess5"/>
    <dgm:cxn modelId="{BB480A13-8F2A-4FAD-A850-7F90769B1CC7}" type="presParOf" srcId="{65C77C56-20C2-466C-B99B-3560CC9EE9EE}" destId="{67AFF724-A16F-4E4A-9986-534868FDB28A}" srcOrd="5" destOrd="0" presId="urn:microsoft.com/office/officeart/2005/8/layout/vProcess5"/>
    <dgm:cxn modelId="{F71C903E-18A6-474E-AF96-667037CCD1CD}" type="presParOf" srcId="{65C77C56-20C2-466C-B99B-3560CC9EE9EE}" destId="{B23517E5-B17F-4E5C-A053-5A432A9CCCF3}" srcOrd="6" destOrd="0" presId="urn:microsoft.com/office/officeart/2005/8/layout/vProcess5"/>
    <dgm:cxn modelId="{BE0DD140-0CCB-499A-9C69-B2D702D29B75}" type="presParOf" srcId="{65C77C56-20C2-466C-B99B-3560CC9EE9EE}" destId="{135F1EA6-ACC3-4012-80E8-9118A0722D7B}" srcOrd="7" destOrd="0" presId="urn:microsoft.com/office/officeart/2005/8/layout/vProcess5"/>
    <dgm:cxn modelId="{D6116F32-3D7C-4514-BAFA-59244B220122}" type="presParOf" srcId="{65C77C56-20C2-466C-B99B-3560CC9EE9EE}" destId="{A0DF12B8-677A-420B-9DB4-F0004D54297D}" srcOrd="8" destOrd="0" presId="urn:microsoft.com/office/officeart/2005/8/layout/vProcess5"/>
    <dgm:cxn modelId="{BAD34336-E913-40A5-A5B0-ED3178227543}" type="presParOf" srcId="{65C77C56-20C2-466C-B99B-3560CC9EE9EE}" destId="{65700CD1-EFB2-4B4F-A40A-D470F98E9151}" srcOrd="9" destOrd="0" presId="urn:microsoft.com/office/officeart/2005/8/layout/vProcess5"/>
    <dgm:cxn modelId="{3F4F0CA8-B306-42B5-883F-A1FCA9B2461A}" type="presParOf" srcId="{65C77C56-20C2-466C-B99B-3560CC9EE9EE}" destId="{6AB11F5C-3710-487C-BAD3-456B32963199}" srcOrd="10" destOrd="0" presId="urn:microsoft.com/office/officeart/2005/8/layout/vProcess5"/>
    <dgm:cxn modelId="{72559FBF-CAC1-43E7-B6A8-5EFF805BEC68}" type="presParOf" srcId="{65C77C56-20C2-466C-B99B-3560CC9EE9EE}" destId="{E29EAEA1-733A-48B1-9FE6-02B86037ADDE}"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17F18E-B528-4A94-A089-6A2EC6C5AD2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A45BD19-6091-4CDA-A413-B4D264C90513}">
      <dgm:prSet/>
      <dgm:spPr/>
      <dgm:t>
        <a:bodyPr/>
        <a:lstStyle/>
        <a:p>
          <a:pPr rtl="0"/>
          <a:r>
            <a:rPr lang="en-US" dirty="0"/>
            <a:t>Edith’s leadership philosophy is based on horizontal leadership style that emphasizes empathy, relationship and employee empowerment. </a:t>
          </a:r>
        </a:p>
      </dgm:t>
    </dgm:pt>
    <dgm:pt modelId="{69EF1BAF-39DA-468D-93C0-36A9BBCFF81E}" type="parTrans" cxnId="{00FB0417-DE83-41CD-A5D8-D29297393307}">
      <dgm:prSet/>
      <dgm:spPr/>
      <dgm:t>
        <a:bodyPr/>
        <a:lstStyle/>
        <a:p>
          <a:endParaRPr lang="en-US"/>
        </a:p>
      </dgm:t>
    </dgm:pt>
    <dgm:pt modelId="{4907BD67-AA82-4AC5-9CAE-484D589F1321}" type="sibTrans" cxnId="{00FB0417-DE83-41CD-A5D8-D29297393307}">
      <dgm:prSet/>
      <dgm:spPr/>
      <dgm:t>
        <a:bodyPr/>
        <a:lstStyle/>
        <a:p>
          <a:endParaRPr lang="en-US"/>
        </a:p>
      </dgm:t>
    </dgm:pt>
    <dgm:pt modelId="{38AFA156-EA89-436E-B419-E4A0ED3DCA7F}">
      <dgm:prSet/>
      <dgm:spPr/>
      <dgm:t>
        <a:bodyPr/>
        <a:lstStyle/>
        <a:p>
          <a:pPr rtl="0"/>
          <a:r>
            <a:rPr lang="en-US" dirty="0"/>
            <a:t>EI and CQ are necessary but insufficient without supportive structures</a:t>
          </a:r>
        </a:p>
      </dgm:t>
    </dgm:pt>
    <dgm:pt modelId="{E9951165-BE25-45BE-8F6F-3976A47EF217}" type="parTrans" cxnId="{527CDA9E-2C00-4156-9672-5439B55D6F3D}">
      <dgm:prSet/>
      <dgm:spPr/>
      <dgm:t>
        <a:bodyPr/>
        <a:lstStyle/>
        <a:p>
          <a:endParaRPr lang="en-US"/>
        </a:p>
      </dgm:t>
    </dgm:pt>
    <dgm:pt modelId="{2144D6EB-2BEB-4748-B5E3-8E591A150EF5}" type="sibTrans" cxnId="{527CDA9E-2C00-4156-9672-5439B55D6F3D}">
      <dgm:prSet/>
      <dgm:spPr/>
      <dgm:t>
        <a:bodyPr/>
        <a:lstStyle/>
        <a:p>
          <a:endParaRPr lang="en-US"/>
        </a:p>
      </dgm:t>
    </dgm:pt>
    <dgm:pt modelId="{4C635D09-2DC7-4E0F-BF31-F5CC8803A5D0}">
      <dgm:prSet/>
      <dgm:spPr/>
      <dgm:t>
        <a:bodyPr/>
        <a:lstStyle/>
        <a:p>
          <a:pPr rtl="0"/>
          <a:r>
            <a:rPr lang="en-US" dirty="0"/>
            <a:t>They need organisational systems that promote inclusion, offer social support, and training for them to be effective. </a:t>
          </a:r>
        </a:p>
      </dgm:t>
    </dgm:pt>
    <dgm:pt modelId="{08146ECE-5CD6-46B7-9C74-ED212E8666B4}" type="parTrans" cxnId="{5E4C9954-B1C4-4A91-9ED8-D8406DF65B57}">
      <dgm:prSet/>
      <dgm:spPr/>
      <dgm:t>
        <a:bodyPr/>
        <a:lstStyle/>
        <a:p>
          <a:endParaRPr lang="en-US"/>
        </a:p>
      </dgm:t>
    </dgm:pt>
    <dgm:pt modelId="{EBAEAF78-FE2A-4AE8-972E-F7370F855AC1}" type="sibTrans" cxnId="{5E4C9954-B1C4-4A91-9ED8-D8406DF65B57}">
      <dgm:prSet/>
      <dgm:spPr/>
      <dgm:t>
        <a:bodyPr/>
        <a:lstStyle/>
        <a:p>
          <a:endParaRPr lang="en-US"/>
        </a:p>
      </dgm:t>
    </dgm:pt>
    <dgm:pt modelId="{92B8BD2A-2D24-4DA1-ACDF-91E3F3271B58}" type="pres">
      <dgm:prSet presAssocID="{5B17F18E-B528-4A94-A089-6A2EC6C5AD29}" presName="vert0" presStyleCnt="0">
        <dgm:presLayoutVars>
          <dgm:dir/>
          <dgm:animOne val="branch"/>
          <dgm:animLvl val="lvl"/>
        </dgm:presLayoutVars>
      </dgm:prSet>
      <dgm:spPr/>
    </dgm:pt>
    <dgm:pt modelId="{5EB3EE95-0DD9-4FE6-A54F-5899C566E51A}" type="pres">
      <dgm:prSet presAssocID="{0A45BD19-6091-4CDA-A413-B4D264C90513}" presName="thickLine" presStyleLbl="alignNode1" presStyleIdx="0" presStyleCnt="3"/>
      <dgm:spPr/>
    </dgm:pt>
    <dgm:pt modelId="{001436E4-7372-46E8-9DC7-83641A365424}" type="pres">
      <dgm:prSet presAssocID="{0A45BD19-6091-4CDA-A413-B4D264C90513}" presName="horz1" presStyleCnt="0"/>
      <dgm:spPr/>
    </dgm:pt>
    <dgm:pt modelId="{A434D704-E900-4A8B-A64D-863DC9A9BDBE}" type="pres">
      <dgm:prSet presAssocID="{0A45BD19-6091-4CDA-A413-B4D264C90513}" presName="tx1" presStyleLbl="revTx" presStyleIdx="0" presStyleCnt="3"/>
      <dgm:spPr/>
    </dgm:pt>
    <dgm:pt modelId="{EE05AECD-D418-4267-8978-4B11159A660F}" type="pres">
      <dgm:prSet presAssocID="{0A45BD19-6091-4CDA-A413-B4D264C90513}" presName="vert1" presStyleCnt="0"/>
      <dgm:spPr/>
    </dgm:pt>
    <dgm:pt modelId="{D1FF7A08-F9B3-46EB-A5A6-A27E13B7D280}" type="pres">
      <dgm:prSet presAssocID="{38AFA156-EA89-436E-B419-E4A0ED3DCA7F}" presName="thickLine" presStyleLbl="alignNode1" presStyleIdx="1" presStyleCnt="3"/>
      <dgm:spPr/>
    </dgm:pt>
    <dgm:pt modelId="{C419C783-4022-4D11-9002-565B35AEF02B}" type="pres">
      <dgm:prSet presAssocID="{38AFA156-EA89-436E-B419-E4A0ED3DCA7F}" presName="horz1" presStyleCnt="0"/>
      <dgm:spPr/>
    </dgm:pt>
    <dgm:pt modelId="{F38DD90A-7C98-4309-B20D-9FB270523D09}" type="pres">
      <dgm:prSet presAssocID="{38AFA156-EA89-436E-B419-E4A0ED3DCA7F}" presName="tx1" presStyleLbl="revTx" presStyleIdx="1" presStyleCnt="3"/>
      <dgm:spPr/>
    </dgm:pt>
    <dgm:pt modelId="{1412EAE5-B493-4095-9FA4-66A8A16579C6}" type="pres">
      <dgm:prSet presAssocID="{38AFA156-EA89-436E-B419-E4A0ED3DCA7F}" presName="vert1" presStyleCnt="0"/>
      <dgm:spPr/>
    </dgm:pt>
    <dgm:pt modelId="{8C110A9F-BC6F-4F52-86E7-5786A743A00F}" type="pres">
      <dgm:prSet presAssocID="{4C635D09-2DC7-4E0F-BF31-F5CC8803A5D0}" presName="thickLine" presStyleLbl="alignNode1" presStyleIdx="2" presStyleCnt="3"/>
      <dgm:spPr/>
    </dgm:pt>
    <dgm:pt modelId="{FE007D9B-B640-4FCF-9C34-B270B3267201}" type="pres">
      <dgm:prSet presAssocID="{4C635D09-2DC7-4E0F-BF31-F5CC8803A5D0}" presName="horz1" presStyleCnt="0"/>
      <dgm:spPr/>
    </dgm:pt>
    <dgm:pt modelId="{BBF87337-598C-4CDF-9CC9-AA2488A537FD}" type="pres">
      <dgm:prSet presAssocID="{4C635D09-2DC7-4E0F-BF31-F5CC8803A5D0}" presName="tx1" presStyleLbl="revTx" presStyleIdx="2" presStyleCnt="3"/>
      <dgm:spPr/>
    </dgm:pt>
    <dgm:pt modelId="{C339F8E0-FC43-49CE-9893-29288FCBA7AC}" type="pres">
      <dgm:prSet presAssocID="{4C635D09-2DC7-4E0F-BF31-F5CC8803A5D0}" presName="vert1" presStyleCnt="0"/>
      <dgm:spPr/>
    </dgm:pt>
  </dgm:ptLst>
  <dgm:cxnLst>
    <dgm:cxn modelId="{00FB0417-DE83-41CD-A5D8-D29297393307}" srcId="{5B17F18E-B528-4A94-A089-6A2EC6C5AD29}" destId="{0A45BD19-6091-4CDA-A413-B4D264C90513}" srcOrd="0" destOrd="0" parTransId="{69EF1BAF-39DA-468D-93C0-36A9BBCFF81E}" sibTransId="{4907BD67-AA82-4AC5-9CAE-484D589F1321}"/>
    <dgm:cxn modelId="{2290B124-7A0D-4348-91DA-B77D6BBBE031}" type="presOf" srcId="{5B17F18E-B528-4A94-A089-6A2EC6C5AD29}" destId="{92B8BD2A-2D24-4DA1-ACDF-91E3F3271B58}" srcOrd="0" destOrd="0" presId="urn:microsoft.com/office/officeart/2008/layout/LinedList"/>
    <dgm:cxn modelId="{774A506B-82D6-41AA-89C9-6EF06934FBE0}" type="presOf" srcId="{4C635D09-2DC7-4E0F-BF31-F5CC8803A5D0}" destId="{BBF87337-598C-4CDF-9CC9-AA2488A537FD}" srcOrd="0" destOrd="0" presId="urn:microsoft.com/office/officeart/2008/layout/LinedList"/>
    <dgm:cxn modelId="{5E4C9954-B1C4-4A91-9ED8-D8406DF65B57}" srcId="{5B17F18E-B528-4A94-A089-6A2EC6C5AD29}" destId="{4C635D09-2DC7-4E0F-BF31-F5CC8803A5D0}" srcOrd="2" destOrd="0" parTransId="{08146ECE-5CD6-46B7-9C74-ED212E8666B4}" sibTransId="{EBAEAF78-FE2A-4AE8-972E-F7370F855AC1}"/>
    <dgm:cxn modelId="{527CDA9E-2C00-4156-9672-5439B55D6F3D}" srcId="{5B17F18E-B528-4A94-A089-6A2EC6C5AD29}" destId="{38AFA156-EA89-436E-B419-E4A0ED3DCA7F}" srcOrd="1" destOrd="0" parTransId="{E9951165-BE25-45BE-8F6F-3976A47EF217}" sibTransId="{2144D6EB-2BEB-4748-B5E3-8E591A150EF5}"/>
    <dgm:cxn modelId="{93621DB8-9866-42CD-ACEB-35E41487A5FD}" type="presOf" srcId="{38AFA156-EA89-436E-B419-E4A0ED3DCA7F}" destId="{F38DD90A-7C98-4309-B20D-9FB270523D09}" srcOrd="0" destOrd="0" presId="urn:microsoft.com/office/officeart/2008/layout/LinedList"/>
    <dgm:cxn modelId="{1F06D2EC-9AA7-4D30-BB94-68F18B4CD758}" type="presOf" srcId="{0A45BD19-6091-4CDA-A413-B4D264C90513}" destId="{A434D704-E900-4A8B-A64D-863DC9A9BDBE}" srcOrd="0" destOrd="0" presId="urn:microsoft.com/office/officeart/2008/layout/LinedList"/>
    <dgm:cxn modelId="{EF4A437E-77CE-473B-B3BD-4B9E93AFED1B}" type="presParOf" srcId="{92B8BD2A-2D24-4DA1-ACDF-91E3F3271B58}" destId="{5EB3EE95-0DD9-4FE6-A54F-5899C566E51A}" srcOrd="0" destOrd="0" presId="urn:microsoft.com/office/officeart/2008/layout/LinedList"/>
    <dgm:cxn modelId="{7B049791-6E71-40F4-9D5F-66F971CFD55F}" type="presParOf" srcId="{92B8BD2A-2D24-4DA1-ACDF-91E3F3271B58}" destId="{001436E4-7372-46E8-9DC7-83641A365424}" srcOrd="1" destOrd="0" presId="urn:microsoft.com/office/officeart/2008/layout/LinedList"/>
    <dgm:cxn modelId="{8620EFC2-3C7E-49BB-A7B3-B215F917C71E}" type="presParOf" srcId="{001436E4-7372-46E8-9DC7-83641A365424}" destId="{A434D704-E900-4A8B-A64D-863DC9A9BDBE}" srcOrd="0" destOrd="0" presId="urn:microsoft.com/office/officeart/2008/layout/LinedList"/>
    <dgm:cxn modelId="{7AECE832-1EBE-47D5-89FD-B201ED8A7326}" type="presParOf" srcId="{001436E4-7372-46E8-9DC7-83641A365424}" destId="{EE05AECD-D418-4267-8978-4B11159A660F}" srcOrd="1" destOrd="0" presId="urn:microsoft.com/office/officeart/2008/layout/LinedList"/>
    <dgm:cxn modelId="{2CA29514-3609-44DC-A429-9D2C4A56B93B}" type="presParOf" srcId="{92B8BD2A-2D24-4DA1-ACDF-91E3F3271B58}" destId="{D1FF7A08-F9B3-46EB-A5A6-A27E13B7D280}" srcOrd="2" destOrd="0" presId="urn:microsoft.com/office/officeart/2008/layout/LinedList"/>
    <dgm:cxn modelId="{30445616-E975-44A8-A43A-AC147192C464}" type="presParOf" srcId="{92B8BD2A-2D24-4DA1-ACDF-91E3F3271B58}" destId="{C419C783-4022-4D11-9002-565B35AEF02B}" srcOrd="3" destOrd="0" presId="urn:microsoft.com/office/officeart/2008/layout/LinedList"/>
    <dgm:cxn modelId="{899C2321-AF33-46CC-85CE-BB858B6E0A66}" type="presParOf" srcId="{C419C783-4022-4D11-9002-565B35AEF02B}" destId="{F38DD90A-7C98-4309-B20D-9FB270523D09}" srcOrd="0" destOrd="0" presId="urn:microsoft.com/office/officeart/2008/layout/LinedList"/>
    <dgm:cxn modelId="{D6A1417F-E754-4FC2-BA44-ECD75C126124}" type="presParOf" srcId="{C419C783-4022-4D11-9002-565B35AEF02B}" destId="{1412EAE5-B493-4095-9FA4-66A8A16579C6}" srcOrd="1" destOrd="0" presId="urn:microsoft.com/office/officeart/2008/layout/LinedList"/>
    <dgm:cxn modelId="{1C1971CD-A646-4FB5-8AAB-E27EBC5F3A99}" type="presParOf" srcId="{92B8BD2A-2D24-4DA1-ACDF-91E3F3271B58}" destId="{8C110A9F-BC6F-4F52-86E7-5786A743A00F}" srcOrd="4" destOrd="0" presId="urn:microsoft.com/office/officeart/2008/layout/LinedList"/>
    <dgm:cxn modelId="{87551466-ED59-4B39-8AD4-436DC7471C40}" type="presParOf" srcId="{92B8BD2A-2D24-4DA1-ACDF-91E3F3271B58}" destId="{FE007D9B-B640-4FCF-9C34-B270B3267201}" srcOrd="5" destOrd="0" presId="urn:microsoft.com/office/officeart/2008/layout/LinedList"/>
    <dgm:cxn modelId="{9198AB0D-3E13-4BFA-B491-3134713FEE50}" type="presParOf" srcId="{FE007D9B-B640-4FCF-9C34-B270B3267201}" destId="{BBF87337-598C-4CDF-9CC9-AA2488A537FD}" srcOrd="0" destOrd="0" presId="urn:microsoft.com/office/officeart/2008/layout/LinedList"/>
    <dgm:cxn modelId="{D5AB6006-907C-4FE2-8B5A-A6C82874DA63}" type="presParOf" srcId="{FE007D9B-B640-4FCF-9C34-B270B3267201}" destId="{C339F8E0-FC43-49CE-9893-29288FCBA7A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7BAA5-326E-4983-A74B-DF1DB227A3A7}">
      <dsp:nvSpPr>
        <dsp:cNvPr id="0" name=""/>
        <dsp:cNvSpPr/>
      </dsp:nvSpPr>
      <dsp:spPr>
        <a:xfrm>
          <a:off x="0" y="57788"/>
          <a:ext cx="11287125" cy="1055340"/>
        </a:xfrm>
        <a:prstGeom prst="round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GB" sz="4400" kern="1200" dirty="0"/>
            <a:t>Component 1: Practical: Individual Presentation  </a:t>
          </a:r>
          <a:endParaRPr lang="en-US" sz="4400" kern="1200" dirty="0"/>
        </a:p>
      </dsp:txBody>
      <dsp:txXfrm>
        <a:off x="51517" y="109305"/>
        <a:ext cx="11184091" cy="9523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FB0EA-4EBC-4A34-8924-4B39C6876A3B}">
      <dsp:nvSpPr>
        <dsp:cNvPr id="0" name=""/>
        <dsp:cNvSpPr/>
      </dsp:nvSpPr>
      <dsp:spPr>
        <a:xfrm>
          <a:off x="-194731" y="0"/>
          <a:ext cx="6053665" cy="96667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1.Henri Fayol’s core principles, include authority &amp; responsibility, unit of command, discipline, and centralization </a:t>
          </a:r>
        </a:p>
      </dsp:txBody>
      <dsp:txXfrm>
        <a:off x="-166418" y="28313"/>
        <a:ext cx="4928862" cy="910050"/>
      </dsp:txXfrm>
    </dsp:sp>
    <dsp:sp modelId="{CA6E2367-65D4-4A21-AA1F-19A87FC89316}">
      <dsp:nvSpPr>
        <dsp:cNvPr id="0" name=""/>
        <dsp:cNvSpPr/>
      </dsp:nvSpPr>
      <dsp:spPr>
        <a:xfrm>
          <a:off x="312263" y="1036419"/>
          <a:ext cx="6053665" cy="1178706"/>
        </a:xfrm>
        <a:prstGeom prst="roundRect">
          <a:avLst>
            <a:gd name="adj" fmla="val 10000"/>
          </a:avLst>
        </a:prstGeom>
        <a:solidFill>
          <a:schemeClr val="tx2"/>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a:t>
          </a:r>
          <a:r>
            <a:rPr lang="en-US" sz="1400" kern="1200" dirty="0">
              <a:solidFill>
                <a:schemeClr val="tx1"/>
              </a:solidFill>
            </a:rPr>
            <a:t>.</a:t>
          </a:r>
          <a:r>
            <a:rPr lang="en-US" sz="1400" kern="1200" dirty="0">
              <a:solidFill>
                <a:schemeClr val="accent6">
                  <a:lumMod val="60000"/>
                  <a:lumOff val="40000"/>
                </a:schemeClr>
              </a:solidFill>
            </a:rPr>
            <a:t> </a:t>
          </a:r>
          <a:r>
            <a:rPr lang="en-US" sz="1800" b="1" kern="1200" dirty="0">
              <a:solidFill>
                <a:schemeClr val="accent6">
                  <a:lumMod val="60000"/>
                  <a:lumOff val="40000"/>
                </a:schemeClr>
              </a:solidFill>
            </a:rPr>
            <a:t>Strengths</a:t>
          </a:r>
        </a:p>
        <a:p>
          <a:pPr marL="0" lvl="0" indent="0" algn="l" defTabSz="622300">
            <a:lnSpc>
              <a:spcPct val="90000"/>
            </a:lnSpc>
            <a:spcBef>
              <a:spcPct val="0"/>
            </a:spcBef>
            <a:spcAft>
              <a:spcPct val="35000"/>
            </a:spcAft>
            <a:buNone/>
          </a:pPr>
          <a:r>
            <a:rPr lang="en-US" sz="1600" b="1" kern="1200" dirty="0">
              <a:solidFill>
                <a:schemeClr val="tx1"/>
              </a:solidFill>
            </a:rPr>
            <a:t>-</a:t>
          </a:r>
          <a:r>
            <a:rPr lang="en-US" sz="1600" b="1" kern="1200" dirty="0">
              <a:solidFill>
                <a:schemeClr val="bg1"/>
              </a:solidFill>
            </a:rPr>
            <a:t> Promotes</a:t>
          </a:r>
          <a:r>
            <a:rPr lang="en-US" sz="1600" kern="1200" dirty="0">
              <a:solidFill>
                <a:schemeClr val="bg1"/>
              </a:solidFill>
            </a:rPr>
            <a:t> </a:t>
          </a:r>
          <a:r>
            <a:rPr lang="en-US" sz="1600" kern="1200" dirty="0"/>
            <a:t>efficiency through task specialization </a:t>
          </a:r>
        </a:p>
        <a:p>
          <a:pPr marL="0" lvl="0" indent="0" algn="l" defTabSz="622300">
            <a:lnSpc>
              <a:spcPct val="90000"/>
            </a:lnSpc>
            <a:spcBef>
              <a:spcPct val="0"/>
            </a:spcBef>
            <a:spcAft>
              <a:spcPct val="35000"/>
            </a:spcAft>
            <a:buNone/>
          </a:pPr>
          <a:r>
            <a:rPr lang="en-US" sz="1600" kern="1200" dirty="0"/>
            <a:t>-Promotes clarity of roles  through hierarchical structures  </a:t>
          </a:r>
        </a:p>
      </dsp:txBody>
      <dsp:txXfrm>
        <a:off x="346786" y="1070942"/>
        <a:ext cx="4849285" cy="1109660"/>
      </dsp:txXfrm>
    </dsp:sp>
    <dsp:sp modelId="{2676F9C3-977F-40D8-A3FF-C7F925267A3F}">
      <dsp:nvSpPr>
        <dsp:cNvPr id="0" name=""/>
        <dsp:cNvSpPr/>
      </dsp:nvSpPr>
      <dsp:spPr>
        <a:xfrm>
          <a:off x="704843" y="2284870"/>
          <a:ext cx="6267359" cy="96667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accent6"/>
              </a:solidFill>
            </a:rPr>
            <a:t>3.Limittions</a:t>
          </a:r>
        </a:p>
        <a:p>
          <a:pPr marL="0" lvl="0" indent="0" algn="l" defTabSz="711200">
            <a:lnSpc>
              <a:spcPct val="90000"/>
            </a:lnSpc>
            <a:spcBef>
              <a:spcPct val="0"/>
            </a:spcBef>
            <a:spcAft>
              <a:spcPct val="35000"/>
            </a:spcAft>
            <a:buNone/>
          </a:pPr>
          <a:r>
            <a:rPr lang="en-US" sz="1400" kern="1200" dirty="0"/>
            <a:t>-Mechanistic: Has rigid organisational structure  </a:t>
          </a:r>
        </a:p>
        <a:p>
          <a:pPr marL="0" lvl="0" indent="0" algn="l" defTabSz="711200">
            <a:lnSpc>
              <a:spcPct val="90000"/>
            </a:lnSpc>
            <a:spcBef>
              <a:spcPct val="0"/>
            </a:spcBef>
            <a:spcAft>
              <a:spcPct val="35000"/>
            </a:spcAft>
            <a:buNone/>
          </a:pPr>
          <a:r>
            <a:rPr lang="en-US" sz="1400" kern="1200" dirty="0"/>
            <a:t>Limited focus on culture: It ignores cultural diversity and EI</a:t>
          </a:r>
        </a:p>
      </dsp:txBody>
      <dsp:txXfrm>
        <a:off x="733156" y="2313183"/>
        <a:ext cx="5043156" cy="910050"/>
      </dsp:txXfrm>
    </dsp:sp>
    <dsp:sp modelId="{86A5AE02-FE7C-45DD-958D-E9607FE38C9C}">
      <dsp:nvSpPr>
        <dsp:cNvPr id="0" name=""/>
        <dsp:cNvSpPr/>
      </dsp:nvSpPr>
      <dsp:spPr>
        <a:xfrm>
          <a:off x="929222" y="3427305"/>
          <a:ext cx="6832590" cy="96667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endParaRPr lang="en-US" sz="1600" kern="1200" dirty="0"/>
        </a:p>
        <a:p>
          <a:pPr marL="0" lvl="0" indent="0" algn="l" defTabSz="711200">
            <a:lnSpc>
              <a:spcPct val="90000"/>
            </a:lnSpc>
            <a:spcBef>
              <a:spcPct val="0"/>
            </a:spcBef>
            <a:spcAft>
              <a:spcPct val="35000"/>
            </a:spcAft>
            <a:buNone/>
          </a:pPr>
          <a:r>
            <a:rPr lang="en-US" sz="1600" kern="1200" dirty="0"/>
            <a:t>4. Critical evaluation : Fayol’s principles are insufficient for multicultural collaboration</a:t>
          </a:r>
        </a:p>
        <a:p>
          <a:pPr marL="0" lvl="0" indent="0" algn="l" defTabSz="711200">
            <a:lnSpc>
              <a:spcPct val="90000"/>
            </a:lnSpc>
            <a:spcBef>
              <a:spcPct val="0"/>
            </a:spcBef>
            <a:spcAft>
              <a:spcPct val="35000"/>
            </a:spcAft>
            <a:buNone/>
          </a:pPr>
          <a:endParaRPr lang="en-US" sz="4200" kern="1200" dirty="0"/>
        </a:p>
      </dsp:txBody>
      <dsp:txXfrm>
        <a:off x="957535" y="3455618"/>
        <a:ext cx="5494547" cy="910050"/>
      </dsp:txXfrm>
    </dsp:sp>
    <dsp:sp modelId="{67AFF724-A16F-4E4A-9986-534868FDB28A}">
      <dsp:nvSpPr>
        <dsp:cNvPr id="0" name=""/>
        <dsp:cNvSpPr/>
      </dsp:nvSpPr>
      <dsp:spPr>
        <a:xfrm>
          <a:off x="5230594" y="740385"/>
          <a:ext cx="628339" cy="62833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5371970" y="740385"/>
        <a:ext cx="345587" cy="472825"/>
      </dsp:txXfrm>
    </dsp:sp>
    <dsp:sp modelId="{B23517E5-B17F-4E5C-A053-5A432A9CCCF3}">
      <dsp:nvSpPr>
        <dsp:cNvPr id="0" name=""/>
        <dsp:cNvSpPr/>
      </dsp:nvSpPr>
      <dsp:spPr>
        <a:xfrm>
          <a:off x="5737589" y="1882821"/>
          <a:ext cx="628339" cy="62833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5878965" y="1882821"/>
        <a:ext cx="345587" cy="472825"/>
      </dsp:txXfrm>
    </dsp:sp>
    <dsp:sp modelId="{135F1EA6-ACC3-4012-80E8-9118A0722D7B}">
      <dsp:nvSpPr>
        <dsp:cNvPr id="0" name=""/>
        <dsp:cNvSpPr/>
      </dsp:nvSpPr>
      <dsp:spPr>
        <a:xfrm>
          <a:off x="6237016" y="3025256"/>
          <a:ext cx="628339" cy="628339"/>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6378392" y="3025256"/>
        <a:ext cx="345587" cy="4728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3EE95-0DD9-4FE6-A54F-5899C566E51A}">
      <dsp:nvSpPr>
        <dsp:cNvPr id="0" name=""/>
        <dsp:cNvSpPr/>
      </dsp:nvSpPr>
      <dsp:spPr>
        <a:xfrm>
          <a:off x="0" y="117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34D704-E900-4A8B-A64D-863DC9A9BDBE}">
      <dsp:nvSpPr>
        <dsp:cNvPr id="0" name=""/>
        <dsp:cNvSpPr/>
      </dsp:nvSpPr>
      <dsp:spPr>
        <a:xfrm>
          <a:off x="0" y="1173"/>
          <a:ext cx="10515600" cy="80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Edith’s leadership philosophy is based on horizontal leadership style that emphasizes empathy, relationship and employee empowerment. </a:t>
          </a:r>
        </a:p>
      </dsp:txBody>
      <dsp:txXfrm>
        <a:off x="0" y="1173"/>
        <a:ext cx="10515600" cy="800375"/>
      </dsp:txXfrm>
    </dsp:sp>
    <dsp:sp modelId="{D1FF7A08-F9B3-46EB-A5A6-A27E13B7D280}">
      <dsp:nvSpPr>
        <dsp:cNvPr id="0" name=""/>
        <dsp:cNvSpPr/>
      </dsp:nvSpPr>
      <dsp:spPr>
        <a:xfrm>
          <a:off x="0" y="80154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8DD90A-7C98-4309-B20D-9FB270523D09}">
      <dsp:nvSpPr>
        <dsp:cNvPr id="0" name=""/>
        <dsp:cNvSpPr/>
      </dsp:nvSpPr>
      <dsp:spPr>
        <a:xfrm>
          <a:off x="0" y="801549"/>
          <a:ext cx="10515600" cy="80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EI and CQ are necessary but insufficient without supportive structures</a:t>
          </a:r>
        </a:p>
      </dsp:txBody>
      <dsp:txXfrm>
        <a:off x="0" y="801549"/>
        <a:ext cx="10515600" cy="800375"/>
      </dsp:txXfrm>
    </dsp:sp>
    <dsp:sp modelId="{8C110A9F-BC6F-4F52-86E7-5786A743A00F}">
      <dsp:nvSpPr>
        <dsp:cNvPr id="0" name=""/>
        <dsp:cNvSpPr/>
      </dsp:nvSpPr>
      <dsp:spPr>
        <a:xfrm>
          <a:off x="0" y="160192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87337-598C-4CDF-9CC9-AA2488A537FD}">
      <dsp:nvSpPr>
        <dsp:cNvPr id="0" name=""/>
        <dsp:cNvSpPr/>
      </dsp:nvSpPr>
      <dsp:spPr>
        <a:xfrm>
          <a:off x="0" y="1601925"/>
          <a:ext cx="10515600" cy="80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They need organisational systems that promote inclusion, offer social support, and training for them to be effective. </a:t>
          </a:r>
        </a:p>
      </dsp:txBody>
      <dsp:txXfrm>
        <a:off x="0" y="1601925"/>
        <a:ext cx="10515600" cy="8003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A9E58D-FC07-4C5B-ACEE-791EB3E39C75}" type="datetimeFigureOut">
              <a:rPr lang="en-US"/>
              <a:pPr/>
              <a:t>2/27/2026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A88BD1-26CC-4D75-8E66-5D03F76B48D3}" type="slidenum">
              <a:rPr/>
              <a:pPr/>
              <a:t>‹#›</a:t>
            </a:fld>
            <a:endParaRPr lang="en-US" dirty="0"/>
          </a:p>
        </p:txBody>
      </p:sp>
    </p:spTree>
    <p:extLst>
      <p:ext uri="{BB962C8B-B14F-4D97-AF65-F5344CB8AC3E}">
        <p14:creationId xmlns:p14="http://schemas.microsoft.com/office/powerpoint/2010/main" val="3454987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class!</a:t>
            </a:r>
          </a:p>
          <a:p>
            <a:r>
              <a:rPr lang="en-GB" dirty="0"/>
              <a:t>My</a:t>
            </a:r>
            <a:r>
              <a:rPr lang="en-GB" baseline="0" dirty="0"/>
              <a:t> name is Lucia </a:t>
            </a:r>
          </a:p>
          <a:p>
            <a:r>
              <a:rPr lang="en-GB" baseline="0" dirty="0"/>
              <a:t>Today I present to you the Mastering Effective Leadership in a Multicultural Context </a:t>
            </a:r>
            <a:endParaRPr lang="en-GB" dirty="0"/>
          </a:p>
        </p:txBody>
      </p:sp>
      <p:sp>
        <p:nvSpPr>
          <p:cNvPr id="4" name="Slide Number Placeholder 3"/>
          <p:cNvSpPr>
            <a:spLocks noGrp="1"/>
          </p:cNvSpPr>
          <p:nvPr>
            <p:ph type="sldNum" sz="quarter" idx="5"/>
          </p:nvPr>
        </p:nvSpPr>
        <p:spPr/>
        <p:txBody>
          <a:bodyPr/>
          <a:lstStyle/>
          <a:p>
            <a:fld id="{30A88BD1-26CC-4D75-8E66-5D03F76B48D3}" type="slidenum">
              <a:rPr lang="en-GB" smtClean="0"/>
              <a:pPr/>
              <a:t>1</a:t>
            </a:fld>
            <a:endParaRPr lang="en-GB" dirty="0"/>
          </a:p>
        </p:txBody>
      </p:sp>
    </p:spTree>
    <p:extLst>
      <p:ext uri="{BB962C8B-B14F-4D97-AF65-F5344CB8AC3E}">
        <p14:creationId xmlns:p14="http://schemas.microsoft.com/office/powerpoint/2010/main" val="172392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r>
              <a:rPr lang="en-US" dirty="0">
                <a:cs typeface="Calibri"/>
              </a:rPr>
              <a:t>Presentation</a:t>
            </a:r>
            <a:r>
              <a:rPr lang="en-US" baseline="0" dirty="0">
                <a:cs typeface="Calibri"/>
              </a:rPr>
              <a:t> covers a wide range of theories, models, framework and strategies as shown above to explore the importance of emotional and cultural intelligence in leadership.</a:t>
            </a:r>
            <a:endParaRPr lang="en-US" dirty="0">
              <a:cs typeface="Calibri"/>
            </a:endParaRPr>
          </a:p>
        </p:txBody>
      </p:sp>
      <p:sp>
        <p:nvSpPr>
          <p:cNvPr id="4" name="Slide Number Placeholder 3"/>
          <p:cNvSpPr>
            <a:spLocks noGrp="1"/>
          </p:cNvSpPr>
          <p:nvPr>
            <p:ph type="sldNum" sz="quarter" idx="5"/>
          </p:nvPr>
        </p:nvSpPr>
        <p:spPr/>
        <p:txBody>
          <a:bodyPr/>
          <a:lstStyle/>
          <a:p>
            <a:fld id="{30A88BD1-26CC-4D75-8E66-5D03F76B48D3}" type="slidenum">
              <a:rPr lang="en-US"/>
              <a:pPr/>
              <a:t>2</a:t>
            </a:fld>
            <a:endParaRPr lang="en-US" dirty="0"/>
          </a:p>
        </p:txBody>
      </p:sp>
    </p:spTree>
    <p:extLst>
      <p:ext uri="{BB962C8B-B14F-4D97-AF65-F5344CB8AC3E}">
        <p14:creationId xmlns:p14="http://schemas.microsoft.com/office/powerpoint/2010/main" val="3553415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Welcome</a:t>
            </a:r>
            <a:r>
              <a:rPr lang="en-US" baseline="0" dirty="0">
                <a:cs typeface="Calibri"/>
              </a:rPr>
              <a:t> to this presentation on effective leadership in a multicultural context. I will be talking about how to manage employees in a multicultural context. The presentation will focus on how to integrate emotional intelligence (EI), Cultural Intelligence, leadership style, and management systems to drive success in a multicultural context. The presentation uses the case of Edith Heard, a former CEO of the EMBL who promoted a horizontal leadership style that replaces rigid, hierarchical control with a horizontal approach that emphasizes empathy, connection, and employee empowerment (</a:t>
            </a:r>
            <a:r>
              <a:rPr lang="en-GB" sz="1200" kern="1200" dirty="0">
                <a:solidFill>
                  <a:schemeClr val="tx1"/>
                </a:solidFill>
                <a:latin typeface="+mn-lt"/>
                <a:ea typeface="+mn-ea"/>
                <a:cs typeface="+mn-cs"/>
              </a:rPr>
              <a:t>Cookson, 2022</a:t>
            </a:r>
            <a:r>
              <a:rPr lang="en-US" baseline="0" dirty="0">
                <a:cs typeface="Calibri"/>
              </a:rPr>
              <a:t>). Based Edith’s approach, this presentation frames leadership as a relational and contextual process, as it focuses on how leaders connect with their followers and adapt to their cultural context (</a:t>
            </a:r>
            <a:r>
              <a:rPr lang="en-GB" sz="1200" kern="1200" dirty="0">
                <a:solidFill>
                  <a:schemeClr val="tx1"/>
                </a:solidFill>
                <a:latin typeface="+mn-lt"/>
                <a:ea typeface="+mn-ea"/>
                <a:cs typeface="+mn-cs"/>
              </a:rPr>
              <a:t>Mammadov and Wald, 2025</a:t>
            </a:r>
            <a:r>
              <a:rPr lang="en-US" baseline="0" dirty="0">
                <a:cs typeface="Calibri"/>
              </a:rPr>
              <a:t>). </a:t>
            </a:r>
            <a:endParaRPr lang="en-US" dirty="0">
              <a:cs typeface="Calibri"/>
            </a:endParaRPr>
          </a:p>
        </p:txBody>
      </p:sp>
      <p:sp>
        <p:nvSpPr>
          <p:cNvPr id="4" name="Slide Number Placeholder 3"/>
          <p:cNvSpPr>
            <a:spLocks noGrp="1"/>
          </p:cNvSpPr>
          <p:nvPr>
            <p:ph type="sldNum" sz="quarter" idx="5"/>
          </p:nvPr>
        </p:nvSpPr>
        <p:spPr/>
        <p:txBody>
          <a:bodyPr/>
          <a:lstStyle/>
          <a:p>
            <a:fld id="{30A88BD1-26CC-4D75-8E66-5D03F76B48D3}" type="slidenum">
              <a:rPr lang="en-US"/>
              <a:pPr/>
              <a:t>3</a:t>
            </a:fld>
            <a:endParaRPr lang="en-US" dirty="0"/>
          </a:p>
        </p:txBody>
      </p:sp>
    </p:spTree>
    <p:extLst>
      <p:ext uri="{BB962C8B-B14F-4D97-AF65-F5344CB8AC3E}">
        <p14:creationId xmlns:p14="http://schemas.microsoft.com/office/powerpoint/2010/main" val="2457324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0A88BD1-26CC-4D75-8E66-5D03F76B48D3}" type="slidenum">
              <a:rPr lang="en-US"/>
              <a:pPr/>
              <a:t>4</a:t>
            </a:fld>
            <a:endParaRPr lang="en-US" dirty="0"/>
          </a:p>
        </p:txBody>
      </p:sp>
    </p:spTree>
    <p:extLst>
      <p:ext uri="{BB962C8B-B14F-4D97-AF65-F5344CB8AC3E}">
        <p14:creationId xmlns:p14="http://schemas.microsoft.com/office/powerpoint/2010/main" val="8677012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r>
              <a:rPr lang="en-US" dirty="0">
                <a:cs typeface="+mn-lt"/>
              </a:rPr>
              <a:t>Henri</a:t>
            </a:r>
            <a:r>
              <a:rPr lang="en-US" baseline="0" dirty="0">
                <a:cs typeface="+mn-lt"/>
              </a:rPr>
              <a:t> Fayol established the 14 principles of management in 1916 to promote organisational efficiency (</a:t>
            </a:r>
            <a:r>
              <a:rPr lang="en-GB" sz="1200" kern="1200" dirty="0">
                <a:solidFill>
                  <a:schemeClr val="tx1"/>
                </a:solidFill>
                <a:latin typeface="+mn-lt"/>
                <a:ea typeface="+mn-ea"/>
                <a:cs typeface="+mn-cs"/>
              </a:rPr>
              <a:t>Huczynski and Buchanan 2007)</a:t>
            </a:r>
            <a:r>
              <a:rPr lang="en-US" baseline="0" dirty="0">
                <a:cs typeface="+mn-lt"/>
              </a:rPr>
              <a:t>. This presentation focused on the four core principles, including authority &amp; responsibility, unity of command, discipline, and centralisation (</a:t>
            </a:r>
            <a:r>
              <a:rPr lang="en-GB" sz="1200" kern="1200" dirty="0">
                <a:solidFill>
                  <a:schemeClr val="tx1"/>
                </a:solidFill>
                <a:latin typeface="+mn-lt"/>
                <a:ea typeface="+mn-ea"/>
                <a:cs typeface="+mn-cs"/>
              </a:rPr>
              <a:t>Hughes,</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 Ginnett, &amp; Curphy,</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2002</a:t>
            </a:r>
            <a:r>
              <a:rPr lang="en-US" baseline="0" dirty="0">
                <a:cs typeface="+mn-lt"/>
              </a:rPr>
              <a:t>). Authority and responsibility principles holds that company managers must have the required power to enable them issue orders to their followers. Also, they must be responsible for their actions. Unit of command principle holds that employees should only have one leader to receive orders from to prevent confusion and conflict. Discipline principle emphasizes conformity to company rules and obey orders from their superiors without questioning (</a:t>
            </a:r>
            <a:r>
              <a:rPr lang="en-GB" sz="1200" kern="1200" dirty="0">
                <a:solidFill>
                  <a:schemeClr val="tx1"/>
                </a:solidFill>
                <a:latin typeface="+mn-lt"/>
                <a:ea typeface="+mn-ea"/>
                <a:cs typeface="+mn-cs"/>
              </a:rPr>
              <a:t>Huczynski and Buchanan 2007)</a:t>
            </a:r>
            <a:r>
              <a:rPr lang="en-US" baseline="0" dirty="0">
                <a:cs typeface="+mn-lt"/>
              </a:rPr>
              <a:t>. Centralisation principle advocates for the concentration of authority at the company’s top levels for easier decision-making. </a:t>
            </a:r>
          </a:p>
          <a:p>
            <a:r>
              <a:rPr lang="en-US" baseline="0" dirty="0">
                <a:cs typeface="+mn-lt"/>
              </a:rPr>
              <a:t>Fayol’s 14 principles has various benefits, including improving efficiency and clarity of roles in organisations. Division of work contributes to higher efficiency and productivity among employees (</a:t>
            </a:r>
            <a:r>
              <a:rPr lang="en-GB" sz="1200" kern="1200" dirty="0">
                <a:solidFill>
                  <a:schemeClr val="tx1"/>
                </a:solidFill>
                <a:latin typeface="+mn-lt"/>
                <a:ea typeface="+mn-ea"/>
                <a:cs typeface="+mn-cs"/>
              </a:rPr>
              <a:t>Huczynski and Buchanan 2007)</a:t>
            </a:r>
            <a:r>
              <a:rPr lang="en-US" baseline="0" dirty="0">
                <a:cs typeface="+mn-lt"/>
              </a:rPr>
              <a:t>. The hierarchical organisational structure clearly defines reporting lines, as it reduces overlapping roles. However, it advocates for rigid organisational structures that contribute to command confusion. Fayol’s principles of management also ignores cultural diversity and emotional intelligence, which are vital in today’s multicultural context (</a:t>
            </a:r>
            <a:r>
              <a:rPr lang="en-GB" sz="1200" kern="1200" dirty="0">
                <a:solidFill>
                  <a:schemeClr val="tx1"/>
                </a:solidFill>
                <a:latin typeface="+mn-lt"/>
                <a:ea typeface="+mn-ea"/>
                <a:cs typeface="+mn-cs"/>
              </a:rPr>
              <a:t>Huczynski and Buchanan 2007)</a:t>
            </a:r>
            <a:r>
              <a:rPr lang="en-US" baseline="0" dirty="0">
                <a:cs typeface="+mn-lt"/>
              </a:rPr>
              <a:t>. </a:t>
            </a:r>
            <a:endParaRPr lang="en-US" dirty="0"/>
          </a:p>
        </p:txBody>
      </p:sp>
      <p:sp>
        <p:nvSpPr>
          <p:cNvPr id="4" name="Slide Number Placeholder 3"/>
          <p:cNvSpPr>
            <a:spLocks noGrp="1"/>
          </p:cNvSpPr>
          <p:nvPr>
            <p:ph type="sldNum" sz="quarter" idx="5"/>
          </p:nvPr>
        </p:nvSpPr>
        <p:spPr/>
        <p:txBody>
          <a:bodyPr/>
          <a:lstStyle/>
          <a:p>
            <a:fld id="{30A88BD1-26CC-4D75-8E66-5D03F76B48D3}" type="slidenum">
              <a:rPr lang="en-GB" smtClean="0"/>
              <a:pPr/>
              <a:t>5</a:t>
            </a:fld>
            <a:endParaRPr lang="en-GB" dirty="0"/>
          </a:p>
        </p:txBody>
      </p:sp>
    </p:spTree>
    <p:extLst>
      <p:ext uri="{BB962C8B-B14F-4D97-AF65-F5344CB8AC3E}">
        <p14:creationId xmlns:p14="http://schemas.microsoft.com/office/powerpoint/2010/main" val="911451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Theory X: Employees are naturally lazy and don’t like to work. They must be controlled, threatened, or forced to work (Huczynski and Buchanan 2007). It encourages the use of monetary incentives to motivate employees to work. It is suitable</a:t>
            </a:r>
            <a:r>
              <a:rPr lang="en-GB" sz="1200" kern="1200" baseline="0" dirty="0">
                <a:solidFill>
                  <a:schemeClr val="tx1"/>
                </a:solidFill>
                <a:latin typeface="+mn-lt"/>
                <a:ea typeface="+mn-ea"/>
                <a:cs typeface="+mn-cs"/>
              </a:rPr>
              <a:t> for autocratic leadership that can issue orders and threats to employees for them to work.</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Theory Y</a:t>
            </a:r>
            <a:r>
              <a:rPr lang="en-GB" sz="1200" kern="1200" dirty="0">
                <a:solidFill>
                  <a:schemeClr val="tx1"/>
                </a:solidFill>
                <a:latin typeface="+mn-lt"/>
                <a:ea typeface="+mn-ea"/>
                <a:cs typeface="+mn-cs"/>
              </a:rPr>
              <a:t>: Employees are naturally motivated and always enjoy their work. It emphasises collaborative leadership to build trust</a:t>
            </a:r>
            <a:r>
              <a:rPr lang="en-GB" sz="1200" kern="1200" baseline="0" dirty="0">
                <a:solidFill>
                  <a:schemeClr val="tx1"/>
                </a:solidFill>
                <a:latin typeface="+mn-lt"/>
                <a:ea typeface="+mn-ea"/>
                <a:cs typeface="+mn-cs"/>
              </a:rPr>
              <a:t> by involving employees in key decisions likely to affect them in the company. Leaders require higher emotional intelligence to understand their employees’ emotions and trust and empower them to deliver on their roles (</a:t>
            </a:r>
            <a:r>
              <a:rPr lang="en-GB" sz="1200" kern="1200" dirty="0">
                <a:solidFill>
                  <a:schemeClr val="tx1"/>
                </a:solidFill>
                <a:latin typeface="+mn-lt"/>
                <a:ea typeface="+mn-ea"/>
                <a:cs typeface="+mn-cs"/>
              </a:rPr>
              <a:t>Hughes,</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Ginnett, &amp; Curphy,</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2002)</a:t>
            </a:r>
            <a:r>
              <a:rPr lang="en-GB" sz="1200" kern="1200" baseline="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Theory Z:</a:t>
            </a:r>
            <a:r>
              <a:rPr lang="en-GB" sz="1200" kern="1200" dirty="0">
                <a:solidFill>
                  <a:schemeClr val="tx1"/>
                </a:solidFill>
                <a:latin typeface="+mn-lt"/>
                <a:ea typeface="+mn-ea"/>
                <a:cs typeface="+mn-cs"/>
              </a:rPr>
              <a:t> focuses on employee trust, employment security, and supportive work-life balance. Theory</a:t>
            </a:r>
            <a:r>
              <a:rPr lang="en-GB" sz="1200" kern="1200" baseline="0" dirty="0">
                <a:solidFill>
                  <a:schemeClr val="tx1"/>
                </a:solidFill>
                <a:latin typeface="+mn-lt"/>
                <a:ea typeface="+mn-ea"/>
                <a:cs typeface="+mn-cs"/>
              </a:rPr>
              <a:t> Z seeks to build long-term relationships with employees, create opportunities for employees to be trained and developed, and respect and listen to employees ideas. Leaders need to have higher cultural intelligence to understand different employees’ cultures and expectations to be able to build strong connections (</a:t>
            </a:r>
            <a:r>
              <a:rPr lang="en-GB" sz="1200" kern="1200" dirty="0">
                <a:solidFill>
                  <a:schemeClr val="tx1"/>
                </a:solidFill>
                <a:latin typeface="+mn-lt"/>
                <a:ea typeface="+mn-ea"/>
                <a:cs typeface="+mn-cs"/>
              </a:rPr>
              <a:t>Huczynski &amp; Buchanan,</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2007)</a:t>
            </a:r>
            <a:r>
              <a:rPr lang="en-GB" sz="1200" kern="1200" baseline="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cs typeface="Calibri"/>
            </a:endParaRPr>
          </a:p>
        </p:txBody>
      </p:sp>
      <p:sp>
        <p:nvSpPr>
          <p:cNvPr id="4" name="Slide Number Placeholder 3"/>
          <p:cNvSpPr>
            <a:spLocks noGrp="1"/>
          </p:cNvSpPr>
          <p:nvPr>
            <p:ph type="sldNum" sz="quarter" idx="5"/>
          </p:nvPr>
        </p:nvSpPr>
        <p:spPr/>
        <p:txBody>
          <a:bodyPr/>
          <a:lstStyle/>
          <a:p>
            <a:fld id="{30A88BD1-26CC-4D75-8E66-5D03F76B48D3}" type="slidenum">
              <a:rPr/>
              <a:pPr/>
              <a:t>6</a:t>
            </a:fld>
            <a:endParaRPr lang="en-US" dirty="0"/>
          </a:p>
        </p:txBody>
      </p:sp>
    </p:spTree>
    <p:extLst>
      <p:ext uri="{BB962C8B-B14F-4D97-AF65-F5344CB8AC3E}">
        <p14:creationId xmlns:p14="http://schemas.microsoft.com/office/powerpoint/2010/main" val="1389569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mn-lt"/>
              </a:rPr>
              <a:t>There</a:t>
            </a:r>
            <a:r>
              <a:rPr lang="en-US" baseline="0" dirty="0">
                <a:cs typeface="+mn-lt"/>
              </a:rPr>
              <a:t> are various types of leadership styles each with different underlying management assumptions (</a:t>
            </a:r>
            <a:r>
              <a:rPr lang="en-GB" sz="1200" kern="1200" dirty="0">
                <a:solidFill>
                  <a:schemeClr val="tx1"/>
                </a:solidFill>
                <a:latin typeface="+mn-lt"/>
                <a:ea typeface="+mn-ea"/>
                <a:cs typeface="+mn-cs"/>
              </a:rPr>
              <a:t>Imran, Bano, and Rashid, 2025)</a:t>
            </a:r>
            <a:r>
              <a:rPr lang="en-US" baseline="0" dirty="0">
                <a:cs typeface="+mn-lt"/>
              </a:rPr>
              <a:t>. </a:t>
            </a:r>
            <a:br>
              <a:rPr lang="en-US" dirty="0">
                <a:cs typeface="+mn-lt"/>
              </a:rPr>
            </a:br>
            <a:r>
              <a:rPr lang="en-US" dirty="0">
                <a:cs typeface="+mn-lt"/>
              </a:rPr>
              <a:t>The</a:t>
            </a:r>
            <a:r>
              <a:rPr lang="en-US" baseline="0" dirty="0">
                <a:cs typeface="+mn-lt"/>
              </a:rPr>
              <a:t> underlying management assumption of autocratic leadership style is that workers must always be supervised closely for them to increase their performance (</a:t>
            </a:r>
            <a:r>
              <a:rPr lang="en-GB" sz="1200" kern="1200" dirty="0">
                <a:solidFill>
                  <a:schemeClr val="tx1"/>
                </a:solidFill>
                <a:latin typeface="+mn-lt"/>
                <a:ea typeface="+mn-ea"/>
                <a:cs typeface="+mn-cs"/>
              </a:rPr>
              <a:t>Imran, Bano, and Rashid, 2025)</a:t>
            </a:r>
            <a:r>
              <a:rPr lang="en-US" baseline="0" dirty="0">
                <a:cs typeface="+mn-lt"/>
              </a:rPr>
              <a:t>. Therefore, the fundamental leadership behavior of an autocratic leader include high control of workers and unilateral decisions, with very low emotional and cultural intelligence to understand employees’ emotions or culture. </a:t>
            </a:r>
          </a:p>
          <a:p>
            <a:r>
              <a:rPr lang="en-US" baseline="0" dirty="0">
                <a:cs typeface="+mn-lt"/>
              </a:rPr>
              <a:t>The underlying management assumptions of democratic leadership is that employees are motivated and capable of contributing to decision-making process in an organization. Consequently, such leaders adopt a participative approach by encouraging employees input through open communication (</a:t>
            </a:r>
            <a:r>
              <a:rPr lang="en-GB" sz="1200" kern="1200" dirty="0">
                <a:solidFill>
                  <a:schemeClr val="tx1"/>
                </a:solidFill>
                <a:latin typeface="+mn-lt"/>
                <a:ea typeface="+mn-ea"/>
                <a:cs typeface="+mn-cs"/>
              </a:rPr>
              <a:t>Imran, Bano, and Rashid, 2025)</a:t>
            </a:r>
            <a:r>
              <a:rPr lang="en-US" baseline="0" dirty="0">
                <a:cs typeface="+mn-lt"/>
              </a:rPr>
              <a:t>. They are very empathetic to employees’ concerns.</a:t>
            </a:r>
          </a:p>
          <a:p>
            <a:r>
              <a:rPr lang="en-US" baseline="0" dirty="0">
                <a:cs typeface="+mn-lt"/>
              </a:rPr>
              <a:t>The management assumption of transformational leadership is that when workers are motivated by good vision and purpose, they are likely to improve their performance beyond expectations. Such leaders are visionary, inspiring, and mentors because of the emotional connection they establish with their followers. </a:t>
            </a:r>
          </a:p>
          <a:p>
            <a:r>
              <a:rPr lang="en-US" baseline="0" dirty="0">
                <a:cs typeface="+mn-lt"/>
              </a:rPr>
              <a:t>The underlying management assumption of servant leadership is that leaders are supposed to be servants of their employees by supporting them to grow. Such employees exhibit humility, empowerment, and listening to their employees’ needs. </a:t>
            </a:r>
          </a:p>
          <a:p>
            <a:endParaRPr lang="en-US" baseline="0" dirty="0">
              <a:cs typeface="+mn-lt"/>
            </a:endParaRPr>
          </a:p>
        </p:txBody>
      </p:sp>
      <p:sp>
        <p:nvSpPr>
          <p:cNvPr id="4" name="Slide Number Placeholder 3"/>
          <p:cNvSpPr>
            <a:spLocks noGrp="1"/>
          </p:cNvSpPr>
          <p:nvPr>
            <p:ph type="sldNum" sz="quarter" idx="5"/>
          </p:nvPr>
        </p:nvSpPr>
        <p:spPr/>
        <p:txBody>
          <a:bodyPr/>
          <a:lstStyle/>
          <a:p>
            <a:fld id="{30A88BD1-26CC-4D75-8E66-5D03F76B48D3}" type="slidenum">
              <a:rPr lang="en-US"/>
              <a:pPr/>
              <a:t>7</a:t>
            </a:fld>
            <a:endParaRPr lang="en-US" dirty="0"/>
          </a:p>
        </p:txBody>
      </p:sp>
    </p:spTree>
    <p:extLst>
      <p:ext uri="{BB962C8B-B14F-4D97-AF65-F5344CB8AC3E}">
        <p14:creationId xmlns:p14="http://schemas.microsoft.com/office/powerpoint/2010/main" val="3052561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Goleman’s model has five core competencies that are important to leaders. They include: self-awareness, self-regulation, motivation, empathy, and social skills (Goleman, 2004).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Self-awareness:  the ability to identify and understand a person’s emotions and those of others, as well as the effect of their actions on others (Goleman, 2006).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Self-regulation: the ability to manage and regulate your emotions to ensure you express it appropriately.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Motivation: the inner drive that makes people to have the passion for their work.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Empathy:  the ability to understand other individuals’ feelings and emotional state and view things from their perspectives (Goleman, 2006).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Social skills: ability to build meaningful relationships with others and broaden your understanding of yourself and others. </a:t>
            </a:r>
            <a:endParaRPr lang="en-US" sz="1200" kern="1200" dirty="0">
              <a:solidFill>
                <a:schemeClr val="tx1"/>
              </a:solidFill>
              <a:latin typeface="+mn-lt"/>
              <a:ea typeface="+mn-ea"/>
              <a:cs typeface="+mn-cs"/>
            </a:endParaRPr>
          </a:p>
          <a:p>
            <a:endParaRPr lang="en-US" dirty="0">
              <a:cs typeface="Calibri"/>
            </a:endParaRPr>
          </a:p>
        </p:txBody>
      </p:sp>
      <p:sp>
        <p:nvSpPr>
          <p:cNvPr id="4" name="Slide Number Placeholder 3"/>
          <p:cNvSpPr>
            <a:spLocks noGrp="1"/>
          </p:cNvSpPr>
          <p:nvPr>
            <p:ph type="sldNum" sz="quarter" idx="5"/>
          </p:nvPr>
        </p:nvSpPr>
        <p:spPr/>
        <p:txBody>
          <a:bodyPr/>
          <a:lstStyle/>
          <a:p>
            <a:fld id="{30A88BD1-26CC-4D75-8E66-5D03F76B48D3}" type="slidenum">
              <a:rPr lang="en-US"/>
              <a:pPr/>
              <a:t>8</a:t>
            </a:fld>
            <a:endParaRPr lang="en-US" dirty="0"/>
          </a:p>
        </p:txBody>
      </p:sp>
    </p:spTree>
    <p:extLst>
      <p:ext uri="{BB962C8B-B14F-4D97-AF65-F5344CB8AC3E}">
        <p14:creationId xmlns:p14="http://schemas.microsoft.com/office/powerpoint/2010/main" val="2313575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None/>
            </a:pPr>
            <a:r>
              <a:rPr lang="en-GB" sz="1200" kern="1200" dirty="0">
                <a:solidFill>
                  <a:schemeClr val="tx1"/>
                </a:solidFill>
                <a:latin typeface="+mn-lt"/>
                <a:ea typeface="+mn-ea"/>
                <a:cs typeface="+mn-cs"/>
              </a:rPr>
              <a:t>The ability to communicate well with and relate to individuals from other</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cultures (Earley and Ang,</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2007). CQ enables people to navigate varied cultural contexts, which help to promote trust and minimise conflict in multicultural context. CQ improves leaders’ ability to understand and respect different cultural contexts, which enables them to modify their style and behaviour.</a:t>
            </a:r>
          </a:p>
          <a:p>
            <a:r>
              <a:rPr lang="en-GB" sz="1200" b="1" kern="1200" dirty="0">
                <a:solidFill>
                  <a:schemeClr val="tx1"/>
                </a:solidFill>
                <a:latin typeface="+mn-lt"/>
                <a:ea typeface="+mn-ea"/>
                <a:cs typeface="+mn-cs"/>
              </a:rPr>
              <a:t>Earley &amp; Ang’s model: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Cognitive CQ:  refers to individuals’ knowledge of different cultures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Motivational CQ: individuals’ effort to engage in new cultural experiences (Earley and Ang, 2007)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Behavioral CQ: individuals’ suitability in cross-cultural interactions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Meta-cognitive CQ; Individuals’ awareness of cultural dynamics during interactions (Earley and Ang, 2007)</a:t>
            </a:r>
            <a:endParaRPr lang="en-US" sz="1200" kern="1200" dirty="0">
              <a:solidFill>
                <a:schemeClr val="tx1"/>
              </a:solidFill>
              <a:latin typeface="+mn-lt"/>
              <a:ea typeface="+mn-ea"/>
              <a:cs typeface="+mn-cs"/>
            </a:endParaRPr>
          </a:p>
          <a:p>
            <a:pPr marL="171450" indent="-171450">
              <a:buFont typeface="Arial,Sans-Serif"/>
              <a:buNone/>
            </a:pPr>
            <a:r>
              <a:rPr lang="en-GB" sz="1200"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30A88BD1-26CC-4D75-8E66-5D03F76B48D3}" type="slidenum">
              <a:rPr lang="en-US"/>
              <a:pPr/>
              <a:t>9</a:t>
            </a:fld>
            <a:endParaRPr lang="en-US" dirty="0"/>
          </a:p>
        </p:txBody>
      </p:sp>
    </p:spTree>
    <p:extLst>
      <p:ext uri="{BB962C8B-B14F-4D97-AF65-F5344CB8AC3E}">
        <p14:creationId xmlns:p14="http://schemas.microsoft.com/office/powerpoint/2010/main" val="515957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Both emotional</a:t>
            </a:r>
            <a:r>
              <a:rPr lang="en-US" baseline="0" dirty="0">
                <a:cs typeface="Calibri"/>
              </a:rPr>
              <a:t> intelligence and cultural intelligence are relational competencies that focus on managing behavior, interpersonal skills, and adapting to new environments (</a:t>
            </a:r>
            <a:r>
              <a:rPr lang="en-GB" sz="1200" kern="1200" dirty="0">
                <a:solidFill>
                  <a:schemeClr val="tx1"/>
                </a:solidFill>
                <a:latin typeface="+mn-lt"/>
                <a:ea typeface="+mn-ea"/>
                <a:cs typeface="+mn-cs"/>
              </a:rPr>
              <a:t>Jordan, Ashkanasy, and Ascough, 2008)</a:t>
            </a:r>
            <a:r>
              <a:rPr lang="en-US" baseline="0" dirty="0">
                <a:cs typeface="Calibri"/>
              </a:rPr>
              <a:t>. However, they differ in context and focus, as EI identifies and regulates individual’s emotions and those of others in a familiar cultural context. However, CQ navigates, interprets, and functions well in multi-cultural contexts (</a:t>
            </a:r>
            <a:r>
              <a:rPr lang="en-GB" sz="1200" kern="1200" dirty="0">
                <a:solidFill>
                  <a:schemeClr val="tx1"/>
                </a:solidFill>
                <a:latin typeface="+mn-lt"/>
                <a:ea typeface="+mn-ea"/>
                <a:cs typeface="+mn-cs"/>
              </a:rPr>
              <a:t>Jordan, Ashkanasy, and Ascough, 2008)</a:t>
            </a:r>
            <a:r>
              <a:rPr lang="en-US" baseline="0" dirty="0">
                <a:cs typeface="Calibri"/>
              </a:rPr>
              <a:t>. </a:t>
            </a:r>
            <a:endParaRPr lang="en-US" dirty="0">
              <a:cs typeface="Calibri"/>
            </a:endParaRPr>
          </a:p>
        </p:txBody>
      </p:sp>
      <p:sp>
        <p:nvSpPr>
          <p:cNvPr id="4" name="Slide Number Placeholder 3"/>
          <p:cNvSpPr>
            <a:spLocks noGrp="1"/>
          </p:cNvSpPr>
          <p:nvPr>
            <p:ph type="sldNum" sz="quarter" idx="5"/>
          </p:nvPr>
        </p:nvSpPr>
        <p:spPr/>
        <p:txBody>
          <a:bodyPr/>
          <a:lstStyle/>
          <a:p>
            <a:fld id="{30A88BD1-26CC-4D75-8E66-5D03F76B48D3}" type="slidenum">
              <a:rPr lang="en-US"/>
              <a:pPr/>
              <a:t>10</a:t>
            </a:fld>
            <a:endParaRPr lang="en-US" dirty="0"/>
          </a:p>
        </p:txBody>
      </p:sp>
    </p:spTree>
    <p:extLst>
      <p:ext uri="{BB962C8B-B14F-4D97-AF65-F5344CB8AC3E}">
        <p14:creationId xmlns:p14="http://schemas.microsoft.com/office/powerpoint/2010/main" val="2379125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synthesis presents the EI</a:t>
            </a:r>
            <a:r>
              <a:rPr lang="en-US" baseline="0" dirty="0"/>
              <a:t> x CQ leadership matrix, which is a framework that analyses the effectiveness of leadership based on cultural intelligence and emotional intelligence (</a:t>
            </a:r>
            <a:r>
              <a:rPr lang="en-GB" sz="1200" kern="1200" dirty="0">
                <a:solidFill>
                  <a:schemeClr val="tx1"/>
                </a:solidFill>
                <a:latin typeface="+mn-lt"/>
                <a:ea typeface="+mn-ea"/>
                <a:cs typeface="+mn-cs"/>
              </a:rPr>
              <a:t>Mammadov and Wald, 2025)</a:t>
            </a:r>
            <a:r>
              <a:rPr lang="en-US" baseline="0" dirty="0"/>
              <a:t>. It maps how leaders’ empathy and self-awareness interact with their capability to manage multicultural contexts. Leaders with high EI and CQ have strong emotional regulation and empathy that enables them to navigate multicultural context (</a:t>
            </a:r>
            <a:r>
              <a:rPr lang="en-GB" sz="1200" kern="1200" dirty="0">
                <a:solidFill>
                  <a:schemeClr val="tx1"/>
                </a:solidFill>
                <a:latin typeface="+mn-lt"/>
                <a:ea typeface="+mn-ea"/>
                <a:cs typeface="+mn-cs"/>
              </a:rPr>
              <a:t>Mammadov and Wald, 2025)</a:t>
            </a:r>
            <a:r>
              <a:rPr lang="en-US" baseline="0" dirty="0"/>
              <a:t>.  </a:t>
            </a:r>
          </a:p>
          <a:p>
            <a:r>
              <a:rPr lang="en-US" baseline="0" dirty="0"/>
              <a:t>Leaders with high EI and low CQ are interpersonally supportive, emotionally intelligence, and caring. However, they find it difficult to adapt to different cultural contexts.</a:t>
            </a:r>
          </a:p>
          <a:p>
            <a:r>
              <a:rPr lang="en-US" baseline="0" dirty="0"/>
              <a:t>Leaders with low EI and high CQ are flexible and can adapt to diverse cultural contexts. However, they lack social skills and empathy to enable them manage people’s emotions (</a:t>
            </a:r>
            <a:r>
              <a:rPr lang="en-GB" sz="1200" kern="1200" dirty="0">
                <a:solidFill>
                  <a:schemeClr val="tx1"/>
                </a:solidFill>
                <a:latin typeface="+mn-lt"/>
                <a:ea typeface="+mn-ea"/>
                <a:cs typeface="+mn-cs"/>
              </a:rPr>
              <a:t>Mammadov and Wald, 2025)</a:t>
            </a:r>
            <a:r>
              <a:rPr lang="en-US" baseline="0" dirty="0"/>
              <a:t>.</a:t>
            </a:r>
          </a:p>
          <a:p>
            <a:r>
              <a:rPr lang="en-US" baseline="0" dirty="0"/>
              <a:t>Leaders with low EI and low CQ are autocratic, as they lack the ability to understand their emotions and those of others. </a:t>
            </a:r>
          </a:p>
          <a:p>
            <a:r>
              <a:rPr lang="en-US" baseline="0" dirty="0"/>
              <a:t>The matrix is grounded on various theories, including Goleman’s EI, transformational leadership theory, and cultural intelligence theory. </a:t>
            </a:r>
          </a:p>
          <a:p>
            <a:endParaRPr lang="en-US" dirty="0"/>
          </a:p>
        </p:txBody>
      </p:sp>
      <p:sp>
        <p:nvSpPr>
          <p:cNvPr id="4" name="Slide Number Placeholder 3"/>
          <p:cNvSpPr>
            <a:spLocks noGrp="1"/>
          </p:cNvSpPr>
          <p:nvPr>
            <p:ph type="sldNum" sz="quarter" idx="5"/>
          </p:nvPr>
        </p:nvSpPr>
        <p:spPr/>
        <p:txBody>
          <a:bodyPr/>
          <a:lstStyle/>
          <a:p>
            <a:fld id="{30A88BD1-26CC-4D75-8E66-5D03F76B48D3}" type="slidenum">
              <a:rPr lang="en-US"/>
              <a:pPr/>
              <a:t>11</a:t>
            </a:fld>
            <a:endParaRPr lang="en-US" dirty="0"/>
          </a:p>
        </p:txBody>
      </p:sp>
    </p:spTree>
    <p:extLst>
      <p:ext uri="{BB962C8B-B14F-4D97-AF65-F5344CB8AC3E}">
        <p14:creationId xmlns:p14="http://schemas.microsoft.com/office/powerpoint/2010/main" val="876670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 mapping applies CQ and EI to various leadership theories to highlight how specific context of the team, organisation, and situation to determine the effectiveness of the leader (</a:t>
            </a:r>
            <a:r>
              <a:rPr lang="en-GB" sz="1800" kern="1200" dirty="0">
                <a:solidFill>
                  <a:schemeClr val="tx1"/>
                </a:solidFill>
                <a:latin typeface="+mn-lt"/>
                <a:ea typeface="+mn-ea"/>
                <a:cs typeface="+mn-cs"/>
              </a:rPr>
              <a:t>Mammadov and Wald, 2025)</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 For instance, autocratic leadership is effective in high-pressure environment where decisions are made swiftly. Democratic leadership is effective when you want to build team consensus, while transformational leadership is effective when you want to lead change programs in a company (</a:t>
            </a:r>
            <a:r>
              <a:rPr lang="en-GB" sz="1800" kern="1200" dirty="0">
                <a:solidFill>
                  <a:schemeClr val="tx1"/>
                </a:solidFill>
                <a:latin typeface="+mn-lt"/>
                <a:ea typeface="+mn-ea"/>
                <a:cs typeface="+mn-cs"/>
              </a:rPr>
              <a:t>Mammadov and Wald, 2025)</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 On the other hand, servant leadership focuses on collaboration  and employee development.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A88BD1-26CC-4D75-8E66-5D03F76B48D3}" type="slidenum">
              <a:rPr lang="en-GB" smtClean="0"/>
              <a:pPr/>
              <a:t>12</a:t>
            </a:fld>
            <a:endParaRPr lang="en-GB" dirty="0"/>
          </a:p>
        </p:txBody>
      </p:sp>
    </p:spTree>
    <p:extLst>
      <p:ext uri="{BB962C8B-B14F-4D97-AF65-F5344CB8AC3E}">
        <p14:creationId xmlns:p14="http://schemas.microsoft.com/office/powerpoint/2010/main" val="15241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US" dirty="0">
                <a:cs typeface="Calibri" panose="020F0502020204030204"/>
              </a:rPr>
              <a:t>Google</a:t>
            </a:r>
            <a:r>
              <a:rPr lang="en-US" baseline="0" dirty="0">
                <a:cs typeface="Calibri" panose="020F0502020204030204"/>
              </a:rPr>
              <a:t> through its Project Aristotle supports the concept of psychological safety in the company to ensure employees feel free to seek questions, make mistakes, and share new ideas without fearing consequences. This psychological safety is considered a collective EI that promotes mutual respect, encourages open communication normalizes mistakes or risk-taking, and encourages leaders to lead with empathy. This aspect has enabled this company to create a high-performing team characterized by high innovation, higher employee engagement, reduced turnover, and lower risk.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0A88BD1-26CC-4D75-8E66-5D03F76B48D3}" type="slidenum">
              <a:rPr lang="en-GB" smtClean="0"/>
              <a:pPr/>
              <a:t>13</a:t>
            </a:fld>
            <a:endParaRPr lang="en-GB" dirty="0"/>
          </a:p>
        </p:txBody>
      </p:sp>
    </p:spTree>
    <p:extLst>
      <p:ext uri="{BB962C8B-B14F-4D97-AF65-F5344CB8AC3E}">
        <p14:creationId xmlns:p14="http://schemas.microsoft.com/office/powerpoint/2010/main" val="2713065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Nadella’s leadership focused</a:t>
            </a:r>
            <a:r>
              <a:rPr lang="en-US" baseline="0" dirty="0"/>
              <a:t> on empathy growth mindset, and employee empowerment. The company strives to understand employees’ needs, empower them to perform their work and encourage them to develop new creative ideas in the company. On the other hand, Starbuck also attempted cultural intelligence by investing in consumer needs and preferences when it entered the Chinese market. The company localized menu to the Chinese culture which helped to attract Chinese customers.</a:t>
            </a:r>
          </a:p>
          <a:p>
            <a:r>
              <a:rPr lang="en-US" baseline="0" dirty="0"/>
              <a:t>Airbnb embedded cultural intelligence in governance systems by promoting a community built on trust, belonging, and authentic experiences (</a:t>
            </a:r>
            <a:r>
              <a:rPr lang="en-GB" sz="1200" kern="1200" dirty="0">
                <a:solidFill>
                  <a:schemeClr val="tx1"/>
                </a:solidFill>
                <a:latin typeface="+mn-lt"/>
                <a:ea typeface="+mn-ea"/>
                <a:cs typeface="+mn-cs"/>
              </a:rPr>
              <a:t>Airbnb,</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2024)</a:t>
            </a:r>
            <a:r>
              <a:rPr lang="en-US" baseline="0" dirty="0"/>
              <a:t>. The company also encourages responsible leadership and diversity that is responsible to different cultural settings</a:t>
            </a:r>
          </a:p>
          <a:p>
            <a:r>
              <a:rPr lang="en-US" baseline="0" dirty="0"/>
              <a:t> </a:t>
            </a:r>
            <a:endParaRPr lang="en-US" dirty="0"/>
          </a:p>
        </p:txBody>
      </p:sp>
      <p:sp>
        <p:nvSpPr>
          <p:cNvPr id="4" name="Slide Number Placeholder 3"/>
          <p:cNvSpPr>
            <a:spLocks noGrp="1"/>
          </p:cNvSpPr>
          <p:nvPr>
            <p:ph type="sldNum" sz="quarter" idx="5"/>
          </p:nvPr>
        </p:nvSpPr>
        <p:spPr/>
        <p:txBody>
          <a:bodyPr/>
          <a:lstStyle/>
          <a:p>
            <a:fld id="{30A88BD1-26CC-4D75-8E66-5D03F76B48D3}" type="slidenum">
              <a:rPr lang="en-GB" smtClean="0"/>
              <a:pPr/>
              <a:t>14</a:t>
            </a:fld>
            <a:endParaRPr lang="en-GB" dirty="0"/>
          </a:p>
        </p:txBody>
      </p:sp>
    </p:spTree>
    <p:extLst>
      <p:ext uri="{BB962C8B-B14F-4D97-AF65-F5344CB8AC3E}">
        <p14:creationId xmlns:p14="http://schemas.microsoft.com/office/powerpoint/2010/main" val="1917915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Companies can</a:t>
            </a:r>
            <a:r>
              <a:rPr lang="en-GB" baseline="0" dirty="0"/>
              <a:t> develop EI and CQ by integrating them into their talent lifecycle to promote empathy, effective communication, and adaptability in a multicultural context (</a:t>
            </a:r>
            <a:r>
              <a:rPr lang="en-GB" sz="1200" kern="1200" dirty="0">
                <a:solidFill>
                  <a:schemeClr val="tx1"/>
                </a:solidFill>
                <a:latin typeface="+mn-lt"/>
                <a:ea typeface="+mn-ea"/>
                <a:cs typeface="+mn-cs"/>
              </a:rPr>
              <a:t>Bratianu and Paiuc, 2025)</a:t>
            </a:r>
            <a:r>
              <a:rPr lang="en-GB" baseline="0" dirty="0"/>
              <a:t>. Organisations can develop EI and CQ by recruiting for EI/CQ, developing these competences in their leaders, and reinforcing them via performance management to align them with future needs for adaptability and resilience leaders and innovative employees (</a:t>
            </a:r>
            <a:r>
              <a:rPr lang="en-GB" sz="1200" kern="1200" dirty="0">
                <a:solidFill>
                  <a:schemeClr val="tx1"/>
                </a:solidFill>
                <a:latin typeface="+mn-lt"/>
                <a:ea typeface="+mn-ea"/>
                <a:cs typeface="+mn-cs"/>
              </a:rPr>
              <a:t>Jordan, Ashkanasy,</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and Ascough, 2008)</a:t>
            </a:r>
            <a:r>
              <a:rPr lang="en-GB" baseline="0" dirty="0"/>
              <a:t>.</a:t>
            </a:r>
            <a:endParaRPr lang="en-GB" dirty="0"/>
          </a:p>
        </p:txBody>
      </p:sp>
      <p:sp>
        <p:nvSpPr>
          <p:cNvPr id="4" name="Slide Number Placeholder 3"/>
          <p:cNvSpPr>
            <a:spLocks noGrp="1"/>
          </p:cNvSpPr>
          <p:nvPr>
            <p:ph type="sldNum" sz="quarter" idx="5"/>
          </p:nvPr>
        </p:nvSpPr>
        <p:spPr/>
        <p:txBody>
          <a:bodyPr/>
          <a:lstStyle/>
          <a:p>
            <a:fld id="{30A88BD1-26CC-4D75-8E66-5D03F76B48D3}" type="slidenum">
              <a:rPr lang="en-GB" smtClean="0"/>
              <a:pPr/>
              <a:t>15</a:t>
            </a:fld>
            <a:endParaRPr lang="en-GB" dirty="0"/>
          </a:p>
        </p:txBody>
      </p:sp>
    </p:spTree>
    <p:extLst>
      <p:ext uri="{BB962C8B-B14F-4D97-AF65-F5344CB8AC3E}">
        <p14:creationId xmlns:p14="http://schemas.microsoft.com/office/powerpoint/2010/main" val="3255646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indent="0">
              <a:lnSpc>
                <a:spcPct val="90000"/>
              </a:lnSpc>
              <a:spcAft>
                <a:spcPts val="600"/>
              </a:spcAft>
              <a:buFont typeface="Arial" panose="020B0604020202020204" pitchFamily="34" charset="0"/>
              <a:buNone/>
            </a:pPr>
            <a:r>
              <a:rPr lang="en-GB" dirty="0"/>
              <a:t>There are</a:t>
            </a:r>
            <a:r>
              <a:rPr lang="en-GB" baseline="0" dirty="0"/>
              <a:t> risks, limitations, and ethical considerations of too much emphasis on EI and CQ. Too much EI can lead to emotional labour burden on people because of burnout and exhaustion emanating from trying to regularly regulate your emotions and those of other people (</a:t>
            </a:r>
            <a:r>
              <a:rPr lang="en-GB" sz="1200" kern="1200" dirty="0">
                <a:solidFill>
                  <a:schemeClr val="tx1"/>
                </a:solidFill>
                <a:latin typeface="+mn-lt"/>
                <a:ea typeface="+mn-ea"/>
                <a:cs typeface="+mn-cs"/>
              </a:rPr>
              <a:t>Lorenz, Ramsey, and Franke, 2020)</a:t>
            </a:r>
            <a:r>
              <a:rPr lang="en-GB" baseline="0" dirty="0"/>
              <a:t>. Furthermore, too much CQ can lead to cultural stereotyping as people start to treat one another representative of a certain cultural group and not a unique individual (</a:t>
            </a:r>
            <a:r>
              <a:rPr lang="en-GB" sz="1200" kern="1200" dirty="0">
                <a:solidFill>
                  <a:schemeClr val="tx1"/>
                </a:solidFill>
                <a:latin typeface="+mn-lt"/>
                <a:ea typeface="+mn-ea"/>
                <a:cs typeface="+mn-cs"/>
              </a:rPr>
              <a:t>Lorenz, Ramsey, and Franke, 2020)</a:t>
            </a:r>
            <a:r>
              <a:rPr lang="en-GB" baseline="0" dirty="0"/>
              <a:t>. </a:t>
            </a:r>
            <a:endParaRPr lang="en-GB" dirty="0"/>
          </a:p>
        </p:txBody>
      </p:sp>
      <p:sp>
        <p:nvSpPr>
          <p:cNvPr id="4" name="Slide Number Placeholder 3"/>
          <p:cNvSpPr>
            <a:spLocks noGrp="1"/>
          </p:cNvSpPr>
          <p:nvPr>
            <p:ph type="sldNum" sz="quarter" idx="5"/>
          </p:nvPr>
        </p:nvSpPr>
        <p:spPr/>
        <p:txBody>
          <a:bodyPr/>
          <a:lstStyle/>
          <a:p>
            <a:fld id="{30A88BD1-26CC-4D75-8E66-5D03F76B48D3}" type="slidenum">
              <a:rPr lang="en-GB" smtClean="0"/>
              <a:pPr/>
              <a:t>16</a:t>
            </a:fld>
            <a:endParaRPr lang="en-GB" dirty="0"/>
          </a:p>
        </p:txBody>
      </p:sp>
    </p:spTree>
    <p:extLst>
      <p:ext uri="{BB962C8B-B14F-4D97-AF65-F5344CB8AC3E}">
        <p14:creationId xmlns:p14="http://schemas.microsoft.com/office/powerpoint/2010/main" val="3748382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0A88BD1-26CC-4D75-8E66-5D03F76B48D3}" type="slidenum">
              <a:rPr lang="en-US" smtClean="0"/>
              <a:pPr/>
              <a:t>17</a:t>
            </a:fld>
            <a:endParaRPr lang="en-US" dirty="0"/>
          </a:p>
        </p:txBody>
      </p:sp>
    </p:spTree>
    <p:extLst>
      <p:ext uri="{BB962C8B-B14F-4D97-AF65-F5344CB8AC3E}">
        <p14:creationId xmlns:p14="http://schemas.microsoft.com/office/powerpoint/2010/main" val="3530612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a:t>
            </a:r>
            <a:r>
              <a:rPr lang="en-US" baseline="0" dirty="0"/>
              <a:t> listening!</a:t>
            </a:r>
          </a:p>
          <a:p>
            <a:endParaRPr lang="en-US" dirty="0"/>
          </a:p>
        </p:txBody>
      </p:sp>
      <p:sp>
        <p:nvSpPr>
          <p:cNvPr id="4" name="Slide Number Placeholder 3"/>
          <p:cNvSpPr>
            <a:spLocks noGrp="1"/>
          </p:cNvSpPr>
          <p:nvPr>
            <p:ph type="sldNum" sz="quarter" idx="10"/>
          </p:nvPr>
        </p:nvSpPr>
        <p:spPr/>
        <p:txBody>
          <a:bodyPr/>
          <a:lstStyle/>
          <a:p>
            <a:fld id="{30A88BD1-26CC-4D75-8E66-5D03F76B48D3}" type="slidenum">
              <a:rPr lang="en-US" smtClean="0"/>
              <a:pPr/>
              <a:t>19</a:t>
            </a:fld>
            <a:endParaRPr lang="en-US" dirty="0"/>
          </a:p>
        </p:txBody>
      </p:sp>
    </p:spTree>
    <p:extLst>
      <p:ext uri="{BB962C8B-B14F-4D97-AF65-F5344CB8AC3E}">
        <p14:creationId xmlns:p14="http://schemas.microsoft.com/office/powerpoint/2010/main" val="1716815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99470382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274007209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191456869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16857123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306380413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237034751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956877412"/>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414855170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394216073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6973184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val="347212723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31759806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14420649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08347783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99555265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57041340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977260478"/>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606180604"/>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55309264"/>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402877631"/>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74588345"/>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12601650"/>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664615058"/>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45747606"/>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22672994"/>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03712168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563512083"/>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191141706"/>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230443112"/>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673235970"/>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418280322"/>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63116377"/>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423947214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pPr/>
              <a:t>2/27/2026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pPr/>
              <a:t>‹#›</a:t>
            </a:fld>
            <a:endParaRPr lang="en-US" dirty="0"/>
          </a:p>
        </p:txBody>
      </p:sp>
    </p:spTree>
    <p:extLst>
      <p:ext uri="{BB962C8B-B14F-4D97-AF65-F5344CB8AC3E}">
        <p14:creationId xmlns:p14="http://schemas.microsoft.com/office/powerpoint/2010/main" val="1070008147"/>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691503357"/>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pPr/>
              <a:t>2/27/2026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650367238"/>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webp"/><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5">
            <a:extLst>
              <a:ext uri="{FF2B5EF4-FFF2-40B4-BE49-F238E27FC236}">
                <a16:creationId xmlns:a16="http://schemas.microsoft.com/office/drawing/2014/main" id="{0C4B0944-F467-824E-878A-FE30898DE4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Rectangle: Rounded Corners 8">
            <a:extLst>
              <a:ext uri="{FF2B5EF4-FFF2-40B4-BE49-F238E27FC236}">
                <a16:creationId xmlns:a16="http://schemas.microsoft.com/office/drawing/2014/main" id="{C8B9E373-E511-2066-94C6-E374D30A8BEA}"/>
              </a:ext>
            </a:extLst>
          </p:cNvPr>
          <p:cNvSpPr/>
          <p:nvPr/>
        </p:nvSpPr>
        <p:spPr>
          <a:xfrm>
            <a:off x="452437" y="922507"/>
            <a:ext cx="11287125" cy="1562100"/>
          </a:xfrm>
          <a:prstGeom prst="roundRect">
            <a:avLst/>
          </a:prstGeom>
          <a:solidFill>
            <a:srgbClr val="00B050">
              <a:alpha val="88000"/>
            </a:srgbClr>
          </a:soli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l"/>
            <a:r>
              <a:rPr lang="en-GB" sz="3600" dirty="0"/>
              <a:t>Mastering Effective Leadership in a Multicultural Context </a:t>
            </a:r>
          </a:p>
          <a:p>
            <a:endParaRPr lang="en-US" i="1" dirty="0">
              <a:solidFill>
                <a:schemeClr val="bg1"/>
              </a:solidFill>
              <a:ea typeface="Cambria"/>
              <a:cs typeface="Calibri"/>
            </a:endParaRPr>
          </a:p>
        </p:txBody>
      </p:sp>
      <p:graphicFrame>
        <p:nvGraphicFramePr>
          <p:cNvPr id="2" name="Diagram 1"/>
          <p:cNvGraphicFramePr/>
          <p:nvPr>
            <p:extLst>
              <p:ext uri="{D42A27DB-BD31-4B8C-83A1-F6EECF244321}">
                <p14:modId xmlns:p14="http://schemas.microsoft.com/office/powerpoint/2010/main" val="1406669693"/>
              </p:ext>
            </p:extLst>
          </p:nvPr>
        </p:nvGraphicFramePr>
        <p:xfrm>
          <a:off x="425316" y="2727766"/>
          <a:ext cx="11287125" cy="11709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Rounded Corners 8">
            <a:extLst>
              <a:ext uri="{FF2B5EF4-FFF2-40B4-BE49-F238E27FC236}">
                <a16:creationId xmlns:a16="http://schemas.microsoft.com/office/drawing/2014/main" id="{C8B9E373-E511-2066-94C6-E374D30A8BEA}"/>
              </a:ext>
            </a:extLst>
          </p:cNvPr>
          <p:cNvSpPr/>
          <p:nvPr/>
        </p:nvSpPr>
        <p:spPr>
          <a:xfrm>
            <a:off x="261257" y="4516166"/>
            <a:ext cx="11625943" cy="2098675"/>
          </a:xfrm>
          <a:prstGeom prst="roundRect">
            <a:avLst/>
          </a:prstGeom>
          <a:solidFill>
            <a:schemeClr val="accent2">
              <a:alpha val="88000"/>
            </a:schemeClr>
          </a:soli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l"/>
            <a:r>
              <a:rPr lang="en-GB" sz="2400" dirty="0"/>
              <a:t>Student Name: Lucia Damian</a:t>
            </a:r>
          </a:p>
          <a:p>
            <a:pPr algn="l"/>
            <a:r>
              <a:rPr lang="en-GB" sz="2400" dirty="0"/>
              <a:t>Student ID: 2311586</a:t>
            </a:r>
          </a:p>
          <a:p>
            <a:pPr algn="l"/>
            <a:r>
              <a:rPr lang="en-GB" sz="2400" dirty="0"/>
              <a:t>LCBB 6022: Leadership and Management Theory and Practice</a:t>
            </a:r>
          </a:p>
          <a:p>
            <a:pPr algn="l"/>
            <a:r>
              <a:rPr lang="en-GB" sz="2400" dirty="0">
                <a:solidFill>
                  <a:schemeClr val="bg1"/>
                </a:solidFill>
                <a:ea typeface="Cambria"/>
                <a:cs typeface="Calibri"/>
              </a:rPr>
              <a:t>Date: 27/02/2026</a:t>
            </a:r>
            <a:endParaRPr lang="en-US" sz="2400" dirty="0">
              <a:solidFill>
                <a:schemeClr val="bg1"/>
              </a:solidFill>
              <a:ea typeface="Cambria"/>
              <a:cs typeface="Calibri"/>
            </a:endParaRPr>
          </a:p>
        </p:txBody>
      </p:sp>
    </p:spTree>
    <p:extLst>
      <p:ext uri="{BB962C8B-B14F-4D97-AF65-F5344CB8AC3E}">
        <p14:creationId xmlns:p14="http://schemas.microsoft.com/office/powerpoint/2010/main" val="2352710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5C24DD9-DF37-1218-A681-0D494FCCE7F3}"/>
              </a:ext>
            </a:extLst>
          </p:cNvPr>
          <p:cNvSpPr>
            <a:spLocks noGrp="1"/>
          </p:cNvSpPr>
          <p:nvPr>
            <p:ph type="sldNum" sz="quarter" idx="12"/>
          </p:nvPr>
        </p:nvSpPr>
        <p:spPr/>
        <p:txBody>
          <a:bodyPr/>
          <a:lstStyle/>
          <a:p>
            <a:fld id="{48F63A3B-78C7-47BE-AE5E-E10140E04643}" type="slidenum">
              <a:rPr lang="en-US" dirty="0">
                <a:solidFill>
                  <a:srgbClr val="000000"/>
                </a:solidFill>
              </a:rPr>
              <a:pPr/>
              <a:t>2</a:t>
            </a:fld>
            <a:endParaRPr lang="en-US" dirty="0">
              <a:solidFill>
                <a:srgbClr val="000000"/>
              </a:solidFill>
            </a:endParaRPr>
          </a:p>
        </p:txBody>
      </p:sp>
      <p:sp>
        <p:nvSpPr>
          <p:cNvPr id="9" name="Title 1">
            <a:extLst>
              <a:ext uri="{FF2B5EF4-FFF2-40B4-BE49-F238E27FC236}">
                <a16:creationId xmlns:a16="http://schemas.microsoft.com/office/drawing/2014/main" id="{646032F5-8A3F-2E13-B348-C766E71B4628}"/>
              </a:ext>
            </a:extLst>
          </p:cNvPr>
          <p:cNvSpPr txBox="1">
            <a:spLocks/>
          </p:cNvSpPr>
          <p:nvPr/>
        </p:nvSpPr>
        <p:spPr>
          <a:xfrm>
            <a:off x="113937" y="1703179"/>
            <a:ext cx="2453937" cy="524055"/>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t>Content</a:t>
            </a:r>
          </a:p>
        </p:txBody>
      </p:sp>
      <p:pic>
        <p:nvPicPr>
          <p:cNvPr id="12" name="Picture 8">
            <a:extLst>
              <a:ext uri="{FF2B5EF4-FFF2-40B4-BE49-F238E27FC236}">
                <a16:creationId xmlns:a16="http://schemas.microsoft.com/office/drawing/2014/main" id="{3F065191-E0EF-21A6-9125-06CEABB35F54}"/>
              </a:ext>
            </a:extLst>
          </p:cNvPr>
          <p:cNvPicPr>
            <a:picLocks noChangeAspect="1"/>
          </p:cNvPicPr>
          <p:nvPr/>
        </p:nvPicPr>
        <p:blipFill>
          <a:blip r:embed="rId3"/>
          <a:stretch>
            <a:fillRect/>
          </a:stretch>
        </p:blipFill>
        <p:spPr>
          <a:xfrm>
            <a:off x="0" y="0"/>
            <a:ext cx="12191999" cy="1703179"/>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effectLst>
            <a:softEdge rad="31750"/>
          </a:effectLst>
        </p:spPr>
      </p:pic>
      <p:graphicFrame>
        <p:nvGraphicFramePr>
          <p:cNvPr id="16" name="Table 4">
            <a:extLst>
              <a:ext uri="{FF2B5EF4-FFF2-40B4-BE49-F238E27FC236}">
                <a16:creationId xmlns:a16="http://schemas.microsoft.com/office/drawing/2014/main" id="{3558C41E-D785-D088-A9A3-BEF3326CBABA}"/>
              </a:ext>
            </a:extLst>
          </p:cNvPr>
          <p:cNvGraphicFramePr>
            <a:graphicFrameLocks noGrp="1"/>
          </p:cNvGraphicFramePr>
          <p:nvPr>
            <p:extLst>
              <p:ext uri="{D42A27DB-BD31-4B8C-83A1-F6EECF244321}">
                <p14:modId xmlns:p14="http://schemas.microsoft.com/office/powerpoint/2010/main" val="3500908943"/>
              </p:ext>
            </p:extLst>
          </p:nvPr>
        </p:nvGraphicFramePr>
        <p:xfrm>
          <a:off x="1" y="2350611"/>
          <a:ext cx="10289155" cy="4478311"/>
        </p:xfrm>
        <a:graphic>
          <a:graphicData uri="http://schemas.openxmlformats.org/drawingml/2006/table">
            <a:tbl>
              <a:tblPr firstRow="1" bandRow="1">
                <a:tableStyleId>{5C22544A-7EE6-4342-B048-85BDC9FD1C3A}</a:tableStyleId>
              </a:tblPr>
              <a:tblGrid>
                <a:gridCol w="5572897">
                  <a:extLst>
                    <a:ext uri="{9D8B030D-6E8A-4147-A177-3AD203B41FA5}">
                      <a16:colId xmlns:a16="http://schemas.microsoft.com/office/drawing/2014/main" val="2070069669"/>
                    </a:ext>
                  </a:extLst>
                </a:gridCol>
                <a:gridCol w="4716258">
                  <a:extLst>
                    <a:ext uri="{9D8B030D-6E8A-4147-A177-3AD203B41FA5}">
                      <a16:colId xmlns:a16="http://schemas.microsoft.com/office/drawing/2014/main" val="1952250197"/>
                    </a:ext>
                  </a:extLst>
                </a:gridCol>
              </a:tblGrid>
              <a:tr h="4478311">
                <a:tc>
                  <a:txBody>
                    <a:bodyPr/>
                    <a:lstStyle/>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Introduction…………………………………………………………………………..</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Presentation</a:t>
                      </a:r>
                      <a:r>
                        <a:rPr lang="en-US" sz="1600" b="1" i="0" u="none" strike="noStrike" baseline="0" noProof="0" dirty="0">
                          <a:solidFill>
                            <a:srgbClr val="3C4E66"/>
                          </a:solidFill>
                          <a:latin typeface="Calibri"/>
                        </a:rPr>
                        <a:t>  structure</a:t>
                      </a:r>
                      <a:r>
                        <a:rPr lang="en-US" sz="1600" b="1" i="0" u="none" strike="noStrike" noProof="0" dirty="0">
                          <a:solidFill>
                            <a:srgbClr val="3C4E66"/>
                          </a:solidFill>
                          <a:latin typeface="Calibri"/>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Classical management Foundations  ………………………………………</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Management Assumptions about people ……………………………...</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Leadership Styles</a:t>
                      </a:r>
                      <a:r>
                        <a:rPr lang="en-US" sz="1600" b="1" i="0" u="none" strike="noStrike" baseline="0" noProof="0" dirty="0">
                          <a:solidFill>
                            <a:srgbClr val="3C4E66"/>
                          </a:solidFill>
                          <a:latin typeface="Calibri"/>
                        </a:rPr>
                        <a:t>  in context</a:t>
                      </a:r>
                      <a:r>
                        <a:rPr lang="en-US" sz="1600" b="1" i="0" u="none" strike="noStrike" noProof="0" dirty="0">
                          <a:solidFill>
                            <a:srgbClr val="3C4E66"/>
                          </a:solidFill>
                          <a:latin typeface="Calibri"/>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Emotional Intelligence (EI):</a:t>
                      </a:r>
                      <a:r>
                        <a:rPr lang="en-US" sz="1600" b="1" i="0" u="none" strike="noStrike" baseline="0" noProof="0" dirty="0">
                          <a:solidFill>
                            <a:srgbClr val="3C4E66"/>
                          </a:solidFill>
                          <a:latin typeface="Calibri"/>
                        </a:rPr>
                        <a:t> Model &amp; Relevance</a:t>
                      </a:r>
                      <a:r>
                        <a:rPr lang="en-US" sz="1600" b="1" i="0" u="none" strike="noStrike" noProof="0" dirty="0">
                          <a:solidFill>
                            <a:srgbClr val="3C4E66"/>
                          </a:solidFill>
                          <a:latin typeface="Calibri"/>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Cultural Intelligence (CI): Model &amp; Relevance ……………………….</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Critical Comparison;</a:t>
                      </a:r>
                      <a:r>
                        <a:rPr lang="en-US" sz="1600" b="1" i="0" u="none" strike="noStrike" baseline="0" noProof="0" dirty="0">
                          <a:solidFill>
                            <a:srgbClr val="3C4E66"/>
                          </a:solidFill>
                          <a:latin typeface="Calibri"/>
                        </a:rPr>
                        <a:t> EI vs. CQ</a:t>
                      </a:r>
                      <a:r>
                        <a:rPr lang="en-US" sz="1600" b="1" i="0" u="none" strike="noStrike" noProof="0" dirty="0">
                          <a:solidFill>
                            <a:srgbClr val="3C4E66"/>
                          </a:solidFill>
                          <a:latin typeface="Calibri"/>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Calibri"/>
                        </a:rPr>
                        <a:t>Integrated leadership</a:t>
                      </a:r>
                      <a:r>
                        <a:rPr lang="en-US" sz="1600" b="1" i="0" u="none" strike="noStrike" baseline="0" noProof="0" dirty="0">
                          <a:solidFill>
                            <a:srgbClr val="3C4E66"/>
                          </a:solidFill>
                          <a:latin typeface="Calibri"/>
                        </a:rPr>
                        <a:t> Framework </a:t>
                      </a:r>
                      <a:r>
                        <a:rPr lang="en-US" sz="1600" b="1" i="0" u="none" strike="noStrike" noProof="0" dirty="0">
                          <a:solidFill>
                            <a:srgbClr val="3C4E66"/>
                          </a:solidFill>
                          <a:latin typeface="Calibri"/>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Mapping leadership style</a:t>
                      </a:r>
                      <a:r>
                        <a:rPr lang="en-US" sz="1600" b="1" i="0" u="none" strike="noStrike" baseline="0" noProof="0" dirty="0">
                          <a:solidFill>
                            <a:srgbClr val="3C4E66"/>
                          </a:solidFill>
                          <a:latin typeface="+mn-lt"/>
                        </a:rPr>
                        <a:t>s onto the framework</a:t>
                      </a:r>
                      <a:r>
                        <a:rPr lang="en-US" sz="1600" b="1" i="0" u="none" strike="noStrike" noProof="0" dirty="0">
                          <a:solidFill>
                            <a:srgbClr val="3C4E66"/>
                          </a:solidFill>
                          <a:latin typeface="+mn-lt"/>
                        </a:rPr>
                        <a:t>……………………</a:t>
                      </a:r>
                      <a:endParaRPr lang="en-US" sz="1600" b="1" dirty="0">
                        <a:solidFill>
                          <a:srgbClr val="3C4E66"/>
                        </a:solidFill>
                      </a:endParaRP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Business</a:t>
                      </a:r>
                      <a:r>
                        <a:rPr lang="en-US" sz="1600" b="1" i="0" u="none" strike="noStrike" baseline="0" noProof="0" dirty="0">
                          <a:solidFill>
                            <a:srgbClr val="3C4E66"/>
                          </a:solidFill>
                          <a:latin typeface="+mn-lt"/>
                        </a:rPr>
                        <a:t> Examples Applied to the Framework</a:t>
                      </a:r>
                      <a:r>
                        <a:rPr lang="en-US" sz="1600" b="1" i="0" u="none" strike="noStrike" noProof="0" dirty="0">
                          <a:solidFill>
                            <a:srgbClr val="3C4E66"/>
                          </a:solidFill>
                          <a:latin typeface="+mn-lt"/>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Business</a:t>
                      </a:r>
                      <a:r>
                        <a:rPr lang="en-US" sz="1600" b="1" i="0" u="none" strike="noStrike" baseline="0" noProof="0" dirty="0">
                          <a:solidFill>
                            <a:srgbClr val="3C4E66"/>
                          </a:solidFill>
                          <a:latin typeface="+mn-lt"/>
                        </a:rPr>
                        <a:t> Examples Applied to the Framework </a:t>
                      </a:r>
                      <a:r>
                        <a:rPr lang="en-US" sz="1600" b="1" i="0" u="none" strike="noStrike" noProof="0" dirty="0">
                          <a:solidFill>
                            <a:srgbClr val="3C4E66"/>
                          </a:solidFill>
                          <a:latin typeface="Calibri"/>
                        </a:rPr>
                        <a:t>.........................</a:t>
                      </a:r>
                      <a:endParaRPr lang="en-US" sz="1600" b="1" i="0" u="none" strike="noStrike" noProof="0" dirty="0">
                        <a:solidFill>
                          <a:srgbClr val="3C4E66"/>
                        </a:solidFill>
                        <a:latin typeface="+mn-lt"/>
                      </a:endParaRP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Strategy design &amp; Implementation  ….………………………………..….</a:t>
                      </a: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Risks, Limitations, &amp;</a:t>
                      </a:r>
                      <a:r>
                        <a:rPr lang="en-US" sz="1600" b="1" i="0" u="none" strike="noStrike" baseline="0" noProof="0" dirty="0">
                          <a:solidFill>
                            <a:srgbClr val="3C4E66"/>
                          </a:solidFill>
                          <a:latin typeface="+mn-lt"/>
                        </a:rPr>
                        <a:t> Ethical Considerations ..</a:t>
                      </a:r>
                      <a:r>
                        <a:rPr lang="en-US" sz="1600" b="1" i="0" u="none" strike="noStrike" noProof="0" dirty="0">
                          <a:solidFill>
                            <a:srgbClr val="3C4E66"/>
                          </a:solidFill>
                          <a:latin typeface="+mn-lt"/>
                        </a:rPr>
                        <a:t>……………..………….</a:t>
                      </a: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Conclusion ..………………………………………………………………..………..</a:t>
                      </a:r>
                    </a:p>
                    <a:p>
                      <a:pPr marL="0" marR="0" lvl="0" indent="0" algn="l">
                        <a:lnSpc>
                          <a:spcPct val="100000"/>
                        </a:lnSpc>
                        <a:spcBef>
                          <a:spcPts val="0"/>
                        </a:spcBef>
                        <a:spcAft>
                          <a:spcPts val="0"/>
                        </a:spcAft>
                        <a:buNone/>
                      </a:pPr>
                      <a:r>
                        <a:rPr lang="en-US" sz="1600" b="1" i="0" u="none" strike="noStrike" noProof="0" dirty="0">
                          <a:solidFill>
                            <a:srgbClr val="3C4E66"/>
                          </a:solidFill>
                          <a:latin typeface="+mn-lt"/>
                        </a:rPr>
                        <a:t>Reference s……….……………………………………………………………..…….</a:t>
                      </a:r>
                    </a:p>
                  </a:txBody>
                  <a:tcPr>
                    <a:lnL w="0">
                      <a:noFill/>
                    </a:lnL>
                    <a:lnR w="0">
                      <a:noFill/>
                    </a:lnR>
                    <a:lnT w="0">
                      <a:noFill/>
                    </a:lnT>
                    <a:lnB w="0">
                      <a:noFill/>
                    </a:lnB>
                    <a:noFill/>
                  </a:tcPr>
                </a:tc>
                <a:tc>
                  <a:txBody>
                    <a:bodyPr/>
                    <a:lstStyle/>
                    <a:p>
                      <a:pPr lvl="0">
                        <a:lnSpc>
                          <a:spcPct val="100000"/>
                        </a:lnSpc>
                        <a:buNone/>
                      </a:pPr>
                      <a:r>
                        <a:rPr lang="en-US" sz="1600" b="1" dirty="0">
                          <a:solidFill>
                            <a:srgbClr val="3C4E66"/>
                          </a:solidFill>
                        </a:rPr>
                        <a:t>3</a:t>
                      </a:r>
                    </a:p>
                    <a:p>
                      <a:pPr lvl="0">
                        <a:lnSpc>
                          <a:spcPct val="100000"/>
                        </a:lnSpc>
                        <a:buNone/>
                      </a:pPr>
                      <a:r>
                        <a:rPr lang="en-US" sz="1600" b="1" dirty="0">
                          <a:solidFill>
                            <a:srgbClr val="3C4E66"/>
                          </a:solidFill>
                        </a:rPr>
                        <a:t>4</a:t>
                      </a:r>
                    </a:p>
                    <a:p>
                      <a:pPr lvl="0">
                        <a:lnSpc>
                          <a:spcPct val="100000"/>
                        </a:lnSpc>
                        <a:buNone/>
                      </a:pPr>
                      <a:r>
                        <a:rPr lang="en-US" sz="1600" b="1" dirty="0">
                          <a:solidFill>
                            <a:srgbClr val="3C4E66"/>
                          </a:solidFill>
                        </a:rPr>
                        <a:t>5</a:t>
                      </a:r>
                    </a:p>
                    <a:p>
                      <a:pPr lvl="0">
                        <a:lnSpc>
                          <a:spcPct val="100000"/>
                        </a:lnSpc>
                        <a:buNone/>
                      </a:pPr>
                      <a:r>
                        <a:rPr lang="en-US" sz="1600" b="1" dirty="0">
                          <a:solidFill>
                            <a:srgbClr val="3C4E66"/>
                          </a:solidFill>
                        </a:rPr>
                        <a:t>6</a:t>
                      </a:r>
                    </a:p>
                    <a:p>
                      <a:pPr lvl="0">
                        <a:lnSpc>
                          <a:spcPct val="100000"/>
                        </a:lnSpc>
                        <a:buNone/>
                      </a:pPr>
                      <a:r>
                        <a:rPr lang="en-US" sz="1600" b="1" dirty="0">
                          <a:solidFill>
                            <a:srgbClr val="3C4E66"/>
                          </a:solidFill>
                        </a:rPr>
                        <a:t>7</a:t>
                      </a:r>
                    </a:p>
                    <a:p>
                      <a:pPr lvl="0">
                        <a:lnSpc>
                          <a:spcPct val="100000"/>
                        </a:lnSpc>
                        <a:buNone/>
                      </a:pPr>
                      <a:r>
                        <a:rPr lang="en-US" sz="1600" b="1" dirty="0">
                          <a:solidFill>
                            <a:srgbClr val="3C4E66"/>
                          </a:solidFill>
                        </a:rPr>
                        <a:t>8</a:t>
                      </a:r>
                    </a:p>
                    <a:p>
                      <a:pPr lvl="0">
                        <a:lnSpc>
                          <a:spcPct val="100000"/>
                        </a:lnSpc>
                        <a:buNone/>
                      </a:pPr>
                      <a:r>
                        <a:rPr lang="en-US" sz="1600" b="1" dirty="0">
                          <a:solidFill>
                            <a:srgbClr val="3C4E66"/>
                          </a:solidFill>
                        </a:rPr>
                        <a:t>9</a:t>
                      </a:r>
                    </a:p>
                    <a:p>
                      <a:pPr lvl="0">
                        <a:lnSpc>
                          <a:spcPct val="100000"/>
                        </a:lnSpc>
                        <a:buNone/>
                      </a:pPr>
                      <a:r>
                        <a:rPr lang="en-US" sz="1600" b="1" dirty="0">
                          <a:solidFill>
                            <a:srgbClr val="3C4E66"/>
                          </a:solidFill>
                        </a:rPr>
                        <a:t>10</a:t>
                      </a:r>
                    </a:p>
                    <a:p>
                      <a:pPr lvl="0">
                        <a:lnSpc>
                          <a:spcPct val="100000"/>
                        </a:lnSpc>
                        <a:buNone/>
                      </a:pPr>
                      <a:r>
                        <a:rPr lang="en-US" sz="1600" b="1" dirty="0">
                          <a:solidFill>
                            <a:srgbClr val="3C4E66"/>
                          </a:solidFill>
                        </a:rPr>
                        <a:t>11</a:t>
                      </a:r>
                    </a:p>
                    <a:p>
                      <a:pPr lvl="0">
                        <a:lnSpc>
                          <a:spcPct val="100000"/>
                        </a:lnSpc>
                        <a:buNone/>
                      </a:pPr>
                      <a:r>
                        <a:rPr lang="en-US" sz="1600" b="1" dirty="0">
                          <a:solidFill>
                            <a:srgbClr val="3C4E66"/>
                          </a:solidFill>
                        </a:rPr>
                        <a:t>12</a:t>
                      </a:r>
                    </a:p>
                    <a:p>
                      <a:pPr lvl="0">
                        <a:lnSpc>
                          <a:spcPct val="100000"/>
                        </a:lnSpc>
                        <a:buNone/>
                      </a:pPr>
                      <a:r>
                        <a:rPr lang="en-US" sz="1600" b="1" dirty="0">
                          <a:solidFill>
                            <a:srgbClr val="3C4E66"/>
                          </a:solidFill>
                        </a:rPr>
                        <a:t>13</a:t>
                      </a:r>
                    </a:p>
                    <a:p>
                      <a:pPr lvl="0">
                        <a:lnSpc>
                          <a:spcPct val="100000"/>
                        </a:lnSpc>
                        <a:buNone/>
                      </a:pPr>
                      <a:r>
                        <a:rPr lang="en-US" sz="1600" b="1" dirty="0">
                          <a:solidFill>
                            <a:srgbClr val="3C4E66"/>
                          </a:solidFill>
                        </a:rPr>
                        <a:t>14</a:t>
                      </a:r>
                    </a:p>
                    <a:p>
                      <a:pPr lvl="0">
                        <a:lnSpc>
                          <a:spcPct val="100000"/>
                        </a:lnSpc>
                        <a:buNone/>
                      </a:pPr>
                      <a:r>
                        <a:rPr lang="en-US" sz="1600" b="1" dirty="0">
                          <a:solidFill>
                            <a:srgbClr val="3C4E66"/>
                          </a:solidFill>
                        </a:rPr>
                        <a:t>15</a:t>
                      </a:r>
                    </a:p>
                    <a:p>
                      <a:pPr lvl="0">
                        <a:lnSpc>
                          <a:spcPct val="100000"/>
                        </a:lnSpc>
                        <a:buNone/>
                      </a:pPr>
                      <a:r>
                        <a:rPr lang="en-US" sz="1600" b="1" dirty="0">
                          <a:solidFill>
                            <a:srgbClr val="3C4E66"/>
                          </a:solidFill>
                        </a:rPr>
                        <a:t>17</a:t>
                      </a:r>
                    </a:p>
                    <a:p>
                      <a:pPr lvl="0">
                        <a:lnSpc>
                          <a:spcPct val="100000"/>
                        </a:lnSpc>
                        <a:buNone/>
                      </a:pPr>
                      <a:r>
                        <a:rPr lang="en-US" sz="1600" b="1" dirty="0">
                          <a:solidFill>
                            <a:srgbClr val="3C4E66"/>
                          </a:solidFill>
                        </a:rPr>
                        <a:t>18</a:t>
                      </a:r>
                    </a:p>
                    <a:p>
                      <a:pPr lvl="0">
                        <a:lnSpc>
                          <a:spcPct val="100000"/>
                        </a:lnSpc>
                        <a:buNone/>
                      </a:pPr>
                      <a:r>
                        <a:rPr lang="en-US" sz="1600" b="1" dirty="0">
                          <a:solidFill>
                            <a:srgbClr val="3C4E66"/>
                          </a:solidFill>
                        </a:rPr>
                        <a:t>19</a:t>
                      </a:r>
                    </a:p>
                  </a:txBody>
                  <a:tcPr>
                    <a:lnL w="0">
                      <a:noFill/>
                    </a:lnL>
                    <a:lnR w="0">
                      <a:noFill/>
                    </a:lnR>
                    <a:lnT w="0">
                      <a:noFill/>
                    </a:lnT>
                    <a:lnB w="0">
                      <a:noFill/>
                    </a:lnB>
                    <a:noFill/>
                  </a:tcPr>
                </a:tc>
                <a:extLst>
                  <a:ext uri="{0D108BD9-81ED-4DB2-BD59-A6C34878D82A}">
                    <a16:rowId xmlns:a16="http://schemas.microsoft.com/office/drawing/2014/main" val="2250363210"/>
                  </a:ext>
                </a:extLst>
              </a:tr>
            </a:tbl>
          </a:graphicData>
        </a:graphic>
      </p:graphicFrame>
    </p:spTree>
    <p:extLst>
      <p:ext uri="{BB962C8B-B14F-4D97-AF65-F5344CB8AC3E}">
        <p14:creationId xmlns:p14="http://schemas.microsoft.com/office/powerpoint/2010/main" val="394524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5BDE-15D5-0258-68C0-5C3B37F393C0}"/>
              </a:ext>
            </a:extLst>
          </p:cNvPr>
          <p:cNvSpPr>
            <a:spLocks noGrp="1"/>
          </p:cNvSpPr>
          <p:nvPr>
            <p:ph type="title"/>
          </p:nvPr>
        </p:nvSpPr>
        <p:spPr>
          <a:xfrm>
            <a:off x="5498275" y="0"/>
            <a:ext cx="6693725" cy="1068779"/>
          </a:xfrm>
        </p:spPr>
        <p:txBody>
          <a:bodyPr vert="horz" lIns="91440" tIns="45720" rIns="91440" bIns="45720" rtlCol="0">
            <a:normAutofit/>
          </a:bodyPr>
          <a:lstStyle/>
          <a:p>
            <a:pPr algn="ctr"/>
            <a:r>
              <a:rPr lang="en-US" b="1" dirty="0">
                <a:cs typeface="Calibri Light"/>
              </a:rPr>
              <a:t>Introduction </a:t>
            </a:r>
          </a:p>
        </p:txBody>
      </p:sp>
      <p:sp>
        <p:nvSpPr>
          <p:cNvPr id="6" name="Content Placeholder 7">
            <a:extLst>
              <a:ext uri="{FF2B5EF4-FFF2-40B4-BE49-F238E27FC236}">
                <a16:creationId xmlns:a16="http://schemas.microsoft.com/office/drawing/2014/main" id="{6CBEB4BC-DF53-1F9A-0D2A-4585A3199D5D}"/>
              </a:ext>
            </a:extLst>
          </p:cNvPr>
          <p:cNvSpPr>
            <a:spLocks noGrp="1"/>
          </p:cNvSpPr>
          <p:nvPr>
            <p:ph idx="1"/>
          </p:nvPr>
        </p:nvSpPr>
        <p:spPr>
          <a:xfrm>
            <a:off x="5854535" y="1306286"/>
            <a:ext cx="6066532" cy="5094514"/>
          </a:xfrm>
        </p:spPr>
        <p:txBody>
          <a:bodyPr vert="horz" lIns="91440" tIns="45720" rIns="91440" bIns="45720" rtlCol="0" anchor="t">
            <a:normAutofit/>
          </a:bodyPr>
          <a:lstStyle/>
          <a:p>
            <a:pPr lvl="0"/>
            <a:r>
              <a:rPr lang="en-US" sz="2600" dirty="0"/>
              <a:t>Effective leadership in a multicultural context is not about orders from the top.</a:t>
            </a:r>
          </a:p>
          <a:p>
            <a:pPr lvl="0"/>
            <a:r>
              <a:rPr lang="en-US" sz="2600" dirty="0"/>
              <a:t>It is about facilitating collaboration among diverse teams. </a:t>
            </a:r>
          </a:p>
          <a:p>
            <a:pPr lvl="0"/>
            <a:r>
              <a:rPr lang="en-US" sz="2600" dirty="0"/>
              <a:t>Edith Heard  adopted a horizontal leadership style  at EMBL</a:t>
            </a:r>
          </a:p>
          <a:p>
            <a:pPr lvl="0"/>
            <a:r>
              <a:rPr lang="en-US" sz="2600" dirty="0"/>
              <a:t>She prioritized empathy, connection, and employee empowerment </a:t>
            </a:r>
          </a:p>
          <a:p>
            <a:pPr lvl="0"/>
            <a:r>
              <a:rPr lang="en-US" sz="2600" dirty="0"/>
              <a:t>Based on this, leadership is a relational and contextual process</a:t>
            </a:r>
          </a:p>
          <a:p>
            <a:pPr marL="342900" indent="-342900">
              <a:buNone/>
            </a:pPr>
            <a:endParaRPr lang="en-US" sz="2000" dirty="0">
              <a:solidFill>
                <a:srgbClr val="273241"/>
              </a:solidFill>
              <a:cs typeface="Calibri"/>
            </a:endParaRPr>
          </a:p>
          <a:p>
            <a:pPr marL="342900" indent="-342900">
              <a:buFont typeface="Wingdings" pitchFamily="2" charset="2"/>
              <a:buChar char="q"/>
            </a:pPr>
            <a:endParaRPr lang="en-US" sz="2000" dirty="0">
              <a:solidFill>
                <a:srgbClr val="273241"/>
              </a:solidFill>
              <a:cs typeface="Calibri"/>
            </a:endParaRPr>
          </a:p>
        </p:txBody>
      </p:sp>
      <p:sp>
        <p:nvSpPr>
          <p:cNvPr id="3" name="Slide Number Placeholder 2">
            <a:extLst>
              <a:ext uri="{FF2B5EF4-FFF2-40B4-BE49-F238E27FC236}">
                <a16:creationId xmlns:a16="http://schemas.microsoft.com/office/drawing/2014/main" id="{85C24DD9-DF37-1218-A681-0D494FCCE7F3}"/>
              </a:ext>
            </a:extLst>
          </p:cNvPr>
          <p:cNvSpPr>
            <a:spLocks noGrp="1"/>
          </p:cNvSpPr>
          <p:nvPr>
            <p:ph type="sldNum" sz="quarter" idx="12"/>
          </p:nvPr>
        </p:nvSpPr>
        <p:spPr/>
        <p:txBody>
          <a:bodyPr/>
          <a:lstStyle/>
          <a:p>
            <a:fld id="{48F63A3B-78C7-47BE-AE5E-E10140E04643}" type="slidenum">
              <a:rPr lang="en-US" dirty="0">
                <a:solidFill>
                  <a:srgbClr val="000000"/>
                </a:solidFill>
              </a:rPr>
              <a:pPr/>
              <a:t>3</a:t>
            </a:fld>
            <a:endParaRPr lang="en-US" dirty="0">
              <a:solidFill>
                <a:srgbClr val="000000"/>
              </a:solidFill>
            </a:endParaRPr>
          </a:p>
        </p:txBody>
      </p:sp>
      <p:pic>
        <p:nvPicPr>
          <p:cNvPr id="1029" name="Picture 5"/>
          <p:cNvPicPr>
            <a:picLocks noChangeAspect="1" noChangeArrowheads="1"/>
          </p:cNvPicPr>
          <p:nvPr/>
        </p:nvPicPr>
        <p:blipFill>
          <a:blip r:embed="rId3"/>
          <a:srcRect/>
          <a:stretch>
            <a:fillRect/>
          </a:stretch>
        </p:blipFill>
        <p:spPr bwMode="auto">
          <a:xfrm>
            <a:off x="83127" y="200359"/>
            <a:ext cx="5854535" cy="6521116"/>
          </a:xfrm>
          <a:prstGeom prst="rect">
            <a:avLst/>
          </a:prstGeom>
          <a:noFill/>
          <a:ln w="9525">
            <a:noFill/>
            <a:miter lim="800000"/>
            <a:headEnd/>
            <a:tailEnd/>
          </a:ln>
          <a:effectLst/>
        </p:spPr>
      </p:pic>
    </p:spTree>
    <p:extLst>
      <p:ext uri="{BB962C8B-B14F-4D97-AF65-F5344CB8AC3E}">
        <p14:creationId xmlns:p14="http://schemas.microsoft.com/office/powerpoint/2010/main" val="2277256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160AF80-F6A0-31BB-FE57-3412648729EB}"/>
              </a:ext>
            </a:extLst>
          </p:cNvPr>
          <p:cNvSpPr>
            <a:spLocks noGrp="1"/>
          </p:cNvSpPr>
          <p:nvPr>
            <p:ph type="title"/>
          </p:nvPr>
        </p:nvSpPr>
        <p:spPr>
          <a:xfrm>
            <a:off x="320881" y="214890"/>
            <a:ext cx="6597238" cy="1447800"/>
          </a:xfrm>
        </p:spPr>
        <p:txBody>
          <a:bodyPr>
            <a:normAutofit/>
          </a:bodyPr>
          <a:lstStyle/>
          <a:p>
            <a:r>
              <a:rPr lang="en-US" b="1" dirty="0">
                <a:cs typeface="Calibri Light"/>
              </a:rPr>
              <a:t>Presentation Structure</a:t>
            </a:r>
            <a:endParaRPr lang="en-US" dirty="0"/>
          </a:p>
        </p:txBody>
      </p:sp>
      <p:sp>
        <p:nvSpPr>
          <p:cNvPr id="4" name="Content Placeholder 2">
            <a:extLst>
              <a:ext uri="{FF2B5EF4-FFF2-40B4-BE49-F238E27FC236}">
                <a16:creationId xmlns:a16="http://schemas.microsoft.com/office/drawing/2014/main" id="{6D8B6DA9-B9EA-9997-16F9-77B11D74DEC8}"/>
              </a:ext>
            </a:extLst>
          </p:cNvPr>
          <p:cNvSpPr>
            <a:spLocks noGrp="1"/>
          </p:cNvSpPr>
          <p:nvPr>
            <p:ph idx="1"/>
          </p:nvPr>
        </p:nvSpPr>
        <p:spPr>
          <a:xfrm>
            <a:off x="203277" y="1877579"/>
            <a:ext cx="6271951" cy="4370822"/>
          </a:xfrm>
        </p:spPr>
        <p:txBody>
          <a:bodyPr vert="horz" lIns="91440" tIns="45720" rIns="91440" bIns="45720" rtlCol="0">
            <a:normAutofit/>
          </a:bodyPr>
          <a:lstStyle/>
          <a:p>
            <a:pPr>
              <a:buFont typeface="Wingdings" panose="020B0604020202020204" pitchFamily="34" charset="0"/>
              <a:buChar char="q"/>
            </a:pPr>
            <a:r>
              <a:rPr lang="en-US" sz="2000" dirty="0">
                <a:solidFill>
                  <a:srgbClr val="273241"/>
                </a:solidFill>
                <a:cs typeface="Calibri"/>
              </a:rPr>
              <a:t>Learning Outcomes </a:t>
            </a:r>
          </a:p>
          <a:p>
            <a:r>
              <a:rPr lang="en-US" sz="2000" dirty="0">
                <a:solidFill>
                  <a:srgbClr val="273241"/>
                </a:solidFill>
                <a:cs typeface="Calibri"/>
              </a:rPr>
              <a:t>Critical evaluation of EI and CQ in leadership </a:t>
            </a:r>
          </a:p>
          <a:p>
            <a:r>
              <a:rPr lang="en-US" sz="2000" dirty="0">
                <a:solidFill>
                  <a:srgbClr val="273241"/>
                </a:solidFill>
                <a:cs typeface="Calibri"/>
              </a:rPr>
              <a:t>Evaluating leadership and management complexities </a:t>
            </a:r>
          </a:p>
          <a:p>
            <a:r>
              <a:rPr lang="en-US" sz="2000" dirty="0">
                <a:solidFill>
                  <a:srgbClr val="273241"/>
                </a:solidFill>
                <a:cs typeface="Calibri"/>
              </a:rPr>
              <a:t>Evaluating strategies for leadership effectiveness </a:t>
            </a:r>
          </a:p>
          <a:p>
            <a:pPr marL="0" indent="0">
              <a:buNone/>
            </a:pPr>
            <a:r>
              <a:rPr lang="en-US" sz="2000" dirty="0">
                <a:solidFill>
                  <a:srgbClr val="273241"/>
                </a:solidFill>
                <a:cs typeface="Calibri"/>
              </a:rPr>
              <a:t>    structure </a:t>
            </a:r>
          </a:p>
          <a:p>
            <a:r>
              <a:rPr lang="en-US" sz="2000" dirty="0">
                <a:solidFill>
                  <a:srgbClr val="273241"/>
                </a:solidFill>
                <a:cs typeface="Calibri"/>
              </a:rPr>
              <a:t>Theoretical Frameworks- Goleman’s five  elements and  Earley &amp; Ang’s four dimensions </a:t>
            </a:r>
          </a:p>
          <a:p>
            <a:r>
              <a:rPr lang="en-US" sz="2000" dirty="0">
                <a:solidFill>
                  <a:srgbClr val="273241"/>
                </a:solidFill>
                <a:cs typeface="Calibri"/>
              </a:rPr>
              <a:t>Integrating EI, CQ, and leadership style </a:t>
            </a:r>
          </a:p>
          <a:p>
            <a:r>
              <a:rPr lang="en-US" sz="2000" dirty="0">
                <a:solidFill>
                  <a:srgbClr val="273241"/>
                </a:solidFill>
                <a:cs typeface="Calibri"/>
              </a:rPr>
              <a:t>Practical  business application of the EI and CQ concepts </a:t>
            </a:r>
          </a:p>
          <a:p>
            <a:endParaRPr lang="en-US" sz="2000" dirty="0">
              <a:solidFill>
                <a:srgbClr val="273241"/>
              </a:solidFill>
              <a:cs typeface="Calibri"/>
            </a:endParaRPr>
          </a:p>
          <a:p>
            <a:endParaRPr lang="en-US" sz="2000" dirty="0">
              <a:solidFill>
                <a:srgbClr val="273241"/>
              </a:solidFill>
              <a:cs typeface="Calibri"/>
            </a:endParaRPr>
          </a:p>
          <a:p>
            <a:pPr>
              <a:buNone/>
            </a:pPr>
            <a:endParaRPr lang="en-US" sz="2000" dirty="0">
              <a:solidFill>
                <a:srgbClr val="273241"/>
              </a:solidFill>
            </a:endParaRPr>
          </a:p>
          <a:p>
            <a:pPr marL="0" indent="0">
              <a:buNone/>
            </a:pPr>
            <a:endParaRPr lang="en-US" sz="2000" dirty="0">
              <a:solidFill>
                <a:srgbClr val="273241"/>
              </a:solidFill>
              <a:cs typeface="Calibri"/>
            </a:endParaRPr>
          </a:p>
          <a:p>
            <a:pPr marL="0" indent="0">
              <a:buNone/>
            </a:pPr>
            <a:endParaRPr lang="en-US" sz="2000" dirty="0">
              <a:solidFill>
                <a:srgbClr val="273241"/>
              </a:solidFill>
              <a:cs typeface="Calibri"/>
            </a:endParaRPr>
          </a:p>
        </p:txBody>
      </p:sp>
      <p:sp>
        <p:nvSpPr>
          <p:cNvPr id="3" name="Slide Number Placeholder 2">
            <a:extLst>
              <a:ext uri="{FF2B5EF4-FFF2-40B4-BE49-F238E27FC236}">
                <a16:creationId xmlns:a16="http://schemas.microsoft.com/office/drawing/2014/main" id="{4F2395B3-E2DA-F6A9-572F-F79EC6F27084}"/>
              </a:ext>
            </a:extLst>
          </p:cNvPr>
          <p:cNvSpPr>
            <a:spLocks noGrp="1"/>
          </p:cNvSpPr>
          <p:nvPr>
            <p:ph type="sldNum" sz="quarter" idx="12"/>
          </p:nvPr>
        </p:nvSpPr>
        <p:spPr/>
        <p:txBody>
          <a:bodyPr/>
          <a:lstStyle/>
          <a:p>
            <a:fld id="{48F63A3B-78C7-47BE-AE5E-E10140E04643}" type="slidenum">
              <a:rPr lang="en-US" dirty="0">
                <a:solidFill>
                  <a:srgbClr val="000000"/>
                </a:solidFill>
              </a:rPr>
              <a:pPr/>
              <a:t>4</a:t>
            </a:fld>
            <a:endParaRPr lang="en-US" dirty="0">
              <a:solidFill>
                <a:srgbClr val="000000"/>
              </a:solidFill>
            </a:endParaRPr>
          </a:p>
        </p:txBody>
      </p:sp>
      <p:pic>
        <p:nvPicPr>
          <p:cNvPr id="5" name="Picture 6" descr="A picture containing sky, air, several&#10;&#10;Description automatically generated">
            <a:extLst>
              <a:ext uri="{FF2B5EF4-FFF2-40B4-BE49-F238E27FC236}">
                <a16:creationId xmlns:a16="http://schemas.microsoft.com/office/drawing/2014/main" id="{E35778F1-EB75-F96C-C291-E98FC0A870C3}"/>
              </a:ext>
            </a:extLst>
          </p:cNvPr>
          <p:cNvPicPr>
            <a:picLocks noChangeAspect="1"/>
          </p:cNvPicPr>
          <p:nvPr/>
        </p:nvPicPr>
        <p:blipFill>
          <a:blip r:embed="rId3"/>
          <a:stretch>
            <a:fillRect/>
          </a:stretch>
        </p:blipFill>
        <p:spPr>
          <a:xfrm>
            <a:off x="7612913" y="1643506"/>
            <a:ext cx="3740887" cy="1636638"/>
          </a:xfrm>
          <a:prstGeom prst="rect">
            <a:avLst/>
          </a:prstGeom>
          <a:effectLst>
            <a:softEdge rad="31750"/>
          </a:effectLst>
        </p:spPr>
      </p:pic>
      <p:pic>
        <p:nvPicPr>
          <p:cNvPr id="2050" name="Picture 2"/>
          <p:cNvPicPr>
            <a:picLocks noChangeAspect="1" noChangeArrowheads="1"/>
          </p:cNvPicPr>
          <p:nvPr/>
        </p:nvPicPr>
        <p:blipFill>
          <a:blip r:embed="rId4"/>
          <a:srcRect/>
          <a:stretch>
            <a:fillRect/>
          </a:stretch>
        </p:blipFill>
        <p:spPr bwMode="auto">
          <a:xfrm>
            <a:off x="7167563" y="1885950"/>
            <a:ext cx="4524375" cy="2705100"/>
          </a:xfrm>
          <a:prstGeom prst="rect">
            <a:avLst/>
          </a:prstGeom>
          <a:noFill/>
          <a:ln w="9525">
            <a:noFill/>
            <a:miter lim="800000"/>
            <a:headEnd/>
            <a:tailEnd/>
          </a:ln>
          <a:effectLst/>
        </p:spPr>
      </p:pic>
    </p:spTree>
    <p:extLst>
      <p:ext uri="{BB962C8B-B14F-4D97-AF65-F5344CB8AC3E}">
        <p14:creationId xmlns:p14="http://schemas.microsoft.com/office/powerpoint/2010/main" val="1241621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 name="Picture 121" descr="Free Images : wing, sky, technology, fly, airplane, plane ...">
            <a:extLst>
              <a:ext uri="{FF2B5EF4-FFF2-40B4-BE49-F238E27FC236}">
                <a16:creationId xmlns:a16="http://schemas.microsoft.com/office/drawing/2014/main" id="{DE561F05-D11A-892E-C8AB-A595B13B8BA3}"/>
              </a:ext>
            </a:extLst>
          </p:cNvPr>
          <p:cNvPicPr>
            <a:picLocks noChangeAspect="1"/>
          </p:cNvPicPr>
          <p:nvPr/>
        </p:nvPicPr>
        <p:blipFill>
          <a:blip r:embed="rId3" cstate="print"/>
          <a:stretch>
            <a:fillRect/>
          </a:stretch>
        </p:blipFill>
        <p:spPr>
          <a:xfrm>
            <a:off x="1068868" y="10"/>
            <a:ext cx="9827723" cy="6857990"/>
          </a:xfrm>
          <a:prstGeom prst="rect">
            <a:avLst/>
          </a:prstGeom>
        </p:spPr>
      </p:pic>
      <p:sp>
        <p:nvSpPr>
          <p:cNvPr id="134" name="Rectangle 1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5"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5E219D-D449-0722-E8DA-14794F1416F9}"/>
              </a:ext>
            </a:extLst>
          </p:cNvPr>
          <p:cNvSpPr>
            <a:spLocks noGrp="1"/>
          </p:cNvSpPr>
          <p:nvPr>
            <p:ph type="title"/>
          </p:nvPr>
        </p:nvSpPr>
        <p:spPr>
          <a:xfrm>
            <a:off x="5289951" y="287584"/>
            <a:ext cx="6902048" cy="1135737"/>
          </a:xfrm>
        </p:spPr>
        <p:txBody>
          <a:bodyPr>
            <a:normAutofit fontScale="90000"/>
          </a:bodyPr>
          <a:lstStyle/>
          <a:p>
            <a:r>
              <a:rPr lang="en-US" b="1" dirty="0">
                <a:cs typeface="Calibri Light"/>
              </a:rPr>
              <a:t>Classical Management Foundations  </a:t>
            </a:r>
            <a:endParaRPr lang="en-US" b="1" dirty="0"/>
          </a:p>
        </p:txBody>
      </p:sp>
      <p:graphicFrame>
        <p:nvGraphicFramePr>
          <p:cNvPr id="7" name="Content Placeholder 2">
            <a:extLst>
              <a:ext uri="{FF2B5EF4-FFF2-40B4-BE49-F238E27FC236}">
                <a16:creationId xmlns:a16="http://schemas.microsoft.com/office/drawing/2014/main" id="{B2DDBEB7-EB14-16B1-70F8-7D8B51F76C79}"/>
              </a:ext>
            </a:extLst>
          </p:cNvPr>
          <p:cNvGraphicFramePr>
            <a:graphicFrameLocks noGrp="1"/>
          </p:cNvGraphicFramePr>
          <p:nvPr>
            <p:ph idx="1"/>
            <p:extLst>
              <p:ext uri="{D42A27DB-BD31-4B8C-83A1-F6EECF244321}">
                <p14:modId xmlns:p14="http://schemas.microsoft.com/office/powerpoint/2010/main" val="4119310410"/>
              </p:ext>
            </p:extLst>
          </p:nvPr>
        </p:nvGraphicFramePr>
        <p:xfrm>
          <a:off x="3981451" y="1782981"/>
          <a:ext cx="7567082"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3BA36DCE-2C92-A9FB-3355-96D43D9EF4C1}"/>
              </a:ext>
            </a:extLst>
          </p:cNvPr>
          <p:cNvSpPr>
            <a:spLocks noGrp="1"/>
          </p:cNvSpPr>
          <p:nvPr>
            <p:ph type="sldNum" sz="quarter" idx="12"/>
          </p:nvPr>
        </p:nvSpPr>
        <p:spPr/>
        <p:txBody>
          <a:bodyPr/>
          <a:lstStyle/>
          <a:p>
            <a:fld id="{48F63A3B-78C7-47BE-AE5E-E10140E04643}" type="slidenum">
              <a:rPr lang="en-US" dirty="0">
                <a:solidFill>
                  <a:schemeClr val="tx1"/>
                </a:solidFill>
              </a:rPr>
              <a:pPr/>
              <a:t>5</a:t>
            </a:fld>
            <a:endParaRPr lang="en-US" dirty="0">
              <a:solidFill>
                <a:schemeClr val="tx1"/>
              </a:solidFill>
              <a:cs typeface="Calibri"/>
            </a:endParaRPr>
          </a:p>
        </p:txBody>
      </p:sp>
      <p:grpSp>
        <p:nvGrpSpPr>
          <p:cNvPr id="136" name="Group 13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137" name="Rectangle 13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Isosceles Triangle 13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0" name="Isosceles Triangle 13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Rectangle 14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9555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551" y="81643"/>
            <a:ext cx="6038849" cy="1350817"/>
          </a:xfrm>
        </p:spPr>
        <p:txBody>
          <a:bodyPr vert="horz" lIns="91440" tIns="45720" rIns="91440" bIns="45720" rtlCol="0" anchor="b">
            <a:normAutofit fontScale="90000"/>
          </a:bodyPr>
          <a:lstStyle/>
          <a:p>
            <a:pPr algn="l"/>
            <a:r>
              <a:rPr lang="en-US" sz="4400" b="1" dirty="0"/>
              <a:t>Management Assumptions About People</a:t>
            </a:r>
          </a:p>
        </p:txBody>
      </p:sp>
      <p:sp>
        <p:nvSpPr>
          <p:cNvPr id="3" name="Subtitle 2"/>
          <p:cNvSpPr>
            <a:spLocks noGrp="1"/>
          </p:cNvSpPr>
          <p:nvPr>
            <p:ph type="subTitle" idx="1"/>
          </p:nvPr>
        </p:nvSpPr>
        <p:spPr>
          <a:xfrm>
            <a:off x="0" y="1432459"/>
            <a:ext cx="6248400" cy="5134595"/>
          </a:xfrm>
        </p:spPr>
        <p:txBody>
          <a:bodyPr vert="horz" lIns="91440" tIns="45720" rIns="91440" bIns="45720" rtlCol="0" anchor="t">
            <a:normAutofit/>
          </a:bodyPr>
          <a:lstStyle/>
          <a:p>
            <a:pPr indent="-228600" algn="l">
              <a:buFont typeface="Arial" panose="020B0604020202020204" pitchFamily="34" charset="0"/>
              <a:buChar char="•"/>
            </a:pPr>
            <a:r>
              <a:rPr lang="en-US" sz="1800" b="1" dirty="0">
                <a:solidFill>
                  <a:srgbClr val="273241"/>
                </a:solidFill>
              </a:rPr>
              <a:t>Theory X</a:t>
            </a:r>
          </a:p>
          <a:p>
            <a:pPr indent="-228600" algn="l">
              <a:buFont typeface="Arial" panose="020B0604020202020204" pitchFamily="34" charset="0"/>
              <a:buChar char="•"/>
            </a:pPr>
            <a:r>
              <a:rPr lang="en-US" sz="1800" dirty="0">
                <a:solidFill>
                  <a:srgbClr val="273241"/>
                </a:solidFill>
              </a:rPr>
              <a:t> People are naturally lazy, and avoid responsibility. </a:t>
            </a:r>
          </a:p>
          <a:p>
            <a:pPr indent="-228600" algn="l">
              <a:buFont typeface="Arial" panose="020B0604020202020204" pitchFamily="34" charset="0"/>
              <a:buChar char="•"/>
            </a:pPr>
            <a:r>
              <a:rPr lang="en-US" sz="1800" dirty="0">
                <a:solidFill>
                  <a:srgbClr val="273241"/>
                </a:solidFill>
              </a:rPr>
              <a:t> Suitable for autocratic leadership. </a:t>
            </a:r>
          </a:p>
          <a:p>
            <a:pPr indent="-228600" algn="l">
              <a:buFont typeface="Arial" panose="020B0604020202020204" pitchFamily="34" charset="0"/>
              <a:buChar char="•"/>
            </a:pPr>
            <a:r>
              <a:rPr lang="en-US" sz="1800" b="1" dirty="0">
                <a:solidFill>
                  <a:srgbClr val="273241"/>
                </a:solidFill>
                <a:ea typeface="Calibri"/>
                <a:cs typeface="Calibri"/>
              </a:rPr>
              <a:t>Theory Y: </a:t>
            </a:r>
          </a:p>
          <a:p>
            <a:pPr indent="-228600" algn="l">
              <a:buFont typeface="Arial" panose="020B0604020202020204" pitchFamily="34" charset="0"/>
              <a:buChar char="•"/>
            </a:pPr>
            <a:r>
              <a:rPr lang="en-US" sz="1800" dirty="0">
                <a:solidFill>
                  <a:srgbClr val="273241"/>
                </a:solidFill>
                <a:ea typeface="Calibri"/>
                <a:cs typeface="Calibri"/>
              </a:rPr>
              <a:t>People are self-motivated  and enjoy work. </a:t>
            </a:r>
          </a:p>
          <a:p>
            <a:pPr indent="-228600" algn="l">
              <a:buFont typeface="Arial" panose="020B0604020202020204" pitchFamily="34" charset="0"/>
              <a:buChar char="•"/>
            </a:pPr>
            <a:r>
              <a:rPr lang="en-US" sz="1800" dirty="0">
                <a:solidFill>
                  <a:srgbClr val="273241"/>
                </a:solidFill>
                <a:ea typeface="Calibri"/>
                <a:cs typeface="Calibri"/>
              </a:rPr>
              <a:t>Suitable for participative leadership with high EI to trust and empower employees </a:t>
            </a:r>
          </a:p>
          <a:p>
            <a:pPr indent="-228600" algn="l">
              <a:buFont typeface="Arial" panose="020B0604020202020204" pitchFamily="34" charset="0"/>
              <a:buChar char="•"/>
            </a:pPr>
            <a:r>
              <a:rPr lang="en-US" sz="1800" b="1" dirty="0">
                <a:solidFill>
                  <a:srgbClr val="273241"/>
                </a:solidFill>
                <a:ea typeface="Calibri"/>
                <a:cs typeface="Calibri"/>
              </a:rPr>
              <a:t>Theory Z</a:t>
            </a:r>
            <a:r>
              <a:rPr lang="en-US" sz="1800" dirty="0">
                <a:solidFill>
                  <a:srgbClr val="273241"/>
                </a:solidFill>
                <a:ea typeface="Calibri"/>
                <a:cs typeface="Calibri"/>
              </a:rPr>
              <a:t>:</a:t>
            </a:r>
          </a:p>
          <a:p>
            <a:pPr indent="-228600" algn="l">
              <a:buFont typeface="Arial" panose="020B0604020202020204" pitchFamily="34" charset="0"/>
              <a:buChar char="•"/>
            </a:pPr>
            <a:r>
              <a:rPr lang="en-US" sz="1800" dirty="0">
                <a:solidFill>
                  <a:srgbClr val="273241"/>
                </a:solidFill>
                <a:ea typeface="Calibri"/>
                <a:cs typeface="Calibri"/>
              </a:rPr>
              <a:t>People want long-tern employment and well-being.  </a:t>
            </a:r>
          </a:p>
          <a:p>
            <a:pPr indent="-228600" algn="l">
              <a:buFont typeface="Arial" panose="020B0604020202020204" pitchFamily="34" charset="0"/>
              <a:buChar char="•"/>
            </a:pPr>
            <a:r>
              <a:rPr lang="en-US" sz="1800" dirty="0">
                <a:solidFill>
                  <a:srgbClr val="273241"/>
                </a:solidFill>
                <a:ea typeface="Calibri"/>
                <a:cs typeface="Calibri"/>
              </a:rPr>
              <a:t>Suitable for  consensus-based  </a:t>
            </a:r>
            <a:r>
              <a:rPr lang="en-US" sz="1600" dirty="0">
                <a:solidFill>
                  <a:srgbClr val="273241"/>
                </a:solidFill>
                <a:ea typeface="Calibri"/>
                <a:cs typeface="Calibri"/>
              </a:rPr>
              <a:t>management</a:t>
            </a:r>
            <a:r>
              <a:rPr lang="en-US" sz="1800" dirty="0">
                <a:solidFill>
                  <a:srgbClr val="273241"/>
                </a:solidFill>
                <a:ea typeface="Calibri"/>
                <a:cs typeface="Calibri"/>
              </a:rPr>
              <a:t> style </a:t>
            </a:r>
          </a:p>
          <a:p>
            <a:pPr indent="-228600" algn="l">
              <a:buFont typeface="Arial" panose="020B0604020202020204" pitchFamily="34" charset="0"/>
              <a:buChar char="•"/>
            </a:pPr>
            <a:r>
              <a:rPr lang="en-US" sz="1800" dirty="0">
                <a:solidFill>
                  <a:srgbClr val="273241"/>
                </a:solidFill>
                <a:ea typeface="Calibri"/>
                <a:cs typeface="Calibri"/>
              </a:rPr>
              <a:t>Leaders need high cultural awareness (CQ) to build connection</a:t>
            </a:r>
          </a:p>
          <a:p>
            <a:pPr indent="-228600" algn="l"/>
            <a:endParaRPr lang="en-US" sz="2800" dirty="0">
              <a:solidFill>
                <a:srgbClr val="273241"/>
              </a:solidFill>
              <a:ea typeface="Calibri"/>
              <a:cs typeface="Calibri"/>
            </a:endParaRPr>
          </a:p>
        </p:txBody>
      </p:sp>
      <p:sp>
        <p:nvSpPr>
          <p:cNvPr id="6" name="Slide Number Placeholder 2">
            <a:extLst>
              <a:ext uri="{FF2B5EF4-FFF2-40B4-BE49-F238E27FC236}">
                <a16:creationId xmlns:a16="http://schemas.microsoft.com/office/drawing/2014/main" id="{C25B9BBA-64C7-191C-50CD-4BD9C9C866E9}"/>
              </a:ext>
            </a:extLst>
          </p:cNvPr>
          <p:cNvSpPr>
            <a:spLocks noGrp="1"/>
          </p:cNvSpPr>
          <p:nvPr>
            <p:ph type="sldNum" sz="quarter" idx="12"/>
          </p:nvPr>
        </p:nvSpPr>
        <p:spPr/>
        <p:txBody>
          <a:bodyPr/>
          <a:lstStyle/>
          <a:p>
            <a:fld id="{48F63A3B-78C7-47BE-AE5E-E10140E04643}" type="slidenum">
              <a:rPr lang="en-US" dirty="0">
                <a:solidFill>
                  <a:srgbClr val="000000"/>
                </a:solidFill>
              </a:rPr>
              <a:pPr/>
              <a:t>6</a:t>
            </a:fld>
            <a:endParaRPr lang="en-US" dirty="0">
              <a:solidFill>
                <a:srgbClr val="000000"/>
              </a:solidFill>
            </a:endParaRPr>
          </a:p>
        </p:txBody>
      </p:sp>
      <p:pic>
        <p:nvPicPr>
          <p:cNvPr id="3074" name="Picture 2"/>
          <p:cNvPicPr>
            <a:picLocks noChangeAspect="1" noChangeArrowheads="1"/>
          </p:cNvPicPr>
          <p:nvPr/>
        </p:nvPicPr>
        <p:blipFill>
          <a:blip r:embed="rId3"/>
          <a:srcRect/>
          <a:stretch>
            <a:fillRect/>
          </a:stretch>
        </p:blipFill>
        <p:spPr bwMode="auto">
          <a:xfrm>
            <a:off x="6453002" y="469900"/>
            <a:ext cx="5562600" cy="5886450"/>
          </a:xfrm>
          <a:prstGeom prst="rect">
            <a:avLst/>
          </a:prstGeom>
          <a:noFill/>
          <a:ln w="9525">
            <a:noFill/>
            <a:miter lim="800000"/>
            <a:headEnd/>
            <a:tailEnd/>
          </a:ln>
          <a:effectLst/>
        </p:spPr>
      </p:pic>
    </p:spTree>
    <p:extLst>
      <p:ext uri="{BB962C8B-B14F-4D97-AF65-F5344CB8AC3E}">
        <p14:creationId xmlns:p14="http://schemas.microsoft.com/office/powerpoint/2010/main" val="696105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53A3-9D5E-F9DC-F897-5919A38422EE}"/>
              </a:ext>
            </a:extLst>
          </p:cNvPr>
          <p:cNvSpPr>
            <a:spLocks noGrp="1"/>
          </p:cNvSpPr>
          <p:nvPr>
            <p:ph type="title"/>
          </p:nvPr>
        </p:nvSpPr>
        <p:spPr>
          <a:xfrm>
            <a:off x="150668" y="201881"/>
            <a:ext cx="8173934" cy="1123682"/>
          </a:xfrm>
        </p:spPr>
        <p:txBody>
          <a:bodyPr/>
          <a:lstStyle/>
          <a:p>
            <a:r>
              <a:rPr lang="en-US" b="1" dirty="0">
                <a:cs typeface="Calibri Light"/>
              </a:rPr>
              <a:t>Leadership Styles in Context </a:t>
            </a:r>
            <a:endParaRPr lang="en-US" b="1" dirty="0"/>
          </a:p>
        </p:txBody>
      </p:sp>
      <p:pic>
        <p:nvPicPr>
          <p:cNvPr id="4099" name="Picture 3"/>
          <p:cNvPicPr>
            <a:picLocks noGrp="1" noChangeAspect="1" noChangeArrowheads="1"/>
          </p:cNvPicPr>
          <p:nvPr>
            <p:ph idx="1"/>
          </p:nvPr>
        </p:nvPicPr>
        <p:blipFill>
          <a:blip r:embed="rId3"/>
          <a:srcRect/>
          <a:stretch>
            <a:fillRect/>
          </a:stretch>
        </p:blipFill>
        <p:spPr bwMode="auto">
          <a:xfrm>
            <a:off x="8439150" y="1619250"/>
            <a:ext cx="3615337" cy="4514849"/>
          </a:xfrm>
          <a:prstGeom prst="rect">
            <a:avLst/>
          </a:prstGeom>
          <a:noFill/>
          <a:ln w="9525">
            <a:noFill/>
            <a:miter lim="800000"/>
            <a:headEnd/>
            <a:tailEnd/>
          </a:ln>
          <a:effectLst/>
        </p:spPr>
      </p:pic>
      <p:sp>
        <p:nvSpPr>
          <p:cNvPr id="10" name="TextBox 9">
            <a:extLst>
              <a:ext uri="{FF2B5EF4-FFF2-40B4-BE49-F238E27FC236}">
                <a16:creationId xmlns:a16="http://schemas.microsoft.com/office/drawing/2014/main" id="{D77C6D49-F2D8-CCFB-8976-1628F9D8B0CA}"/>
              </a:ext>
            </a:extLst>
          </p:cNvPr>
          <p:cNvSpPr txBox="1"/>
          <p:nvPr/>
        </p:nvSpPr>
        <p:spPr>
          <a:xfrm>
            <a:off x="266700" y="4737114"/>
            <a:ext cx="81915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Critical Evaluation of autocratic leadership</a:t>
            </a:r>
            <a:endParaRPr lang="en-US" sz="1600" b="1" dirty="0">
              <a:cs typeface="Calibri"/>
            </a:endParaRPr>
          </a:p>
          <a:p>
            <a:pPr>
              <a:buFont typeface="Wingdings" pitchFamily="2" charset="2"/>
              <a:buChar char="q"/>
            </a:pPr>
            <a:r>
              <a:rPr lang="en-US" sz="1600" dirty="0">
                <a:cs typeface="Calibri"/>
              </a:rPr>
              <a:t>It encourages strict top-down , command-and-control , which hinders multicultural collaboration.  </a:t>
            </a:r>
          </a:p>
          <a:p>
            <a:pPr>
              <a:buFont typeface="Wingdings" pitchFamily="2" charset="2"/>
              <a:buChar char="q"/>
            </a:pPr>
            <a:r>
              <a:rPr lang="en-US" sz="1600" i="1" dirty="0">
                <a:solidFill>
                  <a:srgbClr val="273241"/>
                </a:solidFill>
                <a:cs typeface="Calibri"/>
              </a:rPr>
              <a:t> </a:t>
            </a:r>
            <a:r>
              <a:rPr lang="en-US" sz="1600" dirty="0">
                <a:cs typeface="Calibri"/>
              </a:rPr>
              <a:t>it limits employees’ input in decision making, suppressing cultural diversity and inclusivity </a:t>
            </a:r>
          </a:p>
          <a:p>
            <a:endParaRPr lang="en-US" sz="1600" dirty="0">
              <a:cs typeface="Calibri"/>
            </a:endParaRPr>
          </a:p>
        </p:txBody>
      </p:sp>
      <p:sp>
        <p:nvSpPr>
          <p:cNvPr id="5" name="Slide Number Placeholder 2">
            <a:extLst>
              <a:ext uri="{FF2B5EF4-FFF2-40B4-BE49-F238E27FC236}">
                <a16:creationId xmlns:a16="http://schemas.microsoft.com/office/drawing/2014/main" id="{166CD5AF-1D46-C8C7-7126-FFC04017B749}"/>
              </a:ext>
            </a:extLst>
          </p:cNvPr>
          <p:cNvSpPr txBox="1">
            <a:spLocks/>
          </p:cNvSpPr>
          <p:nvPr/>
        </p:nvSpPr>
        <p:spPr>
          <a:xfrm>
            <a:off x="8763000" y="65087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8F63A3B-78C7-47BE-AE5E-E10140E04643}" type="slidenum">
              <a:rPr lang="en-US" dirty="0">
                <a:solidFill>
                  <a:srgbClr val="000000"/>
                </a:solidFill>
              </a:rPr>
              <a:pPr/>
              <a:t>7</a:t>
            </a:fld>
            <a:endParaRPr lang="en-US" dirty="0">
              <a:solidFill>
                <a:srgbClr val="000000"/>
              </a:solidFill>
            </a:endParaRPr>
          </a:p>
        </p:txBody>
      </p:sp>
      <p:graphicFrame>
        <p:nvGraphicFramePr>
          <p:cNvPr id="12" name="Table 11"/>
          <p:cNvGraphicFramePr>
            <a:graphicFrameLocks noGrp="1"/>
          </p:cNvGraphicFramePr>
          <p:nvPr>
            <p:extLst>
              <p:ext uri="{D42A27DB-BD31-4B8C-83A1-F6EECF244321}">
                <p14:modId xmlns:p14="http://schemas.microsoft.com/office/powerpoint/2010/main" val="448997476"/>
              </p:ext>
            </p:extLst>
          </p:nvPr>
        </p:nvGraphicFramePr>
        <p:xfrm>
          <a:off x="266700" y="1595966"/>
          <a:ext cx="8127999" cy="2548128"/>
        </p:xfrm>
        <a:graphic>
          <a:graphicData uri="http://schemas.openxmlformats.org/drawingml/2006/table">
            <a:tbl>
              <a:tblPr firstRow="1" bandRow="1">
                <a:tableStyleId>{21E4AEA4-8DFA-4A89-87EB-49C32662AFE0}</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70840">
                <a:tc>
                  <a:txBody>
                    <a:bodyPr/>
                    <a:lstStyle/>
                    <a:p>
                      <a:pPr marL="0" marR="0">
                        <a:lnSpc>
                          <a:spcPct val="115000"/>
                        </a:lnSpc>
                        <a:spcBef>
                          <a:spcPts val="0"/>
                        </a:spcBef>
                        <a:spcAft>
                          <a:spcPts val="0"/>
                        </a:spcAft>
                      </a:pPr>
                      <a:r>
                        <a:rPr lang="en-GB" sz="1600" dirty="0"/>
                        <a:t>Leadership style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Assumptions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Leadership behaviour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370840">
                <a:tc>
                  <a:txBody>
                    <a:bodyPr/>
                    <a:lstStyle/>
                    <a:p>
                      <a:pPr marL="0" marR="0">
                        <a:lnSpc>
                          <a:spcPct val="115000"/>
                        </a:lnSpc>
                        <a:spcBef>
                          <a:spcPts val="0"/>
                        </a:spcBef>
                        <a:spcAft>
                          <a:spcPts val="0"/>
                        </a:spcAft>
                      </a:pPr>
                      <a:r>
                        <a:rPr lang="en-GB" sz="1600" dirty="0"/>
                        <a:t>Autocratic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Employees require strict supervision to work</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High control and low EI/CQ</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370840">
                <a:tc>
                  <a:txBody>
                    <a:bodyPr/>
                    <a:lstStyle/>
                    <a:p>
                      <a:pPr marL="0" marR="0">
                        <a:lnSpc>
                          <a:spcPct val="115000"/>
                        </a:lnSpc>
                        <a:spcBef>
                          <a:spcPts val="0"/>
                        </a:spcBef>
                        <a:spcAft>
                          <a:spcPts val="0"/>
                        </a:spcAft>
                      </a:pPr>
                      <a:r>
                        <a:rPr lang="en-GB" sz="1600" dirty="0"/>
                        <a:t>Democratic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Employee are motivated and willing to contribute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Participative and empathetic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370840">
                <a:tc>
                  <a:txBody>
                    <a:bodyPr/>
                    <a:lstStyle/>
                    <a:p>
                      <a:pPr marL="0" marR="0">
                        <a:lnSpc>
                          <a:spcPct val="115000"/>
                        </a:lnSpc>
                        <a:spcBef>
                          <a:spcPts val="0"/>
                        </a:spcBef>
                        <a:spcAft>
                          <a:spcPts val="0"/>
                        </a:spcAft>
                      </a:pPr>
                      <a:r>
                        <a:rPr lang="en-GB" sz="1600" dirty="0"/>
                        <a:t>Transformational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When motivated, they can perform beyond expectations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Inspiring, visionary, and emotional connection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370840">
                <a:tc>
                  <a:txBody>
                    <a:bodyPr/>
                    <a:lstStyle/>
                    <a:p>
                      <a:pPr marL="0" marR="0">
                        <a:lnSpc>
                          <a:spcPct val="115000"/>
                        </a:lnSpc>
                        <a:spcBef>
                          <a:spcPts val="0"/>
                        </a:spcBef>
                        <a:spcAft>
                          <a:spcPts val="0"/>
                        </a:spcAft>
                      </a:pPr>
                      <a:r>
                        <a:rPr lang="en-GB" sz="1600" dirty="0"/>
                        <a:t>Servant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Leaders serve their teams to grow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Listening, humility, and empowerment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78103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CF3CC39-5EEF-B567-A24D-620E5AF2BCC6}"/>
              </a:ext>
            </a:extLst>
          </p:cNvPr>
          <p:cNvSpPr>
            <a:spLocks noGrp="1"/>
          </p:cNvSpPr>
          <p:nvPr>
            <p:ph type="title"/>
          </p:nvPr>
        </p:nvSpPr>
        <p:spPr>
          <a:xfrm>
            <a:off x="838200" y="106879"/>
            <a:ext cx="10515600" cy="914400"/>
          </a:xfrm>
        </p:spPr>
        <p:txBody>
          <a:bodyPr anchor="ctr">
            <a:normAutofit/>
          </a:bodyPr>
          <a:lstStyle/>
          <a:p>
            <a:r>
              <a:rPr lang="en-US" sz="4000" b="1" dirty="0">
                <a:cs typeface="Calibri Light"/>
              </a:rPr>
              <a:t>Emotional Intelligence (EI): Modes &amp;Relevance </a:t>
            </a:r>
            <a:endParaRPr lang="en-US" b="1" dirty="0">
              <a:cs typeface="Calibri Light"/>
            </a:endParaRPr>
          </a:p>
        </p:txBody>
      </p:sp>
      <p:sp>
        <p:nvSpPr>
          <p:cNvPr id="16" name="Content Placeholder 15"/>
          <p:cNvSpPr>
            <a:spLocks noGrp="1"/>
          </p:cNvSpPr>
          <p:nvPr>
            <p:ph sz="half" idx="1"/>
          </p:nvPr>
        </p:nvSpPr>
        <p:spPr>
          <a:xfrm>
            <a:off x="323850" y="2819399"/>
            <a:ext cx="6134100" cy="3529013"/>
          </a:xfrm>
        </p:spPr>
        <p:txBody>
          <a:bodyPr>
            <a:normAutofit fontScale="92500" lnSpcReduction="10000"/>
          </a:bodyPr>
          <a:lstStyle/>
          <a:p>
            <a:pPr>
              <a:buNone/>
            </a:pPr>
            <a:r>
              <a:rPr lang="en-US" b="1" dirty="0"/>
              <a:t>Goleman’s 5 Components of EI</a:t>
            </a:r>
          </a:p>
          <a:p>
            <a:pPr>
              <a:buFont typeface="Wingdings" pitchFamily="2" charset="2"/>
              <a:buChar char="q"/>
            </a:pPr>
            <a:r>
              <a:rPr lang="en-GB" sz="2200" b="1" dirty="0"/>
              <a:t>Self-awareness</a:t>
            </a:r>
            <a:r>
              <a:rPr lang="en-GB" sz="2200" dirty="0"/>
              <a:t>:  Ability to identify and understand a person’s emotions.</a:t>
            </a:r>
          </a:p>
          <a:p>
            <a:pPr>
              <a:buFont typeface="Wingdings" pitchFamily="2" charset="2"/>
              <a:buChar char="q"/>
            </a:pPr>
            <a:r>
              <a:rPr lang="en-GB" sz="2200" b="1" dirty="0"/>
              <a:t>Self-regulation</a:t>
            </a:r>
            <a:r>
              <a:rPr lang="en-GB" sz="2200" dirty="0"/>
              <a:t>: Ability to manage and regulate your emotions.</a:t>
            </a:r>
          </a:p>
          <a:p>
            <a:pPr>
              <a:buFont typeface="Wingdings" pitchFamily="2" charset="2"/>
              <a:buChar char="q"/>
            </a:pPr>
            <a:r>
              <a:rPr lang="en-GB" sz="2200" b="1" dirty="0"/>
              <a:t>Motivation</a:t>
            </a:r>
            <a:r>
              <a:rPr lang="en-GB" sz="2200" dirty="0"/>
              <a:t>: Inner drive that makes people to have the passion for their work .</a:t>
            </a:r>
          </a:p>
          <a:p>
            <a:pPr>
              <a:buFont typeface="Wingdings" pitchFamily="2" charset="2"/>
              <a:buChar char="q"/>
            </a:pPr>
            <a:r>
              <a:rPr lang="en-GB" sz="2200" b="1" dirty="0"/>
              <a:t>Empathy:  </a:t>
            </a:r>
            <a:r>
              <a:rPr lang="en-GB" sz="2200" dirty="0"/>
              <a:t>Ability to understand other individuals’ feelings and emotional state.  </a:t>
            </a:r>
            <a:r>
              <a:rPr lang="en-US" sz="2200" dirty="0"/>
              <a:t> </a:t>
            </a:r>
          </a:p>
          <a:p>
            <a:pPr>
              <a:buFont typeface="Wingdings" pitchFamily="2" charset="2"/>
              <a:buChar char="q"/>
            </a:pPr>
            <a:r>
              <a:rPr lang="en-GB" sz="2200" b="1" dirty="0"/>
              <a:t>Social skills</a:t>
            </a:r>
            <a:r>
              <a:rPr lang="en-GB" sz="2200" dirty="0"/>
              <a:t>: Ability to build meaningful relationships with others </a:t>
            </a:r>
            <a:endParaRPr lang="en-US" sz="2200" dirty="0"/>
          </a:p>
        </p:txBody>
      </p:sp>
      <p:sp>
        <p:nvSpPr>
          <p:cNvPr id="19" name="Content Placeholder 18"/>
          <p:cNvSpPr>
            <a:spLocks noGrp="1"/>
          </p:cNvSpPr>
          <p:nvPr>
            <p:ph sz="half" idx="2"/>
          </p:nvPr>
        </p:nvSpPr>
        <p:spPr>
          <a:xfrm>
            <a:off x="7048500" y="1847851"/>
            <a:ext cx="4895850" cy="4171950"/>
          </a:xfrm>
        </p:spPr>
        <p:txBody>
          <a:bodyPr>
            <a:normAutofit fontScale="92500" lnSpcReduction="10000"/>
          </a:bodyPr>
          <a:lstStyle/>
          <a:p>
            <a:pPr>
              <a:buNone/>
            </a:pPr>
            <a:endParaRPr lang="en-US" b="1" dirty="0"/>
          </a:p>
          <a:p>
            <a:pPr>
              <a:buNone/>
            </a:pPr>
            <a:r>
              <a:rPr lang="en-US" b="1" dirty="0"/>
              <a:t>Application To Leadership </a:t>
            </a:r>
          </a:p>
          <a:p>
            <a:pPr>
              <a:buFont typeface="Wingdings" pitchFamily="2" charset="2"/>
              <a:buChar char="q"/>
            </a:pPr>
            <a:r>
              <a:rPr lang="en-US" dirty="0"/>
              <a:t> </a:t>
            </a:r>
            <a:r>
              <a:rPr lang="en-US" sz="2400" dirty="0"/>
              <a:t>self-awareness: leads to ethical judgement </a:t>
            </a:r>
          </a:p>
          <a:p>
            <a:pPr>
              <a:buFont typeface="Wingdings" pitchFamily="2" charset="2"/>
              <a:buChar char="q"/>
            </a:pPr>
            <a:r>
              <a:rPr lang="en-US" sz="2400" dirty="0"/>
              <a:t>Empathy: empathetic leaders understand employees’ viewpoints </a:t>
            </a:r>
          </a:p>
          <a:p>
            <a:pPr>
              <a:buFont typeface="Wingdings" pitchFamily="2" charset="2"/>
              <a:buChar char="q"/>
            </a:pPr>
            <a:r>
              <a:rPr lang="en-US" sz="2400" dirty="0"/>
              <a:t>They create inclusive environment </a:t>
            </a:r>
          </a:p>
          <a:p>
            <a:pPr>
              <a:buFont typeface="Wingdings" pitchFamily="2" charset="2"/>
              <a:buChar char="q"/>
            </a:pPr>
            <a:r>
              <a:rPr lang="en-US" sz="2400" dirty="0"/>
              <a:t>EI supports democratic and servant leadership </a:t>
            </a:r>
          </a:p>
        </p:txBody>
      </p:sp>
      <p:sp>
        <p:nvSpPr>
          <p:cNvPr id="304" name="Slide Number Placeholder 2">
            <a:extLst>
              <a:ext uri="{FF2B5EF4-FFF2-40B4-BE49-F238E27FC236}">
                <a16:creationId xmlns:a16="http://schemas.microsoft.com/office/drawing/2014/main" id="{7826AC32-35C3-2CD0-FF7F-6909810F75D6}"/>
              </a:ext>
            </a:extLst>
          </p:cNvPr>
          <p:cNvSpPr>
            <a:spLocks noGrp="1"/>
          </p:cNvSpPr>
          <p:nvPr>
            <p:ph type="sldNum" sz="quarter" idx="12"/>
          </p:nvPr>
        </p:nvSpPr>
        <p:spPr/>
        <p:txBody>
          <a:bodyPr/>
          <a:lstStyle/>
          <a:p>
            <a:fld id="{48F63A3B-78C7-47BE-AE5E-E10140E04643}" type="slidenum">
              <a:rPr lang="en-US" dirty="0">
                <a:solidFill>
                  <a:srgbClr val="000000"/>
                </a:solidFill>
              </a:rPr>
              <a:pPr/>
              <a:t>8</a:t>
            </a:fld>
            <a:endParaRPr lang="en-US" dirty="0">
              <a:solidFill>
                <a:srgbClr val="000000"/>
              </a:solidFill>
            </a:endParaRPr>
          </a:p>
        </p:txBody>
      </p:sp>
      <p:sp>
        <p:nvSpPr>
          <p:cNvPr id="21" name="Content Placeholder 15"/>
          <p:cNvSpPr txBox="1">
            <a:spLocks/>
          </p:cNvSpPr>
          <p:nvPr/>
        </p:nvSpPr>
        <p:spPr>
          <a:xfrm>
            <a:off x="161925" y="1367888"/>
            <a:ext cx="6457950" cy="1104901"/>
          </a:xfrm>
          <a:prstGeom prst="rect">
            <a:avLst/>
          </a:prstGeom>
        </p:spPr>
        <p:txBody>
          <a:bodyPr vert="horz" lIns="91440" tIns="45720" rIns="91440" bIns="45720" rtlCol="0">
            <a:normAutofit/>
          </a:bodyPr>
          <a:lstStyle/>
          <a:p>
            <a:pPr marL="342900" lvl="0" indent="-342900">
              <a:lnSpc>
                <a:spcPct val="90000"/>
              </a:lnSpc>
              <a:spcBef>
                <a:spcPts val="1000"/>
              </a:spcBef>
              <a:buFont typeface="Wingdings" panose="05000000000000000000" pitchFamily="2" charset="2"/>
              <a:buChar char="v"/>
            </a:pPr>
            <a:r>
              <a:rPr lang="en-US" sz="2400" dirty="0"/>
              <a:t> Emotional Intelligence (EI): </a:t>
            </a:r>
            <a:r>
              <a:rPr lang="en-GB" sz="2400" dirty="0"/>
              <a:t>Ability to identify and manage one’s emotions and those of others </a:t>
            </a:r>
            <a:endParaRPr kumimoji="0" lang="en-US" sz="2400" i="0" u="none" strike="noStrike" kern="1200" cap="none" spc="0" normalizeH="0" baseline="0" noProof="0" dirty="0">
              <a:ln>
                <a:noFill/>
              </a:ln>
              <a:solidFill>
                <a:schemeClr val="tx1"/>
              </a:solidFill>
              <a:effectLst/>
              <a:uLnTx/>
              <a:uFillTx/>
            </a:endParaRPr>
          </a:p>
        </p:txBody>
      </p:sp>
    </p:spTree>
    <p:extLst>
      <p:ext uri="{BB962C8B-B14F-4D97-AF65-F5344CB8AC3E}">
        <p14:creationId xmlns:p14="http://schemas.microsoft.com/office/powerpoint/2010/main" val="109268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1">
            <a:extLst>
              <a:ext uri="{FF2B5EF4-FFF2-40B4-BE49-F238E27FC236}">
                <a16:creationId xmlns:a16="http://schemas.microsoft.com/office/drawing/2014/main" id="{AF7876CA-AE00-E4CF-F1B0-1A7BCC8E0D99}"/>
              </a:ext>
            </a:extLst>
          </p:cNvPr>
          <p:cNvSpPr>
            <a:spLocks noGrp="1"/>
          </p:cNvSpPr>
          <p:nvPr>
            <p:ph type="title"/>
          </p:nvPr>
        </p:nvSpPr>
        <p:spPr>
          <a:xfrm>
            <a:off x="304801" y="365125"/>
            <a:ext cx="11449050" cy="1597025"/>
          </a:xfrm>
        </p:spPr>
        <p:txBody>
          <a:bodyPr vert="horz" lIns="91440" tIns="45720" rIns="91440" bIns="45720" rtlCol="0">
            <a:normAutofit/>
          </a:bodyPr>
          <a:lstStyle/>
          <a:p>
            <a:r>
              <a:rPr lang="en-US" sz="4000" b="1" kern="1200" dirty="0">
                <a:latin typeface="+mj-lt"/>
                <a:ea typeface="+mj-ea"/>
                <a:cs typeface="+mj-cs"/>
              </a:rPr>
              <a:t>Cultural Intelligence (CQ)-Model &amp; Relevance </a:t>
            </a:r>
            <a:r>
              <a:rPr lang="en-US" b="1" kern="1200" dirty="0">
                <a:latin typeface="+mj-lt"/>
                <a:ea typeface="+mj-ea"/>
                <a:cs typeface="+mj-cs"/>
              </a:rPr>
              <a:t> </a:t>
            </a:r>
          </a:p>
        </p:txBody>
      </p:sp>
      <p:sp>
        <p:nvSpPr>
          <p:cNvPr id="43" name="Content Placeholder 2">
            <a:extLst>
              <a:ext uri="{FF2B5EF4-FFF2-40B4-BE49-F238E27FC236}">
                <a16:creationId xmlns:a16="http://schemas.microsoft.com/office/drawing/2014/main" id="{DCEA3352-F0BB-57F1-1FC3-F5030B8F8FB6}"/>
              </a:ext>
            </a:extLst>
          </p:cNvPr>
          <p:cNvSpPr>
            <a:spLocks noGrp="1"/>
          </p:cNvSpPr>
          <p:nvPr>
            <p:ph idx="1"/>
          </p:nvPr>
        </p:nvSpPr>
        <p:spPr>
          <a:xfrm>
            <a:off x="285750" y="2482589"/>
            <a:ext cx="5410200" cy="3694373"/>
          </a:xfrm>
        </p:spPr>
        <p:txBody>
          <a:bodyPr vert="horz" lIns="91440" tIns="45720" rIns="91440" bIns="45720" rtlCol="0">
            <a:normAutofit/>
          </a:bodyPr>
          <a:lstStyle/>
          <a:p>
            <a:pPr>
              <a:buNone/>
            </a:pPr>
            <a:r>
              <a:rPr lang="en-GB" sz="2000" dirty="0"/>
              <a:t>CQ: Ability to communicate well with and relate to individuals from other cultures.</a:t>
            </a:r>
          </a:p>
          <a:p>
            <a:pPr>
              <a:buNone/>
            </a:pPr>
            <a:endParaRPr lang="en-GB" sz="2000" b="1" dirty="0">
              <a:cs typeface="Calibri"/>
            </a:endParaRPr>
          </a:p>
          <a:p>
            <a:pPr>
              <a:buNone/>
            </a:pPr>
            <a:r>
              <a:rPr lang="en-GB" sz="2000" b="1" dirty="0">
                <a:cs typeface="Calibri"/>
              </a:rPr>
              <a:t>CQ supports leadership in a multicultural</a:t>
            </a:r>
            <a:r>
              <a:rPr lang="en-GB" sz="2000" dirty="0">
                <a:cs typeface="Calibri"/>
              </a:rPr>
              <a:t>.</a:t>
            </a:r>
          </a:p>
          <a:p>
            <a:pPr>
              <a:buFontTx/>
              <a:buChar char="-"/>
            </a:pPr>
            <a:r>
              <a:rPr lang="en-GB" sz="2000" dirty="0">
                <a:cs typeface="Calibri"/>
              </a:rPr>
              <a:t>CQ improves communication </a:t>
            </a:r>
          </a:p>
          <a:p>
            <a:pPr>
              <a:buFontTx/>
              <a:buChar char="-"/>
            </a:pPr>
            <a:r>
              <a:rPr lang="en-GB" sz="2000" dirty="0">
                <a:cs typeface="Calibri"/>
              </a:rPr>
              <a:t>Helps to build trust among employees </a:t>
            </a:r>
          </a:p>
          <a:p>
            <a:pPr>
              <a:buFontTx/>
              <a:buChar char="-"/>
            </a:pPr>
            <a:r>
              <a:rPr lang="en-GB" sz="2000" dirty="0">
                <a:cs typeface="Calibri"/>
              </a:rPr>
              <a:t>It drives innovation by bridging cultural differences.</a:t>
            </a:r>
          </a:p>
          <a:p>
            <a:pPr>
              <a:buFontTx/>
              <a:buChar char="-"/>
            </a:pPr>
            <a:r>
              <a:rPr lang="en-GB" sz="2000" dirty="0">
                <a:cs typeface="Calibri"/>
              </a:rPr>
              <a:t>The figure on the right shows Earley &amp; Ang’s Four Dimensions of CQ</a:t>
            </a:r>
            <a:endParaRPr lang="en-US" sz="2000" dirty="0">
              <a:cs typeface="Calibri"/>
            </a:endParaRPr>
          </a:p>
        </p:txBody>
      </p:sp>
      <p:sp>
        <p:nvSpPr>
          <p:cNvPr id="47" name="Slide Number Placeholder 2">
            <a:extLst>
              <a:ext uri="{FF2B5EF4-FFF2-40B4-BE49-F238E27FC236}">
                <a16:creationId xmlns:a16="http://schemas.microsoft.com/office/drawing/2014/main" id="{DE41383F-8891-49E9-859A-AEB248A941D4}"/>
              </a:ext>
            </a:extLst>
          </p:cNvPr>
          <p:cNvSpPr>
            <a:spLocks noGrp="1"/>
          </p:cNvSpPr>
          <p:nvPr>
            <p:ph type="sldNum" sz="quarter" idx="12"/>
          </p:nvPr>
        </p:nvSpPr>
        <p:spPr>
          <a:xfrm>
            <a:off x="10515600" y="6356350"/>
            <a:ext cx="838200" cy="365125"/>
          </a:xfrm>
        </p:spPr>
        <p:txBody>
          <a:bodyPr>
            <a:normAutofit/>
          </a:bodyPr>
          <a:lstStyle/>
          <a:p>
            <a:pPr>
              <a:spcAft>
                <a:spcPts val="600"/>
              </a:spcAft>
            </a:pPr>
            <a:fld id="{48F63A3B-78C7-47BE-AE5E-E10140E04643}" type="slidenum">
              <a:rPr lang="en-US" dirty="0">
                <a:solidFill>
                  <a:schemeClr val="tx1"/>
                </a:solidFill>
              </a:rPr>
              <a:pPr>
                <a:spcAft>
                  <a:spcPts val="600"/>
                </a:spcAft>
              </a:pPr>
              <a:t>9</a:t>
            </a:fld>
            <a:endParaRPr lang="en-US" dirty="0">
              <a:solidFill>
                <a:schemeClr val="tx1"/>
              </a:solidFill>
              <a:cs typeface="Calibri"/>
            </a:endParaRPr>
          </a:p>
        </p:txBody>
      </p:sp>
      <p:pic>
        <p:nvPicPr>
          <p:cNvPr id="6148" name="Picture 4"/>
          <p:cNvPicPr>
            <a:picLocks noChangeAspect="1" noChangeArrowheads="1"/>
          </p:cNvPicPr>
          <p:nvPr/>
        </p:nvPicPr>
        <p:blipFill>
          <a:blip r:embed="rId3"/>
          <a:srcRect/>
          <a:stretch>
            <a:fillRect/>
          </a:stretch>
        </p:blipFill>
        <p:spPr bwMode="auto">
          <a:xfrm>
            <a:off x="5848350" y="2133600"/>
            <a:ext cx="5886450" cy="4724400"/>
          </a:xfrm>
          <a:prstGeom prst="rect">
            <a:avLst/>
          </a:prstGeom>
          <a:noFill/>
          <a:ln w="9525">
            <a:noFill/>
            <a:miter lim="800000"/>
            <a:headEnd/>
            <a:tailEnd/>
          </a:ln>
          <a:effectLst/>
        </p:spPr>
      </p:pic>
    </p:spTree>
    <p:extLst>
      <p:ext uri="{BB962C8B-B14F-4D97-AF65-F5344CB8AC3E}">
        <p14:creationId xmlns:p14="http://schemas.microsoft.com/office/powerpoint/2010/main" val="298039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1"/>
                                        </p:tgtEl>
                                        <p:attrNameLst>
                                          <p:attrName>style.visibility</p:attrName>
                                        </p:attrNameLst>
                                      </p:cBhvr>
                                      <p:to>
                                        <p:strVal val="visible"/>
                                      </p:to>
                                    </p:set>
                                    <p:animEffect transition="in" filter="fade">
                                      <p:cBhvr>
                                        <p:cTn id="7" dur="7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CE814-A915-89E3-6E97-69E3D5E077A7}"/>
              </a:ext>
            </a:extLst>
          </p:cNvPr>
          <p:cNvSpPr>
            <a:spLocks noGrp="1"/>
          </p:cNvSpPr>
          <p:nvPr>
            <p:ph type="title"/>
          </p:nvPr>
        </p:nvSpPr>
        <p:spPr>
          <a:xfrm>
            <a:off x="342900" y="365125"/>
            <a:ext cx="11563350" cy="1692794"/>
          </a:xfrm>
        </p:spPr>
        <p:txBody>
          <a:bodyPr>
            <a:normAutofit/>
          </a:bodyPr>
          <a:lstStyle/>
          <a:p>
            <a:r>
              <a:rPr lang="en-US" b="1" dirty="0">
                <a:cs typeface="Calibri Light"/>
              </a:rPr>
              <a:t>Critical Comparison: EI vs. CQ</a:t>
            </a:r>
            <a:endParaRPr lang="en-US" b="1" dirty="0"/>
          </a:p>
        </p:txBody>
      </p:sp>
      <p:sp>
        <p:nvSpPr>
          <p:cNvPr id="3" name="Content Placeholder 2">
            <a:extLst>
              <a:ext uri="{FF2B5EF4-FFF2-40B4-BE49-F238E27FC236}">
                <a16:creationId xmlns:a16="http://schemas.microsoft.com/office/drawing/2014/main" id="{FE38485F-AE78-5A43-7672-2F43D3F864FE}"/>
              </a:ext>
            </a:extLst>
          </p:cNvPr>
          <p:cNvSpPr>
            <a:spLocks noGrp="1"/>
          </p:cNvSpPr>
          <p:nvPr>
            <p:ph idx="1"/>
          </p:nvPr>
        </p:nvSpPr>
        <p:spPr>
          <a:xfrm>
            <a:off x="285750" y="1986138"/>
            <a:ext cx="5714999" cy="4871862"/>
          </a:xfrm>
        </p:spPr>
        <p:txBody>
          <a:bodyPr vert="horz" lIns="91440" tIns="45720" rIns="91440" bIns="45720" rtlCol="0" anchor="t">
            <a:normAutofit lnSpcReduction="10000"/>
          </a:bodyPr>
          <a:lstStyle/>
          <a:p>
            <a:pPr marL="0" indent="0">
              <a:buNone/>
            </a:pPr>
            <a:endParaRPr lang="en-US" dirty="0">
              <a:solidFill>
                <a:srgbClr val="273241"/>
              </a:solidFill>
              <a:cs typeface="Calibri"/>
            </a:endParaRPr>
          </a:p>
          <a:p>
            <a:r>
              <a:rPr lang="en-US" sz="2400" b="1" dirty="0">
                <a:solidFill>
                  <a:srgbClr val="273241"/>
                </a:solidFill>
                <a:cs typeface="Calibri"/>
              </a:rPr>
              <a:t>Similarities: </a:t>
            </a:r>
          </a:p>
          <a:p>
            <a:r>
              <a:rPr lang="en-US" sz="2400" dirty="0">
                <a:solidFill>
                  <a:srgbClr val="273241"/>
                </a:solidFill>
                <a:cs typeface="Calibri"/>
              </a:rPr>
              <a:t>Both relational competencies </a:t>
            </a:r>
          </a:p>
          <a:p>
            <a:r>
              <a:rPr lang="en-US" sz="2400" dirty="0">
                <a:solidFill>
                  <a:srgbClr val="273241"/>
                </a:solidFill>
                <a:cs typeface="Calibri"/>
              </a:rPr>
              <a:t>They require self-awareness, self-regulation, and empathy </a:t>
            </a:r>
          </a:p>
          <a:p>
            <a:pPr>
              <a:buNone/>
            </a:pPr>
            <a:r>
              <a:rPr lang="en-US" sz="2400" b="1" dirty="0">
                <a:solidFill>
                  <a:srgbClr val="273241"/>
                </a:solidFill>
                <a:cs typeface="Calibri"/>
              </a:rPr>
              <a:t>Differences: </a:t>
            </a:r>
          </a:p>
          <a:p>
            <a:pPr>
              <a:buNone/>
            </a:pPr>
            <a:r>
              <a:rPr lang="en-US" sz="2400" dirty="0">
                <a:solidFill>
                  <a:srgbClr val="273241"/>
                </a:solidFill>
                <a:cs typeface="Calibri"/>
              </a:rPr>
              <a:t>EI: Identifies and regulates emotions in known cultural context </a:t>
            </a:r>
          </a:p>
          <a:p>
            <a:pPr>
              <a:buNone/>
            </a:pPr>
            <a:r>
              <a:rPr lang="en-US" sz="2400" dirty="0">
                <a:solidFill>
                  <a:srgbClr val="273241"/>
                </a:solidFill>
                <a:cs typeface="Calibri"/>
              </a:rPr>
              <a:t>CQ: navigate, interpret, and function in multicultural contexts </a:t>
            </a:r>
          </a:p>
          <a:p>
            <a:pPr>
              <a:buNone/>
            </a:pPr>
            <a:r>
              <a:rPr lang="en-US" sz="2400" dirty="0">
                <a:solidFill>
                  <a:srgbClr val="273241"/>
                </a:solidFill>
                <a:cs typeface="Calibri"/>
              </a:rPr>
              <a:t>CQ enables leaders to function well in multicultural teams </a:t>
            </a:r>
          </a:p>
          <a:p>
            <a:endParaRPr lang="en-US" sz="2400" dirty="0">
              <a:solidFill>
                <a:srgbClr val="273241"/>
              </a:solidFill>
              <a:cs typeface="Calibri"/>
            </a:endParaRPr>
          </a:p>
          <a:p>
            <a:endParaRPr lang="en-US" sz="1800" dirty="0">
              <a:solidFill>
                <a:srgbClr val="273241"/>
              </a:solidFill>
              <a:cs typeface="Calibri"/>
            </a:endParaRPr>
          </a:p>
        </p:txBody>
      </p:sp>
      <p:sp>
        <p:nvSpPr>
          <p:cNvPr id="7" name="Slide Number Placeholder 2">
            <a:extLst>
              <a:ext uri="{FF2B5EF4-FFF2-40B4-BE49-F238E27FC236}">
                <a16:creationId xmlns:a16="http://schemas.microsoft.com/office/drawing/2014/main" id="{B6F8ABB2-6CF3-11BB-8DCD-06B8E5B7547F}"/>
              </a:ext>
            </a:extLst>
          </p:cNvPr>
          <p:cNvSpPr>
            <a:spLocks noGrp="1"/>
          </p:cNvSpPr>
          <p:nvPr>
            <p:ph type="sldNum" sz="quarter" idx="12"/>
          </p:nvPr>
        </p:nvSpPr>
        <p:spPr/>
        <p:txBody>
          <a:bodyPr/>
          <a:lstStyle/>
          <a:p>
            <a:fld id="{48F63A3B-78C7-47BE-AE5E-E10140E04643}" type="slidenum">
              <a:rPr lang="en-US" dirty="0">
                <a:solidFill>
                  <a:srgbClr val="000000"/>
                </a:solidFill>
              </a:rPr>
              <a:pPr/>
              <a:t>10</a:t>
            </a:fld>
            <a:endParaRPr lang="en-US" dirty="0">
              <a:solidFill>
                <a:srgbClr val="000000"/>
              </a:solidFill>
            </a:endParaRPr>
          </a:p>
        </p:txBody>
      </p:sp>
      <p:cxnSp>
        <p:nvCxnSpPr>
          <p:cNvPr id="24"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6FF54A6-8291-4308-53CD-E07CDEE51633}"/>
              </a:ext>
            </a:extLst>
          </p:cNvPr>
          <p:cNvPicPr>
            <a:picLocks noChangeAspect="1"/>
          </p:cNvPicPr>
          <p:nvPr/>
        </p:nvPicPr>
        <p:blipFill>
          <a:blip r:embed="rId3"/>
          <a:stretch>
            <a:fillRect/>
          </a:stretch>
        </p:blipFill>
        <p:spPr>
          <a:xfrm>
            <a:off x="6210300" y="2076450"/>
            <a:ext cx="5749786" cy="4457700"/>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941056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F03D779-6D8E-6E27-AD7F-AE89B28AAA13}"/>
              </a:ext>
            </a:extLst>
          </p:cNvPr>
          <p:cNvSpPr txBox="1">
            <a:spLocks/>
          </p:cNvSpPr>
          <p:nvPr/>
        </p:nvSpPr>
        <p:spPr>
          <a:xfrm>
            <a:off x="203425" y="0"/>
            <a:ext cx="8798814" cy="96783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cs typeface="Calibri Light"/>
              </a:rPr>
              <a:t>Integrated Leadership Framework  </a:t>
            </a:r>
            <a:endParaRPr lang="en-US" b="1" dirty="0"/>
          </a:p>
        </p:txBody>
      </p:sp>
      <p:pic>
        <p:nvPicPr>
          <p:cNvPr id="10" name="Picture 5" descr="A picture containing text, person, indoor&#10;&#10;Description automatically generated">
            <a:extLst>
              <a:ext uri="{FF2B5EF4-FFF2-40B4-BE49-F238E27FC236}">
                <a16:creationId xmlns:a16="http://schemas.microsoft.com/office/drawing/2014/main" id="{6AF66527-61CF-2CF7-CAC3-690A01E0FEA8}"/>
              </a:ext>
            </a:extLst>
          </p:cNvPr>
          <p:cNvPicPr>
            <a:picLocks noChangeAspect="1"/>
          </p:cNvPicPr>
          <p:nvPr/>
        </p:nvPicPr>
        <p:blipFill>
          <a:blip r:embed="rId3"/>
          <a:stretch>
            <a:fillRect/>
          </a:stretch>
        </p:blipFill>
        <p:spPr>
          <a:xfrm>
            <a:off x="0" y="2305051"/>
            <a:ext cx="5562600" cy="4176712"/>
          </a:xfrm>
          <a:prstGeom prst="rect">
            <a:avLst/>
          </a:prstGeom>
          <a:effectLst>
            <a:outerShdw blurRad="50800" dist="38100" dir="10800000" algn="r" rotWithShape="0">
              <a:prstClr val="black">
                <a:alpha val="40000"/>
              </a:prstClr>
            </a:outerShdw>
          </a:effectLst>
        </p:spPr>
      </p:pic>
      <p:sp>
        <p:nvSpPr>
          <p:cNvPr id="3" name="Slide Number Placeholder 2">
            <a:extLst>
              <a:ext uri="{FF2B5EF4-FFF2-40B4-BE49-F238E27FC236}">
                <a16:creationId xmlns:a16="http://schemas.microsoft.com/office/drawing/2014/main" id="{20439114-F5EF-E3D7-257D-D26045D735D0}"/>
              </a:ext>
            </a:extLst>
          </p:cNvPr>
          <p:cNvSpPr>
            <a:spLocks noGrp="1"/>
          </p:cNvSpPr>
          <p:nvPr>
            <p:ph type="sldNum" sz="quarter" idx="12"/>
          </p:nvPr>
        </p:nvSpPr>
        <p:spPr/>
        <p:txBody>
          <a:bodyPr/>
          <a:lstStyle/>
          <a:p>
            <a:fld id="{48F63A3B-78C7-47BE-AE5E-E10140E04643}" type="slidenum">
              <a:rPr lang="en-US" dirty="0">
                <a:solidFill>
                  <a:srgbClr val="000000"/>
                </a:solidFill>
              </a:rPr>
              <a:pPr/>
              <a:t>11</a:t>
            </a:fld>
            <a:endParaRPr lang="en-US" dirty="0">
              <a:solidFill>
                <a:srgbClr val="000000"/>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2584737999"/>
              </p:ext>
            </p:extLst>
          </p:nvPr>
        </p:nvGraphicFramePr>
        <p:xfrm>
          <a:off x="5807776" y="1250950"/>
          <a:ext cx="6191250" cy="5105400"/>
        </p:xfrm>
        <a:graphic>
          <a:graphicData uri="http://schemas.openxmlformats.org/drawingml/2006/table">
            <a:tbl>
              <a:tblPr firstRow="1" bandRow="1">
                <a:tableStyleId>{93296810-A885-4BE3-A3E7-6D5BEEA58F35}</a:tableStyleId>
              </a:tblPr>
              <a:tblGrid>
                <a:gridCol w="2063750">
                  <a:extLst>
                    <a:ext uri="{9D8B030D-6E8A-4147-A177-3AD203B41FA5}">
                      <a16:colId xmlns:a16="http://schemas.microsoft.com/office/drawing/2014/main" val="20000"/>
                    </a:ext>
                  </a:extLst>
                </a:gridCol>
                <a:gridCol w="2063750">
                  <a:extLst>
                    <a:ext uri="{9D8B030D-6E8A-4147-A177-3AD203B41FA5}">
                      <a16:colId xmlns:a16="http://schemas.microsoft.com/office/drawing/2014/main" val="20001"/>
                    </a:ext>
                  </a:extLst>
                </a:gridCol>
                <a:gridCol w="2063750">
                  <a:extLst>
                    <a:ext uri="{9D8B030D-6E8A-4147-A177-3AD203B41FA5}">
                      <a16:colId xmlns:a16="http://schemas.microsoft.com/office/drawing/2014/main" val="20002"/>
                    </a:ext>
                  </a:extLst>
                </a:gridCol>
              </a:tblGrid>
              <a:tr h="1701800">
                <a:tc>
                  <a:txBody>
                    <a:bodyPr/>
                    <a:lstStyle/>
                    <a:p>
                      <a:pPr marL="0" marR="0">
                        <a:lnSpc>
                          <a:spcPct val="115000"/>
                        </a:lnSpc>
                        <a:spcBef>
                          <a:spcPts val="0"/>
                        </a:spcBef>
                        <a:spcAft>
                          <a:spcPts val="0"/>
                        </a:spcAft>
                      </a:pPr>
                      <a:endParaRPr lang="en-GB" sz="1800" dirty="0">
                        <a:latin typeface="+mn-lt"/>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t>High Cultural Intelligence (High CQ)</a:t>
                      </a:r>
                      <a:endParaRPr lang="en-US" sz="1800" dirty="0">
                        <a:latin typeface="+mn-lt"/>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t>Low Cultural Intelligence (Low CQ)</a:t>
                      </a:r>
                      <a:endParaRPr lang="en-US" sz="1800" dirty="0">
                        <a:latin typeface="+mn-lt"/>
                        <a:ea typeface="Calibri"/>
                        <a:cs typeface="Times New Roman"/>
                      </a:endParaRPr>
                    </a:p>
                  </a:txBody>
                  <a:tcPr marL="68580" marR="68580" marT="0" marB="0"/>
                </a:tc>
                <a:extLst>
                  <a:ext uri="{0D108BD9-81ED-4DB2-BD59-A6C34878D82A}">
                    <a16:rowId xmlns:a16="http://schemas.microsoft.com/office/drawing/2014/main" val="10000"/>
                  </a:ext>
                </a:extLst>
              </a:tr>
              <a:tr h="1701800">
                <a:tc>
                  <a:txBody>
                    <a:bodyPr/>
                    <a:lstStyle/>
                    <a:p>
                      <a:pPr marL="0" marR="0">
                        <a:lnSpc>
                          <a:spcPct val="115000"/>
                        </a:lnSpc>
                        <a:spcBef>
                          <a:spcPts val="0"/>
                        </a:spcBef>
                        <a:spcAft>
                          <a:spcPts val="0"/>
                        </a:spcAft>
                      </a:pPr>
                      <a:r>
                        <a:rPr lang="en-GB" sz="1800" dirty="0"/>
                        <a:t>High Emotional Intelligence (High EI)</a:t>
                      </a:r>
                      <a:endParaRPr lang="en-US" sz="1800" dirty="0">
                        <a:latin typeface="+mn-lt"/>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t>Effective Collaborative Leadership</a:t>
                      </a:r>
                      <a:endParaRPr lang="en-US" sz="1800" dirty="0">
                        <a:latin typeface="+mn-lt"/>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t>Well-Intended Misalignment</a:t>
                      </a:r>
                      <a:endParaRPr lang="en-US" sz="1800" dirty="0">
                        <a:latin typeface="+mn-lt"/>
                        <a:ea typeface="Calibri"/>
                        <a:cs typeface="Times New Roman"/>
                      </a:endParaRPr>
                    </a:p>
                  </a:txBody>
                  <a:tcPr marL="68580" marR="68580" marT="0" marB="0"/>
                </a:tc>
                <a:extLst>
                  <a:ext uri="{0D108BD9-81ED-4DB2-BD59-A6C34878D82A}">
                    <a16:rowId xmlns:a16="http://schemas.microsoft.com/office/drawing/2014/main" val="10001"/>
                  </a:ext>
                </a:extLst>
              </a:tr>
              <a:tr h="1701800">
                <a:tc>
                  <a:txBody>
                    <a:bodyPr/>
                    <a:lstStyle/>
                    <a:p>
                      <a:pPr marL="0" marR="0">
                        <a:lnSpc>
                          <a:spcPct val="115000"/>
                        </a:lnSpc>
                        <a:spcBef>
                          <a:spcPts val="0"/>
                        </a:spcBef>
                        <a:spcAft>
                          <a:spcPts val="0"/>
                        </a:spcAft>
                      </a:pPr>
                      <a:r>
                        <a:rPr lang="en-GB" sz="1800" dirty="0"/>
                        <a:t>Low Emotional Intelligence (Low EI)</a:t>
                      </a:r>
                      <a:endParaRPr lang="en-US" sz="1800" dirty="0">
                        <a:latin typeface="+mn-lt"/>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t>Technical but Cold Leadership</a:t>
                      </a:r>
                      <a:endParaRPr lang="en-US" sz="1800" dirty="0">
                        <a:latin typeface="+mn-lt"/>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t>Autocratic, Ineffective Leadership</a:t>
                      </a:r>
                      <a:endParaRPr lang="en-US" sz="1800" dirty="0">
                        <a:latin typeface="+mn-lt"/>
                        <a:ea typeface="Calibri"/>
                        <a:cs typeface="Times New Roman"/>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496641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4C21AAB-8C67-7D71-4E73-71B5C22A951E}"/>
              </a:ext>
            </a:extLst>
          </p:cNvPr>
          <p:cNvSpPr>
            <a:spLocks noGrp="1"/>
          </p:cNvSpPr>
          <p:nvPr>
            <p:ph type="title"/>
          </p:nvPr>
        </p:nvSpPr>
        <p:spPr>
          <a:xfrm>
            <a:off x="247650" y="285749"/>
            <a:ext cx="11430000" cy="937409"/>
          </a:xfrm>
        </p:spPr>
        <p:txBody>
          <a:bodyPr anchor="ctr">
            <a:normAutofit/>
          </a:bodyPr>
          <a:lstStyle/>
          <a:p>
            <a:r>
              <a:rPr lang="en-US" sz="4000" b="1" dirty="0">
                <a:cs typeface="Calibri Light"/>
              </a:rPr>
              <a:t>Mapping Leadership Styles onto the Framework </a:t>
            </a:r>
            <a:endParaRPr lang="en-US" sz="4000" b="1" dirty="0"/>
          </a:p>
        </p:txBody>
      </p:sp>
      <p:sp>
        <p:nvSpPr>
          <p:cNvPr id="5" name="Slide Number Placeholder 2">
            <a:extLst>
              <a:ext uri="{FF2B5EF4-FFF2-40B4-BE49-F238E27FC236}">
                <a16:creationId xmlns:a16="http://schemas.microsoft.com/office/drawing/2014/main" id="{E83536C5-253E-B671-3F32-2542A9258990}"/>
              </a:ext>
            </a:extLst>
          </p:cNvPr>
          <p:cNvSpPr>
            <a:spLocks noGrp="1"/>
          </p:cNvSpPr>
          <p:nvPr>
            <p:ph type="sldNum" sz="quarter" idx="12"/>
          </p:nvPr>
        </p:nvSpPr>
        <p:spPr/>
        <p:txBody>
          <a:bodyPr/>
          <a:lstStyle/>
          <a:p>
            <a:fld id="{48F63A3B-78C7-47BE-AE5E-E10140E04643}" type="slidenum">
              <a:rPr lang="en-US" dirty="0">
                <a:solidFill>
                  <a:srgbClr val="000000"/>
                </a:solidFill>
              </a:rPr>
              <a:pPr/>
              <a:t>12</a:t>
            </a:fld>
            <a:endParaRPr lang="en-US" dirty="0">
              <a:solidFill>
                <a:srgbClr val="000000"/>
              </a:solidFill>
            </a:endParaRPr>
          </a:p>
        </p:txBody>
      </p:sp>
      <p:graphicFrame>
        <p:nvGraphicFramePr>
          <p:cNvPr id="44" name="Table 43"/>
          <p:cNvGraphicFramePr>
            <a:graphicFrameLocks noGrp="1"/>
          </p:cNvGraphicFramePr>
          <p:nvPr>
            <p:extLst>
              <p:ext uri="{D42A27DB-BD31-4B8C-83A1-F6EECF244321}">
                <p14:modId xmlns:p14="http://schemas.microsoft.com/office/powerpoint/2010/main" val="1131793834"/>
              </p:ext>
            </p:extLst>
          </p:nvPr>
        </p:nvGraphicFramePr>
        <p:xfrm>
          <a:off x="552448" y="1613064"/>
          <a:ext cx="10801352" cy="4457700"/>
        </p:xfrm>
        <a:graphic>
          <a:graphicData uri="http://schemas.openxmlformats.org/drawingml/2006/table">
            <a:tbl>
              <a:tblPr firstRow="1" bandRow="1">
                <a:tableStyleId>{5C22544A-7EE6-4342-B048-85BDC9FD1C3A}</a:tableStyleId>
              </a:tblPr>
              <a:tblGrid>
                <a:gridCol w="2700338">
                  <a:extLst>
                    <a:ext uri="{9D8B030D-6E8A-4147-A177-3AD203B41FA5}">
                      <a16:colId xmlns:a16="http://schemas.microsoft.com/office/drawing/2014/main" val="20000"/>
                    </a:ext>
                  </a:extLst>
                </a:gridCol>
                <a:gridCol w="2700338">
                  <a:extLst>
                    <a:ext uri="{9D8B030D-6E8A-4147-A177-3AD203B41FA5}">
                      <a16:colId xmlns:a16="http://schemas.microsoft.com/office/drawing/2014/main" val="20001"/>
                    </a:ext>
                  </a:extLst>
                </a:gridCol>
                <a:gridCol w="2700338">
                  <a:extLst>
                    <a:ext uri="{9D8B030D-6E8A-4147-A177-3AD203B41FA5}">
                      <a16:colId xmlns:a16="http://schemas.microsoft.com/office/drawing/2014/main" val="20002"/>
                    </a:ext>
                  </a:extLst>
                </a:gridCol>
                <a:gridCol w="2700338">
                  <a:extLst>
                    <a:ext uri="{9D8B030D-6E8A-4147-A177-3AD203B41FA5}">
                      <a16:colId xmlns:a16="http://schemas.microsoft.com/office/drawing/2014/main" val="20003"/>
                    </a:ext>
                  </a:extLst>
                </a:gridCol>
              </a:tblGrid>
              <a:tr h="891540">
                <a:tc>
                  <a:txBody>
                    <a:bodyPr/>
                    <a:lstStyle/>
                    <a:p>
                      <a:pPr marL="0" marR="0">
                        <a:lnSpc>
                          <a:spcPct val="115000"/>
                        </a:lnSpc>
                        <a:spcBef>
                          <a:spcPts val="0"/>
                        </a:spcBef>
                        <a:spcAft>
                          <a:spcPts val="0"/>
                        </a:spcAft>
                      </a:pPr>
                      <a:r>
                        <a:rPr lang="en-GB" sz="1800" b="0" dirty="0">
                          <a:latin typeface="Calibri"/>
                          <a:ea typeface="Calibri"/>
                          <a:cs typeface="Times New Roman"/>
                        </a:rPr>
                        <a:t>Leadership Style </a:t>
                      </a:r>
                      <a:endParaRPr lang="en-US" sz="1800" b="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b="0" dirty="0">
                          <a:latin typeface="Calibri"/>
                          <a:ea typeface="Calibri"/>
                          <a:cs typeface="Times New Roman"/>
                        </a:rPr>
                        <a:t>Emotional Intelligence (EI)</a:t>
                      </a:r>
                      <a:endParaRPr lang="en-US" sz="1800" b="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b="0" dirty="0">
                          <a:latin typeface="Calibri"/>
                          <a:ea typeface="Calibri"/>
                          <a:cs typeface="Times New Roman"/>
                        </a:rPr>
                        <a:t>Cultural Intelligence (CQ)</a:t>
                      </a:r>
                      <a:endParaRPr lang="en-US" sz="1800" b="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b="0" dirty="0">
                          <a:latin typeface="Calibri"/>
                          <a:ea typeface="Calibri"/>
                          <a:cs typeface="Times New Roman"/>
                        </a:rPr>
                        <a:t>Contextual Application </a:t>
                      </a:r>
                      <a:endParaRPr lang="en-US" sz="1800" b="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891540">
                <a:tc>
                  <a:txBody>
                    <a:bodyPr/>
                    <a:lstStyle/>
                    <a:p>
                      <a:pPr marL="0" marR="0">
                        <a:lnSpc>
                          <a:spcPct val="115000"/>
                        </a:lnSpc>
                        <a:spcBef>
                          <a:spcPts val="0"/>
                        </a:spcBef>
                        <a:spcAft>
                          <a:spcPts val="0"/>
                        </a:spcAft>
                      </a:pPr>
                      <a:r>
                        <a:rPr lang="en-GB" sz="1800" dirty="0">
                          <a:latin typeface="Calibri"/>
                          <a:ea typeface="Calibri"/>
                          <a:cs typeface="Times New Roman"/>
                        </a:rPr>
                        <a:t>Autocratic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Low</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Low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Crisis management </a:t>
                      </a:r>
                      <a:endParaRPr lang="en-US" sz="1800" dirty="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891540">
                <a:tc>
                  <a:txBody>
                    <a:bodyPr/>
                    <a:lstStyle/>
                    <a:p>
                      <a:pPr marL="0" marR="0">
                        <a:lnSpc>
                          <a:spcPct val="115000"/>
                        </a:lnSpc>
                        <a:spcBef>
                          <a:spcPts val="0"/>
                        </a:spcBef>
                        <a:spcAft>
                          <a:spcPts val="0"/>
                        </a:spcAft>
                      </a:pPr>
                      <a:r>
                        <a:rPr lang="en-GB" sz="1800" dirty="0">
                          <a:latin typeface="Calibri"/>
                          <a:ea typeface="Calibri"/>
                          <a:cs typeface="Times New Roman"/>
                        </a:rPr>
                        <a:t>Democratic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High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Moderate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Creative environments and complex problem-solving  </a:t>
                      </a:r>
                      <a:endParaRPr lang="en-US" sz="1800" dirty="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891540">
                <a:tc>
                  <a:txBody>
                    <a:bodyPr/>
                    <a:lstStyle/>
                    <a:p>
                      <a:pPr marL="0" marR="0">
                        <a:lnSpc>
                          <a:spcPct val="115000"/>
                        </a:lnSpc>
                        <a:spcBef>
                          <a:spcPts val="0"/>
                        </a:spcBef>
                        <a:spcAft>
                          <a:spcPts val="0"/>
                        </a:spcAft>
                      </a:pPr>
                      <a:r>
                        <a:rPr lang="en-GB" sz="1800" dirty="0">
                          <a:latin typeface="Calibri"/>
                          <a:ea typeface="Calibri"/>
                          <a:cs typeface="Times New Roman"/>
                        </a:rPr>
                        <a:t>Transformational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High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High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Organisational change </a:t>
                      </a:r>
                      <a:endParaRPr lang="en-US" sz="1800" dirty="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891540">
                <a:tc>
                  <a:txBody>
                    <a:bodyPr/>
                    <a:lstStyle/>
                    <a:p>
                      <a:pPr marL="0" marR="0">
                        <a:lnSpc>
                          <a:spcPct val="115000"/>
                        </a:lnSpc>
                        <a:spcBef>
                          <a:spcPts val="0"/>
                        </a:spcBef>
                        <a:spcAft>
                          <a:spcPts val="0"/>
                        </a:spcAft>
                      </a:pPr>
                      <a:r>
                        <a:rPr lang="en-GB" sz="1800" dirty="0">
                          <a:latin typeface="Calibri"/>
                          <a:ea typeface="Calibri"/>
                          <a:cs typeface="Times New Roman"/>
                        </a:rPr>
                        <a:t>Servant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High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High </a:t>
                      </a:r>
                      <a:endParaRPr lang="en-US" sz="18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800" dirty="0">
                          <a:latin typeface="Calibri"/>
                          <a:ea typeface="Calibri"/>
                          <a:cs typeface="Times New Roman"/>
                        </a:rPr>
                        <a:t>Service-oriented organisations</a:t>
                      </a:r>
                      <a:endParaRPr lang="en-US" sz="1800" dirty="0">
                        <a:latin typeface="Calibri"/>
                        <a:ea typeface="Calibri"/>
                        <a:cs typeface="Times New Roman"/>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547750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77244E6-5CDC-213E-73DC-8E003B8BB363}"/>
              </a:ext>
            </a:extLst>
          </p:cNvPr>
          <p:cNvSpPr>
            <a:spLocks noGrp="1"/>
          </p:cNvSpPr>
          <p:nvPr>
            <p:ph type="title"/>
          </p:nvPr>
        </p:nvSpPr>
        <p:spPr>
          <a:xfrm>
            <a:off x="5114925" y="260157"/>
            <a:ext cx="6991349" cy="1540068"/>
          </a:xfrm>
        </p:spPr>
        <p:txBody>
          <a:bodyPr>
            <a:normAutofit/>
          </a:bodyPr>
          <a:lstStyle/>
          <a:p>
            <a:r>
              <a:rPr lang="en-US" b="1" dirty="0">
                <a:cs typeface="Calibri Light"/>
              </a:rPr>
              <a:t>Business Examples Applied to the Framework  </a:t>
            </a:r>
            <a:endParaRPr lang="en-US" b="1" dirty="0"/>
          </a:p>
        </p:txBody>
      </p:sp>
      <p:sp>
        <p:nvSpPr>
          <p:cNvPr id="20" name="Content Placeholder 2">
            <a:extLst>
              <a:ext uri="{FF2B5EF4-FFF2-40B4-BE49-F238E27FC236}">
                <a16:creationId xmlns:a16="http://schemas.microsoft.com/office/drawing/2014/main" id="{60574B4B-B5DC-954D-AA85-A9E7C1C5633B}"/>
              </a:ext>
            </a:extLst>
          </p:cNvPr>
          <p:cNvSpPr>
            <a:spLocks noGrp="1"/>
          </p:cNvSpPr>
          <p:nvPr>
            <p:ph idx="1"/>
          </p:nvPr>
        </p:nvSpPr>
        <p:spPr>
          <a:xfrm>
            <a:off x="5048250" y="2006929"/>
            <a:ext cx="6572250" cy="4336721"/>
          </a:xfrm>
        </p:spPr>
        <p:txBody>
          <a:bodyPr vert="horz" lIns="91440" tIns="45720" rIns="91440" bIns="45720" rtlCol="0">
            <a:normAutofit lnSpcReduction="10000"/>
          </a:bodyPr>
          <a:lstStyle/>
          <a:p>
            <a:pPr marL="514350" indent="-514350">
              <a:buNone/>
            </a:pPr>
            <a:r>
              <a:rPr lang="en-US" sz="2400" b="1" dirty="0">
                <a:solidFill>
                  <a:srgbClr val="273241"/>
                </a:solidFill>
                <a:cs typeface="Calibri"/>
              </a:rPr>
              <a:t>Google → High EI / High CQ (psychological safety)  </a:t>
            </a:r>
            <a:r>
              <a:rPr lang="en-US" sz="2400" dirty="0">
                <a:solidFill>
                  <a:srgbClr val="273241"/>
                </a:solidFill>
                <a:cs typeface="Calibri"/>
              </a:rPr>
              <a:t> </a:t>
            </a:r>
          </a:p>
          <a:p>
            <a:pPr marL="514350" indent="-514350">
              <a:buAutoNum type="arabicPeriod"/>
            </a:pPr>
            <a:r>
              <a:rPr lang="en-US" sz="2400" dirty="0">
                <a:solidFill>
                  <a:srgbClr val="273241"/>
                </a:solidFill>
                <a:cs typeface="Calibri"/>
              </a:rPr>
              <a:t>Project Aristotle promotes psychological safety as a collective EI of Google employees</a:t>
            </a:r>
          </a:p>
          <a:p>
            <a:pPr marL="514350" indent="-514350">
              <a:buAutoNum type="arabicPeriod"/>
            </a:pPr>
            <a:r>
              <a:rPr lang="en-US" sz="2400" b="1" dirty="0">
                <a:solidFill>
                  <a:srgbClr val="273241"/>
                </a:solidFill>
                <a:cs typeface="Calibri"/>
              </a:rPr>
              <a:t>Contributor safety</a:t>
            </a:r>
            <a:r>
              <a:rPr lang="en-US" sz="2400" dirty="0">
                <a:solidFill>
                  <a:srgbClr val="273241"/>
                </a:solidFill>
                <a:cs typeface="Calibri"/>
              </a:rPr>
              <a:t>: Employees are free to share their ideas  </a:t>
            </a:r>
          </a:p>
          <a:p>
            <a:pPr marL="514350" indent="-514350">
              <a:buAutoNum type="arabicPeriod"/>
            </a:pPr>
            <a:r>
              <a:rPr lang="en-US" sz="2400" b="1" dirty="0">
                <a:solidFill>
                  <a:srgbClr val="273241"/>
                </a:solidFill>
                <a:cs typeface="Calibri"/>
              </a:rPr>
              <a:t>Inclusion safety </a:t>
            </a:r>
            <a:r>
              <a:rPr lang="en-US" sz="2400" dirty="0">
                <a:solidFill>
                  <a:srgbClr val="273241"/>
                </a:solidFill>
                <a:cs typeface="Calibri"/>
              </a:rPr>
              <a:t>: they have a sense of belonging  </a:t>
            </a:r>
          </a:p>
          <a:p>
            <a:pPr marL="514350" indent="-514350">
              <a:buAutoNum type="arabicPeriod"/>
            </a:pPr>
            <a:r>
              <a:rPr lang="en-US" sz="2400" b="1" dirty="0">
                <a:solidFill>
                  <a:srgbClr val="273241"/>
                </a:solidFill>
                <a:cs typeface="Calibri"/>
              </a:rPr>
              <a:t>Challenger safety </a:t>
            </a:r>
            <a:r>
              <a:rPr lang="en-US" sz="2400" dirty="0">
                <a:solidFill>
                  <a:srgbClr val="273241"/>
                </a:solidFill>
                <a:cs typeface="Calibri"/>
              </a:rPr>
              <a:t>: They feel safe to challenge existing system </a:t>
            </a:r>
          </a:p>
          <a:p>
            <a:pPr marL="514350" indent="-514350">
              <a:buAutoNum type="arabicPeriod"/>
            </a:pPr>
            <a:r>
              <a:rPr lang="en-US" sz="2400" b="1" dirty="0">
                <a:solidFill>
                  <a:srgbClr val="273241"/>
                </a:solidFill>
                <a:cs typeface="Calibri"/>
              </a:rPr>
              <a:t>Learner safety </a:t>
            </a:r>
            <a:r>
              <a:rPr lang="en-US" sz="2400" dirty="0">
                <a:solidFill>
                  <a:srgbClr val="273241"/>
                </a:solidFill>
                <a:cs typeface="Calibri"/>
              </a:rPr>
              <a:t>: they feel safe to learn and ask questions </a:t>
            </a:r>
          </a:p>
          <a:p>
            <a:pPr marL="514350" indent="-514350">
              <a:buAutoNum type="arabicPeriod"/>
            </a:pPr>
            <a:endParaRPr lang="en-US" sz="2000" dirty="0">
              <a:solidFill>
                <a:srgbClr val="273241"/>
              </a:solidFill>
              <a:cs typeface="Calibri"/>
            </a:endParaRPr>
          </a:p>
          <a:p>
            <a:pPr marL="514350" indent="-514350">
              <a:buAutoNum type="arabicPeriod"/>
            </a:pPr>
            <a:endParaRPr lang="en-US" sz="2000" dirty="0">
              <a:solidFill>
                <a:srgbClr val="273241"/>
              </a:solidFill>
              <a:cs typeface="Calibri"/>
            </a:endParaRPr>
          </a:p>
          <a:p>
            <a:pPr marL="0" indent="0">
              <a:buNone/>
            </a:pPr>
            <a:endParaRPr lang="en-US" sz="2000" dirty="0">
              <a:solidFill>
                <a:srgbClr val="273241"/>
              </a:solidFill>
              <a:cs typeface="Calibri"/>
            </a:endParaRPr>
          </a:p>
        </p:txBody>
      </p:sp>
      <p:sp>
        <p:nvSpPr>
          <p:cNvPr id="4" name="Slide Number Placeholder 2">
            <a:extLst>
              <a:ext uri="{FF2B5EF4-FFF2-40B4-BE49-F238E27FC236}">
                <a16:creationId xmlns:a16="http://schemas.microsoft.com/office/drawing/2014/main" id="{A9DFF6E5-3507-BC7D-EC80-F307917EEFCB}"/>
              </a:ext>
            </a:extLst>
          </p:cNvPr>
          <p:cNvSpPr>
            <a:spLocks noGrp="1"/>
          </p:cNvSpPr>
          <p:nvPr>
            <p:ph type="sldNum" sz="quarter" idx="12"/>
          </p:nvPr>
        </p:nvSpPr>
        <p:spPr/>
        <p:txBody>
          <a:bodyPr/>
          <a:lstStyle/>
          <a:p>
            <a:fld id="{48F63A3B-78C7-47BE-AE5E-E10140E04643}" type="slidenum">
              <a:rPr lang="en-US" dirty="0">
                <a:solidFill>
                  <a:srgbClr val="000000"/>
                </a:solidFill>
              </a:rPr>
              <a:pPr/>
              <a:t>13</a:t>
            </a:fld>
            <a:endParaRPr lang="en-US" dirty="0">
              <a:solidFill>
                <a:srgbClr val="000000"/>
              </a:solidFill>
            </a:endParaRPr>
          </a:p>
        </p:txBody>
      </p:sp>
      <p:pic>
        <p:nvPicPr>
          <p:cNvPr id="7171" name="Picture 3"/>
          <p:cNvPicPr>
            <a:picLocks noChangeAspect="1" noChangeArrowheads="1"/>
          </p:cNvPicPr>
          <p:nvPr/>
        </p:nvPicPr>
        <p:blipFill>
          <a:blip r:embed="rId3"/>
          <a:srcRect/>
          <a:stretch>
            <a:fillRect/>
          </a:stretch>
        </p:blipFill>
        <p:spPr bwMode="auto">
          <a:xfrm>
            <a:off x="247650" y="266700"/>
            <a:ext cx="4571999" cy="3067051"/>
          </a:xfrm>
          <a:prstGeom prst="rect">
            <a:avLst/>
          </a:prstGeom>
          <a:noFill/>
          <a:ln w="9525">
            <a:noFill/>
            <a:miter lim="800000"/>
            <a:headEnd/>
            <a:tailEnd/>
          </a:ln>
          <a:effectLst/>
        </p:spPr>
      </p:pic>
      <p:pic>
        <p:nvPicPr>
          <p:cNvPr id="7172" name="Picture 4"/>
          <p:cNvPicPr>
            <a:picLocks noChangeAspect="1" noChangeArrowheads="1"/>
          </p:cNvPicPr>
          <p:nvPr/>
        </p:nvPicPr>
        <p:blipFill>
          <a:blip r:embed="rId4"/>
          <a:srcRect/>
          <a:stretch>
            <a:fillRect/>
          </a:stretch>
        </p:blipFill>
        <p:spPr bwMode="auto">
          <a:xfrm>
            <a:off x="247650" y="3505200"/>
            <a:ext cx="4648200" cy="3352800"/>
          </a:xfrm>
          <a:prstGeom prst="rect">
            <a:avLst/>
          </a:prstGeom>
          <a:noFill/>
          <a:ln w="9525">
            <a:noFill/>
            <a:miter lim="800000"/>
            <a:headEnd/>
            <a:tailEnd/>
          </a:ln>
          <a:effectLst/>
        </p:spPr>
      </p:pic>
    </p:spTree>
    <p:extLst>
      <p:ext uri="{BB962C8B-B14F-4D97-AF65-F5344CB8AC3E}">
        <p14:creationId xmlns:p14="http://schemas.microsoft.com/office/powerpoint/2010/main" val="1550746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F0B5584-C9CF-F03E-F088-034B62D0183B}"/>
              </a:ext>
            </a:extLst>
          </p:cNvPr>
          <p:cNvSpPr>
            <a:spLocks noGrp="1"/>
          </p:cNvSpPr>
          <p:nvPr>
            <p:ph type="title"/>
          </p:nvPr>
        </p:nvSpPr>
        <p:spPr>
          <a:xfrm>
            <a:off x="6096000" y="231775"/>
            <a:ext cx="5753100" cy="1463675"/>
          </a:xfrm>
        </p:spPr>
        <p:txBody>
          <a:bodyPr vert="horz" lIns="91440" tIns="45720" rIns="91440" bIns="45720" rtlCol="0" anchor="ctr">
            <a:normAutofit/>
          </a:bodyPr>
          <a:lstStyle/>
          <a:p>
            <a:r>
              <a:rPr lang="en-US" sz="4000" b="1" dirty="0">
                <a:cs typeface="Calibri Light"/>
              </a:rPr>
              <a:t>Business Examples Applied to the Framework </a:t>
            </a:r>
            <a:r>
              <a:rPr lang="en-US" b="1" kern="1200" dirty="0">
                <a:solidFill>
                  <a:schemeClr val="tx1">
                    <a:lumMod val="85000"/>
                    <a:lumOff val="15000"/>
                  </a:schemeClr>
                </a:solidFill>
                <a:latin typeface="+mj-lt"/>
                <a:ea typeface="+mj-ea"/>
                <a:cs typeface="+mj-cs"/>
              </a:rPr>
              <a:t> </a:t>
            </a:r>
          </a:p>
        </p:txBody>
      </p:sp>
      <p:sp>
        <p:nvSpPr>
          <p:cNvPr id="9" name="Content Placeholder 8"/>
          <p:cNvSpPr>
            <a:spLocks noGrp="1"/>
          </p:cNvSpPr>
          <p:nvPr>
            <p:ph sz="half" idx="1"/>
          </p:nvPr>
        </p:nvSpPr>
        <p:spPr>
          <a:xfrm>
            <a:off x="323850" y="419100"/>
            <a:ext cx="5619750" cy="6057901"/>
          </a:xfrm>
        </p:spPr>
        <p:txBody>
          <a:bodyPr>
            <a:normAutofit fontScale="92500" lnSpcReduction="20000"/>
          </a:bodyPr>
          <a:lstStyle/>
          <a:p>
            <a:pPr>
              <a:buNone/>
            </a:pPr>
            <a:r>
              <a:rPr lang="en-US" sz="2600" b="1" dirty="0"/>
              <a:t>Transformational empathy-led leadership at Microsoft </a:t>
            </a:r>
          </a:p>
          <a:p>
            <a:pPr>
              <a:buFont typeface="Wingdings" pitchFamily="2" charset="2"/>
              <a:buChar char="q"/>
            </a:pPr>
            <a:r>
              <a:rPr lang="en-US" sz="2400" dirty="0"/>
              <a:t>Nadella leadership centered on  empathy, growth mindset, and employee empowerment </a:t>
            </a:r>
          </a:p>
          <a:p>
            <a:pPr>
              <a:buFont typeface="Wingdings" pitchFamily="2" charset="2"/>
              <a:buChar char="q"/>
            </a:pPr>
            <a:r>
              <a:rPr lang="en-US" sz="2400" dirty="0"/>
              <a:t>Shifted from know-it-all to a learn-it-all culture  to encourage innovation</a:t>
            </a:r>
          </a:p>
          <a:p>
            <a:pPr>
              <a:buFont typeface="Wingdings" pitchFamily="2" charset="2"/>
              <a:buChar char="q"/>
            </a:pPr>
            <a:r>
              <a:rPr lang="en-US" sz="2400" dirty="0"/>
              <a:t>Positioned empathy as key driver of innovation </a:t>
            </a:r>
          </a:p>
          <a:p>
            <a:pPr>
              <a:buFont typeface="Wingdings" pitchFamily="2" charset="2"/>
              <a:buChar char="q"/>
            </a:pPr>
            <a:r>
              <a:rPr lang="en-US" sz="2400" dirty="0"/>
              <a:t>Focused on people and purpose to empower everyone.</a:t>
            </a:r>
          </a:p>
          <a:p>
            <a:pPr>
              <a:buNone/>
            </a:pPr>
            <a:endParaRPr lang="en-US" sz="2400" dirty="0"/>
          </a:p>
          <a:p>
            <a:pPr>
              <a:buNone/>
            </a:pPr>
            <a:endParaRPr lang="en-US" sz="2400" dirty="0"/>
          </a:p>
          <a:p>
            <a:pPr>
              <a:buNone/>
            </a:pPr>
            <a:r>
              <a:rPr lang="en-US" sz="2400" b="1" dirty="0"/>
              <a:t>Starbucks → Attempted CQ development</a:t>
            </a:r>
          </a:p>
          <a:p>
            <a:r>
              <a:rPr lang="en-US" sz="2400" dirty="0"/>
              <a:t>Succeeded in China by investing in consumer needs</a:t>
            </a:r>
          </a:p>
          <a:p>
            <a:r>
              <a:rPr lang="en-US" sz="2400" dirty="0"/>
              <a:t>Created third place experiences to attach Chinese customers </a:t>
            </a:r>
          </a:p>
          <a:p>
            <a:r>
              <a:rPr lang="en-US" sz="2400" dirty="0"/>
              <a:t>Localized its menu </a:t>
            </a:r>
          </a:p>
        </p:txBody>
      </p:sp>
      <p:sp>
        <p:nvSpPr>
          <p:cNvPr id="11" name="Content Placeholder 10"/>
          <p:cNvSpPr>
            <a:spLocks noGrp="1"/>
          </p:cNvSpPr>
          <p:nvPr>
            <p:ph sz="half" idx="2"/>
          </p:nvPr>
        </p:nvSpPr>
        <p:spPr>
          <a:xfrm>
            <a:off x="6324600" y="4076700"/>
            <a:ext cx="5543550" cy="2305050"/>
          </a:xfrm>
        </p:spPr>
        <p:txBody>
          <a:bodyPr>
            <a:normAutofit fontScale="92500" lnSpcReduction="20000"/>
          </a:bodyPr>
          <a:lstStyle/>
          <a:p>
            <a:pPr>
              <a:buNone/>
            </a:pPr>
            <a:r>
              <a:rPr lang="en-US" b="1" dirty="0"/>
              <a:t>Airbnb → CQ embedded in governance systems</a:t>
            </a:r>
          </a:p>
          <a:p>
            <a:pPr>
              <a:buFont typeface="Wingdings" pitchFamily="2" charset="2"/>
              <a:buChar char="v"/>
            </a:pPr>
            <a:r>
              <a:rPr lang="en-US" sz="2600" dirty="0"/>
              <a:t>Promoted a community built on belonging, trust, and authentic experiences</a:t>
            </a:r>
          </a:p>
          <a:p>
            <a:pPr>
              <a:buFont typeface="Wingdings" pitchFamily="2" charset="2"/>
              <a:buChar char="v"/>
            </a:pPr>
            <a:r>
              <a:rPr lang="en-US" sz="2600" dirty="0"/>
              <a:t>Encourages responsible leadership and diversity </a:t>
            </a:r>
          </a:p>
        </p:txBody>
      </p:sp>
      <p:pic>
        <p:nvPicPr>
          <p:cNvPr id="8194" name="Picture 2"/>
          <p:cNvPicPr>
            <a:picLocks noChangeAspect="1" noChangeArrowheads="1"/>
          </p:cNvPicPr>
          <p:nvPr/>
        </p:nvPicPr>
        <p:blipFill>
          <a:blip r:embed="rId3"/>
          <a:srcRect/>
          <a:stretch>
            <a:fillRect/>
          </a:stretch>
        </p:blipFill>
        <p:spPr bwMode="auto">
          <a:xfrm>
            <a:off x="6210300" y="1885950"/>
            <a:ext cx="5657850" cy="2038350"/>
          </a:xfrm>
          <a:prstGeom prst="rect">
            <a:avLst/>
          </a:prstGeom>
          <a:noFill/>
          <a:ln w="9525">
            <a:noFill/>
            <a:miter lim="800000"/>
            <a:headEnd/>
            <a:tailEnd/>
          </a:ln>
          <a:effectLst/>
        </p:spPr>
      </p:pic>
    </p:spTree>
    <p:extLst>
      <p:ext uri="{BB962C8B-B14F-4D97-AF65-F5344CB8AC3E}">
        <p14:creationId xmlns:p14="http://schemas.microsoft.com/office/powerpoint/2010/main" val="1282532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15" name="Picture 4" descr="White British Airways Taking Off the Runway · Free Stock Photo">
            <a:extLst>
              <a:ext uri="{FF2B5EF4-FFF2-40B4-BE49-F238E27FC236}">
                <a16:creationId xmlns:a16="http://schemas.microsoft.com/office/drawing/2014/main" id="{DA7A1568-899E-937C-7FBB-FE84924DF6B5}"/>
              </a:ext>
            </a:extLst>
          </p:cNvPr>
          <p:cNvPicPr>
            <a:picLocks noGrp="1" noRot="1" noChangeAspect="1" noMove="1" noResize="1" noEditPoints="1" noAdjustHandles="1" noChangeArrowheads="1" noChangeShapeType="1" noCrop="1"/>
          </p:cNvPicPr>
          <p:nvPr/>
        </p:nvPicPr>
        <p:blipFill>
          <a:blip r:embed="rId3"/>
          <a:stretch>
            <a:fillRect/>
          </a:stretch>
        </p:blipFill>
        <p:spPr>
          <a:xfrm>
            <a:off x="1454253" y="-52311"/>
            <a:ext cx="9283494" cy="6962621"/>
          </a:xfrm>
          <a:prstGeom prst="rect">
            <a:avLst/>
          </a:prstGeom>
          <a:effectLst>
            <a:outerShdw blurRad="50800" dist="50800" dir="5400000" algn="ctr" rotWithShape="0">
              <a:srgbClr val="000000"/>
            </a:outerShdw>
          </a:effectLst>
        </p:spPr>
      </p:pic>
      <p:sp>
        <p:nvSpPr>
          <p:cNvPr id="2" name="Title 1">
            <a:extLst>
              <a:ext uri="{FF2B5EF4-FFF2-40B4-BE49-F238E27FC236}">
                <a16:creationId xmlns:a16="http://schemas.microsoft.com/office/drawing/2014/main" id="{E554AF13-59B1-6909-E6FC-883973C9B4D5}"/>
              </a:ext>
            </a:extLst>
          </p:cNvPr>
          <p:cNvSpPr>
            <a:spLocks noGrp="1"/>
          </p:cNvSpPr>
          <p:nvPr>
            <p:ph type="title"/>
          </p:nvPr>
        </p:nvSpPr>
        <p:spPr>
          <a:xfrm>
            <a:off x="241434" y="66560"/>
            <a:ext cx="11512416" cy="752837"/>
          </a:xfrm>
          <a:solidFill>
            <a:schemeClr val="bg1">
              <a:lumMod val="85000"/>
            </a:schemeClr>
          </a:solidFill>
        </p:spPr>
        <p:txBody>
          <a:bodyPr>
            <a:normAutofit/>
          </a:bodyPr>
          <a:lstStyle/>
          <a:p>
            <a:pPr algn="ctr"/>
            <a:r>
              <a:rPr lang="en-GB" b="1" dirty="0"/>
              <a:t>Strategy Design and Implementation </a:t>
            </a:r>
          </a:p>
        </p:txBody>
      </p:sp>
      <p:grpSp>
        <p:nvGrpSpPr>
          <p:cNvPr id="17" name="Group 16">
            <a:extLst>
              <a:ext uri="{FF2B5EF4-FFF2-40B4-BE49-F238E27FC236}">
                <a16:creationId xmlns:a16="http://schemas.microsoft.com/office/drawing/2014/main" id="{ACFB8AB5-22D0-1FDD-1E3A-4ED3A20114CD}"/>
              </a:ext>
            </a:extLst>
          </p:cNvPr>
          <p:cNvGrpSpPr/>
          <p:nvPr/>
        </p:nvGrpSpPr>
        <p:grpSpPr>
          <a:xfrm>
            <a:off x="588248" y="1765256"/>
            <a:ext cx="11015504" cy="4928334"/>
            <a:chOff x="419541" y="1503570"/>
            <a:chExt cx="11015504" cy="4928334"/>
          </a:xfrm>
        </p:grpSpPr>
        <p:grpSp>
          <p:nvGrpSpPr>
            <p:cNvPr id="16" name="Group 15">
              <a:extLst>
                <a:ext uri="{FF2B5EF4-FFF2-40B4-BE49-F238E27FC236}">
                  <a16:creationId xmlns:a16="http://schemas.microsoft.com/office/drawing/2014/main" id="{017DE58D-1A6C-C7DE-3AB6-F15E389AE8E2}"/>
                </a:ext>
              </a:extLst>
            </p:cNvPr>
            <p:cNvGrpSpPr/>
            <p:nvPr/>
          </p:nvGrpSpPr>
          <p:grpSpPr>
            <a:xfrm>
              <a:off x="419541" y="1503570"/>
              <a:ext cx="11015504" cy="4928334"/>
              <a:chOff x="419541" y="1503570"/>
              <a:chExt cx="11015504" cy="4928334"/>
            </a:xfrm>
          </p:grpSpPr>
          <p:sp>
            <p:nvSpPr>
              <p:cNvPr id="7" name="Rectangle 6">
                <a:extLst>
                  <a:ext uri="{FF2B5EF4-FFF2-40B4-BE49-F238E27FC236}">
                    <a16:creationId xmlns:a16="http://schemas.microsoft.com/office/drawing/2014/main" id="{55FDCCBC-2E3D-18BD-3F71-6BF02A057A74}"/>
                  </a:ext>
                </a:extLst>
              </p:cNvPr>
              <p:cNvSpPr/>
              <p:nvPr/>
            </p:nvSpPr>
            <p:spPr>
              <a:xfrm>
                <a:off x="3880410" y="1503570"/>
                <a:ext cx="3897779" cy="1428132"/>
              </a:xfrm>
              <a:prstGeom prst="rect">
                <a:avLst/>
              </a:prstGeom>
              <a:solidFill>
                <a:schemeClr val="accent5"/>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Recruitmen</a:t>
                </a:r>
                <a:r>
                  <a:rPr lang="en-GB" b="1" dirty="0"/>
                  <a:t>t </a:t>
                </a:r>
              </a:p>
              <a:p>
                <a:pPr marL="285750" indent="-285750">
                  <a:buFont typeface="Arial" panose="020B0604020202020204" pitchFamily="34" charset="0"/>
                  <a:buChar char="•"/>
                </a:pPr>
                <a:r>
                  <a:rPr lang="en-GB" sz="1600" dirty="0"/>
                  <a:t>Behavioral interviewing </a:t>
                </a:r>
              </a:p>
              <a:p>
                <a:pPr marL="285750" indent="-285750">
                  <a:buFont typeface="Arial" panose="020B0604020202020204" pitchFamily="34" charset="0"/>
                  <a:buChar char="•"/>
                </a:pPr>
                <a:r>
                  <a:rPr lang="en-GB" sz="1600" dirty="0"/>
                  <a:t>Assessment tools</a:t>
                </a:r>
              </a:p>
              <a:p>
                <a:pPr marL="285750" indent="-285750">
                  <a:buFont typeface="Arial" panose="020B0604020202020204" pitchFamily="34" charset="0"/>
                  <a:buChar char="•"/>
                </a:pPr>
                <a:r>
                  <a:rPr lang="en-GB" sz="1600" dirty="0"/>
                  <a:t>Structural changes </a:t>
                </a:r>
              </a:p>
              <a:p>
                <a:pPr marL="285750" indent="-285750">
                  <a:buFont typeface="Arial" panose="020B0604020202020204" pitchFamily="34" charset="0"/>
                  <a:buChar char="•"/>
                </a:pPr>
                <a:r>
                  <a:rPr lang="en-GB" sz="1600" dirty="0"/>
                  <a:t>Scenario-based testing </a:t>
                </a:r>
              </a:p>
            </p:txBody>
          </p:sp>
          <p:sp>
            <p:nvSpPr>
              <p:cNvPr id="8" name="Rectangle 7">
                <a:extLst>
                  <a:ext uri="{FF2B5EF4-FFF2-40B4-BE49-F238E27FC236}">
                    <a16:creationId xmlns:a16="http://schemas.microsoft.com/office/drawing/2014/main" id="{AED1E759-7F2A-8BA2-5A0C-1EE6980AAA8E}"/>
                  </a:ext>
                </a:extLst>
              </p:cNvPr>
              <p:cNvSpPr/>
              <p:nvPr/>
            </p:nvSpPr>
            <p:spPr>
              <a:xfrm>
                <a:off x="4147110" y="5003772"/>
                <a:ext cx="3897779" cy="1428132"/>
              </a:xfrm>
              <a:prstGeom prst="rect">
                <a:avLst/>
              </a:prstGeom>
              <a:solidFill>
                <a:schemeClr val="accent5"/>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Leadership development </a:t>
                </a:r>
              </a:p>
              <a:p>
                <a:pPr marL="285750" indent="-285750">
                  <a:buFont typeface="Arial" panose="020B0604020202020204" pitchFamily="34" charset="0"/>
                  <a:buChar char="•"/>
                </a:pPr>
                <a:r>
                  <a:rPr lang="en-GB" sz="1600" dirty="0"/>
                  <a:t>360-degree feedback and coaching </a:t>
                </a:r>
              </a:p>
              <a:p>
                <a:pPr marL="285750" indent="-285750">
                  <a:buFont typeface="Arial" panose="020B0604020202020204" pitchFamily="34" charset="0"/>
                  <a:buChar char="•"/>
                </a:pPr>
                <a:r>
                  <a:rPr lang="en-GB" sz="1600" dirty="0"/>
                  <a:t>Simulation and scenario testing </a:t>
                </a:r>
              </a:p>
              <a:p>
                <a:pPr marL="285750" indent="-285750">
                  <a:buFont typeface="Arial" panose="020B0604020202020204" pitchFamily="34" charset="0"/>
                  <a:buChar char="•"/>
                </a:pPr>
                <a:r>
                  <a:rPr lang="en-GB" sz="1600" dirty="0"/>
                  <a:t>Diversity and inclusion training </a:t>
                </a:r>
              </a:p>
              <a:p>
                <a:pPr marL="285750" indent="-285750">
                  <a:buFont typeface="Arial" panose="020B0604020202020204" pitchFamily="34" charset="0"/>
                  <a:buChar char="•"/>
                </a:pPr>
                <a:r>
                  <a:rPr lang="en-GB" sz="1600" dirty="0"/>
                  <a:t>Developing cultural drive </a:t>
                </a:r>
              </a:p>
            </p:txBody>
          </p:sp>
          <p:sp>
            <p:nvSpPr>
              <p:cNvPr id="9" name="Rectangle 8">
                <a:extLst>
                  <a:ext uri="{FF2B5EF4-FFF2-40B4-BE49-F238E27FC236}">
                    <a16:creationId xmlns:a16="http://schemas.microsoft.com/office/drawing/2014/main" id="{6C8505DF-B21B-7BE1-6C5D-2CCFAA591201}"/>
                  </a:ext>
                </a:extLst>
              </p:cNvPr>
              <p:cNvSpPr/>
              <p:nvPr/>
            </p:nvSpPr>
            <p:spPr>
              <a:xfrm>
                <a:off x="8325661" y="2062414"/>
                <a:ext cx="3109384" cy="3540360"/>
              </a:xfrm>
              <a:prstGeom prst="rect">
                <a:avLst/>
              </a:prstGeom>
              <a:solidFill>
                <a:schemeClr val="accent6">
                  <a:lumMod val="7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Link to future organisational need</a:t>
                </a:r>
              </a:p>
              <a:p>
                <a:pPr marL="285750" indent="-285750">
                  <a:buFont typeface="Arial" panose="020B0604020202020204" pitchFamily="34" charset="0"/>
                  <a:buChar char="•"/>
                </a:pPr>
                <a:r>
                  <a:rPr lang="en-GB" sz="1600" dirty="0"/>
                  <a:t>Adaptability and resilience </a:t>
                </a:r>
              </a:p>
              <a:p>
                <a:pPr marL="285750" indent="-285750">
                  <a:buFont typeface="Arial" panose="020B0604020202020204" pitchFamily="34" charset="0"/>
                  <a:buChar char="•"/>
                </a:pPr>
                <a:r>
                  <a:rPr lang="en-GB" sz="1600" dirty="0"/>
                  <a:t>Talent retentions </a:t>
                </a:r>
              </a:p>
              <a:p>
                <a:pPr marL="285750" indent="-285750">
                  <a:buFont typeface="Arial" panose="020B0604020202020204" pitchFamily="34" charset="0"/>
                  <a:buChar char="•"/>
                </a:pPr>
                <a:r>
                  <a:rPr lang="en-GB" sz="1600" dirty="0"/>
                  <a:t>Psychological safety </a:t>
                </a:r>
              </a:p>
              <a:p>
                <a:pPr marL="285750" indent="-285750">
                  <a:buFont typeface="Arial" panose="020B0604020202020204" pitchFamily="34" charset="0"/>
                  <a:buChar char="•"/>
                </a:pPr>
                <a:r>
                  <a:rPr lang="en-GB" sz="1600" dirty="0"/>
                  <a:t>Collaboration</a:t>
                </a:r>
              </a:p>
              <a:p>
                <a:pPr marL="285750" indent="-285750">
                  <a:buFont typeface="Arial" panose="020B0604020202020204" pitchFamily="34" charset="0"/>
                  <a:buChar char="•"/>
                </a:pPr>
                <a:r>
                  <a:rPr lang="en-GB" sz="1600" dirty="0"/>
                  <a:t>Innovation </a:t>
                </a:r>
              </a:p>
              <a:p>
                <a:pPr marL="285750" indent="-285750">
                  <a:buFont typeface="Arial" panose="020B0604020202020204" pitchFamily="34" charset="0"/>
                  <a:buChar char="•"/>
                </a:pPr>
                <a:r>
                  <a:rPr lang="en-GB" sz="1600" dirty="0"/>
                  <a:t>Global reach </a:t>
                </a:r>
              </a:p>
            </p:txBody>
          </p:sp>
          <p:sp>
            <p:nvSpPr>
              <p:cNvPr id="6" name="Call-out: Right Arrow 5">
                <a:extLst>
                  <a:ext uri="{FF2B5EF4-FFF2-40B4-BE49-F238E27FC236}">
                    <a16:creationId xmlns:a16="http://schemas.microsoft.com/office/drawing/2014/main" id="{FFD49E5F-4346-F16F-73FF-36B74100F10B}"/>
                  </a:ext>
                </a:extLst>
              </p:cNvPr>
              <p:cNvSpPr/>
              <p:nvPr/>
            </p:nvSpPr>
            <p:spPr>
              <a:xfrm>
                <a:off x="419541" y="2904157"/>
                <a:ext cx="7765734" cy="2108110"/>
              </a:xfrm>
              <a:prstGeom prst="rightArrowCallout">
                <a:avLst>
                  <a:gd name="adj1" fmla="val 16004"/>
                  <a:gd name="adj2" fmla="val 23442"/>
                  <a:gd name="adj3" fmla="val 24598"/>
                  <a:gd name="adj4" fmla="val 44478"/>
                </a:avLst>
              </a:prstGeom>
              <a:solidFill>
                <a:schemeClr val="accent2">
                  <a:lumMod val="7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Performance Management </a:t>
                </a:r>
              </a:p>
              <a:p>
                <a:pPr marL="285750" indent="-285750">
                  <a:buFont typeface="Arial" panose="020B0604020202020204" pitchFamily="34" charset="0"/>
                  <a:buChar char="•"/>
                </a:pPr>
                <a:r>
                  <a:rPr lang="en-GB" sz="1600" dirty="0"/>
                  <a:t>Including KPIs</a:t>
                </a:r>
              </a:p>
              <a:p>
                <a:pPr marL="285750" indent="-285750">
                  <a:buFont typeface="Arial" panose="020B0604020202020204" pitchFamily="34" charset="0"/>
                  <a:buChar char="•"/>
                </a:pPr>
                <a:r>
                  <a:rPr lang="en-GB" sz="1600" dirty="0"/>
                  <a:t>Behavioral competency models </a:t>
                </a:r>
              </a:p>
              <a:p>
                <a:pPr marL="285750" indent="-285750">
                  <a:buFont typeface="Arial" panose="020B0604020202020204" pitchFamily="34" charset="0"/>
                  <a:buChar char="•"/>
                </a:pPr>
                <a:r>
                  <a:rPr lang="en-GB" sz="1600" dirty="0"/>
                  <a:t>Recognising and rewarding </a:t>
                </a:r>
              </a:p>
              <a:p>
                <a:pPr marL="285750" indent="-285750">
                  <a:buFont typeface="Arial" panose="020B0604020202020204" pitchFamily="34" charset="0"/>
                  <a:buChar char="•"/>
                </a:pPr>
                <a:r>
                  <a:rPr lang="en-GB" sz="1600" dirty="0"/>
                  <a:t>Regular feedback loops</a:t>
                </a:r>
              </a:p>
            </p:txBody>
          </p:sp>
          <p:sp>
            <p:nvSpPr>
              <p:cNvPr id="13" name="Arrow: Right 12">
                <a:extLst>
                  <a:ext uri="{FF2B5EF4-FFF2-40B4-BE49-F238E27FC236}">
                    <a16:creationId xmlns:a16="http://schemas.microsoft.com/office/drawing/2014/main" id="{CAE713F5-2B8F-6E56-2309-9DF850501679}"/>
                  </a:ext>
                </a:extLst>
              </p:cNvPr>
              <p:cNvSpPr/>
              <p:nvPr/>
            </p:nvSpPr>
            <p:spPr>
              <a:xfrm rot="5400000">
                <a:off x="5791199" y="3152644"/>
                <a:ext cx="609600" cy="380910"/>
              </a:xfrm>
              <a:prstGeom prst="rightArrow">
                <a:avLst/>
              </a:prstGeom>
              <a:solidFill>
                <a:schemeClr val="bg2">
                  <a:lumMod val="25000"/>
                </a:schemeClr>
              </a:solidFill>
              <a:ln>
                <a:no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Arrow: Right 13">
              <a:extLst>
                <a:ext uri="{FF2B5EF4-FFF2-40B4-BE49-F238E27FC236}">
                  <a16:creationId xmlns:a16="http://schemas.microsoft.com/office/drawing/2014/main" id="{D4AA8F49-83DE-9733-597B-FE9571992B71}"/>
                </a:ext>
              </a:extLst>
            </p:cNvPr>
            <p:cNvSpPr/>
            <p:nvPr/>
          </p:nvSpPr>
          <p:spPr>
            <a:xfrm rot="16200000">
              <a:off x="5791199" y="4382870"/>
              <a:ext cx="609600" cy="380910"/>
            </a:xfrm>
            <a:prstGeom prst="rightArrow">
              <a:avLst/>
            </a:prstGeom>
            <a:solidFill>
              <a:schemeClr val="bg2">
                <a:lumMod val="25000"/>
              </a:schemeClr>
            </a:solidFill>
            <a:ln>
              <a:no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 name="TextBox 2">
            <a:extLst>
              <a:ext uri="{FF2B5EF4-FFF2-40B4-BE49-F238E27FC236}">
                <a16:creationId xmlns:a16="http://schemas.microsoft.com/office/drawing/2014/main" id="{00F73046-F300-B23E-C2CA-1E5634D27835}"/>
              </a:ext>
            </a:extLst>
          </p:cNvPr>
          <p:cNvSpPr txBox="1"/>
          <p:nvPr/>
        </p:nvSpPr>
        <p:spPr>
          <a:xfrm>
            <a:off x="301254" y="1219200"/>
            <a:ext cx="7471146" cy="461665"/>
          </a:xfrm>
          <a:prstGeom prst="rect">
            <a:avLst/>
          </a:prstGeom>
          <a:solidFill>
            <a:schemeClr val="accent1">
              <a:alpha val="75000"/>
            </a:schemeClr>
          </a:solidFill>
          <a:effectLst>
            <a:softEdge rad="31750"/>
          </a:effectLst>
        </p:spPr>
        <p:txBody>
          <a:bodyPr wrap="square" rtlCol="0">
            <a:spAutoFit/>
          </a:bodyPr>
          <a:lstStyle/>
          <a:p>
            <a:r>
              <a:rPr lang="en-US" sz="2400" b="1" dirty="0"/>
              <a:t>How organisations develop EI and CQ</a:t>
            </a:r>
            <a:endParaRPr lang="en-GB" sz="2400" b="1" dirty="0"/>
          </a:p>
        </p:txBody>
      </p:sp>
      <p:sp>
        <p:nvSpPr>
          <p:cNvPr id="20" name="Slide Number Placeholder 2">
            <a:extLst>
              <a:ext uri="{FF2B5EF4-FFF2-40B4-BE49-F238E27FC236}">
                <a16:creationId xmlns:a16="http://schemas.microsoft.com/office/drawing/2014/main" id="{CA9F7E06-8E73-FEE7-32DF-8C5F6B1F5B38}"/>
              </a:ext>
            </a:extLst>
          </p:cNvPr>
          <p:cNvSpPr>
            <a:spLocks noGrp="1"/>
          </p:cNvSpPr>
          <p:nvPr>
            <p:ph type="sldNum" sz="quarter" idx="12"/>
          </p:nvPr>
        </p:nvSpPr>
        <p:spPr>
          <a:xfrm>
            <a:off x="8610600" y="6356350"/>
            <a:ext cx="2743200" cy="365125"/>
          </a:xfrm>
        </p:spPr>
        <p:txBody>
          <a:bodyPr/>
          <a:lstStyle/>
          <a:p>
            <a:fld id="{48F63A3B-78C7-47BE-AE5E-E10140E04643}" type="slidenum">
              <a:rPr lang="en-US" dirty="0">
                <a:solidFill>
                  <a:srgbClr val="000000"/>
                </a:solidFill>
              </a:rPr>
              <a:pPr/>
              <a:t>15</a:t>
            </a:fld>
            <a:endParaRPr lang="en-US" dirty="0">
              <a:solidFill>
                <a:srgbClr val="000000"/>
              </a:solidFill>
            </a:endParaRPr>
          </a:p>
        </p:txBody>
      </p:sp>
    </p:spTree>
    <p:extLst>
      <p:ext uri="{BB962C8B-B14F-4D97-AF65-F5344CB8AC3E}">
        <p14:creationId xmlns:p14="http://schemas.microsoft.com/office/powerpoint/2010/main" val="2225577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D8709AE-29EE-6527-0618-617EC06C8592}"/>
              </a:ext>
            </a:extLst>
          </p:cNvPr>
          <p:cNvSpPr>
            <a:spLocks noGrp="1"/>
          </p:cNvSpPr>
          <p:nvPr>
            <p:ph type="title"/>
          </p:nvPr>
        </p:nvSpPr>
        <p:spPr>
          <a:xfrm>
            <a:off x="641651" y="0"/>
            <a:ext cx="10178749" cy="1033153"/>
          </a:xfrm>
        </p:spPr>
        <p:txBody>
          <a:bodyPr vert="horz" lIns="91440" tIns="45720" rIns="91440" bIns="45720" rtlCol="0" anchor="ctr">
            <a:normAutofit/>
          </a:bodyPr>
          <a:lstStyle/>
          <a:p>
            <a:r>
              <a:rPr lang="en-US" b="1" dirty="0">
                <a:cs typeface="Times New Roman"/>
              </a:rPr>
              <a:t>Risks, Limitations and ethical consideration</a:t>
            </a:r>
          </a:p>
        </p:txBody>
      </p:sp>
      <p:pic>
        <p:nvPicPr>
          <p:cNvPr id="32" name="Picture 38">
            <a:extLst>
              <a:ext uri="{FF2B5EF4-FFF2-40B4-BE49-F238E27FC236}">
                <a16:creationId xmlns:a16="http://schemas.microsoft.com/office/drawing/2014/main" id="{CF58FEDC-94B8-9F02-EABF-727A956BEB15}"/>
              </a:ext>
            </a:extLst>
          </p:cNvPr>
          <p:cNvPicPr>
            <a:picLocks noChangeAspect="1"/>
          </p:cNvPicPr>
          <p:nvPr/>
        </p:nvPicPr>
        <p:blipFill>
          <a:blip r:embed="rId3"/>
          <a:stretch>
            <a:fillRect/>
          </a:stretch>
        </p:blipFill>
        <p:spPr>
          <a:xfrm>
            <a:off x="384464" y="2661555"/>
            <a:ext cx="11634786" cy="3808692"/>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
        <p:nvSpPr>
          <p:cNvPr id="2" name="TextBox 1">
            <a:extLst>
              <a:ext uri="{FF2B5EF4-FFF2-40B4-BE49-F238E27FC236}">
                <a16:creationId xmlns:a16="http://schemas.microsoft.com/office/drawing/2014/main" id="{220AD623-16B1-3984-CAD0-BCF502355172}"/>
              </a:ext>
            </a:extLst>
          </p:cNvPr>
          <p:cNvSpPr txBox="1"/>
          <p:nvPr/>
        </p:nvSpPr>
        <p:spPr>
          <a:xfrm>
            <a:off x="660701" y="920048"/>
            <a:ext cx="10159699" cy="2862322"/>
          </a:xfrm>
          <a:prstGeom prst="rect">
            <a:avLst/>
          </a:prstGeom>
          <a:noFill/>
        </p:spPr>
        <p:txBody>
          <a:bodyPr wrap="square" rtlCol="0">
            <a:spAutoFit/>
          </a:bodyPr>
          <a:lstStyle/>
          <a:p>
            <a:pPr marL="285750" indent="-285750">
              <a:buFont typeface="Arial" panose="020B0604020202020204" pitchFamily="34" charset="0"/>
              <a:buChar char="•"/>
            </a:pPr>
            <a:endParaRPr lang="en-GB" sz="2000" dirty="0">
              <a:solidFill>
                <a:srgbClr val="273241"/>
              </a:solidFill>
            </a:endParaRPr>
          </a:p>
          <a:p>
            <a:pPr marL="285750" indent="-285750">
              <a:buFont typeface="Arial" panose="020B0604020202020204" pitchFamily="34" charset="0"/>
              <a:buChar char="•"/>
            </a:pPr>
            <a:r>
              <a:rPr lang="en-GB" sz="2400" dirty="0">
                <a:solidFill>
                  <a:srgbClr val="273241"/>
                </a:solidFill>
              </a:rPr>
              <a:t>Emotional labour burden  due to burnout and exhaustion </a:t>
            </a:r>
          </a:p>
          <a:p>
            <a:pPr marL="285750" indent="-285750">
              <a:buFont typeface="Arial" panose="020B0604020202020204" pitchFamily="34" charset="0"/>
              <a:buChar char="•"/>
            </a:pPr>
            <a:r>
              <a:rPr lang="en-GB" sz="2400" dirty="0">
                <a:solidFill>
                  <a:srgbClr val="273241"/>
                </a:solidFill>
              </a:rPr>
              <a:t>Cultural stereotyping  by treating people as representatives of a culture </a:t>
            </a:r>
          </a:p>
          <a:p>
            <a:pPr marL="285750" indent="-285750">
              <a:buFont typeface="Arial" panose="020B0604020202020204" pitchFamily="34" charset="0"/>
              <a:buChar char="•"/>
            </a:pPr>
            <a:r>
              <a:rPr lang="en-GB" sz="2400" dirty="0">
                <a:solidFill>
                  <a:srgbClr val="273241"/>
                </a:solidFill>
              </a:rPr>
              <a:t>Over-reliance on training without systems ca n discourage expression of culture </a:t>
            </a:r>
          </a:p>
          <a:p>
            <a:pPr marL="285750" indent="-285750">
              <a:buFont typeface="Arial" panose="020B0604020202020204" pitchFamily="34" charset="0"/>
              <a:buChar char="•"/>
            </a:pPr>
            <a:endParaRPr lang="en-GB" sz="2400" dirty="0">
              <a:solidFill>
                <a:srgbClr val="273241"/>
              </a:solidFill>
            </a:endParaRPr>
          </a:p>
          <a:p>
            <a:endParaRPr lang="en-GB" sz="2000" dirty="0">
              <a:solidFill>
                <a:srgbClr val="273241"/>
              </a:solidFill>
            </a:endParaRPr>
          </a:p>
          <a:p>
            <a:pPr marL="285750" indent="-285750"/>
            <a:endParaRPr lang="en-GB" sz="2000" dirty="0">
              <a:solidFill>
                <a:srgbClr val="273241"/>
              </a:solidFill>
            </a:endParaRPr>
          </a:p>
        </p:txBody>
      </p:sp>
    </p:spTree>
    <p:extLst>
      <p:ext uri="{BB962C8B-B14F-4D97-AF65-F5344CB8AC3E}">
        <p14:creationId xmlns:p14="http://schemas.microsoft.com/office/powerpoint/2010/main" val="3123214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8"/>
                                        </p:tgtEl>
                                        <p:attrNameLst>
                                          <p:attrName>style.visibility</p:attrName>
                                        </p:attrNameLst>
                                      </p:cBhvr>
                                      <p:to>
                                        <p:strVal val="visible"/>
                                      </p:to>
                                    </p:set>
                                    <p:animEffect transition="in" filter="fade">
                                      <p:cBhvr>
                                        <p:cTn id="7" dur="7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3831" y="151370"/>
            <a:ext cx="10515600" cy="953036"/>
          </a:xfrm>
        </p:spPr>
        <p:txBody>
          <a:bodyPr/>
          <a:lstStyle/>
          <a:p>
            <a:r>
              <a:rPr lang="en-US" b="1" dirty="0"/>
              <a:t>Conclusion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82804594"/>
              </p:ext>
            </p:extLst>
          </p:nvPr>
        </p:nvGraphicFramePr>
        <p:xfrm>
          <a:off x="588817" y="1763403"/>
          <a:ext cx="10515600" cy="2403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48F63A3B-78C7-47BE-AE5E-E10140E04643}" type="slidenum">
              <a:rPr lang="en-US" smtClean="0"/>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2CDE3-3D8F-C4F3-7D74-CE2CCA48019A}"/>
              </a:ext>
            </a:extLst>
          </p:cNvPr>
          <p:cNvSpPr>
            <a:spLocks noGrp="1"/>
          </p:cNvSpPr>
          <p:nvPr>
            <p:ph type="title"/>
          </p:nvPr>
        </p:nvSpPr>
        <p:spPr>
          <a:xfrm>
            <a:off x="2788916" y="118752"/>
            <a:ext cx="6792686" cy="807523"/>
          </a:xfrm>
        </p:spPr>
        <p:txBody>
          <a:bodyPr>
            <a:noAutofit/>
          </a:bodyPr>
          <a:lstStyle/>
          <a:p>
            <a:pPr algn="ctr"/>
            <a:r>
              <a:rPr lang="en-GB" sz="2800" b="1" dirty="0"/>
              <a:t>References</a:t>
            </a:r>
            <a:endParaRPr lang="en-GB" sz="2800" b="1" dirty="0">
              <a:cs typeface="Calibri Light"/>
            </a:endParaRPr>
          </a:p>
        </p:txBody>
      </p:sp>
      <p:sp>
        <p:nvSpPr>
          <p:cNvPr id="3" name="Content Placeholder 2">
            <a:extLst>
              <a:ext uri="{FF2B5EF4-FFF2-40B4-BE49-F238E27FC236}">
                <a16:creationId xmlns:a16="http://schemas.microsoft.com/office/drawing/2014/main" id="{E3832994-F6A0-58E8-1F33-3CB222FB95C6}"/>
              </a:ext>
            </a:extLst>
          </p:cNvPr>
          <p:cNvSpPr>
            <a:spLocks noGrp="1"/>
          </p:cNvSpPr>
          <p:nvPr>
            <p:ph idx="1"/>
          </p:nvPr>
        </p:nvSpPr>
        <p:spPr>
          <a:xfrm>
            <a:off x="178519" y="1039972"/>
            <a:ext cx="12013481" cy="5705214"/>
          </a:xfrm>
        </p:spPr>
        <p:txBody>
          <a:bodyPr vert="horz" lIns="91440" tIns="45720" rIns="91440" bIns="45720" rtlCol="0" anchor="t">
            <a:noAutofit/>
          </a:bodyPr>
          <a:lstStyle/>
          <a:p>
            <a:r>
              <a:rPr lang="en-US" sz="1400" dirty="0"/>
              <a:t>Earley, P.C. and Ang, S. (2007) </a:t>
            </a:r>
            <a:r>
              <a:rPr lang="en-US" sz="1400" i="1" dirty="0"/>
              <a:t>Cultural intelligence: Individual interactions across cultures</a:t>
            </a:r>
            <a:r>
              <a:rPr lang="en-US" sz="1400" dirty="0"/>
              <a:t>. Stanford, Calif: Stanford Business Books. Available at: 978-0804743006 (Accessed: 13 February 2026). </a:t>
            </a:r>
          </a:p>
          <a:p>
            <a:r>
              <a:rPr lang="en-US" sz="1400" dirty="0"/>
              <a:t>Goleman, D. (2006) </a:t>
            </a:r>
            <a:r>
              <a:rPr lang="en-US" sz="1400" i="1" dirty="0"/>
              <a:t>Emotional intelligence: Why it can matter more than IQ</a:t>
            </a:r>
            <a:r>
              <a:rPr lang="en-US" sz="1400" dirty="0"/>
              <a:t>. New York: Bantam Books. </a:t>
            </a:r>
          </a:p>
          <a:p>
            <a:r>
              <a:rPr lang="en-US" sz="1400" dirty="0"/>
              <a:t>Goleman, D. (2004) </a:t>
            </a:r>
            <a:r>
              <a:rPr lang="en-US" sz="1400" i="1" dirty="0"/>
              <a:t>What makes a leader?</a:t>
            </a:r>
            <a:r>
              <a:rPr lang="en-US" sz="1400" dirty="0"/>
              <a:t>, </a:t>
            </a:r>
            <a:r>
              <a:rPr lang="en-US" sz="1400" i="1" dirty="0"/>
              <a:t>Harvard Business Review</a:t>
            </a:r>
            <a:r>
              <a:rPr lang="en-US" sz="1400" dirty="0"/>
              <a:t>. Available at: https://hbr.org/2004/01/what-makes-a-leader (Accessed: 13 February 2026). </a:t>
            </a:r>
          </a:p>
          <a:p>
            <a:r>
              <a:rPr lang="en-US" sz="1400" dirty="0"/>
              <a:t>Imran, M., Bano, S. and Rashid, W. (2025) ‘Impact of Democratic leadership on employee innovative behavior with mediating role of Psychological Safety and creative potential’, </a:t>
            </a:r>
            <a:r>
              <a:rPr lang="en-US" sz="1400" i="1" dirty="0"/>
              <a:t>Sustainability</a:t>
            </a:r>
            <a:r>
              <a:rPr lang="en-US" sz="1400" dirty="0"/>
              <a:t>, 17(5), p. 1879. Available at: 10.3390/su17051879 (Accessed: 12 February 2026). </a:t>
            </a:r>
          </a:p>
          <a:p>
            <a:r>
              <a:rPr lang="en-US" sz="1400" dirty="0"/>
              <a:t>Jordan, P.J., Ashkanasy, N.M. and Ascough, K.W. (2008) ‘Emotional intelligence in organizational behavior and industrial-organizational psychology’, </a:t>
            </a:r>
            <a:r>
              <a:rPr lang="en-US" sz="1400" i="1" dirty="0"/>
              <a:t>The Science of Emotional IntelligenceKnowns and Unknowns</a:t>
            </a:r>
            <a:r>
              <a:rPr lang="en-US" sz="1400" dirty="0"/>
              <a:t>, pp. 356–375. Available at: 10.1093/acprof:oso/9780195181890.003.0014 (Accessed: 13 February 2026). </a:t>
            </a:r>
          </a:p>
          <a:p>
            <a:r>
              <a:rPr lang="en-US" sz="1400" dirty="0"/>
              <a:t>Cookson, C. (2022) </a:t>
            </a:r>
            <a:r>
              <a:rPr lang="en-US" sz="1400" i="1" dirty="0"/>
              <a:t>EMBL’s Edith Heard: Making European science work post-Brexit</a:t>
            </a:r>
            <a:r>
              <a:rPr lang="en-US" sz="1400" dirty="0"/>
              <a:t>, </a:t>
            </a:r>
            <a:r>
              <a:rPr lang="en-US" sz="1400" i="1" dirty="0"/>
              <a:t>Subscribe to read</a:t>
            </a:r>
            <a:r>
              <a:rPr lang="en-US" sz="1400" dirty="0"/>
              <a:t>. Available at: https://www.ft.com/content/d14f425b-35c6-4c43-a5f6-c23760212ef0 (Accessed: 13 February 2026). </a:t>
            </a:r>
          </a:p>
          <a:p>
            <a:r>
              <a:rPr lang="en-US" sz="1400" dirty="0"/>
              <a:t>Mammadov, A. and Wald, A. (2025) </a:t>
            </a:r>
            <a:r>
              <a:rPr lang="en-US" sz="1400" i="1" dirty="0"/>
              <a:t>The role of cultural intelligence and emotional intelligence in the internationalization of smes: Does global mindset matter? - management international review</a:t>
            </a:r>
            <a:r>
              <a:rPr lang="en-US" sz="1400" dirty="0"/>
              <a:t>, </a:t>
            </a:r>
            <a:r>
              <a:rPr lang="en-US" sz="1400" i="1" dirty="0"/>
              <a:t>SpringerLink</a:t>
            </a:r>
            <a:r>
              <a:rPr lang="en-US" sz="1400" dirty="0"/>
              <a:t>. Available at: https://link.springer.com/article/10.1007/s11575-024-00561-5 (Accessed: 13 February 2026</a:t>
            </a:r>
          </a:p>
          <a:p>
            <a:r>
              <a:rPr lang="en-US" sz="1400" dirty="0"/>
              <a:t>Airbnb (2024) </a:t>
            </a:r>
            <a:r>
              <a:rPr lang="en-US" sz="1400" i="1" dirty="0"/>
              <a:t>A six-year update on Airbnb’s work to fight discrimination</a:t>
            </a:r>
            <a:r>
              <a:rPr lang="en-US" sz="1400" dirty="0"/>
              <a:t>, </a:t>
            </a:r>
            <a:r>
              <a:rPr lang="en-US" sz="1400" i="1" dirty="0"/>
              <a:t>Airbnb Newsroom</a:t>
            </a:r>
            <a:r>
              <a:rPr lang="en-US" sz="1400" dirty="0"/>
              <a:t>. Available at: https://news.airbnb.com/sixyearadupdate/#:~:text=Making%20More%20People%20Eligible%20to,Book%20because%20of%20these%20changes. (Accessed: 12 February 2026). </a:t>
            </a:r>
          </a:p>
          <a:p>
            <a:r>
              <a:rPr lang="en-US" sz="1400" dirty="0"/>
              <a:t>Bratianu, C. and Paiuc, D. (2025) ‘Emotional and cultural intelligence impact on multicultural leadership’, </a:t>
            </a:r>
            <a:r>
              <a:rPr lang="en-US" sz="1400" i="1" dirty="0"/>
              <a:t>Contributions to Management Science</a:t>
            </a:r>
            <a:r>
              <a:rPr lang="en-US" sz="1400" dirty="0"/>
              <a:t>, pp. 15–34. Available at: 10.1007/978-3-031-77543-7_2 (Accessed: 12 February 2026). </a:t>
            </a:r>
          </a:p>
          <a:p>
            <a:r>
              <a:rPr lang="en-US" sz="1400" dirty="0"/>
              <a:t>Lorenz, M.P., Ramsey, J.R. and Franke, G.R. (2020) ‘The Dark Side of Cultural Intelligence: Exploring its impact on opportunism, ethical relativism, and customer relationship performance’, </a:t>
            </a:r>
            <a:r>
              <a:rPr lang="en-US" sz="1400" i="1" dirty="0"/>
              <a:t>Business Ethics Quarterly</a:t>
            </a:r>
            <a:r>
              <a:rPr lang="en-US" sz="1400" dirty="0"/>
              <a:t>, 30(4), pp. 552–590. Available at: 10.1017/beq.2020.2 (Accessed: 13 February 2026). </a:t>
            </a:r>
          </a:p>
          <a:p>
            <a:r>
              <a:rPr lang="en-US" sz="1400" dirty="0"/>
              <a:t>Huczynski A &amp; Buchanan D (2007) Organizational Behaviour (6th Edition), FT: Prentice Hall</a:t>
            </a:r>
          </a:p>
          <a:p>
            <a:r>
              <a:rPr lang="en-US" sz="1400" dirty="0"/>
              <a:t>Hughes R Ginnett R, &amp; Curphy G (2002) Leadership: Enhancing the Lessons of Experience, London: McGraw Hill</a:t>
            </a:r>
            <a:endParaRPr lang="en-GB" sz="1400" dirty="0">
              <a:latin typeface="Calibri"/>
              <a:cs typeface="Times New Roman" panose="02020603050405020304" pitchFamily="18" charset="0"/>
            </a:endParaRPr>
          </a:p>
          <a:p>
            <a:pPr marL="0" indent="0">
              <a:buNone/>
            </a:pPr>
            <a:endParaRPr lang="en-GB" sz="1400" dirty="0">
              <a:latin typeface="Calibri" panose="020F0502020204030204"/>
              <a:cs typeface="Calibri" panose="020F0502020204030204"/>
            </a:endParaRPr>
          </a:p>
        </p:txBody>
      </p:sp>
    </p:spTree>
    <p:extLst>
      <p:ext uri="{BB962C8B-B14F-4D97-AF65-F5344CB8AC3E}">
        <p14:creationId xmlns:p14="http://schemas.microsoft.com/office/powerpoint/2010/main" val="1507295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2">
            <a:extLst>
              <a:ext uri="{FF2B5EF4-FFF2-40B4-BE49-F238E27FC236}">
                <a16:creationId xmlns:a16="http://schemas.microsoft.com/office/drawing/2014/main" id="{1121F096-63DC-AABF-FABD-849B7445BEBA}"/>
              </a:ext>
            </a:extLst>
          </p:cNvPr>
          <p:cNvSpPr>
            <a:spLocks noGrp="1"/>
          </p:cNvSpPr>
          <p:nvPr>
            <p:ph type="sldNum" sz="quarter" idx="12"/>
          </p:nvPr>
        </p:nvSpPr>
        <p:spPr/>
        <p:txBody>
          <a:bodyPr/>
          <a:lstStyle/>
          <a:p>
            <a:fld id="{48F63A3B-78C7-47BE-AE5E-E10140E04643}" type="slidenum">
              <a:rPr lang="en-US" dirty="0">
                <a:solidFill>
                  <a:srgbClr val="000000"/>
                </a:solidFill>
              </a:rPr>
              <a:pPr/>
              <a:t>19</a:t>
            </a:fld>
            <a:endParaRPr lang="en-US" dirty="0">
              <a:solidFill>
                <a:srgbClr val="000000"/>
              </a:solidFill>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22668"/>
          <a:stretch/>
        </p:blipFill>
        <p:spPr>
          <a:xfrm>
            <a:off x="0" y="0"/>
            <a:ext cx="12192000" cy="6858000"/>
          </a:xfrm>
          <a:prstGeom prst="rect">
            <a:avLst/>
          </a:prstGeom>
        </p:spPr>
      </p:pic>
    </p:spTree>
    <p:extLst>
      <p:ext uri="{BB962C8B-B14F-4D97-AF65-F5344CB8AC3E}">
        <p14:creationId xmlns:p14="http://schemas.microsoft.com/office/powerpoint/2010/main" val="19214832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1017</TotalTime>
  <Words>3583</Words>
  <Application>Microsoft Office PowerPoint</Application>
  <PresentationFormat>Widescreen</PresentationFormat>
  <Paragraphs>306</Paragraphs>
  <Slides>19</Slides>
  <Notes>18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Arial</vt:lpstr>
      <vt:lpstr>Arial,Sans-Serif</vt:lpstr>
      <vt:lpstr>Calibri</vt:lpstr>
      <vt:lpstr>Calibri Light</vt:lpstr>
      <vt:lpstr>Cambria</vt:lpstr>
      <vt:lpstr>Times New Roman</vt:lpstr>
      <vt:lpstr>Wingdings</vt:lpstr>
      <vt:lpstr>Office Theme</vt:lpstr>
      <vt:lpstr>1_Office Theme</vt:lpstr>
      <vt:lpstr>2_Office Theme</vt:lpstr>
      <vt:lpstr>PowerPoint Presentation</vt:lpstr>
      <vt:lpstr>PowerPoint Presentation</vt:lpstr>
      <vt:lpstr>Introduction </vt:lpstr>
      <vt:lpstr>Presentation Structure</vt:lpstr>
      <vt:lpstr>Classical Management Foundations  </vt:lpstr>
      <vt:lpstr>Management Assumptions About People</vt:lpstr>
      <vt:lpstr>Leadership Styles in Context </vt:lpstr>
      <vt:lpstr>Emotional Intelligence (EI): Modes &amp;Relevance </vt:lpstr>
      <vt:lpstr>Cultural Intelligence (CQ)-Model &amp; Relevance  </vt:lpstr>
      <vt:lpstr>Critical Comparison: EI vs. CQ</vt:lpstr>
      <vt:lpstr>PowerPoint Presentation</vt:lpstr>
      <vt:lpstr>Mapping Leadership Styles onto the Framework </vt:lpstr>
      <vt:lpstr>Business Examples Applied to the Framework  </vt:lpstr>
      <vt:lpstr>Business Examples Applied to the Framework  </vt:lpstr>
      <vt:lpstr>Strategy Design and Implementation </vt:lpstr>
      <vt:lpstr>Risks, Limitations and ethical consideration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Lucia</dc:creator>
  <cp:lastModifiedBy>Lucia Powell</cp:lastModifiedBy>
  <cp:revision>7</cp:revision>
  <dcterms:created xsi:type="dcterms:W3CDTF">2023-02-27T10:04:46Z</dcterms:created>
  <dcterms:modified xsi:type="dcterms:W3CDTF">2026-02-27T08:56:38Z</dcterms:modified>
</cp:coreProperties>
</file>