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423" r:id="rId2"/>
    <p:sldId id="426" r:id="rId3"/>
    <p:sldId id="427" r:id="rId4"/>
    <p:sldId id="424" r:id="rId5"/>
    <p:sldId id="429" r:id="rId6"/>
    <p:sldId id="428" r:id="rId7"/>
    <p:sldId id="259" r:id="rId8"/>
    <p:sldId id="305"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4" autoAdjust="0"/>
    <p:restoredTop sz="71680" autoAdjust="0"/>
  </p:normalViewPr>
  <p:slideViewPr>
    <p:cSldViewPr snapToGrid="0">
      <p:cViewPr varScale="1">
        <p:scale>
          <a:sx n="64" d="100"/>
          <a:sy n="64" d="100"/>
        </p:scale>
        <p:origin x="157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0A50E2-88C1-4162-A204-EFFE24520B5B}" type="datetimeFigureOut">
              <a:rPr lang="en-GB" smtClean="0"/>
              <a:t>18/04/2020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BF0583-B302-4A65-8698-13E41AA14768}" type="slidenum">
              <a:rPr lang="en-GB" smtClean="0"/>
              <a:t>‹#›</a:t>
            </a:fld>
            <a:endParaRPr lang="en-GB"/>
          </a:p>
        </p:txBody>
      </p:sp>
    </p:spTree>
    <p:extLst>
      <p:ext uri="{BB962C8B-B14F-4D97-AF65-F5344CB8AC3E}">
        <p14:creationId xmlns:p14="http://schemas.microsoft.com/office/powerpoint/2010/main" val="33850377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t>Slide 2</a:t>
            </a:r>
          </a:p>
          <a:p>
            <a:r>
              <a:rPr lang="en-GB" i="0" dirty="0"/>
              <a:t>You’ll remember from your first phase of PEQF that, the British justice system exists to d</a:t>
            </a:r>
            <a:r>
              <a:rPr lang="en-GB" sz="1200" b="0" i="0" u="none" strike="noStrike" baseline="0" dirty="0">
                <a:solidFill>
                  <a:srgbClr val="000000"/>
                </a:solidFill>
                <a:latin typeface="Calibri" panose="020F0502020204030204" pitchFamily="34" charset="0"/>
              </a:rPr>
              <a:t>eliver justice for all, by protecting the innocent through punishing the guilty and stopping them re- offending. The Criminal Justice strategic plan is to deliver an efficient, effective, accountable and fair justice process for the public.</a:t>
            </a:r>
          </a:p>
          <a:p>
            <a:endParaRPr lang="en-GB" sz="1200" b="0" i="0" u="none" strike="noStrike" baseline="0" dirty="0">
              <a:solidFill>
                <a:srgbClr val="000000"/>
              </a:solidFill>
              <a:latin typeface="Calibri" panose="020F0502020204030204" pitchFamily="34" charset="0"/>
            </a:endParaRPr>
          </a:p>
          <a:p>
            <a:pPr algn="l"/>
            <a:r>
              <a:rPr lang="en-GB" sz="1200" b="0" i="0" u="none" strike="noStrike" baseline="0" dirty="0">
                <a:solidFill>
                  <a:srgbClr val="000000"/>
                </a:solidFill>
                <a:latin typeface="Calibri" panose="020F0502020204030204" pitchFamily="34" charset="0"/>
              </a:rPr>
              <a:t>According to the CPS,  the role of the police is the investigation of crime, collection of evidence and arrest or detention of suspects – hasn’t changed since Peel. According to  Policing Vision 2025 the policing mission is: about making communities safer by upholding the law fairly and firmly; preventing crime and antisocial behaviour; keeping the peace; protecting and reassuring communities; investigating crime and bringing offenders to justice – a more explicit communitarian role – again has it’s roots in </a:t>
            </a:r>
            <a:r>
              <a:rPr lang="en-GB" sz="1200" b="0" i="0" u="none" strike="noStrike" baseline="0" dirty="0" err="1">
                <a:solidFill>
                  <a:srgbClr val="000000"/>
                </a:solidFill>
                <a:latin typeface="Calibri" panose="020F0502020204030204" pitchFamily="34" charset="0"/>
              </a:rPr>
              <a:t>Peelian</a:t>
            </a:r>
            <a:r>
              <a:rPr lang="en-GB" sz="1200" b="0" i="0" u="none" strike="noStrike" baseline="0" dirty="0">
                <a:solidFill>
                  <a:srgbClr val="000000"/>
                </a:solidFill>
                <a:latin typeface="Calibri" panose="020F0502020204030204" pitchFamily="34" charset="0"/>
              </a:rPr>
              <a:t> principles. We’ve already seen that those principles, whilst not strictly Peel’s words or philosophy, are foundational. </a:t>
            </a:r>
          </a:p>
          <a:p>
            <a:endParaRPr lang="en-GB" dirty="0"/>
          </a:p>
          <a:p>
            <a:r>
              <a:rPr lang="en-GB" dirty="0"/>
              <a:t>The policing function is vital to the workings of the criminal justice system. As such its links to the previous two presentations on understanding the police constable role and maintaining professional standards are clear.  The LOs for this section (on right of slide) boil down to a focus on reduction of reoffending – this presentation seeks to develop understanding of the police role in this area. </a:t>
            </a:r>
          </a:p>
          <a:p>
            <a:endParaRPr lang="en-GB" dirty="0"/>
          </a:p>
        </p:txBody>
      </p:sp>
      <p:sp>
        <p:nvSpPr>
          <p:cNvPr id="4" name="Slide Number Placeholder 3"/>
          <p:cNvSpPr>
            <a:spLocks noGrp="1"/>
          </p:cNvSpPr>
          <p:nvPr>
            <p:ph type="sldNum" sz="quarter" idx="5"/>
          </p:nvPr>
        </p:nvSpPr>
        <p:spPr/>
        <p:txBody>
          <a:bodyPr/>
          <a:lstStyle/>
          <a:p>
            <a:fld id="{70BF0583-B302-4A65-8698-13E41AA14768}" type="slidenum">
              <a:rPr lang="en-GB" smtClean="0"/>
              <a:t>2</a:t>
            </a:fld>
            <a:endParaRPr lang="en-GB"/>
          </a:p>
        </p:txBody>
      </p:sp>
    </p:spTree>
    <p:extLst>
      <p:ext uri="{BB962C8B-B14F-4D97-AF65-F5344CB8AC3E}">
        <p14:creationId xmlns:p14="http://schemas.microsoft.com/office/powerpoint/2010/main" val="4783555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baseline="0" dirty="0">
                <a:solidFill>
                  <a:schemeClr val="tx1"/>
                </a:solidFill>
                <a:latin typeface="+mn-lt"/>
                <a:ea typeface="+mn-ea"/>
                <a:cs typeface="+mn-cs"/>
              </a:rPr>
              <a:t>Slide 3</a:t>
            </a:r>
          </a:p>
          <a:p>
            <a:r>
              <a:rPr lang="en-GB" sz="1200" b="0" i="0" u="none" strike="noStrike" kern="1200" baseline="0" dirty="0">
                <a:solidFill>
                  <a:schemeClr val="tx1"/>
                </a:solidFill>
                <a:latin typeface="+mn-lt"/>
                <a:ea typeface="+mn-ea"/>
                <a:cs typeface="+mn-cs"/>
              </a:rPr>
              <a:t>The annual cost of re-offending in the UK is estimated as £7-10 Billion. This and the need to safeguard communities from harm means an intensive level of multi-agency support and resource is required in order to effectively reduce theses negative consequences of crime. </a:t>
            </a:r>
            <a:endParaRPr lang="en-GB" sz="1200" b="0" i="0" u="none" strike="noStrike" baseline="0" dirty="0">
              <a:solidFill>
                <a:srgbClr val="000000"/>
              </a:solidFill>
              <a:latin typeface="Arial" panose="020B0604020202020204" pitchFamily="34" charset="0"/>
            </a:endParaRPr>
          </a:p>
          <a:p>
            <a:r>
              <a:rPr lang="en-GB" sz="1200" b="0" i="0" u="none" strike="noStrike" baseline="0" dirty="0">
                <a:solidFill>
                  <a:srgbClr val="000000"/>
                </a:solidFill>
                <a:latin typeface="Arial" panose="020B0604020202020204" pitchFamily="34" charset="0"/>
              </a:rPr>
              <a:t>Reoffending rates are based on the number of offenders who reoffend within a set timescale. Reoffending which results in a court conviction or caution is referred to as </a:t>
            </a:r>
            <a:r>
              <a:rPr lang="en-GB" sz="1200" b="0" i="1" u="none" strike="noStrike" baseline="0" dirty="0">
                <a:solidFill>
                  <a:srgbClr val="000000"/>
                </a:solidFill>
                <a:latin typeface="Arial" panose="020B0604020202020204" pitchFamily="34" charset="0"/>
              </a:rPr>
              <a:t>proven</a:t>
            </a:r>
            <a:r>
              <a:rPr lang="en-GB" sz="1200" b="0" i="0" u="none" strike="noStrike" baseline="0" dirty="0">
                <a:solidFill>
                  <a:srgbClr val="000000"/>
                </a:solidFill>
                <a:latin typeface="Arial" panose="020B0604020202020204" pitchFamily="34" charset="0"/>
              </a:rPr>
              <a:t>.</a:t>
            </a:r>
            <a:r>
              <a:rPr lang="en-GB" sz="800" b="0" i="0" u="none" strike="noStrike" baseline="0" dirty="0">
                <a:solidFill>
                  <a:srgbClr val="000000"/>
                </a:solidFill>
                <a:latin typeface="Arial" panose="020B0604020202020204" pitchFamily="34" charset="0"/>
              </a:rPr>
              <a:t> </a:t>
            </a:r>
            <a:r>
              <a:rPr lang="en-GB" sz="1200" b="0" i="0" u="none" strike="noStrike" baseline="0" dirty="0">
                <a:solidFill>
                  <a:srgbClr val="000000"/>
                </a:solidFill>
                <a:latin typeface="Arial" panose="020B0604020202020204" pitchFamily="34" charset="0"/>
              </a:rPr>
              <a:t>Recent proven reoffending rates show that the proportion of adults reoffending within 12 months is as follows (</a:t>
            </a:r>
            <a:r>
              <a:rPr lang="en-GB" sz="1200" b="0" i="0" u="none" strike="noStrike" baseline="0" dirty="0" err="1">
                <a:solidFill>
                  <a:srgbClr val="000000"/>
                </a:solidFill>
                <a:latin typeface="Arial" panose="020B0604020202020204" pitchFamily="34" charset="0"/>
              </a:rPr>
              <a:t>MoJ</a:t>
            </a:r>
            <a:r>
              <a:rPr lang="en-GB" sz="1200" b="0" i="0" u="none" strike="noStrike" baseline="0" dirty="0">
                <a:solidFill>
                  <a:srgbClr val="000000"/>
                </a:solidFill>
                <a:latin typeface="Arial" panose="020B0604020202020204" pitchFamily="34" charset="0"/>
              </a:rPr>
              <a:t> 2020): </a:t>
            </a:r>
          </a:p>
          <a:p>
            <a:r>
              <a:rPr lang="en-GB" sz="1200" b="0" i="0" u="none" strike="noStrike" baseline="0" dirty="0">
                <a:solidFill>
                  <a:srgbClr val="000000"/>
                </a:solidFill>
                <a:latin typeface="Arial" panose="020B0604020202020204" pitchFamily="34" charset="0"/>
              </a:rPr>
              <a:t>62.7 per cent of prisoners released from under 12 months’ custody. </a:t>
            </a:r>
          </a:p>
          <a:p>
            <a:r>
              <a:rPr lang="en-GB" sz="1200" b="0" i="0" u="none" strike="noStrike" baseline="0" dirty="0">
                <a:solidFill>
                  <a:srgbClr val="000000"/>
                </a:solidFill>
                <a:latin typeface="Arial" panose="020B0604020202020204" pitchFamily="34" charset="0"/>
              </a:rPr>
              <a:t>[2013 stats showed 35 per cent of prisoners released after 12 months or more in custody (excluding public protection and life sentences) reoffended (</a:t>
            </a:r>
            <a:r>
              <a:rPr lang="en-GB" sz="1200" b="0" i="0" u="none" strike="noStrike" baseline="0" dirty="0" err="1">
                <a:solidFill>
                  <a:srgbClr val="000000"/>
                </a:solidFill>
                <a:latin typeface="Arial" panose="020B0604020202020204" pitchFamily="34" charset="0"/>
              </a:rPr>
              <a:t>MoJ</a:t>
            </a:r>
            <a:r>
              <a:rPr lang="en-GB" sz="1200" b="0" i="0" u="none" strike="noStrike" baseline="0" dirty="0">
                <a:solidFill>
                  <a:srgbClr val="000000"/>
                </a:solidFill>
                <a:latin typeface="Arial" panose="020B0604020202020204" pitchFamily="34" charset="0"/>
              </a:rPr>
              <a:t> 2013) – longer sentences working or more to do with less are serving longer sentences? 36.7 per cent of those starting a court order.</a:t>
            </a:r>
          </a:p>
          <a:p>
            <a:endParaRPr lang="en-GB" sz="1200" b="0" i="0" u="none" strike="noStrike" kern="1200" baseline="0" dirty="0">
              <a:solidFill>
                <a:srgbClr val="000000"/>
              </a:solidFill>
              <a:latin typeface="Arial" panose="020B0604020202020204" pitchFamily="34" charset="0"/>
              <a:ea typeface="+mn-ea"/>
              <a:cs typeface="+mn-cs"/>
            </a:endParaRPr>
          </a:p>
          <a:p>
            <a:r>
              <a:rPr lang="en-GB" sz="1200" b="0" i="0" u="none" strike="noStrike" baseline="0" dirty="0">
                <a:solidFill>
                  <a:srgbClr val="000000"/>
                </a:solidFill>
                <a:latin typeface="Arial" panose="020B0604020202020204" pitchFamily="34" charset="0"/>
              </a:rPr>
              <a:t>Although offenders are not a homogeneous group, a range of problems or needs are more frequently observed in offender populations than in the general population. These include substance misuse problems, pro-criminal attitudes, difficult family backgrounds including experience of childhood abuse or time spent in care, unemployment and financial problems, homelessness and mental health problems.</a:t>
            </a:r>
            <a:r>
              <a:rPr lang="en-GB" sz="800" b="0" i="0" u="none" strike="noStrike" baseline="0" dirty="0">
                <a:solidFill>
                  <a:srgbClr val="000000"/>
                </a:solidFill>
                <a:latin typeface="Arial" panose="020B0604020202020204" pitchFamily="34" charset="0"/>
              </a:rPr>
              <a:t> </a:t>
            </a:r>
            <a:r>
              <a:rPr lang="en-GB" sz="1200" b="0" i="0" u="none" strike="noStrike" baseline="0" dirty="0">
                <a:solidFill>
                  <a:srgbClr val="000000"/>
                </a:solidFill>
                <a:latin typeface="Arial" panose="020B0604020202020204" pitchFamily="34" charset="0"/>
              </a:rPr>
              <a:t>Many of these factors are interlinked. They will vary from individual to individual and group to group, for instance by gender and age. </a:t>
            </a:r>
          </a:p>
          <a:p>
            <a:endParaRPr lang="en-GB" sz="1200" b="0" i="0" u="none" strike="noStrike" baseline="0" dirty="0">
              <a:solidFill>
                <a:srgbClr val="000000"/>
              </a:solidFill>
              <a:latin typeface="Arial" panose="020B0604020202020204" pitchFamily="34" charset="0"/>
            </a:endParaRPr>
          </a:p>
          <a:p>
            <a:r>
              <a:rPr lang="en-GB" sz="1200" b="0" i="0" u="none" strike="noStrike" kern="1200" baseline="0" dirty="0">
                <a:solidFill>
                  <a:schemeClr val="tx1"/>
                </a:solidFill>
                <a:latin typeface="+mn-lt"/>
                <a:ea typeface="+mn-ea"/>
                <a:cs typeface="+mn-cs"/>
              </a:rPr>
              <a:t>A series of individual or social factors are understood to be associated with an increased risk of reoffending6 and these are routinely assessed as part of offender management practice. These factors or </a:t>
            </a:r>
            <a:r>
              <a:rPr lang="en-GB" sz="1200" b="1" i="0" u="none" strike="noStrike" kern="1200" baseline="0" dirty="0">
                <a:solidFill>
                  <a:schemeClr val="tx1"/>
                </a:solidFill>
                <a:latin typeface="+mn-lt"/>
                <a:ea typeface="+mn-ea"/>
                <a:cs typeface="+mn-cs"/>
              </a:rPr>
              <a:t>‘</a:t>
            </a:r>
            <a:r>
              <a:rPr lang="en-GB" sz="1200" b="0" i="0" u="none" strike="noStrike" kern="1200" baseline="0" dirty="0">
                <a:solidFill>
                  <a:schemeClr val="tx1"/>
                </a:solidFill>
                <a:latin typeface="+mn-lt"/>
                <a:ea typeface="+mn-ea"/>
                <a:cs typeface="+mn-cs"/>
              </a:rPr>
              <a:t>criminogenic needs</a:t>
            </a:r>
            <a:r>
              <a:rPr lang="en-GB" sz="1200" b="0" i="1" u="none" strike="noStrike" kern="1200" baseline="0" dirty="0">
                <a:solidFill>
                  <a:schemeClr val="tx1"/>
                </a:solidFill>
                <a:latin typeface="+mn-lt"/>
                <a:ea typeface="+mn-ea"/>
                <a:cs typeface="+mn-cs"/>
              </a:rPr>
              <a:t>’ </a:t>
            </a:r>
            <a:r>
              <a:rPr lang="en-GB" sz="1200" b="0" i="0" u="none" strike="noStrike" kern="1200" baseline="0" dirty="0">
                <a:solidFill>
                  <a:schemeClr val="tx1"/>
                </a:solidFill>
                <a:latin typeface="+mn-lt"/>
                <a:ea typeface="+mn-ea"/>
                <a:cs typeface="+mn-cs"/>
              </a:rPr>
              <a:t>can be particularly associated with certain types of crime. For example, heroin and crack use is particularly associated with some types of acquisitive offending such as shoplifting, and binge drinking of alcohol is particularly associated with violence.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These factors can be divided into those that are </a:t>
            </a:r>
            <a:r>
              <a:rPr lang="en-GB" sz="1200" b="0" i="1" u="none" strike="noStrike" kern="1200" baseline="0" dirty="0">
                <a:solidFill>
                  <a:schemeClr val="tx1"/>
                </a:solidFill>
                <a:latin typeface="+mn-lt"/>
                <a:ea typeface="+mn-ea"/>
                <a:cs typeface="+mn-cs"/>
              </a:rPr>
              <a:t>static </a:t>
            </a:r>
            <a:r>
              <a:rPr lang="en-GB" sz="1200" b="0" i="0" u="none" strike="noStrike" kern="1200" baseline="0" dirty="0">
                <a:solidFill>
                  <a:schemeClr val="tx1"/>
                </a:solidFill>
                <a:latin typeface="+mn-lt"/>
                <a:ea typeface="+mn-ea"/>
                <a:cs typeface="+mn-cs"/>
              </a:rPr>
              <a:t>and those that are </a:t>
            </a:r>
            <a:r>
              <a:rPr lang="en-GB" sz="1200" b="0" i="1" u="none" strike="noStrike" kern="1200" baseline="0" dirty="0">
                <a:solidFill>
                  <a:schemeClr val="tx1"/>
                </a:solidFill>
                <a:latin typeface="+mn-lt"/>
                <a:ea typeface="+mn-ea"/>
                <a:cs typeface="+mn-cs"/>
              </a:rPr>
              <a:t>dynamic</a:t>
            </a:r>
            <a:r>
              <a:rPr lang="en-GB" sz="1200" b="0" i="0" u="none" strike="noStrike" kern="1200" baseline="0" dirty="0">
                <a:solidFill>
                  <a:schemeClr val="tx1"/>
                </a:solidFill>
                <a:latin typeface="+mn-lt"/>
                <a:ea typeface="+mn-ea"/>
                <a:cs typeface="+mn-cs"/>
              </a:rPr>
              <a:t>. Static factors, such as criminal history, age and gender, cannot be altered and can be among the strongest predictors of reoffending. Dynamic factors, such as education, employment and drug misuse, are amenable to change. In many cases, reoffending may be related to a combination of several factors, rather than just a single factor. </a:t>
            </a:r>
          </a:p>
          <a:p>
            <a:r>
              <a:rPr lang="en-GB" sz="1200" b="0" i="0" u="none" strike="noStrike" kern="1200" baseline="0" dirty="0">
                <a:solidFill>
                  <a:schemeClr val="tx1"/>
                </a:solidFill>
                <a:latin typeface="+mn-lt"/>
                <a:ea typeface="+mn-ea"/>
                <a:cs typeface="+mn-cs"/>
              </a:rPr>
              <a:t>While the same factors may be relevant for both men and women, the strength of their relationship with reoffending can vary. For instance, substance misuse has been found to have a stronger relationship with reoffending for women than for men, and women have been found to be more likely than men to offend to support others’ drug misuse8 as well as their own. </a:t>
            </a:r>
          </a:p>
          <a:p>
            <a:r>
              <a:rPr lang="en-GB" sz="1200" b="0" i="0" u="none" strike="noStrike" kern="1200" baseline="0" dirty="0">
                <a:solidFill>
                  <a:schemeClr val="tx1"/>
                </a:solidFill>
                <a:latin typeface="+mn-lt"/>
                <a:ea typeface="+mn-ea"/>
                <a:cs typeface="+mn-cs"/>
              </a:rPr>
              <a:t>In addition to those factors known to have a direct link with reoffending, offenders may have other needs that require addressing in order to support effective rehabilitation and engagement.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This area very much a partnership issue/responsibility.</a:t>
            </a:r>
          </a:p>
          <a:p>
            <a:r>
              <a:rPr lang="en-GB" sz="1200" b="0" i="0" u="none" strike="noStrike" kern="1200" baseline="0" dirty="0">
                <a:solidFill>
                  <a:schemeClr val="tx1"/>
                </a:solidFill>
                <a:latin typeface="+mn-lt"/>
                <a:ea typeface="+mn-ea"/>
                <a:cs typeface="+mn-cs"/>
              </a:rPr>
              <a:t>HMIC states: A relatively small proportion of offenders are responsible for a high proportion of total crime and harm. Forces have a responsibility to work with other organisations, such as the probation service, prison service and drug and alcohol services, to protect the public from further harm and to address the underlying causes of offending behaviour. Within this general preventative work, there is a specific focus on the most prolific offenders, which is known as integrated offender management (IOM). </a:t>
            </a:r>
          </a:p>
          <a:p>
            <a:r>
              <a:rPr lang="en-GB" sz="1200" b="0" i="0" u="none" strike="noStrike" kern="1200" baseline="0" dirty="0">
                <a:solidFill>
                  <a:schemeClr val="tx1"/>
                </a:solidFill>
                <a:latin typeface="+mn-lt"/>
                <a:ea typeface="+mn-ea"/>
                <a:cs typeface="+mn-cs"/>
              </a:rPr>
              <a:t>HMIC’s  PEEL: Police effectiveness 2016 report available at: https://www.justiceinspectorates.gov.uk/hmicfrs/wp-content/uploads/peel-police-effectiveness-2016.pdf</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The evidence shows the importance of the role of supervision and the relationship between offender and offender manager. Good quality supervision, case management and holistic, tailored approaches can support and enable rehabilitation and reintegration There remain many gaps in the evidence base, some more critical than others. </a:t>
            </a:r>
            <a:endParaRPr lang="en-GB" b="0" dirty="0"/>
          </a:p>
        </p:txBody>
      </p:sp>
      <p:sp>
        <p:nvSpPr>
          <p:cNvPr id="4" name="Slide Number Placeholder 3"/>
          <p:cNvSpPr>
            <a:spLocks noGrp="1"/>
          </p:cNvSpPr>
          <p:nvPr>
            <p:ph type="sldNum" sz="quarter" idx="5"/>
          </p:nvPr>
        </p:nvSpPr>
        <p:spPr/>
        <p:txBody>
          <a:bodyPr/>
          <a:lstStyle/>
          <a:p>
            <a:fld id="{70BF0583-B302-4A65-8698-13E41AA14768}" type="slidenum">
              <a:rPr lang="en-GB" smtClean="0"/>
              <a:t>3</a:t>
            </a:fld>
            <a:endParaRPr lang="en-GB"/>
          </a:p>
        </p:txBody>
      </p:sp>
    </p:spTree>
    <p:extLst>
      <p:ext uri="{BB962C8B-B14F-4D97-AF65-F5344CB8AC3E}">
        <p14:creationId xmlns:p14="http://schemas.microsoft.com/office/powerpoint/2010/main" val="19831175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4</a:t>
            </a:r>
          </a:p>
          <a:p>
            <a:r>
              <a:rPr lang="en-GB" dirty="0"/>
              <a:t>Quote from the Cabinet Secretary’s foreword to the All Wales Criminal Justice Board’s 2018 – 2023 framework document ‘A framework to support positive change for those at risk of offending in Wales’ (AWCJB 2018) available at: https://gov.wales/sites/default/files/publications/2019-03/framework-to-support-positive-change-for-those-at-risk-of-offending.pdf</a:t>
            </a:r>
          </a:p>
          <a:p>
            <a:endParaRPr lang="en-GB" dirty="0"/>
          </a:p>
          <a:p>
            <a:r>
              <a:rPr lang="en-GB" dirty="0"/>
              <a:t>The Welsh framework was developed jointly by  Welsh Govt.,  and HM prison &amp; probation service on behalf of the all Wales criminal justice board. It </a:t>
            </a:r>
            <a:r>
              <a:rPr lang="en-GB" sz="1200" b="0" i="0" u="none" strike="noStrike" kern="1200" baseline="0" dirty="0">
                <a:solidFill>
                  <a:schemeClr val="tx1"/>
                </a:solidFill>
                <a:latin typeface="+mn-lt"/>
                <a:ea typeface="+mn-ea"/>
                <a:cs typeface="+mn-cs"/>
              </a:rPr>
              <a:t>promotes increased system integration between devolved, non-devolved and third sector organisations to secure improved well-being for people and communities in Wales. The b</a:t>
            </a:r>
            <a:r>
              <a:rPr lang="en-GB" sz="1200" b="0" i="0" u="none" strike="noStrike" baseline="0" dirty="0">
                <a:solidFill>
                  <a:srgbClr val="000000"/>
                </a:solidFill>
                <a:latin typeface="Arial" panose="020B0604020202020204" pitchFamily="34" charset="0"/>
              </a:rPr>
              <a:t>oard comprises representatives from the Wales Community Rehabilitation Company (CRC), Her Majesty’s Courts and Tribunal Service (HMCTS), Crown Prosecution Service (CPS), Home Office, Legal Aid Agency, Her Majesty’s Prison and Probation Service, Police and Crime Commissioners (PCCs), Police Forces in Wales, Victim Support, Welsh Government (WG) and Youth Justice Board (YJB) Cymru. </a:t>
            </a:r>
            <a:endParaRPr lang="en-GB" dirty="0"/>
          </a:p>
          <a:p>
            <a:r>
              <a:rPr lang="en-GB" dirty="0"/>
              <a:t>The framework prioritises six areas: 1. </a:t>
            </a:r>
            <a:r>
              <a:rPr lang="en-GB" sz="1200" b="0" i="0" u="none" strike="noStrike" kern="1200" baseline="0" dirty="0">
                <a:solidFill>
                  <a:schemeClr val="tx1"/>
                </a:solidFill>
                <a:latin typeface="+mn-lt"/>
                <a:ea typeface="+mn-ea"/>
                <a:cs typeface="+mn-cs"/>
              </a:rPr>
              <a:t>Women in the criminal justice system 2. Domestic abuse perpetrators  3. </a:t>
            </a:r>
            <a:r>
              <a:rPr lang="fr-FR" sz="1200" b="0" i="0" u="none" strike="noStrike" kern="1200" baseline="0" dirty="0">
                <a:solidFill>
                  <a:schemeClr val="tx1"/>
                </a:solidFill>
                <a:latin typeface="+mn-lt"/>
                <a:ea typeface="+mn-ea"/>
                <a:cs typeface="+mn-cs"/>
              </a:rPr>
              <a:t>Ex - </a:t>
            </a:r>
            <a:r>
              <a:rPr lang="fr-FR" sz="1200" b="0" i="0" u="none" strike="noStrike" kern="1200" baseline="0" dirty="0" err="1">
                <a:solidFill>
                  <a:schemeClr val="tx1"/>
                </a:solidFill>
                <a:latin typeface="+mn-lt"/>
                <a:ea typeface="+mn-ea"/>
                <a:cs typeface="+mn-cs"/>
              </a:rPr>
              <a:t>armed</a:t>
            </a:r>
            <a:r>
              <a:rPr lang="fr-FR" sz="1200" b="0" i="0" u="none" strike="noStrike" kern="1200" baseline="0" dirty="0">
                <a:solidFill>
                  <a:schemeClr val="tx1"/>
                </a:solidFill>
                <a:latin typeface="+mn-lt"/>
                <a:ea typeface="+mn-ea"/>
                <a:cs typeface="+mn-cs"/>
              </a:rPr>
              <a:t> Forces Personnel </a:t>
            </a:r>
            <a:r>
              <a:rPr lang="en-GB" sz="1200" b="0" i="0" u="none" strike="noStrike" kern="1200" baseline="0" dirty="0">
                <a:solidFill>
                  <a:schemeClr val="tx1"/>
                </a:solidFill>
                <a:latin typeface="+mn-lt"/>
                <a:ea typeface="+mn-ea"/>
                <a:cs typeface="+mn-cs"/>
              </a:rPr>
              <a:t>4. Young adults/carers leavers 5. O</a:t>
            </a:r>
            <a:r>
              <a:rPr lang="fr-FR" sz="1200" b="0" i="0" u="none" strike="noStrike" kern="1200" baseline="0" dirty="0" err="1">
                <a:solidFill>
                  <a:schemeClr val="tx1"/>
                </a:solidFill>
                <a:latin typeface="+mn-lt"/>
                <a:ea typeface="+mn-ea"/>
                <a:cs typeface="+mn-cs"/>
              </a:rPr>
              <a:t>ffenders</a:t>
            </a:r>
            <a:r>
              <a:rPr lang="fr-FR" sz="1200" b="0" i="0" u="none" strike="noStrike" kern="1200" baseline="0" dirty="0">
                <a:solidFill>
                  <a:schemeClr val="tx1"/>
                </a:solidFill>
                <a:latin typeface="+mn-lt"/>
                <a:ea typeface="+mn-ea"/>
                <a:cs typeface="+mn-cs"/>
              </a:rPr>
              <a:t>’ </a:t>
            </a:r>
            <a:r>
              <a:rPr lang="fr-FR" sz="1200" b="0" i="0" u="none" strike="noStrike" kern="1200" baseline="0" dirty="0" err="1">
                <a:solidFill>
                  <a:schemeClr val="tx1"/>
                </a:solidFill>
                <a:latin typeface="+mn-lt"/>
                <a:ea typeface="+mn-ea"/>
                <a:cs typeface="+mn-cs"/>
              </a:rPr>
              <a:t>families</a:t>
            </a:r>
            <a:r>
              <a:rPr lang="fr-FR" sz="1200" b="0" i="0" u="none" strike="noStrike" kern="1200" baseline="0" dirty="0">
                <a:solidFill>
                  <a:schemeClr val="tx1"/>
                </a:solidFill>
                <a:latin typeface="+mn-lt"/>
                <a:ea typeface="+mn-ea"/>
                <a:cs typeface="+mn-cs"/>
              </a:rPr>
              <a:t>  6. </a:t>
            </a:r>
            <a:r>
              <a:rPr lang="en-GB" sz="1200" b="0" i="0" u="none" strike="noStrike" kern="1200" baseline="0" dirty="0">
                <a:solidFill>
                  <a:schemeClr val="tx1"/>
                </a:solidFill>
                <a:latin typeface="+mn-lt"/>
                <a:ea typeface="+mn-ea"/>
                <a:cs typeface="+mn-cs"/>
              </a:rPr>
              <a:t>Black and Minority ethnic groups . These priorities seem to reflect the diversity of our communities.</a:t>
            </a:r>
          </a:p>
          <a:p>
            <a:r>
              <a:rPr lang="en-GB" sz="1200" b="0" i="0" u="none" strike="noStrike" kern="1200" baseline="0" dirty="0">
                <a:solidFill>
                  <a:schemeClr val="tx1"/>
                </a:solidFill>
                <a:latin typeface="+mn-lt"/>
                <a:ea typeface="+mn-ea"/>
                <a:cs typeface="+mn-cs"/>
              </a:rPr>
              <a:t>The priority groups recognised and included in this Framework were felt to be the areas most in need of collective focus by the Wales Reducing Reoffending Pathways Group in 2016 – it recognizes that other priority areas may be identified.</a:t>
            </a:r>
          </a:p>
          <a:p>
            <a:r>
              <a:rPr lang="en-GB" sz="1200" b="0" i="0" u="none" strike="noStrike" kern="1200" baseline="0" dirty="0">
                <a:solidFill>
                  <a:schemeClr val="tx1"/>
                </a:solidFill>
                <a:latin typeface="+mn-lt"/>
                <a:ea typeface="+mn-ea"/>
                <a:cs typeface="+mn-cs"/>
              </a:rPr>
              <a:t>Reducing reoffending is included in both Gwent’s and S. Wales policing plans.</a:t>
            </a:r>
            <a:endParaRPr lang="en-GB" dirty="0"/>
          </a:p>
        </p:txBody>
      </p:sp>
      <p:sp>
        <p:nvSpPr>
          <p:cNvPr id="4" name="Slide Number Placeholder 3"/>
          <p:cNvSpPr>
            <a:spLocks noGrp="1"/>
          </p:cNvSpPr>
          <p:nvPr>
            <p:ph type="sldNum" sz="quarter" idx="5"/>
          </p:nvPr>
        </p:nvSpPr>
        <p:spPr/>
        <p:txBody>
          <a:bodyPr/>
          <a:lstStyle/>
          <a:p>
            <a:fld id="{70BF0583-B302-4A65-8698-13E41AA14768}" type="slidenum">
              <a:rPr lang="en-GB" smtClean="0"/>
              <a:t>4</a:t>
            </a:fld>
            <a:endParaRPr lang="en-GB"/>
          </a:p>
        </p:txBody>
      </p:sp>
    </p:spTree>
    <p:extLst>
      <p:ext uri="{BB962C8B-B14F-4D97-AF65-F5344CB8AC3E}">
        <p14:creationId xmlns:p14="http://schemas.microsoft.com/office/powerpoint/2010/main" val="23952203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baseline="0" dirty="0">
                <a:solidFill>
                  <a:schemeClr val="tx1"/>
                </a:solidFill>
                <a:latin typeface="+mn-lt"/>
                <a:ea typeface="+mn-ea"/>
                <a:cs typeface="+mn-cs"/>
              </a:rPr>
              <a:t>Slide 5</a:t>
            </a:r>
          </a:p>
          <a:p>
            <a:r>
              <a:rPr lang="en-GB" sz="1200" b="0" i="0" u="none" strike="noStrike" kern="1200" baseline="0" dirty="0">
                <a:solidFill>
                  <a:schemeClr val="tx1"/>
                </a:solidFill>
                <a:latin typeface="+mn-lt"/>
                <a:ea typeface="+mn-ea"/>
                <a:cs typeface="+mn-cs"/>
              </a:rPr>
              <a:t>Key Adverse Childhood Experiences which can affect a child as they progress through their lives and include alcohol abuse, drug abuse, domestic violence, sexual abuse, physical abuse, verbal abuse, incarceration, parental separation and mental illness. </a:t>
            </a:r>
          </a:p>
          <a:p>
            <a:r>
              <a:rPr lang="en-GB" sz="1200" b="0" i="0" u="none" strike="noStrike" kern="1200" baseline="0" dirty="0">
                <a:solidFill>
                  <a:schemeClr val="tx1"/>
                </a:solidFill>
                <a:latin typeface="+mn-lt"/>
                <a:ea typeface="+mn-ea"/>
                <a:cs typeface="+mn-cs"/>
              </a:rPr>
              <a:t>Adverse Childhood Experiences represent a priority area of work for the Welsh Government, Her Majesty’s Prison and Probation Service, the Future Generations Commissioner, Police and Crime Commissioners in Wales and Public Health Wales. </a:t>
            </a:r>
          </a:p>
          <a:p>
            <a:r>
              <a:rPr lang="en-GB" sz="1200" b="0" i="0" u="none" strike="noStrike" kern="1200" baseline="0" dirty="0">
                <a:solidFill>
                  <a:schemeClr val="tx1"/>
                </a:solidFill>
                <a:latin typeface="+mn-lt"/>
                <a:ea typeface="+mn-ea"/>
                <a:cs typeface="+mn-cs"/>
              </a:rPr>
              <a:t>The Welsh framework provides a guide for organisations to direct their activities and programmes in the priority areas identified. </a:t>
            </a:r>
          </a:p>
          <a:p>
            <a:r>
              <a:rPr lang="en-GB" sz="1200" b="0" i="0" u="none" strike="noStrike" kern="1200" baseline="0" dirty="0">
                <a:solidFill>
                  <a:schemeClr val="tx1"/>
                </a:solidFill>
                <a:latin typeface="+mn-lt"/>
                <a:ea typeface="+mn-ea"/>
                <a:cs typeface="+mn-cs"/>
              </a:rPr>
              <a:t>The Public Health Wales report finds that adults who were physically or sexually abused as children or were brought up in households where there was domestic violence, alcohol or drug abuse are more likely to adopt health-harming and anti-social behaviours in adult life. Adults with more than 4 Adverse Childhood Experiences, compared with people with no Adverse Childhood Experiences, are:</a:t>
            </a:r>
          </a:p>
          <a:p>
            <a:r>
              <a:rPr lang="en-GB" sz="1200" b="0" i="0" u="none" strike="noStrike" kern="1200" baseline="0" dirty="0">
                <a:solidFill>
                  <a:schemeClr val="tx1"/>
                </a:solidFill>
                <a:latin typeface="+mn-lt"/>
                <a:ea typeface="+mn-ea"/>
                <a:cs typeface="+mn-cs"/>
              </a:rPr>
              <a:t>14 times more likely to have been a victim of violence over the last 12 months; </a:t>
            </a:r>
          </a:p>
          <a:p>
            <a:r>
              <a:rPr lang="en-GB" sz="1200" b="0" i="0" u="none" strike="noStrike" kern="1200" baseline="0" dirty="0">
                <a:solidFill>
                  <a:schemeClr val="tx1"/>
                </a:solidFill>
                <a:latin typeface="+mn-lt"/>
                <a:ea typeface="+mn-ea"/>
                <a:cs typeface="+mn-cs"/>
              </a:rPr>
              <a:t>15 times more likely to have committed violence against another person in the last 12 months; and </a:t>
            </a:r>
          </a:p>
          <a:p>
            <a:r>
              <a:rPr lang="en-GB" sz="1200" b="0" i="0" u="none" strike="noStrike" kern="1200" baseline="0" dirty="0">
                <a:solidFill>
                  <a:schemeClr val="tx1"/>
                </a:solidFill>
                <a:latin typeface="+mn-lt"/>
                <a:ea typeface="+mn-ea"/>
                <a:cs typeface="+mn-cs"/>
              </a:rPr>
              <a:t>20 times more likely to have been incarcerated at any point in their lifetime. </a:t>
            </a:r>
          </a:p>
          <a:p>
            <a:endParaRPr lang="en-GB" sz="1200" b="0" i="0" u="none" strike="noStrike" kern="1200" baseline="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baseline="0" dirty="0">
                <a:solidFill>
                  <a:schemeClr val="tx1"/>
                </a:solidFill>
                <a:latin typeface="+mn-lt"/>
                <a:ea typeface="+mn-ea"/>
                <a:cs typeface="+mn-cs"/>
              </a:rPr>
              <a:t>The need for continuing police prioritisation of safeguarding and public protection issues is clear.</a:t>
            </a:r>
          </a:p>
          <a:p>
            <a:endParaRPr lang="en-GB" dirty="0"/>
          </a:p>
        </p:txBody>
      </p:sp>
      <p:sp>
        <p:nvSpPr>
          <p:cNvPr id="4" name="Slide Number Placeholder 3"/>
          <p:cNvSpPr>
            <a:spLocks noGrp="1"/>
          </p:cNvSpPr>
          <p:nvPr>
            <p:ph type="sldNum" sz="quarter" idx="5"/>
          </p:nvPr>
        </p:nvSpPr>
        <p:spPr/>
        <p:txBody>
          <a:bodyPr/>
          <a:lstStyle/>
          <a:p>
            <a:fld id="{70BF0583-B302-4A65-8698-13E41AA14768}" type="slidenum">
              <a:rPr lang="en-GB" smtClean="0"/>
              <a:t>5</a:t>
            </a:fld>
            <a:endParaRPr lang="en-GB"/>
          </a:p>
        </p:txBody>
      </p:sp>
    </p:spTree>
    <p:extLst>
      <p:ext uri="{BB962C8B-B14F-4D97-AF65-F5344CB8AC3E}">
        <p14:creationId xmlns:p14="http://schemas.microsoft.com/office/powerpoint/2010/main" val="14666220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Slide 6</a:t>
            </a:r>
          </a:p>
          <a:p>
            <a:r>
              <a:rPr lang="en-GB" sz="1200" b="0" kern="1200" dirty="0">
                <a:solidFill>
                  <a:schemeClr val="tx1"/>
                </a:solidFill>
                <a:effectLst/>
                <a:latin typeface="+mn-lt"/>
                <a:ea typeface="+mn-ea"/>
                <a:cs typeface="+mn-cs"/>
              </a:rPr>
              <a:t>Police role continues to be it’s ‘</a:t>
            </a:r>
            <a:r>
              <a:rPr lang="en-GB" sz="1200" b="0" kern="1200" dirty="0" err="1">
                <a:solidFill>
                  <a:schemeClr val="tx1"/>
                </a:solidFill>
                <a:effectLst/>
                <a:latin typeface="+mn-lt"/>
                <a:ea typeface="+mn-ea"/>
                <a:cs typeface="+mn-cs"/>
              </a:rPr>
              <a:t>Peelian</a:t>
            </a:r>
            <a:r>
              <a:rPr lang="en-GB" sz="1200" b="0" kern="1200" dirty="0">
                <a:solidFill>
                  <a:schemeClr val="tx1"/>
                </a:solidFill>
                <a:effectLst/>
                <a:latin typeface="+mn-lt"/>
                <a:ea typeface="+mn-ea"/>
                <a:cs typeface="+mn-cs"/>
              </a:rPr>
              <a:t>’ one, but this is evolving – nowadays </a:t>
            </a:r>
            <a:r>
              <a:rPr lang="en-GB" sz="1200" b="0" i="0" u="none" strike="noStrike" kern="1200" baseline="0" dirty="0">
                <a:solidFill>
                  <a:schemeClr val="tx1"/>
                </a:solidFill>
                <a:latin typeface="+mn-lt"/>
                <a:ea typeface="+mn-ea"/>
                <a:cs typeface="+mn-cs"/>
              </a:rPr>
              <a:t>playing a key role in reducing reoffending by targeting and arresting those offenders who do</a:t>
            </a:r>
          </a:p>
          <a:p>
            <a:r>
              <a:rPr lang="en-GB" sz="1200" b="0" i="0" u="none" strike="noStrike" kern="1200" baseline="0" dirty="0">
                <a:solidFill>
                  <a:schemeClr val="tx1"/>
                </a:solidFill>
                <a:latin typeface="+mn-lt"/>
                <a:ea typeface="+mn-ea"/>
                <a:cs typeface="+mn-cs"/>
              </a:rPr>
              <a:t>not engage with their rehabilitation and continue to commit crime or fail to comply with their licence or court conditions. The police also support other local agencies through</a:t>
            </a:r>
          </a:p>
          <a:p>
            <a:r>
              <a:rPr lang="en-GB" sz="1200" b="0" i="0" u="none" strike="noStrike" kern="1200" baseline="0" dirty="0">
                <a:solidFill>
                  <a:schemeClr val="tx1"/>
                </a:solidFill>
                <a:latin typeface="+mn-lt"/>
                <a:ea typeface="+mn-ea"/>
                <a:cs typeface="+mn-cs"/>
              </a:rPr>
              <a:t>intelligence sharing in their involvement with community safety partnerships, integrated offender management scheme, safeguarding and multi agency public protection arrangements and risk assessment conferences.</a:t>
            </a:r>
          </a:p>
          <a:p>
            <a:r>
              <a:rPr lang="en-GB" sz="1200" b="0" i="0" u="none" strike="noStrike" baseline="0" dirty="0">
                <a:solidFill>
                  <a:srgbClr val="000000"/>
                </a:solidFill>
                <a:latin typeface="Calibri" panose="020F0502020204030204" pitchFamily="34" charset="0"/>
              </a:rPr>
              <a:t>Research has shown that Restorative Justice can reduce reoffending by holding offenders to account for what they have done and helping them to take responsibility for their actions. </a:t>
            </a:r>
            <a:endParaRPr lang="en-GB" sz="1200" b="0" i="0" u="none" strike="noStrike" kern="1200" baseline="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baseline="0" dirty="0">
                <a:solidFill>
                  <a:schemeClr val="tx1"/>
                </a:solidFill>
                <a:latin typeface="+mn-lt"/>
                <a:ea typeface="+mn-ea"/>
                <a:cs typeface="+mn-cs"/>
              </a:rPr>
              <a:t>The All Wales framework highlights the benefits of integrated service delivery, evidence based and early intervention &amp; prevention. It supports delivery of Police and Crime Plans and in particular priorities identified to: prevent, and tackle crime; reduce harm and the risk of harm; work to protect the most vulnerable in our communities; protect people from serious harm; build effective partnerships and improve the way we connect with our communities; make the best use of resources, spending money wisely to protect the community; make sure that the local criminal justice system works effectively and efficiently, meeting the needs of victims and challenging offenders.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Partnership working is central to such agency – coordinated local services – police/probation service/NHS/voluntary sector – ASBOs/injunctions/dispersal orders</a:t>
            </a:r>
          </a:p>
          <a:p>
            <a:r>
              <a:rPr lang="en-GB" sz="1200" b="0" kern="1200" dirty="0">
                <a:solidFill>
                  <a:schemeClr val="tx1"/>
                </a:solidFill>
                <a:effectLst/>
                <a:latin typeface="+mn-lt"/>
                <a:ea typeface="+mn-ea"/>
                <a:cs typeface="+mn-cs"/>
              </a:rPr>
              <a:t>There is mounting evidence against the prosecution of low-level offences such as theft or common assault. </a:t>
            </a:r>
          </a:p>
          <a:p>
            <a:r>
              <a:rPr lang="en-GB" sz="1200" b="0" kern="1200" dirty="0">
                <a:solidFill>
                  <a:schemeClr val="tx1"/>
                </a:solidFill>
                <a:effectLst/>
                <a:latin typeface="+mn-lt"/>
                <a:ea typeface="+mn-ea"/>
                <a:cs typeface="+mn-cs"/>
              </a:rPr>
              <a:t>Development of and involvement in such initiatives as: </a:t>
            </a:r>
          </a:p>
          <a:p>
            <a:r>
              <a:rPr lang="en-GB" sz="1200" b="0" kern="1200" dirty="0">
                <a:solidFill>
                  <a:schemeClr val="tx1"/>
                </a:solidFill>
                <a:effectLst/>
                <a:latin typeface="+mn-lt"/>
                <a:ea typeface="+mn-ea"/>
                <a:cs typeface="+mn-cs"/>
              </a:rPr>
              <a:t>Deferred prosecution e.g. The ‘Checkpoint’ initiative by Durham constabulary which is the longest-running and most advanced of its kind in England, with at least five other forces, including Surrey and Devon &amp; Cornwall, considering the introduction of similar schemes. It is an experiment in which offenders avoid prosecution if they take part in a rehabilitation programme for issues such as mental health and substance abuse and has seen a 15% reduction in reoffending.</a:t>
            </a:r>
          </a:p>
        </p:txBody>
      </p:sp>
      <p:sp>
        <p:nvSpPr>
          <p:cNvPr id="4" name="Slide Number Placeholder 3"/>
          <p:cNvSpPr>
            <a:spLocks noGrp="1"/>
          </p:cNvSpPr>
          <p:nvPr>
            <p:ph type="sldNum" sz="quarter" idx="5"/>
          </p:nvPr>
        </p:nvSpPr>
        <p:spPr/>
        <p:txBody>
          <a:bodyPr/>
          <a:lstStyle/>
          <a:p>
            <a:fld id="{70BF0583-B302-4A65-8698-13E41AA14768}" type="slidenum">
              <a:rPr lang="en-GB" smtClean="0"/>
              <a:t>6</a:t>
            </a:fld>
            <a:endParaRPr lang="en-GB"/>
          </a:p>
        </p:txBody>
      </p:sp>
    </p:spTree>
    <p:extLst>
      <p:ext uri="{BB962C8B-B14F-4D97-AF65-F5344CB8AC3E}">
        <p14:creationId xmlns:p14="http://schemas.microsoft.com/office/powerpoint/2010/main" val="14019556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a:extLst>
              <a:ext uri="{FF2B5EF4-FFF2-40B4-BE49-F238E27FC236}">
                <a16:creationId xmlns:a16="http://schemas.microsoft.com/office/drawing/2014/main" id="{951FABA3-CF00-43FD-9825-B6FB5413E43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71897F5-70EA-448A-9EB2-538021C1F5A0}" type="slidenum">
              <a:rPr lang="en-GB" altLang="en-US">
                <a:latin typeface="Calibri" panose="020F0502020204030204" pitchFamily="34" charset="0"/>
              </a:rPr>
              <a:pPr/>
              <a:t>7</a:t>
            </a:fld>
            <a:endParaRPr lang="en-GB" altLang="en-US">
              <a:latin typeface="Calibri" panose="020F0502020204030204" pitchFamily="34" charset="0"/>
            </a:endParaRPr>
          </a:p>
        </p:txBody>
      </p:sp>
      <p:sp>
        <p:nvSpPr>
          <p:cNvPr id="5123" name="Rectangle 7">
            <a:extLst>
              <a:ext uri="{FF2B5EF4-FFF2-40B4-BE49-F238E27FC236}">
                <a16:creationId xmlns:a16="http://schemas.microsoft.com/office/drawing/2014/main" id="{A2B4111A-FF81-4334-9FE7-87F9E617DA7C}"/>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D38717B6-FC4A-4AC2-B9DB-944CEF4F5E2E}" type="slidenum">
              <a:rPr lang="en-US" altLang="en-US" sz="1200">
                <a:solidFill>
                  <a:srgbClr val="000000"/>
                </a:solidFill>
              </a:rPr>
              <a:pPr algn="r" eaLnBrk="1" hangingPunct="1"/>
              <a:t>7</a:t>
            </a:fld>
            <a:endParaRPr lang="en-US" altLang="en-US" sz="1200">
              <a:solidFill>
                <a:srgbClr val="000000"/>
              </a:solidFill>
            </a:endParaRPr>
          </a:p>
        </p:txBody>
      </p:sp>
      <p:sp>
        <p:nvSpPr>
          <p:cNvPr id="5124" name="Rectangle 2">
            <a:extLst>
              <a:ext uri="{FF2B5EF4-FFF2-40B4-BE49-F238E27FC236}">
                <a16:creationId xmlns:a16="http://schemas.microsoft.com/office/drawing/2014/main" id="{C0A1E1DD-E7AC-41D0-91C1-AEA423E28DE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2" name="Rectangle 3">
            <a:extLst>
              <a:ext uri="{FF2B5EF4-FFF2-40B4-BE49-F238E27FC236}">
                <a16:creationId xmlns:a16="http://schemas.microsoft.com/office/drawing/2014/main" id="{E01BFC15-2862-4E73-846A-B256B1CFCBCF}"/>
              </a:ext>
            </a:extLst>
          </p:cNvPr>
          <p:cNvSpPr>
            <a:spLocks noGrp="1" noChangeArrowheads="1"/>
          </p:cNvSpPr>
          <p:nvPr>
            <p:ph type="body" idx="1"/>
          </p:nvPr>
        </p:nvSpPr>
        <p:spPr/>
        <p:txBody>
          <a:bodyPr>
            <a:normAutofit fontScale="47500" lnSpcReduction="20000"/>
          </a:bodyPr>
          <a:lstStyle/>
          <a:p>
            <a:pPr lvl="0">
              <a:spcBef>
                <a:spcPct val="20000"/>
              </a:spcBef>
              <a:buFont typeface="Wingdings" panose="05000000000000000000" pitchFamily="2" charset="2"/>
              <a:buNone/>
              <a:defRPr/>
            </a:pPr>
            <a:r>
              <a:rPr lang="en-US" altLang="en-US" sz="2400" b="1" dirty="0">
                <a:solidFill>
                  <a:srgbClr val="000000"/>
                </a:solidFill>
                <a:latin typeface="Book Antiqua" panose="02040602050305030304" pitchFamily="18" charset="0"/>
                <a:ea typeface="MS PGothic" panose="020B0600070205080204" pitchFamily="34" charset="-128"/>
              </a:rPr>
              <a:t>Slide 7</a:t>
            </a:r>
            <a:r>
              <a:rPr lang="en-US" altLang="en-US" sz="2400" dirty="0">
                <a:solidFill>
                  <a:srgbClr val="000000"/>
                </a:solidFill>
                <a:latin typeface="Book Antiqua" panose="02040602050305030304" pitchFamily="18" charset="0"/>
                <a:ea typeface="MS PGothic" panose="020B0600070205080204" pitchFamily="34" charset="-128"/>
              </a:rPr>
              <a:t> </a:t>
            </a:r>
          </a:p>
          <a:p>
            <a:pPr lvl="0">
              <a:spcBef>
                <a:spcPct val="20000"/>
              </a:spcBef>
              <a:buFont typeface="Wingdings" panose="05000000000000000000" pitchFamily="2" charset="2"/>
              <a:buNone/>
              <a:defRPr/>
            </a:pPr>
            <a:r>
              <a:rPr lang="en-US" altLang="en-US" sz="2400" dirty="0">
                <a:solidFill>
                  <a:srgbClr val="000000"/>
                </a:solidFill>
                <a:latin typeface="Book Antiqua" panose="02040602050305030304" pitchFamily="18" charset="0"/>
                <a:ea typeface="MS PGothic" panose="020B0600070205080204" pitchFamily="34" charset="-128"/>
              </a:rPr>
              <a:t>Perceptions/public opinion of the CJS  (</a:t>
            </a:r>
            <a:r>
              <a:rPr lang="en-US" altLang="en-US" sz="2400" dirty="0" err="1">
                <a:solidFill>
                  <a:srgbClr val="000000"/>
                </a:solidFill>
                <a:latin typeface="Book Antiqua" panose="02040602050305030304" pitchFamily="18" charset="0"/>
                <a:ea typeface="MS PGothic" panose="020B0600070205080204" pitchFamily="34" charset="-128"/>
              </a:rPr>
              <a:t>inc.</a:t>
            </a:r>
            <a:r>
              <a:rPr lang="en-US" altLang="en-US" sz="2400" dirty="0">
                <a:solidFill>
                  <a:srgbClr val="000000"/>
                </a:solidFill>
                <a:latin typeface="Book Antiqua" panose="02040602050305030304" pitchFamily="18" charset="0"/>
                <a:ea typeface="MS PGothic" panose="020B0600070205080204" pitchFamily="34" charset="-128"/>
              </a:rPr>
              <a:t> police)  important -  ‘trust and confidence’ vital</a:t>
            </a:r>
          </a:p>
          <a:p>
            <a:pPr lvl="1" eaLnBrk="1" hangingPunct="1">
              <a:lnSpc>
                <a:spcPct val="90000"/>
              </a:lnSpc>
              <a:buFont typeface="Wingdings" panose="05000000000000000000" pitchFamily="2" charset="2"/>
              <a:buNone/>
              <a:defRPr/>
            </a:pPr>
            <a:r>
              <a:rPr lang="en-GB" altLang="en-US" sz="2400" dirty="0">
                <a:latin typeface="Book Antiqua" panose="02040602050305030304" pitchFamily="18" charset="0"/>
              </a:rPr>
              <a:t>Trust and confidence’ = term generally used to summarise public support - t</a:t>
            </a:r>
            <a:r>
              <a:rPr lang="en-GB" altLang="en-US" sz="2000" dirty="0">
                <a:latin typeface="Book Antiqua" panose="02040602050305030304" pitchFamily="18" charset="0"/>
              </a:rPr>
              <a:t>alking here about the general public, not ‘offending’ populations.</a:t>
            </a:r>
          </a:p>
          <a:p>
            <a:pPr lvl="1">
              <a:spcBef>
                <a:spcPct val="20000"/>
              </a:spcBef>
              <a:buFont typeface="Wingdings" panose="05000000000000000000" pitchFamily="2" charset="2"/>
              <a:buChar char="§"/>
              <a:defRPr/>
            </a:pPr>
            <a:endParaRPr lang="en-US" altLang="en-US" sz="2400" dirty="0">
              <a:solidFill>
                <a:srgbClr val="000000"/>
              </a:solidFill>
              <a:latin typeface="Book Antiqua" panose="02040602050305030304" pitchFamily="18" charset="0"/>
              <a:ea typeface="MS PGothic" panose="020B0600070205080204" pitchFamily="34" charset="-128"/>
            </a:endParaRPr>
          </a:p>
          <a:p>
            <a:pPr>
              <a:spcBef>
                <a:spcPct val="20000"/>
              </a:spcBef>
              <a:buFont typeface="Wingdings" panose="05000000000000000000" pitchFamily="2" charset="2"/>
              <a:buNone/>
              <a:defRPr/>
            </a:pPr>
            <a:r>
              <a:rPr lang="en-US" altLang="en-US" sz="2800" dirty="0">
                <a:solidFill>
                  <a:srgbClr val="000000"/>
                </a:solidFill>
                <a:latin typeface="Book Antiqua" panose="02040602050305030304" pitchFamily="18" charset="0"/>
                <a:ea typeface="MS PGothic" panose="020B0600070205080204" pitchFamily="34" charset="-128"/>
              </a:rPr>
              <a:t>The idea of procedural justice</a:t>
            </a:r>
          </a:p>
          <a:p>
            <a:pPr lvl="1">
              <a:spcBef>
                <a:spcPct val="20000"/>
              </a:spcBef>
              <a:buFont typeface="Wingdings" panose="05000000000000000000" pitchFamily="2" charset="2"/>
              <a:buNone/>
              <a:defRPr/>
            </a:pPr>
            <a:r>
              <a:rPr lang="en-US" altLang="en-US" sz="2800" dirty="0">
                <a:solidFill>
                  <a:srgbClr val="000000"/>
                </a:solidFill>
                <a:latin typeface="Book Antiqua" panose="02040602050305030304" pitchFamily="18" charset="0"/>
                <a:ea typeface="MS PGothic" panose="020B0600070205080204" pitchFamily="34" charset="-128"/>
              </a:rPr>
              <a:t>Why do people cooperate with the police and by extension the justice system?</a:t>
            </a:r>
          </a:p>
          <a:p>
            <a:pPr lvl="1">
              <a:spcBef>
                <a:spcPct val="20000"/>
              </a:spcBef>
              <a:buFont typeface="Wingdings" panose="05000000000000000000" pitchFamily="2" charset="2"/>
              <a:buNone/>
              <a:defRPr/>
            </a:pPr>
            <a:r>
              <a:rPr lang="en-US" altLang="en-US" sz="2800" dirty="0">
                <a:solidFill>
                  <a:srgbClr val="000000"/>
                </a:solidFill>
                <a:latin typeface="Book Antiqua" panose="02040602050305030304" pitchFamily="18" charset="0"/>
                <a:ea typeface="MS PGothic" panose="020B0600070205080204" pitchFamily="34" charset="-128"/>
              </a:rPr>
              <a:t>Legitimacy is linked to compliance with the law</a:t>
            </a:r>
          </a:p>
          <a:p>
            <a:pPr eaLnBrk="1" hangingPunct="1">
              <a:lnSpc>
                <a:spcPct val="90000"/>
              </a:lnSpc>
              <a:buFont typeface="Wingdings" panose="05000000000000000000" pitchFamily="2" charset="2"/>
              <a:buChar char="§"/>
              <a:defRPr/>
            </a:pPr>
            <a:endParaRPr lang="en-GB" altLang="en-US" sz="2000" dirty="0">
              <a:latin typeface="Book Antiqua" panose="02040602050305030304" pitchFamily="18" charset="0"/>
            </a:endParaRPr>
          </a:p>
          <a:p>
            <a:pPr eaLnBrk="1" hangingPunct="1">
              <a:lnSpc>
                <a:spcPct val="90000"/>
              </a:lnSpc>
              <a:buFont typeface="Wingdings" panose="05000000000000000000" pitchFamily="2" charset="2"/>
              <a:buNone/>
              <a:defRPr/>
            </a:pPr>
            <a:r>
              <a:rPr lang="en-GB" altLang="en-US" sz="2400" dirty="0">
                <a:latin typeface="Book Antiqua" panose="02040602050305030304" pitchFamily="18" charset="0"/>
              </a:rPr>
              <a:t>Opinions of the police – and by extension the justice system – perceived/described by many as having been in long term decline.</a:t>
            </a:r>
          </a:p>
          <a:p>
            <a:pPr>
              <a:defRPr/>
            </a:pPr>
            <a:endParaRPr lang="en-US" altLang="en-US" dirty="0"/>
          </a:p>
          <a:p>
            <a:pPr eaLnBrk="1" hangingPunct="1">
              <a:lnSpc>
                <a:spcPct val="80000"/>
              </a:lnSpc>
              <a:buFont typeface="Wingdings" panose="05000000000000000000" pitchFamily="2" charset="2"/>
              <a:buNone/>
              <a:defRPr/>
            </a:pPr>
            <a:r>
              <a:rPr lang="en-GB" altLang="en-US" sz="2400" dirty="0">
                <a:latin typeface="Book Antiqua" panose="02040602050305030304" pitchFamily="18" charset="0"/>
              </a:rPr>
              <a:t>Police and government policies aim at halting or reversing this decline:</a:t>
            </a:r>
            <a:endParaRPr lang="en-GB" altLang="en-US" sz="1800" dirty="0">
              <a:latin typeface="Book Antiqua" panose="02040602050305030304" pitchFamily="18" charset="0"/>
            </a:endParaRPr>
          </a:p>
          <a:p>
            <a:pPr lvl="1" eaLnBrk="1" hangingPunct="1">
              <a:lnSpc>
                <a:spcPct val="80000"/>
              </a:lnSpc>
              <a:buFont typeface="Wingdings" panose="05000000000000000000" pitchFamily="2" charset="2"/>
              <a:buChar char="§"/>
              <a:defRPr/>
            </a:pPr>
            <a:r>
              <a:rPr lang="en-GB" altLang="en-US" sz="2000" dirty="0">
                <a:latin typeface="Book Antiqua" panose="02040602050305030304" pitchFamily="18" charset="0"/>
              </a:rPr>
              <a:t>Reassurance policing.</a:t>
            </a:r>
          </a:p>
          <a:p>
            <a:pPr lvl="1" eaLnBrk="1" hangingPunct="1">
              <a:lnSpc>
                <a:spcPct val="80000"/>
              </a:lnSpc>
              <a:buFont typeface="Wingdings" panose="05000000000000000000" pitchFamily="2" charset="2"/>
              <a:buChar char="§"/>
              <a:defRPr/>
            </a:pPr>
            <a:r>
              <a:rPr lang="en-GB" altLang="en-US" sz="2000" dirty="0">
                <a:latin typeface="Book Antiqua" panose="02040602050305030304" pitchFamily="18" charset="0"/>
              </a:rPr>
              <a:t>Neighbourhood policing.</a:t>
            </a:r>
          </a:p>
          <a:p>
            <a:pPr lvl="1" eaLnBrk="1" hangingPunct="1">
              <a:lnSpc>
                <a:spcPct val="80000"/>
              </a:lnSpc>
              <a:buFont typeface="Wingdings" panose="05000000000000000000" pitchFamily="2" charset="2"/>
              <a:buChar char="§"/>
              <a:defRPr/>
            </a:pPr>
            <a:r>
              <a:rPr lang="en-GB" altLang="en-US" sz="2000" dirty="0">
                <a:latin typeface="Book Antiqua" panose="02040602050305030304" pitchFamily="18" charset="0"/>
              </a:rPr>
              <a:t>‘Confidence agenda’</a:t>
            </a:r>
          </a:p>
          <a:p>
            <a:pPr eaLnBrk="1" hangingPunct="1">
              <a:lnSpc>
                <a:spcPct val="80000"/>
              </a:lnSpc>
              <a:buFont typeface="Wingdings" panose="05000000000000000000" pitchFamily="2" charset="2"/>
              <a:buChar char="§"/>
              <a:defRPr/>
            </a:pPr>
            <a:endParaRPr lang="en-GB" altLang="en-US" sz="2000" dirty="0">
              <a:latin typeface="Book Antiqua" panose="02040602050305030304" pitchFamily="18" charset="0"/>
            </a:endParaRPr>
          </a:p>
          <a:p>
            <a:pPr eaLnBrk="1" hangingPunct="1">
              <a:lnSpc>
                <a:spcPct val="80000"/>
              </a:lnSpc>
              <a:buFont typeface="Wingdings" panose="05000000000000000000" pitchFamily="2" charset="2"/>
              <a:buNone/>
              <a:defRPr/>
            </a:pPr>
            <a:r>
              <a:rPr lang="en-GB" altLang="en-US" sz="2400" dirty="0">
                <a:latin typeface="Book Antiqua" panose="02040602050305030304" pitchFamily="18" charset="0"/>
              </a:rPr>
              <a:t>Increasing public confidence is desirable in and of itself - Improving trust and confidence leads to positive outcomes, such as increased cooperation and compliance.</a:t>
            </a:r>
          </a:p>
          <a:p>
            <a:pPr eaLnBrk="1" hangingPunct="1">
              <a:lnSpc>
                <a:spcPct val="90000"/>
              </a:lnSpc>
              <a:buFont typeface="Wingdings" panose="05000000000000000000" pitchFamily="2" charset="2"/>
              <a:buNone/>
              <a:defRPr/>
            </a:pPr>
            <a:r>
              <a:rPr lang="en-GB" altLang="en-US" sz="2400" dirty="0">
                <a:latin typeface="Book Antiqua" panose="02040602050305030304" pitchFamily="18" charset="0"/>
              </a:rPr>
              <a:t>Trust involves expectations that:</a:t>
            </a:r>
          </a:p>
          <a:p>
            <a:pPr lvl="1" eaLnBrk="1" hangingPunct="1">
              <a:lnSpc>
                <a:spcPct val="90000"/>
              </a:lnSpc>
              <a:buFont typeface="Wingdings" panose="05000000000000000000" pitchFamily="2" charset="2"/>
              <a:buNone/>
              <a:defRPr/>
            </a:pPr>
            <a:r>
              <a:rPr lang="en-GB" altLang="en-US" sz="2000" dirty="0">
                <a:latin typeface="Book Antiqua" panose="02040602050305030304" pitchFamily="18" charset="0"/>
              </a:rPr>
              <a:t>Things will carry on much the same as they always have - and the behaviour of those we trust will help achieve such continuity.</a:t>
            </a:r>
          </a:p>
          <a:p>
            <a:pPr lvl="1" eaLnBrk="1" hangingPunct="1">
              <a:lnSpc>
                <a:spcPct val="90000"/>
              </a:lnSpc>
              <a:buFont typeface="Wingdings" panose="05000000000000000000" pitchFamily="2" charset="2"/>
              <a:buNone/>
              <a:defRPr/>
            </a:pPr>
            <a:r>
              <a:rPr lang="en-GB" altLang="en-US" sz="2000" dirty="0">
                <a:latin typeface="Book Antiqua" panose="02040602050305030304" pitchFamily="18" charset="0"/>
              </a:rPr>
              <a:t>The people we trust should be competent in their roles and will put the interests of those they serve above their own.</a:t>
            </a:r>
          </a:p>
          <a:p>
            <a:pPr lvl="1" eaLnBrk="1" hangingPunct="1">
              <a:lnSpc>
                <a:spcPct val="90000"/>
              </a:lnSpc>
              <a:buFont typeface="Wingdings" panose="05000000000000000000" pitchFamily="2" charset="2"/>
              <a:buNone/>
              <a:defRPr/>
            </a:pPr>
            <a:endParaRPr lang="en-GB" altLang="en-US" sz="2000" dirty="0">
              <a:latin typeface="Book Antiqua" panose="02040602050305030304" pitchFamily="18" charset="0"/>
            </a:endParaRPr>
          </a:p>
          <a:p>
            <a:pPr eaLnBrk="1" hangingPunct="1">
              <a:lnSpc>
                <a:spcPct val="90000"/>
              </a:lnSpc>
              <a:buFont typeface="Wingdings" panose="05000000000000000000" pitchFamily="2" charset="2"/>
              <a:buNone/>
              <a:defRPr/>
            </a:pPr>
            <a:r>
              <a:rPr lang="en-GB" altLang="en-US" dirty="0">
                <a:latin typeface="Book Antiqua" panose="02040602050305030304" pitchFamily="18" charset="0"/>
              </a:rPr>
              <a:t> Legitimacy provides the authority to act/enforce/restrict/use force where necessary and proportionate. Any use of power can only be seen as legitimate if it conforms with the law. Law is ‘good law’ in that it is based upon shared values and the expressed consent of the people governed by it. </a:t>
            </a:r>
          </a:p>
          <a:p>
            <a:pPr>
              <a:defRPr/>
            </a:pPr>
            <a:endParaRPr lang="en-US" alt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910151CC-E45B-4F37-A26B-68E3FB5242F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a:extLst>
              <a:ext uri="{FF2B5EF4-FFF2-40B4-BE49-F238E27FC236}">
                <a16:creationId xmlns:a16="http://schemas.microsoft.com/office/drawing/2014/main" id="{62B3E37A-51EB-40A8-8327-5D15F4D5DCE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dirty="0"/>
              <a:t>Slide 8</a:t>
            </a:r>
          </a:p>
          <a:p>
            <a:r>
              <a:rPr lang="en-GB" altLang="en-US" dirty="0"/>
              <a:t>Trust in the justice system is vital to its success. Minority/marginal groups seem particularly affected – clear link to Welsh framework priorities –  the police are at the ‘coal face’ of the CJS, operating at the interactional level police officers are, for many users, the first point of contact with it – a pivotal component of the justice system.</a:t>
            </a:r>
          </a:p>
        </p:txBody>
      </p:sp>
      <p:sp>
        <p:nvSpPr>
          <p:cNvPr id="11268" name="Slide Number Placeholder 3">
            <a:extLst>
              <a:ext uri="{FF2B5EF4-FFF2-40B4-BE49-F238E27FC236}">
                <a16:creationId xmlns:a16="http://schemas.microsoft.com/office/drawing/2014/main" id="{A9F1C662-A710-453D-A932-22BF0464089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AE6B5F6-4E9D-41AF-816B-81F6B49B889A}" type="slidenum">
              <a:rPr lang="en-GB" altLang="en-US">
                <a:latin typeface="Calibri" panose="020F0502020204030204" pitchFamily="34" charset="0"/>
              </a:rPr>
              <a:pPr/>
              <a:t>8</a:t>
            </a:fld>
            <a:endParaRPr lang="en-GB" altLang="en-US">
              <a:latin typeface="Calibri" panose="020F050202020403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1CD82D2F-0A32-4AEF-A4C6-2648CD6484F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DE6C1664-48FA-4611-B46A-050D942225B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37892" name="Slide Number Placeholder 3">
            <a:extLst>
              <a:ext uri="{FF2B5EF4-FFF2-40B4-BE49-F238E27FC236}">
                <a16:creationId xmlns:a16="http://schemas.microsoft.com/office/drawing/2014/main" id="{28354A1C-25CA-43AC-8905-FC8F6309C4EB}"/>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9B07D2FC-4042-4799-8A73-8F4C7D5A1373}" type="slidenum">
              <a:rPr lang="en-GB" altLang="en-US">
                <a:latin typeface="Calibri" panose="020F0502020204030204" pitchFamily="34" charset="0"/>
              </a:rPr>
              <a:pPr eaLnBrk="1" hangingPunct="1"/>
              <a:t>9</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D5B7DEBA-E26E-4402-966C-E62419EE6B1F}" type="datetime1">
              <a:rPr lang="en-GB" smtClean="0"/>
              <a:t>18/04/2020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Dr. M. Jordan 2020</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56319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46F73AF-4A7E-4A0A-9FC9-B01EF0741135}" type="datetime1">
              <a:rPr lang="en-GB" smtClean="0"/>
              <a:t>18/04/2020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Dr. M. Jordan 2020</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067739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121719-0997-4BA7-9EFC-055FB6E983E9}" type="datetime1">
              <a:rPr lang="en-GB" smtClean="0"/>
              <a:t>18/04/2020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00439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354D8D5-2D38-4BEA-A6FB-CF0F5042286B}" type="datetime1">
              <a:rPr lang="en-GB" smtClean="0"/>
              <a:t>18/04/2020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279958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A1AA9E7-90A5-4A88-B086-E1C4731CCCC0}" type="datetime1">
              <a:rPr lang="en-GB" smtClean="0"/>
              <a:t>18/04/2020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946988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0B4A2D5-FD25-4CF2-B6C5-9A9D6412A3B1}" type="datetime1">
              <a:rPr lang="en-GB" smtClean="0"/>
              <a:t>18/04/2020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59200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B3E419C-841B-47CC-BAB8-42C6504CBCE1}" type="datetime1">
              <a:rPr lang="en-GB" smtClean="0"/>
              <a:t>18/04/2020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021805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CB08DA0-9C59-4E3F-ABBB-B11E8827692E}" type="datetime1">
              <a:rPr lang="en-GB" smtClean="0"/>
              <a:t>18/04/2020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336030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8E3376-80A3-4EEB-8F67-3B6AB19EEEEF}" type="datetime1">
              <a:rPr lang="en-GB" smtClean="0"/>
              <a:t>18/04/2020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674205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1A425A6-113D-4EB5-B0B0-407D20A0F863}" type="datetime1">
              <a:rPr lang="en-GB" smtClean="0"/>
              <a:t>18/04/2020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003677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B22823B-3B5A-493C-ABA3-720E3203D256}" type="datetime1">
              <a:rPr lang="en-GB" smtClean="0"/>
              <a:t>18/04/2020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600606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A1FBFF-8823-4387-B2A7-40E29053F95D}" type="datetime1">
              <a:rPr lang="en-GB" smtClean="0"/>
              <a:t>18/04/2020</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14148139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sipr.ak.uk/"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assets.publishing.service.gov.uk/government/uploads/system/uploads/attachment_data/file/872390/bulletin_Jan_to_Mar_2018.pdf" TargetMode="External"/><Relationship Id="rId4" Type="http://schemas.openxmlformats.org/officeDocument/2006/relationships/hyperlink" Target="https://assets.publishing.service.gov.uk/government/uploads/system/uploads/attachment_data/file/243718/evidence-reduce-reoffending.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38A7B-A423-4469-9B45-F5833C61CB9D}"/>
              </a:ext>
            </a:extLst>
          </p:cNvPr>
          <p:cNvSpPr>
            <a:spLocks noGrp="1"/>
          </p:cNvSpPr>
          <p:nvPr>
            <p:ph type="ctrTitle"/>
          </p:nvPr>
        </p:nvSpPr>
        <p:spPr>
          <a:xfrm>
            <a:off x="4404360" y="647720"/>
            <a:ext cx="5836920" cy="3208000"/>
          </a:xfrm>
        </p:spPr>
        <p:txBody>
          <a:bodyPr>
            <a:normAutofit/>
          </a:bodyPr>
          <a:lstStyle/>
          <a:p>
            <a:r>
              <a:rPr lang="en-GB" sz="4800" b="1" dirty="0">
                <a:solidFill>
                  <a:schemeClr val="bg1"/>
                </a:solidFill>
              </a:rPr>
              <a:t>Criminal Justice</a:t>
            </a:r>
          </a:p>
        </p:txBody>
      </p:sp>
    </p:spTree>
    <p:extLst>
      <p:ext uri="{BB962C8B-B14F-4D97-AF65-F5344CB8AC3E}">
        <p14:creationId xmlns:p14="http://schemas.microsoft.com/office/powerpoint/2010/main" val="34148100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9109991-7BD8-4B1D-9036-9A2FE6D98DF0}"/>
              </a:ext>
            </a:extLst>
          </p:cNvPr>
          <p:cNvSpPr>
            <a:spLocks noGrp="1"/>
          </p:cNvSpPr>
          <p:nvPr>
            <p:ph type="title"/>
          </p:nvPr>
        </p:nvSpPr>
        <p:spPr/>
        <p:txBody>
          <a:bodyPr>
            <a:normAutofit/>
          </a:bodyPr>
          <a:lstStyle/>
          <a:p>
            <a:r>
              <a:rPr lang="en-GB" sz="3200" dirty="0">
                <a:solidFill>
                  <a:srgbClr val="002060"/>
                </a:solidFill>
              </a:rPr>
              <a:t>This presentation</a:t>
            </a:r>
            <a:br>
              <a:rPr lang="en-GB" dirty="0"/>
            </a:br>
            <a:endParaRPr lang="en-GB" dirty="0"/>
          </a:p>
        </p:txBody>
      </p:sp>
      <p:sp>
        <p:nvSpPr>
          <p:cNvPr id="8" name="Content Placeholder 7">
            <a:extLst>
              <a:ext uri="{FF2B5EF4-FFF2-40B4-BE49-F238E27FC236}">
                <a16:creationId xmlns:a16="http://schemas.microsoft.com/office/drawing/2014/main" id="{FC32C868-2458-4A0E-9FD5-A12FE61802FD}"/>
              </a:ext>
            </a:extLst>
          </p:cNvPr>
          <p:cNvSpPr>
            <a:spLocks noGrp="1"/>
          </p:cNvSpPr>
          <p:nvPr>
            <p:ph idx="1"/>
          </p:nvPr>
        </p:nvSpPr>
        <p:spPr>
          <a:xfrm>
            <a:off x="5801193" y="674557"/>
            <a:ext cx="5781207" cy="4770667"/>
          </a:xfrm>
        </p:spPr>
        <p:txBody>
          <a:bodyPr>
            <a:normAutofit fontScale="85000" lnSpcReduction="20000"/>
          </a:bodyPr>
          <a:lstStyle/>
          <a:p>
            <a:pPr marL="0" indent="0">
              <a:buNone/>
            </a:pPr>
            <a:r>
              <a:rPr lang="en-GB" sz="3300" b="1" dirty="0">
                <a:solidFill>
                  <a:srgbClr val="002060"/>
                </a:solidFill>
                <a:latin typeface="Trebuchet MS" panose="020B0603020202020204" pitchFamily="34" charset="0"/>
              </a:rPr>
              <a:t>PCDA:</a:t>
            </a:r>
          </a:p>
          <a:p>
            <a:pPr marL="457200" indent="-457200">
              <a:buFont typeface="+mj-lt"/>
              <a:buAutoNum type="arabicPeriod"/>
            </a:pPr>
            <a:r>
              <a:rPr lang="en-GB" sz="3300" dirty="0">
                <a:solidFill>
                  <a:srgbClr val="002060"/>
                </a:solidFill>
              </a:rPr>
              <a:t>Evaluate how the diversity of individuals and society impact on the criminal justice system</a:t>
            </a:r>
          </a:p>
          <a:p>
            <a:pPr marL="457200" indent="-457200">
              <a:buFont typeface="+mj-lt"/>
              <a:buAutoNum type="arabicPeriod"/>
            </a:pPr>
            <a:r>
              <a:rPr lang="en-GB" sz="3300" dirty="0">
                <a:solidFill>
                  <a:srgbClr val="002060"/>
                </a:solidFill>
              </a:rPr>
              <a:t>Engage in effective partnership collaboration with respect to offender rehabilitation</a:t>
            </a:r>
          </a:p>
          <a:p>
            <a:pPr marL="0" indent="0">
              <a:buNone/>
            </a:pPr>
            <a:r>
              <a:rPr lang="en-GB" sz="3300" b="1" dirty="0">
                <a:solidFill>
                  <a:srgbClr val="002060"/>
                </a:solidFill>
                <a:latin typeface="Trebuchet MS" panose="020B0603020202020204" pitchFamily="34" charset="0"/>
              </a:rPr>
              <a:t>DHEP: </a:t>
            </a:r>
          </a:p>
          <a:p>
            <a:pPr marL="514350" indent="-514350">
              <a:buAutoNum type="arabicPeriod"/>
            </a:pPr>
            <a:r>
              <a:rPr lang="en-GB" sz="3300" dirty="0">
                <a:solidFill>
                  <a:srgbClr val="002060"/>
                </a:solidFill>
              </a:rPr>
              <a:t>Critically assess the impact of</a:t>
            </a:r>
          </a:p>
          <a:p>
            <a:pPr marL="0" indent="0">
              <a:buNone/>
            </a:pPr>
            <a:r>
              <a:rPr lang="en-GB" sz="3300" dirty="0">
                <a:solidFill>
                  <a:srgbClr val="002060"/>
                </a:solidFill>
              </a:rPr>
              <a:t>     options available to reduce</a:t>
            </a:r>
          </a:p>
          <a:p>
            <a:pPr marL="0" indent="0">
              <a:buNone/>
            </a:pPr>
            <a:r>
              <a:rPr lang="en-GB" sz="3300" dirty="0">
                <a:solidFill>
                  <a:srgbClr val="002060"/>
                </a:solidFill>
              </a:rPr>
              <a:t>     reoffending</a:t>
            </a:r>
          </a:p>
          <a:p>
            <a:pPr marL="0" indent="0">
              <a:buNone/>
            </a:pPr>
            <a:endParaRPr lang="en-GB" dirty="0"/>
          </a:p>
        </p:txBody>
      </p:sp>
      <p:sp>
        <p:nvSpPr>
          <p:cNvPr id="7" name="Text Placeholder 6">
            <a:extLst>
              <a:ext uri="{FF2B5EF4-FFF2-40B4-BE49-F238E27FC236}">
                <a16:creationId xmlns:a16="http://schemas.microsoft.com/office/drawing/2014/main" id="{988FDB02-8FA0-4489-95EB-103DFD9CFAD3}"/>
              </a:ext>
            </a:extLst>
          </p:cNvPr>
          <p:cNvSpPr>
            <a:spLocks noGrp="1"/>
          </p:cNvSpPr>
          <p:nvPr>
            <p:ph type="body" sz="half" idx="2"/>
          </p:nvPr>
        </p:nvSpPr>
        <p:spPr>
          <a:solidFill>
            <a:schemeClr val="tx2">
              <a:lumMod val="20000"/>
              <a:lumOff val="80000"/>
            </a:schemeClr>
          </a:solidFill>
        </p:spPr>
        <p:txBody>
          <a:bodyPr/>
          <a:lstStyle/>
          <a:p>
            <a:pPr marL="457200" indent="-457200">
              <a:buFont typeface="Arial" panose="020B0604020202020204" pitchFamily="34" charset="0"/>
              <a:buChar char="•"/>
            </a:pPr>
            <a:r>
              <a:rPr lang="en-GB" sz="2800" dirty="0">
                <a:solidFill>
                  <a:srgbClr val="002060"/>
                </a:solidFill>
              </a:rPr>
              <a:t>Linked to Role &amp; Prof. </a:t>
            </a:r>
            <a:r>
              <a:rPr lang="en-GB" sz="2800" dirty="0" err="1">
                <a:solidFill>
                  <a:srgbClr val="002060"/>
                </a:solidFill>
              </a:rPr>
              <a:t>Stds</a:t>
            </a:r>
            <a:r>
              <a:rPr lang="en-GB" sz="2800" dirty="0">
                <a:solidFill>
                  <a:srgbClr val="002060"/>
                </a:solidFill>
              </a:rPr>
              <a:t>.</a:t>
            </a:r>
          </a:p>
          <a:p>
            <a:pPr marL="457200" indent="-457200">
              <a:buFont typeface="Arial" panose="020B0604020202020204" pitchFamily="34" charset="0"/>
              <a:buChar char="•"/>
            </a:pPr>
            <a:r>
              <a:rPr lang="en-GB" sz="2800" dirty="0">
                <a:solidFill>
                  <a:srgbClr val="002060"/>
                </a:solidFill>
              </a:rPr>
              <a:t>Focus of LOs - reducing reoffending </a:t>
            </a:r>
          </a:p>
          <a:p>
            <a:pPr marL="914400" lvl="1" indent="-457200">
              <a:buFont typeface="Arial" panose="020B0604020202020204" pitchFamily="34" charset="0"/>
              <a:buChar char="•"/>
            </a:pPr>
            <a:r>
              <a:rPr lang="en-GB" sz="2600" dirty="0">
                <a:solidFill>
                  <a:srgbClr val="002060"/>
                </a:solidFill>
              </a:rPr>
              <a:t>Within wider strategy of crime prevention</a:t>
            </a:r>
          </a:p>
          <a:p>
            <a:pPr algn="ctr"/>
            <a:endParaRPr lang="en-GB" dirty="0"/>
          </a:p>
        </p:txBody>
      </p:sp>
      <p:sp>
        <p:nvSpPr>
          <p:cNvPr id="5" name="Slide Number Placeholder 4">
            <a:extLst>
              <a:ext uri="{FF2B5EF4-FFF2-40B4-BE49-F238E27FC236}">
                <a16:creationId xmlns:a16="http://schemas.microsoft.com/office/drawing/2014/main" id="{2D6E784B-5B08-408A-A5A6-D0193E1F7D60}"/>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4" name="Footer Placeholder 3">
            <a:extLst>
              <a:ext uri="{FF2B5EF4-FFF2-40B4-BE49-F238E27FC236}">
                <a16:creationId xmlns:a16="http://schemas.microsoft.com/office/drawing/2014/main" id="{89B8D56F-658C-4B03-AA57-89DF51E6C504}"/>
              </a:ext>
            </a:extLst>
          </p:cNvPr>
          <p:cNvSpPr>
            <a:spLocks noGrp="1"/>
          </p:cNvSpPr>
          <p:nvPr>
            <p:ph type="ftr" sz="quarter" idx="4294967295"/>
          </p:nvPr>
        </p:nvSpPr>
        <p:spPr>
          <a:xfrm>
            <a:off x="8331200" y="6461125"/>
            <a:ext cx="3860800" cy="365125"/>
          </a:xfrm>
          <a:prstGeom prst="rect">
            <a:avLst/>
          </a:prstGeom>
        </p:spPr>
        <p:txBody>
          <a:bodyPr/>
          <a:lstStyle/>
          <a:p>
            <a:r>
              <a:rPr lang="en-GB"/>
              <a:t>Dr. M. Jordan 2020</a:t>
            </a:r>
            <a:endParaRPr lang="en-GB" dirty="0"/>
          </a:p>
        </p:txBody>
      </p:sp>
    </p:spTree>
    <p:extLst>
      <p:ext uri="{BB962C8B-B14F-4D97-AF65-F5344CB8AC3E}">
        <p14:creationId xmlns:p14="http://schemas.microsoft.com/office/powerpoint/2010/main" val="38467046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27FF3-2122-44CC-8046-2B9ECF3086E9}"/>
              </a:ext>
            </a:extLst>
          </p:cNvPr>
          <p:cNvSpPr>
            <a:spLocks noGrp="1"/>
          </p:cNvSpPr>
          <p:nvPr>
            <p:ph type="title"/>
          </p:nvPr>
        </p:nvSpPr>
        <p:spPr/>
        <p:txBody>
          <a:bodyPr/>
          <a:lstStyle/>
          <a:p>
            <a:r>
              <a:rPr lang="en-GB" dirty="0"/>
              <a:t>Preventing re-offending</a:t>
            </a:r>
          </a:p>
        </p:txBody>
      </p:sp>
      <p:sp>
        <p:nvSpPr>
          <p:cNvPr id="3" name="Content Placeholder 2">
            <a:extLst>
              <a:ext uri="{FF2B5EF4-FFF2-40B4-BE49-F238E27FC236}">
                <a16:creationId xmlns:a16="http://schemas.microsoft.com/office/drawing/2014/main" id="{F259C9C3-4CCA-4F24-9515-0EAB7D9390E2}"/>
              </a:ext>
            </a:extLst>
          </p:cNvPr>
          <p:cNvSpPr>
            <a:spLocks noGrp="1"/>
          </p:cNvSpPr>
          <p:nvPr>
            <p:ph sz="half" idx="1"/>
          </p:nvPr>
        </p:nvSpPr>
        <p:spPr/>
        <p:txBody>
          <a:bodyPr>
            <a:normAutofit/>
          </a:bodyPr>
          <a:lstStyle/>
          <a:p>
            <a:r>
              <a:rPr lang="en-GB" dirty="0"/>
              <a:t>Reoffending overall rate (2018):</a:t>
            </a:r>
          </a:p>
          <a:p>
            <a:pPr lvl="1"/>
            <a:r>
              <a:rPr lang="en-GB" dirty="0"/>
              <a:t>Adults: 28%. Juveniles 39.2%</a:t>
            </a:r>
          </a:p>
          <a:p>
            <a:pPr lvl="1"/>
            <a:r>
              <a:rPr lang="en-GB" dirty="0"/>
              <a:t>Adults after:</a:t>
            </a:r>
          </a:p>
          <a:p>
            <a:pPr lvl="2"/>
            <a:r>
              <a:rPr lang="en-GB" dirty="0"/>
              <a:t>serving less than 1 </a:t>
            </a:r>
            <a:r>
              <a:rPr lang="en-GB" dirty="0" err="1"/>
              <a:t>yr</a:t>
            </a:r>
            <a:r>
              <a:rPr lang="en-GB" dirty="0"/>
              <a:t> – 62.7%</a:t>
            </a:r>
          </a:p>
          <a:p>
            <a:pPr lvl="2"/>
            <a:r>
              <a:rPr lang="en-GB" dirty="0"/>
              <a:t>starting court order – 36.7%</a:t>
            </a:r>
          </a:p>
          <a:p>
            <a:r>
              <a:rPr lang="en-GB" dirty="0"/>
              <a:t>National issue</a:t>
            </a:r>
          </a:p>
          <a:p>
            <a:pPr lvl="1"/>
            <a:r>
              <a:rPr lang="en-GB" dirty="0"/>
              <a:t>Inconsistent approaches (HMIC)</a:t>
            </a:r>
          </a:p>
          <a:p>
            <a:endParaRPr lang="en-GB" dirty="0"/>
          </a:p>
        </p:txBody>
      </p:sp>
      <p:pic>
        <p:nvPicPr>
          <p:cNvPr id="6" name="Content Placeholder 5">
            <a:extLst>
              <a:ext uri="{FF2B5EF4-FFF2-40B4-BE49-F238E27FC236}">
                <a16:creationId xmlns:a16="http://schemas.microsoft.com/office/drawing/2014/main" id="{953D3AF7-00D3-4C3B-BD9E-AF769FAF1013}"/>
              </a:ext>
            </a:extLst>
          </p:cNvPr>
          <p:cNvPicPr>
            <a:picLocks noGrp="1" noChangeAspect="1"/>
          </p:cNvPicPr>
          <p:nvPr>
            <p:ph sz="half" idx="2"/>
          </p:nvPr>
        </p:nvPicPr>
        <p:blipFill>
          <a:blip r:embed="rId3"/>
          <a:stretch>
            <a:fillRect/>
          </a:stretch>
        </p:blipFill>
        <p:spPr>
          <a:xfrm>
            <a:off x="6803557" y="1858781"/>
            <a:ext cx="4454404" cy="2783058"/>
          </a:xfrm>
          <a:prstGeom prst="rect">
            <a:avLst/>
          </a:prstGeom>
        </p:spPr>
      </p:pic>
      <p:sp>
        <p:nvSpPr>
          <p:cNvPr id="5" name="Slide Number Placeholder 4">
            <a:extLst>
              <a:ext uri="{FF2B5EF4-FFF2-40B4-BE49-F238E27FC236}">
                <a16:creationId xmlns:a16="http://schemas.microsoft.com/office/drawing/2014/main" id="{C50EB596-064D-4C14-AAB7-0C130CA3B29B}"/>
              </a:ext>
            </a:extLst>
          </p:cNvPr>
          <p:cNvSpPr>
            <a:spLocks noGrp="1"/>
          </p:cNvSpPr>
          <p:nvPr>
            <p:ph type="sldNum" sz="quarter" idx="12"/>
          </p:nvPr>
        </p:nvSpPr>
        <p:spPr/>
        <p:txBody>
          <a:bodyPr/>
          <a:lstStyle/>
          <a:p>
            <a:fld id="{AC82685A-BD3A-4230-8D85-804689F67293}" type="slidenum">
              <a:rPr lang="en-GB" smtClean="0"/>
              <a:t>3</a:t>
            </a:fld>
            <a:endParaRPr lang="en-GB"/>
          </a:p>
        </p:txBody>
      </p:sp>
    </p:spTree>
    <p:extLst>
      <p:ext uri="{BB962C8B-B14F-4D97-AF65-F5344CB8AC3E}">
        <p14:creationId xmlns:p14="http://schemas.microsoft.com/office/powerpoint/2010/main" val="36784504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E9F8C4C5-D2C4-4B14-8076-90EF40D6C510}"/>
              </a:ext>
            </a:extLst>
          </p:cNvPr>
          <p:cNvSpPr>
            <a:spLocks noGrp="1"/>
          </p:cNvSpPr>
          <p:nvPr>
            <p:ph type="sldNum" sz="quarter" idx="12"/>
          </p:nvPr>
        </p:nvSpPr>
        <p:spPr/>
        <p:txBody>
          <a:bodyPr/>
          <a:lstStyle/>
          <a:p>
            <a:fld id="{AC82685A-BD3A-4230-8D85-804689F67293}" type="slidenum">
              <a:rPr lang="en-GB" smtClean="0"/>
              <a:t>4</a:t>
            </a:fld>
            <a:endParaRPr lang="en-GB"/>
          </a:p>
        </p:txBody>
      </p:sp>
      <p:sp>
        <p:nvSpPr>
          <p:cNvPr id="6" name="Rectangle 5">
            <a:extLst>
              <a:ext uri="{FF2B5EF4-FFF2-40B4-BE49-F238E27FC236}">
                <a16:creationId xmlns:a16="http://schemas.microsoft.com/office/drawing/2014/main" id="{92260592-FF86-453A-A4A4-DFDD958E78D3}"/>
              </a:ext>
            </a:extLst>
          </p:cNvPr>
          <p:cNvSpPr/>
          <p:nvPr/>
        </p:nvSpPr>
        <p:spPr>
          <a:xfrm>
            <a:off x="1588957" y="794476"/>
            <a:ext cx="9353863" cy="3970318"/>
          </a:xfrm>
          <a:prstGeom prst="rect">
            <a:avLst/>
          </a:prstGeom>
        </p:spPr>
        <p:txBody>
          <a:bodyPr wrap="square">
            <a:spAutoFit/>
          </a:bodyPr>
          <a:lstStyle/>
          <a:p>
            <a:r>
              <a:rPr lang="en-GB" sz="2800" i="1" dirty="0">
                <a:solidFill>
                  <a:srgbClr val="000000"/>
                </a:solidFill>
                <a:latin typeface="Trebuchet MS" panose="020B0603020202020204" pitchFamily="34" charset="0"/>
              </a:rPr>
              <a:t>“Greater and continued collaboration across Wales will reduce the demand on services provided for criminal justice clients at the point of crisis, by moving focus to early intervention. This will also help us manage demand on health and social services for people who are not in the criminal justice system. A reduction in offending and reoffending will help ensure our communities remain safe, which is a Welsh Government Programme for Government commitment”</a:t>
            </a:r>
            <a:endParaRPr lang="en-GB" sz="2800" i="1" dirty="0">
              <a:latin typeface="Trebuchet MS" panose="020B0603020202020204" pitchFamily="34" charset="0"/>
            </a:endParaRPr>
          </a:p>
        </p:txBody>
      </p:sp>
    </p:spTree>
    <p:extLst>
      <p:ext uri="{BB962C8B-B14F-4D97-AF65-F5344CB8AC3E}">
        <p14:creationId xmlns:p14="http://schemas.microsoft.com/office/powerpoint/2010/main" val="41044658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EF046D5-CD91-415E-AD54-CB4411C60B80}"/>
              </a:ext>
            </a:extLst>
          </p:cNvPr>
          <p:cNvSpPr>
            <a:spLocks noGrp="1"/>
          </p:cNvSpPr>
          <p:nvPr>
            <p:ph type="title"/>
          </p:nvPr>
        </p:nvSpPr>
        <p:spPr/>
        <p:txBody>
          <a:bodyPr/>
          <a:lstStyle/>
          <a:p>
            <a:r>
              <a:rPr lang="en-GB" dirty="0"/>
              <a:t>Key Adverse Childhood Experiences </a:t>
            </a:r>
          </a:p>
        </p:txBody>
      </p:sp>
      <p:sp>
        <p:nvSpPr>
          <p:cNvPr id="4" name="Content Placeholder 3">
            <a:extLst>
              <a:ext uri="{FF2B5EF4-FFF2-40B4-BE49-F238E27FC236}">
                <a16:creationId xmlns:a16="http://schemas.microsoft.com/office/drawing/2014/main" id="{FA3A4639-F6D1-4A5C-A143-D975A46568CC}"/>
              </a:ext>
            </a:extLst>
          </p:cNvPr>
          <p:cNvSpPr>
            <a:spLocks noGrp="1"/>
          </p:cNvSpPr>
          <p:nvPr>
            <p:ph sz="half" idx="1"/>
          </p:nvPr>
        </p:nvSpPr>
        <p:spPr/>
        <p:txBody>
          <a:bodyPr/>
          <a:lstStyle/>
          <a:p>
            <a:r>
              <a:rPr lang="en-GB" dirty="0"/>
              <a:t>Over 4 Adverse Childhood Experiences:</a:t>
            </a:r>
          </a:p>
          <a:p>
            <a:pPr lvl="1"/>
            <a:r>
              <a:rPr lang="en-GB" sz="2000" dirty="0"/>
              <a:t>14 times more likely to have been a victim of violence over the last 12 months; </a:t>
            </a:r>
          </a:p>
          <a:p>
            <a:pPr lvl="1"/>
            <a:r>
              <a:rPr lang="en-GB" sz="2000" dirty="0"/>
              <a:t>15 times more likely to have committed violence against another person in the last 12 months; and </a:t>
            </a:r>
          </a:p>
          <a:p>
            <a:pPr lvl="1"/>
            <a:r>
              <a:rPr lang="en-GB" sz="2000" dirty="0"/>
              <a:t>20 times more likely to have been incarcerated at any point in their lifetime. </a:t>
            </a:r>
          </a:p>
          <a:p>
            <a:pPr lvl="1"/>
            <a:endParaRPr lang="en-GB" dirty="0"/>
          </a:p>
        </p:txBody>
      </p:sp>
      <p:pic>
        <p:nvPicPr>
          <p:cNvPr id="6" name="Content Placeholder 5">
            <a:extLst>
              <a:ext uri="{FF2B5EF4-FFF2-40B4-BE49-F238E27FC236}">
                <a16:creationId xmlns:a16="http://schemas.microsoft.com/office/drawing/2014/main" id="{F26848CE-068C-4854-8DE3-E816AB4C572B}"/>
              </a:ext>
            </a:extLst>
          </p:cNvPr>
          <p:cNvPicPr>
            <a:picLocks noGrp="1" noChangeAspect="1"/>
          </p:cNvPicPr>
          <p:nvPr>
            <p:ph sz="half" idx="2"/>
          </p:nvPr>
        </p:nvPicPr>
        <p:blipFill>
          <a:blip r:embed="rId3"/>
          <a:stretch>
            <a:fillRect/>
          </a:stretch>
        </p:blipFill>
        <p:spPr>
          <a:xfrm>
            <a:off x="6047646" y="1768839"/>
            <a:ext cx="5534754" cy="3555773"/>
          </a:xfrm>
          <a:prstGeom prst="rect">
            <a:avLst/>
          </a:prstGeom>
        </p:spPr>
      </p:pic>
      <p:sp>
        <p:nvSpPr>
          <p:cNvPr id="2" name="Slide Number Placeholder 1">
            <a:extLst>
              <a:ext uri="{FF2B5EF4-FFF2-40B4-BE49-F238E27FC236}">
                <a16:creationId xmlns:a16="http://schemas.microsoft.com/office/drawing/2014/main" id="{BE202DAA-FB13-47C3-97DA-5B71CAB2CF27}"/>
              </a:ext>
            </a:extLst>
          </p:cNvPr>
          <p:cNvSpPr>
            <a:spLocks noGrp="1"/>
          </p:cNvSpPr>
          <p:nvPr>
            <p:ph type="sldNum" sz="quarter" idx="12"/>
          </p:nvPr>
        </p:nvSpPr>
        <p:spPr/>
        <p:txBody>
          <a:bodyPr/>
          <a:lstStyle/>
          <a:p>
            <a:fld id="{AC82685A-BD3A-4230-8D85-804689F67293}" type="slidenum">
              <a:rPr lang="en-GB" smtClean="0"/>
              <a:t>5</a:t>
            </a:fld>
            <a:endParaRPr lang="en-GB"/>
          </a:p>
        </p:txBody>
      </p:sp>
    </p:spTree>
    <p:extLst>
      <p:ext uri="{BB962C8B-B14F-4D97-AF65-F5344CB8AC3E}">
        <p14:creationId xmlns:p14="http://schemas.microsoft.com/office/powerpoint/2010/main" val="37324923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C2A95-B67E-41B8-B183-1FF6B64B3747}"/>
              </a:ext>
            </a:extLst>
          </p:cNvPr>
          <p:cNvSpPr>
            <a:spLocks noGrp="1"/>
          </p:cNvSpPr>
          <p:nvPr>
            <p:ph type="title"/>
          </p:nvPr>
        </p:nvSpPr>
        <p:spPr/>
        <p:txBody>
          <a:bodyPr/>
          <a:lstStyle/>
          <a:p>
            <a:r>
              <a:rPr lang="en-GB" dirty="0"/>
              <a:t>Police role - Partnership</a:t>
            </a:r>
          </a:p>
        </p:txBody>
      </p:sp>
      <p:pic>
        <p:nvPicPr>
          <p:cNvPr id="7" name="Content Placeholder 6" descr="A screenshot of a cell phone&#10;&#10;Description automatically generated">
            <a:extLst>
              <a:ext uri="{FF2B5EF4-FFF2-40B4-BE49-F238E27FC236}">
                <a16:creationId xmlns:a16="http://schemas.microsoft.com/office/drawing/2014/main" id="{529971BC-05CB-4B7A-ACA2-221251BE456E}"/>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435514" y="1094282"/>
            <a:ext cx="5348261" cy="4495306"/>
          </a:xfrm>
        </p:spPr>
      </p:pic>
      <p:sp>
        <p:nvSpPr>
          <p:cNvPr id="4" name="Content Placeholder 3">
            <a:extLst>
              <a:ext uri="{FF2B5EF4-FFF2-40B4-BE49-F238E27FC236}">
                <a16:creationId xmlns:a16="http://schemas.microsoft.com/office/drawing/2014/main" id="{444BB26F-C53B-4C6D-981A-93D297BBE593}"/>
              </a:ext>
            </a:extLst>
          </p:cNvPr>
          <p:cNvSpPr>
            <a:spLocks noGrp="1"/>
          </p:cNvSpPr>
          <p:nvPr>
            <p:ph sz="half" idx="2"/>
          </p:nvPr>
        </p:nvSpPr>
        <p:spPr/>
        <p:txBody>
          <a:bodyPr>
            <a:normAutofit fontScale="92500"/>
          </a:bodyPr>
          <a:lstStyle/>
          <a:p>
            <a:r>
              <a:rPr lang="en-GB" dirty="0"/>
              <a:t>‘</a:t>
            </a:r>
            <a:r>
              <a:rPr lang="en-GB" dirty="0" err="1"/>
              <a:t>Peelian</a:t>
            </a:r>
            <a:r>
              <a:rPr lang="en-GB" dirty="0"/>
              <a:t>’ – reducing crime &amp; disorder</a:t>
            </a:r>
          </a:p>
          <a:p>
            <a:pPr lvl="1"/>
            <a:r>
              <a:rPr lang="en-GB" dirty="0"/>
              <a:t>CSPs</a:t>
            </a:r>
          </a:p>
          <a:p>
            <a:pPr lvl="1"/>
            <a:r>
              <a:rPr lang="en-GB" dirty="0"/>
              <a:t>IOMs</a:t>
            </a:r>
          </a:p>
          <a:p>
            <a:pPr lvl="1"/>
            <a:r>
              <a:rPr lang="en-GB" dirty="0"/>
              <a:t>Safeguarding</a:t>
            </a:r>
          </a:p>
          <a:p>
            <a:pPr lvl="1"/>
            <a:r>
              <a:rPr lang="en-GB" dirty="0"/>
              <a:t>MAPPA &amp; MARAC </a:t>
            </a:r>
          </a:p>
          <a:p>
            <a:pPr lvl="1"/>
            <a:r>
              <a:rPr lang="en-GB" dirty="0"/>
              <a:t>Restorative Justice</a:t>
            </a:r>
          </a:p>
          <a:p>
            <a:r>
              <a:rPr lang="en-GB" dirty="0"/>
              <a:t>Deferred prosecution </a:t>
            </a:r>
          </a:p>
          <a:p>
            <a:pPr lvl="1"/>
            <a:r>
              <a:rPr lang="en-GB" dirty="0"/>
              <a:t>‘Checkpoint’ Durham Police scheme</a:t>
            </a:r>
          </a:p>
          <a:p>
            <a:endParaRPr lang="en-GB" dirty="0"/>
          </a:p>
        </p:txBody>
      </p:sp>
      <p:sp>
        <p:nvSpPr>
          <p:cNvPr id="5" name="Slide Number Placeholder 4">
            <a:extLst>
              <a:ext uri="{FF2B5EF4-FFF2-40B4-BE49-F238E27FC236}">
                <a16:creationId xmlns:a16="http://schemas.microsoft.com/office/drawing/2014/main" id="{147461D9-8FD8-4316-9466-0281E23D0FF1}"/>
              </a:ext>
            </a:extLst>
          </p:cNvPr>
          <p:cNvSpPr>
            <a:spLocks noGrp="1"/>
          </p:cNvSpPr>
          <p:nvPr>
            <p:ph type="sldNum" sz="quarter" idx="12"/>
          </p:nvPr>
        </p:nvSpPr>
        <p:spPr/>
        <p:txBody>
          <a:bodyPr/>
          <a:lstStyle/>
          <a:p>
            <a:fld id="{AC82685A-BD3A-4230-8D85-804689F67293}" type="slidenum">
              <a:rPr lang="en-GB" smtClean="0"/>
              <a:t>6</a:t>
            </a:fld>
            <a:endParaRPr lang="en-GB"/>
          </a:p>
        </p:txBody>
      </p:sp>
    </p:spTree>
    <p:extLst>
      <p:ext uri="{BB962C8B-B14F-4D97-AF65-F5344CB8AC3E}">
        <p14:creationId xmlns:p14="http://schemas.microsoft.com/office/powerpoint/2010/main" val="2860959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49F5BAAE-5C35-4DD3-93A1-42BDD55F01D1}"/>
              </a:ext>
            </a:extLst>
          </p:cNvPr>
          <p:cNvSpPr>
            <a:spLocks noGrp="1"/>
          </p:cNvSpPr>
          <p:nvPr>
            <p:ph type="title"/>
          </p:nvPr>
        </p:nvSpPr>
        <p:spPr/>
        <p:txBody>
          <a:bodyPr/>
          <a:lstStyle/>
          <a:p>
            <a:r>
              <a:rPr lang="en-US" altLang="en-US">
                <a:solidFill>
                  <a:srgbClr val="002060"/>
                </a:solidFill>
              </a:rPr>
              <a:t>Legitimacy: Procedural Justice</a:t>
            </a:r>
          </a:p>
        </p:txBody>
      </p:sp>
      <p:pic>
        <p:nvPicPr>
          <p:cNvPr id="4099" name="Content Placeholder 2" descr="A picture containing outdoor, man, photo, black&#10;&#10;Description automatically generated">
            <a:extLst>
              <a:ext uri="{FF2B5EF4-FFF2-40B4-BE49-F238E27FC236}">
                <a16:creationId xmlns:a16="http://schemas.microsoft.com/office/drawing/2014/main" id="{00082A9E-1956-4025-9B7A-82083EE1ACC3}"/>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882776" y="2219326"/>
            <a:ext cx="4125913" cy="2746375"/>
          </a:xfrm>
        </p:spPr>
      </p:pic>
      <p:sp>
        <p:nvSpPr>
          <p:cNvPr id="5" name="Content Placeholder 4">
            <a:extLst>
              <a:ext uri="{FF2B5EF4-FFF2-40B4-BE49-F238E27FC236}">
                <a16:creationId xmlns:a16="http://schemas.microsoft.com/office/drawing/2014/main" id="{39A4BF12-8C37-437F-8809-ECC1E391E529}"/>
              </a:ext>
            </a:extLst>
          </p:cNvPr>
          <p:cNvSpPr>
            <a:spLocks noGrp="1"/>
          </p:cNvSpPr>
          <p:nvPr>
            <p:ph sz="half" idx="2"/>
          </p:nvPr>
        </p:nvSpPr>
        <p:spPr>
          <a:xfrm>
            <a:off x="6172200" y="2205039"/>
            <a:ext cx="4038600" cy="3921125"/>
          </a:xfrm>
        </p:spPr>
        <p:txBody>
          <a:bodyPr/>
          <a:lstStyle/>
          <a:p>
            <a:pPr>
              <a:defRPr/>
            </a:pPr>
            <a:r>
              <a:rPr lang="en-GB" altLang="en-US" b="1" dirty="0">
                <a:solidFill>
                  <a:srgbClr val="002060"/>
                </a:solidFill>
                <a:latin typeface="Trebuchet MS" panose="020B0603020202020204" pitchFamily="34" charset="0"/>
              </a:rPr>
              <a:t>Trust &amp; confidence</a:t>
            </a:r>
          </a:p>
          <a:p>
            <a:pPr>
              <a:defRPr/>
            </a:pPr>
            <a:r>
              <a:rPr lang="en-GB" altLang="en-US" b="1" dirty="0">
                <a:solidFill>
                  <a:srgbClr val="002060"/>
                </a:solidFill>
                <a:latin typeface="Trebuchet MS" panose="020B0603020202020204" pitchFamily="34" charset="0"/>
                <a:ea typeface="+mj-ea"/>
                <a:cs typeface="+mj-cs"/>
              </a:rPr>
              <a:t>Legitimacy</a:t>
            </a:r>
          </a:p>
          <a:p>
            <a:pPr>
              <a:defRPr/>
            </a:pPr>
            <a:r>
              <a:rPr lang="en-GB" altLang="en-US" b="1" dirty="0">
                <a:solidFill>
                  <a:srgbClr val="002060"/>
                </a:solidFill>
                <a:latin typeface="Trebuchet MS" panose="020B0603020202020204" pitchFamily="34" charset="0"/>
              </a:rPr>
              <a:t>Trust linked to  legitimacy</a:t>
            </a:r>
            <a:endParaRPr lang="en-GB" dirty="0">
              <a:solidFill>
                <a:srgbClr val="002060"/>
              </a:solidFill>
              <a:latin typeface="Trebuchet MS" panose="020B0603020202020204" pitchFamily="34" charset="0"/>
            </a:endParaRPr>
          </a:p>
        </p:txBody>
      </p:sp>
      <p:sp>
        <p:nvSpPr>
          <p:cNvPr id="4101" name="Rectangle 3">
            <a:extLst>
              <a:ext uri="{FF2B5EF4-FFF2-40B4-BE49-F238E27FC236}">
                <a16:creationId xmlns:a16="http://schemas.microsoft.com/office/drawing/2014/main" id="{A5E5A270-D2BA-4A0E-A588-D0091069E2CD}"/>
              </a:ext>
            </a:extLst>
          </p:cNvPr>
          <p:cNvSpPr>
            <a:spLocks noChangeArrowheads="1"/>
          </p:cNvSpPr>
          <p:nvPr/>
        </p:nvSpPr>
        <p:spPr bwMode="auto">
          <a:xfrm>
            <a:off x="2438400" y="1524000"/>
            <a:ext cx="7315200" cy="434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854075" indent="-2794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143000" indent="4763">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lvl="2" eaLnBrk="1" hangingPunct="1">
              <a:buFont typeface="Wingdings" panose="05000000000000000000" pitchFamily="2" charset="2"/>
              <a:buChar char="§"/>
            </a:pPr>
            <a:endParaRPr lang="en-US" altLang="en-US" sz="2800">
              <a:solidFill>
                <a:srgbClr val="000000"/>
              </a:solidFill>
              <a:latin typeface="Book Antiqua" panose="02040602050305030304" pitchFamily="18" charset="0"/>
              <a:ea typeface="MS PGothic" panose="020B0600070205080204" pitchFamily="34" charset="-128"/>
            </a:endParaRPr>
          </a:p>
        </p:txBody>
      </p:sp>
      <p:sp>
        <p:nvSpPr>
          <p:cNvPr id="4" name="Footer Placeholder 3">
            <a:extLst>
              <a:ext uri="{FF2B5EF4-FFF2-40B4-BE49-F238E27FC236}">
                <a16:creationId xmlns:a16="http://schemas.microsoft.com/office/drawing/2014/main" id="{FDE918E4-47A2-4A4D-A5EC-FB93A40F58E2}"/>
              </a:ext>
            </a:extLst>
          </p:cNvPr>
          <p:cNvSpPr>
            <a:spLocks noGrp="1"/>
          </p:cNvSpPr>
          <p:nvPr>
            <p:ph type="ftr" sz="quarter" idx="11"/>
          </p:nvPr>
        </p:nvSpPr>
        <p:spPr>
          <a:xfrm>
            <a:off x="3124200" y="6356350"/>
            <a:ext cx="2895600" cy="365125"/>
          </a:xfrm>
          <a:prstGeom prst="rect">
            <a:avLst/>
          </a:prstGeom>
        </p:spPr>
        <p:txBody>
          <a:bodyPr vert="horz" lIns="91440" tIns="45720" rIns="91440" bIns="45720" rtlCol="0" anchor="ctr"/>
          <a:lstStyle>
            <a:defPPr>
              <a:defRPr lang="en-US"/>
            </a:defPPr>
            <a:lvl1pPr algn="ctr" rtl="0" eaLnBrk="1" fontAlgn="auto" hangingPunct="1">
              <a:spcBef>
                <a:spcPts val="0"/>
              </a:spcBef>
              <a:spcAft>
                <a:spcPts val="0"/>
              </a:spcAft>
              <a:defRPr sz="1200" kern="1200">
                <a:solidFill>
                  <a:schemeClr val="tx1">
                    <a:tint val="75000"/>
                  </a:schemeClr>
                </a:solidFill>
                <a:latin typeface="+mn-lt"/>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r>
              <a:rPr lang="en-GB"/>
              <a:t>M. Jordan 2020</a:t>
            </a:r>
          </a:p>
        </p:txBody>
      </p:sp>
      <p:sp>
        <p:nvSpPr>
          <p:cNvPr id="4103" name="Slide Number Placeholder 5">
            <a:extLst>
              <a:ext uri="{FF2B5EF4-FFF2-40B4-BE49-F238E27FC236}">
                <a16:creationId xmlns:a16="http://schemas.microsoft.com/office/drawing/2014/main" id="{115F3590-ED10-4D68-8D0C-331703835E3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D4843A39-D308-45C9-8564-8DA1E7AD3F7C}" type="slidenum">
              <a:rPr lang="en-GB" altLang="en-US" sz="1200">
                <a:solidFill>
                  <a:srgbClr val="898989"/>
                </a:solidFill>
              </a:rPr>
              <a:pPr>
                <a:spcBef>
                  <a:spcPct val="0"/>
                </a:spcBef>
                <a:buFontTx/>
                <a:buNone/>
              </a:pPr>
              <a:t>7</a:t>
            </a:fld>
            <a:endParaRPr lang="en-GB" altLang="en-US" sz="1200">
              <a:solidFill>
                <a:srgbClr val="898989"/>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57E5630C-C705-4B63-B783-132639C6E9BF}"/>
              </a:ext>
            </a:extLst>
          </p:cNvPr>
          <p:cNvSpPr>
            <a:spLocks noGrp="1"/>
          </p:cNvSpPr>
          <p:nvPr>
            <p:ph type="title"/>
          </p:nvPr>
        </p:nvSpPr>
        <p:spPr/>
        <p:txBody>
          <a:bodyPr/>
          <a:lstStyle/>
          <a:p>
            <a:r>
              <a:rPr lang="en-GB" altLang="en-US" sz="4000">
                <a:solidFill>
                  <a:srgbClr val="002060"/>
                </a:solidFill>
                <a:latin typeface="Trebuchet MS" panose="020B0603020202020204" pitchFamily="34" charset="0"/>
              </a:rPr>
              <a:t>Trust Matters</a:t>
            </a:r>
          </a:p>
        </p:txBody>
      </p:sp>
      <p:sp>
        <p:nvSpPr>
          <p:cNvPr id="3" name="Content Placeholder 2">
            <a:extLst>
              <a:ext uri="{FF2B5EF4-FFF2-40B4-BE49-F238E27FC236}">
                <a16:creationId xmlns:a16="http://schemas.microsoft.com/office/drawing/2014/main" id="{FBC3B768-4745-458C-9EC0-06433EB77B46}"/>
              </a:ext>
            </a:extLst>
          </p:cNvPr>
          <p:cNvSpPr>
            <a:spLocks noGrp="1"/>
          </p:cNvSpPr>
          <p:nvPr>
            <p:ph idx="1"/>
          </p:nvPr>
        </p:nvSpPr>
        <p:spPr/>
        <p:txBody>
          <a:bodyPr/>
          <a:lstStyle/>
          <a:p>
            <a:pPr>
              <a:defRPr/>
            </a:pPr>
            <a:r>
              <a:rPr lang="en-GB" altLang="en-US" sz="2200" dirty="0">
                <a:solidFill>
                  <a:srgbClr val="1F3864"/>
                </a:solidFill>
                <a:latin typeface="Trebuchet MS" panose="020B0603020202020204"/>
                <a:ea typeface="+mj-ea"/>
                <a:cs typeface="+mj-cs"/>
              </a:rPr>
              <a:t>Trust in the CJS is essential. The reason that so many BAME defendants plead not guilty, forgoing the opportunity to reduce sentences by up to a third, is that they see the system in terms of ‘them and us’. Many do not trust the promises made to them by their own solicitors, let alone the officers in a police station warning them to admit guilt. What begins as a ‘no comment’ interview can quickly become a Crown Court trial. </a:t>
            </a:r>
          </a:p>
          <a:p>
            <a:pPr>
              <a:defRPr/>
            </a:pPr>
            <a:r>
              <a:rPr lang="en-GB" sz="2200" dirty="0">
                <a:solidFill>
                  <a:srgbClr val="1F3864"/>
                </a:solidFill>
                <a:latin typeface="Trebuchet MS" panose="020B0603020202020204"/>
                <a:ea typeface="+mj-ea"/>
                <a:cs typeface="+mj-cs"/>
              </a:rPr>
              <a:t>(</a:t>
            </a:r>
            <a:r>
              <a:rPr lang="en-GB" sz="2200" dirty="0" err="1">
                <a:solidFill>
                  <a:srgbClr val="1F3864"/>
                </a:solidFill>
                <a:latin typeface="Trebuchet MS" panose="020B0603020202020204"/>
                <a:ea typeface="+mj-ea"/>
                <a:cs typeface="+mj-cs"/>
              </a:rPr>
              <a:t>Lammy</a:t>
            </a:r>
            <a:r>
              <a:rPr lang="en-GB" sz="2200" dirty="0">
                <a:solidFill>
                  <a:srgbClr val="1F3864"/>
                </a:solidFill>
                <a:latin typeface="Trebuchet MS" panose="020B0603020202020204"/>
                <a:ea typeface="+mj-ea"/>
                <a:cs typeface="+mj-cs"/>
              </a:rPr>
              <a:t> Review 2017:6)</a:t>
            </a:r>
            <a:endParaRPr lang="en-GB" dirty="0"/>
          </a:p>
        </p:txBody>
      </p:sp>
      <p:sp>
        <p:nvSpPr>
          <p:cNvPr id="4" name="Footer Placeholder 3">
            <a:extLst>
              <a:ext uri="{FF2B5EF4-FFF2-40B4-BE49-F238E27FC236}">
                <a16:creationId xmlns:a16="http://schemas.microsoft.com/office/drawing/2014/main" id="{EDF8302E-C35D-4C55-BEEB-37935FF408DE}"/>
              </a:ext>
            </a:extLst>
          </p:cNvPr>
          <p:cNvSpPr>
            <a:spLocks noGrp="1"/>
          </p:cNvSpPr>
          <p:nvPr>
            <p:ph type="ftr" sz="quarter" idx="11"/>
          </p:nvPr>
        </p:nvSpPr>
        <p:spPr/>
        <p:txBody>
          <a:bodyPr/>
          <a:lstStyle/>
          <a:p>
            <a:pPr>
              <a:defRPr/>
            </a:pPr>
            <a:r>
              <a:rPr lang="en-GB"/>
              <a:t>M. Jordan 2020</a:t>
            </a:r>
          </a:p>
        </p:txBody>
      </p:sp>
      <p:sp>
        <p:nvSpPr>
          <p:cNvPr id="10245" name="Slide Number Placeholder 4">
            <a:extLst>
              <a:ext uri="{FF2B5EF4-FFF2-40B4-BE49-F238E27FC236}">
                <a16:creationId xmlns:a16="http://schemas.microsoft.com/office/drawing/2014/main" id="{DA2A4259-1A69-4E97-A78C-5203752289D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4A98DDC2-6820-48DB-89F8-52650F30B49C}" type="slidenum">
              <a:rPr lang="en-GB" altLang="en-US" sz="1200">
                <a:solidFill>
                  <a:srgbClr val="898989"/>
                </a:solidFill>
              </a:rPr>
              <a:pPr>
                <a:spcBef>
                  <a:spcPct val="0"/>
                </a:spcBef>
                <a:buFontTx/>
                <a:buNone/>
              </a:pPr>
              <a:t>8</a:t>
            </a:fld>
            <a:endParaRPr lang="en-GB" altLang="en-US" sz="12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5156F11E-40AC-4E09-BB3F-A39FFD428954}"/>
              </a:ext>
            </a:extLst>
          </p:cNvPr>
          <p:cNvSpPr>
            <a:spLocks noGrp="1"/>
          </p:cNvSpPr>
          <p:nvPr>
            <p:ph type="title"/>
          </p:nvPr>
        </p:nvSpPr>
        <p:spPr/>
        <p:txBody>
          <a:bodyPr/>
          <a:lstStyle/>
          <a:p>
            <a:pPr eaLnBrk="1" hangingPunct="1"/>
            <a:r>
              <a:rPr lang="en-GB" altLang="en-US"/>
              <a:t>References</a:t>
            </a:r>
          </a:p>
        </p:txBody>
      </p:sp>
      <p:sp>
        <p:nvSpPr>
          <p:cNvPr id="5" name="Content Placeholder 4">
            <a:extLst>
              <a:ext uri="{FF2B5EF4-FFF2-40B4-BE49-F238E27FC236}">
                <a16:creationId xmlns:a16="http://schemas.microsoft.com/office/drawing/2014/main" id="{C18BFA61-0528-4677-ABC0-B8C35F986FD5}"/>
              </a:ext>
            </a:extLst>
          </p:cNvPr>
          <p:cNvSpPr>
            <a:spLocks noGrp="1"/>
          </p:cNvSpPr>
          <p:nvPr>
            <p:ph idx="1"/>
          </p:nvPr>
        </p:nvSpPr>
        <p:spPr>
          <a:xfrm>
            <a:off x="609600" y="1092200"/>
            <a:ext cx="10972800" cy="4425033"/>
          </a:xfrm>
        </p:spPr>
        <p:txBody>
          <a:bodyPr rtlCol="0">
            <a:normAutofit fontScale="47500" lnSpcReduction="20000"/>
          </a:bodyPr>
          <a:lstStyle/>
          <a:p>
            <a:r>
              <a:rPr lang="en-GB" altLang="en-US" sz="2900" dirty="0">
                <a:latin typeface="Trebuchet MS" panose="020B0603020202020204" pitchFamily="34" charset="0"/>
              </a:rPr>
              <a:t>AWCJB 2017 ‘A framework to support positive change for those at risk of  offending in Wales 2018-2023’ available at: https://gov.wales/sites/default/files/publications/2019-03/framework-to-support-positive-change-for-those-at-risk-of-offending.pdf</a:t>
            </a:r>
          </a:p>
          <a:p>
            <a:r>
              <a:rPr lang="en-GB" altLang="en-US" sz="2900" dirty="0">
                <a:latin typeface="Trebuchet MS" panose="020B0603020202020204" pitchFamily="34" charset="0"/>
              </a:rPr>
              <a:t>Bradford, B. ‘Using procedural justice to encourage cooperation with the police and compliance with the law’ Available at: </a:t>
            </a:r>
            <a:r>
              <a:rPr lang="en-GB" altLang="en-US" sz="2900" dirty="0">
                <a:latin typeface="Trebuchet MS" panose="020B0603020202020204" pitchFamily="34" charset="0"/>
                <a:hlinkClick r:id="rId3"/>
              </a:rPr>
              <a:t>www.sipr.ak.uk</a:t>
            </a:r>
            <a:endParaRPr lang="en-GB" altLang="en-US" sz="2900" dirty="0">
              <a:latin typeface="Trebuchet MS" panose="020B0603020202020204" pitchFamily="34" charset="0"/>
            </a:endParaRPr>
          </a:p>
          <a:p>
            <a:r>
              <a:rPr lang="en-GB" altLang="en-US" sz="2900" dirty="0">
                <a:latin typeface="Trebuchet MS" panose="020B0603020202020204" pitchFamily="34" charset="0"/>
              </a:rPr>
              <a:t>Guardian 2020 ‘Durham’s pioneering police scheme slashes reoffending rates’  https://www.theguardian.com/uk-news/2020/feb/14/durham-pioneering-police-scheme-slashes-reoffending-rates-rehabilitation-programme</a:t>
            </a:r>
          </a:p>
          <a:p>
            <a:pPr>
              <a:spcBef>
                <a:spcPts val="1000"/>
              </a:spcBef>
              <a:buClr>
                <a:srgbClr val="1F3864"/>
              </a:buClr>
              <a:buSzPct val="80000"/>
            </a:pPr>
            <a:r>
              <a:rPr lang="en-GB" altLang="en-US" sz="2900" dirty="0">
                <a:latin typeface="Trebuchet MS" panose="020B0603020202020204" pitchFamily="34" charset="0"/>
              </a:rPr>
              <a:t> Hough, M. (2013) ’Procedural justice and professional policing in times of austerity’, Criminology &amp; Criminal Justice, 13(2): 181–197.</a:t>
            </a:r>
          </a:p>
          <a:p>
            <a:r>
              <a:rPr lang="en-GB" sz="2900" dirty="0" err="1">
                <a:latin typeface="Trebuchet MS" panose="020B0603020202020204" pitchFamily="34" charset="0"/>
              </a:rPr>
              <a:t>MoJ</a:t>
            </a:r>
            <a:r>
              <a:rPr lang="en-GB" sz="2900" dirty="0">
                <a:latin typeface="Trebuchet MS" panose="020B0603020202020204" pitchFamily="34" charset="0"/>
              </a:rPr>
              <a:t> 2013 ‘Transforming Rehabilitation: a summary of evidence on reducing reoffending’  </a:t>
            </a:r>
            <a:r>
              <a:rPr lang="en-GB" sz="2900" dirty="0">
                <a:latin typeface="Trebuchet MS" panose="020B0603020202020204" pitchFamily="34" charset="0"/>
                <a:hlinkClick r:id="rId4"/>
              </a:rPr>
              <a:t>https://assets.publishing.service.gov.uk/government/uploads/system/uploads/attachment_data/file/243718/evidence-reduce-reoffending.pdf</a:t>
            </a:r>
            <a:endParaRPr lang="en-GB" sz="2900" dirty="0">
              <a:latin typeface="Trebuchet MS" panose="020B0603020202020204" pitchFamily="34" charset="0"/>
            </a:endParaRPr>
          </a:p>
          <a:p>
            <a:r>
              <a:rPr lang="en-GB" sz="2900" dirty="0" err="1">
                <a:latin typeface="Trebuchet MS" panose="020B0603020202020204" pitchFamily="34" charset="0"/>
              </a:rPr>
              <a:t>MoJ</a:t>
            </a:r>
            <a:r>
              <a:rPr lang="en-GB" sz="2900" dirty="0">
                <a:latin typeface="Trebuchet MS" panose="020B0603020202020204" pitchFamily="34" charset="0"/>
              </a:rPr>
              <a:t> 2020 Proven reoffending rates 1</a:t>
            </a:r>
            <a:r>
              <a:rPr lang="en-GB" sz="2900" baseline="30000" dirty="0">
                <a:latin typeface="Trebuchet MS" panose="020B0603020202020204" pitchFamily="34" charset="0"/>
              </a:rPr>
              <a:t>st</a:t>
            </a:r>
            <a:r>
              <a:rPr lang="en-GB" sz="2900" dirty="0">
                <a:latin typeface="Trebuchet MS" panose="020B0603020202020204" pitchFamily="34" charset="0"/>
              </a:rPr>
              <a:t> quarter 2018 </a:t>
            </a:r>
            <a:r>
              <a:rPr lang="en-GB" sz="2800" dirty="0">
                <a:hlinkClick r:id="rId5"/>
              </a:rPr>
              <a:t>https://assets.publishing.service.gov.uk/government/uploads/system/uploads/attachment_data/file/872390/bulletin_Jan_to_Mar_2018.pdf</a:t>
            </a:r>
            <a:endParaRPr lang="en-GB" sz="2800" dirty="0"/>
          </a:p>
          <a:p>
            <a:pPr>
              <a:spcBef>
                <a:spcPts val="1000"/>
              </a:spcBef>
              <a:buClr>
                <a:srgbClr val="1F3864"/>
              </a:buClr>
              <a:buSzPct val="80000"/>
            </a:pPr>
            <a:r>
              <a:rPr lang="en-GB" altLang="en-US" sz="2900" dirty="0">
                <a:latin typeface="Trebuchet MS" panose="020B0603020202020204" pitchFamily="34" charset="0"/>
              </a:rPr>
              <a:t>Tyler, T.  R., and Jackson, J.  (2013a) ‘Popular Legitimacy and the Exercise of Legal Authority: Motivating Compliance, Cooperation, and Engagement.’, Psychology, Public Policy, and Law 20(1), pp. 78-95.</a:t>
            </a:r>
          </a:p>
          <a:p>
            <a:pPr>
              <a:spcBef>
                <a:spcPts val="1000"/>
              </a:spcBef>
              <a:buClr>
                <a:srgbClr val="1F3864"/>
              </a:buClr>
              <a:buSzPct val="80000"/>
            </a:pPr>
            <a:r>
              <a:rPr lang="en-GB" altLang="en-US" sz="2900" dirty="0">
                <a:latin typeface="Trebuchet MS" panose="020B0603020202020204" pitchFamily="34" charset="0"/>
              </a:rPr>
              <a:t>Tyler, T.  R. and Jackson, J.  (2013b) ‘Future Challenges in the Study of Legitimacy and Criminal Justice’,   in   </a:t>
            </a:r>
            <a:r>
              <a:rPr lang="en-GB" altLang="en-US" sz="2900" dirty="0" err="1">
                <a:latin typeface="Trebuchet MS" panose="020B0603020202020204" pitchFamily="34" charset="0"/>
              </a:rPr>
              <a:t>Tankebe</a:t>
            </a:r>
            <a:r>
              <a:rPr lang="en-GB" altLang="en-US" sz="2900" dirty="0">
                <a:latin typeface="Trebuchet MS" panose="020B0603020202020204" pitchFamily="34" charset="0"/>
              </a:rPr>
              <a:t>,   J.   and   Liebling,   A.   (eds.) Legitimacy   and   Criminal   Justice:   An International Exploration. Oxford: Oxford University Press, pp. 83-104.</a:t>
            </a:r>
          </a:p>
          <a:p>
            <a:pPr>
              <a:defRPr/>
            </a:pPr>
            <a:endParaRPr lang="en-GB" sz="2500" dirty="0">
              <a:latin typeface="Trebuchet MS" panose="020B0603020202020204" pitchFamily="34" charset="0"/>
            </a:endParaRPr>
          </a:p>
          <a:p>
            <a:pPr>
              <a:defRPr/>
            </a:pPr>
            <a:endParaRPr lang="en-GB" sz="1800" dirty="0"/>
          </a:p>
          <a:p>
            <a:pPr>
              <a:defRPr/>
            </a:pPr>
            <a:endParaRPr lang="en-GB" sz="1800" dirty="0"/>
          </a:p>
        </p:txBody>
      </p:sp>
      <p:sp>
        <p:nvSpPr>
          <p:cNvPr id="6" name="Slide Number Placeholder 5">
            <a:extLst>
              <a:ext uri="{FF2B5EF4-FFF2-40B4-BE49-F238E27FC236}">
                <a16:creationId xmlns:a16="http://schemas.microsoft.com/office/drawing/2014/main" id="{C4A62742-A015-4128-BA66-B1178EB6D094}"/>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59B2750A-84DB-4C2B-AF31-E8E0A132CFB5}" type="slidenum">
              <a:rPr lang="en-GB" altLang="en-US">
                <a:solidFill>
                  <a:srgbClr val="898989"/>
                </a:solidFill>
                <a:latin typeface="Calibri" panose="020F0502020204030204" pitchFamily="34" charset="0"/>
              </a:rPr>
              <a:pPr eaLnBrk="1" hangingPunct="1"/>
              <a:t>9</a:t>
            </a:fld>
            <a:endParaRPr lang="en-GB" altLang="en-US">
              <a:solidFill>
                <a:srgbClr val="898989"/>
              </a:solidFill>
              <a:latin typeface="Calibri" panose="020F0502020204030204" pitchFamily="34" charset="0"/>
            </a:endParaRPr>
          </a:p>
        </p:txBody>
      </p:sp>
      <p:sp>
        <p:nvSpPr>
          <p:cNvPr id="7" name="Footer Placeholder 6">
            <a:extLst>
              <a:ext uri="{FF2B5EF4-FFF2-40B4-BE49-F238E27FC236}">
                <a16:creationId xmlns:a16="http://schemas.microsoft.com/office/drawing/2014/main" id="{39B1517A-867E-4AC2-B835-2324F54D8ED3}"/>
              </a:ext>
            </a:extLst>
          </p:cNvPr>
          <p:cNvSpPr>
            <a:spLocks noGrp="1"/>
          </p:cNvSpPr>
          <p:nvPr>
            <p:ph type="ftr" sz="quarter" idx="11"/>
          </p:nvPr>
        </p:nvSpPr>
        <p:spPr/>
        <p:txBody>
          <a:bodyPr/>
          <a:lstStyle/>
          <a:p>
            <a:pPr>
              <a:defRPr/>
            </a:pPr>
            <a:r>
              <a:rPr lang="en-GB" dirty="0"/>
              <a:t>Dr M Jordan </a:t>
            </a:r>
            <a:r>
              <a:rPr lang="en-GB" dirty="0" err="1"/>
              <a:t>UniGlam</a:t>
            </a:r>
            <a:r>
              <a:rPr lang="en-GB" dirty="0"/>
              <a:t> 2013</a:t>
            </a:r>
          </a:p>
        </p:txBody>
      </p:sp>
    </p:spTree>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6056</TotalTime>
  <Words>2900</Words>
  <Application>Microsoft Office PowerPoint</Application>
  <PresentationFormat>Widescreen</PresentationFormat>
  <Paragraphs>150</Paragraphs>
  <Slides>9</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Book Antiqua</vt:lpstr>
      <vt:lpstr>Calibri</vt:lpstr>
      <vt:lpstr>Myriad Pro</vt:lpstr>
      <vt:lpstr>Trebuchet MS</vt:lpstr>
      <vt:lpstr>Wingdings</vt:lpstr>
      <vt:lpstr>Theme1.thmx first page pp</vt:lpstr>
      <vt:lpstr>Criminal Justice</vt:lpstr>
      <vt:lpstr>This presentation </vt:lpstr>
      <vt:lpstr>Preventing re-offending</vt:lpstr>
      <vt:lpstr>PowerPoint Presentation</vt:lpstr>
      <vt:lpstr>Key Adverse Childhood Experiences </vt:lpstr>
      <vt:lpstr>Police role - Partnership</vt:lpstr>
      <vt:lpstr>Legitimacy: Procedural Justice</vt:lpstr>
      <vt:lpstr>Trust Matters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Maintaining Professional Standards</dc:title>
  <dc:creator>Mark Jordan</dc:creator>
  <cp:lastModifiedBy>Mark Jordan</cp:lastModifiedBy>
  <cp:revision>36</cp:revision>
  <dcterms:created xsi:type="dcterms:W3CDTF">2020-04-06T07:51:28Z</dcterms:created>
  <dcterms:modified xsi:type="dcterms:W3CDTF">2020-04-18T10:03:54Z</dcterms:modified>
</cp:coreProperties>
</file>