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48" r:id="rId4"/>
  </p:sldMasterIdLst>
  <p:notesMasterIdLst>
    <p:notesMasterId r:id="rId35"/>
  </p:notesMasterIdLst>
  <p:handoutMasterIdLst>
    <p:handoutMasterId r:id="rId36"/>
  </p:handoutMasterIdLst>
  <p:sldIdLst>
    <p:sldId id="331" r:id="rId5"/>
    <p:sldId id="570" r:id="rId6"/>
    <p:sldId id="558" r:id="rId7"/>
    <p:sldId id="318" r:id="rId8"/>
    <p:sldId id="260" r:id="rId9"/>
    <p:sldId id="571" r:id="rId10"/>
    <p:sldId id="572" r:id="rId11"/>
    <p:sldId id="567" r:id="rId12"/>
    <p:sldId id="552" r:id="rId13"/>
    <p:sldId id="559" r:id="rId14"/>
    <p:sldId id="568" r:id="rId15"/>
    <p:sldId id="560" r:id="rId16"/>
    <p:sldId id="573" r:id="rId17"/>
    <p:sldId id="574" r:id="rId18"/>
    <p:sldId id="575" r:id="rId19"/>
    <p:sldId id="581" r:id="rId20"/>
    <p:sldId id="565" r:id="rId21"/>
    <p:sldId id="576" r:id="rId22"/>
    <p:sldId id="577" r:id="rId23"/>
    <p:sldId id="553" r:id="rId24"/>
    <p:sldId id="554" r:id="rId25"/>
    <p:sldId id="555" r:id="rId26"/>
    <p:sldId id="556" r:id="rId27"/>
    <p:sldId id="582" r:id="rId28"/>
    <p:sldId id="579" r:id="rId29"/>
    <p:sldId id="583" r:id="rId30"/>
    <p:sldId id="547" r:id="rId31"/>
    <p:sldId id="548" r:id="rId32"/>
    <p:sldId id="549" r:id="rId33"/>
    <p:sldId id="566" r:id="rId3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A5933D0-D008-476D-BA11-2046CCF611F9}">
          <p14:sldIdLst>
            <p14:sldId id="331"/>
            <p14:sldId id="570"/>
            <p14:sldId id="558"/>
            <p14:sldId id="318"/>
            <p14:sldId id="260"/>
            <p14:sldId id="571"/>
            <p14:sldId id="572"/>
            <p14:sldId id="567"/>
            <p14:sldId id="552"/>
            <p14:sldId id="559"/>
            <p14:sldId id="568"/>
            <p14:sldId id="560"/>
            <p14:sldId id="573"/>
            <p14:sldId id="574"/>
            <p14:sldId id="575"/>
            <p14:sldId id="581"/>
            <p14:sldId id="565"/>
            <p14:sldId id="576"/>
            <p14:sldId id="577"/>
            <p14:sldId id="553"/>
            <p14:sldId id="554"/>
            <p14:sldId id="555"/>
            <p14:sldId id="556"/>
            <p14:sldId id="582"/>
            <p14:sldId id="579"/>
            <p14:sldId id="583"/>
            <p14:sldId id="547"/>
            <p14:sldId id="548"/>
            <p14:sldId id="549"/>
            <p14:sldId id="566"/>
          </p14:sldIdLst>
        </p14:section>
        <p14:section name="Untitled Section" id="{F33EF2CC-6D3D-4F0B-BD65-E7481840501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348" autoAdjust="0"/>
  </p:normalViewPr>
  <p:slideViewPr>
    <p:cSldViewPr showGuides="1">
      <p:cViewPr>
        <p:scale>
          <a:sx n="70" d="100"/>
          <a:sy n="70" d="100"/>
        </p:scale>
        <p:origin x="924" y="444"/>
      </p:cViewPr>
      <p:guideLst>
        <p:guide orient="horz" pos="2160"/>
        <p:guide pos="3840"/>
      </p:guideLst>
    </p:cSldViewPr>
  </p:slideViewPr>
  <p:outlineViewPr>
    <p:cViewPr>
      <p:scale>
        <a:sx n="33" d="100"/>
        <a:sy n="33" d="100"/>
      </p:scale>
      <p:origin x="0" y="-5604"/>
    </p:cViewPr>
  </p:outlineViewPr>
  <p:notesTextViewPr>
    <p:cViewPr>
      <p:scale>
        <a:sx n="66" d="100"/>
        <a:sy n="66" d="100"/>
      </p:scale>
      <p:origin x="0" y="0"/>
    </p:cViewPr>
  </p:notesTextViewPr>
  <p:sorterViewPr>
    <p:cViewPr>
      <p:scale>
        <a:sx n="100" d="100"/>
        <a:sy n="100" d="100"/>
      </p:scale>
      <p:origin x="0" y="0"/>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884C7-4571-43FF-BAA1-9C335B8DC23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FE53F73-4417-4BEB-93EF-9FF026CED313}">
      <dgm:prSet/>
      <dgm:spPr/>
      <dgm:t>
        <a:bodyPr/>
        <a:lstStyle/>
        <a:p>
          <a:r>
            <a:rPr lang="en-GB" b="0" i="1"/>
            <a:t>Your </a:t>
          </a:r>
          <a:r>
            <a:rPr lang="en-GB" b="1" i="1"/>
            <a:t>direct human actants</a:t>
          </a:r>
          <a:r>
            <a:rPr lang="en-GB" b="0" i="1"/>
            <a:t> could be: particular segments of your target audience, product designers, supply chain specialists, product owners, but also scientific organizations or NGOs that are working on tools for measuring the stated environmental footprint as well as strategies on lowering businesses’ environmental footprint.</a:t>
          </a:r>
          <a:endParaRPr lang="en-US"/>
        </a:p>
      </dgm:t>
    </dgm:pt>
    <dgm:pt modelId="{11BC613B-8B75-47A0-893F-FD8114BECFB5}" type="parTrans" cxnId="{0D0512BB-6376-4D23-83F7-C6FADB7BE55D}">
      <dgm:prSet/>
      <dgm:spPr/>
      <dgm:t>
        <a:bodyPr/>
        <a:lstStyle/>
        <a:p>
          <a:endParaRPr lang="en-US"/>
        </a:p>
      </dgm:t>
    </dgm:pt>
    <dgm:pt modelId="{5958ABA9-A659-49C5-A490-FFCE29E07829}" type="sibTrans" cxnId="{0D0512BB-6376-4D23-83F7-C6FADB7BE55D}">
      <dgm:prSet/>
      <dgm:spPr/>
      <dgm:t>
        <a:bodyPr/>
        <a:lstStyle/>
        <a:p>
          <a:endParaRPr lang="en-US"/>
        </a:p>
      </dgm:t>
    </dgm:pt>
    <dgm:pt modelId="{9F4EF687-4D00-4D25-859D-27ED78D47D31}">
      <dgm:prSet/>
      <dgm:spPr/>
      <dgm:t>
        <a:bodyPr/>
        <a:lstStyle/>
        <a:p>
          <a:r>
            <a:rPr lang="en-GB" b="0" i="1"/>
            <a:t>Your </a:t>
          </a:r>
          <a:r>
            <a:rPr lang="en-GB" b="1" i="1"/>
            <a:t>direct non-human actants</a:t>
          </a:r>
          <a:r>
            <a:rPr lang="en-GB" b="0" i="1"/>
            <a:t> could be different environmental or ecosystem elements that have a direct impact or are being impacted by your product development process, such as: lakes and rivers near your production plant, local fauna forced to breathe, drink or eat pollutants you’re emitting, or the enormous amount of water that you use to produce whatever you produce (the same water that is crucial to the survival for human and non-human beings).</a:t>
          </a:r>
          <a:endParaRPr lang="en-US"/>
        </a:p>
      </dgm:t>
    </dgm:pt>
    <dgm:pt modelId="{E26A2153-228B-411B-ABD4-010C14D9DECA}" type="parTrans" cxnId="{1F789FAA-5DF5-4A91-8819-9AF167357961}">
      <dgm:prSet/>
      <dgm:spPr/>
      <dgm:t>
        <a:bodyPr/>
        <a:lstStyle/>
        <a:p>
          <a:endParaRPr lang="en-US"/>
        </a:p>
      </dgm:t>
    </dgm:pt>
    <dgm:pt modelId="{E2B0576F-1F30-4A36-BCAF-2F73B2F61EF0}" type="sibTrans" cxnId="{1F789FAA-5DF5-4A91-8819-9AF167357961}">
      <dgm:prSet/>
      <dgm:spPr/>
      <dgm:t>
        <a:bodyPr/>
        <a:lstStyle/>
        <a:p>
          <a:endParaRPr lang="en-US"/>
        </a:p>
      </dgm:t>
    </dgm:pt>
    <dgm:pt modelId="{D66764EB-8604-4473-A111-FA628741F607}" type="pres">
      <dgm:prSet presAssocID="{FF1884C7-4571-43FF-BAA1-9C335B8DC23A}" presName="hierChild1" presStyleCnt="0">
        <dgm:presLayoutVars>
          <dgm:chPref val="1"/>
          <dgm:dir/>
          <dgm:animOne val="branch"/>
          <dgm:animLvl val="lvl"/>
          <dgm:resizeHandles/>
        </dgm:presLayoutVars>
      </dgm:prSet>
      <dgm:spPr/>
    </dgm:pt>
    <dgm:pt modelId="{A3D855C8-8D1D-45BF-A230-130BDD01EE82}" type="pres">
      <dgm:prSet presAssocID="{9FE53F73-4417-4BEB-93EF-9FF026CED313}" presName="hierRoot1" presStyleCnt="0"/>
      <dgm:spPr/>
    </dgm:pt>
    <dgm:pt modelId="{068B0CDB-0E84-4545-9CDE-69EB04EC14A9}" type="pres">
      <dgm:prSet presAssocID="{9FE53F73-4417-4BEB-93EF-9FF026CED313}" presName="composite" presStyleCnt="0"/>
      <dgm:spPr/>
    </dgm:pt>
    <dgm:pt modelId="{14A507D0-3FA9-4603-9742-0999775D0495}" type="pres">
      <dgm:prSet presAssocID="{9FE53F73-4417-4BEB-93EF-9FF026CED313}" presName="background" presStyleLbl="node0" presStyleIdx="0" presStyleCnt="2"/>
      <dgm:spPr/>
    </dgm:pt>
    <dgm:pt modelId="{D0B6D1CA-5443-4744-B964-65CE0F685246}" type="pres">
      <dgm:prSet presAssocID="{9FE53F73-4417-4BEB-93EF-9FF026CED313}" presName="text" presStyleLbl="fgAcc0" presStyleIdx="0" presStyleCnt="2">
        <dgm:presLayoutVars>
          <dgm:chPref val="3"/>
        </dgm:presLayoutVars>
      </dgm:prSet>
      <dgm:spPr/>
    </dgm:pt>
    <dgm:pt modelId="{C93BEBC0-75BA-4A1C-BF3E-E3B260B62BD8}" type="pres">
      <dgm:prSet presAssocID="{9FE53F73-4417-4BEB-93EF-9FF026CED313}" presName="hierChild2" presStyleCnt="0"/>
      <dgm:spPr/>
    </dgm:pt>
    <dgm:pt modelId="{85080774-4D9D-4BFF-9431-B324986AED54}" type="pres">
      <dgm:prSet presAssocID="{9F4EF687-4D00-4D25-859D-27ED78D47D31}" presName="hierRoot1" presStyleCnt="0"/>
      <dgm:spPr/>
    </dgm:pt>
    <dgm:pt modelId="{ED6D278B-C988-414F-A741-B18582CEFC8E}" type="pres">
      <dgm:prSet presAssocID="{9F4EF687-4D00-4D25-859D-27ED78D47D31}" presName="composite" presStyleCnt="0"/>
      <dgm:spPr/>
    </dgm:pt>
    <dgm:pt modelId="{C6DF8133-E620-41C8-9F8E-42E9AE851805}" type="pres">
      <dgm:prSet presAssocID="{9F4EF687-4D00-4D25-859D-27ED78D47D31}" presName="background" presStyleLbl="node0" presStyleIdx="1" presStyleCnt="2"/>
      <dgm:spPr/>
    </dgm:pt>
    <dgm:pt modelId="{2A37FB6E-51D8-4589-A0C3-025D08337CCC}" type="pres">
      <dgm:prSet presAssocID="{9F4EF687-4D00-4D25-859D-27ED78D47D31}" presName="text" presStyleLbl="fgAcc0" presStyleIdx="1" presStyleCnt="2">
        <dgm:presLayoutVars>
          <dgm:chPref val="3"/>
        </dgm:presLayoutVars>
      </dgm:prSet>
      <dgm:spPr/>
    </dgm:pt>
    <dgm:pt modelId="{57BD31A1-2F8D-42CE-A182-5D5674335D59}" type="pres">
      <dgm:prSet presAssocID="{9F4EF687-4D00-4D25-859D-27ED78D47D31}" presName="hierChild2" presStyleCnt="0"/>
      <dgm:spPr/>
    </dgm:pt>
  </dgm:ptLst>
  <dgm:cxnLst>
    <dgm:cxn modelId="{88382443-E90E-4763-9C84-D31B9061E112}" type="presOf" srcId="{FF1884C7-4571-43FF-BAA1-9C335B8DC23A}" destId="{D66764EB-8604-4473-A111-FA628741F607}" srcOrd="0" destOrd="0" presId="urn:microsoft.com/office/officeart/2005/8/layout/hierarchy1"/>
    <dgm:cxn modelId="{FF837BA4-1F24-40CE-8184-3934AEB7BCD3}" type="presOf" srcId="{9F4EF687-4D00-4D25-859D-27ED78D47D31}" destId="{2A37FB6E-51D8-4589-A0C3-025D08337CCC}" srcOrd="0" destOrd="0" presId="urn:microsoft.com/office/officeart/2005/8/layout/hierarchy1"/>
    <dgm:cxn modelId="{1F789FAA-5DF5-4A91-8819-9AF167357961}" srcId="{FF1884C7-4571-43FF-BAA1-9C335B8DC23A}" destId="{9F4EF687-4D00-4D25-859D-27ED78D47D31}" srcOrd="1" destOrd="0" parTransId="{E26A2153-228B-411B-ABD4-010C14D9DECA}" sibTransId="{E2B0576F-1F30-4A36-BCAF-2F73B2F61EF0}"/>
    <dgm:cxn modelId="{0D0512BB-6376-4D23-83F7-C6FADB7BE55D}" srcId="{FF1884C7-4571-43FF-BAA1-9C335B8DC23A}" destId="{9FE53F73-4417-4BEB-93EF-9FF026CED313}" srcOrd="0" destOrd="0" parTransId="{11BC613B-8B75-47A0-893F-FD8114BECFB5}" sibTransId="{5958ABA9-A659-49C5-A490-FFCE29E07829}"/>
    <dgm:cxn modelId="{54E8A8D8-C86F-437A-B53F-F7CBE7E3EF0B}" type="presOf" srcId="{9FE53F73-4417-4BEB-93EF-9FF026CED313}" destId="{D0B6D1CA-5443-4744-B964-65CE0F685246}" srcOrd="0" destOrd="0" presId="urn:microsoft.com/office/officeart/2005/8/layout/hierarchy1"/>
    <dgm:cxn modelId="{7C91B485-FDF2-4ABD-A239-41C93708EAD1}" type="presParOf" srcId="{D66764EB-8604-4473-A111-FA628741F607}" destId="{A3D855C8-8D1D-45BF-A230-130BDD01EE82}" srcOrd="0" destOrd="0" presId="urn:microsoft.com/office/officeart/2005/8/layout/hierarchy1"/>
    <dgm:cxn modelId="{D6AF05FA-C95D-41D5-907E-CD20911E0710}" type="presParOf" srcId="{A3D855C8-8D1D-45BF-A230-130BDD01EE82}" destId="{068B0CDB-0E84-4545-9CDE-69EB04EC14A9}" srcOrd="0" destOrd="0" presId="urn:microsoft.com/office/officeart/2005/8/layout/hierarchy1"/>
    <dgm:cxn modelId="{D6FF1CFD-359B-4EB6-A5C5-3108CF7F1493}" type="presParOf" srcId="{068B0CDB-0E84-4545-9CDE-69EB04EC14A9}" destId="{14A507D0-3FA9-4603-9742-0999775D0495}" srcOrd="0" destOrd="0" presId="urn:microsoft.com/office/officeart/2005/8/layout/hierarchy1"/>
    <dgm:cxn modelId="{9C7F789C-F2DC-4D51-95A3-0F5EF45415C1}" type="presParOf" srcId="{068B0CDB-0E84-4545-9CDE-69EB04EC14A9}" destId="{D0B6D1CA-5443-4744-B964-65CE0F685246}" srcOrd="1" destOrd="0" presId="urn:microsoft.com/office/officeart/2005/8/layout/hierarchy1"/>
    <dgm:cxn modelId="{D5823121-12C1-43F0-A219-65BEB7B5D543}" type="presParOf" srcId="{A3D855C8-8D1D-45BF-A230-130BDD01EE82}" destId="{C93BEBC0-75BA-4A1C-BF3E-E3B260B62BD8}" srcOrd="1" destOrd="0" presId="urn:microsoft.com/office/officeart/2005/8/layout/hierarchy1"/>
    <dgm:cxn modelId="{60E86F65-FCC4-4404-84D8-071C3E25DE9C}" type="presParOf" srcId="{D66764EB-8604-4473-A111-FA628741F607}" destId="{85080774-4D9D-4BFF-9431-B324986AED54}" srcOrd="1" destOrd="0" presId="urn:microsoft.com/office/officeart/2005/8/layout/hierarchy1"/>
    <dgm:cxn modelId="{D34AB73B-FA7B-4572-83E3-704B0EF954C2}" type="presParOf" srcId="{85080774-4D9D-4BFF-9431-B324986AED54}" destId="{ED6D278B-C988-414F-A741-B18582CEFC8E}" srcOrd="0" destOrd="0" presId="urn:microsoft.com/office/officeart/2005/8/layout/hierarchy1"/>
    <dgm:cxn modelId="{786E4047-F5BC-4844-A3D7-C36246C8F8CE}" type="presParOf" srcId="{ED6D278B-C988-414F-A741-B18582CEFC8E}" destId="{C6DF8133-E620-41C8-9F8E-42E9AE851805}" srcOrd="0" destOrd="0" presId="urn:microsoft.com/office/officeart/2005/8/layout/hierarchy1"/>
    <dgm:cxn modelId="{6E6BC88C-FB3A-4EF9-8F35-DCFC8A66B9A9}" type="presParOf" srcId="{ED6D278B-C988-414F-A741-B18582CEFC8E}" destId="{2A37FB6E-51D8-4589-A0C3-025D08337CCC}" srcOrd="1" destOrd="0" presId="urn:microsoft.com/office/officeart/2005/8/layout/hierarchy1"/>
    <dgm:cxn modelId="{D47A993E-6B2B-4006-9453-8E56D906CC73}" type="presParOf" srcId="{85080774-4D9D-4BFF-9431-B324986AED54}" destId="{57BD31A1-2F8D-42CE-A182-5D5674335D5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507D0-3FA9-4603-9742-0999775D0495}">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B6D1CA-5443-4744-B964-65CE0F685246}">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1" kern="1200"/>
            <a:t>Your </a:t>
          </a:r>
          <a:r>
            <a:rPr lang="en-GB" sz="1600" b="1" i="1" kern="1200"/>
            <a:t>direct human actants</a:t>
          </a:r>
          <a:r>
            <a:rPr lang="en-GB" sz="1600" b="0" i="1" kern="1200"/>
            <a:t> could be: particular segments of your target audience, product designers, supply chain specialists, product owners, but also scientific organizations or NGOs that are working on tools for measuring the stated environmental footprint as well as strategies on lowering businesses’ environmental footprint.</a:t>
          </a:r>
          <a:endParaRPr lang="en-US" sz="1600" kern="1200"/>
        </a:p>
      </dsp:txBody>
      <dsp:txXfrm>
        <a:off x="585701" y="1066737"/>
        <a:ext cx="4337991" cy="2693452"/>
      </dsp:txXfrm>
    </dsp:sp>
    <dsp:sp modelId="{C6DF8133-E620-41C8-9F8E-42E9AE851805}">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37FB6E-51D8-4589-A0C3-025D08337CCC}">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1" kern="1200"/>
            <a:t>Your </a:t>
          </a:r>
          <a:r>
            <a:rPr lang="en-GB" sz="1600" b="1" i="1" kern="1200"/>
            <a:t>direct non-human actants</a:t>
          </a:r>
          <a:r>
            <a:rPr lang="en-GB" sz="1600" b="0" i="1" kern="1200"/>
            <a:t> could be different environmental or ecosystem elements that have a direct impact or are being impacted by your product development process, such as: lakes and rivers near your production plant, local fauna forced to breathe, drink or eat pollutants you’re emitting, or the enormous amount of water that you use to produce whatever you produce (the same water that is crucial to the survival for human and non-human beings).</a:t>
          </a:r>
          <a:endParaRPr lang="en-US" sz="16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76511AC5-F3D3-5643-9AB2-3065B2B2514F}" type="slidenum">
              <a:rPr lang="en-US" smtClean="0"/>
              <a:t>2</a:t>
            </a:fld>
            <a:endParaRPr lang="en-US"/>
          </a:p>
        </p:txBody>
      </p:sp>
    </p:spTree>
    <p:extLst>
      <p:ext uri="{BB962C8B-B14F-4D97-AF65-F5344CB8AC3E}">
        <p14:creationId xmlns:p14="http://schemas.microsoft.com/office/powerpoint/2010/main" val="224057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76511AC5-F3D3-5643-9AB2-3065B2B2514F}" type="slidenum">
              <a:rPr lang="en-US" smtClean="0"/>
              <a:t>4</a:t>
            </a:fld>
            <a:endParaRPr lang="en-US"/>
          </a:p>
        </p:txBody>
      </p:sp>
    </p:spTree>
    <p:extLst>
      <p:ext uri="{BB962C8B-B14F-4D97-AF65-F5344CB8AC3E}">
        <p14:creationId xmlns:p14="http://schemas.microsoft.com/office/powerpoint/2010/main" val="366991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US" dirty="0"/>
              <a:t>The Millennium Ecosystem Assessment (MA) in 2005 defined Ecosystem Services as “the benefits people obtain from ecosystems”, giving examples such as clean air to breathe, pest and disease control, carbon sequestration and storage, etc. </a:t>
            </a:r>
          </a:p>
          <a:p>
            <a:pPr marL="171450" indent="-171450" eaLnBrk="1" fontAlgn="auto" hangingPunct="1">
              <a:spcBef>
                <a:spcPts val="0"/>
              </a:spcBef>
              <a:spcAft>
                <a:spcPts val="0"/>
              </a:spcAft>
              <a:buFont typeface="Arial" panose="020B0604020202020204" pitchFamily="34" charset="0"/>
              <a:buChar char="•"/>
              <a:defRPr/>
            </a:pPr>
            <a:r>
              <a:rPr lang="en-GB" altLang="en-US" dirty="0">
                <a:latin typeface="Arial" panose="020B0604020202020204" pitchFamily="34" charset="0"/>
              </a:rPr>
              <a:t>The key thing to note about this definition is that it takes a highly </a:t>
            </a:r>
            <a:r>
              <a:rPr lang="en-GB" altLang="en-US" b="1" dirty="0">
                <a:latin typeface="Arial" panose="020B0604020202020204" pitchFamily="34" charset="0"/>
              </a:rPr>
              <a:t>anthropocentric perspective </a:t>
            </a:r>
            <a:r>
              <a:rPr lang="en-GB" altLang="en-US" dirty="0">
                <a:latin typeface="Arial" panose="020B0604020202020204" pitchFamily="34" charset="0"/>
              </a:rPr>
              <a:t>and focuses specifically on the benefits or ‘services’ that ecosystems provide to people. There is less interest in ecosystems for their own sake (and this is a criticism that is sometimes levelled at the concept of ecosystem services).</a:t>
            </a:r>
            <a:endParaRPr lang="en-GB" dirty="0"/>
          </a:p>
        </p:txBody>
      </p:sp>
      <p:sp>
        <p:nvSpPr>
          <p:cNvPr id="4" name="Slide Number Placeholder 3"/>
          <p:cNvSpPr>
            <a:spLocks noGrp="1"/>
          </p:cNvSpPr>
          <p:nvPr>
            <p:ph type="sldNum" sz="quarter" idx="10"/>
          </p:nvPr>
        </p:nvSpPr>
        <p:spPr/>
        <p:txBody>
          <a:bodyPr/>
          <a:lstStyle/>
          <a:p>
            <a:fld id="{D536A055-F74D-284E-8E9F-F2FBD7D2465E}" type="slidenum">
              <a:rPr lang="en-US" smtClean="0"/>
              <a:t>5</a:t>
            </a:fld>
            <a:endParaRPr lang="en-US"/>
          </a:p>
        </p:txBody>
      </p:sp>
    </p:spTree>
    <p:extLst>
      <p:ext uri="{BB962C8B-B14F-4D97-AF65-F5344CB8AC3E}">
        <p14:creationId xmlns:p14="http://schemas.microsoft.com/office/powerpoint/2010/main" val="782516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US" dirty="0"/>
              <a:t>The Millennium Ecosystem Assessment (MA) in 2005 defined Ecosystem Services as “the benefits people obtain from ecosystems”, giving examples such as clean air to breathe, pest and disease control, carbon sequestration and storage, etc. </a:t>
            </a:r>
          </a:p>
          <a:p>
            <a:pPr marL="171450" indent="-171450" eaLnBrk="1" fontAlgn="auto" hangingPunct="1">
              <a:spcBef>
                <a:spcPts val="0"/>
              </a:spcBef>
              <a:spcAft>
                <a:spcPts val="0"/>
              </a:spcAft>
              <a:buFont typeface="Arial" panose="020B0604020202020204" pitchFamily="34" charset="0"/>
              <a:buChar char="•"/>
              <a:defRPr/>
            </a:pPr>
            <a:r>
              <a:rPr lang="en-GB" altLang="en-US" dirty="0">
                <a:latin typeface="Arial" panose="020B0604020202020204" pitchFamily="34" charset="0"/>
              </a:rPr>
              <a:t>The key thing to note about this definition is that it takes a highly </a:t>
            </a:r>
            <a:r>
              <a:rPr lang="en-GB" altLang="en-US" b="1" dirty="0">
                <a:latin typeface="Arial" panose="020B0604020202020204" pitchFamily="34" charset="0"/>
              </a:rPr>
              <a:t>anthropocentric perspective </a:t>
            </a:r>
            <a:r>
              <a:rPr lang="en-GB" altLang="en-US" dirty="0">
                <a:latin typeface="Arial" panose="020B0604020202020204" pitchFamily="34" charset="0"/>
              </a:rPr>
              <a:t>and focuses specifically on the benefits or ‘services’ that ecosystems provide to people. There is less interest in ecosystems for their own sake (and this is a criticism that is sometimes levelled at the concept of ecosystem services).</a:t>
            </a:r>
            <a:endParaRPr lang="en-GB" dirty="0"/>
          </a:p>
        </p:txBody>
      </p:sp>
      <p:sp>
        <p:nvSpPr>
          <p:cNvPr id="4" name="Slide Number Placeholder 3"/>
          <p:cNvSpPr>
            <a:spLocks noGrp="1"/>
          </p:cNvSpPr>
          <p:nvPr>
            <p:ph type="sldNum" sz="quarter" idx="10"/>
          </p:nvPr>
        </p:nvSpPr>
        <p:spPr/>
        <p:txBody>
          <a:bodyPr/>
          <a:lstStyle/>
          <a:p>
            <a:fld id="{D536A055-F74D-284E-8E9F-F2FBD7D2465E}" type="slidenum">
              <a:rPr lang="en-US" smtClean="0"/>
              <a:t>6</a:t>
            </a:fld>
            <a:endParaRPr lang="en-US"/>
          </a:p>
        </p:txBody>
      </p:sp>
    </p:spTree>
    <p:extLst>
      <p:ext uri="{BB962C8B-B14F-4D97-AF65-F5344CB8AC3E}">
        <p14:creationId xmlns:p14="http://schemas.microsoft.com/office/powerpoint/2010/main" val="94233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US" dirty="0"/>
              <a:t>The Millennium Ecosystem Assessment (MA) in 2005 defined Ecosystem Services as “the benefits people obtain from ecosystems”, giving examples such as clean air to breathe, pest and disease control, carbon sequestration and storage, etc. </a:t>
            </a:r>
          </a:p>
          <a:p>
            <a:pPr marL="171450" indent="-171450" eaLnBrk="1" fontAlgn="auto" hangingPunct="1">
              <a:spcBef>
                <a:spcPts val="0"/>
              </a:spcBef>
              <a:spcAft>
                <a:spcPts val="0"/>
              </a:spcAft>
              <a:buFont typeface="Arial" panose="020B0604020202020204" pitchFamily="34" charset="0"/>
              <a:buChar char="•"/>
              <a:defRPr/>
            </a:pPr>
            <a:r>
              <a:rPr lang="en-GB" altLang="en-US" dirty="0">
                <a:latin typeface="Arial" panose="020B0604020202020204" pitchFamily="34" charset="0"/>
              </a:rPr>
              <a:t>The key thing to note about this definition is that it takes a highly </a:t>
            </a:r>
            <a:r>
              <a:rPr lang="en-GB" altLang="en-US" b="1" dirty="0">
                <a:latin typeface="Arial" panose="020B0604020202020204" pitchFamily="34" charset="0"/>
              </a:rPr>
              <a:t>anthropocentric perspective </a:t>
            </a:r>
            <a:r>
              <a:rPr lang="en-GB" altLang="en-US" dirty="0">
                <a:latin typeface="Arial" panose="020B0604020202020204" pitchFamily="34" charset="0"/>
              </a:rPr>
              <a:t>and focuses specifically on the benefits or ‘services’ that ecosystems provide to people. There is less interest in ecosystems for their own sake (and this is a criticism that is sometimes levelled at the concept of ecosystem services).</a:t>
            </a:r>
            <a:endParaRPr lang="en-GB" dirty="0"/>
          </a:p>
        </p:txBody>
      </p:sp>
      <p:sp>
        <p:nvSpPr>
          <p:cNvPr id="4" name="Slide Number Placeholder 3"/>
          <p:cNvSpPr>
            <a:spLocks noGrp="1"/>
          </p:cNvSpPr>
          <p:nvPr>
            <p:ph type="sldNum" sz="quarter" idx="10"/>
          </p:nvPr>
        </p:nvSpPr>
        <p:spPr/>
        <p:txBody>
          <a:bodyPr/>
          <a:lstStyle/>
          <a:p>
            <a:fld id="{D536A055-F74D-284E-8E9F-F2FBD7D2465E}" type="slidenum">
              <a:rPr lang="en-US" smtClean="0"/>
              <a:t>7</a:t>
            </a:fld>
            <a:endParaRPr lang="en-US"/>
          </a:p>
        </p:txBody>
      </p:sp>
    </p:spTree>
    <p:extLst>
      <p:ext uri="{BB962C8B-B14F-4D97-AF65-F5344CB8AC3E}">
        <p14:creationId xmlns:p14="http://schemas.microsoft.com/office/powerpoint/2010/main" val="346431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US" dirty="0"/>
              <a:t>The Millennium Ecosystem Assessment (MA) in 2005 defined Ecosystem Services as “the benefits people obtain from ecosystems”, giving examples such as clean air to breathe, pest and disease control, carbon sequestration and storage, etc. </a:t>
            </a:r>
          </a:p>
          <a:p>
            <a:pPr marL="171450" indent="-171450" eaLnBrk="1" fontAlgn="auto" hangingPunct="1">
              <a:spcBef>
                <a:spcPts val="0"/>
              </a:spcBef>
              <a:spcAft>
                <a:spcPts val="0"/>
              </a:spcAft>
              <a:buFont typeface="Arial" panose="020B0604020202020204" pitchFamily="34" charset="0"/>
              <a:buChar char="•"/>
              <a:defRPr/>
            </a:pPr>
            <a:r>
              <a:rPr lang="en-GB" altLang="en-US" dirty="0">
                <a:latin typeface="Arial" panose="020B0604020202020204" pitchFamily="34" charset="0"/>
              </a:rPr>
              <a:t>The key thing to note about this definition is that it takes a highly </a:t>
            </a:r>
            <a:r>
              <a:rPr lang="en-GB" altLang="en-US" b="1" dirty="0">
                <a:latin typeface="Arial" panose="020B0604020202020204" pitchFamily="34" charset="0"/>
              </a:rPr>
              <a:t>anthropocentric perspective </a:t>
            </a:r>
            <a:r>
              <a:rPr lang="en-GB" altLang="en-US" dirty="0">
                <a:latin typeface="Arial" panose="020B0604020202020204" pitchFamily="34" charset="0"/>
              </a:rPr>
              <a:t>and focuses specifically on the benefits or ‘services’ that ecosystems provide to people. There is less interest in ecosystems for their own sake (and this is a criticism that is sometimes levelled at the concept of ecosystem services).</a:t>
            </a:r>
            <a:endParaRPr lang="en-GB" dirty="0"/>
          </a:p>
        </p:txBody>
      </p:sp>
      <p:sp>
        <p:nvSpPr>
          <p:cNvPr id="4" name="Slide Number Placeholder 3"/>
          <p:cNvSpPr>
            <a:spLocks noGrp="1"/>
          </p:cNvSpPr>
          <p:nvPr>
            <p:ph type="sldNum" sz="quarter" idx="10"/>
          </p:nvPr>
        </p:nvSpPr>
        <p:spPr/>
        <p:txBody>
          <a:bodyPr/>
          <a:lstStyle/>
          <a:p>
            <a:fld id="{D536A055-F74D-284E-8E9F-F2FBD7D2465E}" type="slidenum">
              <a:rPr lang="en-US" smtClean="0"/>
              <a:t>8</a:t>
            </a:fld>
            <a:endParaRPr lang="en-US"/>
          </a:p>
        </p:txBody>
      </p:sp>
    </p:spTree>
    <p:extLst>
      <p:ext uri="{BB962C8B-B14F-4D97-AF65-F5344CB8AC3E}">
        <p14:creationId xmlns:p14="http://schemas.microsoft.com/office/powerpoint/2010/main" val="1050161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25</a:t>
            </a:fld>
            <a:endParaRPr lang="en-GB" altLang="en-US"/>
          </a:p>
        </p:txBody>
      </p:sp>
    </p:spTree>
    <p:extLst>
      <p:ext uri="{BB962C8B-B14F-4D97-AF65-F5344CB8AC3E}">
        <p14:creationId xmlns:p14="http://schemas.microsoft.com/office/powerpoint/2010/main" val="3859503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26</a:t>
            </a:fld>
            <a:endParaRPr lang="en-GB" altLang="en-US"/>
          </a:p>
        </p:txBody>
      </p:sp>
    </p:spTree>
    <p:extLst>
      <p:ext uri="{BB962C8B-B14F-4D97-AF65-F5344CB8AC3E}">
        <p14:creationId xmlns:p14="http://schemas.microsoft.com/office/powerpoint/2010/main" val="3060785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1/9/2024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87900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1/9/2024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11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1/9/2024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876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1/9/2024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358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1/9/2024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179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1/9/2024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825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1/9/2024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6180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1/9/2024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981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1/9/2024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8532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1/9/2024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708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1/9/2024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3910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2529885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418924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2 Image">
    <p:bg>
      <p:bgPr>
        <a:solidFill>
          <a:schemeClr val="tx1"/>
        </a:solidFill>
        <a:effectLst/>
      </p:bgPr>
    </p:bg>
    <p:spTree>
      <p:nvGrpSpPr>
        <p:cNvPr id="1" name=""/>
        <p:cNvGrpSpPr/>
        <p:nvPr/>
      </p:nvGrpSpPr>
      <p:grpSpPr>
        <a:xfrm>
          <a:off x="0" y="0"/>
          <a:ext cx="0" cy="0"/>
          <a:chOff x="0" y="0"/>
          <a:chExt cx="0" cy="0"/>
        </a:xfrm>
      </p:grpSpPr>
      <p:sp>
        <p:nvSpPr>
          <p:cNvPr id="3" name="TextBox 2"/>
          <p:cNvSpPr txBox="1"/>
          <p:nvPr userDrawn="1"/>
        </p:nvSpPr>
        <p:spPr>
          <a:xfrm>
            <a:off x="7588577" y="1282045"/>
            <a:ext cx="90944" cy="461665"/>
          </a:xfrm>
          <a:prstGeom prst="rect">
            <a:avLst/>
          </a:prstGeom>
          <a:noFill/>
        </p:spPr>
        <p:txBody>
          <a:bodyPr wrap="none" lIns="0" rIns="90000" rtlCol="0">
            <a:spAutoFit/>
          </a:bodyPr>
          <a:lstStyle/>
          <a:p>
            <a:endParaRPr lang="en-US" sz="2400" b="1" i="0" baseline="0" dirty="0" err="1">
              <a:solidFill>
                <a:schemeClr val="tx1"/>
              </a:solidFill>
              <a:latin typeface="Century gothic" charset="0"/>
            </a:endParaRPr>
          </a:p>
        </p:txBody>
      </p:sp>
      <p:sp>
        <p:nvSpPr>
          <p:cNvPr id="5" name="Picture Placeholder 4"/>
          <p:cNvSpPr>
            <a:spLocks noGrp="1"/>
          </p:cNvSpPr>
          <p:nvPr>
            <p:ph type="pic" sz="quarter" idx="10"/>
          </p:nvPr>
        </p:nvSpPr>
        <p:spPr>
          <a:xfrm>
            <a:off x="6096001" y="0"/>
            <a:ext cx="6096000" cy="6858000"/>
          </a:xfrm>
        </p:spPr>
        <p:txBody>
          <a:bodyPr/>
          <a:lstStyle/>
          <a:p>
            <a:endParaRPr lang="en-US"/>
          </a:p>
        </p:txBody>
      </p:sp>
      <p:sp>
        <p:nvSpPr>
          <p:cNvPr id="11" name="Title 1"/>
          <p:cNvSpPr>
            <a:spLocks noGrp="1"/>
          </p:cNvSpPr>
          <p:nvPr>
            <p:ph type="ctrTitle" hasCustomPrompt="1"/>
          </p:nvPr>
        </p:nvSpPr>
        <p:spPr>
          <a:xfrm>
            <a:off x="658813" y="620713"/>
            <a:ext cx="4789488" cy="908480"/>
          </a:xfrm>
          <a:prstGeom prst="rect">
            <a:avLst/>
          </a:prstGeom>
          <a:noFill/>
        </p:spPr>
        <p:txBody>
          <a:bodyPr anchor="t" anchorCtr="0">
            <a:normAutofit/>
          </a:bodyPr>
          <a:lstStyle>
            <a:lvl1pPr algn="l">
              <a:defRPr sz="4800" b="1" i="0" baseline="0">
                <a:solidFill>
                  <a:srgbClr val="505459"/>
                </a:solidFill>
                <a:latin typeface="Century Gothic" charset="0"/>
              </a:defRPr>
            </a:lvl1pPr>
          </a:lstStyle>
          <a:p>
            <a:r>
              <a:rPr lang="en-US" dirty="0"/>
              <a:t>Headline</a:t>
            </a:r>
          </a:p>
        </p:txBody>
      </p:sp>
      <p:sp>
        <p:nvSpPr>
          <p:cNvPr id="13" name="Text Placeholder 2"/>
          <p:cNvSpPr>
            <a:spLocks noGrp="1"/>
          </p:cNvSpPr>
          <p:nvPr>
            <p:ph type="body" sz="quarter" idx="11" hasCustomPrompt="1"/>
          </p:nvPr>
        </p:nvSpPr>
        <p:spPr>
          <a:xfrm>
            <a:off x="658813" y="1913641"/>
            <a:ext cx="4789487" cy="4287133"/>
          </a:xfrm>
        </p:spPr>
        <p:txBody>
          <a:bodyPr>
            <a:normAutofit/>
          </a:bodyPr>
          <a:lstStyle>
            <a:lvl1pPr marL="0" indent="0">
              <a:lnSpc>
                <a:spcPct val="120000"/>
              </a:lnSpc>
              <a:spcAft>
                <a:spcPts val="1800"/>
              </a:spcAft>
              <a:buNone/>
              <a:defRPr sz="2400"/>
            </a:lvl1pPr>
          </a:lstStyle>
          <a:p>
            <a:pPr>
              <a:lnSpc>
                <a:spcPct val="120000"/>
              </a:lnSpc>
              <a:spcAft>
                <a:spcPts val="1800"/>
              </a:spcAft>
            </a:pPr>
            <a:r>
              <a:rPr lang="en-US"/>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Integer maximus </a:t>
            </a:r>
            <a:r>
              <a:rPr lang="en-US" dirty="0" err="1"/>
              <a:t>massa</a:t>
            </a:r>
            <a:r>
              <a:rPr lang="en-US" dirty="0"/>
              <a:t> </a:t>
            </a:r>
            <a:r>
              <a:rPr lang="en-US" dirty="0" err="1"/>
              <a:t>vel</a:t>
            </a:r>
            <a:r>
              <a:rPr lang="en-US" dirty="0"/>
              <a:t> ante </a:t>
            </a:r>
            <a:r>
              <a:rPr lang="en-US" dirty="0" err="1"/>
              <a:t>commodo</a:t>
            </a:r>
            <a:r>
              <a:rPr lang="en-US" dirty="0"/>
              <a:t> </a:t>
            </a:r>
            <a:r>
              <a:rPr lang="en-US" dirty="0" err="1"/>
              <a:t>volutpat</a:t>
            </a:r>
            <a:r>
              <a:rPr lang="en-US" dirty="0"/>
              <a:t>. </a:t>
            </a:r>
            <a:r>
              <a:rPr lang="en-US" dirty="0" err="1"/>
              <a:t>Ut</a:t>
            </a:r>
            <a:r>
              <a:rPr lang="en-US" dirty="0"/>
              <a:t> </a:t>
            </a:r>
            <a:r>
              <a:rPr lang="en-US" dirty="0" err="1"/>
              <a:t>laoreet</a:t>
            </a:r>
            <a:r>
              <a:rPr lang="en-US" dirty="0"/>
              <a:t>, </a:t>
            </a:r>
            <a:r>
              <a:rPr lang="en-US" dirty="0" err="1"/>
              <a:t>odio</a:t>
            </a:r>
            <a:r>
              <a:rPr lang="en-US" dirty="0"/>
              <a:t> a </a:t>
            </a:r>
            <a:r>
              <a:rPr lang="en-US" dirty="0" err="1"/>
              <a:t>viverra</a:t>
            </a:r>
            <a:r>
              <a:rPr lang="en-US" dirty="0"/>
              <a:t> </a:t>
            </a:r>
            <a:r>
              <a:rPr lang="en-US" dirty="0" err="1"/>
              <a:t>ultrices</a:t>
            </a:r>
            <a:r>
              <a:rPr lang="en-US" dirty="0"/>
              <a:t>, dui </a:t>
            </a:r>
            <a:r>
              <a:rPr lang="en-US" dirty="0" err="1"/>
              <a:t>diam</a:t>
            </a:r>
            <a:r>
              <a:rPr lang="en-US" dirty="0"/>
              <a:t> </a:t>
            </a:r>
            <a:r>
              <a:rPr lang="en-US" dirty="0" err="1"/>
              <a:t>porttitor</a:t>
            </a:r>
            <a:r>
              <a:rPr lang="en-US" dirty="0"/>
              <a:t> lorem, et </a:t>
            </a:r>
            <a:r>
              <a:rPr lang="en-US" dirty="0" err="1"/>
              <a:t>ultrices</a:t>
            </a:r>
            <a:r>
              <a:rPr lang="en-US" dirty="0"/>
              <a:t> </a:t>
            </a:r>
            <a:r>
              <a:rPr lang="en-US" dirty="0" err="1"/>
              <a:t>arcu</a:t>
            </a:r>
            <a:r>
              <a:rPr lang="en-US" dirty="0"/>
              <a:t> </a:t>
            </a:r>
            <a:r>
              <a:rPr lang="en-US" dirty="0" err="1"/>
              <a:t>est</a:t>
            </a:r>
            <a:r>
              <a:rPr lang="en-US" dirty="0"/>
              <a:t> id ante.</a:t>
            </a:r>
          </a:p>
          <a:p>
            <a:pPr>
              <a:lnSpc>
                <a:spcPct val="120000"/>
              </a:lnSpc>
              <a:spcAft>
                <a:spcPts val="1800"/>
              </a:spcAft>
            </a:pPr>
            <a:r>
              <a:rPr lang="en-US" dirty="0" err="1"/>
              <a:t>Sed</a:t>
            </a:r>
            <a:r>
              <a:rPr lang="en-US" dirty="0"/>
              <a:t> </a:t>
            </a:r>
            <a:r>
              <a:rPr lang="en-US" dirty="0" err="1"/>
              <a:t>elementum</a:t>
            </a:r>
            <a:r>
              <a:rPr lang="en-US" dirty="0"/>
              <a:t> </a:t>
            </a:r>
            <a:r>
              <a:rPr lang="en-US" dirty="0" err="1"/>
              <a:t>urna</a:t>
            </a:r>
            <a:r>
              <a:rPr lang="en-US" dirty="0"/>
              <a:t> </a:t>
            </a:r>
            <a:r>
              <a:rPr lang="en-US" dirty="0" err="1"/>
              <a:t>quis</a:t>
            </a:r>
            <a:r>
              <a:rPr lang="en-US" dirty="0"/>
              <a:t> </a:t>
            </a:r>
            <a:r>
              <a:rPr lang="en-US" dirty="0" err="1"/>
              <a:t>rutrum</a:t>
            </a:r>
            <a:r>
              <a:rPr lang="en-US" dirty="0"/>
              <a:t> </a:t>
            </a:r>
            <a:r>
              <a:rPr lang="en-US" dirty="0" err="1"/>
              <a:t>venenatis</a:t>
            </a:r>
            <a:r>
              <a:rPr lang="en-US" dirty="0"/>
              <a:t>. </a:t>
            </a:r>
          </a:p>
        </p:txBody>
      </p:sp>
    </p:spTree>
    <p:extLst>
      <p:ext uri="{BB962C8B-B14F-4D97-AF65-F5344CB8AC3E}">
        <p14:creationId xmlns:p14="http://schemas.microsoft.com/office/powerpoint/2010/main" val="287341346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1/9/2024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14270816"/>
      </p:ext>
    </p:extLst>
  </p:cSld>
  <p:clrMap bg1="lt1" tx1="dk1" bg2="lt2" tx2="dk2" accent1="accent1" accent2="accent2" accent3="accent3" accent4="accent4" accent5="accent5" accent6="accent6" hlink="hlink" folHlink="folHlink"/>
  <p:sldLayoutIdLst>
    <p:sldLayoutId id="2147484849" r:id="rId1"/>
    <p:sldLayoutId id="2147484850" r:id="rId2"/>
    <p:sldLayoutId id="2147484851" r:id="rId3"/>
    <p:sldLayoutId id="2147484852" r:id="rId4"/>
    <p:sldLayoutId id="2147484853" r:id="rId5"/>
    <p:sldLayoutId id="2147484854" r:id="rId6"/>
    <p:sldLayoutId id="2147484855" r:id="rId7"/>
    <p:sldLayoutId id="2147484856" r:id="rId8"/>
    <p:sldLayoutId id="2147484857" r:id="rId9"/>
    <p:sldLayoutId id="2147484858" r:id="rId10"/>
    <p:sldLayoutId id="2147484859" r:id="rId11"/>
    <p:sldLayoutId id="2147484860" r:id="rId12"/>
    <p:sldLayoutId id="2147484861" r:id="rId13"/>
    <p:sldLayoutId id="2147484879" r:id="rId1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bi.sydney.edu.au/for-the-sake-of-the-planet-we-need-to-rethink-human-centred-design/"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medium.com/@KaterinaNishan/moving-from-human-centered-to-earth-centered-design-26f0af24196"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KaterinaNishan/moving-from-human-centered-to-earth-centered-design-26f0af24196"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bonpote.com/en/the-doughnut-economics-definition-and-critical-analysi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hyperlink" Target="https://sustainablereview.com/amsterdam-doughnut-mode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fecentred.design/what-is-life-centred-desig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ctivityanalysis.net/the-evolution-of-activity/" TargetMode="External"/><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aprilliale.medium.com/a-brief-explanation-about-actor-network-theory-d8e9aad41a18"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lifecentred.design/what-is-life-centred-design/" TargetMode="External"/><Relationship Id="rId2" Type="http://schemas.openxmlformats.org/officeDocument/2006/relationships/hyperlink" Target="https://uxdesign.cc/tools-for-environment-centered-designers-actant-mapping-canvas-a495df19750e" TargetMode="Externa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hyperlink" Target="http://www.public-domain-image.com/full-image/fauna-animals-public-domain-images-pictures/deers-public-domain-images-pictures/moose-and-elk-public-domain-images-pictures/a-bull-moose-animal-mammal.jpg-free-photograph.html" TargetMode="External"/><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moodle.uwtsd.ac.uk/pluginfile.php/881611/mod_resource/content/1/multispecies-sustainabilit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6893" y="897419"/>
            <a:ext cx="5907139" cy="3204134"/>
          </a:xfrm>
        </p:spPr>
        <p:txBody>
          <a:bodyPr vert="horz" lIns="91440" tIns="45720" rIns="91440" bIns="45720" rtlCol="0" anchor="b">
            <a:normAutofit/>
          </a:bodyPr>
          <a:lstStyle/>
          <a:p>
            <a:pPr algn="l"/>
            <a:r>
              <a:rPr lang="en-US" sz="4800" b="1" dirty="0">
                <a:solidFill>
                  <a:schemeClr val="bg1"/>
                </a:solidFill>
                <a:latin typeface="Neue Haas Grotesk Text Pro" panose="020B0504020202020204" pitchFamily="34" charset="0"/>
              </a:rPr>
              <a:t>Multispecies Sustainability</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GB" sz="3200" dirty="0">
                <a:solidFill>
                  <a:schemeClr val="bg1"/>
                </a:solidFill>
                <a:latin typeface="Neue Haas Grotesk Text Pro" panose="020B0504020202020204" pitchFamily="34" charset="0"/>
              </a:rPr>
              <a:t>Icebreaker:</a:t>
            </a:r>
            <a:endParaRPr lang="en-US" sz="3200" dirty="0">
              <a:solidFill>
                <a:schemeClr val="bg1"/>
              </a:solidFill>
              <a:latin typeface="Neue Haas Grotesk Text Pro" panose="020B0504020202020204" pitchFamily="34" charset="0"/>
            </a:endParaRPr>
          </a:p>
        </p:txBody>
      </p:sp>
      <p:sp>
        <p:nvSpPr>
          <p:cNvPr id="4" name="Text Placeholder 3"/>
          <p:cNvSpPr>
            <a:spLocks noGrp="1"/>
          </p:cNvSpPr>
          <p:nvPr>
            <p:ph type="body" sz="quarter" idx="11"/>
          </p:nvPr>
        </p:nvSpPr>
        <p:spPr>
          <a:xfrm>
            <a:off x="658813" y="1913641"/>
            <a:ext cx="11053811" cy="4287133"/>
          </a:xfrm>
        </p:spPr>
        <p:txBody>
          <a:bodyPr>
            <a:normAutofit/>
          </a:bodyPr>
          <a:lstStyle/>
          <a:p>
            <a:pPr marL="342900" indent="-342900">
              <a:lnSpc>
                <a:spcPct val="100000"/>
              </a:lnSpc>
              <a:buFont typeface="Arial" panose="020B0604020202020204" pitchFamily="34" charset="0"/>
              <a:buChar char="•"/>
            </a:pPr>
            <a:r>
              <a:rPr lang="en-US" b="1" dirty="0">
                <a:solidFill>
                  <a:schemeClr val="bg1"/>
                </a:solidFill>
              </a:rPr>
              <a:t>Read the following article:</a:t>
            </a:r>
          </a:p>
          <a:p>
            <a:pPr marL="342900" indent="-342900">
              <a:lnSpc>
                <a:spcPct val="100000"/>
              </a:lnSpc>
              <a:buFont typeface="Arial" panose="020B0604020202020204" pitchFamily="34" charset="0"/>
              <a:buChar char="•"/>
            </a:pPr>
            <a:r>
              <a:rPr lang="en-GB" dirty="0">
                <a:hlinkClick r:id="rId3"/>
              </a:rPr>
              <a:t>For the sake of the planet we need to rethink human-centred design – Sydney Business Insights (SBI)</a:t>
            </a:r>
            <a:endParaRPr lang="en-US" dirty="0">
              <a:solidFill>
                <a:schemeClr val="bg1"/>
              </a:solidFill>
            </a:endParaRPr>
          </a:p>
          <a:p>
            <a:pPr marL="342900" indent="-342900">
              <a:lnSpc>
                <a:spcPct val="100000"/>
              </a:lnSpc>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3079303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6981825" y="1641752"/>
            <a:ext cx="4391024" cy="1323439"/>
          </a:xfrm>
        </p:spPr>
        <p:txBody>
          <a:bodyPr anchor="t">
            <a:normAutofit/>
          </a:bodyPr>
          <a:lstStyle/>
          <a:p>
            <a:r>
              <a:rPr lang="en-GB" sz="4000" b="1">
                <a:solidFill>
                  <a:schemeClr val="bg1"/>
                </a:solidFill>
                <a:latin typeface="Neue Haas Grotesk Text Pro" panose="020B0504020202020204" pitchFamily="34" charset="0"/>
              </a:rPr>
              <a:t>Make a company in pairs</a:t>
            </a:r>
          </a:p>
        </p:txBody>
      </p:sp>
      <p:pic>
        <p:nvPicPr>
          <p:cNvPr id="5" name="Picture 4">
            <a:extLst>
              <a:ext uri="{FF2B5EF4-FFF2-40B4-BE49-F238E27FC236}">
                <a16:creationId xmlns:a16="http://schemas.microsoft.com/office/drawing/2014/main" id="{4595FCD0-104D-A553-7554-A8AED83FB726}"/>
              </a:ext>
            </a:extLst>
          </p:cNvPr>
          <p:cNvPicPr>
            <a:picLocks noChangeAspect="1"/>
          </p:cNvPicPr>
          <p:nvPr/>
        </p:nvPicPr>
        <p:blipFill rotWithShape="1">
          <a:blip r:embed="rId2"/>
          <a:srcRect r="44291" b="-1"/>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6" name="Group 15">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7" name="Freeform: Shape 16">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EB3B2222-6C84-7B25-563A-F23F50D60387}"/>
              </a:ext>
            </a:extLst>
          </p:cNvPr>
          <p:cNvSpPr>
            <a:spLocks noGrp="1"/>
          </p:cNvSpPr>
          <p:nvPr>
            <p:ph idx="1"/>
          </p:nvPr>
        </p:nvSpPr>
        <p:spPr>
          <a:xfrm>
            <a:off x="6981826" y="3146400"/>
            <a:ext cx="4391024" cy="2682000"/>
          </a:xfrm>
        </p:spPr>
        <p:txBody>
          <a:bodyPr>
            <a:normAutofit/>
          </a:bodyPr>
          <a:lstStyle/>
          <a:p>
            <a:pPr marL="0" indent="0">
              <a:buNone/>
            </a:pPr>
            <a:r>
              <a:rPr lang="en-GB" sz="2400" b="0" i="0" dirty="0">
                <a:solidFill>
                  <a:schemeClr val="bg1">
                    <a:alpha val="80000"/>
                  </a:schemeClr>
                </a:solidFill>
                <a:effectLst/>
                <a:latin typeface="medium-content-sans-serif-font"/>
              </a:rPr>
              <a:t>You can choose the type of company</a:t>
            </a:r>
          </a:p>
          <a:p>
            <a:pPr marL="0" indent="0">
              <a:buNone/>
            </a:pPr>
            <a:r>
              <a:rPr lang="en-GB" sz="2400" dirty="0">
                <a:solidFill>
                  <a:schemeClr val="bg1">
                    <a:alpha val="80000"/>
                  </a:schemeClr>
                </a:solidFill>
                <a:latin typeface="medium-content-sans-serif-font"/>
              </a:rPr>
              <a:t>You can choose the location</a:t>
            </a:r>
          </a:p>
          <a:p>
            <a:pPr marL="0" indent="0">
              <a:buNone/>
            </a:pPr>
            <a:r>
              <a:rPr lang="en-GB" sz="2400" b="0" i="0" dirty="0">
                <a:solidFill>
                  <a:schemeClr val="bg1">
                    <a:alpha val="80000"/>
                  </a:schemeClr>
                </a:solidFill>
                <a:effectLst/>
                <a:latin typeface="medium-content-sans-serif-font"/>
              </a:rPr>
              <a:t>You can choose what </a:t>
            </a:r>
            <a:r>
              <a:rPr lang="en-GB" sz="2400" dirty="0">
                <a:solidFill>
                  <a:schemeClr val="bg1">
                    <a:alpha val="80000"/>
                  </a:schemeClr>
                </a:solidFill>
                <a:latin typeface="medium-content-sans-serif-font"/>
              </a:rPr>
              <a:t>industry etc.</a:t>
            </a:r>
            <a:br>
              <a:rPr lang="en-GB" sz="2400" b="0" i="0" dirty="0">
                <a:solidFill>
                  <a:schemeClr val="bg1">
                    <a:alpha val="80000"/>
                  </a:schemeClr>
                </a:solidFill>
                <a:effectLst/>
                <a:latin typeface="medium-content-sans-serif-font"/>
              </a:rPr>
            </a:br>
            <a:endParaRPr lang="en-GB" sz="2400" dirty="0">
              <a:solidFill>
                <a:schemeClr val="bg1">
                  <a:alpha val="80000"/>
                </a:schemeClr>
              </a:solidFill>
            </a:endParaRPr>
          </a:p>
        </p:txBody>
      </p:sp>
    </p:spTree>
    <p:extLst>
      <p:ext uri="{BB962C8B-B14F-4D97-AF65-F5344CB8AC3E}">
        <p14:creationId xmlns:p14="http://schemas.microsoft.com/office/powerpoint/2010/main" val="418575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GB" sz="3200" dirty="0">
                <a:solidFill>
                  <a:schemeClr val="bg1"/>
                </a:solidFill>
                <a:latin typeface="Neue Haas Grotesk Text Pro" panose="020B0504020202020204" pitchFamily="34" charset="0"/>
              </a:rPr>
              <a:t>Lecture Outline</a:t>
            </a:r>
            <a:endParaRPr lang="en-US" sz="3200" dirty="0">
              <a:solidFill>
                <a:schemeClr val="bg1"/>
              </a:solidFill>
              <a:latin typeface="Neue Haas Grotesk Text Pro" panose="020B0504020202020204" pitchFamily="34" charset="0"/>
            </a:endParaRPr>
          </a:p>
        </p:txBody>
      </p:sp>
      <p:sp>
        <p:nvSpPr>
          <p:cNvPr id="4" name="Text Placeholder 3"/>
          <p:cNvSpPr>
            <a:spLocks noGrp="1"/>
          </p:cNvSpPr>
          <p:nvPr>
            <p:ph type="body" sz="quarter" idx="11"/>
          </p:nvPr>
        </p:nvSpPr>
        <p:spPr>
          <a:xfrm>
            <a:off x="658813" y="1913641"/>
            <a:ext cx="11269835" cy="4287133"/>
          </a:xfrm>
        </p:spPr>
        <p:txBody>
          <a:bodyPr>
            <a:normAutofit/>
          </a:bodyPr>
          <a:lstStyle/>
          <a:p>
            <a:pPr marL="342900" indent="-342900">
              <a:lnSpc>
                <a:spcPct val="100000"/>
              </a:lnSpc>
              <a:buFont typeface="Arial" panose="020B0604020202020204" pitchFamily="34" charset="0"/>
              <a:buChar char="•"/>
            </a:pPr>
            <a:r>
              <a:rPr lang="en-US" b="1" dirty="0">
                <a:solidFill>
                  <a:schemeClr val="bg1"/>
                </a:solidFill>
              </a:rPr>
              <a:t>Non-human and non-user personas</a:t>
            </a:r>
          </a:p>
          <a:p>
            <a:pPr marL="342900" indent="-342900">
              <a:lnSpc>
                <a:spcPct val="100000"/>
              </a:lnSpc>
              <a:buFont typeface="Arial" panose="020B0604020202020204" pitchFamily="34" charset="0"/>
              <a:buChar char="•"/>
            </a:pPr>
            <a:r>
              <a:rPr lang="en-US" b="1" dirty="0">
                <a:solidFill>
                  <a:schemeClr val="bg1"/>
                </a:solidFill>
              </a:rPr>
              <a:t>Researching the Non-human and non-user (Activity)</a:t>
            </a:r>
          </a:p>
          <a:p>
            <a:pPr marL="342900" indent="-342900">
              <a:lnSpc>
                <a:spcPct val="100000"/>
              </a:lnSpc>
              <a:buFont typeface="Arial" panose="020B0604020202020204" pitchFamily="34" charset="0"/>
              <a:buChar char="•"/>
            </a:pPr>
            <a:r>
              <a:rPr lang="en-US" b="1" dirty="0">
                <a:solidFill>
                  <a:schemeClr val="bg1"/>
                </a:solidFill>
              </a:rPr>
              <a:t>Multispecies Sustainability (paper discussion)</a:t>
            </a:r>
          </a:p>
          <a:p>
            <a:pPr marL="342900" indent="-342900">
              <a:lnSpc>
                <a:spcPct val="100000"/>
              </a:lnSpc>
              <a:buFont typeface="Arial" panose="020B0604020202020204" pitchFamily="34" charset="0"/>
              <a:buChar char="•"/>
            </a:pPr>
            <a:endParaRPr lang="en-US" dirty="0">
              <a:solidFill>
                <a:schemeClr val="bg1"/>
              </a:solidFill>
            </a:endParaRPr>
          </a:p>
          <a:p>
            <a:pPr marL="342900" indent="-342900">
              <a:lnSpc>
                <a:spcPct val="100000"/>
              </a:lnSpc>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1738499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199" y="548464"/>
            <a:ext cx="3807187" cy="2228074"/>
          </a:xfrm>
        </p:spPr>
        <p:txBody>
          <a:bodyPr>
            <a:normAutofit/>
          </a:bodyPr>
          <a:lstStyle/>
          <a:p>
            <a:r>
              <a:rPr lang="en-GB" sz="4000" b="1">
                <a:latin typeface="Neue Haas Grotesk Text Pro" panose="020B0504020202020204" pitchFamily="34" charset="0"/>
              </a:rPr>
              <a:t>What are ecosystem services?</a:t>
            </a:r>
            <a:endParaRPr lang="en-US" sz="4000" b="1" dirty="0">
              <a:latin typeface="Neue Haas Grotesk Text Pro" panose="020B0504020202020204" pitchFamily="34" charset="0"/>
            </a:endParaRPr>
          </a:p>
        </p:txBody>
      </p:sp>
      <p:sp>
        <p:nvSpPr>
          <p:cNvPr id="5" name="Content Placeholder 4"/>
          <p:cNvSpPr>
            <a:spLocks noGrp="1"/>
          </p:cNvSpPr>
          <p:nvPr>
            <p:ph idx="1"/>
          </p:nvPr>
        </p:nvSpPr>
        <p:spPr>
          <a:xfrm>
            <a:off x="838201" y="2962279"/>
            <a:ext cx="3799425" cy="3143241"/>
          </a:xfrm>
        </p:spPr>
        <p:txBody>
          <a:bodyPr>
            <a:normAutofit/>
          </a:bodyPr>
          <a:lstStyle/>
          <a:p>
            <a:r>
              <a:rPr lang="en-GB" altLang="en-US" sz="2000" b="1" i="1" kern="0" dirty="0">
                <a:cs typeface="Times New Roman" panose="02020603050405020304" pitchFamily="18" charset="0"/>
              </a:rPr>
              <a:t>“the benefits people obtain from ecosystems” </a:t>
            </a:r>
          </a:p>
          <a:p>
            <a:pPr marL="252000" indent="0">
              <a:buNone/>
            </a:pPr>
            <a:r>
              <a:rPr lang="en-GB" altLang="en-US" sz="2000" kern="0" dirty="0">
                <a:cs typeface="Times New Roman" panose="02020603050405020304" pitchFamily="18" charset="0"/>
              </a:rPr>
              <a:t>(MA 2005)</a:t>
            </a:r>
          </a:p>
          <a:p>
            <a:pPr marL="0" indent="0">
              <a:buNone/>
            </a:pPr>
            <a:endParaRPr lang="en-GB" altLang="en-US" sz="2000" kern="0" dirty="0">
              <a:cs typeface="Times New Roman" panose="02020603050405020304" pitchFamily="18" charset="0"/>
            </a:endParaRPr>
          </a:p>
          <a:p>
            <a:pPr marL="0" indent="0">
              <a:buNone/>
            </a:pPr>
            <a:r>
              <a:rPr lang="en-GB" altLang="en-US" sz="2000" b="1" kern="0" dirty="0">
                <a:cs typeface="Times New Roman" panose="02020603050405020304" pitchFamily="18" charset="0"/>
              </a:rPr>
              <a:t>Note: </a:t>
            </a:r>
            <a:r>
              <a:rPr lang="en-GB" altLang="en-US" sz="2000" kern="0" dirty="0">
                <a:cs typeface="Times New Roman" panose="02020603050405020304" pitchFamily="18" charset="0"/>
              </a:rPr>
              <a:t>that the concept of ecosystem services takes a very anthropocentric perspective</a:t>
            </a:r>
          </a:p>
        </p:txBody>
      </p:sp>
      <p:pic>
        <p:nvPicPr>
          <p:cNvPr id="20" name="Picture 19" descr="Autumn Leaves">
            <a:extLst>
              <a:ext uri="{FF2B5EF4-FFF2-40B4-BE49-F238E27FC236}">
                <a16:creationId xmlns:a16="http://schemas.microsoft.com/office/drawing/2014/main" id="{F9F67E59-641A-D771-2489-B1E10CE40DB2}"/>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1"/>
          <a:stretch/>
        </p:blipFill>
        <p:spPr>
          <a:xfrm>
            <a:off x="5010386" y="10"/>
            <a:ext cx="7181613" cy="6857990"/>
          </a:xfrm>
          <a:prstGeom prst="rect">
            <a:avLst/>
          </a:prstGeom>
          <a:effectLst/>
        </p:spPr>
      </p:pic>
    </p:spTree>
    <p:extLst>
      <p:ext uri="{BB962C8B-B14F-4D97-AF65-F5344CB8AC3E}">
        <p14:creationId xmlns:p14="http://schemas.microsoft.com/office/powerpoint/2010/main" val="136518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199" y="548464"/>
            <a:ext cx="3807187" cy="2228074"/>
          </a:xfrm>
        </p:spPr>
        <p:txBody>
          <a:bodyPr>
            <a:normAutofit/>
          </a:bodyPr>
          <a:lstStyle/>
          <a:p>
            <a:r>
              <a:rPr lang="en-GB" sz="4000" b="1">
                <a:latin typeface="Neue Haas Grotesk Text Pro" panose="020B0504020202020204" pitchFamily="34" charset="0"/>
              </a:rPr>
              <a:t>What are ecosystem services?</a:t>
            </a:r>
            <a:endParaRPr lang="en-US" sz="4000" b="1" dirty="0">
              <a:latin typeface="Neue Haas Grotesk Text Pro" panose="020B0504020202020204" pitchFamily="34" charset="0"/>
            </a:endParaRPr>
          </a:p>
        </p:txBody>
      </p:sp>
      <p:sp>
        <p:nvSpPr>
          <p:cNvPr id="3" name="Content Placeholder 2">
            <a:extLst>
              <a:ext uri="{FF2B5EF4-FFF2-40B4-BE49-F238E27FC236}">
                <a16:creationId xmlns:a16="http://schemas.microsoft.com/office/drawing/2014/main" id="{99927762-AB75-757A-18A1-0ABD76910A6E}"/>
              </a:ext>
            </a:extLst>
          </p:cNvPr>
          <p:cNvSpPr>
            <a:spLocks noGrp="1"/>
          </p:cNvSpPr>
          <p:nvPr>
            <p:ph idx="1"/>
          </p:nvPr>
        </p:nvSpPr>
        <p:spPr/>
        <p:txBody>
          <a:bodyPr/>
          <a:lstStyle/>
          <a:p>
            <a:endParaRPr lang="en-GB" dirty="0"/>
          </a:p>
        </p:txBody>
      </p:sp>
      <p:pic>
        <p:nvPicPr>
          <p:cNvPr id="8194" name="Picture 2" descr="Earth-Centered Design: A New Approach to Design | Medium">
            <a:extLst>
              <a:ext uri="{FF2B5EF4-FFF2-40B4-BE49-F238E27FC236}">
                <a16:creationId xmlns:a16="http://schemas.microsoft.com/office/drawing/2014/main" id="{6616B9DA-A032-DF72-DC55-31EF104B5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21" y="58316"/>
            <a:ext cx="11976851" cy="67413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3676B31-BE0C-BFB5-38B1-3FD1CD8CA2C7}"/>
              </a:ext>
            </a:extLst>
          </p:cNvPr>
          <p:cNvSpPr txBox="1"/>
          <p:nvPr/>
        </p:nvSpPr>
        <p:spPr>
          <a:xfrm>
            <a:off x="263352" y="6430352"/>
            <a:ext cx="6124174" cy="369332"/>
          </a:xfrm>
          <a:prstGeom prst="rect">
            <a:avLst/>
          </a:prstGeom>
          <a:noFill/>
        </p:spPr>
        <p:txBody>
          <a:bodyPr wrap="square">
            <a:spAutoFit/>
          </a:bodyPr>
          <a:lstStyle/>
          <a:p>
            <a:r>
              <a:rPr lang="en-GB" dirty="0">
                <a:hlinkClick r:id="rId4"/>
              </a:rPr>
              <a:t>Earth-</a:t>
            </a:r>
            <a:r>
              <a:rPr lang="en-GB" dirty="0" err="1">
                <a:hlinkClick r:id="rId4"/>
              </a:rPr>
              <a:t>Centered</a:t>
            </a:r>
            <a:r>
              <a:rPr lang="en-GB" dirty="0">
                <a:hlinkClick r:id="rId4"/>
              </a:rPr>
              <a:t> Design: A New Approach to Design | Medium</a:t>
            </a:r>
            <a:endParaRPr lang="en-GB" dirty="0"/>
          </a:p>
        </p:txBody>
      </p:sp>
    </p:spTree>
    <p:extLst>
      <p:ext uri="{BB962C8B-B14F-4D97-AF65-F5344CB8AC3E}">
        <p14:creationId xmlns:p14="http://schemas.microsoft.com/office/powerpoint/2010/main" val="265363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3676B31-BE0C-BFB5-38B1-3FD1CD8CA2C7}"/>
              </a:ext>
            </a:extLst>
          </p:cNvPr>
          <p:cNvSpPr txBox="1"/>
          <p:nvPr/>
        </p:nvSpPr>
        <p:spPr>
          <a:xfrm>
            <a:off x="263352" y="6430352"/>
            <a:ext cx="6124174" cy="369332"/>
          </a:xfrm>
          <a:prstGeom prst="rect">
            <a:avLst/>
          </a:prstGeom>
          <a:noFill/>
        </p:spPr>
        <p:txBody>
          <a:bodyPr wrap="square">
            <a:spAutoFit/>
          </a:bodyPr>
          <a:lstStyle/>
          <a:p>
            <a:r>
              <a:rPr lang="en-GB" dirty="0">
                <a:hlinkClick r:id="rId3"/>
              </a:rPr>
              <a:t>Earth-</a:t>
            </a:r>
            <a:r>
              <a:rPr lang="en-GB" dirty="0" err="1">
                <a:hlinkClick r:id="rId3"/>
              </a:rPr>
              <a:t>Centered</a:t>
            </a:r>
            <a:r>
              <a:rPr lang="en-GB" dirty="0">
                <a:hlinkClick r:id="rId3"/>
              </a:rPr>
              <a:t> Design: A New Approach to Design | Medium</a:t>
            </a:r>
            <a:endParaRPr lang="en-GB" dirty="0"/>
          </a:p>
        </p:txBody>
      </p:sp>
      <p:pic>
        <p:nvPicPr>
          <p:cNvPr id="9218" name="Picture 2">
            <a:extLst>
              <a:ext uri="{FF2B5EF4-FFF2-40B4-BE49-F238E27FC236}">
                <a16:creationId xmlns:a16="http://schemas.microsoft.com/office/drawing/2014/main" id="{EE64322D-BDDD-5912-DAE8-255B13C88E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368" y="181757"/>
            <a:ext cx="8834835" cy="6066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3105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199" y="548464"/>
            <a:ext cx="3807187" cy="2228074"/>
          </a:xfrm>
        </p:spPr>
        <p:txBody>
          <a:bodyPr>
            <a:normAutofit/>
          </a:bodyPr>
          <a:lstStyle/>
          <a:p>
            <a:r>
              <a:rPr lang="en-GB" sz="4000" b="1" dirty="0">
                <a:latin typeface="Neue Haas Grotesk Text Pro" panose="020B0504020202020204" pitchFamily="34" charset="0"/>
              </a:rPr>
              <a:t>Doughnut Economics</a:t>
            </a:r>
            <a:endParaRPr lang="en-US" sz="4000" b="1" dirty="0">
              <a:latin typeface="Neue Haas Grotesk Text Pro" panose="020B0504020202020204" pitchFamily="34" charset="0"/>
            </a:endParaRPr>
          </a:p>
        </p:txBody>
      </p:sp>
      <p:sp>
        <p:nvSpPr>
          <p:cNvPr id="5" name="Content Placeholder 4"/>
          <p:cNvSpPr>
            <a:spLocks noGrp="1"/>
          </p:cNvSpPr>
          <p:nvPr>
            <p:ph idx="1"/>
          </p:nvPr>
        </p:nvSpPr>
        <p:spPr>
          <a:xfrm>
            <a:off x="897937" y="2309734"/>
            <a:ext cx="3799425" cy="3143241"/>
          </a:xfrm>
        </p:spPr>
        <p:txBody>
          <a:bodyPr>
            <a:normAutofit/>
          </a:bodyPr>
          <a:lstStyle/>
          <a:p>
            <a:pPr marL="0" indent="0">
              <a:buNone/>
            </a:pPr>
            <a:r>
              <a:rPr lang="en-GB" altLang="en-US" sz="2000" kern="0" dirty="0">
                <a:cs typeface="Times New Roman" panose="02020603050405020304" pitchFamily="18" charset="0"/>
              </a:rPr>
              <a:t>Recap</a:t>
            </a:r>
          </a:p>
        </p:txBody>
      </p:sp>
      <p:pic>
        <p:nvPicPr>
          <p:cNvPr id="5122" name="Picture 2" descr="Amsterdam's sweet tooth for a doughnut model — Sustainable Review">
            <a:extLst>
              <a:ext uri="{FF2B5EF4-FFF2-40B4-BE49-F238E27FC236}">
                <a16:creationId xmlns:a16="http://schemas.microsoft.com/office/drawing/2014/main" id="{A1427FD9-06CB-E976-65AB-9D4A6662FD4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61394" y="141573"/>
            <a:ext cx="6032669" cy="36690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398822-DA74-4D78-3215-06C09BB230F4}"/>
              </a:ext>
            </a:extLst>
          </p:cNvPr>
          <p:cNvSpPr txBox="1"/>
          <p:nvPr/>
        </p:nvSpPr>
        <p:spPr>
          <a:xfrm>
            <a:off x="4223792" y="115936"/>
            <a:ext cx="3322824" cy="830997"/>
          </a:xfrm>
          <a:prstGeom prst="rect">
            <a:avLst/>
          </a:prstGeom>
          <a:noFill/>
        </p:spPr>
        <p:txBody>
          <a:bodyPr wrap="square">
            <a:spAutoFit/>
          </a:bodyPr>
          <a:lstStyle/>
          <a:p>
            <a:r>
              <a:rPr lang="en-GB" sz="1600" dirty="0">
                <a:hlinkClick r:id="rId4"/>
              </a:rPr>
              <a:t>Amsterdam's sweet tooth for a doughnut model — Sustainable Review</a:t>
            </a:r>
            <a:endParaRPr lang="en-GB" sz="1600" dirty="0"/>
          </a:p>
        </p:txBody>
      </p:sp>
      <p:pic>
        <p:nvPicPr>
          <p:cNvPr id="5124" name="Picture 4" descr="doughnut cover">
            <a:extLst>
              <a:ext uri="{FF2B5EF4-FFF2-40B4-BE49-F238E27FC236}">
                <a16:creationId xmlns:a16="http://schemas.microsoft.com/office/drawing/2014/main" id="{4811259A-8C75-6EE5-5BEC-0ACCA08B45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7" y="2274550"/>
            <a:ext cx="4804817" cy="443711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8112B999-74E1-2FB6-EE86-88AF0DD6ED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08555" y="3810604"/>
            <a:ext cx="3001516" cy="300151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E5F2A16-3F0B-AE9C-F66A-ED55BFEF0F06}"/>
              </a:ext>
            </a:extLst>
          </p:cNvPr>
          <p:cNvSpPr txBox="1"/>
          <p:nvPr/>
        </p:nvSpPr>
        <p:spPr>
          <a:xfrm>
            <a:off x="6672064" y="5865119"/>
            <a:ext cx="2566600" cy="830997"/>
          </a:xfrm>
          <a:prstGeom prst="rect">
            <a:avLst/>
          </a:prstGeom>
          <a:noFill/>
        </p:spPr>
        <p:txBody>
          <a:bodyPr wrap="square">
            <a:spAutoFit/>
          </a:bodyPr>
          <a:lstStyle/>
          <a:p>
            <a:r>
              <a:rPr lang="en-GB" sz="1600" dirty="0">
                <a:hlinkClick r:id="rId7"/>
              </a:rPr>
              <a:t>The Doughnut Economics: definition and critical analysis (bonpote.com)</a:t>
            </a:r>
            <a:endParaRPr lang="en-GB" sz="1600" dirty="0"/>
          </a:p>
        </p:txBody>
      </p:sp>
      <p:sp>
        <p:nvSpPr>
          <p:cNvPr id="9" name="TextBox 8">
            <a:extLst>
              <a:ext uri="{FF2B5EF4-FFF2-40B4-BE49-F238E27FC236}">
                <a16:creationId xmlns:a16="http://schemas.microsoft.com/office/drawing/2014/main" id="{17F51C07-6899-9A8C-16DE-4E15729FAB22}"/>
              </a:ext>
            </a:extLst>
          </p:cNvPr>
          <p:cNvSpPr txBox="1"/>
          <p:nvPr/>
        </p:nvSpPr>
        <p:spPr>
          <a:xfrm>
            <a:off x="6045857" y="5037476"/>
            <a:ext cx="3001517" cy="830997"/>
          </a:xfrm>
          <a:prstGeom prst="rect">
            <a:avLst/>
          </a:prstGeom>
          <a:noFill/>
        </p:spPr>
        <p:txBody>
          <a:bodyPr wrap="square">
            <a:spAutoFit/>
          </a:bodyPr>
          <a:lstStyle/>
          <a:p>
            <a:r>
              <a:rPr lang="en-GB" sz="1600" b="1" dirty="0">
                <a:solidFill>
                  <a:srgbClr val="333333"/>
                </a:solidFill>
                <a:effectLst/>
              </a:rPr>
              <a:t>Simplified version of the doughnut : a safe space within social and environmental limits</a:t>
            </a:r>
            <a:endParaRPr lang="en-GB" sz="1600" b="1" dirty="0"/>
          </a:p>
        </p:txBody>
      </p:sp>
    </p:spTree>
    <p:extLst>
      <p:ext uri="{BB962C8B-B14F-4D97-AF65-F5344CB8AC3E}">
        <p14:creationId xmlns:p14="http://schemas.microsoft.com/office/powerpoint/2010/main" val="1858441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Life Centred Design</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a:xfrm>
            <a:off x="335360" y="1688492"/>
            <a:ext cx="6553946" cy="4351338"/>
          </a:xfrm>
        </p:spPr>
        <p:txBody>
          <a:bodyPr>
            <a:normAutofit/>
          </a:bodyPr>
          <a:lstStyle/>
          <a:p>
            <a:r>
              <a:rPr lang="en-GB" sz="1800" b="0" i="0" dirty="0">
                <a:effectLst/>
                <a:latin typeface="Arial" panose="020B0604020202020204" pitchFamily="34" charset="0"/>
                <a:cs typeface="Arial" panose="020B0604020202020204" pitchFamily="34" charset="0"/>
              </a:rPr>
              <a:t>Life-centred design is an emerging design approach that expands human-centred design to also include consideration of sustainable, environmental, and social implications. </a:t>
            </a:r>
            <a:endParaRPr lang="en-GB" sz="18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07BD204-57EA-2BED-9648-7A74DFEB1CB1}"/>
              </a:ext>
            </a:extLst>
          </p:cNvPr>
          <p:cNvSpPr txBox="1"/>
          <p:nvPr/>
        </p:nvSpPr>
        <p:spPr>
          <a:xfrm>
            <a:off x="5519936" y="94813"/>
            <a:ext cx="6192688" cy="1477328"/>
          </a:xfrm>
          <a:prstGeom prst="rect">
            <a:avLst/>
          </a:prstGeom>
          <a:noFill/>
        </p:spPr>
        <p:txBody>
          <a:bodyPr wrap="square">
            <a:spAutoFit/>
          </a:bodyPr>
          <a:lstStyle/>
          <a:p>
            <a:r>
              <a:rPr lang="en-GB" b="0" i="0" dirty="0">
                <a:effectLst/>
                <a:latin typeface="Roboto Slab" pitchFamily="2" charset="0"/>
              </a:rPr>
              <a:t>It connects micro-level design (UX, product engineering, etc.) to global goals by increasing the stakeholders from just ‘</a:t>
            </a:r>
            <a:r>
              <a:rPr lang="en-GB" b="0" i="1" dirty="0">
                <a:effectLst/>
                <a:latin typeface="Roboto Slab" pitchFamily="2" charset="0"/>
              </a:rPr>
              <a:t>user and business’</a:t>
            </a:r>
            <a:r>
              <a:rPr lang="en-GB" b="0" i="0" dirty="0">
                <a:effectLst/>
                <a:latin typeface="Roboto Slab" pitchFamily="2" charset="0"/>
              </a:rPr>
              <a:t> to ‘</a:t>
            </a:r>
            <a:r>
              <a:rPr lang="en-GB" b="0" i="1" dirty="0">
                <a:effectLst/>
                <a:latin typeface="Roboto Slab" pitchFamily="2" charset="0"/>
              </a:rPr>
              <a:t>user, non-user, local and global communities, ecosystems, and planetary boundaries’</a:t>
            </a:r>
            <a:r>
              <a:rPr lang="en-GB" b="0" i="0" dirty="0">
                <a:effectLst/>
                <a:latin typeface="Roboto Slab" pitchFamily="2" charset="0"/>
              </a:rPr>
              <a:t>.</a:t>
            </a:r>
            <a:endParaRPr lang="en-GB" dirty="0"/>
          </a:p>
        </p:txBody>
      </p:sp>
      <p:sp>
        <p:nvSpPr>
          <p:cNvPr id="13" name="TextBox 12">
            <a:extLst>
              <a:ext uri="{FF2B5EF4-FFF2-40B4-BE49-F238E27FC236}">
                <a16:creationId xmlns:a16="http://schemas.microsoft.com/office/drawing/2014/main" id="{30795762-6CD2-E8D6-4846-13879157D89C}"/>
              </a:ext>
            </a:extLst>
          </p:cNvPr>
          <p:cNvSpPr txBox="1"/>
          <p:nvPr/>
        </p:nvSpPr>
        <p:spPr>
          <a:xfrm>
            <a:off x="8624856" y="1263173"/>
            <a:ext cx="3528392" cy="646331"/>
          </a:xfrm>
          <a:prstGeom prst="rect">
            <a:avLst/>
          </a:prstGeom>
          <a:noFill/>
        </p:spPr>
        <p:txBody>
          <a:bodyPr wrap="square">
            <a:spAutoFit/>
          </a:bodyPr>
          <a:lstStyle/>
          <a:p>
            <a:r>
              <a:rPr lang="en-GB" dirty="0">
                <a:hlinkClick r:id="rId2"/>
              </a:rPr>
              <a:t>What is Life-centred Design? - </a:t>
            </a:r>
            <a:r>
              <a:rPr lang="en-GB" dirty="0" err="1">
                <a:hlinkClick r:id="rId2"/>
              </a:rPr>
              <a:t>lifecentred.design</a:t>
            </a:r>
            <a:endParaRPr lang="en-GB" dirty="0"/>
          </a:p>
        </p:txBody>
      </p:sp>
      <p:pic>
        <p:nvPicPr>
          <p:cNvPr id="7170" name="Picture 2">
            <a:extLst>
              <a:ext uri="{FF2B5EF4-FFF2-40B4-BE49-F238E27FC236}">
                <a16:creationId xmlns:a16="http://schemas.microsoft.com/office/drawing/2014/main" id="{AB8D9BE8-278D-6054-0C98-7C37118624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375" y="2708920"/>
            <a:ext cx="10001250" cy="4143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744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Background</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a:xfrm>
            <a:off x="838200" y="1825625"/>
            <a:ext cx="3457600" cy="4351338"/>
          </a:xfrm>
        </p:spPr>
        <p:txBody>
          <a:bodyPr>
            <a:normAutofit/>
          </a:bodyPr>
          <a:lstStyle/>
          <a:p>
            <a:r>
              <a:rPr lang="en-GB" sz="1800" dirty="0"/>
              <a:t>The lens of life-centred design expands the human-centred model of innovation (as originally published by IDEO) by adding considerations about what is environmentally and ethically responsible (from Borthwick et al., 2022). </a:t>
            </a:r>
          </a:p>
        </p:txBody>
      </p:sp>
      <p:pic>
        <p:nvPicPr>
          <p:cNvPr id="4" name="Picture 3">
            <a:extLst>
              <a:ext uri="{FF2B5EF4-FFF2-40B4-BE49-F238E27FC236}">
                <a16:creationId xmlns:a16="http://schemas.microsoft.com/office/drawing/2014/main" id="{CB613582-DE24-B5D2-87A8-98D543B711CC}"/>
              </a:ext>
            </a:extLst>
          </p:cNvPr>
          <p:cNvPicPr>
            <a:picLocks noChangeAspect="1"/>
          </p:cNvPicPr>
          <p:nvPr/>
        </p:nvPicPr>
        <p:blipFill rotWithShape="1">
          <a:blip r:embed="rId2"/>
          <a:srcRect l="29700" t="29000" r="33900" b="29904"/>
          <a:stretch/>
        </p:blipFill>
        <p:spPr>
          <a:xfrm>
            <a:off x="4295800" y="548680"/>
            <a:ext cx="6696744" cy="5040560"/>
          </a:xfrm>
          <a:prstGeom prst="rect">
            <a:avLst/>
          </a:prstGeom>
        </p:spPr>
      </p:pic>
    </p:spTree>
    <p:extLst>
      <p:ext uri="{BB962C8B-B14F-4D97-AF65-F5344CB8AC3E}">
        <p14:creationId xmlns:p14="http://schemas.microsoft.com/office/powerpoint/2010/main" val="936602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How do we define this?</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AC6F5FA6-02FB-2E47-EC00-808D251486AC}"/>
              </a:ext>
            </a:extLst>
          </p:cNvPr>
          <p:cNvPicPr>
            <a:picLocks noChangeAspect="1"/>
          </p:cNvPicPr>
          <p:nvPr/>
        </p:nvPicPr>
        <p:blipFill rotWithShape="1">
          <a:blip r:embed="rId2"/>
          <a:srcRect l="6602" t="16401" r="6600" b="12674"/>
          <a:stretch/>
        </p:blipFill>
        <p:spPr>
          <a:xfrm>
            <a:off x="838200" y="1569256"/>
            <a:ext cx="8928992" cy="4864075"/>
          </a:xfrm>
          <a:prstGeom prst="rect">
            <a:avLst/>
          </a:prstGeom>
        </p:spPr>
      </p:pic>
    </p:spTree>
    <p:extLst>
      <p:ext uri="{BB962C8B-B14F-4D97-AF65-F5344CB8AC3E}">
        <p14:creationId xmlns:p14="http://schemas.microsoft.com/office/powerpoint/2010/main" val="3477548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Theory from Activity </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a:xfrm>
            <a:off x="838200" y="1825625"/>
            <a:ext cx="3457600" cy="4351338"/>
          </a:xfrm>
        </p:spPr>
        <p:txBody>
          <a:bodyPr>
            <a:normAutofit/>
          </a:bodyPr>
          <a:lstStyle/>
          <a:p>
            <a:r>
              <a:rPr lang="en-GB" sz="1800" dirty="0"/>
              <a:t>Activity theory</a:t>
            </a:r>
          </a:p>
          <a:p>
            <a:r>
              <a:rPr lang="en-GB" sz="1800" dirty="0"/>
              <a:t>Actor-Network-Theory (ANT)</a:t>
            </a:r>
          </a:p>
        </p:txBody>
      </p:sp>
      <p:pic>
        <p:nvPicPr>
          <p:cNvPr id="10242" name="Picture 2">
            <a:extLst>
              <a:ext uri="{FF2B5EF4-FFF2-40B4-BE49-F238E27FC236}">
                <a16:creationId xmlns:a16="http://schemas.microsoft.com/office/drawing/2014/main" id="{E9608534-F315-59E5-A4B8-32588BCD0FE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1384" y="4287000"/>
            <a:ext cx="3582123" cy="212880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48A9123-8472-4175-912B-27596523D475}"/>
              </a:ext>
            </a:extLst>
          </p:cNvPr>
          <p:cNvSpPr txBox="1"/>
          <p:nvPr/>
        </p:nvSpPr>
        <p:spPr>
          <a:xfrm>
            <a:off x="7922209" y="5661248"/>
            <a:ext cx="4490080" cy="646331"/>
          </a:xfrm>
          <a:prstGeom prst="rect">
            <a:avLst/>
          </a:prstGeom>
          <a:noFill/>
        </p:spPr>
        <p:txBody>
          <a:bodyPr wrap="square">
            <a:spAutoFit/>
          </a:bodyPr>
          <a:lstStyle/>
          <a:p>
            <a:r>
              <a:rPr lang="en-GB" dirty="0">
                <a:hlinkClick r:id="rId3"/>
              </a:rPr>
              <a:t>The Evolution of Activity [Activity Theory] (activityanalysis.net)</a:t>
            </a:r>
            <a:endParaRPr lang="en-GB" dirty="0"/>
          </a:p>
        </p:txBody>
      </p:sp>
      <p:pic>
        <p:nvPicPr>
          <p:cNvPr id="10244" name="Picture 4">
            <a:extLst>
              <a:ext uri="{FF2B5EF4-FFF2-40B4-BE49-F238E27FC236}">
                <a16:creationId xmlns:a16="http://schemas.microsoft.com/office/drawing/2014/main" id="{6F2123F6-3ED9-8FEE-529A-ACA8C80C90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5736" y="2348880"/>
            <a:ext cx="3663132" cy="2390455"/>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a:extLst>
              <a:ext uri="{FF2B5EF4-FFF2-40B4-BE49-F238E27FC236}">
                <a16:creationId xmlns:a16="http://schemas.microsoft.com/office/drawing/2014/main" id="{1EF49432-EFA2-DFB9-552E-5F1DCFE179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6233" y="188640"/>
            <a:ext cx="3702031" cy="239045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45F4818-937C-2EA6-AB24-20D74B53C998}"/>
              </a:ext>
            </a:extLst>
          </p:cNvPr>
          <p:cNvSpPr txBox="1"/>
          <p:nvPr/>
        </p:nvSpPr>
        <p:spPr>
          <a:xfrm>
            <a:off x="7896202" y="4581128"/>
            <a:ext cx="4219399" cy="923330"/>
          </a:xfrm>
          <a:prstGeom prst="rect">
            <a:avLst/>
          </a:prstGeom>
          <a:noFill/>
        </p:spPr>
        <p:txBody>
          <a:bodyPr wrap="square">
            <a:spAutoFit/>
          </a:bodyPr>
          <a:lstStyle/>
          <a:p>
            <a:r>
              <a:rPr lang="en-GB" b="0" i="0" dirty="0">
                <a:solidFill>
                  <a:srgbClr val="1F1F1F"/>
                </a:solidFill>
                <a:effectLst/>
                <a:latin typeface="Calibri" panose="020F0502020204030204" pitchFamily="34" charset="0"/>
                <a:cs typeface="Calibri" panose="020F0502020204030204" pitchFamily="34" charset="0"/>
              </a:rPr>
              <a:t>The several versions of Activity Theories in Psychology concentrate on goal-oriented activity as a crucial part of human </a:t>
            </a:r>
            <a:r>
              <a:rPr lang="en-GB" b="0" i="0" dirty="0" err="1">
                <a:solidFill>
                  <a:srgbClr val="1F1F1F"/>
                </a:solidFill>
                <a:effectLst/>
                <a:latin typeface="Calibri" panose="020F0502020204030204" pitchFamily="34" charset="0"/>
                <a:cs typeface="Calibri" panose="020F0502020204030204" pitchFamily="34" charset="0"/>
              </a:rPr>
              <a:t>behavior</a:t>
            </a:r>
            <a:r>
              <a:rPr lang="en-GB" b="0" i="0" dirty="0">
                <a:solidFill>
                  <a:srgbClr val="1F1F1F"/>
                </a:solidFill>
                <a:effectLst/>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10541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Theory from Activity, to ANT</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a:xfrm>
            <a:off x="838200" y="1825625"/>
            <a:ext cx="3457600" cy="4351338"/>
          </a:xfrm>
        </p:spPr>
        <p:txBody>
          <a:bodyPr>
            <a:normAutofit/>
          </a:bodyPr>
          <a:lstStyle/>
          <a:p>
            <a:r>
              <a:rPr lang="en-GB" sz="1800" dirty="0"/>
              <a:t>Actor-Network-Theory (ANT)</a:t>
            </a:r>
          </a:p>
        </p:txBody>
      </p:sp>
      <p:sp>
        <p:nvSpPr>
          <p:cNvPr id="6" name="TextBox 5">
            <a:extLst>
              <a:ext uri="{FF2B5EF4-FFF2-40B4-BE49-F238E27FC236}">
                <a16:creationId xmlns:a16="http://schemas.microsoft.com/office/drawing/2014/main" id="{9D1F0784-DB7B-5B78-DD90-FB39A21D2172}"/>
              </a:ext>
            </a:extLst>
          </p:cNvPr>
          <p:cNvSpPr txBox="1"/>
          <p:nvPr/>
        </p:nvSpPr>
        <p:spPr>
          <a:xfrm>
            <a:off x="911424" y="2348880"/>
            <a:ext cx="4320480" cy="2308324"/>
          </a:xfrm>
          <a:prstGeom prst="rect">
            <a:avLst/>
          </a:prstGeom>
          <a:noFill/>
        </p:spPr>
        <p:txBody>
          <a:bodyPr wrap="square">
            <a:spAutoFit/>
          </a:bodyPr>
          <a:lstStyle/>
          <a:p>
            <a:r>
              <a:rPr lang="en-GB" dirty="0"/>
              <a:t>In ANT, humans and non-humans have agency, whereas in activity theory, only humans have agency. </a:t>
            </a:r>
          </a:p>
          <a:p>
            <a:endParaRPr lang="en-GB" dirty="0"/>
          </a:p>
          <a:p>
            <a:r>
              <a:rPr lang="en-GB" b="0" i="0" dirty="0">
                <a:solidFill>
                  <a:srgbClr val="242424"/>
                </a:solidFill>
                <a:effectLst/>
                <a:latin typeface="source-serif-pro"/>
              </a:rPr>
              <a:t>Actor-Network Theory as known as “</a:t>
            </a:r>
            <a:r>
              <a:rPr lang="en-GB" b="1" i="1" dirty="0">
                <a:solidFill>
                  <a:srgbClr val="242424"/>
                </a:solidFill>
                <a:effectLst/>
                <a:latin typeface="source-serif-pro"/>
              </a:rPr>
              <a:t>ANT</a:t>
            </a:r>
            <a:r>
              <a:rPr lang="en-GB" b="0" i="0" dirty="0">
                <a:solidFill>
                  <a:srgbClr val="242424"/>
                </a:solidFill>
                <a:effectLst/>
                <a:latin typeface="source-serif-pro"/>
              </a:rPr>
              <a:t>” was pioneered by Michel </a:t>
            </a:r>
            <a:r>
              <a:rPr lang="en-GB" b="0" i="0" dirty="0" err="1">
                <a:solidFill>
                  <a:srgbClr val="242424"/>
                </a:solidFill>
                <a:effectLst/>
                <a:latin typeface="source-serif-pro"/>
              </a:rPr>
              <a:t>Callon</a:t>
            </a:r>
            <a:r>
              <a:rPr lang="en-GB" b="0" i="0" dirty="0">
                <a:solidFill>
                  <a:srgbClr val="242424"/>
                </a:solidFill>
                <a:effectLst/>
                <a:latin typeface="source-serif-pro"/>
              </a:rPr>
              <a:t> (1986) and Bruno Latour (1987). </a:t>
            </a:r>
            <a:endParaRPr lang="en-GB" dirty="0"/>
          </a:p>
          <a:p>
            <a:endParaRPr lang="en-GB" dirty="0"/>
          </a:p>
        </p:txBody>
      </p:sp>
      <p:pic>
        <p:nvPicPr>
          <p:cNvPr id="11266" name="Picture 2" descr="Actor Network Theory Model applied to Household Model of Aged Care. |  Download Scientific Diagram">
            <a:extLst>
              <a:ext uri="{FF2B5EF4-FFF2-40B4-BE49-F238E27FC236}">
                <a16:creationId xmlns:a16="http://schemas.microsoft.com/office/drawing/2014/main" id="{1CFD8F73-3E9F-4909-23CB-6DEACFD47B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9330" y="1196752"/>
            <a:ext cx="5889858" cy="52961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6FF611-C46F-0FC5-E6C7-913C94F3331B}"/>
              </a:ext>
            </a:extLst>
          </p:cNvPr>
          <p:cNvSpPr txBox="1"/>
          <p:nvPr/>
        </p:nvSpPr>
        <p:spPr>
          <a:xfrm>
            <a:off x="5447928" y="6453336"/>
            <a:ext cx="6744072" cy="369332"/>
          </a:xfrm>
          <a:prstGeom prst="rect">
            <a:avLst/>
          </a:prstGeom>
          <a:noFill/>
        </p:spPr>
        <p:txBody>
          <a:bodyPr wrap="square">
            <a:spAutoFit/>
          </a:bodyPr>
          <a:lstStyle/>
          <a:p>
            <a:r>
              <a:rPr lang="en-GB" dirty="0"/>
              <a:t>Example of simplified ANT from </a:t>
            </a:r>
            <a:r>
              <a:rPr lang="en-GB" dirty="0" err="1"/>
              <a:t>carehome</a:t>
            </a:r>
            <a:r>
              <a:rPr lang="en-GB" dirty="0"/>
              <a:t> (</a:t>
            </a:r>
            <a:r>
              <a:rPr lang="en-GB" dirty="0" err="1"/>
              <a:t>Carnemolla</a:t>
            </a:r>
            <a:r>
              <a:rPr lang="en-GB" dirty="0"/>
              <a:t> at al., 2021).</a:t>
            </a:r>
          </a:p>
        </p:txBody>
      </p:sp>
    </p:spTree>
    <p:extLst>
      <p:ext uri="{BB962C8B-B14F-4D97-AF65-F5344CB8AC3E}">
        <p14:creationId xmlns:p14="http://schemas.microsoft.com/office/powerpoint/2010/main" val="2861333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Theory from Activity, to ANT</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a:xfrm>
            <a:off x="838200" y="1825625"/>
            <a:ext cx="3457600" cy="4351338"/>
          </a:xfrm>
        </p:spPr>
        <p:txBody>
          <a:bodyPr>
            <a:normAutofit/>
          </a:bodyPr>
          <a:lstStyle/>
          <a:p>
            <a:r>
              <a:rPr lang="en-GB" sz="1800" dirty="0"/>
              <a:t>Actor-Network-Theory (ANT)</a:t>
            </a:r>
          </a:p>
        </p:txBody>
      </p:sp>
      <p:sp>
        <p:nvSpPr>
          <p:cNvPr id="6" name="TextBox 5">
            <a:extLst>
              <a:ext uri="{FF2B5EF4-FFF2-40B4-BE49-F238E27FC236}">
                <a16:creationId xmlns:a16="http://schemas.microsoft.com/office/drawing/2014/main" id="{9D1F0784-DB7B-5B78-DD90-FB39A21D2172}"/>
              </a:ext>
            </a:extLst>
          </p:cNvPr>
          <p:cNvSpPr txBox="1"/>
          <p:nvPr/>
        </p:nvSpPr>
        <p:spPr>
          <a:xfrm>
            <a:off x="911424" y="2348880"/>
            <a:ext cx="4320480" cy="2308324"/>
          </a:xfrm>
          <a:prstGeom prst="rect">
            <a:avLst/>
          </a:prstGeom>
          <a:noFill/>
        </p:spPr>
        <p:txBody>
          <a:bodyPr wrap="square">
            <a:spAutoFit/>
          </a:bodyPr>
          <a:lstStyle/>
          <a:p>
            <a:r>
              <a:rPr lang="en-GB" dirty="0"/>
              <a:t>In ANT, humans and non-humans have agency, whereas in activity theory, only humans have agency. </a:t>
            </a:r>
          </a:p>
          <a:p>
            <a:endParaRPr lang="en-GB" dirty="0"/>
          </a:p>
          <a:p>
            <a:r>
              <a:rPr lang="en-GB" b="0" i="0" dirty="0">
                <a:solidFill>
                  <a:srgbClr val="242424"/>
                </a:solidFill>
                <a:effectLst/>
                <a:latin typeface="source-serif-pro"/>
              </a:rPr>
              <a:t>Actor-Network Theory as known as “</a:t>
            </a:r>
            <a:r>
              <a:rPr lang="en-GB" b="1" i="1" dirty="0">
                <a:solidFill>
                  <a:srgbClr val="242424"/>
                </a:solidFill>
                <a:effectLst/>
                <a:latin typeface="source-serif-pro"/>
              </a:rPr>
              <a:t>ANT</a:t>
            </a:r>
            <a:r>
              <a:rPr lang="en-GB" b="0" i="0" dirty="0">
                <a:solidFill>
                  <a:srgbClr val="242424"/>
                </a:solidFill>
                <a:effectLst/>
                <a:latin typeface="source-serif-pro"/>
              </a:rPr>
              <a:t>” was pioneered by Michel </a:t>
            </a:r>
            <a:r>
              <a:rPr lang="en-GB" b="0" i="0" dirty="0" err="1">
                <a:solidFill>
                  <a:srgbClr val="242424"/>
                </a:solidFill>
                <a:effectLst/>
                <a:latin typeface="source-serif-pro"/>
              </a:rPr>
              <a:t>Callon</a:t>
            </a:r>
            <a:r>
              <a:rPr lang="en-GB" b="0" i="0" dirty="0">
                <a:solidFill>
                  <a:srgbClr val="242424"/>
                </a:solidFill>
                <a:effectLst/>
                <a:latin typeface="source-serif-pro"/>
              </a:rPr>
              <a:t> (1986) and Bruno Latour (1987). </a:t>
            </a:r>
            <a:endParaRPr lang="en-GB" dirty="0"/>
          </a:p>
          <a:p>
            <a:endParaRPr lang="en-GB" dirty="0"/>
          </a:p>
        </p:txBody>
      </p:sp>
      <p:pic>
        <p:nvPicPr>
          <p:cNvPr id="3" name="Picture 2">
            <a:extLst>
              <a:ext uri="{FF2B5EF4-FFF2-40B4-BE49-F238E27FC236}">
                <a16:creationId xmlns:a16="http://schemas.microsoft.com/office/drawing/2014/main" id="{9BA9B6EF-AFD1-F5E0-A531-72AC1B4270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478" y="1412776"/>
            <a:ext cx="5194966" cy="4388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114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p:txBody>
          <a:bodyPr>
            <a:normAutofit/>
          </a:bodyPr>
          <a:lstStyle/>
          <a:p>
            <a:r>
              <a:rPr lang="en-GB" sz="3600" b="1" dirty="0">
                <a:latin typeface="Neue Haas Grotesk Text Pro" panose="020B0504020202020204" pitchFamily="34" charset="0"/>
              </a:rPr>
              <a:t>Theory from Activity, to ANT</a:t>
            </a:r>
          </a:p>
        </p:txBody>
      </p:sp>
      <p:sp>
        <p:nvSpPr>
          <p:cNvPr id="5" name="Content Placeholder 4">
            <a:extLst>
              <a:ext uri="{FF2B5EF4-FFF2-40B4-BE49-F238E27FC236}">
                <a16:creationId xmlns:a16="http://schemas.microsoft.com/office/drawing/2014/main" id="{0E5075C7-B6B4-E886-6AD1-6040F6180E18}"/>
              </a:ext>
            </a:extLst>
          </p:cNvPr>
          <p:cNvSpPr>
            <a:spLocks noGrp="1"/>
          </p:cNvSpPr>
          <p:nvPr>
            <p:ph idx="1"/>
          </p:nvPr>
        </p:nvSpPr>
        <p:spPr>
          <a:xfrm>
            <a:off x="838200" y="1825625"/>
            <a:ext cx="3457600" cy="4351338"/>
          </a:xfrm>
        </p:spPr>
        <p:txBody>
          <a:bodyPr>
            <a:normAutofit/>
          </a:bodyPr>
          <a:lstStyle/>
          <a:p>
            <a:r>
              <a:rPr lang="en-GB" sz="1800" dirty="0"/>
              <a:t>Actor-Network-Theory (ANT)</a:t>
            </a:r>
          </a:p>
        </p:txBody>
      </p:sp>
      <p:sp>
        <p:nvSpPr>
          <p:cNvPr id="6" name="TextBox 5">
            <a:extLst>
              <a:ext uri="{FF2B5EF4-FFF2-40B4-BE49-F238E27FC236}">
                <a16:creationId xmlns:a16="http://schemas.microsoft.com/office/drawing/2014/main" id="{9D1F0784-DB7B-5B78-DD90-FB39A21D2172}"/>
              </a:ext>
            </a:extLst>
          </p:cNvPr>
          <p:cNvSpPr txBox="1"/>
          <p:nvPr/>
        </p:nvSpPr>
        <p:spPr>
          <a:xfrm>
            <a:off x="911424" y="2348880"/>
            <a:ext cx="4320480" cy="2308324"/>
          </a:xfrm>
          <a:prstGeom prst="rect">
            <a:avLst/>
          </a:prstGeom>
          <a:noFill/>
        </p:spPr>
        <p:txBody>
          <a:bodyPr wrap="square">
            <a:spAutoFit/>
          </a:bodyPr>
          <a:lstStyle/>
          <a:p>
            <a:r>
              <a:rPr lang="en-GB" dirty="0"/>
              <a:t>In ANT, humans and non-humans have agency, whereas in activity theory, only humans have agency. </a:t>
            </a:r>
          </a:p>
          <a:p>
            <a:endParaRPr lang="en-GB" dirty="0"/>
          </a:p>
          <a:p>
            <a:r>
              <a:rPr lang="en-GB" b="0" i="0" dirty="0">
                <a:solidFill>
                  <a:srgbClr val="242424"/>
                </a:solidFill>
                <a:effectLst/>
                <a:latin typeface="source-serif-pro"/>
              </a:rPr>
              <a:t>Actor-Network Theory as known as “</a:t>
            </a:r>
            <a:r>
              <a:rPr lang="en-GB" b="1" i="1" dirty="0">
                <a:solidFill>
                  <a:srgbClr val="242424"/>
                </a:solidFill>
                <a:effectLst/>
                <a:latin typeface="source-serif-pro"/>
              </a:rPr>
              <a:t>ANT</a:t>
            </a:r>
            <a:r>
              <a:rPr lang="en-GB" b="0" i="0" dirty="0">
                <a:solidFill>
                  <a:srgbClr val="242424"/>
                </a:solidFill>
                <a:effectLst/>
                <a:latin typeface="source-serif-pro"/>
              </a:rPr>
              <a:t>” was pioneered by Michel </a:t>
            </a:r>
            <a:r>
              <a:rPr lang="en-GB" b="0" i="0" dirty="0" err="1">
                <a:solidFill>
                  <a:srgbClr val="242424"/>
                </a:solidFill>
                <a:effectLst/>
                <a:latin typeface="source-serif-pro"/>
              </a:rPr>
              <a:t>Callon</a:t>
            </a:r>
            <a:r>
              <a:rPr lang="en-GB" b="0" i="0" dirty="0">
                <a:solidFill>
                  <a:srgbClr val="242424"/>
                </a:solidFill>
                <a:effectLst/>
                <a:latin typeface="source-serif-pro"/>
              </a:rPr>
              <a:t> (1986) and Bruno Latour (1987). </a:t>
            </a:r>
            <a:endParaRPr lang="en-GB" dirty="0"/>
          </a:p>
          <a:p>
            <a:endParaRPr lang="en-GB" dirty="0"/>
          </a:p>
        </p:txBody>
      </p:sp>
      <p:pic>
        <p:nvPicPr>
          <p:cNvPr id="4" name="Picture 3" descr="A diagram of a computer network&#10;&#10;Description automatically generated">
            <a:extLst>
              <a:ext uri="{FF2B5EF4-FFF2-40B4-BE49-F238E27FC236}">
                <a16:creationId xmlns:a16="http://schemas.microsoft.com/office/drawing/2014/main" id="{0A96602E-A0AD-C814-C4C6-DBBED130C46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60332" y="1671504"/>
            <a:ext cx="5154807" cy="4505459"/>
          </a:xfrm>
          <a:prstGeom prst="rect">
            <a:avLst/>
          </a:prstGeom>
          <a:noFill/>
          <a:ln>
            <a:noFill/>
          </a:ln>
        </p:spPr>
      </p:pic>
      <p:sp>
        <p:nvSpPr>
          <p:cNvPr id="8" name="TextBox 7">
            <a:extLst>
              <a:ext uri="{FF2B5EF4-FFF2-40B4-BE49-F238E27FC236}">
                <a16:creationId xmlns:a16="http://schemas.microsoft.com/office/drawing/2014/main" id="{FAE4E6C4-D405-AC28-1CDF-38C6B2DDA36C}"/>
              </a:ext>
            </a:extLst>
          </p:cNvPr>
          <p:cNvSpPr txBox="1"/>
          <p:nvPr/>
        </p:nvSpPr>
        <p:spPr>
          <a:xfrm>
            <a:off x="6126692" y="6156941"/>
            <a:ext cx="6097280" cy="646331"/>
          </a:xfrm>
          <a:prstGeom prst="rect">
            <a:avLst/>
          </a:prstGeom>
          <a:noFill/>
        </p:spPr>
        <p:txBody>
          <a:bodyPr wrap="square">
            <a:spAutoFit/>
          </a:bodyPr>
          <a:lstStyle/>
          <a:p>
            <a:r>
              <a:rPr lang="en-GB" dirty="0">
                <a:hlinkClick r:id="rId3"/>
              </a:rPr>
              <a:t>A Brief Explanation About Actor-Network Theory | by </a:t>
            </a:r>
            <a:r>
              <a:rPr lang="en-GB" dirty="0" err="1">
                <a:hlinkClick r:id="rId3"/>
              </a:rPr>
              <a:t>Erron</a:t>
            </a:r>
            <a:r>
              <a:rPr lang="en-GB" dirty="0">
                <a:hlinkClick r:id="rId3"/>
              </a:rPr>
              <a:t> </a:t>
            </a:r>
            <a:r>
              <a:rPr lang="en-GB" dirty="0" err="1">
                <a:hlinkClick r:id="rId3"/>
              </a:rPr>
              <a:t>Lolha</a:t>
            </a:r>
            <a:r>
              <a:rPr lang="en-GB" dirty="0">
                <a:hlinkClick r:id="rId3"/>
              </a:rPr>
              <a:t> | Medium</a:t>
            </a:r>
            <a:endParaRPr lang="en-GB" dirty="0"/>
          </a:p>
        </p:txBody>
      </p:sp>
    </p:spTree>
    <p:extLst>
      <p:ext uri="{BB962C8B-B14F-4D97-AF65-F5344CB8AC3E}">
        <p14:creationId xmlns:p14="http://schemas.microsoft.com/office/powerpoint/2010/main" val="131600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9" name="Picture 18" descr="Sheets of blue paper in a circle  close up">
            <a:extLst>
              <a:ext uri="{FF2B5EF4-FFF2-40B4-BE49-F238E27FC236}">
                <a16:creationId xmlns:a16="http://schemas.microsoft.com/office/drawing/2014/main" id="{1584119F-DB4E-A03A-88AD-0711D37E3415}"/>
              </a:ext>
            </a:extLst>
          </p:cNvPr>
          <p:cNvPicPr>
            <a:picLocks noChangeAspect="1"/>
          </p:cNvPicPr>
          <p:nvPr/>
        </p:nvPicPr>
        <p:blipFill rotWithShape="1">
          <a:blip r:embed="rId2">
            <a:alphaModFix amt="60000"/>
          </a:blip>
          <a:srcRect t="5885" b="9846"/>
          <a:stretch/>
        </p:blipFill>
        <p:spPr>
          <a:xfrm>
            <a:off x="-1" y="10"/>
            <a:ext cx="12192001" cy="6857990"/>
          </a:xfrm>
          <a:prstGeom prst="rect">
            <a:avLst/>
          </a:prstGeom>
        </p:spPr>
      </p:pic>
      <p:sp>
        <p:nvSpPr>
          <p:cNvPr id="7" name="Title 6">
            <a:extLst>
              <a:ext uri="{FF2B5EF4-FFF2-40B4-BE49-F238E27FC236}">
                <a16:creationId xmlns:a16="http://schemas.microsoft.com/office/drawing/2014/main" id="{BD13AB44-E6E1-0188-B495-1C8B456B4E95}"/>
              </a:ext>
            </a:extLst>
          </p:cNvPr>
          <p:cNvSpPr>
            <a:spLocks noGrp="1"/>
          </p:cNvSpPr>
          <p:nvPr>
            <p:ph type="title"/>
          </p:nvPr>
        </p:nvSpPr>
        <p:spPr>
          <a:xfrm>
            <a:off x="838199" y="1671570"/>
            <a:ext cx="5155261" cy="4072044"/>
          </a:xfrm>
        </p:spPr>
        <p:txBody>
          <a:bodyPr vert="horz" lIns="91440" tIns="45720" rIns="91440" bIns="45720" rtlCol="0" anchor="t">
            <a:normAutofit/>
          </a:bodyPr>
          <a:lstStyle/>
          <a:p>
            <a:r>
              <a:rPr lang="en-US" b="1" dirty="0">
                <a:solidFill>
                  <a:srgbClr val="FFFFFF"/>
                </a:solidFill>
                <a:latin typeface="Neue Haas Grotesk Text Pro" panose="020B0504020202020204" pitchFamily="34" charset="0"/>
              </a:rPr>
              <a:t>Embedding non-human and non-user impacts</a:t>
            </a:r>
          </a:p>
        </p:txBody>
      </p:sp>
      <p:sp>
        <p:nvSpPr>
          <p:cNvPr id="6" name="TextBox 5">
            <a:extLst>
              <a:ext uri="{FF2B5EF4-FFF2-40B4-BE49-F238E27FC236}">
                <a16:creationId xmlns:a16="http://schemas.microsoft.com/office/drawing/2014/main" id="{9D1F0784-DB7B-5B78-DD90-FB39A21D2172}"/>
              </a:ext>
            </a:extLst>
          </p:cNvPr>
          <p:cNvSpPr txBox="1"/>
          <p:nvPr/>
        </p:nvSpPr>
        <p:spPr>
          <a:xfrm>
            <a:off x="6185986" y="1671566"/>
            <a:ext cx="5170861" cy="4072043"/>
          </a:xfrm>
          <a:prstGeom prst="rect">
            <a:avLst/>
          </a:prstGeom>
        </p:spPr>
        <p:txBody>
          <a:bodyPr vert="horz" lIns="91440" tIns="45720" rIns="91440" bIns="45720" rtlCol="0">
            <a:normAutofit/>
          </a:bodyPr>
          <a:lstStyle/>
          <a:p>
            <a:pPr indent="-228600" defTabSz="914400" fontAlgn="base">
              <a:lnSpc>
                <a:spcPct val="90000"/>
              </a:lnSpc>
              <a:spcAft>
                <a:spcPts val="600"/>
              </a:spcAft>
              <a:buFont typeface="Arial" panose="020B0604020202020204" pitchFamily="34" charset="0"/>
              <a:buChar char="•"/>
            </a:pPr>
            <a:r>
              <a:rPr lang="en-US" sz="2000" b="1" i="0" u="sng" dirty="0">
                <a:solidFill>
                  <a:srgbClr val="FFFFFF"/>
                </a:solidFill>
                <a:effectLst/>
              </a:rPr>
              <a:t>1. Explore the impact of a physical thing</a:t>
            </a:r>
            <a:endParaRPr lang="en-US" sz="2000" u="sng" dirty="0">
              <a:solidFill>
                <a:srgbClr val="FFFFFF"/>
              </a:solidFill>
            </a:endParaRPr>
          </a:p>
          <a:p>
            <a:pPr indent="-228600" defTabSz="914400" fontAlgn="base">
              <a:lnSpc>
                <a:spcPct val="90000"/>
              </a:lnSpc>
              <a:spcAft>
                <a:spcPts val="600"/>
              </a:spcAft>
              <a:buFont typeface="Arial" panose="020B0604020202020204" pitchFamily="34" charset="0"/>
              <a:buChar char="•"/>
            </a:pPr>
            <a:r>
              <a:rPr lang="en-US" sz="2000" b="1" i="0" dirty="0">
                <a:solidFill>
                  <a:srgbClr val="FFFFFF"/>
                </a:solidFill>
                <a:effectLst/>
              </a:rPr>
              <a:t>2. See things from a different perspective</a:t>
            </a:r>
            <a:endParaRPr lang="en-US" sz="2000" dirty="0">
              <a:solidFill>
                <a:srgbClr val="FFFFFF"/>
              </a:solidFill>
            </a:endParaRPr>
          </a:p>
          <a:p>
            <a:pPr indent="-228600" defTabSz="914400" fontAlgn="base">
              <a:lnSpc>
                <a:spcPct val="90000"/>
              </a:lnSpc>
              <a:spcAft>
                <a:spcPts val="600"/>
              </a:spcAft>
              <a:buFont typeface="Arial" panose="020B0604020202020204" pitchFamily="34" charset="0"/>
              <a:buChar char="•"/>
            </a:pPr>
            <a:r>
              <a:rPr lang="en-US" sz="2000" b="1" i="0" dirty="0">
                <a:solidFill>
                  <a:srgbClr val="FFFFFF"/>
                </a:solidFill>
                <a:effectLst/>
              </a:rPr>
              <a:t>3. Innovate design solutions</a:t>
            </a:r>
            <a:r>
              <a:rPr lang="en-US" sz="2000" b="0" i="0" dirty="0">
                <a:solidFill>
                  <a:srgbClr val="FFFFFF"/>
                </a:solidFill>
                <a:effectLst/>
              </a:rPr>
              <a:t>—Use circular design strategies to reduce harm</a:t>
            </a:r>
            <a:endParaRPr lang="en-US" sz="2000" b="1" dirty="0">
              <a:solidFill>
                <a:srgbClr val="FFFFFF"/>
              </a:solidFill>
            </a:endParaRPr>
          </a:p>
          <a:p>
            <a:pPr indent="-228600" defTabSz="9144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351798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5868557" y="1148706"/>
            <a:ext cx="5444382" cy="1402470"/>
          </a:xfrm>
        </p:spPr>
        <p:txBody>
          <a:bodyPr anchor="t">
            <a:normAutofit/>
          </a:bodyPr>
          <a:lstStyle/>
          <a:p>
            <a:r>
              <a:rPr lang="en-GB" sz="3200" b="1" dirty="0">
                <a:latin typeface="Neue Haas Grotesk Text Pro" panose="020B0504020202020204" pitchFamily="34" charset="0"/>
              </a:rPr>
              <a:t>Today’s Activity</a:t>
            </a:r>
          </a:p>
        </p:txBody>
      </p:sp>
      <p:pic>
        <p:nvPicPr>
          <p:cNvPr id="5" name="Picture 4">
            <a:extLst>
              <a:ext uri="{FF2B5EF4-FFF2-40B4-BE49-F238E27FC236}">
                <a16:creationId xmlns:a16="http://schemas.microsoft.com/office/drawing/2014/main" id="{4595FCD0-104D-A553-7554-A8AED83FB726}"/>
              </a:ext>
            </a:extLst>
          </p:cNvPr>
          <p:cNvPicPr>
            <a:picLocks noChangeAspect="1"/>
          </p:cNvPicPr>
          <p:nvPr/>
        </p:nvPicPr>
        <p:blipFill rotWithShape="1">
          <a:blip r:embed="rId2"/>
          <a:srcRect l="2535" r="51083" b="-1"/>
          <a:stretch/>
        </p:blipFill>
        <p:spPr>
          <a:xfrm>
            <a:off x="-1" y="10"/>
            <a:ext cx="5151179" cy="6857990"/>
          </a:xfrm>
          <a:prstGeom prst="rect">
            <a:avLst/>
          </a:prstGeom>
        </p:spPr>
      </p:pic>
      <p:cxnSp>
        <p:nvCxnSpPr>
          <p:cNvPr id="34" name="Straight Connector 3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3B2222-6C84-7B25-563A-F23F50D60387}"/>
              </a:ext>
            </a:extLst>
          </p:cNvPr>
          <p:cNvSpPr>
            <a:spLocks noGrp="1"/>
          </p:cNvSpPr>
          <p:nvPr>
            <p:ph idx="1"/>
          </p:nvPr>
        </p:nvSpPr>
        <p:spPr>
          <a:xfrm>
            <a:off x="5868557" y="2551176"/>
            <a:ext cx="5444382" cy="3591207"/>
          </a:xfrm>
        </p:spPr>
        <p:txBody>
          <a:bodyPr>
            <a:normAutofit/>
          </a:bodyPr>
          <a:lstStyle/>
          <a:p>
            <a:pPr marL="0" indent="0">
              <a:buNone/>
            </a:pPr>
            <a:r>
              <a:rPr lang="en-GB" sz="1800" b="0" i="0" dirty="0">
                <a:solidFill>
                  <a:srgbClr val="242424"/>
                </a:solidFill>
                <a:effectLst/>
                <a:latin typeface="source-serif-pro"/>
              </a:rPr>
              <a:t>In your company, you have spotted a sustainability challenge inside your existing product or service and want to address it by including non-human stakeholders (“actants”), along with their limitations, needs, and preferences, into the redesign process.</a:t>
            </a:r>
          </a:p>
          <a:p>
            <a:pPr marL="0" indent="0">
              <a:buNone/>
            </a:pPr>
            <a:endParaRPr lang="en-GB" sz="1800" dirty="0">
              <a:solidFill>
                <a:srgbClr val="242424"/>
              </a:solidFill>
              <a:latin typeface="source-serif-pro"/>
            </a:endParaRPr>
          </a:p>
          <a:p>
            <a:pPr marL="0" indent="0">
              <a:buNone/>
            </a:pPr>
            <a:r>
              <a:rPr lang="en-GB" sz="1800" b="0" i="0" dirty="0">
                <a:solidFill>
                  <a:srgbClr val="242424"/>
                </a:solidFill>
                <a:effectLst/>
                <a:latin typeface="source-serif-pro"/>
              </a:rPr>
              <a:t> If the goal of human-</a:t>
            </a:r>
            <a:r>
              <a:rPr lang="en-GB" sz="1800" b="0" i="0" dirty="0" err="1">
                <a:solidFill>
                  <a:srgbClr val="242424"/>
                </a:solidFill>
                <a:effectLst/>
                <a:latin typeface="source-serif-pro"/>
              </a:rPr>
              <a:t>centered</a:t>
            </a:r>
            <a:r>
              <a:rPr lang="en-GB" sz="1800" b="0" i="0" dirty="0">
                <a:solidFill>
                  <a:srgbClr val="242424"/>
                </a:solidFill>
                <a:effectLst/>
                <a:latin typeface="source-serif-pro"/>
              </a:rPr>
              <a:t> design is to maximize empathy felt towards the people we design with or for, then the goal of environment-</a:t>
            </a:r>
            <a:r>
              <a:rPr lang="en-GB" sz="1800" b="0" i="0" dirty="0" err="1">
                <a:solidFill>
                  <a:srgbClr val="242424"/>
                </a:solidFill>
                <a:effectLst/>
                <a:latin typeface="source-serif-pro"/>
              </a:rPr>
              <a:t>centered</a:t>
            </a:r>
            <a:r>
              <a:rPr lang="en-GB" sz="1800" b="0" i="0" dirty="0">
                <a:solidFill>
                  <a:srgbClr val="242424"/>
                </a:solidFill>
                <a:effectLst/>
                <a:latin typeface="source-serif-pro"/>
              </a:rPr>
              <a:t> design is to extend this empathy towards both the human and non-human stakeholders of our designs.</a:t>
            </a:r>
            <a:br>
              <a:rPr lang="en-GB" sz="1800" b="0" i="0" dirty="0">
                <a:effectLst/>
                <a:latin typeface="medium-content-sans-serif-font"/>
              </a:rPr>
            </a:br>
            <a:endParaRPr lang="en-GB" sz="1800" dirty="0"/>
          </a:p>
        </p:txBody>
      </p:sp>
    </p:spTree>
    <p:extLst>
      <p:ext uri="{BB962C8B-B14F-4D97-AF65-F5344CB8AC3E}">
        <p14:creationId xmlns:p14="http://schemas.microsoft.com/office/powerpoint/2010/main" val="2911398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5868557" y="1138036"/>
            <a:ext cx="5444382" cy="1402470"/>
          </a:xfrm>
        </p:spPr>
        <p:txBody>
          <a:bodyPr anchor="t">
            <a:normAutofit/>
          </a:bodyPr>
          <a:lstStyle/>
          <a:p>
            <a:r>
              <a:rPr lang="en-GB" sz="3200" b="1" dirty="0">
                <a:latin typeface="Neue Haas Grotesk Text Pro" panose="020B0504020202020204" pitchFamily="34" charset="0"/>
              </a:rPr>
              <a:t>Instructions</a:t>
            </a:r>
          </a:p>
        </p:txBody>
      </p:sp>
      <p:pic>
        <p:nvPicPr>
          <p:cNvPr id="5" name="Picture 4">
            <a:extLst>
              <a:ext uri="{FF2B5EF4-FFF2-40B4-BE49-F238E27FC236}">
                <a16:creationId xmlns:a16="http://schemas.microsoft.com/office/drawing/2014/main" id="{4595FCD0-104D-A553-7554-A8AED83FB726}"/>
              </a:ext>
            </a:extLst>
          </p:cNvPr>
          <p:cNvPicPr>
            <a:picLocks noChangeAspect="1"/>
          </p:cNvPicPr>
          <p:nvPr/>
        </p:nvPicPr>
        <p:blipFill rotWithShape="1">
          <a:blip r:embed="rId2"/>
          <a:srcRect l="2535" r="51083" b="-1"/>
          <a:stretch/>
        </p:blipFill>
        <p:spPr>
          <a:xfrm>
            <a:off x="-1" y="10"/>
            <a:ext cx="5151179" cy="6857990"/>
          </a:xfrm>
          <a:prstGeom prst="rect">
            <a:avLst/>
          </a:prstGeom>
        </p:spPr>
      </p:pic>
      <p:cxnSp>
        <p:nvCxnSpPr>
          <p:cNvPr id="34" name="Straight Connector 3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3B2222-6C84-7B25-563A-F23F50D60387}"/>
              </a:ext>
            </a:extLst>
          </p:cNvPr>
          <p:cNvSpPr>
            <a:spLocks noGrp="1"/>
          </p:cNvSpPr>
          <p:nvPr>
            <p:ph idx="1"/>
          </p:nvPr>
        </p:nvSpPr>
        <p:spPr>
          <a:xfrm>
            <a:off x="5868557" y="2551176"/>
            <a:ext cx="5444382" cy="3591207"/>
          </a:xfrm>
        </p:spPr>
        <p:txBody>
          <a:bodyPr>
            <a:normAutofit fontScale="85000" lnSpcReduction="20000"/>
          </a:bodyPr>
          <a:lstStyle/>
          <a:p>
            <a:pPr>
              <a:buFont typeface="+mj-lt"/>
              <a:buAutoNum type="arabicPeriod"/>
            </a:pPr>
            <a:r>
              <a:rPr lang="en-GB" sz="1900" b="0" i="0" dirty="0">
                <a:effectLst/>
                <a:latin typeface="Arial" panose="020B0604020202020204" pitchFamily="34" charset="0"/>
                <a:cs typeface="Arial" panose="020B0604020202020204" pitchFamily="34" charset="0"/>
              </a:rPr>
              <a:t>Your company is experiencing a challenge / problem from the following:</a:t>
            </a:r>
          </a:p>
          <a:p>
            <a:pPr marL="0" indent="0">
              <a:buNone/>
            </a:pPr>
            <a:endParaRPr lang="en-GB" sz="19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900" b="0" dirty="0">
                <a:effectLst/>
                <a:latin typeface="Arial" panose="020B0604020202020204" pitchFamily="34" charset="0"/>
                <a:cs typeface="Arial" panose="020B0604020202020204" pitchFamily="34" charset="0"/>
              </a:rPr>
              <a:t>Our target audience values truly green and sustainable products more than ever before. They know what an ecological footprint is!</a:t>
            </a:r>
          </a:p>
          <a:p>
            <a:pPr>
              <a:buFont typeface="Arial" panose="020B0604020202020204" pitchFamily="34" charset="0"/>
              <a:buChar char="•"/>
            </a:pPr>
            <a:r>
              <a:rPr lang="en-GB" sz="1900" b="0" dirty="0">
                <a:effectLst/>
                <a:latin typeface="Arial" panose="020B0604020202020204" pitchFamily="34" charset="0"/>
                <a:cs typeface="Arial" panose="020B0604020202020204" pitchFamily="34" charset="0"/>
              </a:rPr>
              <a:t>Our production plant scored very low during the latest sustainability audit.</a:t>
            </a:r>
          </a:p>
          <a:p>
            <a:pPr>
              <a:buFont typeface="Arial" panose="020B0604020202020204" pitchFamily="34" charset="0"/>
              <a:buChar char="•"/>
            </a:pPr>
            <a:r>
              <a:rPr lang="en-GB" sz="1900" b="0" dirty="0">
                <a:effectLst/>
                <a:latin typeface="Arial" panose="020B0604020202020204" pitchFamily="34" charset="0"/>
                <a:cs typeface="Arial" panose="020B0604020202020204" pitchFamily="34" charset="0"/>
              </a:rPr>
              <a:t>Our designers and engineers are protesting the company’s air pollution practices.</a:t>
            </a:r>
          </a:p>
          <a:p>
            <a:pPr>
              <a:buFont typeface="Arial" panose="020B0604020202020204" pitchFamily="34" charset="0"/>
              <a:buChar char="•"/>
            </a:pPr>
            <a:r>
              <a:rPr lang="en-GB" sz="1900" b="0" dirty="0">
                <a:effectLst/>
                <a:latin typeface="Arial" panose="020B0604020202020204" pitchFamily="34" charset="0"/>
                <a:cs typeface="Arial" panose="020B0604020202020204" pitchFamily="34" charset="0"/>
              </a:rPr>
              <a:t>There is more and more plastic in our oceans, that is threatening the livelihood and survival of our coastal communities.</a:t>
            </a:r>
          </a:p>
          <a:p>
            <a:pPr marL="0" indent="0">
              <a:buNone/>
            </a:pPr>
            <a:endParaRPr lang="en-GB" sz="1300" b="0" i="0" dirty="0">
              <a:effectLst/>
              <a:latin typeface="medium-content-sans-serif-font"/>
            </a:endParaRPr>
          </a:p>
          <a:p>
            <a:pPr marL="0" indent="0">
              <a:buNone/>
            </a:pPr>
            <a:r>
              <a:rPr lang="en-GB" sz="1300" dirty="0">
                <a:latin typeface="medium-content-sans-serif-font"/>
              </a:rPr>
              <a:t>Please choose 1 that applies to your chosen business.</a:t>
            </a:r>
            <a:br>
              <a:rPr lang="en-GB" sz="1300" b="0" i="0" dirty="0">
                <a:effectLst/>
                <a:latin typeface="medium-content-sans-serif-font"/>
              </a:rPr>
            </a:br>
            <a:endParaRPr lang="en-GB" sz="1300" dirty="0"/>
          </a:p>
        </p:txBody>
      </p:sp>
    </p:spTree>
    <p:extLst>
      <p:ext uri="{BB962C8B-B14F-4D97-AF65-F5344CB8AC3E}">
        <p14:creationId xmlns:p14="http://schemas.microsoft.com/office/powerpoint/2010/main" val="1903772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876692" y="741391"/>
            <a:ext cx="5479719" cy="1616203"/>
          </a:xfrm>
        </p:spPr>
        <p:txBody>
          <a:bodyPr anchor="b">
            <a:normAutofit/>
          </a:bodyPr>
          <a:lstStyle/>
          <a:p>
            <a:r>
              <a:rPr lang="en-GB" sz="3200" b="1" dirty="0">
                <a:latin typeface="Neue Haas Grotesk Text Pro" panose="020B0504020202020204" pitchFamily="34" charset="0"/>
              </a:rPr>
              <a:t>2) Mapping your direct actants</a:t>
            </a:r>
          </a:p>
        </p:txBody>
      </p:sp>
      <p:sp>
        <p:nvSpPr>
          <p:cNvPr id="3" name="Content Placeholder 2">
            <a:extLst>
              <a:ext uri="{FF2B5EF4-FFF2-40B4-BE49-F238E27FC236}">
                <a16:creationId xmlns:a16="http://schemas.microsoft.com/office/drawing/2014/main" id="{EB3B2222-6C84-7B25-563A-F23F50D60387}"/>
              </a:ext>
            </a:extLst>
          </p:cNvPr>
          <p:cNvSpPr>
            <a:spLocks noGrp="1"/>
          </p:cNvSpPr>
          <p:nvPr>
            <p:ph idx="1"/>
          </p:nvPr>
        </p:nvSpPr>
        <p:spPr>
          <a:xfrm>
            <a:off x="876692" y="2533476"/>
            <a:ext cx="6011396" cy="3447832"/>
          </a:xfrm>
        </p:spPr>
        <p:txBody>
          <a:bodyPr anchor="t">
            <a:noAutofit/>
          </a:bodyPr>
          <a:lstStyle/>
          <a:p>
            <a:r>
              <a:rPr lang="en-GB" sz="1800" b="0" i="0" dirty="0">
                <a:effectLst/>
                <a:latin typeface="Arial" panose="020B0604020202020204" pitchFamily="34" charset="0"/>
                <a:cs typeface="Arial" panose="020B0604020202020204" pitchFamily="34" charset="0"/>
              </a:rPr>
              <a:t>In pairs </a:t>
            </a:r>
            <a:r>
              <a:rPr lang="en-GB" sz="1800" b="1" i="0" dirty="0">
                <a:effectLst/>
                <a:latin typeface="Arial" panose="020B0604020202020204" pitchFamily="34" charset="0"/>
                <a:cs typeface="Arial" panose="020B0604020202020204" pitchFamily="34" charset="0"/>
              </a:rPr>
              <a:t>mapping your direct actants </a:t>
            </a:r>
            <a:r>
              <a:rPr lang="en-GB" sz="1800" b="0" i="0" dirty="0">
                <a:effectLst/>
                <a:latin typeface="Arial" panose="020B0604020202020204" pitchFamily="34" charset="0"/>
                <a:cs typeface="Arial" panose="020B0604020202020204" pitchFamily="34" charset="0"/>
              </a:rPr>
              <a:t>of the stated challenge or problem. Direct actants are those human and non-human actants that will be or could be directly impacted by the challenge or problem that you’re aiming to solve.</a:t>
            </a:r>
          </a:p>
        </p:txBody>
      </p:sp>
      <p:pic>
        <p:nvPicPr>
          <p:cNvPr id="5" name="Picture 4" descr="One glowing light bulb in sea of unlit bulbs">
            <a:extLst>
              <a:ext uri="{FF2B5EF4-FFF2-40B4-BE49-F238E27FC236}">
                <a16:creationId xmlns:a16="http://schemas.microsoft.com/office/drawing/2014/main" id="{8BB30253-32EB-9FE2-2986-437E2BB673C9}"/>
              </a:ext>
            </a:extLst>
          </p:cNvPr>
          <p:cNvPicPr>
            <a:picLocks noChangeAspect="1"/>
          </p:cNvPicPr>
          <p:nvPr/>
        </p:nvPicPr>
        <p:blipFill rotWithShape="1">
          <a:blip r:embed="rId2"/>
          <a:srcRect l="25477" r="20704"/>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84453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EADB12B-CDA8-C227-E5BA-38B7CD8992EB}"/>
              </a:ext>
            </a:extLst>
          </p:cNvPr>
          <p:cNvPicPr>
            <a:picLocks noChangeAspect="1"/>
          </p:cNvPicPr>
          <p:nvPr/>
        </p:nvPicPr>
        <p:blipFill rotWithShape="1">
          <a:blip r:embed="rId2">
            <a:duotone>
              <a:schemeClr val="bg2">
                <a:shade val="45000"/>
                <a:satMod val="135000"/>
              </a:schemeClr>
              <a:prstClr val="white"/>
            </a:duotone>
          </a:blip>
          <a:srcRect t="17582"/>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838200" y="365125"/>
            <a:ext cx="10515600" cy="1325563"/>
          </a:xfrm>
        </p:spPr>
        <p:txBody>
          <a:bodyPr>
            <a:normAutofit/>
          </a:bodyPr>
          <a:lstStyle/>
          <a:p>
            <a:r>
              <a:rPr lang="en-GB" b="1">
                <a:latin typeface="Neue Haas Grotesk Text Pro" panose="020B0504020202020204" pitchFamily="34" charset="0"/>
              </a:rPr>
              <a:t>Mapping your direct actants</a:t>
            </a:r>
          </a:p>
        </p:txBody>
      </p:sp>
      <p:graphicFrame>
        <p:nvGraphicFramePr>
          <p:cNvPr id="13" name="Content Placeholder 2">
            <a:extLst>
              <a:ext uri="{FF2B5EF4-FFF2-40B4-BE49-F238E27FC236}">
                <a16:creationId xmlns:a16="http://schemas.microsoft.com/office/drawing/2014/main" id="{8D6698C4-8158-7AA8-5307-B8234EF35AC4}"/>
              </a:ext>
            </a:extLst>
          </p:cNvPr>
          <p:cNvGraphicFramePr>
            <a:graphicFrameLocks noGrp="1"/>
          </p:cNvGraphicFramePr>
          <p:nvPr>
            <p:ph idx="1"/>
            <p:extLst>
              <p:ext uri="{D42A27DB-BD31-4B8C-83A1-F6EECF244321}">
                <p14:modId xmlns:p14="http://schemas.microsoft.com/office/powerpoint/2010/main" val="20462890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0711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761803" y="350196"/>
            <a:ext cx="4646904" cy="1624520"/>
          </a:xfrm>
        </p:spPr>
        <p:txBody>
          <a:bodyPr anchor="ctr">
            <a:normAutofit/>
          </a:bodyPr>
          <a:lstStyle/>
          <a:p>
            <a:r>
              <a:rPr lang="en-GB" sz="4000" b="1" dirty="0">
                <a:latin typeface="Neue Haas Grotesk Text Pro" panose="020B0504020202020204" pitchFamily="34" charset="0"/>
                <a:cs typeface="Arial" panose="020B0604020202020204" pitchFamily="34" charset="0"/>
              </a:rPr>
              <a:t>3) Mapping Indirect Actants</a:t>
            </a:r>
          </a:p>
        </p:txBody>
      </p:sp>
      <p:sp>
        <p:nvSpPr>
          <p:cNvPr id="3" name="Content Placeholder 2">
            <a:extLst>
              <a:ext uri="{FF2B5EF4-FFF2-40B4-BE49-F238E27FC236}">
                <a16:creationId xmlns:a16="http://schemas.microsoft.com/office/drawing/2014/main" id="{EB3B2222-6C84-7B25-563A-F23F50D60387}"/>
              </a:ext>
            </a:extLst>
          </p:cNvPr>
          <p:cNvSpPr>
            <a:spLocks noGrp="1"/>
          </p:cNvSpPr>
          <p:nvPr>
            <p:ph idx="1"/>
          </p:nvPr>
        </p:nvSpPr>
        <p:spPr>
          <a:xfrm>
            <a:off x="761802" y="2743200"/>
            <a:ext cx="4646905" cy="3613149"/>
          </a:xfrm>
        </p:spPr>
        <p:txBody>
          <a:bodyPr anchor="ctr">
            <a:normAutofit/>
          </a:bodyPr>
          <a:lstStyle/>
          <a:p>
            <a:r>
              <a:rPr lang="en-GB" sz="1400" b="0" i="0">
                <a:effectLst/>
                <a:latin typeface="Arial" panose="020B0604020202020204" pitchFamily="34" charset="0"/>
                <a:cs typeface="Arial" panose="020B0604020202020204" pitchFamily="34" charset="0"/>
              </a:rPr>
              <a:t>Once you’ve mapped your direct actants, it’s time to move on to mapping </a:t>
            </a:r>
            <a:r>
              <a:rPr lang="en-GB" sz="1400" b="1" i="0">
                <a:effectLst/>
                <a:latin typeface="Arial" panose="020B0604020202020204" pitchFamily="34" charset="0"/>
                <a:cs typeface="Arial" panose="020B0604020202020204" pitchFamily="34" charset="0"/>
              </a:rPr>
              <a:t>less obvious, indirect actants</a:t>
            </a:r>
            <a:r>
              <a:rPr lang="en-GB" sz="1400" b="0" i="0">
                <a:effectLst/>
                <a:latin typeface="Arial" panose="020B0604020202020204" pitchFamily="34" charset="0"/>
                <a:cs typeface="Arial" panose="020B0604020202020204" pitchFamily="34" charset="0"/>
              </a:rPr>
              <a:t>. </a:t>
            </a:r>
          </a:p>
          <a:p>
            <a:r>
              <a:rPr lang="en-GB" sz="1400" b="0" i="0">
                <a:effectLst/>
                <a:latin typeface="Arial" panose="020B0604020202020204" pitchFamily="34" charset="0"/>
                <a:cs typeface="Arial" panose="020B0604020202020204" pitchFamily="34" charset="0"/>
              </a:rPr>
              <a:t>This requires adopting a science-driven </a:t>
            </a:r>
            <a:r>
              <a:rPr lang="en-GB" sz="1400" b="1" i="0">
                <a:effectLst/>
                <a:latin typeface="Arial" panose="020B0604020202020204" pitchFamily="34" charset="0"/>
                <a:cs typeface="Arial" panose="020B0604020202020204" pitchFamily="34" charset="0"/>
              </a:rPr>
              <a:t>“everything is connected” mindset</a:t>
            </a:r>
            <a:r>
              <a:rPr lang="en-GB" sz="1400" b="0" i="0">
                <a:effectLst/>
                <a:latin typeface="Arial" panose="020B0604020202020204" pitchFamily="34" charset="0"/>
                <a:cs typeface="Arial" panose="020B0604020202020204" pitchFamily="34" charset="0"/>
              </a:rPr>
              <a:t>.</a:t>
            </a:r>
            <a:r>
              <a:rPr lang="en-GB" sz="1400" b="1" i="0">
                <a:effectLst/>
                <a:latin typeface="Arial" panose="020B0604020202020204" pitchFamily="34" charset="0"/>
                <a:cs typeface="Arial" panose="020B0604020202020204" pitchFamily="34" charset="0"/>
              </a:rPr>
              <a:t> </a:t>
            </a:r>
            <a:r>
              <a:rPr lang="en-GB" sz="1400" b="0" i="0">
                <a:effectLst/>
                <a:latin typeface="Arial" panose="020B0604020202020204" pitchFamily="34" charset="0"/>
                <a:cs typeface="Arial" panose="020B0604020202020204" pitchFamily="34" charset="0"/>
              </a:rPr>
              <a:t>This</a:t>
            </a:r>
            <a:r>
              <a:rPr lang="en-GB" sz="1400" b="1" i="0">
                <a:effectLst/>
                <a:latin typeface="Arial" panose="020B0604020202020204" pitchFamily="34" charset="0"/>
                <a:cs typeface="Arial" panose="020B0604020202020204" pitchFamily="34" charset="0"/>
              </a:rPr>
              <a:t> </a:t>
            </a:r>
            <a:r>
              <a:rPr lang="en-GB" sz="1400" b="0" i="0">
                <a:effectLst/>
                <a:latin typeface="Arial" panose="020B0604020202020204" pitchFamily="34" charset="0"/>
                <a:cs typeface="Arial" panose="020B0604020202020204" pitchFamily="34" charset="0"/>
              </a:rPr>
              <a:t>can be developed step-by-step by exposing yourself to scientific resources covering the state of different elements of our global and local ecosystems. </a:t>
            </a:r>
          </a:p>
          <a:p>
            <a:r>
              <a:rPr lang="en-GB" sz="1400" b="0" i="0">
                <a:effectLst/>
                <a:latin typeface="Arial" panose="020B0604020202020204" pitchFamily="34" charset="0"/>
                <a:cs typeface="Arial" panose="020B0604020202020204" pitchFamily="34" charset="0"/>
              </a:rPr>
              <a:t>Other resources that can help you understand the “interconnectedness” of environmental, social, economic and cultural factors shaping our Earth-based reality, and therefore </a:t>
            </a:r>
            <a:r>
              <a:rPr lang="en-GB" sz="1400" b="1" i="0">
                <a:effectLst/>
                <a:latin typeface="Arial" panose="020B0604020202020204" pitchFamily="34" charset="0"/>
                <a:cs typeface="Arial" panose="020B0604020202020204" pitchFamily="34" charset="0"/>
              </a:rPr>
              <a:t>extend your designer empathy onto non-human actants</a:t>
            </a:r>
            <a:r>
              <a:rPr lang="en-GB" sz="1400" b="0" i="0">
                <a:effectLst/>
                <a:latin typeface="Arial" panose="020B0604020202020204" pitchFamily="34" charset="0"/>
                <a:cs typeface="Arial" panose="020B0604020202020204" pitchFamily="34" charset="0"/>
              </a:rPr>
              <a:t>, are for instance:</a:t>
            </a:r>
          </a:p>
          <a:p>
            <a:pPr marL="0" indent="0">
              <a:buNone/>
            </a:pPr>
            <a:br>
              <a:rPr lang="en-GB" sz="1400" b="0" i="0">
                <a:effectLst/>
                <a:latin typeface="medium-content-sans-serif-font"/>
              </a:rPr>
            </a:br>
            <a:endParaRPr lang="en-GB" sz="1400"/>
          </a:p>
          <a:p>
            <a:endParaRPr lang="en-GB" sz="1400" b="0" i="0">
              <a:effectLst/>
              <a:latin typeface="source-serif-pro"/>
            </a:endParaRPr>
          </a:p>
        </p:txBody>
      </p:sp>
      <p:pic>
        <p:nvPicPr>
          <p:cNvPr id="5" name="Picture 4" descr="Different science and technology icons on a green background">
            <a:extLst>
              <a:ext uri="{FF2B5EF4-FFF2-40B4-BE49-F238E27FC236}">
                <a16:creationId xmlns:a16="http://schemas.microsoft.com/office/drawing/2014/main" id="{F4CE89F3-4BA4-258A-707E-9143F34E1B88}"/>
              </a:ext>
            </a:extLst>
          </p:cNvPr>
          <p:cNvPicPr>
            <a:picLocks noChangeAspect="1"/>
          </p:cNvPicPr>
          <p:nvPr/>
        </p:nvPicPr>
        <p:blipFill rotWithShape="1">
          <a:blip r:embed="rId2"/>
          <a:srcRect l="21915" r="11344"/>
          <a:stretch/>
        </p:blipFill>
        <p:spPr>
          <a:xfrm>
            <a:off x="6096000" y="1"/>
            <a:ext cx="6102825" cy="6858000"/>
          </a:xfrm>
          <a:prstGeom prst="rect">
            <a:avLst/>
          </a:prstGeom>
        </p:spPr>
      </p:pic>
    </p:spTree>
    <p:extLst>
      <p:ext uri="{BB962C8B-B14F-4D97-AF65-F5344CB8AC3E}">
        <p14:creationId xmlns:p14="http://schemas.microsoft.com/office/powerpoint/2010/main" val="249108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78CA-CFCF-65E0-FD04-EFD146C44553}"/>
              </a:ext>
            </a:extLst>
          </p:cNvPr>
          <p:cNvSpPr>
            <a:spLocks noGrp="1"/>
          </p:cNvSpPr>
          <p:nvPr>
            <p:ph type="title"/>
          </p:nvPr>
        </p:nvSpPr>
        <p:spPr>
          <a:xfrm>
            <a:off x="6823878" y="741391"/>
            <a:ext cx="4491821" cy="1616203"/>
          </a:xfrm>
        </p:spPr>
        <p:txBody>
          <a:bodyPr anchor="b">
            <a:normAutofit/>
          </a:bodyPr>
          <a:lstStyle/>
          <a:p>
            <a:r>
              <a:rPr lang="en-GB" sz="3200" b="1">
                <a:latin typeface="Neue Haas Grotesk Text Pro" panose="020B0504020202020204" pitchFamily="34" charset="0"/>
              </a:rPr>
              <a:t>4. Cause and Effect Relationships</a:t>
            </a:r>
          </a:p>
        </p:txBody>
      </p:sp>
      <p:pic>
        <p:nvPicPr>
          <p:cNvPr id="5" name="Picture 4">
            <a:extLst>
              <a:ext uri="{FF2B5EF4-FFF2-40B4-BE49-F238E27FC236}">
                <a16:creationId xmlns:a16="http://schemas.microsoft.com/office/drawing/2014/main" id="{044F6BE4-118F-5818-4CFE-6ED3156D5684}"/>
              </a:ext>
            </a:extLst>
          </p:cNvPr>
          <p:cNvPicPr>
            <a:picLocks noChangeAspect="1"/>
          </p:cNvPicPr>
          <p:nvPr/>
        </p:nvPicPr>
        <p:blipFill rotWithShape="1">
          <a:blip r:embed="rId2"/>
          <a:srcRect l="27300" r="22700"/>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B3B2222-6C84-7B25-563A-F23F50D60387}"/>
              </a:ext>
            </a:extLst>
          </p:cNvPr>
          <p:cNvSpPr>
            <a:spLocks noGrp="1"/>
          </p:cNvSpPr>
          <p:nvPr>
            <p:ph idx="1"/>
          </p:nvPr>
        </p:nvSpPr>
        <p:spPr>
          <a:xfrm>
            <a:off x="6823878" y="2533476"/>
            <a:ext cx="4491820" cy="3447832"/>
          </a:xfrm>
        </p:spPr>
        <p:txBody>
          <a:bodyPr anchor="t">
            <a:normAutofit fontScale="77500" lnSpcReduction="20000"/>
          </a:bodyPr>
          <a:lstStyle/>
          <a:p>
            <a:pPr marL="0" indent="0">
              <a:buNone/>
            </a:pPr>
            <a:r>
              <a:rPr lang="en-GB" sz="2100" b="0" i="0" dirty="0">
                <a:effectLst/>
                <a:latin typeface="source-serif-pro"/>
              </a:rPr>
              <a:t>Once you have finished your mapping activity it’s time to </a:t>
            </a:r>
            <a:r>
              <a:rPr lang="en-GB" sz="2100" b="1" i="0" dirty="0">
                <a:effectLst/>
                <a:latin typeface="source-serif-pro"/>
              </a:rPr>
              <a:t>search for cause-effect relationships</a:t>
            </a:r>
            <a:r>
              <a:rPr lang="en-GB" sz="2100" b="0" i="0" dirty="0">
                <a:effectLst/>
                <a:latin typeface="source-serif-pro"/>
              </a:rPr>
              <a:t> between various human and non-human actants. </a:t>
            </a:r>
          </a:p>
          <a:p>
            <a:pPr marL="0" indent="0">
              <a:buNone/>
            </a:pPr>
            <a:r>
              <a:rPr lang="en-GB" sz="2100" b="0" i="0" dirty="0">
                <a:effectLst/>
                <a:latin typeface="source-serif-pro"/>
              </a:rPr>
              <a:t>This will help you realise said “interconnectedness” of human and non-human actants and their impact on your project/product/service.</a:t>
            </a:r>
          </a:p>
          <a:p>
            <a:pPr marL="0" indent="0">
              <a:buNone/>
            </a:pPr>
            <a:r>
              <a:rPr lang="en-GB" sz="2100" b="0" i="0" dirty="0">
                <a:effectLst/>
                <a:latin typeface="source-serif-pro"/>
              </a:rPr>
              <a:t> Ask yourself: How will your target audience be socially and economically impacted by the blackouts and the lack of electricity caused by hurricanes or severe droughts? </a:t>
            </a:r>
          </a:p>
          <a:p>
            <a:pPr marL="0" indent="0">
              <a:buNone/>
            </a:pPr>
            <a:r>
              <a:rPr lang="en-GB" sz="2100" b="0" i="0" dirty="0">
                <a:effectLst/>
                <a:latin typeface="source-serif-pro"/>
              </a:rPr>
              <a:t>How will these so-called non-business-factors impact the stability and performance of your business? How can you adapt to these volatile and unpredictable circumstances?</a:t>
            </a:r>
          </a:p>
          <a:p>
            <a:pPr marL="0" indent="0">
              <a:buNone/>
            </a:pPr>
            <a:br>
              <a:rPr lang="en-GB" sz="1400" b="0" i="0" dirty="0">
                <a:effectLst/>
                <a:latin typeface="medium-content-sans-serif-font"/>
              </a:rPr>
            </a:br>
            <a:endParaRPr lang="en-GB" sz="1400" dirty="0"/>
          </a:p>
          <a:p>
            <a:endParaRPr lang="en-GB" sz="1400" b="0" i="0" dirty="0">
              <a:effectLst/>
              <a:latin typeface="source-serif-pro"/>
            </a:endParaRPr>
          </a:p>
        </p:txBody>
      </p:sp>
    </p:spTree>
    <p:extLst>
      <p:ext uri="{BB962C8B-B14F-4D97-AF65-F5344CB8AC3E}">
        <p14:creationId xmlns:p14="http://schemas.microsoft.com/office/powerpoint/2010/main" val="2926441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897E5B7-ADF7-6E85-E49F-FC59D9E7679A}"/>
              </a:ext>
            </a:extLst>
          </p:cNvPr>
          <p:cNvSpPr txBox="1"/>
          <p:nvPr/>
        </p:nvSpPr>
        <p:spPr>
          <a:xfrm>
            <a:off x="263352" y="6021288"/>
            <a:ext cx="6097280" cy="646331"/>
          </a:xfrm>
          <a:prstGeom prst="rect">
            <a:avLst/>
          </a:prstGeom>
          <a:noFill/>
        </p:spPr>
        <p:txBody>
          <a:bodyPr wrap="square">
            <a:spAutoFit/>
          </a:bodyPr>
          <a:lstStyle/>
          <a:p>
            <a:r>
              <a:rPr lang="en-GB" dirty="0">
                <a:hlinkClick r:id="rId2"/>
              </a:rPr>
              <a:t>Tools for environment-</a:t>
            </a:r>
            <a:r>
              <a:rPr lang="en-GB" dirty="0" err="1">
                <a:hlinkClick r:id="rId2"/>
              </a:rPr>
              <a:t>centered</a:t>
            </a:r>
            <a:r>
              <a:rPr lang="en-GB" dirty="0">
                <a:hlinkClick r:id="rId2"/>
              </a:rPr>
              <a:t> designers: Actant Mapping Canvas | by Monika </a:t>
            </a:r>
            <a:r>
              <a:rPr lang="en-GB" dirty="0" err="1">
                <a:hlinkClick r:id="rId2"/>
              </a:rPr>
              <a:t>Sznel</a:t>
            </a:r>
            <a:r>
              <a:rPr lang="en-GB" dirty="0">
                <a:hlinkClick r:id="rId2"/>
              </a:rPr>
              <a:t> | UX Collective (uxdesign.cc)</a:t>
            </a:r>
            <a:endParaRPr lang="en-GB" dirty="0"/>
          </a:p>
        </p:txBody>
      </p:sp>
      <p:sp>
        <p:nvSpPr>
          <p:cNvPr id="8" name="TextBox 7">
            <a:extLst>
              <a:ext uri="{FF2B5EF4-FFF2-40B4-BE49-F238E27FC236}">
                <a16:creationId xmlns:a16="http://schemas.microsoft.com/office/drawing/2014/main" id="{2FD59A25-4D69-2D89-B4CE-CE4BC2D2F5E2}"/>
              </a:ext>
            </a:extLst>
          </p:cNvPr>
          <p:cNvSpPr txBox="1"/>
          <p:nvPr/>
        </p:nvSpPr>
        <p:spPr>
          <a:xfrm>
            <a:off x="263346" y="5518096"/>
            <a:ext cx="6097280" cy="369332"/>
          </a:xfrm>
          <a:prstGeom prst="rect">
            <a:avLst/>
          </a:prstGeom>
          <a:noFill/>
        </p:spPr>
        <p:txBody>
          <a:bodyPr wrap="square">
            <a:spAutoFit/>
          </a:bodyPr>
          <a:lstStyle/>
          <a:p>
            <a:r>
              <a:rPr lang="en-GB">
                <a:hlinkClick r:id="rId3"/>
              </a:rPr>
              <a:t>What is Life-centred Design? </a:t>
            </a:r>
            <a:r>
              <a:rPr lang="en-GB" dirty="0">
                <a:hlinkClick r:id="rId3"/>
              </a:rPr>
              <a:t>- </a:t>
            </a:r>
            <a:r>
              <a:rPr lang="en-GB" dirty="0" err="1">
                <a:hlinkClick r:id="rId3"/>
              </a:rPr>
              <a:t>lifecentred.design</a:t>
            </a:r>
            <a:endParaRPr lang="en-GB" dirty="0"/>
          </a:p>
        </p:txBody>
      </p:sp>
      <p:pic>
        <p:nvPicPr>
          <p:cNvPr id="3074" name="Picture 2">
            <a:extLst>
              <a:ext uri="{FF2B5EF4-FFF2-40B4-BE49-F238E27FC236}">
                <a16:creationId xmlns:a16="http://schemas.microsoft.com/office/drawing/2014/main" id="{9B7A8407-9A07-ED9B-0ABB-28298E9862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1" y="-22"/>
            <a:ext cx="9667875"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
            <a:extLst>
              <a:ext uri="{FF2B5EF4-FFF2-40B4-BE49-F238E27FC236}">
                <a16:creationId xmlns:a16="http://schemas.microsoft.com/office/drawing/2014/main" id="{93627AB8-378C-E9CF-3954-C0BB862B0C0E}"/>
              </a:ext>
            </a:extLst>
          </p:cNvPr>
          <p:cNvSpPr>
            <a:spLocks noGrp="1"/>
          </p:cNvSpPr>
          <p:nvPr>
            <p:ph type="title"/>
          </p:nvPr>
        </p:nvSpPr>
        <p:spPr>
          <a:xfrm>
            <a:off x="10128448" y="188641"/>
            <a:ext cx="1907331" cy="648072"/>
          </a:xfrm>
        </p:spPr>
        <p:txBody>
          <a:bodyPr anchor="b">
            <a:normAutofit/>
          </a:bodyPr>
          <a:lstStyle/>
          <a:p>
            <a:r>
              <a:rPr lang="en-GB" sz="3200" b="1" dirty="0">
                <a:latin typeface="Neue Haas Grotesk Text Pro" panose="020B0504020202020204" pitchFamily="34" charset="0"/>
              </a:rPr>
              <a:t>Example</a:t>
            </a:r>
          </a:p>
        </p:txBody>
      </p:sp>
      <p:sp>
        <p:nvSpPr>
          <p:cNvPr id="15" name="TextBox 14">
            <a:extLst>
              <a:ext uri="{FF2B5EF4-FFF2-40B4-BE49-F238E27FC236}">
                <a16:creationId xmlns:a16="http://schemas.microsoft.com/office/drawing/2014/main" id="{F5B28FF6-004A-4931-4763-3581CA3DF1C4}"/>
              </a:ext>
            </a:extLst>
          </p:cNvPr>
          <p:cNvSpPr txBox="1"/>
          <p:nvPr/>
        </p:nvSpPr>
        <p:spPr>
          <a:xfrm>
            <a:off x="9464548" y="5148764"/>
            <a:ext cx="2856920" cy="1477328"/>
          </a:xfrm>
          <a:prstGeom prst="rect">
            <a:avLst/>
          </a:prstGeom>
          <a:noFill/>
        </p:spPr>
        <p:txBody>
          <a:bodyPr wrap="square">
            <a:spAutoFit/>
          </a:bodyPr>
          <a:lstStyle/>
          <a:p>
            <a:pPr>
              <a:spcAft>
                <a:spcPts val="600"/>
              </a:spcAft>
            </a:pPr>
            <a:r>
              <a:rPr lang="en-GB" dirty="0">
                <a:hlinkClick r:id="rId2"/>
              </a:rPr>
              <a:t>Tools for environment-</a:t>
            </a:r>
            <a:r>
              <a:rPr lang="en-GB" dirty="0" err="1">
                <a:hlinkClick r:id="rId2"/>
              </a:rPr>
              <a:t>centered</a:t>
            </a:r>
            <a:r>
              <a:rPr lang="en-GB" dirty="0">
                <a:hlinkClick r:id="rId2"/>
              </a:rPr>
              <a:t> designers: Actant Mapping Canvas | by Monika </a:t>
            </a:r>
            <a:r>
              <a:rPr lang="en-GB" dirty="0" err="1">
                <a:hlinkClick r:id="rId2"/>
              </a:rPr>
              <a:t>Sznel</a:t>
            </a:r>
            <a:r>
              <a:rPr lang="en-GB" dirty="0">
                <a:hlinkClick r:id="rId2"/>
              </a:rPr>
              <a:t> | UX Collective (uxdesign.cc)</a:t>
            </a:r>
            <a:endParaRPr lang="en-GB" dirty="0"/>
          </a:p>
        </p:txBody>
      </p:sp>
    </p:spTree>
    <p:extLst>
      <p:ext uri="{BB962C8B-B14F-4D97-AF65-F5344CB8AC3E}">
        <p14:creationId xmlns:p14="http://schemas.microsoft.com/office/powerpoint/2010/main" val="239705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9" name="Picture 18" descr="Sheets of blue paper in a circle  close up">
            <a:extLst>
              <a:ext uri="{FF2B5EF4-FFF2-40B4-BE49-F238E27FC236}">
                <a16:creationId xmlns:a16="http://schemas.microsoft.com/office/drawing/2014/main" id="{1584119F-DB4E-A03A-88AD-0711D37E3415}"/>
              </a:ext>
            </a:extLst>
          </p:cNvPr>
          <p:cNvPicPr>
            <a:picLocks noChangeAspect="1"/>
          </p:cNvPicPr>
          <p:nvPr/>
        </p:nvPicPr>
        <p:blipFill rotWithShape="1">
          <a:blip r:embed="rId2">
            <a:alphaModFix amt="60000"/>
          </a:blip>
          <a:srcRect t="5885" b="9846"/>
          <a:stretch/>
        </p:blipFill>
        <p:spPr>
          <a:xfrm>
            <a:off x="-1" y="10"/>
            <a:ext cx="12192001" cy="6857990"/>
          </a:xfrm>
          <a:prstGeom prst="rect">
            <a:avLst/>
          </a:prstGeom>
        </p:spPr>
      </p:pic>
      <p:sp>
        <p:nvSpPr>
          <p:cNvPr id="7" name="Title 6">
            <a:extLst>
              <a:ext uri="{FF2B5EF4-FFF2-40B4-BE49-F238E27FC236}">
                <a16:creationId xmlns:a16="http://schemas.microsoft.com/office/drawing/2014/main" id="{BD13AB44-E6E1-0188-B495-1C8B456B4E95}"/>
              </a:ext>
            </a:extLst>
          </p:cNvPr>
          <p:cNvSpPr>
            <a:spLocks noGrp="1"/>
          </p:cNvSpPr>
          <p:nvPr>
            <p:ph type="title"/>
          </p:nvPr>
        </p:nvSpPr>
        <p:spPr>
          <a:xfrm>
            <a:off x="838199" y="1671570"/>
            <a:ext cx="5155261" cy="4072044"/>
          </a:xfrm>
        </p:spPr>
        <p:txBody>
          <a:bodyPr vert="horz" lIns="91440" tIns="45720" rIns="91440" bIns="45720" rtlCol="0" anchor="t">
            <a:normAutofit/>
          </a:bodyPr>
          <a:lstStyle/>
          <a:p>
            <a:r>
              <a:rPr lang="en-US" b="1" dirty="0">
                <a:solidFill>
                  <a:srgbClr val="FFFFFF"/>
                </a:solidFill>
                <a:latin typeface="Neue Haas Grotesk Text Pro" panose="020B0504020202020204" pitchFamily="34" charset="0"/>
              </a:rPr>
              <a:t>Embedding non-human and non-user impacts</a:t>
            </a:r>
          </a:p>
        </p:txBody>
      </p:sp>
      <p:sp>
        <p:nvSpPr>
          <p:cNvPr id="6" name="TextBox 5">
            <a:extLst>
              <a:ext uri="{FF2B5EF4-FFF2-40B4-BE49-F238E27FC236}">
                <a16:creationId xmlns:a16="http://schemas.microsoft.com/office/drawing/2014/main" id="{9D1F0784-DB7B-5B78-DD90-FB39A21D2172}"/>
              </a:ext>
            </a:extLst>
          </p:cNvPr>
          <p:cNvSpPr txBox="1"/>
          <p:nvPr/>
        </p:nvSpPr>
        <p:spPr>
          <a:xfrm>
            <a:off x="6185986" y="1671566"/>
            <a:ext cx="5170861" cy="4072043"/>
          </a:xfrm>
          <a:prstGeom prst="rect">
            <a:avLst/>
          </a:prstGeom>
        </p:spPr>
        <p:txBody>
          <a:bodyPr vert="horz" lIns="91440" tIns="45720" rIns="91440" bIns="45720" rtlCol="0">
            <a:normAutofit/>
          </a:bodyPr>
          <a:lstStyle/>
          <a:p>
            <a:pPr indent="-228600" defTabSz="914400" fontAlgn="base">
              <a:lnSpc>
                <a:spcPct val="90000"/>
              </a:lnSpc>
              <a:spcAft>
                <a:spcPts val="600"/>
              </a:spcAft>
              <a:buFont typeface="Arial" panose="020B0604020202020204" pitchFamily="34" charset="0"/>
              <a:buChar char="•"/>
            </a:pPr>
            <a:r>
              <a:rPr lang="en-US" sz="2000" b="1" i="0" dirty="0">
                <a:solidFill>
                  <a:srgbClr val="FFFFFF"/>
                </a:solidFill>
                <a:effectLst/>
              </a:rPr>
              <a:t>1. Explore the impact of a physical thing</a:t>
            </a:r>
            <a:endParaRPr lang="en-US" sz="2000" dirty="0">
              <a:solidFill>
                <a:srgbClr val="FFFFFF"/>
              </a:solidFill>
            </a:endParaRPr>
          </a:p>
          <a:p>
            <a:pPr indent="-228600" defTabSz="914400" fontAlgn="base">
              <a:lnSpc>
                <a:spcPct val="90000"/>
              </a:lnSpc>
              <a:spcAft>
                <a:spcPts val="600"/>
              </a:spcAft>
              <a:buFont typeface="Arial" panose="020B0604020202020204" pitchFamily="34" charset="0"/>
              <a:buChar char="•"/>
            </a:pPr>
            <a:r>
              <a:rPr lang="en-US" sz="2000" b="1" i="0" u="sng" dirty="0">
                <a:solidFill>
                  <a:srgbClr val="FFFFFF"/>
                </a:solidFill>
                <a:effectLst/>
              </a:rPr>
              <a:t>2. See things from a different perspective</a:t>
            </a:r>
            <a:endParaRPr lang="en-US" sz="2000" u="sng" dirty="0">
              <a:solidFill>
                <a:srgbClr val="FFFFFF"/>
              </a:solidFill>
            </a:endParaRPr>
          </a:p>
          <a:p>
            <a:pPr indent="-228600" defTabSz="914400" fontAlgn="base">
              <a:lnSpc>
                <a:spcPct val="90000"/>
              </a:lnSpc>
              <a:spcAft>
                <a:spcPts val="600"/>
              </a:spcAft>
              <a:buFont typeface="Arial" panose="020B0604020202020204" pitchFamily="34" charset="0"/>
              <a:buChar char="•"/>
            </a:pPr>
            <a:r>
              <a:rPr lang="en-US" sz="2000" b="1" i="0" dirty="0">
                <a:solidFill>
                  <a:srgbClr val="FFFFFF"/>
                </a:solidFill>
                <a:effectLst/>
              </a:rPr>
              <a:t>3. Innovate design solutions</a:t>
            </a:r>
            <a:r>
              <a:rPr lang="en-US" sz="2000" b="0" i="0" dirty="0">
                <a:solidFill>
                  <a:srgbClr val="FFFFFF"/>
                </a:solidFill>
                <a:effectLst/>
              </a:rPr>
              <a:t>—Use circular design strategies to reduce harm</a:t>
            </a:r>
            <a:endParaRPr lang="en-US" sz="2000" b="1" dirty="0">
              <a:solidFill>
                <a:srgbClr val="FFFFFF"/>
              </a:solidFill>
            </a:endParaRPr>
          </a:p>
          <a:p>
            <a:pPr indent="-228600" defTabSz="9144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2052298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A910D-7933-B6E1-FAA9-1D384C698558}"/>
              </a:ext>
            </a:extLst>
          </p:cNvPr>
          <p:cNvSpPr>
            <a:spLocks noGrp="1"/>
          </p:cNvSpPr>
          <p:nvPr>
            <p:ph type="title"/>
          </p:nvPr>
        </p:nvSpPr>
        <p:spPr/>
        <p:txBody>
          <a:bodyPr>
            <a:normAutofit/>
          </a:bodyPr>
          <a:lstStyle/>
          <a:p>
            <a:r>
              <a:rPr lang="en-GB" sz="2800" b="1" dirty="0">
                <a:latin typeface="Neue Haas Grotesk Text Pro" panose="020B0504020202020204" pitchFamily="34" charset="0"/>
              </a:rPr>
              <a:t>Non-human and Non-user persona identification</a:t>
            </a:r>
          </a:p>
        </p:txBody>
      </p:sp>
      <p:sp>
        <p:nvSpPr>
          <p:cNvPr id="3" name="Content Placeholder 2">
            <a:extLst>
              <a:ext uri="{FF2B5EF4-FFF2-40B4-BE49-F238E27FC236}">
                <a16:creationId xmlns:a16="http://schemas.microsoft.com/office/drawing/2014/main" id="{645F4E6A-19D7-D2B9-25D8-7D85DAD047AF}"/>
              </a:ext>
            </a:extLst>
          </p:cNvPr>
          <p:cNvSpPr>
            <a:spLocks noGrp="1"/>
          </p:cNvSpPr>
          <p:nvPr>
            <p:ph idx="1"/>
          </p:nvPr>
        </p:nvSpPr>
        <p:spPr/>
        <p:txBody>
          <a:bodyPr>
            <a:normAutofit lnSpcReduction="10000"/>
          </a:bodyPr>
          <a:lstStyle/>
          <a:p>
            <a:r>
              <a:rPr lang="en-GB" sz="1800" b="0" i="0" dirty="0">
                <a:effectLst/>
                <a:latin typeface="Arial" panose="020B0604020202020204" pitchFamily="34" charset="0"/>
                <a:cs typeface="Arial" panose="020B0604020202020204" pitchFamily="34" charset="0"/>
              </a:rPr>
              <a:t>Non-human and non-user personas represent the animals, environments, and ‘invisible’ humans (factory workers, miners, farmers, and communities, etc.) impacted by our product lifecycle so that we may design to protect and respect them.</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In your groups, using the provided template and examples, expand on your non-human and non-user persona identified in the last activity.</a:t>
            </a:r>
          </a:p>
        </p:txBody>
      </p:sp>
    </p:spTree>
    <p:extLst>
      <p:ext uri="{BB962C8B-B14F-4D97-AF65-F5344CB8AC3E}">
        <p14:creationId xmlns:p14="http://schemas.microsoft.com/office/powerpoint/2010/main" val="1978206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A910D-7933-B6E1-FAA9-1D384C698558}"/>
              </a:ext>
            </a:extLst>
          </p:cNvPr>
          <p:cNvSpPr>
            <a:spLocks noGrp="1"/>
          </p:cNvSpPr>
          <p:nvPr>
            <p:ph type="title"/>
          </p:nvPr>
        </p:nvSpPr>
        <p:spPr/>
        <p:txBody>
          <a:bodyPr>
            <a:normAutofit/>
          </a:bodyPr>
          <a:lstStyle/>
          <a:p>
            <a:r>
              <a:rPr lang="en-GB" sz="2800" b="1" dirty="0">
                <a:latin typeface="Neue Haas Grotesk Text Pro" panose="020B0504020202020204" pitchFamily="34" charset="0"/>
              </a:rPr>
              <a:t>Non-human and Non-user persona identification</a:t>
            </a:r>
          </a:p>
        </p:txBody>
      </p:sp>
      <p:pic>
        <p:nvPicPr>
          <p:cNvPr id="6" name="Content Placeholder 5" descr="A close up of a bee&#10;&#10;Description automatically generated">
            <a:extLst>
              <a:ext uri="{FF2B5EF4-FFF2-40B4-BE49-F238E27FC236}">
                <a16:creationId xmlns:a16="http://schemas.microsoft.com/office/drawing/2014/main" id="{8740335C-BE80-B50B-178F-B2AA5EE4047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3916" y="1551056"/>
            <a:ext cx="5725444" cy="4351338"/>
          </a:xfrm>
        </p:spPr>
      </p:pic>
      <p:sp>
        <p:nvSpPr>
          <p:cNvPr id="4" name="AutoShape 2">
            <a:extLst>
              <a:ext uri="{FF2B5EF4-FFF2-40B4-BE49-F238E27FC236}">
                <a16:creationId xmlns:a16="http://schemas.microsoft.com/office/drawing/2014/main" id="{F1E9EFA0-71D8-63C2-0D15-35A7D2638F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turtle swimming in the water&#10;&#10;Description automatically generated">
            <a:extLst>
              <a:ext uri="{FF2B5EF4-FFF2-40B4-BE49-F238E27FC236}">
                <a16:creationId xmlns:a16="http://schemas.microsoft.com/office/drawing/2014/main" id="{7807E45E-9DCD-A65B-304F-E59F2DAA69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84032" y="1551056"/>
            <a:ext cx="5520926" cy="4195904"/>
          </a:xfrm>
          <a:prstGeom prst="rect">
            <a:avLst/>
          </a:prstGeom>
        </p:spPr>
      </p:pic>
    </p:spTree>
    <p:extLst>
      <p:ext uri="{BB962C8B-B14F-4D97-AF65-F5344CB8AC3E}">
        <p14:creationId xmlns:p14="http://schemas.microsoft.com/office/powerpoint/2010/main" val="3578223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250E737-5414-9252-B025-5CBADD94CC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915455" y="338956"/>
            <a:ext cx="9276545" cy="6180098"/>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8080CD45-FA62-16CA-4BD3-53B132C50863}"/>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latin typeface="Neue Haas Grotesk Text Pro" panose="020B0504020202020204" pitchFamily="34" charset="0"/>
              </a:rPr>
              <a:t>More about non-human dimensions?</a:t>
            </a:r>
          </a:p>
        </p:txBody>
      </p:sp>
    </p:spTree>
    <p:extLst>
      <p:ext uri="{BB962C8B-B14F-4D97-AF65-F5344CB8AC3E}">
        <p14:creationId xmlns:p14="http://schemas.microsoft.com/office/powerpoint/2010/main" val="1772822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0CD45-FA62-16CA-4BD3-53B132C50863}"/>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latin typeface="Neue Haas Grotesk Text Pro" panose="020B0504020202020204" pitchFamily="34" charset="0"/>
              </a:rPr>
              <a:t>What about non-human dimensions?</a:t>
            </a:r>
          </a:p>
        </p:txBody>
      </p:sp>
      <p:sp>
        <p:nvSpPr>
          <p:cNvPr id="7" name="TextBox 6">
            <a:extLst>
              <a:ext uri="{FF2B5EF4-FFF2-40B4-BE49-F238E27FC236}">
                <a16:creationId xmlns:a16="http://schemas.microsoft.com/office/drawing/2014/main" id="{9D190529-8F2F-F275-DC9B-022A97F8A4C2}"/>
              </a:ext>
            </a:extLst>
          </p:cNvPr>
          <p:cNvSpPr txBox="1"/>
          <p:nvPr/>
        </p:nvSpPr>
        <p:spPr>
          <a:xfrm>
            <a:off x="5879976" y="620688"/>
            <a:ext cx="6096000" cy="1200329"/>
          </a:xfrm>
          <a:prstGeom prst="rect">
            <a:avLst/>
          </a:prstGeom>
          <a:noFill/>
        </p:spPr>
        <p:txBody>
          <a:bodyPr wrap="square">
            <a:spAutoFit/>
          </a:bodyPr>
          <a:lstStyle/>
          <a:p>
            <a:r>
              <a:rPr lang="en-GB" dirty="0"/>
              <a:t>There is a growing recognition of the importance of embracing the ‘more-than-human’ world. This perspective acknowledges that humans are just one part of a vast interconnected web of life that extends beyond human existence.</a:t>
            </a:r>
          </a:p>
        </p:txBody>
      </p:sp>
    </p:spTree>
    <p:extLst>
      <p:ext uri="{BB962C8B-B14F-4D97-AF65-F5344CB8AC3E}">
        <p14:creationId xmlns:p14="http://schemas.microsoft.com/office/powerpoint/2010/main" val="718443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0CD45-FA62-16CA-4BD3-53B132C50863}"/>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a:solidFill>
                  <a:schemeClr val="tx1">
                    <a:lumMod val="85000"/>
                    <a:lumOff val="15000"/>
                  </a:schemeClr>
                </a:solidFill>
                <a:latin typeface="Neue Haas Grotesk Text Pro" panose="020B0504020202020204" pitchFamily="34" charset="0"/>
              </a:rPr>
              <a:t>What about non-human dimensions?</a:t>
            </a:r>
            <a:endParaRPr lang="en-US" sz="3600" b="1" dirty="0">
              <a:solidFill>
                <a:schemeClr val="tx1">
                  <a:lumMod val="85000"/>
                  <a:lumOff val="15000"/>
                </a:schemeClr>
              </a:solidFill>
              <a:latin typeface="Neue Haas Grotesk Text Pro" panose="020B0504020202020204" pitchFamily="34" charset="0"/>
            </a:endParaRPr>
          </a:p>
        </p:txBody>
      </p:sp>
      <p:sp>
        <p:nvSpPr>
          <p:cNvPr id="7" name="TextBox 6">
            <a:extLst>
              <a:ext uri="{FF2B5EF4-FFF2-40B4-BE49-F238E27FC236}">
                <a16:creationId xmlns:a16="http://schemas.microsoft.com/office/drawing/2014/main" id="{9D190529-8F2F-F275-DC9B-022A97F8A4C2}"/>
              </a:ext>
            </a:extLst>
          </p:cNvPr>
          <p:cNvSpPr txBox="1"/>
          <p:nvPr/>
        </p:nvSpPr>
        <p:spPr>
          <a:xfrm>
            <a:off x="5879976" y="620688"/>
            <a:ext cx="6096000" cy="2308324"/>
          </a:xfrm>
          <a:prstGeom prst="rect">
            <a:avLst/>
          </a:prstGeom>
          <a:noFill/>
        </p:spPr>
        <p:txBody>
          <a:bodyPr wrap="square">
            <a:spAutoFit/>
          </a:bodyPr>
          <a:lstStyle/>
          <a:p>
            <a:r>
              <a:rPr lang="en-GB" b="0" i="0">
                <a:solidFill>
                  <a:srgbClr val="000000"/>
                </a:solidFill>
                <a:effectLst/>
                <a:latin typeface="franklin-gothic-urw"/>
              </a:rPr>
              <a:t>By understanding our place within this complex system and the interplay between the more-than-human world and the Anthropocene offers us insights into the importance of recognising the interconnectedness, agency, and resilience of non-human entities in our collective efforts to shape a sustainable future. By reimagining our relationship with the natural world, we can navigate the Anthropocene era with greater harmony and sustainability.</a:t>
            </a:r>
            <a:endParaRPr lang="en-GB" dirty="0"/>
          </a:p>
        </p:txBody>
      </p:sp>
      <p:pic>
        <p:nvPicPr>
          <p:cNvPr id="5" name="Picture 2" descr="The Art of Quoting: A Modern Revival and 30 Beloved Winnie-the-Pooh Quotes  | by Alex Shatsky | Medium">
            <a:extLst>
              <a:ext uri="{FF2B5EF4-FFF2-40B4-BE49-F238E27FC236}">
                <a16:creationId xmlns:a16="http://schemas.microsoft.com/office/drawing/2014/main" id="{83DF659E-F89D-6B88-8E69-150FACE3A94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56034" y="2996952"/>
            <a:ext cx="3566468" cy="3566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377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19F7815-3AA2-7679-26F4-A63338C8B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68" y="4843169"/>
            <a:ext cx="12196668" cy="2016059"/>
            <a:chOff x="-4668" y="4843169"/>
            <a:chExt cx="12196668" cy="2016059"/>
          </a:xfrm>
        </p:grpSpPr>
        <p:sp>
          <p:nvSpPr>
            <p:cNvPr id="21" name="Rectangle 20">
              <a:extLst>
                <a:ext uri="{FF2B5EF4-FFF2-40B4-BE49-F238E27FC236}">
                  <a16:creationId xmlns:a16="http://schemas.microsoft.com/office/drawing/2014/main" id="{656154CE-3587-5C44-2A6B-1FE49B30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68" y="4843169"/>
              <a:ext cx="12196668" cy="2015947"/>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E7A46DB-98C4-E666-AEC5-DF8B5DD9E7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4400"/>
              <a:ext cx="10565988" cy="2014828"/>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9F8962A-028A-2EBA-FBCF-F9B033440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3170"/>
              <a:ext cx="10309010" cy="2006799"/>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139663-D7C2-5898-E610-2183584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05876" y="4851203"/>
              <a:ext cx="8086124" cy="200679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 name="Title 1">
            <a:extLst>
              <a:ext uri="{FF2B5EF4-FFF2-40B4-BE49-F238E27FC236}">
                <a16:creationId xmlns:a16="http://schemas.microsoft.com/office/drawing/2014/main" id="{6F1DF0DB-D4EF-DF7F-1A04-62EFE6024214}"/>
              </a:ext>
            </a:extLst>
          </p:cNvPr>
          <p:cNvSpPr>
            <a:spLocks noGrp="1"/>
          </p:cNvSpPr>
          <p:nvPr>
            <p:ph type="title"/>
          </p:nvPr>
        </p:nvSpPr>
        <p:spPr>
          <a:xfrm>
            <a:off x="695400" y="2132856"/>
            <a:ext cx="11096343" cy="671385"/>
          </a:xfrm>
        </p:spPr>
        <p:txBody>
          <a:bodyPr anchor="b">
            <a:normAutofit fontScale="90000"/>
          </a:bodyPr>
          <a:lstStyle/>
          <a:p>
            <a:r>
              <a:rPr lang="en-GB" sz="3200" b="1" dirty="0">
                <a:latin typeface="Neue Haas Grotesk Text Pro" panose="020B0504020202020204" pitchFamily="34" charset="0"/>
              </a:rPr>
              <a:t>Reading for next week:</a:t>
            </a:r>
            <a:br>
              <a:rPr lang="en-GB" sz="3200" b="1" dirty="0">
                <a:latin typeface="Neue Haas Grotesk Text Pro" panose="020B0504020202020204" pitchFamily="34" charset="0"/>
              </a:rPr>
            </a:br>
            <a:br>
              <a:rPr lang="en-GB" sz="3200" b="1" dirty="0">
                <a:latin typeface="Neue Haas Grotesk Text Pro" panose="020B0504020202020204" pitchFamily="34" charset="0"/>
              </a:rPr>
            </a:br>
            <a:r>
              <a:rPr lang="en-GB" sz="2200" b="1" dirty="0">
                <a:latin typeface="Arial" panose="020B0604020202020204" pitchFamily="34" charset="0"/>
                <a:cs typeface="Arial" panose="020B0604020202020204" pitchFamily="34" charset="0"/>
              </a:rPr>
              <a:t>Multispecies Sustainability </a:t>
            </a:r>
            <a:r>
              <a:rPr lang="en-GB" sz="2200" dirty="0">
                <a:latin typeface="Arial" panose="020B0604020202020204" pitchFamily="34" charset="0"/>
                <a:cs typeface="Arial" panose="020B0604020202020204" pitchFamily="34" charset="0"/>
              </a:rPr>
              <a:t>(</a:t>
            </a:r>
            <a:r>
              <a:rPr lang="en-GB" sz="2200" dirty="0" err="1">
                <a:latin typeface="Arial" panose="020B0604020202020204" pitchFamily="34" charset="0"/>
                <a:cs typeface="Arial" panose="020B0604020202020204" pitchFamily="34" charset="0"/>
              </a:rPr>
              <a:t>Rupprecht</a:t>
            </a:r>
            <a:r>
              <a:rPr lang="en-GB" sz="2200" dirty="0">
                <a:latin typeface="Arial" panose="020B0604020202020204" pitchFamily="34" charset="0"/>
                <a:cs typeface="Arial" panose="020B0604020202020204" pitchFamily="34" charset="0"/>
              </a:rPr>
              <a:t> et al, 2020). The paper is uploaded on the Moodle site.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Be prepared for a paper discussion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nl-NL" sz="2200" dirty="0">
                <a:hlinkClick r:id="rId2"/>
              </a:rPr>
              <a:t>S2059479820000289jxx 1..12 (uwtsd.ac.uk)</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0604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BF5694-052B-456A-BDB4-2B08114922D7}">
  <ds:schemaRefs>
    <ds:schemaRef ds:uri="696490a5-0429-499a-a254-a60426c02ef0"/>
    <ds:schemaRef ds:uri="http://purl.org/dc/dcmitype/"/>
    <ds:schemaRef ds:uri="http://schemas.microsoft.com/office/infopath/2007/PartnerControls"/>
    <ds:schemaRef ds:uri="http://purl.org/dc/terms/"/>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d2d6d51c-be45-489c-bfaa-c0c3d4c0c982"/>
    <ds:schemaRef ds:uri="http://www.w3.org/XML/1998/namespace"/>
  </ds:schemaRefs>
</ds:datastoreItem>
</file>

<file path=customXml/itemProps2.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ADE0A4-ED47-4F7C-9FDE-D8325BA0067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9193</TotalTime>
  <Words>1858</Words>
  <Application>Microsoft Office PowerPoint</Application>
  <PresentationFormat>Widescreen</PresentationFormat>
  <Paragraphs>129</Paragraphs>
  <Slides>30</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franklin-gothic-urw</vt:lpstr>
      <vt:lpstr>medium-content-sans-serif-font</vt:lpstr>
      <vt:lpstr>source-serif-pro</vt:lpstr>
      <vt:lpstr>Arial</vt:lpstr>
      <vt:lpstr>Calibri</vt:lpstr>
      <vt:lpstr>Calibri Light</vt:lpstr>
      <vt:lpstr>Century gothic</vt:lpstr>
      <vt:lpstr>Century gothic</vt:lpstr>
      <vt:lpstr>Neue Haas Grotesk Text Pro</vt:lpstr>
      <vt:lpstr>Roboto Slab</vt:lpstr>
      <vt:lpstr>Times New Roman</vt:lpstr>
      <vt:lpstr>1_Office Theme</vt:lpstr>
      <vt:lpstr>Multispecies Sustainability  </vt:lpstr>
      <vt:lpstr>Icebreaker:</vt:lpstr>
      <vt:lpstr>Make a company in pairs</vt:lpstr>
      <vt:lpstr>Lecture Outline</vt:lpstr>
      <vt:lpstr>What are ecosystem services?</vt:lpstr>
      <vt:lpstr>What are ecosystem services?</vt:lpstr>
      <vt:lpstr>PowerPoint Presentation</vt:lpstr>
      <vt:lpstr>Doughnut Economics</vt:lpstr>
      <vt:lpstr>Life Centred Design</vt:lpstr>
      <vt:lpstr>Background</vt:lpstr>
      <vt:lpstr>How do we define this?</vt:lpstr>
      <vt:lpstr>Theory from Activity </vt:lpstr>
      <vt:lpstr>Theory from Activity, to ANT</vt:lpstr>
      <vt:lpstr>Theory from Activity, to ANT</vt:lpstr>
      <vt:lpstr>Theory from Activity, to ANT</vt:lpstr>
      <vt:lpstr>Embedding non-human and non-user impacts</vt:lpstr>
      <vt:lpstr>Today’s Activity</vt:lpstr>
      <vt:lpstr>Instructions</vt:lpstr>
      <vt:lpstr>2) Mapping your direct actants</vt:lpstr>
      <vt:lpstr>Mapping your direct actants</vt:lpstr>
      <vt:lpstr>3) Mapping Indirect Actants</vt:lpstr>
      <vt:lpstr>4. Cause and Effect Relationships</vt:lpstr>
      <vt:lpstr>Example</vt:lpstr>
      <vt:lpstr>Embedding non-human and non-user impacts</vt:lpstr>
      <vt:lpstr>Non-human and Non-user persona identification</vt:lpstr>
      <vt:lpstr>Non-human and Non-user persona identification</vt:lpstr>
      <vt:lpstr>More about non-human dimensions?</vt:lpstr>
      <vt:lpstr>What about non-human dimensions?</vt:lpstr>
      <vt:lpstr>What about non-human dimensions?</vt:lpstr>
      <vt:lpstr>Reading for next week:  Multispecies Sustainability (Rupprecht et al, 2020). The paper is uploaded on the Moodle site. Be prepared for a paper discussion   S2059479820000289jxx 1..12 (uwtsd.ac.uk)</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dc:creator>
  <cp:lastModifiedBy>Alissa Flatley</cp:lastModifiedBy>
  <cp:revision>345</cp:revision>
  <cp:lastPrinted>2002-03-04T13:59:26Z</cp:lastPrinted>
  <dcterms:created xsi:type="dcterms:W3CDTF">2001-11-15T19:13:35Z</dcterms:created>
  <dcterms:modified xsi:type="dcterms:W3CDTF">2024-01-10T12:44:58Z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