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3" r:id="rId2"/>
    <p:sldId id="257" r:id="rId3"/>
    <p:sldId id="256" r:id="rId4"/>
    <p:sldId id="258" r:id="rId5"/>
    <p:sldId id="259" r:id="rId6"/>
    <p:sldId id="260" r:id="rId7"/>
    <p:sldId id="261"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1" autoAdjust="0"/>
    <p:restoredTop sz="94660"/>
  </p:normalViewPr>
  <p:slideViewPr>
    <p:cSldViewPr>
      <p:cViewPr>
        <p:scale>
          <a:sx n="75" d="100"/>
          <a:sy n="75" d="100"/>
        </p:scale>
        <p:origin x="-63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B74797-8640-44FF-A9E8-A7CA6BA84467}" type="datetimeFigureOut">
              <a:rPr lang="en-GB" smtClean="0"/>
              <a:t>19/03/2025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9D0D4F-C9C6-4B48-A1C0-26F3DE795B1F}" type="slidenum">
              <a:rPr lang="en-GB" smtClean="0"/>
              <a:t>‹#›</a:t>
            </a:fld>
            <a:endParaRPr lang="en-GB"/>
          </a:p>
        </p:txBody>
      </p:sp>
    </p:spTree>
    <p:extLst>
      <p:ext uri="{BB962C8B-B14F-4D97-AF65-F5344CB8AC3E}">
        <p14:creationId xmlns:p14="http://schemas.microsoft.com/office/powerpoint/2010/main" val="3307639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9D0D4F-C9C6-4B48-A1C0-26F3DE795B1F}" type="slidenum">
              <a:rPr lang="en-GB" smtClean="0"/>
              <a:t>3</a:t>
            </a:fld>
            <a:endParaRPr lang="en-GB"/>
          </a:p>
        </p:txBody>
      </p:sp>
    </p:spTree>
    <p:extLst>
      <p:ext uri="{BB962C8B-B14F-4D97-AF65-F5344CB8AC3E}">
        <p14:creationId xmlns:p14="http://schemas.microsoft.com/office/powerpoint/2010/main" val="913866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3/19/2025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3/19/2025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3/19/2025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12077"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0"/>
            <a:ext cx="8229600" cy="2971800"/>
          </a:xfrm>
        </p:spPr>
        <p:txBody>
          <a:bodyPr>
            <a:normAutofit/>
          </a:bodyPr>
          <a:lstStyle/>
          <a:p>
            <a:r>
              <a:rPr lang="en-US" sz="5400" dirty="0" smtClean="0">
                <a:latin typeface="Aharoni" panose="02010803020104030203" pitchFamily="2" charset="-79"/>
                <a:cs typeface="Aharoni" panose="02010803020104030203" pitchFamily="2" charset="-79"/>
                <a:hlinkClick r:id="rId2"/>
              </a:rPr>
              <a:t>Academic </a:t>
            </a:r>
            <a:r>
              <a:rPr lang="en-US" sz="5400" dirty="0">
                <a:latin typeface="Aharoni" panose="02010803020104030203" pitchFamily="2" charset="-79"/>
                <a:cs typeface="Aharoni" panose="02010803020104030203" pitchFamily="2" charset="-79"/>
                <a:hlinkClick r:id="rId2"/>
              </a:rPr>
              <a:t>Skills for the Digital Era (BMSW4013_CARD</a:t>
            </a:r>
            <a:r>
              <a:rPr lang="en-US" dirty="0">
                <a:latin typeface="Aharoni" panose="02010803020104030203" pitchFamily="2" charset="-79"/>
                <a:cs typeface="Aharoni" panose="02010803020104030203" pitchFamily="2" charset="-79"/>
                <a:hlinkClick r:id="rId2"/>
              </a:rPr>
              <a:t>)</a:t>
            </a:r>
            <a:endParaRPr lang="en-GB" dirty="0">
              <a:latin typeface="Aharoni" panose="02010803020104030203" pitchFamily="2" charset="-79"/>
              <a:cs typeface="Aharoni" panose="02010803020104030203" pitchFamily="2" charset="-79"/>
            </a:endParaRPr>
          </a:p>
        </p:txBody>
      </p:sp>
      <p:sp>
        <p:nvSpPr>
          <p:cNvPr id="3" name="Content Placeholder 2"/>
          <p:cNvSpPr>
            <a:spLocks noGrp="1"/>
          </p:cNvSpPr>
          <p:nvPr>
            <p:ph idx="1"/>
          </p:nvPr>
        </p:nvSpPr>
        <p:spPr>
          <a:xfrm>
            <a:off x="457200" y="4343400"/>
            <a:ext cx="8229600" cy="1782763"/>
          </a:xfrm>
        </p:spPr>
        <p:txBody>
          <a:bodyPr>
            <a:normAutofit/>
          </a:bodyPr>
          <a:lstStyle/>
          <a:p>
            <a:pPr marL="0" indent="0">
              <a:buNone/>
            </a:pPr>
            <a:endParaRPr lang="en-GB" dirty="0" smtClean="0"/>
          </a:p>
          <a:p>
            <a:pPr marL="0" indent="0">
              <a:buNone/>
            </a:pPr>
            <a:r>
              <a:rPr lang="en-GB" dirty="0" smtClean="0">
                <a:solidFill>
                  <a:srgbClr val="C00000"/>
                </a:solidFill>
                <a:latin typeface="Aharoni" panose="02010803020104030203" pitchFamily="2" charset="-79"/>
                <a:cs typeface="Aharoni" panose="02010803020104030203" pitchFamily="2" charset="-79"/>
              </a:rPr>
              <a:t>BY: ANDREI VALENTIN SOLOMON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19592573"/>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DISAPPEARANCE OF DR. HART</a:t>
            </a:r>
            <a:endParaRPr lang="en-GB" b="1" dirty="0"/>
          </a:p>
        </p:txBody>
      </p:sp>
      <p:sp>
        <p:nvSpPr>
          <p:cNvPr id="3" name="Content Placeholder 2"/>
          <p:cNvSpPr>
            <a:spLocks noGrp="1"/>
          </p:cNvSpPr>
          <p:nvPr>
            <p:ph idx="1"/>
          </p:nvPr>
        </p:nvSpPr>
        <p:spPr/>
        <p:txBody>
          <a:bodyPr/>
          <a:lstStyle/>
          <a:p>
            <a:pPr marL="0" indent="0">
              <a:buNone/>
            </a:pPr>
            <a:r>
              <a:rPr lang="en-GB" sz="4800" b="1" dirty="0" smtClean="0"/>
              <a:t>Who is Dr Hart?</a:t>
            </a:r>
          </a:p>
          <a:p>
            <a:pPr>
              <a:buFontTx/>
              <a:buChar char="-"/>
            </a:pPr>
            <a:r>
              <a:rPr lang="en-GB" sz="4000" dirty="0" smtClean="0"/>
              <a:t>Senior </a:t>
            </a:r>
            <a:r>
              <a:rPr lang="en-GB" sz="4000" dirty="0"/>
              <a:t>Artificial Intelligence and Robotics Engineer at </a:t>
            </a:r>
            <a:r>
              <a:rPr lang="en-GB" sz="4000" dirty="0" err="1"/>
              <a:t>novatech</a:t>
            </a:r>
            <a:r>
              <a:rPr lang="en-GB" sz="4000" dirty="0" smtClean="0"/>
              <a:t>.</a:t>
            </a:r>
          </a:p>
          <a:p>
            <a:pPr marL="0" indent="0">
              <a:buNone/>
            </a:pPr>
            <a:r>
              <a:rPr lang="en-GB" sz="4000" dirty="0" smtClean="0"/>
              <a:t>- </a:t>
            </a:r>
            <a:r>
              <a:rPr lang="en-GB" sz="4000" dirty="0"/>
              <a:t>researched on </a:t>
            </a:r>
            <a:r>
              <a:rPr lang="en-GB" sz="4000" dirty="0" smtClean="0"/>
              <a:t>ethical </a:t>
            </a:r>
            <a:r>
              <a:rPr lang="en-GB" sz="4000" dirty="0"/>
              <a:t>risks of AI </a:t>
            </a:r>
            <a:r>
              <a:rPr lang="en-GB" sz="4000" dirty="0" smtClean="0"/>
              <a:t>deployment in decision–making systems.</a:t>
            </a:r>
            <a:endParaRPr lang="en-GB" sz="4000" dirty="0"/>
          </a:p>
        </p:txBody>
      </p:sp>
    </p:spTree>
    <p:extLst>
      <p:ext uri="{BB962C8B-B14F-4D97-AF65-F5344CB8AC3E}">
        <p14:creationId xmlns:p14="http://schemas.microsoft.com/office/powerpoint/2010/main" val="2634609855"/>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1219200" y="457201"/>
            <a:ext cx="6400800" cy="914399"/>
          </a:xfrm>
        </p:spPr>
        <p:txBody>
          <a:bodyPr/>
          <a:lstStyle/>
          <a:p>
            <a:r>
              <a:rPr lang="en-GB" dirty="0" smtClean="0">
                <a:latin typeface="Aharoni" panose="02010803020104030203" pitchFamily="2" charset="-79"/>
                <a:cs typeface="Aharoni" panose="02010803020104030203" pitchFamily="2" charset="-79"/>
              </a:rPr>
              <a:t>The Ethical Risks</a:t>
            </a:r>
            <a:endParaRPr lang="en-GB" dirty="0">
              <a:latin typeface="Aharoni" panose="02010803020104030203" pitchFamily="2" charset="-79"/>
              <a:cs typeface="Aharoni" panose="02010803020104030203" pitchFamily="2" charset="-79"/>
            </a:endParaRPr>
          </a:p>
        </p:txBody>
      </p:sp>
      <p:sp>
        <p:nvSpPr>
          <p:cNvPr id="7" name="Subtitle 6"/>
          <p:cNvSpPr>
            <a:spLocks noGrp="1"/>
          </p:cNvSpPr>
          <p:nvPr>
            <p:ph type="subTitle" idx="1"/>
          </p:nvPr>
        </p:nvSpPr>
        <p:spPr>
          <a:xfrm>
            <a:off x="609600" y="1371600"/>
            <a:ext cx="7848600" cy="4953000"/>
          </a:xfrm>
        </p:spPr>
        <p:txBody>
          <a:bodyPr>
            <a:noAutofit/>
          </a:bodyPr>
          <a:lstStyle/>
          <a:p>
            <a:pPr marL="514350" indent="-514350" algn="just">
              <a:buAutoNum type="arabicPeriod"/>
            </a:pPr>
            <a:r>
              <a:rPr lang="en-GB" b="1" dirty="0" smtClean="0">
                <a:solidFill>
                  <a:schemeClr val="tx1"/>
                </a:solidFill>
              </a:rPr>
              <a:t>Bias and Fairness-</a:t>
            </a:r>
            <a:r>
              <a:rPr lang="en-GB" dirty="0">
                <a:solidFill>
                  <a:schemeClr val="tx1"/>
                </a:solidFill>
              </a:rPr>
              <a:t>That</a:t>
            </a:r>
            <a:r>
              <a:rPr lang="en-GB" b="1" dirty="0">
                <a:solidFill>
                  <a:schemeClr val="tx1"/>
                </a:solidFill>
              </a:rPr>
              <a:t> </a:t>
            </a:r>
            <a:r>
              <a:rPr lang="en-GB" dirty="0">
                <a:solidFill>
                  <a:schemeClr val="tx1"/>
                </a:solidFill>
              </a:rPr>
              <a:t>AI may unfairly target certain group (Yang et al 2018</a:t>
            </a:r>
            <a:r>
              <a:rPr lang="en-GB" dirty="0" smtClean="0">
                <a:solidFill>
                  <a:schemeClr val="tx1"/>
                </a:solidFill>
              </a:rPr>
              <a:t>)</a:t>
            </a:r>
          </a:p>
          <a:p>
            <a:pPr algn="just"/>
            <a:r>
              <a:rPr lang="en-GB" dirty="0" smtClean="0">
                <a:solidFill>
                  <a:schemeClr val="tx1"/>
                </a:solidFill>
              </a:rPr>
              <a:t>Ex. </a:t>
            </a:r>
            <a:r>
              <a:rPr lang="en-GB" dirty="0" err="1">
                <a:solidFill>
                  <a:schemeClr val="tx1"/>
                </a:solidFill>
              </a:rPr>
              <a:t>Amazons’s</a:t>
            </a:r>
            <a:r>
              <a:rPr lang="en-GB" dirty="0">
                <a:solidFill>
                  <a:schemeClr val="tx1"/>
                </a:solidFill>
              </a:rPr>
              <a:t> recruiting tool. Amazon developed an Ai-powered tool that was supposed to eliminate HR managers’ bias. Instead, it penalized resumes submitted by female candidates or any resumes mentioning the word woman and strongly </a:t>
            </a:r>
            <a:r>
              <a:rPr lang="en-GB" dirty="0" err="1">
                <a:solidFill>
                  <a:schemeClr val="tx1"/>
                </a:solidFill>
              </a:rPr>
              <a:t>favored</a:t>
            </a:r>
            <a:r>
              <a:rPr lang="en-GB" dirty="0">
                <a:solidFill>
                  <a:schemeClr val="tx1"/>
                </a:solidFill>
              </a:rPr>
              <a:t> masculine language ( Alkhaldi,2024 ).</a:t>
            </a:r>
          </a:p>
        </p:txBody>
      </p:sp>
    </p:spTree>
    <p:extLst>
      <p:ext uri="{BB962C8B-B14F-4D97-AF65-F5344CB8AC3E}">
        <p14:creationId xmlns:p14="http://schemas.microsoft.com/office/powerpoint/2010/main" val="9752303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1000"/>
                                        <p:tgtEl>
                                          <p:spTgt spid="7">
                                            <p:txEl>
                                              <p:pRg st="0" end="0"/>
                                            </p:txEl>
                                          </p:spTgt>
                                        </p:tgtEl>
                                      </p:cBhvr>
                                    </p:animEffect>
                                    <p:anim calcmode="lin" valueType="num">
                                      <p:cBhvr>
                                        <p:cTn id="1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barn(inVertical)">
                                      <p:cBhvr>
                                        <p:cTn id="19"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229600" cy="5211763"/>
          </a:xfrm>
        </p:spPr>
        <p:txBody>
          <a:bodyPr>
            <a:noAutofit/>
          </a:bodyPr>
          <a:lstStyle/>
          <a:p>
            <a:pPr marL="0" indent="0">
              <a:buNone/>
            </a:pPr>
            <a:r>
              <a:rPr lang="en-GB" sz="3000" dirty="0" smtClean="0"/>
              <a:t>2. </a:t>
            </a:r>
            <a:r>
              <a:rPr lang="en-GB" sz="3000" b="1" dirty="0"/>
              <a:t>Lack of </a:t>
            </a:r>
            <a:r>
              <a:rPr lang="en-GB" sz="3000" b="1" dirty="0" smtClean="0"/>
              <a:t>Accountability- </a:t>
            </a:r>
            <a:r>
              <a:rPr lang="en-GB" sz="3000" dirty="0"/>
              <a:t>if Artificial intelligence makes a mistake who will be accountable? ( </a:t>
            </a:r>
            <a:r>
              <a:rPr lang="en-GB" sz="3000" dirty="0" err="1"/>
              <a:t>Floridi</a:t>
            </a:r>
            <a:r>
              <a:rPr lang="en-GB" sz="3000" dirty="0"/>
              <a:t> and Tadeo,2018</a:t>
            </a:r>
            <a:r>
              <a:rPr lang="en-GB" sz="3000" dirty="0" smtClean="0"/>
              <a:t>)</a:t>
            </a:r>
          </a:p>
          <a:p>
            <a:pPr marL="0" indent="0">
              <a:buNone/>
            </a:pPr>
            <a:r>
              <a:rPr lang="en-GB" sz="3000" dirty="0" smtClean="0"/>
              <a:t>Ex.</a:t>
            </a:r>
            <a:r>
              <a:rPr lang="en-GB" sz="3000" dirty="0"/>
              <a:t> Amazon recruitment tool. In 2018, it was revealed that Amazon had scrapped an AI system used to evaluate job candidates because it was biased against female applicants. The tool had been trained on resumes submitted to Amazon over 10-year period which were predominantly from men, leading the algorithm to </a:t>
            </a:r>
            <a:r>
              <a:rPr lang="en-GB" sz="3000" dirty="0" err="1"/>
              <a:t>favor</a:t>
            </a:r>
            <a:r>
              <a:rPr lang="en-GB" sz="3000" dirty="0"/>
              <a:t> male candidates for technical roles. ( Thompson, </a:t>
            </a:r>
            <a:r>
              <a:rPr lang="en-GB" sz="3000" dirty="0" err="1"/>
              <a:t>P,and</a:t>
            </a:r>
            <a:r>
              <a:rPr lang="en-GB" sz="3000" dirty="0"/>
              <a:t> Rajab, H  2024)</a:t>
            </a:r>
          </a:p>
        </p:txBody>
      </p:sp>
    </p:spTree>
    <p:extLst>
      <p:ext uri="{BB962C8B-B14F-4D97-AF65-F5344CB8AC3E}">
        <p14:creationId xmlns:p14="http://schemas.microsoft.com/office/powerpoint/2010/main" val="3350191897"/>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23900"/>
            <a:ext cx="8229600" cy="5402263"/>
          </a:xfrm>
        </p:spPr>
        <p:txBody>
          <a:bodyPr/>
          <a:lstStyle/>
          <a:p>
            <a:pPr marL="0" indent="0">
              <a:buNone/>
            </a:pPr>
            <a:r>
              <a:rPr lang="en-GB" dirty="0" smtClean="0"/>
              <a:t>3. </a:t>
            </a:r>
            <a:r>
              <a:rPr lang="en-GB" b="1" dirty="0" smtClean="0"/>
              <a:t>Misuse and Dual-use Risks- </a:t>
            </a:r>
            <a:r>
              <a:rPr lang="en-GB" dirty="0"/>
              <a:t>AI can have both beneficial and at the same time harmful applications ( Holland Michel </a:t>
            </a:r>
            <a:r>
              <a:rPr lang="en-GB" dirty="0" smtClean="0"/>
              <a:t>2020)</a:t>
            </a:r>
          </a:p>
          <a:p>
            <a:pPr marL="0" indent="0">
              <a:buNone/>
            </a:pPr>
            <a:r>
              <a:rPr lang="en-GB" dirty="0" smtClean="0"/>
              <a:t>Ex. software </a:t>
            </a:r>
            <a:r>
              <a:rPr lang="en-GB" dirty="0"/>
              <a:t>vulnerability detection systems have both offensive and defensive applications, and there is little difference between drone use to transport packages  and an autonomous drone  to transport explosives( </a:t>
            </a:r>
            <a:r>
              <a:rPr lang="en-GB" dirty="0" err="1"/>
              <a:t>Ambrus</a:t>
            </a:r>
            <a:r>
              <a:rPr lang="en-GB" dirty="0"/>
              <a:t> 2020). </a:t>
            </a:r>
            <a:r>
              <a:rPr lang="en-GB" dirty="0" smtClean="0"/>
              <a:t> </a:t>
            </a:r>
            <a:endParaRPr lang="en-GB" dirty="0"/>
          </a:p>
        </p:txBody>
      </p:sp>
    </p:spTree>
    <p:extLst>
      <p:ext uri="{BB962C8B-B14F-4D97-AF65-F5344CB8AC3E}">
        <p14:creationId xmlns:p14="http://schemas.microsoft.com/office/powerpoint/2010/main" val="75366288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a:t>
            </a:r>
            <a:r>
              <a:rPr lang="en-GB" dirty="0" err="1" smtClean="0"/>
              <a:t>Dr.</a:t>
            </a:r>
            <a:r>
              <a:rPr lang="en-GB" dirty="0" smtClean="0"/>
              <a:t> Hart’s Disappearance</a:t>
            </a:r>
            <a:endParaRPr lang="en-GB" dirty="0"/>
          </a:p>
        </p:txBody>
      </p:sp>
      <p:sp>
        <p:nvSpPr>
          <p:cNvPr id="3" name="Content Placeholder 2"/>
          <p:cNvSpPr>
            <a:spLocks noGrp="1"/>
          </p:cNvSpPr>
          <p:nvPr>
            <p:ph idx="1"/>
          </p:nvPr>
        </p:nvSpPr>
        <p:spPr/>
        <p:txBody>
          <a:bodyPr/>
          <a:lstStyle/>
          <a:p>
            <a:pPr marL="0" indent="0">
              <a:buNone/>
            </a:pPr>
            <a:r>
              <a:rPr lang="en-GB" dirty="0" smtClean="0"/>
              <a:t>As </a:t>
            </a:r>
            <a:r>
              <a:rPr lang="en-GB" dirty="0" err="1"/>
              <a:t>Dr.</a:t>
            </a:r>
            <a:r>
              <a:rPr lang="en-GB" dirty="0"/>
              <a:t> Hart was committed to ethical standards, this made her in dilemma over which is to prioritize over ethics and innovation.  </a:t>
            </a:r>
            <a:r>
              <a:rPr lang="en-GB" dirty="0" err="1"/>
              <a:t>Novatech’s</a:t>
            </a:r>
            <a:r>
              <a:rPr lang="en-GB" dirty="0"/>
              <a:t> AI project have a lot of controversies and </a:t>
            </a:r>
            <a:r>
              <a:rPr lang="en-GB" dirty="0" err="1"/>
              <a:t>Dr.</a:t>
            </a:r>
            <a:r>
              <a:rPr lang="en-GB" dirty="0"/>
              <a:t> Hart may have felt pressured that some of the projects are against ethical standards</a:t>
            </a:r>
            <a:r>
              <a:rPr lang="en-GB" dirty="0" smtClean="0"/>
              <a:t>. So she decided to leave the company .</a:t>
            </a:r>
            <a:endParaRPr lang="en-GB" dirty="0"/>
          </a:p>
        </p:txBody>
      </p:sp>
    </p:spTree>
    <p:extLst>
      <p:ext uri="{BB962C8B-B14F-4D97-AF65-F5344CB8AC3E}">
        <p14:creationId xmlns:p14="http://schemas.microsoft.com/office/powerpoint/2010/main" val="255688936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a:t>
            </a:r>
            <a:endParaRPr lang="en-GB" dirty="0"/>
          </a:p>
        </p:txBody>
      </p:sp>
      <p:sp>
        <p:nvSpPr>
          <p:cNvPr id="3" name="Content Placeholder 2"/>
          <p:cNvSpPr>
            <a:spLocks noGrp="1"/>
          </p:cNvSpPr>
          <p:nvPr>
            <p:ph idx="1"/>
          </p:nvPr>
        </p:nvSpPr>
        <p:spPr/>
        <p:txBody>
          <a:bodyPr/>
          <a:lstStyle/>
          <a:p>
            <a:r>
              <a:rPr lang="en-GB" dirty="0" smtClean="0"/>
              <a:t>Ai ’s </a:t>
            </a:r>
            <a:r>
              <a:rPr lang="en-GB" dirty="0"/>
              <a:t>integration should be carefully considered. Transparency and ethical guidelines are essential considering human rights and the safety and security of the world</a:t>
            </a:r>
            <a:r>
              <a:rPr lang="en-GB" dirty="0" smtClean="0"/>
              <a:t>. </a:t>
            </a:r>
            <a:r>
              <a:rPr lang="en-GB" dirty="0"/>
              <a:t> </a:t>
            </a:r>
          </a:p>
        </p:txBody>
      </p:sp>
    </p:spTree>
    <p:extLst>
      <p:ext uri="{BB962C8B-B14F-4D97-AF65-F5344CB8AC3E}">
        <p14:creationId xmlns:p14="http://schemas.microsoft.com/office/powerpoint/2010/main" val="103711753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8000" b="1" dirty="0" smtClean="0">
                <a:latin typeface="Courier New" panose="02070309020205020404" pitchFamily="49" charset="0"/>
                <a:cs typeface="Courier New" panose="02070309020205020404" pitchFamily="49" charset="0"/>
              </a:rPr>
              <a:t>  </a:t>
            </a:r>
            <a:r>
              <a:rPr lang="en-GB" sz="8000" b="1" dirty="0" smtClean="0">
                <a:solidFill>
                  <a:srgbClr val="0070C0"/>
                </a:solidFill>
                <a:latin typeface="Courier New" panose="02070309020205020404" pitchFamily="49" charset="0"/>
                <a:cs typeface="Courier New" panose="02070309020205020404" pitchFamily="49" charset="0"/>
              </a:rPr>
              <a:t>THANK YOU!</a:t>
            </a:r>
            <a:endParaRPr lang="en-GB" sz="8000" b="1" dirty="0">
              <a:solidFill>
                <a:srgbClr val="0070C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66148559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TotalTime>
  <Words>308</Words>
  <Application>Microsoft Office PowerPoint</Application>
  <PresentationFormat>On-screen Show (4:3)</PresentationFormat>
  <Paragraphs>20</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Academic Skills for the Digital Era (BMSW4013_CARD)</vt:lpstr>
      <vt:lpstr>THE DISAPPEARANCE OF DR. HART</vt:lpstr>
      <vt:lpstr>The Ethical Risks</vt:lpstr>
      <vt:lpstr>PowerPoint Presentation</vt:lpstr>
      <vt:lpstr>PowerPoint Presentation</vt:lpstr>
      <vt:lpstr>Theory Dr. Hart’s Disappearance</vt:lpstr>
      <vt:lpstr>Reflection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solomon andrei</dc:creator>
  <cp:lastModifiedBy>user</cp:lastModifiedBy>
  <cp:revision>11</cp:revision>
  <dcterms:created xsi:type="dcterms:W3CDTF">2006-08-16T00:00:00Z</dcterms:created>
  <dcterms:modified xsi:type="dcterms:W3CDTF">2025-03-19T23:23:00Z</dcterms:modified>
</cp:coreProperties>
</file>