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309" r:id="rId5"/>
    <p:sldId id="257" r:id="rId6"/>
    <p:sldId id="285" r:id="rId7"/>
    <p:sldId id="291" r:id="rId8"/>
    <p:sldId id="283" r:id="rId9"/>
    <p:sldId id="319" r:id="rId10"/>
    <p:sldId id="332" r:id="rId11"/>
    <p:sldId id="333" r:id="rId12"/>
    <p:sldId id="334" r:id="rId13"/>
    <p:sldId id="335" r:id="rId14"/>
    <p:sldId id="293" r:id="rId15"/>
    <p:sldId id="329" r:id="rId16"/>
    <p:sldId id="336" r:id="rId17"/>
    <p:sldId id="276" r:id="rId18"/>
    <p:sldId id="292" r:id="rId19"/>
    <p:sldId id="31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373"/>
    <p:restoredTop sz="94771"/>
  </p:normalViewPr>
  <p:slideViewPr>
    <p:cSldViewPr>
      <p:cViewPr>
        <p:scale>
          <a:sx n="110" d="100"/>
          <a:sy n="110" d="100"/>
        </p:scale>
        <p:origin x="132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onella Ganza" userId="4c28a531-57cc-45d5-989c-f33e1ef2020a" providerId="ADAL" clId="{125B26A9-95F1-408A-84DB-89CE04B76F49}"/>
    <pc:docChg chg="undo custSel addSld delSld modSld">
      <pc:chgData name="Patronella Ganza" userId="4c28a531-57cc-45d5-989c-f33e1ef2020a" providerId="ADAL" clId="{125B26A9-95F1-408A-84DB-89CE04B76F49}" dt="2024-03-12T15:01:47.098" v="94" actId="2696"/>
      <pc:docMkLst>
        <pc:docMk/>
      </pc:docMkLst>
      <pc:sldChg chg="modSp mod">
        <pc:chgData name="Patronella Ganza" userId="4c28a531-57cc-45d5-989c-f33e1ef2020a" providerId="ADAL" clId="{125B26A9-95F1-408A-84DB-89CE04B76F49}" dt="2024-03-12T15:01:33.516" v="93" actId="20577"/>
        <pc:sldMkLst>
          <pc:docMk/>
          <pc:sldMk cId="705262751" sldId="292"/>
        </pc:sldMkLst>
        <pc:spChg chg="mod">
          <ac:chgData name="Patronella Ganza" userId="4c28a531-57cc-45d5-989c-f33e1ef2020a" providerId="ADAL" clId="{125B26A9-95F1-408A-84DB-89CE04B76F49}" dt="2024-03-12T15:01:33.516" v="93" actId="20577"/>
          <ac:spMkLst>
            <pc:docMk/>
            <pc:sldMk cId="705262751" sldId="292"/>
            <ac:spMk id="4" creationId="{FBD460F2-E487-419E-A72E-23D9C1E0FA9F}"/>
          </ac:spMkLst>
        </pc:spChg>
      </pc:sldChg>
      <pc:sldChg chg="add del">
        <pc:chgData name="Patronella Ganza" userId="4c28a531-57cc-45d5-989c-f33e1ef2020a" providerId="ADAL" clId="{125B26A9-95F1-408A-84DB-89CE04B76F49}" dt="2024-03-12T15:00:36.401" v="8" actId="2696"/>
        <pc:sldMkLst>
          <pc:docMk/>
          <pc:sldMk cId="4143525731" sldId="308"/>
        </pc:sldMkLst>
      </pc:sldChg>
      <pc:sldChg chg="modSp mod">
        <pc:chgData name="Patronella Ganza" userId="4c28a531-57cc-45d5-989c-f33e1ef2020a" providerId="ADAL" clId="{125B26A9-95F1-408A-84DB-89CE04B76F49}" dt="2024-03-12T14:41:01.325" v="1" actId="20577"/>
        <pc:sldMkLst>
          <pc:docMk/>
          <pc:sldMk cId="311320614" sldId="309"/>
        </pc:sldMkLst>
        <pc:spChg chg="mod">
          <ac:chgData name="Patronella Ganza" userId="4c28a531-57cc-45d5-989c-f33e1ef2020a" providerId="ADAL" clId="{125B26A9-95F1-408A-84DB-89CE04B76F49}" dt="2024-03-12T14:41:01.325" v="1" actId="20577"/>
          <ac:spMkLst>
            <pc:docMk/>
            <pc:sldMk cId="311320614" sldId="309"/>
            <ac:spMk id="3" creationId="{8F1FDA89-5FBB-4CC3-B6AB-BC0969476989}"/>
          </ac:spMkLst>
        </pc:spChg>
      </pc:sldChg>
      <pc:sldChg chg="add del">
        <pc:chgData name="Patronella Ganza" userId="4c28a531-57cc-45d5-989c-f33e1ef2020a" providerId="ADAL" clId="{125B26A9-95F1-408A-84DB-89CE04B76F49}" dt="2024-03-12T15:01:47.098" v="94" actId="2696"/>
        <pc:sldMkLst>
          <pc:docMk/>
          <pc:sldMk cId="3251712542" sldId="33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ootsuite.com/social-media-health-care/" TargetMode="External"/><Relationship Id="rId2" Type="http://schemas.openxmlformats.org/officeDocument/2006/relationships/hyperlink" Target="https://www.ncbi.nlm.nih.gov/pmc/articles/PMC4103576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owerfulpatients.org/2019/12/18/health-care-and-social-media-importance-of-facing-their-challen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/>
            </a:br>
            <a:r>
              <a:rPr lang="en-GB" altLang="en-US" b="1"/>
              <a:t>LCHS 4007 </a:t>
            </a:r>
            <a:r>
              <a:rPr lang="en-GB" altLang="en-US" b="1" dirty="0"/>
              <a:t>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572000" y="3717032"/>
            <a:ext cx="4320480" cy="10178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5: Session:1</a:t>
            </a:r>
          </a:p>
          <a:p>
            <a:pPr algn="ctr"/>
            <a:r>
              <a:rPr lang="en-GB" sz="2400" b="1" dirty="0"/>
              <a:t>The impact of Social Media in </a:t>
            </a:r>
            <a:r>
              <a:rPr lang="en-GB" sz="2400" b="1" dirty="0" err="1"/>
              <a:t>H&amp;Sc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132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2F9CC19-CC76-784E-B474-577994337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11" y="1417638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GB" altLang="en-US" sz="2400" dirty="0"/>
              <a:t>By the end of this session, student should be aware of: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GB" altLang="en-US" sz="2400" dirty="0"/>
          </a:p>
          <a:p>
            <a:pPr algn="just">
              <a:spcBef>
                <a:spcPct val="0"/>
              </a:spcBef>
            </a:pPr>
            <a:r>
              <a:rPr lang="en-GB" altLang="en-US" sz="2200" dirty="0"/>
              <a:t>Social media – Introduction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What are social media?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Role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Benefits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Ways social media is used by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How to use social media?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Challenges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Social media sites for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Uses of social media in </a:t>
            </a:r>
            <a:r>
              <a:rPr lang="en-GB" sz="2200" dirty="0" err="1"/>
              <a:t>H&amp;Sc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Social Media in Healthcare - Introduction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15ADF8-CCCD-1E48-A814-FAE3EC244712}"/>
              </a:ext>
            </a:extLst>
          </p:cNvPr>
          <p:cNvSpPr txBox="1">
            <a:spLocks noChangeArrowheads="1"/>
          </p:cNvSpPr>
          <p:nvPr/>
        </p:nvSpPr>
        <p:spPr>
          <a:xfrm>
            <a:off x="442616" y="908720"/>
            <a:ext cx="8229600" cy="48553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Many social media tools are available for health care professionals (HCPs)</a:t>
            </a:r>
          </a:p>
          <a:p>
            <a:pPr algn="just"/>
            <a:r>
              <a:rPr lang="en-GB" sz="2200" dirty="0"/>
              <a:t>These tools can be used to improve or enhance professional networking and education, organisational promotion, patient care, patient education, and public health programs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Social media does present potential risks to patients and HCPs regarding the distribution of poor-quality information, damage to professional image, breaches of patient privacy, violation of personal-professional boundaries, and licensing or legal issues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dirty="0"/>
              <a:t>What is Social Media?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6051306" cy="46805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1600" dirty="0"/>
              <a:t>The term generally refers to Internet-based tools that allow individuals and communities to gather and communicate, to share information, ideas, personal messages, images, and other contents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Social media are also referred to as “Web 2.0” or “social networking”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Social media sites provide a variety of features that serve different purposes for the individual user (i.e.: patients, HCPs)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Example of social media ae: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Social networking (Facebook, </a:t>
            </a:r>
            <a:r>
              <a:rPr lang="en-US" sz="1600" dirty="0" err="1"/>
              <a:t>MySpace</a:t>
            </a:r>
            <a:r>
              <a:rPr lang="en-US" sz="1600" dirty="0"/>
              <a:t>, Twitter,        Google Plus)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Professional networking (LinkedIn)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Media sharing (YouTube, Flicker)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Content production (blogs [Tumblr] &amp; microblogs [Twitter])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Knowledge/information aggregation (</a:t>
            </a:r>
            <a:r>
              <a:rPr lang="en-US" sz="1600" dirty="0" err="1"/>
              <a:t>WikiPedia</a:t>
            </a:r>
            <a:r>
              <a:rPr lang="en-US" sz="1300" dirty="0"/>
              <a:t>) </a:t>
            </a:r>
          </a:p>
        </p:txBody>
      </p:sp>
      <p:pic>
        <p:nvPicPr>
          <p:cNvPr id="1026" name="Picture 2" descr="What Is Social Media Marketing? | Hot Dog Marketing">
            <a:extLst>
              <a:ext uri="{FF2B5EF4-FFF2-40B4-BE49-F238E27FC236}">
                <a16:creationId xmlns:a16="http://schemas.microsoft.com/office/drawing/2014/main" id="{33BFD1F0-06EA-03E8-07E9-63C31FF8F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8506" y="908720"/>
            <a:ext cx="2583769" cy="1805633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The Role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media is one of the most popular channels used by healthcare professionals/healthcare providers to communicate with their patients and promote health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The use of different social networking platforms like Twitter and Instagram in healthcare is on the rise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Some of the roles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Health education </a:t>
            </a:r>
          </a:p>
          <a:p>
            <a:pPr marL="0" indent="0" algn="just">
              <a:buNone/>
            </a:pPr>
            <a:r>
              <a:rPr lang="en-GB" sz="2400" dirty="0"/>
              <a:t> 	- Patient care </a:t>
            </a:r>
          </a:p>
          <a:p>
            <a:pPr marL="0" indent="0" algn="just">
              <a:buNone/>
            </a:pPr>
            <a:r>
              <a:rPr lang="en-GB" sz="2400" dirty="0"/>
              <a:t>	- Healthcare promotion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3200" b="1" dirty="0"/>
              <a:t>Benefits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43528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networks have become an important health resource, and not just for millennials </a:t>
            </a:r>
          </a:p>
          <a:p>
            <a:pPr algn="just"/>
            <a:r>
              <a:rPr lang="en-GB" sz="2400" dirty="0"/>
              <a:t>About 90% of older adults have used social media to seek and share health information</a:t>
            </a:r>
          </a:p>
          <a:p>
            <a:pPr algn="just"/>
            <a:r>
              <a:rPr lang="en-GB" sz="2400" dirty="0"/>
              <a:t>Some of the benefits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Raise awareness </a:t>
            </a:r>
          </a:p>
          <a:p>
            <a:pPr marL="0" indent="0" algn="just">
              <a:buNone/>
            </a:pPr>
            <a:r>
              <a:rPr lang="en-GB" sz="2400" dirty="0"/>
              <a:t>	- Combat misinformation </a:t>
            </a:r>
          </a:p>
          <a:p>
            <a:pPr marL="0" indent="0" algn="just">
              <a:buNone/>
            </a:pPr>
            <a:r>
              <a:rPr lang="en-GB" sz="2400" dirty="0"/>
              <a:t>	- Crisis communication </a:t>
            </a:r>
          </a:p>
          <a:p>
            <a:pPr marL="0" indent="0" algn="just">
              <a:buNone/>
            </a:pPr>
            <a:r>
              <a:rPr lang="en-GB" sz="2400" dirty="0"/>
              <a:t>	- Answer common questions </a:t>
            </a:r>
          </a:p>
          <a:p>
            <a:pPr marL="0" indent="0" algn="just">
              <a:buNone/>
            </a:pPr>
            <a:r>
              <a:rPr lang="en-GB" sz="2400" dirty="0"/>
              <a:t>	- Public health monitoring </a:t>
            </a:r>
          </a:p>
          <a:p>
            <a:pPr marL="0" indent="0" algn="just">
              <a:buNone/>
            </a:pPr>
            <a:r>
              <a:rPr lang="en-GB" sz="2400" dirty="0"/>
              <a:t>	- Citizen engagement </a:t>
            </a:r>
          </a:p>
          <a:p>
            <a:pPr marL="0" indent="0" algn="just">
              <a:buNone/>
            </a:pPr>
            <a:r>
              <a:rPr lang="en-GB" sz="2400" dirty="0"/>
              <a:t>	- Patient support </a:t>
            </a:r>
          </a:p>
          <a:p>
            <a:pPr marL="0" indent="0" algn="just">
              <a:buNone/>
            </a:pPr>
            <a:r>
              <a:rPr lang="en-GB" sz="2400" dirty="0"/>
              <a:t>	- Marketing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06561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Social media has become widely used by individuals and businesses to stay connected, communicate an even market products or services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Many healthcare managers are working to effectively utilize social media to engage patients and consumers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Through effective marketing and communication tactics, organisations are able to move away from traditional advertising techniques, and use the internet to connect with consumers in the healthcare field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Patients also have a tendency to seek information via social media that assists in the selection of doctors, specialists and hospitals to make informed decisions on the best practices to seek care</a:t>
            </a:r>
          </a:p>
        </p:txBody>
      </p:sp>
    </p:spTree>
    <p:extLst>
      <p:ext uri="{BB962C8B-B14F-4D97-AF65-F5344CB8AC3E}">
        <p14:creationId xmlns:p14="http://schemas.microsoft.com/office/powerpoint/2010/main" val="2157041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There are variety of ways that healthcare managers are utilizing social media to enhance their services and provide patients with accurate medical information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Some of the top ways health professionals are using social media: </a:t>
            </a:r>
          </a:p>
          <a:p>
            <a:pPr marL="0" indent="0" algn="just">
              <a:buNone/>
            </a:pPr>
            <a:r>
              <a:rPr lang="en-GB" sz="2200" dirty="0"/>
              <a:t>	- Share information </a:t>
            </a:r>
          </a:p>
          <a:p>
            <a:pPr marL="0" indent="0" algn="just">
              <a:buNone/>
            </a:pPr>
            <a:r>
              <a:rPr lang="en-GB" sz="2200" dirty="0"/>
              <a:t>	- Compare and improve quality </a:t>
            </a:r>
          </a:p>
          <a:p>
            <a:pPr marL="0" indent="0" algn="just">
              <a:buNone/>
            </a:pPr>
            <a:r>
              <a:rPr lang="en-GB" sz="2200" dirty="0"/>
              <a:t>	- Train medical personnel </a:t>
            </a:r>
          </a:p>
          <a:p>
            <a:pPr marL="0" indent="0" algn="just">
              <a:buNone/>
            </a:pPr>
            <a:r>
              <a:rPr lang="en-GB" sz="2200" dirty="0"/>
              <a:t>	- Live updates during procedures</a:t>
            </a:r>
          </a:p>
          <a:p>
            <a:pPr marL="0" indent="0" algn="just">
              <a:buNone/>
            </a:pPr>
            <a:r>
              <a:rPr lang="en-GB" sz="2200" dirty="0"/>
              <a:t>	- Communicate in times of crisis </a:t>
            </a:r>
          </a:p>
        </p:txBody>
      </p:sp>
    </p:spTree>
    <p:extLst>
      <p:ext uri="{BB962C8B-B14F-4D97-AF65-F5344CB8AC3E}">
        <p14:creationId xmlns:p14="http://schemas.microsoft.com/office/powerpoint/2010/main" val="427177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Respect confidentiality: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Confidentiality is an essential consideration in all areas of a professional’s practice, and is particularly important in the context of social media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Communicate appropriately: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use all forms of communication appropriately and responsibly, including social media and networking websites</a:t>
            </a:r>
          </a:p>
          <a:p>
            <a:pPr marL="400050" lvl="1" indent="0" algn="just">
              <a:buNone/>
            </a:pPr>
            <a:endParaRPr lang="en-GB" sz="2000" dirty="0"/>
          </a:p>
          <a:p>
            <a:pPr marL="685800" lvl="1" algn="just">
              <a:buFontTx/>
              <a:buChar char="-"/>
            </a:pPr>
            <a:r>
              <a:rPr lang="en-GB" sz="2000" dirty="0"/>
              <a:t>Be polite and respectful, and avoid using language that others might reasonably consider to be inappropriate or offensive   </a:t>
            </a:r>
          </a:p>
        </p:txBody>
      </p:sp>
    </p:spTree>
    <p:extLst>
      <p:ext uri="{BB962C8B-B14F-4D97-AF65-F5344CB8AC3E}">
        <p14:creationId xmlns:p14="http://schemas.microsoft.com/office/powerpoint/2010/main" val="940618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Be honest and trustworthy: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think about who can see what you share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Even on a completely personal account, your employer, colleagues or service users may be able to see your post or personal information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best to assume that anything you post online will be visible to everyone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Maintain appropriate boundaries: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Some professionals find using social media a valuable way of communicating with service users and the public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just as important to maintain appropriate boundaries when using social media as it would be if you were communicating through any other medium</a:t>
            </a:r>
          </a:p>
        </p:txBody>
      </p:sp>
    </p:spTree>
    <p:extLst>
      <p:ext uri="{BB962C8B-B14F-4D97-AF65-F5344CB8AC3E}">
        <p14:creationId xmlns:p14="http://schemas.microsoft.com/office/powerpoint/2010/main" val="3279047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Challenges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196752"/>
            <a:ext cx="807524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The online world is an open space. Everyone can upload information without verifying it, view someone else’s data, and in worst cases – steal someone else’s data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Some of the challenges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Patient data privacy </a:t>
            </a:r>
          </a:p>
          <a:p>
            <a:pPr marL="0" indent="0" algn="just">
              <a:buNone/>
            </a:pPr>
            <a:r>
              <a:rPr lang="en-GB" sz="2400" dirty="0"/>
              <a:t>	- Social media management </a:t>
            </a:r>
          </a:p>
          <a:p>
            <a:pPr marL="0" indent="0" algn="just">
              <a:buNone/>
            </a:pPr>
            <a:r>
              <a:rPr lang="en-GB" sz="2400" dirty="0"/>
              <a:t>	- Poor quality information </a:t>
            </a:r>
          </a:p>
          <a:p>
            <a:pPr marL="0" indent="0" algn="just">
              <a:buNone/>
            </a:pPr>
            <a:r>
              <a:rPr lang="en-GB" sz="2400" dirty="0"/>
              <a:t>	- Concerns over professionalism </a:t>
            </a:r>
          </a:p>
          <a:p>
            <a:pPr marL="0" indent="0" algn="just">
              <a:buNone/>
            </a:pPr>
            <a:r>
              <a:rPr lang="en-GB" sz="2400" dirty="0"/>
              <a:t>	- Patient – HCP boundary </a:t>
            </a:r>
          </a:p>
          <a:p>
            <a:pPr marL="0" indent="0" algn="just">
              <a:buNone/>
            </a:pPr>
            <a:r>
              <a:rPr lang="en-GB" sz="2400" dirty="0"/>
              <a:t>	- Licensing issues </a:t>
            </a:r>
          </a:p>
          <a:p>
            <a:pPr marL="0" indent="0" algn="just">
              <a:buNone/>
            </a:pPr>
            <a:r>
              <a:rPr lang="en-GB" sz="2400" dirty="0"/>
              <a:t>	- Legal issues 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075240" cy="4968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Social Networking Sites: 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Medically focused professional communities have been established through social networking sites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These networks are often private and protected from non-members 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Blogs: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“blog”, is the oldest and most established form of social media, which has been used in medicine since 2004 </a:t>
            </a:r>
          </a:p>
          <a:p>
            <a:pPr lvl="1" algn="just">
              <a:buFontTx/>
              <a:buChar char="-"/>
            </a:pPr>
            <a:r>
              <a:rPr lang="en-GB" sz="1800" dirty="0"/>
              <a:t>Blog can reach wide audiences, especially if one writes contents that is of significant interest </a:t>
            </a:r>
          </a:p>
          <a:p>
            <a:pPr marL="0" indent="0" algn="just">
              <a:buNone/>
            </a:pPr>
            <a:endParaRPr lang="en-GB" sz="2200" dirty="0"/>
          </a:p>
          <a:p>
            <a:pPr marL="0" indent="0" algn="just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448207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620688"/>
            <a:ext cx="807524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Wikis: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Wikis are public forum websites featuring text and multimedia content that can be edited by users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Wikipedia is the most commonly used wiki in the medical community. It is often used as a reference by clinicians, despite its known shortcomings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Media-Sharing Sites: </a:t>
            </a:r>
          </a:p>
          <a:p>
            <a:pPr lvl="1" algn="just">
              <a:buFontTx/>
              <a:buChar char="-"/>
            </a:pPr>
            <a:r>
              <a:rPr lang="en-GB" sz="1900" dirty="0"/>
              <a:t>In healthcare, media-sharing sites can be important resources for education, community building, marketing, and branding</a:t>
            </a:r>
          </a:p>
          <a:p>
            <a:pPr marL="0" indent="0" algn="just">
              <a:buNone/>
            </a:pPr>
            <a:endParaRPr lang="en-GB" sz="2200" dirty="0"/>
          </a:p>
          <a:p>
            <a:pPr algn="just"/>
            <a:r>
              <a:rPr lang="en-GB" sz="2200" b="1" dirty="0"/>
              <a:t>Virtual Reality and Gaming Environments: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application of Multi-User Virtual Environments (MUVEs) in health care is growing rapidly </a:t>
            </a:r>
          </a:p>
          <a:p>
            <a:pPr lvl="1" algn="just">
              <a:buFontTx/>
              <a:buChar char="-"/>
            </a:pPr>
            <a:r>
              <a:rPr lang="en-GB" sz="1800" dirty="0"/>
              <a:t>MUVEs are being used for patient education, for the simulation of epidemiology and mass prophylaxis, for psychotherapy, for surgery, and for research 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479549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Uses of Social Media in Health &amp;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880" y="867422"/>
            <a:ext cx="8229600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sz="2400" dirty="0"/>
              <a:t>Uses of social media in </a:t>
            </a:r>
            <a:r>
              <a:rPr lang="en-GB" sz="2400" dirty="0" err="1"/>
              <a:t>H&amp;Sc</a:t>
            </a:r>
            <a:r>
              <a:rPr lang="en-GB" sz="2400" dirty="0"/>
              <a:t> are many: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networking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education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Organisational promotion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care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education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Public health programs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03906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Activity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763688"/>
            <a:ext cx="7886700" cy="3033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Do you think social media can play a pivotal role in                     the future of healthcare?  Justify your answer.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What things do you need to look out for when using social media?</a:t>
            </a:r>
          </a:p>
        </p:txBody>
      </p:sp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48072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340768"/>
            <a:ext cx="788670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Ventola</a:t>
            </a:r>
            <a:r>
              <a:rPr lang="en-GB" sz="2400" dirty="0"/>
              <a:t>, C. L. (2019) Social Media and Health Care Professionals: Benefits, Risks, and Best Practices [Online] </a:t>
            </a:r>
            <a:r>
              <a:rPr lang="en-GB" sz="2400" dirty="0">
                <a:hlinkClick r:id="rId2"/>
              </a:rPr>
              <a:t>https://www.ncbi.nlm.nih.gov/pmc/articles/PMC4103576/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Newberry, C. (2020) How to use social media in healthcare: A Guide for Health Professionals [Online] </a:t>
            </a:r>
            <a:r>
              <a:rPr lang="en-GB" sz="2400" dirty="0">
                <a:hlinkClick r:id="rId3"/>
              </a:rPr>
              <a:t>https://blog.hootsuite.com/social-media-health-care/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Austin, M. (2019) Health care and social media: Importance of facing their challenges [Online] </a:t>
            </a:r>
            <a:r>
              <a:rPr lang="en-GB" sz="2400" dirty="0">
                <a:hlinkClick r:id="rId4"/>
              </a:rPr>
              <a:t>https://powerfulpatients.org/2019/12/18/health-care-and-social-media-importance-of-facing-their-challenges/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Smailhodzic</a:t>
            </a:r>
            <a:r>
              <a:rPr lang="en-GB" sz="2400" dirty="0"/>
              <a:t>, E., </a:t>
            </a:r>
            <a:r>
              <a:rPr lang="en-GB" sz="2400" dirty="0" err="1"/>
              <a:t>Hooijsma</a:t>
            </a:r>
            <a:r>
              <a:rPr lang="en-GB" sz="2400" dirty="0"/>
              <a:t>, W., </a:t>
            </a:r>
            <a:r>
              <a:rPr lang="en-GB" sz="2400" dirty="0" err="1"/>
              <a:t>Boonstra</a:t>
            </a:r>
            <a:r>
              <a:rPr lang="en-GB" sz="2400" dirty="0"/>
              <a:t>, A. and Langley, D. J (2016) Social media use in healthcare: A systematic review of effects on patients and on their relationships with healthcare professionals. </a:t>
            </a:r>
            <a:r>
              <a:rPr lang="en-GB" sz="2400" i="1" dirty="0"/>
              <a:t>BMC Health Services Research. </a:t>
            </a:r>
            <a:r>
              <a:rPr lang="en-GB" sz="2400" dirty="0"/>
              <a:t>Vol. 16, pp. 442 </a:t>
            </a:r>
          </a:p>
        </p:txBody>
      </p:sp>
    </p:spTree>
    <p:extLst>
      <p:ext uri="{BB962C8B-B14F-4D97-AF65-F5344CB8AC3E}">
        <p14:creationId xmlns:p14="http://schemas.microsoft.com/office/powerpoint/2010/main" val="19960881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1325</Words>
  <Application>Microsoft Office PowerPoint</Application>
  <PresentationFormat>On-screen Show (4:3)</PresentationFormat>
  <Paragraphs>133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Myriad Pro</vt:lpstr>
      <vt:lpstr>Arial</vt:lpstr>
      <vt:lpstr>Calibri</vt:lpstr>
      <vt:lpstr>20140311PresentationUWTSDTemplate</vt:lpstr>
      <vt:lpstr>Digital Skills and Research Methods (DSR) LCHS 4007 (H&amp;Sc)</vt:lpstr>
      <vt:lpstr>Learning Outcome</vt:lpstr>
      <vt:lpstr>Social Media in Healthcare - Introduction</vt:lpstr>
      <vt:lpstr>What is Social Media? </vt:lpstr>
      <vt:lpstr>The Role of Social Media in Healthcare</vt:lpstr>
      <vt:lpstr>Benefits of Social Media in Healthcare</vt:lpstr>
      <vt:lpstr>Ways Social Media is Used by HCPs</vt:lpstr>
      <vt:lpstr>Ways Social Media is Used by HCPs</vt:lpstr>
      <vt:lpstr>How to Use Social Media?</vt:lpstr>
      <vt:lpstr>How to Use Social Media?</vt:lpstr>
      <vt:lpstr>Challenges of Social Media in Healthcare</vt:lpstr>
      <vt:lpstr>Social Media Sites for HCPs</vt:lpstr>
      <vt:lpstr>Social Media Sites for HCPs</vt:lpstr>
      <vt:lpstr>Uses of Social Media in Health &amp; Social Care</vt:lpstr>
      <vt:lpstr>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Patronella Ganza</cp:lastModifiedBy>
  <cp:revision>218</cp:revision>
  <dcterms:created xsi:type="dcterms:W3CDTF">2015-04-14T15:21:28Z</dcterms:created>
  <dcterms:modified xsi:type="dcterms:W3CDTF">2024-03-12T15:01:54Z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