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57" r:id="rId10"/>
    <p:sldId id="292" r:id="rId11"/>
    <p:sldId id="288" r:id="rId12"/>
    <p:sldId id="280" r:id="rId13"/>
    <p:sldId id="282" r:id="rId14"/>
    <p:sldId id="278" r:id="rId15"/>
    <p:sldId id="289" r:id="rId16"/>
    <p:sldId id="286" r:id="rId17"/>
    <p:sldId id="284" r:id="rId18"/>
    <p:sldId id="290" r:id="rId19"/>
    <p:sldId id="293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53"/>
  </p:normalViewPr>
  <p:slideViewPr>
    <p:cSldViewPr snapToGrid="0" snapToObjects="1">
      <p:cViewPr varScale="1">
        <p:scale>
          <a:sx n="106" d="100"/>
          <a:sy n="106" d="100"/>
        </p:scale>
        <p:origin x="1800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Project Proposal – Due end of October, 2024 (10% of module mark)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Oral presentation / Poster presentation – Due mid May, 2024 (10%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Written Dissertation </a:t>
          </a:r>
          <a:r>
            <a:rPr lang="en-US" b="1" u="sng" dirty="0">
              <a:solidFill>
                <a:schemeClr val="tx1"/>
              </a:solidFill>
            </a:rPr>
            <a:t>OR</a:t>
          </a:r>
          <a:r>
            <a:rPr lang="en-US" dirty="0">
              <a:solidFill>
                <a:schemeClr val="tx1"/>
              </a:solidFill>
            </a:rPr>
            <a:t> Applied Project – due mid April, 2024 (80% of module mark) 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5633D42D-EC43-0041-895D-F081A31FC311}" type="pres">
      <dgm:prSet presAssocID="{FF9B3054-DF96-4A02-9682-0F65FCB21C4E}" presName="ThreeNodes_1" presStyleLbl="node1" presStyleIdx="0" presStyleCnt="3">
        <dgm:presLayoutVars>
          <dgm:bulletEnabled val="1"/>
        </dgm:presLayoutVars>
      </dgm:prSet>
      <dgm:spPr/>
    </dgm:pt>
    <dgm:pt modelId="{33C40C86-9D4A-834B-BCA1-82A2F5E9A0E3}" type="pres">
      <dgm:prSet presAssocID="{FF9B3054-DF96-4A02-9682-0F65FCB21C4E}" presName="ThreeNodes_2" presStyleLbl="node1" presStyleIdx="1" presStyleCnt="3" custLinFactY="28032" custLinFactNeighborX="8176" custLinFactNeighborY="100000">
        <dgm:presLayoutVars>
          <dgm:bulletEnabled val="1"/>
        </dgm:presLayoutVars>
      </dgm:prSet>
      <dgm:spPr/>
    </dgm:pt>
    <dgm:pt modelId="{BAB347CC-1A66-8248-9B12-A0B86F1D483B}" type="pres">
      <dgm:prSet presAssocID="{FF9B3054-DF96-4A02-9682-0F65FCB21C4E}" presName="ThreeNodes_3" presStyleLbl="node1" presStyleIdx="2" presStyleCnt="3" custLinFactY="-12605" custLinFactNeighborX="-10358" custLinFactNeighborY="-100000">
        <dgm:presLayoutVars>
          <dgm:bulletEnabled val="1"/>
        </dgm:presLayoutVars>
      </dgm:prSet>
      <dgm:spPr/>
    </dgm:pt>
    <dgm:pt modelId="{2B3A11AE-162A-B144-BA68-FA8687BCC3E5}" type="pres">
      <dgm:prSet presAssocID="{FF9B3054-DF96-4A02-9682-0F65FCB21C4E}" presName="ThreeConn_1-2" presStyleLbl="fgAccFollowNode1" presStyleIdx="0" presStyleCnt="2">
        <dgm:presLayoutVars>
          <dgm:bulletEnabled val="1"/>
        </dgm:presLayoutVars>
      </dgm:prSet>
      <dgm:spPr/>
    </dgm:pt>
    <dgm:pt modelId="{4917C7CD-4A89-F344-839D-142782DE3F57}" type="pres">
      <dgm:prSet presAssocID="{FF9B3054-DF96-4A02-9682-0F65FCB21C4E}" presName="ThreeConn_2-3" presStyleLbl="fgAccFollowNode1" presStyleIdx="1" presStyleCnt="2" custLinFactNeighborX="-26336" custLinFactNeighborY="6584">
        <dgm:presLayoutVars>
          <dgm:bulletEnabled val="1"/>
        </dgm:presLayoutVars>
      </dgm:prSet>
      <dgm:spPr/>
    </dgm:pt>
    <dgm:pt modelId="{93635DA2-17B4-C346-9433-9D7088F2D7AB}" type="pres">
      <dgm:prSet presAssocID="{FF9B3054-DF96-4A02-9682-0F65FCB21C4E}" presName="ThreeNodes_1_text" presStyleLbl="node1" presStyleIdx="2" presStyleCnt="3">
        <dgm:presLayoutVars>
          <dgm:bulletEnabled val="1"/>
        </dgm:presLayoutVars>
      </dgm:prSet>
      <dgm:spPr/>
    </dgm:pt>
    <dgm:pt modelId="{6FF14525-4E1C-0743-839C-5724D4AF24B4}" type="pres">
      <dgm:prSet presAssocID="{FF9B3054-DF96-4A02-9682-0F65FCB21C4E}" presName="ThreeNodes_2_text" presStyleLbl="node1" presStyleIdx="2" presStyleCnt="3">
        <dgm:presLayoutVars>
          <dgm:bulletEnabled val="1"/>
        </dgm:presLayoutVars>
      </dgm:prSet>
      <dgm:spPr/>
    </dgm:pt>
    <dgm:pt modelId="{873A4D48-723F-0445-A831-B45C43DB6309}" type="pres">
      <dgm:prSet presAssocID="{FF9B3054-DF96-4A02-9682-0F65FCB21C4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773A707-124C-574D-86B3-6E6174F359F7}" type="presOf" srcId="{76B7FF1C-0512-42EC-AD6E-54C0B5C8C5D3}" destId="{5633D42D-EC43-0041-895D-F081A31FC311}" srcOrd="0" destOrd="0" presId="urn:microsoft.com/office/officeart/2005/8/layout/vProcess5"/>
    <dgm:cxn modelId="{F0C3CB15-D9F0-ED4D-942E-50B32ECAF16E}" type="presOf" srcId="{76B7FF1C-0512-42EC-AD6E-54C0B5C8C5D3}" destId="{93635DA2-17B4-C346-9433-9D7088F2D7AB}" srcOrd="1" destOrd="0" presId="urn:microsoft.com/office/officeart/2005/8/layout/vProcess5"/>
    <dgm:cxn modelId="{6B456B5E-504F-9F4C-A03B-C7F7386203BC}" type="presOf" srcId="{167B03C3-77BA-4363-B09E-4A68E9B3DB78}" destId="{2B3A11AE-162A-B144-BA68-FA8687BCC3E5}" srcOrd="0" destOrd="0" presId="urn:microsoft.com/office/officeart/2005/8/layout/vProcess5"/>
    <dgm:cxn modelId="{19124F63-E1FA-0341-A2D1-351A0E803E32}" type="presOf" srcId="{57705C23-7680-4BA4-AC4C-395BB39153DF}" destId="{4917C7CD-4A89-F344-839D-142782DE3F57}" srcOrd="0" destOrd="0" presId="urn:microsoft.com/office/officeart/2005/8/layout/vProcess5"/>
    <dgm:cxn modelId="{18CA3F85-4DB2-4385-A282-08FC603532F5}" srcId="{FF9B3054-DF96-4A02-9682-0F65FCB21C4E}" destId="{C9C22910-9C12-4D50-B872-B3E80F83D0A6}" srcOrd="1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947B10B7-919F-B14B-8CA0-3A2F985EE73F}" type="presOf" srcId="{C9C22910-9C12-4D50-B872-B3E80F83D0A6}" destId="{6FF14525-4E1C-0743-839C-5724D4AF24B4}" srcOrd="1" destOrd="0" presId="urn:microsoft.com/office/officeart/2005/8/layout/vProcess5"/>
    <dgm:cxn modelId="{C4680AB8-3037-4F4B-87DA-2EEDA8C9AC32}" type="presOf" srcId="{0B95B38B-7D74-4D1E-936B-AC46E5256143}" destId="{873A4D48-723F-0445-A831-B45C43DB6309}" srcOrd="1" destOrd="0" presId="urn:microsoft.com/office/officeart/2005/8/layout/vProcess5"/>
    <dgm:cxn modelId="{22EEFCC7-3A8F-8D42-BA6C-2C76DB23B825}" type="presOf" srcId="{0B95B38B-7D74-4D1E-936B-AC46E5256143}" destId="{BAB347CC-1A66-8248-9B12-A0B86F1D483B}" srcOrd="0" destOrd="0" presId="urn:microsoft.com/office/officeart/2005/8/layout/vProcess5"/>
    <dgm:cxn modelId="{F5870AD1-9B19-5342-88CD-E78B1A09EA78}" type="presOf" srcId="{C9C22910-9C12-4D50-B872-B3E80F83D0A6}" destId="{33C40C86-9D4A-834B-BCA1-82A2F5E9A0E3}" srcOrd="0" destOrd="0" presId="urn:microsoft.com/office/officeart/2005/8/layout/vProcess5"/>
    <dgm:cxn modelId="{4A2570E4-D662-4E1A-B40F-6F72412BBBD4}" srcId="{FF9B3054-DF96-4A02-9682-0F65FCB21C4E}" destId="{76B7FF1C-0512-42EC-AD6E-54C0B5C8C5D3}" srcOrd="0" destOrd="0" parTransId="{01E04B5B-E614-4420-9FFB-5BFA84EFD7BE}" sibTransId="{167B03C3-77BA-4363-B09E-4A68E9B3DB78}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6428C2A-86A4-3647-BBCC-3E2567D06691}" type="presParOf" srcId="{8E6C223B-9EA4-014A-9342-BC974A96FC72}" destId="{F0B24E9D-D1DF-E84E-AE8D-E519C50CC22B}" srcOrd="0" destOrd="0" presId="urn:microsoft.com/office/officeart/2005/8/layout/vProcess5"/>
    <dgm:cxn modelId="{3C8178DA-C97C-1F4C-B0AC-55C26C74A5E9}" type="presParOf" srcId="{8E6C223B-9EA4-014A-9342-BC974A96FC72}" destId="{5633D42D-EC43-0041-895D-F081A31FC311}" srcOrd="1" destOrd="0" presId="urn:microsoft.com/office/officeart/2005/8/layout/vProcess5"/>
    <dgm:cxn modelId="{68E3533F-D11F-C241-B850-1172FE33C87B}" type="presParOf" srcId="{8E6C223B-9EA4-014A-9342-BC974A96FC72}" destId="{33C40C86-9D4A-834B-BCA1-82A2F5E9A0E3}" srcOrd="2" destOrd="0" presId="urn:microsoft.com/office/officeart/2005/8/layout/vProcess5"/>
    <dgm:cxn modelId="{F77F057E-550A-F940-B3BD-4BA7970D9FB1}" type="presParOf" srcId="{8E6C223B-9EA4-014A-9342-BC974A96FC72}" destId="{BAB347CC-1A66-8248-9B12-A0B86F1D483B}" srcOrd="3" destOrd="0" presId="urn:microsoft.com/office/officeart/2005/8/layout/vProcess5"/>
    <dgm:cxn modelId="{E3B5BA1D-6251-C84F-9814-8000F667D227}" type="presParOf" srcId="{8E6C223B-9EA4-014A-9342-BC974A96FC72}" destId="{2B3A11AE-162A-B144-BA68-FA8687BCC3E5}" srcOrd="4" destOrd="0" presId="urn:microsoft.com/office/officeart/2005/8/layout/vProcess5"/>
    <dgm:cxn modelId="{3CD3712D-C82E-B840-B417-CE68924AA20D}" type="presParOf" srcId="{8E6C223B-9EA4-014A-9342-BC974A96FC72}" destId="{4917C7CD-4A89-F344-839D-142782DE3F57}" srcOrd="5" destOrd="0" presId="urn:microsoft.com/office/officeart/2005/8/layout/vProcess5"/>
    <dgm:cxn modelId="{573F87DF-1CEC-2943-90F2-132CDF368746}" type="presParOf" srcId="{8E6C223B-9EA4-014A-9342-BC974A96FC72}" destId="{93635DA2-17B4-C346-9433-9D7088F2D7AB}" srcOrd="6" destOrd="0" presId="urn:microsoft.com/office/officeart/2005/8/layout/vProcess5"/>
    <dgm:cxn modelId="{A2B9064D-59C5-5F4E-B810-53A3A8865C72}" type="presParOf" srcId="{8E6C223B-9EA4-014A-9342-BC974A96FC72}" destId="{6FF14525-4E1C-0743-839C-5724D4AF24B4}" srcOrd="7" destOrd="0" presId="urn:microsoft.com/office/officeart/2005/8/layout/vProcess5"/>
    <dgm:cxn modelId="{68199314-4FD4-C542-8CEA-40382910990B}" type="presParOf" srcId="{8E6C223B-9EA4-014A-9342-BC974A96FC72}" destId="{873A4D48-723F-0445-A831-B45C43DB63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Formative Assessment (</a:t>
          </a:r>
          <a:r>
            <a: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dirty="0">
              <a:solidFill>
                <a:schemeClr val="tx1"/>
              </a:solidFill>
            </a:rPr>
            <a:t>) – Project Proposal – Due end of October, 2024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/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Poster presentation and </a:t>
          </a:r>
          <a:r>
            <a:rPr lang="en-US" dirty="0" err="1">
              <a:solidFill>
                <a:schemeClr val="tx1"/>
              </a:solidFill>
            </a:rPr>
            <a:t>defence</a:t>
          </a:r>
          <a:r>
            <a:rPr lang="en-US" dirty="0">
              <a:solidFill>
                <a:schemeClr val="tx1"/>
              </a:solidFill>
            </a:rPr>
            <a:t> – Due mid May, 2024 (25%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Research Article – Due mid April, 2024 (75% of module mark)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5633D42D-EC43-0041-895D-F081A31FC311}" type="pres">
      <dgm:prSet presAssocID="{FF9B3054-DF96-4A02-9682-0F65FCB21C4E}" presName="ThreeNodes_1" presStyleLbl="node1" presStyleIdx="0" presStyleCnt="3">
        <dgm:presLayoutVars>
          <dgm:bulletEnabled val="1"/>
        </dgm:presLayoutVars>
      </dgm:prSet>
      <dgm:spPr/>
    </dgm:pt>
    <dgm:pt modelId="{33C40C86-9D4A-834B-BCA1-82A2F5E9A0E3}" type="pres">
      <dgm:prSet presAssocID="{FF9B3054-DF96-4A02-9682-0F65FCB21C4E}" presName="ThreeNodes_2" presStyleLbl="node1" presStyleIdx="1" presStyleCnt="3" custLinFactY="28032" custLinFactNeighborX="8176" custLinFactNeighborY="100000">
        <dgm:presLayoutVars>
          <dgm:bulletEnabled val="1"/>
        </dgm:presLayoutVars>
      </dgm:prSet>
      <dgm:spPr/>
    </dgm:pt>
    <dgm:pt modelId="{BAB347CC-1A66-8248-9B12-A0B86F1D483B}" type="pres">
      <dgm:prSet presAssocID="{FF9B3054-DF96-4A02-9682-0F65FCB21C4E}" presName="ThreeNodes_3" presStyleLbl="node1" presStyleIdx="2" presStyleCnt="3" custLinFactY="-12605" custLinFactNeighborX="-10358" custLinFactNeighborY="-100000">
        <dgm:presLayoutVars>
          <dgm:bulletEnabled val="1"/>
        </dgm:presLayoutVars>
      </dgm:prSet>
      <dgm:spPr/>
    </dgm:pt>
    <dgm:pt modelId="{2B3A11AE-162A-B144-BA68-FA8687BCC3E5}" type="pres">
      <dgm:prSet presAssocID="{FF9B3054-DF96-4A02-9682-0F65FCB21C4E}" presName="ThreeConn_1-2" presStyleLbl="fgAccFollowNode1" presStyleIdx="0" presStyleCnt="2">
        <dgm:presLayoutVars>
          <dgm:bulletEnabled val="1"/>
        </dgm:presLayoutVars>
      </dgm:prSet>
      <dgm:spPr/>
    </dgm:pt>
    <dgm:pt modelId="{4917C7CD-4A89-F344-839D-142782DE3F57}" type="pres">
      <dgm:prSet presAssocID="{FF9B3054-DF96-4A02-9682-0F65FCB21C4E}" presName="ThreeConn_2-3" presStyleLbl="fgAccFollowNode1" presStyleIdx="1" presStyleCnt="2" custLinFactNeighborX="-26336" custLinFactNeighborY="6584">
        <dgm:presLayoutVars>
          <dgm:bulletEnabled val="1"/>
        </dgm:presLayoutVars>
      </dgm:prSet>
      <dgm:spPr/>
    </dgm:pt>
    <dgm:pt modelId="{93635DA2-17B4-C346-9433-9D7088F2D7AB}" type="pres">
      <dgm:prSet presAssocID="{FF9B3054-DF96-4A02-9682-0F65FCB21C4E}" presName="ThreeNodes_1_text" presStyleLbl="node1" presStyleIdx="2" presStyleCnt="3">
        <dgm:presLayoutVars>
          <dgm:bulletEnabled val="1"/>
        </dgm:presLayoutVars>
      </dgm:prSet>
      <dgm:spPr/>
    </dgm:pt>
    <dgm:pt modelId="{6FF14525-4E1C-0743-839C-5724D4AF24B4}" type="pres">
      <dgm:prSet presAssocID="{FF9B3054-DF96-4A02-9682-0F65FCB21C4E}" presName="ThreeNodes_2_text" presStyleLbl="node1" presStyleIdx="2" presStyleCnt="3">
        <dgm:presLayoutVars>
          <dgm:bulletEnabled val="1"/>
        </dgm:presLayoutVars>
      </dgm:prSet>
      <dgm:spPr/>
    </dgm:pt>
    <dgm:pt modelId="{873A4D48-723F-0445-A831-B45C43DB6309}" type="pres">
      <dgm:prSet presAssocID="{FF9B3054-DF96-4A02-9682-0F65FCB21C4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773A707-124C-574D-86B3-6E6174F359F7}" type="presOf" srcId="{76B7FF1C-0512-42EC-AD6E-54C0B5C8C5D3}" destId="{5633D42D-EC43-0041-895D-F081A31FC311}" srcOrd="0" destOrd="0" presId="urn:microsoft.com/office/officeart/2005/8/layout/vProcess5"/>
    <dgm:cxn modelId="{F0C3CB15-D9F0-ED4D-942E-50B32ECAF16E}" type="presOf" srcId="{76B7FF1C-0512-42EC-AD6E-54C0B5C8C5D3}" destId="{93635DA2-17B4-C346-9433-9D7088F2D7AB}" srcOrd="1" destOrd="0" presId="urn:microsoft.com/office/officeart/2005/8/layout/vProcess5"/>
    <dgm:cxn modelId="{6B456B5E-504F-9F4C-A03B-C7F7386203BC}" type="presOf" srcId="{167B03C3-77BA-4363-B09E-4A68E9B3DB78}" destId="{2B3A11AE-162A-B144-BA68-FA8687BCC3E5}" srcOrd="0" destOrd="0" presId="urn:microsoft.com/office/officeart/2005/8/layout/vProcess5"/>
    <dgm:cxn modelId="{19124F63-E1FA-0341-A2D1-351A0E803E32}" type="presOf" srcId="{57705C23-7680-4BA4-AC4C-395BB39153DF}" destId="{4917C7CD-4A89-F344-839D-142782DE3F57}" srcOrd="0" destOrd="0" presId="urn:microsoft.com/office/officeart/2005/8/layout/vProcess5"/>
    <dgm:cxn modelId="{18CA3F85-4DB2-4385-A282-08FC603532F5}" srcId="{FF9B3054-DF96-4A02-9682-0F65FCB21C4E}" destId="{C9C22910-9C12-4D50-B872-B3E80F83D0A6}" srcOrd="1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947B10B7-919F-B14B-8CA0-3A2F985EE73F}" type="presOf" srcId="{C9C22910-9C12-4D50-B872-B3E80F83D0A6}" destId="{6FF14525-4E1C-0743-839C-5724D4AF24B4}" srcOrd="1" destOrd="0" presId="urn:microsoft.com/office/officeart/2005/8/layout/vProcess5"/>
    <dgm:cxn modelId="{C4680AB8-3037-4F4B-87DA-2EEDA8C9AC32}" type="presOf" srcId="{0B95B38B-7D74-4D1E-936B-AC46E5256143}" destId="{873A4D48-723F-0445-A831-B45C43DB6309}" srcOrd="1" destOrd="0" presId="urn:microsoft.com/office/officeart/2005/8/layout/vProcess5"/>
    <dgm:cxn modelId="{22EEFCC7-3A8F-8D42-BA6C-2C76DB23B825}" type="presOf" srcId="{0B95B38B-7D74-4D1E-936B-AC46E5256143}" destId="{BAB347CC-1A66-8248-9B12-A0B86F1D483B}" srcOrd="0" destOrd="0" presId="urn:microsoft.com/office/officeart/2005/8/layout/vProcess5"/>
    <dgm:cxn modelId="{F5870AD1-9B19-5342-88CD-E78B1A09EA78}" type="presOf" srcId="{C9C22910-9C12-4D50-B872-B3E80F83D0A6}" destId="{33C40C86-9D4A-834B-BCA1-82A2F5E9A0E3}" srcOrd="0" destOrd="0" presId="urn:microsoft.com/office/officeart/2005/8/layout/vProcess5"/>
    <dgm:cxn modelId="{4A2570E4-D662-4E1A-B40F-6F72412BBBD4}" srcId="{FF9B3054-DF96-4A02-9682-0F65FCB21C4E}" destId="{76B7FF1C-0512-42EC-AD6E-54C0B5C8C5D3}" srcOrd="0" destOrd="0" parTransId="{01E04B5B-E614-4420-9FFB-5BFA84EFD7BE}" sibTransId="{167B03C3-77BA-4363-B09E-4A68E9B3DB78}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6428C2A-86A4-3647-BBCC-3E2567D06691}" type="presParOf" srcId="{8E6C223B-9EA4-014A-9342-BC974A96FC72}" destId="{F0B24E9D-D1DF-E84E-AE8D-E519C50CC22B}" srcOrd="0" destOrd="0" presId="urn:microsoft.com/office/officeart/2005/8/layout/vProcess5"/>
    <dgm:cxn modelId="{3C8178DA-C97C-1F4C-B0AC-55C26C74A5E9}" type="presParOf" srcId="{8E6C223B-9EA4-014A-9342-BC974A96FC72}" destId="{5633D42D-EC43-0041-895D-F081A31FC311}" srcOrd="1" destOrd="0" presId="urn:microsoft.com/office/officeart/2005/8/layout/vProcess5"/>
    <dgm:cxn modelId="{68E3533F-D11F-C241-B850-1172FE33C87B}" type="presParOf" srcId="{8E6C223B-9EA4-014A-9342-BC974A96FC72}" destId="{33C40C86-9D4A-834B-BCA1-82A2F5E9A0E3}" srcOrd="2" destOrd="0" presId="urn:microsoft.com/office/officeart/2005/8/layout/vProcess5"/>
    <dgm:cxn modelId="{F77F057E-550A-F940-B3BD-4BA7970D9FB1}" type="presParOf" srcId="{8E6C223B-9EA4-014A-9342-BC974A96FC72}" destId="{BAB347CC-1A66-8248-9B12-A0B86F1D483B}" srcOrd="3" destOrd="0" presId="urn:microsoft.com/office/officeart/2005/8/layout/vProcess5"/>
    <dgm:cxn modelId="{E3B5BA1D-6251-C84F-9814-8000F667D227}" type="presParOf" srcId="{8E6C223B-9EA4-014A-9342-BC974A96FC72}" destId="{2B3A11AE-162A-B144-BA68-FA8687BCC3E5}" srcOrd="4" destOrd="0" presId="urn:microsoft.com/office/officeart/2005/8/layout/vProcess5"/>
    <dgm:cxn modelId="{3CD3712D-C82E-B840-B417-CE68924AA20D}" type="presParOf" srcId="{8E6C223B-9EA4-014A-9342-BC974A96FC72}" destId="{4917C7CD-4A89-F344-839D-142782DE3F57}" srcOrd="5" destOrd="0" presId="urn:microsoft.com/office/officeart/2005/8/layout/vProcess5"/>
    <dgm:cxn modelId="{573F87DF-1CEC-2943-90F2-132CDF368746}" type="presParOf" srcId="{8E6C223B-9EA4-014A-9342-BC974A96FC72}" destId="{93635DA2-17B4-C346-9433-9D7088F2D7AB}" srcOrd="6" destOrd="0" presId="urn:microsoft.com/office/officeart/2005/8/layout/vProcess5"/>
    <dgm:cxn modelId="{A2B9064D-59C5-5F4E-B810-53A3A8865C72}" type="presParOf" srcId="{8E6C223B-9EA4-014A-9342-BC974A96FC72}" destId="{6FF14525-4E1C-0743-839C-5724D4AF24B4}" srcOrd="7" destOrd="0" presId="urn:microsoft.com/office/officeart/2005/8/layout/vProcess5"/>
    <dgm:cxn modelId="{68199314-4FD4-C542-8CEA-40382910990B}" type="presParOf" srcId="{8E6C223B-9EA4-014A-9342-BC974A96FC72}" destId="{873A4D48-723F-0445-A831-B45C43DB63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3D42D-EC43-0041-895D-F081A31FC311}">
      <dsp:nvSpPr>
        <dsp:cNvPr id="0" name=""/>
        <dsp:cNvSpPr/>
      </dsp:nvSpPr>
      <dsp:spPr>
        <a:xfrm>
          <a:off x="0" y="0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CW1 – Project Proposal – Due end of October, 2024 (10% of module mark)</a:t>
          </a:r>
        </a:p>
      </dsp:txBody>
      <dsp:txXfrm>
        <a:off x="23468" y="23468"/>
        <a:ext cx="5450458" cy="754319"/>
      </dsp:txXfrm>
    </dsp:sp>
    <dsp:sp modelId="{33C40C86-9D4A-834B-BCA1-82A2F5E9A0E3}">
      <dsp:nvSpPr>
        <dsp:cNvPr id="0" name=""/>
        <dsp:cNvSpPr/>
      </dsp:nvSpPr>
      <dsp:spPr>
        <a:xfrm>
          <a:off x="1073533" y="1869594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303010"/>
            <a:satOff val="2471"/>
            <a:lumOff val="1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CW1 – Oral presentation / Poster presentation – Due mid May, 2024 (10% of module mark)</a:t>
          </a:r>
        </a:p>
      </dsp:txBody>
      <dsp:txXfrm>
        <a:off x="1097001" y="1893062"/>
        <a:ext cx="5190110" cy="754319"/>
      </dsp:txXfrm>
    </dsp:sp>
    <dsp:sp modelId="{BAB347CC-1A66-8248-9B12-A0B86F1D483B}">
      <dsp:nvSpPr>
        <dsp:cNvPr id="0" name=""/>
        <dsp:cNvSpPr/>
      </dsp:nvSpPr>
      <dsp:spPr>
        <a:xfrm>
          <a:off x="460309" y="967341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CW2 – Written Dissertation </a:t>
          </a:r>
          <a:r>
            <a:rPr lang="en-US" sz="2000" b="1" u="sng" kern="1200" dirty="0">
              <a:solidFill>
                <a:schemeClr val="tx1"/>
              </a:solidFill>
            </a:rPr>
            <a:t>OR</a:t>
          </a:r>
          <a:r>
            <a:rPr lang="en-US" sz="2000" kern="1200" dirty="0">
              <a:solidFill>
                <a:schemeClr val="tx1"/>
              </a:solidFill>
            </a:rPr>
            <a:t> Applied Project – due mid April, 2024 (80% of module mark) </a:t>
          </a:r>
        </a:p>
      </dsp:txBody>
      <dsp:txXfrm>
        <a:off x="483777" y="990809"/>
        <a:ext cx="5190110" cy="754319"/>
      </dsp:txXfrm>
    </dsp:sp>
    <dsp:sp modelId="{2B3A11AE-162A-B144-BA68-FA8687BCC3E5}">
      <dsp:nvSpPr>
        <dsp:cNvPr id="0" name=""/>
        <dsp:cNvSpPr/>
      </dsp:nvSpPr>
      <dsp:spPr>
        <a:xfrm>
          <a:off x="5794259" y="607618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>
            <a:solidFill>
              <a:schemeClr val="tx1"/>
            </a:solidFill>
          </a:endParaRPr>
        </a:p>
      </dsp:txBody>
      <dsp:txXfrm>
        <a:off x="5911442" y="607618"/>
        <a:ext cx="286449" cy="391913"/>
      </dsp:txXfrm>
    </dsp:sp>
    <dsp:sp modelId="{4917C7CD-4A89-F344-839D-142782DE3F57}">
      <dsp:nvSpPr>
        <dsp:cNvPr id="0" name=""/>
        <dsp:cNvSpPr/>
      </dsp:nvSpPr>
      <dsp:spPr>
        <a:xfrm>
          <a:off x="6214309" y="1571364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331492" y="1571364"/>
        <a:ext cx="286449" cy="391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3D42D-EC43-0041-895D-F081A31FC311}">
      <dsp:nvSpPr>
        <dsp:cNvPr id="0" name=""/>
        <dsp:cNvSpPr/>
      </dsp:nvSpPr>
      <dsp:spPr>
        <a:xfrm>
          <a:off x="0" y="0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Formative Assessment (</a:t>
          </a:r>
          <a:r>
            <a:rPr lang="en-US" sz="2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sz="2100" kern="1200" dirty="0">
              <a:solidFill>
                <a:schemeClr val="tx1"/>
              </a:solidFill>
            </a:rPr>
            <a:t>) – Project Proposal – Due end of October, 2024</a:t>
          </a:r>
        </a:p>
      </dsp:txBody>
      <dsp:txXfrm>
        <a:off x="23468" y="23468"/>
        <a:ext cx="5450458" cy="754319"/>
      </dsp:txXfrm>
    </dsp:sp>
    <dsp:sp modelId="{33C40C86-9D4A-834B-BCA1-82A2F5E9A0E3}">
      <dsp:nvSpPr>
        <dsp:cNvPr id="0" name=""/>
        <dsp:cNvSpPr/>
      </dsp:nvSpPr>
      <dsp:spPr>
        <a:xfrm>
          <a:off x="1073533" y="1869594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303010"/>
            <a:satOff val="2471"/>
            <a:lumOff val="1196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CW1 – Poster presentation and </a:t>
          </a:r>
          <a:r>
            <a:rPr lang="en-US" sz="2100" kern="1200" dirty="0" err="1">
              <a:solidFill>
                <a:schemeClr val="tx1"/>
              </a:solidFill>
            </a:rPr>
            <a:t>defence</a:t>
          </a:r>
          <a:r>
            <a:rPr lang="en-US" sz="2100" kern="1200" dirty="0">
              <a:solidFill>
                <a:schemeClr val="tx1"/>
              </a:solidFill>
            </a:rPr>
            <a:t> – Due mid May, 2024 (25% of module mark)</a:t>
          </a:r>
        </a:p>
      </dsp:txBody>
      <dsp:txXfrm>
        <a:off x="1097001" y="1893062"/>
        <a:ext cx="5190110" cy="754319"/>
      </dsp:txXfrm>
    </dsp:sp>
    <dsp:sp modelId="{BAB347CC-1A66-8248-9B12-A0B86F1D483B}">
      <dsp:nvSpPr>
        <dsp:cNvPr id="0" name=""/>
        <dsp:cNvSpPr/>
      </dsp:nvSpPr>
      <dsp:spPr>
        <a:xfrm>
          <a:off x="460309" y="967341"/>
          <a:ext cx="6315074" cy="801255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solidFill>
                <a:schemeClr val="tx1"/>
              </a:solidFill>
            </a:rPr>
            <a:t>CW2 – Research Article – Due mid April, 2024 (75% of module mark)</a:t>
          </a:r>
        </a:p>
      </dsp:txBody>
      <dsp:txXfrm>
        <a:off x="483777" y="990809"/>
        <a:ext cx="5190110" cy="754319"/>
      </dsp:txXfrm>
    </dsp:sp>
    <dsp:sp modelId="{2B3A11AE-162A-B144-BA68-FA8687BCC3E5}">
      <dsp:nvSpPr>
        <dsp:cNvPr id="0" name=""/>
        <dsp:cNvSpPr/>
      </dsp:nvSpPr>
      <dsp:spPr>
        <a:xfrm>
          <a:off x="5794259" y="607618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911442" y="607618"/>
        <a:ext cx="286449" cy="391913"/>
      </dsp:txXfrm>
    </dsp:sp>
    <dsp:sp modelId="{4917C7CD-4A89-F344-839D-142782DE3F57}">
      <dsp:nvSpPr>
        <dsp:cNvPr id="0" name=""/>
        <dsp:cNvSpPr/>
      </dsp:nvSpPr>
      <dsp:spPr>
        <a:xfrm>
          <a:off x="6214309" y="1571364"/>
          <a:ext cx="520815" cy="520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331492" y="1571364"/>
        <a:ext cx="286449" cy="3919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3/20/24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3/20/24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3/20/24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3913281"/>
            <a:ext cx="6449291" cy="1470025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charset="0"/>
              </a:rPr>
              <a:t>Introduction to the Independent Project Module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568" y="5383306"/>
            <a:ext cx="5867400" cy="573741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BMSS6007 / BMST6003</a:t>
            </a:r>
          </a:p>
          <a:p>
            <a:pPr>
              <a:defRPr/>
            </a:pPr>
            <a:r>
              <a:rPr lang="en-GB">
                <a:latin typeface="Verdana" charset="0"/>
              </a:rPr>
              <a:t>2024-25</a:t>
            </a:r>
            <a:endParaRPr lang="en-GB" dirty="0">
              <a:latin typeface="Verdana" charset="0"/>
            </a:endParaRP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University wide module – BMSS6007 +</a:t>
            </a:r>
            <a:br>
              <a:rPr lang="en-GB" dirty="0"/>
            </a:br>
            <a:r>
              <a:rPr lang="en-GB" dirty="0"/>
              <a:t>SET module BMST6003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Independent project</a:t>
            </a:r>
          </a:p>
          <a:p>
            <a:r>
              <a:rPr lang="en-GB" dirty="0"/>
              <a:t>Devised by a group of academics from a range of disciplines</a:t>
            </a:r>
          </a:p>
          <a:p>
            <a:r>
              <a:rPr lang="en-GB" dirty="0"/>
              <a:t>Broad module – 2 output options – Each programmes decide which is appropriate (e.g. HNL dissertation / research modules linked to competencies </a:t>
            </a:r>
            <a:r>
              <a:rPr lang="en-GB" dirty="0" err="1"/>
              <a:t>AfN</a:t>
            </a:r>
            <a:r>
              <a:rPr lang="en-GB" dirty="0"/>
              <a:t>)</a:t>
            </a:r>
          </a:p>
          <a:p>
            <a:r>
              <a:rPr lang="en-GB" b="1" dirty="0"/>
              <a:t>Only the dissertation option is available for PE, SES, HNL, SET</a:t>
            </a:r>
          </a:p>
          <a:p>
            <a:r>
              <a:rPr lang="en-GB" b="1" dirty="0"/>
              <a:t>Applied Project is an option for OAE</a:t>
            </a:r>
          </a:p>
          <a:p>
            <a:r>
              <a:rPr lang="en-GB" b="1" dirty="0"/>
              <a:t>Module Leader: Alison </a:t>
            </a:r>
            <a:r>
              <a:rPr lang="en-GB" b="1" dirty="0" err="1"/>
              <a:t>Connaughton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be introduced today: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support to expect</a:t>
            </a:r>
            <a:r>
              <a:rPr lang="en-US" dirty="0"/>
              <a:t>…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do I need to do now?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>
                <a:cs typeface="+mj-cs"/>
              </a:rPr>
              <a:t>1. What is a </a:t>
            </a:r>
            <a:r>
              <a:rPr lang="en-GB" dirty="0"/>
              <a:t>independent project (dissertation)</a:t>
            </a:r>
            <a:r>
              <a:rPr lang="en-GB" dirty="0">
                <a:cs typeface="+mj-cs"/>
              </a:rPr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40 credit module 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Develop the ability of students to engage critically and innovatively with theory and/or practice relevant to their studied subject areas in order to produce a discipline-specific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1. What is a ‘dissertation’?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</a:rPr>
              <a:t>…It is the opportunity </a:t>
            </a:r>
            <a:r>
              <a:rPr lang="en-GB" sz="1800" dirty="0">
                <a:latin typeface="+mn-lt"/>
              </a:rPr>
              <a:t>to engage in a substantial self managed project, in a field of study related to their degree.</a:t>
            </a:r>
            <a:br>
              <a:rPr lang="en-GB" sz="1600" dirty="0">
                <a:latin typeface="Verdana" charset="0"/>
              </a:rPr>
            </a:br>
            <a:r>
              <a:rPr lang="en-GB" sz="1600" dirty="0">
                <a:latin typeface="Verdana" charset="0"/>
              </a:rPr>
              <a:t>-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The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2. </a:t>
            </a:r>
            <a:r>
              <a:rPr lang="en-GB" sz="3100" dirty="0"/>
              <a:t>Why this module may be beneficial for you</a:t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Future career - You should be an authority on your area of study after completing the dissertation!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mention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11" y="610411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of the Module – HNL / PE / SES / OAE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6061005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5-point Star 5">
            <a:extLst>
              <a:ext uri="{FF2B5EF4-FFF2-40B4-BE49-F238E27FC236}">
                <a16:creationId xmlns:a16="http://schemas.microsoft.com/office/drawing/2014/main" id="{86DB1AEC-6685-2408-4676-D77A18EEA7E9}"/>
              </a:ext>
            </a:extLst>
          </p:cNvPr>
          <p:cNvSpPr/>
          <p:nvPr/>
        </p:nvSpPr>
        <p:spPr>
          <a:xfrm>
            <a:off x="6834150" y="864305"/>
            <a:ext cx="2487487" cy="246421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6D3CC-5315-E8E2-49A2-F0FCAA9C1461}"/>
              </a:ext>
            </a:extLst>
          </p:cNvPr>
          <p:cNvSpPr txBox="1"/>
          <p:nvPr/>
        </p:nvSpPr>
        <p:spPr>
          <a:xfrm>
            <a:off x="7610229" y="1895182"/>
            <a:ext cx="120015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OAE have a choice </a:t>
            </a:r>
          </a:p>
          <a:p>
            <a:r>
              <a:rPr lang="en-US" sz="1050" dirty="0"/>
              <a:t>of  Dissertation </a:t>
            </a:r>
          </a:p>
          <a:p>
            <a:r>
              <a:rPr lang="en-US" sz="1050" dirty="0"/>
              <a:t>OR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378240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936" y="538270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/>
              <a:t>Assessment of the Module - SET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4197518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1320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details – Moodle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will be doing a research proposal</a:t>
            </a:r>
          </a:p>
          <a:p>
            <a:r>
              <a:rPr lang="en-GB" dirty="0"/>
              <a:t>Regardless of programme / type of dissertation /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br>
              <a:rPr lang="en-GB" sz="2800" dirty="0"/>
            </a:br>
            <a:r>
              <a:rPr lang="en-GB" sz="2800" dirty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2. General face to face or online lecture / tutorial session each week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3. Specific tutorial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Support will therefore be provided by your supervisor alongside the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Suggested deadlines will be provided for chapters of the dissertation – time management!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student allocation is full, you will need to choose a topic which fits with an available supervisor’s areas of 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Have a look at the project proposal assessment from this year. </a:t>
            </a:r>
          </a:p>
          <a:p>
            <a:r>
              <a:rPr lang="en-GB" dirty="0"/>
              <a:t>Initial ideas. </a:t>
            </a:r>
          </a:p>
          <a:p>
            <a:r>
              <a:rPr lang="en-GB" dirty="0"/>
              <a:t>Have a look through the collection of abstracts.</a:t>
            </a:r>
          </a:p>
          <a:p>
            <a:r>
              <a:rPr lang="en-GB" dirty="0"/>
              <a:t>Proposal examples are available.</a:t>
            </a:r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 a member of staff to discuss your initial ideas (before we break up for the summer).</a:t>
            </a:r>
          </a:p>
          <a:p>
            <a:r>
              <a:rPr lang="en-GB" dirty="0"/>
              <a:t>Complete the ‘Research Proposal Survey’ when prompted to…</a:t>
            </a:r>
          </a:p>
          <a:p>
            <a:r>
              <a:rPr lang="en-GB" dirty="0"/>
              <a:t>Indicate if you have been working with a member of staff already! </a:t>
            </a:r>
          </a:p>
          <a:p>
            <a:r>
              <a:rPr lang="en-GB" dirty="0"/>
              <a:t>Supervisors will then be allocated.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82" y="305070"/>
            <a:ext cx="9374909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Staff Research Disciplines (other staff may be available – details to follow)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9855000"/>
              </p:ext>
            </p:extLst>
          </p:nvPr>
        </p:nvGraphicFramePr>
        <p:xfrm>
          <a:off x="846932" y="1533323"/>
          <a:ext cx="7450136" cy="511353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1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99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Dave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Gardner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Biomechanics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Sports Nutrition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  <a:p>
                      <a:pPr algn="l" fontAlgn="b"/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Public Health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16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Kate Piper </a:t>
                      </a: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Literacy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 (related to curriculum)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Denise Leonard</a:t>
                      </a:r>
                    </a:p>
                    <a:p>
                      <a:pPr algn="ctr" fontAlgn="b"/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853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Alison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Connaughton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Psychology –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600" b="1" u="none" strike="noStrike" baseline="0" dirty="0" err="1">
                          <a:solidFill>
                            <a:schemeClr val="tx1"/>
                          </a:solidFill>
                          <a:effectLst/>
                        </a:rPr>
                        <a:t>behaviour</a:t>
                      </a:r>
                      <a:r>
                        <a:rPr lang="en-US" sz="1600" b="1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change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 Psychology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– Related to adventure / outdoors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Dylan Blain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Education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- Physical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Geraint Forster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Training Methods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err="1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Heddwen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Davies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Physical</a:t>
                      </a:r>
                      <a:r>
                        <a:rPr lang="en-US" sz="1600" b="1" i="0" u="none" strike="noStrike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Education – Welsh language supervision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Graham Harvey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32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Chris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Cashin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Nutrition (Including Sport and exercise)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Health Promotion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Dietary Analysis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0390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Reading…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a member of staff to arrange a time to discuss these. </a:t>
            </a:r>
          </a:p>
          <a:p>
            <a:r>
              <a:rPr lang="en-GB" dirty="0"/>
              <a:t>Any questions –please e-mail or send a message via teams?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Generation of ideas…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BE113-02ED-808B-C778-5E3D47D17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Study design tasks…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7C84A-131E-E0DC-0D5E-0250B1E6A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9694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844</TotalTime>
  <Words>1029</Words>
  <Application>Microsoft Macintosh PowerPoint</Application>
  <PresentationFormat>On-screen Show (4:3)</PresentationFormat>
  <Paragraphs>125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Corbel</vt:lpstr>
      <vt:lpstr>Verdana</vt:lpstr>
      <vt:lpstr>Wingdings</vt:lpstr>
      <vt:lpstr>Wingdings 2</vt:lpstr>
      <vt:lpstr>Pixel</vt:lpstr>
      <vt:lpstr>Introduction to the Independent Project Module</vt:lpstr>
      <vt:lpstr>University wide module – BMSS6007 + SET module BMST6003</vt:lpstr>
      <vt:lpstr>Topics to be introduced today:</vt:lpstr>
      <vt:lpstr>1. What is a independent project (dissertation)?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Assessment of the Module – HNL / PE / SES / OAE</vt:lpstr>
      <vt:lpstr>Assessment of the Module - SET</vt:lpstr>
      <vt:lpstr>Assignment details – Moodle </vt:lpstr>
      <vt:lpstr>4. How the module is structured / organised… Lectures: </vt:lpstr>
      <vt:lpstr>5. Supervision support continued…</vt:lpstr>
      <vt:lpstr>6. What do I need to do now?  </vt:lpstr>
      <vt:lpstr>Also…</vt:lpstr>
      <vt:lpstr>Staff Research Disciplines (other staff may be available – details to follow)</vt:lpstr>
      <vt:lpstr>What next…</vt:lpstr>
      <vt:lpstr>Generation of ideas…</vt:lpstr>
      <vt:lpstr>Study design tasks…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Alison Connaughton</cp:lastModifiedBy>
  <cp:revision>64</cp:revision>
  <cp:lastPrinted>2017-05-09T15:55:18Z</cp:lastPrinted>
  <dcterms:created xsi:type="dcterms:W3CDTF">2017-05-09T11:06:03Z</dcterms:created>
  <dcterms:modified xsi:type="dcterms:W3CDTF">2024-03-20T17:46:51Z</dcterms:modified>
</cp:coreProperties>
</file>