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500" autoAdjust="0"/>
    <p:restoredTop sz="94660"/>
  </p:normalViewPr>
  <p:slideViewPr>
    <p:cSldViewPr>
      <p:cViewPr varScale="1">
        <p:scale>
          <a:sx n="82" d="100"/>
          <a:sy n="82" d="100"/>
        </p:scale>
        <p:origin x="624"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0C802B8-0C22-445B-9362-F9F40F7B73FA}" type="datetimeFigureOut">
              <a:rPr lang="en-US" smtClean="0"/>
              <a:pPr/>
              <a:t>2/20/2017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D2E23C9-6D3D-4D8D-A134-5EA4C4B9EE9F}" type="slidenum">
              <a:rPr lang="en-GB" smtClean="0"/>
              <a:pPr/>
              <a:t>‹#›</a:t>
            </a:fld>
            <a:endParaRPr lang="en-GB"/>
          </a:p>
        </p:txBody>
      </p:sp>
    </p:spTree>
    <p:extLst>
      <p:ext uri="{BB962C8B-B14F-4D97-AF65-F5344CB8AC3E}">
        <p14:creationId xmlns:p14="http://schemas.microsoft.com/office/powerpoint/2010/main" val="10029606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D2E23C9-6D3D-4D8D-A134-5EA4C4B9EE9F}" type="slidenum">
              <a:rPr lang="en-GB" smtClean="0"/>
              <a:pPr/>
              <a:t>1</a:t>
            </a:fld>
            <a:endParaRPr lang="en-GB"/>
          </a:p>
        </p:txBody>
      </p:sp>
    </p:spTree>
    <p:extLst>
      <p:ext uri="{BB962C8B-B14F-4D97-AF65-F5344CB8AC3E}">
        <p14:creationId xmlns:p14="http://schemas.microsoft.com/office/powerpoint/2010/main" val="32330606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7ADCF8A-DEBB-4AD5-81DE-D677CB3434C4}" type="datetimeFigureOut">
              <a:rPr lang="en-US" smtClean="0"/>
              <a:pPr/>
              <a:t>2/20/2017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4F93EF-F2AB-46AD-BBAA-CA659D7E464D}"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7ADCF8A-DEBB-4AD5-81DE-D677CB3434C4}" type="datetimeFigureOut">
              <a:rPr lang="en-US" smtClean="0"/>
              <a:pPr/>
              <a:t>2/20/2017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4F93EF-F2AB-46AD-BBAA-CA659D7E464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7ADCF8A-DEBB-4AD5-81DE-D677CB3434C4}" type="datetimeFigureOut">
              <a:rPr lang="en-US" smtClean="0"/>
              <a:pPr/>
              <a:t>2/20/2017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4F93EF-F2AB-46AD-BBAA-CA659D7E464D}"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7ADCF8A-DEBB-4AD5-81DE-D677CB3434C4}" type="datetimeFigureOut">
              <a:rPr lang="en-US" smtClean="0"/>
              <a:pPr/>
              <a:t>2/20/2017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4F93EF-F2AB-46AD-BBAA-CA659D7E464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7ADCF8A-DEBB-4AD5-81DE-D677CB3434C4}" type="datetimeFigureOut">
              <a:rPr lang="en-US" smtClean="0"/>
              <a:pPr/>
              <a:t>2/20/2017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C4F93EF-F2AB-46AD-BBAA-CA659D7E464D}"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7ADCF8A-DEBB-4AD5-81DE-D677CB3434C4}" type="datetimeFigureOut">
              <a:rPr lang="en-US" smtClean="0"/>
              <a:pPr/>
              <a:t>2/20/2017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C4F93EF-F2AB-46AD-BBAA-CA659D7E464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ADCF8A-DEBB-4AD5-81DE-D677CB3434C4}" type="datetimeFigureOut">
              <a:rPr lang="en-US" smtClean="0"/>
              <a:pPr/>
              <a:t>2/20/2017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C4F93EF-F2AB-46AD-BBAA-CA659D7E464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7ADCF8A-DEBB-4AD5-81DE-D677CB3434C4}" type="datetimeFigureOut">
              <a:rPr lang="en-US" smtClean="0"/>
              <a:pPr/>
              <a:t>2/20/2017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4F93EF-F2AB-46AD-BBAA-CA659D7E464D}"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7ADCF8A-DEBB-4AD5-81DE-D677CB3434C4}" type="datetimeFigureOut">
              <a:rPr lang="en-US" smtClean="0"/>
              <a:pPr/>
              <a:t>2/20/2017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C4F93EF-F2AB-46AD-BBAA-CA659D7E464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7ADCF8A-DEBB-4AD5-81DE-D677CB3434C4}" type="datetimeFigureOut">
              <a:rPr lang="en-US" smtClean="0"/>
              <a:pPr/>
              <a:t>2/20/2017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4F93EF-F2AB-46AD-BBAA-CA659D7E464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7ADCF8A-DEBB-4AD5-81DE-D677CB3434C4}" type="datetimeFigureOut">
              <a:rPr lang="en-US" smtClean="0"/>
              <a:pPr/>
              <a:t>2/20/2017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C4F93EF-F2AB-46AD-BBAA-CA659D7E464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B7ADCF8A-DEBB-4AD5-81DE-D677CB3434C4}" type="datetimeFigureOut">
              <a:rPr lang="en-US" smtClean="0"/>
              <a:pPr/>
              <a:t>2/20/2017</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8C4F93EF-F2AB-46AD-BBAA-CA659D7E464D}"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g"/><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image" Target="../media/image17.jpg"/><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Armies and navies</a:t>
            </a:r>
            <a:endParaRPr lang="en-GB" dirty="0"/>
          </a:p>
        </p:txBody>
      </p:sp>
      <p:sp>
        <p:nvSpPr>
          <p:cNvPr id="3" name="Subtitle 2"/>
          <p:cNvSpPr>
            <a:spLocks noGrp="1"/>
          </p:cNvSpPr>
          <p:nvPr>
            <p:ph type="subTitle" idx="1"/>
          </p:nvPr>
        </p:nvSpPr>
        <p:spPr/>
        <p:txBody>
          <a:bodyPr/>
          <a:lstStyle/>
          <a:p>
            <a:r>
              <a:rPr lang="en-GB" dirty="0" smtClean="0"/>
              <a:t>Rams and their evolution</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6150"/>
            <a:ext cx="8229600" cy="159296"/>
          </a:xfrm>
        </p:spPr>
        <p:txBody>
          <a:bodyPr>
            <a:normAutofit fontScale="90000"/>
          </a:bodyPr>
          <a:lstStyle/>
          <a:p>
            <a:r>
              <a:rPr lang="en-GB" dirty="0" smtClean="0"/>
              <a:t>Ram or gangplank</a:t>
            </a:r>
            <a:endParaRPr lang="en-GB" dirty="0"/>
          </a:p>
        </p:txBody>
      </p:sp>
      <p:pic>
        <p:nvPicPr>
          <p:cNvPr id="4" name="Picture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11560" y="404664"/>
            <a:ext cx="7736423" cy="2659395"/>
          </a:xfrm>
          <a:prstGeom prst="rect">
            <a:avLst/>
          </a:prstGeom>
        </p:spPr>
      </p:pic>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t="8014"/>
          <a:stretch/>
        </p:blipFill>
        <p:spPr>
          <a:xfrm>
            <a:off x="1835696" y="3068960"/>
            <a:ext cx="6096000" cy="3741239"/>
          </a:xfrm>
          <a:prstGeom prst="rect">
            <a:avLst/>
          </a:prstGeom>
        </p:spPr>
      </p:pic>
      <p:sp>
        <p:nvSpPr>
          <p:cNvPr id="7" name="TextBox 6"/>
          <p:cNvSpPr txBox="1"/>
          <p:nvPr/>
        </p:nvSpPr>
        <p:spPr>
          <a:xfrm>
            <a:off x="6372200" y="620688"/>
            <a:ext cx="1975783" cy="369332"/>
          </a:xfrm>
          <a:prstGeom prst="rect">
            <a:avLst/>
          </a:prstGeom>
          <a:noFill/>
        </p:spPr>
        <p:txBody>
          <a:bodyPr wrap="square" rtlCol="0">
            <a:spAutoFit/>
          </a:bodyPr>
          <a:lstStyle/>
          <a:p>
            <a:r>
              <a:rPr lang="en-GB" dirty="0" smtClean="0"/>
              <a:t>Geometric crater</a:t>
            </a:r>
            <a:endParaRPr lang="en-GB" dirty="0"/>
          </a:p>
        </p:txBody>
      </p:sp>
      <p:sp>
        <p:nvSpPr>
          <p:cNvPr id="8" name="TextBox 7"/>
          <p:cNvSpPr txBox="1"/>
          <p:nvPr/>
        </p:nvSpPr>
        <p:spPr>
          <a:xfrm>
            <a:off x="6372200" y="3429000"/>
            <a:ext cx="1608133" cy="369332"/>
          </a:xfrm>
          <a:prstGeom prst="rect">
            <a:avLst/>
          </a:prstGeom>
          <a:noFill/>
        </p:spPr>
        <p:txBody>
          <a:bodyPr wrap="none" rtlCol="0">
            <a:spAutoFit/>
          </a:bodyPr>
          <a:lstStyle/>
          <a:p>
            <a:r>
              <a:rPr lang="en-GB" dirty="0" smtClean="0"/>
              <a:t>The </a:t>
            </a:r>
            <a:r>
              <a:rPr lang="en-GB" dirty="0" err="1" smtClean="0"/>
              <a:t>Olympias</a:t>
            </a:r>
            <a:endParaRPr lang="en-GB" dirty="0"/>
          </a:p>
        </p:txBody>
      </p:sp>
    </p:spTree>
    <p:extLst>
      <p:ext uri="{BB962C8B-B14F-4D97-AF65-F5344CB8AC3E}">
        <p14:creationId xmlns:p14="http://schemas.microsoft.com/office/powerpoint/2010/main" val="10131384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Phoenician “ram”</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9592" y="1340768"/>
            <a:ext cx="6080760" cy="4439920"/>
          </a:xfrm>
          <a:prstGeom prst="rect">
            <a:avLst/>
          </a:prstGeom>
        </p:spPr>
      </p:pic>
      <p:sp>
        <p:nvSpPr>
          <p:cNvPr id="5" name="TextBox 4"/>
          <p:cNvSpPr txBox="1"/>
          <p:nvPr/>
        </p:nvSpPr>
        <p:spPr>
          <a:xfrm>
            <a:off x="3995936" y="6165304"/>
            <a:ext cx="4532010" cy="369332"/>
          </a:xfrm>
          <a:prstGeom prst="rect">
            <a:avLst/>
          </a:prstGeom>
          <a:noFill/>
        </p:spPr>
        <p:txBody>
          <a:bodyPr wrap="none" rtlCol="0">
            <a:spAutoFit/>
          </a:bodyPr>
          <a:lstStyle/>
          <a:p>
            <a:r>
              <a:rPr lang="en-GB" dirty="0" smtClean="0"/>
              <a:t>Relief from the palace of </a:t>
            </a:r>
            <a:r>
              <a:rPr lang="en-GB" dirty="0" err="1" smtClean="0"/>
              <a:t>Senacheric</a:t>
            </a:r>
            <a:r>
              <a:rPr lang="en-GB" dirty="0" smtClean="0"/>
              <a:t>, c700</a:t>
            </a:r>
            <a:endParaRPr lang="en-GB" dirty="0"/>
          </a:p>
        </p:txBody>
      </p:sp>
    </p:spTree>
    <p:extLst>
      <p:ext uri="{BB962C8B-B14F-4D97-AF65-F5344CB8AC3E}">
        <p14:creationId xmlns:p14="http://schemas.microsoft.com/office/powerpoint/2010/main" val="1451233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Athlit</a:t>
            </a:r>
            <a:r>
              <a:rPr lang="en-GB" dirty="0" smtClean="0"/>
              <a:t> Ram: Timbers</a:t>
            </a:r>
            <a:endParaRPr lang="en-GB" dirty="0"/>
          </a:p>
        </p:txBody>
      </p:sp>
      <p:pic>
        <p:nvPicPr>
          <p:cNvPr id="3" name="Picture 2"/>
          <p:cNvPicPr>
            <a:picLocks noChangeAspect="1"/>
          </p:cNvPicPr>
          <p:nvPr/>
        </p:nvPicPr>
        <p:blipFill>
          <a:blip r:embed="rId2"/>
          <a:stretch>
            <a:fillRect/>
          </a:stretch>
        </p:blipFill>
        <p:spPr>
          <a:xfrm>
            <a:off x="0" y="1700808"/>
            <a:ext cx="8892605" cy="4449423"/>
          </a:xfrm>
          <a:prstGeom prst="rect">
            <a:avLst/>
          </a:prstGeom>
        </p:spPr>
      </p:pic>
    </p:spTree>
    <p:extLst>
      <p:ext uri="{BB962C8B-B14F-4D97-AF65-F5344CB8AC3E}">
        <p14:creationId xmlns:p14="http://schemas.microsoft.com/office/powerpoint/2010/main" val="14026611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Athlit</a:t>
            </a:r>
            <a:r>
              <a:rPr lang="en-GB" dirty="0" smtClean="0"/>
              <a:t> Ram</a:t>
            </a:r>
            <a:endParaRPr lang="en-GB" dirty="0"/>
          </a:p>
        </p:txBody>
      </p:sp>
      <p:pic>
        <p:nvPicPr>
          <p:cNvPr id="3" name="Picture 2"/>
          <p:cNvPicPr>
            <a:picLocks noChangeAspect="1"/>
          </p:cNvPicPr>
          <p:nvPr/>
        </p:nvPicPr>
        <p:blipFill>
          <a:blip r:embed="rId2"/>
          <a:stretch>
            <a:fillRect/>
          </a:stretch>
        </p:blipFill>
        <p:spPr>
          <a:xfrm>
            <a:off x="1403648" y="1844824"/>
            <a:ext cx="6199784" cy="4133189"/>
          </a:xfrm>
          <a:prstGeom prst="rect">
            <a:avLst/>
          </a:prstGeom>
        </p:spPr>
      </p:pic>
    </p:spTree>
    <p:extLst>
      <p:ext uri="{BB962C8B-B14F-4D97-AF65-F5344CB8AC3E}">
        <p14:creationId xmlns:p14="http://schemas.microsoft.com/office/powerpoint/2010/main" val="1953144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smtClean="0"/>
              <a:t>Nikopolis</a:t>
            </a:r>
            <a:r>
              <a:rPr lang="en-GB" dirty="0" smtClean="0"/>
              <a:t> rams</a:t>
            </a:r>
            <a:endParaRPr lang="en-GB" dirty="0"/>
          </a:p>
        </p:txBody>
      </p:sp>
      <p:pic>
        <p:nvPicPr>
          <p:cNvPr id="3" name="Picture 2"/>
          <p:cNvPicPr>
            <a:picLocks noChangeAspect="1"/>
          </p:cNvPicPr>
          <p:nvPr/>
        </p:nvPicPr>
        <p:blipFill rotWithShape="1">
          <a:blip r:embed="rId2"/>
          <a:srcRect l="45800" t="13440" r="10101" b="33641"/>
          <a:stretch/>
        </p:blipFill>
        <p:spPr>
          <a:xfrm>
            <a:off x="1331640" y="1700808"/>
            <a:ext cx="6048672" cy="4536504"/>
          </a:xfrm>
          <a:prstGeom prst="rect">
            <a:avLst/>
          </a:prstGeom>
        </p:spPr>
      </p:pic>
    </p:spTree>
    <p:extLst>
      <p:ext uri="{BB962C8B-B14F-4D97-AF65-F5344CB8AC3E}">
        <p14:creationId xmlns:p14="http://schemas.microsoft.com/office/powerpoint/2010/main" val="3531122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The twisted rams: </a:t>
            </a:r>
            <a:r>
              <a:rPr lang="en-GB" dirty="0" err="1" smtClean="0"/>
              <a:t>Alalia</a:t>
            </a:r>
            <a:endParaRPr lang="en-GB" dirty="0"/>
          </a:p>
        </p:txBody>
      </p:sp>
      <p:sp>
        <p:nvSpPr>
          <p:cNvPr id="4" name="Content Placeholder 3"/>
          <p:cNvSpPr>
            <a:spLocks noGrp="1"/>
          </p:cNvSpPr>
          <p:nvPr>
            <p:ph idx="1"/>
          </p:nvPr>
        </p:nvSpPr>
        <p:spPr/>
        <p:txBody>
          <a:bodyPr>
            <a:normAutofit fontScale="92500"/>
          </a:bodyPr>
          <a:lstStyle/>
          <a:p>
            <a:r>
              <a:rPr lang="en-GB" dirty="0"/>
              <a:t>And when they came to </a:t>
            </a:r>
            <a:r>
              <a:rPr lang="en-GB" dirty="0" err="1"/>
              <a:t>Cyrnus</a:t>
            </a:r>
            <a:r>
              <a:rPr lang="en-GB" dirty="0"/>
              <a:t> they lived there for five years as one community with those who had come first, and they founded temples there. But they harassed and plundered all their </a:t>
            </a:r>
            <a:r>
              <a:rPr lang="en-GB" dirty="0" err="1"/>
              <a:t>neighbors</a:t>
            </a:r>
            <a:r>
              <a:rPr lang="en-GB" dirty="0"/>
              <a:t>, as a result of which the </a:t>
            </a:r>
            <a:r>
              <a:rPr lang="en-GB" dirty="0" err="1"/>
              <a:t>Tyrrhenians</a:t>
            </a:r>
            <a:r>
              <a:rPr lang="en-GB" dirty="0"/>
              <a:t> and Carthaginians made common cause against them, and sailed to attack them with sixty ships each. [2] The </a:t>
            </a:r>
            <a:r>
              <a:rPr lang="en-GB" dirty="0" err="1"/>
              <a:t>Phocaeans</a:t>
            </a:r>
            <a:r>
              <a:rPr lang="en-GB" dirty="0"/>
              <a:t> also manned their ships, sixty in number, and met the enemy in the sea called </a:t>
            </a:r>
            <a:r>
              <a:rPr lang="en-GB" dirty="0" err="1"/>
              <a:t>Sardonian</a:t>
            </a:r>
            <a:r>
              <a:rPr lang="en-GB" dirty="0"/>
              <a:t>. They engaged and the </a:t>
            </a:r>
            <a:r>
              <a:rPr lang="en-GB" dirty="0" err="1"/>
              <a:t>Phocaeans</a:t>
            </a:r>
            <a:r>
              <a:rPr lang="en-GB" dirty="0"/>
              <a:t> won, yet it was only a kind of </a:t>
            </a:r>
            <a:r>
              <a:rPr lang="en-GB" dirty="0" err="1"/>
              <a:t>Cadmean</a:t>
            </a:r>
            <a:r>
              <a:rPr lang="en-GB" dirty="0"/>
              <a:t> victory;1 for they lost forty of their ships, and the twenty that remained were useless, their rams twisted awry. [3] Then sailing to </a:t>
            </a:r>
            <a:r>
              <a:rPr lang="en-GB" dirty="0" err="1"/>
              <a:t>Alalia</a:t>
            </a:r>
            <a:r>
              <a:rPr lang="en-GB" dirty="0"/>
              <a:t> they took their children and women and all of their possessions that their ships could hold on board, and leaving </a:t>
            </a:r>
            <a:r>
              <a:rPr lang="en-GB" dirty="0" err="1"/>
              <a:t>Cyrnus</a:t>
            </a:r>
            <a:r>
              <a:rPr lang="en-GB" dirty="0"/>
              <a:t> they sailed to </a:t>
            </a:r>
            <a:r>
              <a:rPr lang="en-GB" dirty="0" err="1" smtClean="0"/>
              <a:t>Rhegium</a:t>
            </a:r>
            <a:r>
              <a:rPr lang="en-GB" dirty="0" smtClean="0"/>
              <a:t>. </a:t>
            </a:r>
            <a:r>
              <a:rPr lang="en-GB" dirty="0" err="1" smtClean="0"/>
              <a:t>Hdt</a:t>
            </a:r>
            <a:r>
              <a:rPr lang="en-GB" dirty="0" smtClean="0"/>
              <a:t>. 1.166</a:t>
            </a:r>
            <a:endParaRPr lang="en-GB" dirty="0"/>
          </a:p>
        </p:txBody>
      </p:sp>
    </p:spTree>
    <p:extLst>
      <p:ext uri="{BB962C8B-B14F-4D97-AF65-F5344CB8AC3E}">
        <p14:creationId xmlns:p14="http://schemas.microsoft.com/office/powerpoint/2010/main" val="40787783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Chickens and eggs</a:t>
            </a:r>
            <a:endParaRPr lang="en-GB" dirty="0"/>
          </a:p>
        </p:txBody>
      </p:sp>
      <p:sp>
        <p:nvSpPr>
          <p:cNvPr id="3" name="Content Placeholder 2"/>
          <p:cNvSpPr>
            <a:spLocks noGrp="1"/>
          </p:cNvSpPr>
          <p:nvPr>
            <p:ph idx="1"/>
          </p:nvPr>
        </p:nvSpPr>
        <p:spPr/>
        <p:txBody>
          <a:bodyPr>
            <a:normAutofit fontScale="77500" lnSpcReduction="20000"/>
          </a:bodyPr>
          <a:lstStyle/>
          <a:p>
            <a:r>
              <a:rPr lang="en-GB" dirty="0"/>
              <a:t>Before the 6th century ships were outfitted with long, pointed cutwaters built by extending the keel and reinforcing the stem-keel joint with a naturally-curving timber, which increased speed. As time passed, cutwaters got longer and speed increased. They were continually built heavier and heavier by the Greeks and possibly reinforced by extending the wales because they had acquired other functions, such as boarding-ramps and </a:t>
            </a:r>
            <a:r>
              <a:rPr lang="en-GB" dirty="0" smtClean="0"/>
              <a:t>latrines…</a:t>
            </a:r>
            <a:r>
              <a:rPr lang="en-GB" dirty="0"/>
              <a:t>This new structure would greatly reduce damage and repairs. This penchant for fighting bow-to-bow may also have led to thicker sheathing and heavier bow timbers until by the mid-6th century this structure was strong enough to survive limited </a:t>
            </a:r>
            <a:r>
              <a:rPr lang="en-GB" dirty="0" smtClean="0"/>
              <a:t>ramming…</a:t>
            </a:r>
            <a:r>
              <a:rPr lang="en-GB" dirty="0"/>
              <a:t>It is possibly the Persian threat at the beginning of the 5th century and the considerable income from the </a:t>
            </a:r>
            <a:r>
              <a:rPr lang="en-GB" dirty="0" err="1"/>
              <a:t>Laurion</a:t>
            </a:r>
            <a:r>
              <a:rPr lang="en-GB" dirty="0"/>
              <a:t> silver mines that allowed the construction of the first specially-designed ram-bearing </a:t>
            </a:r>
            <a:r>
              <a:rPr lang="en-GB" i="1" dirty="0" err="1"/>
              <a:t>trieres</a:t>
            </a:r>
            <a:r>
              <a:rPr lang="en-GB" dirty="0"/>
              <a:t>. The Athenians may have designed these ships specifically to fight against this </a:t>
            </a:r>
            <a:r>
              <a:rPr lang="en-GB" dirty="0" smtClean="0"/>
              <a:t>fleet…</a:t>
            </a:r>
            <a:r>
              <a:rPr lang="en-GB" dirty="0"/>
              <a:t> Thus, the ram-bearing Athenian ships may have evolved during this same period into the lighter and faster ships which are described by Thucydides, establishing the ram as a dominant weapon. It is possibly at this time that all navies felt the need to quickly adopt it</a:t>
            </a:r>
            <a:r>
              <a:rPr lang="en-GB" dirty="0" smtClean="0"/>
              <a:t>. </a:t>
            </a:r>
            <a:r>
              <a:rPr lang="en-GB" dirty="0"/>
              <a:t>Mark, S. (2008). The Earliest Naval Ram. </a:t>
            </a:r>
            <a:r>
              <a:rPr lang="en-GB" i="1" dirty="0"/>
              <a:t>International Journal of Nautical Archaeology,37</a:t>
            </a:r>
            <a:r>
              <a:rPr lang="en-GB" dirty="0"/>
              <a:t>(2), </a:t>
            </a:r>
            <a:r>
              <a:rPr lang="en-GB" dirty="0" smtClean="0"/>
              <a:t>270-1</a:t>
            </a:r>
            <a:endParaRPr lang="en-GB" dirty="0"/>
          </a:p>
        </p:txBody>
      </p:sp>
      <p:pic>
        <p:nvPicPr>
          <p:cNvPr id="4" name="Picture 3"/>
          <p:cNvPicPr>
            <a:picLocks noChangeAspect="1"/>
          </p:cNvPicPr>
          <p:nvPr/>
        </p:nvPicPr>
        <p:blipFill rotWithShape="1">
          <a:blip r:embed="rId2"/>
          <a:srcRect t="19007" b="6908"/>
          <a:stretch/>
        </p:blipFill>
        <p:spPr>
          <a:xfrm>
            <a:off x="7164288" y="160039"/>
            <a:ext cx="1375388" cy="1440161"/>
          </a:xfrm>
          <a:prstGeom prst="rect">
            <a:avLst/>
          </a:prstGeom>
        </p:spPr>
      </p:pic>
    </p:spTree>
    <p:extLst>
      <p:ext uri="{BB962C8B-B14F-4D97-AF65-F5344CB8AC3E}">
        <p14:creationId xmlns:p14="http://schemas.microsoft.com/office/powerpoint/2010/main" val="3125345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Assumptions and realities</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660825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Assumptions to beware</a:t>
            </a:r>
            <a:endParaRPr lang="en-GB" dirty="0"/>
          </a:p>
        </p:txBody>
      </p:sp>
      <p:sp>
        <p:nvSpPr>
          <p:cNvPr id="5" name="Content Placeholder 4"/>
          <p:cNvSpPr>
            <a:spLocks noGrp="1"/>
          </p:cNvSpPr>
          <p:nvPr>
            <p:ph idx="1"/>
          </p:nvPr>
        </p:nvSpPr>
        <p:spPr/>
        <p:txBody>
          <a:bodyPr/>
          <a:lstStyle/>
          <a:p>
            <a:pPr marL="457200" indent="-457200">
              <a:buFont typeface="+mj-lt"/>
              <a:buAutoNum type="arabicPeriod"/>
            </a:pPr>
            <a:r>
              <a:rPr lang="en-GB" dirty="0" smtClean="0"/>
              <a:t>Innovations are adopted quickly and over large distances</a:t>
            </a:r>
          </a:p>
          <a:p>
            <a:pPr marL="457200" indent="-457200">
              <a:buFont typeface="+mj-lt"/>
              <a:buAutoNum type="arabicPeriod"/>
            </a:pPr>
            <a:r>
              <a:rPr lang="en-GB" dirty="0" smtClean="0"/>
              <a:t>People will not innovate unless planned</a:t>
            </a:r>
          </a:p>
          <a:p>
            <a:pPr marL="457200" indent="-457200">
              <a:buFont typeface="+mj-lt"/>
              <a:buAutoNum type="arabicPeriod"/>
            </a:pPr>
            <a:r>
              <a:rPr lang="en-GB" dirty="0" smtClean="0"/>
              <a:t>Technology will follow the need for innovation</a:t>
            </a:r>
          </a:p>
          <a:p>
            <a:pPr marL="457200" indent="-457200">
              <a:buFont typeface="+mj-lt"/>
              <a:buAutoNum type="arabicPeriod"/>
            </a:pPr>
            <a:r>
              <a:rPr lang="en-GB" dirty="0" smtClean="0"/>
              <a:t>300 years is a long time</a:t>
            </a:r>
          </a:p>
          <a:p>
            <a:pPr marL="457200" indent="-457200">
              <a:buFont typeface="+mj-lt"/>
              <a:buAutoNum type="arabicPeriod"/>
            </a:pPr>
            <a:endParaRPr lang="en-GB" dirty="0"/>
          </a:p>
          <a:p>
            <a:pPr marL="457200" indent="-457200">
              <a:buFont typeface="+mj-lt"/>
              <a:buAutoNum type="arabicPeriod"/>
            </a:pPr>
            <a:r>
              <a:rPr lang="en-GB" dirty="0" smtClean="0"/>
              <a:t>Everything can be explained only by mechanics without taking into consideration other issues…</a:t>
            </a:r>
            <a:endParaRPr lang="en-GB" dirty="0"/>
          </a:p>
        </p:txBody>
      </p:sp>
    </p:spTree>
    <p:extLst>
      <p:ext uri="{BB962C8B-B14F-4D97-AF65-F5344CB8AC3E}">
        <p14:creationId xmlns:p14="http://schemas.microsoft.com/office/powerpoint/2010/main" val="1646990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brief history of the cannon</a:t>
            </a:r>
            <a:endParaRPr lang="en-GB" dirty="0"/>
          </a:p>
        </p:txBody>
      </p:sp>
      <p:sp>
        <p:nvSpPr>
          <p:cNvPr id="3" name="Content Placeholder 2"/>
          <p:cNvSpPr>
            <a:spLocks noGrp="1"/>
          </p:cNvSpPr>
          <p:nvPr>
            <p:ph idx="1"/>
          </p:nvPr>
        </p:nvSpPr>
        <p:spPr>
          <a:xfrm>
            <a:off x="472044" y="1524000"/>
            <a:ext cx="7196300" cy="4876800"/>
          </a:xfrm>
        </p:spPr>
        <p:txBody>
          <a:bodyPr/>
          <a:lstStyle/>
          <a:p>
            <a:r>
              <a:rPr lang="en-GB" dirty="0" err="1" smtClean="0"/>
              <a:t>Firelance</a:t>
            </a:r>
            <a:r>
              <a:rPr lang="en-GB" dirty="0" smtClean="0"/>
              <a:t> – 10</a:t>
            </a:r>
            <a:r>
              <a:rPr lang="en-GB" baseline="30000" dirty="0" smtClean="0"/>
              <a:t>th</a:t>
            </a:r>
            <a:r>
              <a:rPr lang="en-GB" dirty="0" smtClean="0"/>
              <a:t> C AD </a:t>
            </a:r>
            <a:r>
              <a:rPr lang="en-GB" dirty="0" smtClean="0"/>
              <a:t>– China – paper and bamboo</a:t>
            </a:r>
          </a:p>
          <a:p>
            <a:r>
              <a:rPr lang="en-GB" dirty="0"/>
              <a:t>Heilongjiang hand </a:t>
            </a:r>
            <a:r>
              <a:rPr lang="en-GB" dirty="0" smtClean="0"/>
              <a:t>cannon – c1288 – China – bronze</a:t>
            </a:r>
          </a:p>
          <a:p>
            <a:r>
              <a:rPr lang="en-GB" dirty="0" err="1" smtClean="0"/>
              <a:t>Madfaa</a:t>
            </a:r>
            <a:r>
              <a:rPr lang="en-GB" dirty="0" smtClean="0"/>
              <a:t> – c1280 – Cordoba by the Moors</a:t>
            </a:r>
          </a:p>
          <a:p>
            <a:r>
              <a:rPr lang="en-GB" dirty="0" smtClean="0"/>
              <a:t>Pot-de-</a:t>
            </a:r>
            <a:r>
              <a:rPr lang="en-GB" dirty="0" err="1" smtClean="0"/>
              <a:t>fer</a:t>
            </a:r>
            <a:r>
              <a:rPr lang="en-GB" dirty="0" smtClean="0"/>
              <a:t> – c1326 – France</a:t>
            </a:r>
          </a:p>
          <a:p>
            <a:r>
              <a:rPr lang="en-GB" dirty="0" smtClean="0"/>
              <a:t>Light cannon – late 15</a:t>
            </a:r>
            <a:r>
              <a:rPr lang="en-GB" baseline="30000" dirty="0" smtClean="0"/>
              <a:t>th</a:t>
            </a:r>
            <a:r>
              <a:rPr lang="en-GB" dirty="0" smtClean="0"/>
              <a:t> C – Europe </a:t>
            </a:r>
          </a:p>
          <a:p>
            <a:r>
              <a:rPr lang="en-GB" dirty="0" smtClean="0"/>
              <a:t>Iron shot replaces stone shot – c1500</a:t>
            </a:r>
          </a:p>
          <a:p>
            <a:endParaRPr lang="en-GB" dirty="0" smtClean="0"/>
          </a:p>
          <a:p>
            <a:r>
              <a:rPr lang="en-GB" dirty="0" smtClean="0"/>
              <a:t>Leather cannon – mobile artillery in battle – 1620 - Sweden</a:t>
            </a:r>
          </a:p>
          <a:p>
            <a:endParaRPr lang="en-GB" dirty="0" smtClean="0"/>
          </a:p>
          <a:p>
            <a:endParaRPr lang="en-GB" dirty="0"/>
          </a:p>
        </p:txBody>
      </p:sp>
      <p:pic>
        <p:nvPicPr>
          <p:cNvPr id="4" name="Picture 3"/>
          <p:cNvPicPr>
            <a:picLocks noChangeAspect="1"/>
          </p:cNvPicPr>
          <p:nvPr/>
        </p:nvPicPr>
        <p:blipFill rotWithShape="1">
          <a:blip r:embed="rId2"/>
          <a:srcRect l="65511" b="57907"/>
          <a:stretch/>
        </p:blipFill>
        <p:spPr>
          <a:xfrm>
            <a:off x="6825101" y="764704"/>
            <a:ext cx="1251017" cy="1224136"/>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97996" y="2132856"/>
            <a:ext cx="1493530" cy="632372"/>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644028" y="3070060"/>
            <a:ext cx="1800733" cy="842218"/>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15191" y="4134261"/>
            <a:ext cx="1757040" cy="1022278"/>
          </a:xfrm>
          <a:prstGeom prst="rect">
            <a:avLst/>
          </a:prstGeom>
        </p:spPr>
      </p:pic>
      <p:pic>
        <p:nvPicPr>
          <p:cNvPr id="10" name="Picture 9"/>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452320" y="5348940"/>
            <a:ext cx="1691680" cy="1127627"/>
          </a:xfrm>
          <a:prstGeom prst="rect">
            <a:avLst/>
          </a:prstGeom>
        </p:spPr>
      </p:pic>
    </p:spTree>
    <p:extLst>
      <p:ext uri="{BB962C8B-B14F-4D97-AF65-F5344CB8AC3E}">
        <p14:creationId xmlns:p14="http://schemas.microsoft.com/office/powerpoint/2010/main" val="1096296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cannon (cont.)</a:t>
            </a:r>
            <a:endParaRPr lang="en-GB" dirty="0"/>
          </a:p>
        </p:txBody>
      </p:sp>
      <p:sp>
        <p:nvSpPr>
          <p:cNvPr id="3" name="Content Placeholder 2"/>
          <p:cNvSpPr>
            <a:spLocks noGrp="1"/>
          </p:cNvSpPr>
          <p:nvPr>
            <p:ph idx="1"/>
          </p:nvPr>
        </p:nvSpPr>
        <p:spPr>
          <a:xfrm>
            <a:off x="515815" y="1595700"/>
            <a:ext cx="8229600" cy="4876800"/>
          </a:xfrm>
        </p:spPr>
        <p:txBody>
          <a:bodyPr/>
          <a:lstStyle/>
          <a:p>
            <a:r>
              <a:rPr lang="en-GB" dirty="0" smtClean="0"/>
              <a:t>Cannons in batteries – Napoleon</a:t>
            </a:r>
          </a:p>
          <a:p>
            <a:endParaRPr lang="en-GB" dirty="0" smtClean="0"/>
          </a:p>
          <a:p>
            <a:r>
              <a:rPr lang="en-GB" dirty="0" smtClean="0"/>
              <a:t>Riffled cannon – c1858 – France &amp; USA</a:t>
            </a:r>
          </a:p>
          <a:p>
            <a:endParaRPr lang="en-GB" dirty="0"/>
          </a:p>
          <a:p>
            <a:r>
              <a:rPr lang="en-GB" dirty="0" smtClean="0"/>
              <a:t>Breech-loaded cannon – c1861 – </a:t>
            </a:r>
          </a:p>
          <a:p>
            <a:pPr marL="0" indent="0">
              <a:buNone/>
            </a:pPr>
            <a:r>
              <a:rPr lang="en-GB" dirty="0" smtClean="0"/>
              <a:t>Britain &amp; USA</a:t>
            </a:r>
          </a:p>
          <a:p>
            <a:pPr marL="0" indent="0">
              <a:buNone/>
            </a:pPr>
            <a:endParaRPr lang="en-GB" dirty="0"/>
          </a:p>
          <a:p>
            <a:pPr marL="0" indent="0">
              <a:buNone/>
            </a:pPr>
            <a:r>
              <a:rPr lang="en-GB" dirty="0" smtClean="0"/>
              <a:t>Quick firing guns – c1890 </a:t>
            </a:r>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84168" y="325561"/>
            <a:ext cx="2661247" cy="1995935"/>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24039" y="2360110"/>
            <a:ext cx="1819961" cy="1251223"/>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543412" y="3067253"/>
            <a:ext cx="1541841" cy="1285671"/>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43412" y="4352924"/>
            <a:ext cx="1719756" cy="1288157"/>
          </a:xfrm>
          <a:prstGeom prst="rect">
            <a:avLst/>
          </a:prstGeom>
        </p:spPr>
      </p:pic>
      <p:sp>
        <p:nvSpPr>
          <p:cNvPr id="8" name="TextBox 7"/>
          <p:cNvSpPr txBox="1"/>
          <p:nvPr/>
        </p:nvSpPr>
        <p:spPr>
          <a:xfrm>
            <a:off x="683568" y="5949280"/>
            <a:ext cx="3724096" cy="523220"/>
          </a:xfrm>
          <a:prstGeom prst="rect">
            <a:avLst/>
          </a:prstGeom>
          <a:solidFill>
            <a:schemeClr val="accent5"/>
          </a:solidFill>
          <a:ln w="63500">
            <a:solidFill>
              <a:schemeClr val="tx2">
                <a:lumMod val="75000"/>
              </a:schemeClr>
            </a:solidFill>
          </a:ln>
        </p:spPr>
        <p:txBody>
          <a:bodyPr wrap="none" rtlCol="0">
            <a:spAutoFit/>
          </a:bodyPr>
          <a:lstStyle/>
          <a:p>
            <a:r>
              <a:rPr lang="en-GB" sz="2800" dirty="0" smtClean="0"/>
              <a:t>Just about 1000 years</a:t>
            </a:r>
            <a:endParaRPr lang="en-GB" sz="2800" dirty="0"/>
          </a:p>
        </p:txBody>
      </p:sp>
    </p:spTree>
    <p:extLst>
      <p:ext uri="{BB962C8B-B14F-4D97-AF65-F5344CB8AC3E}">
        <p14:creationId xmlns:p14="http://schemas.microsoft.com/office/powerpoint/2010/main" val="9099235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riffle barrel timeline</a:t>
            </a:r>
            <a:endParaRPr lang="en-GB" dirty="0"/>
          </a:p>
        </p:txBody>
      </p:sp>
      <p:sp>
        <p:nvSpPr>
          <p:cNvPr id="3" name="Content Placeholder 2"/>
          <p:cNvSpPr>
            <a:spLocks noGrp="1"/>
          </p:cNvSpPr>
          <p:nvPr>
            <p:ph idx="1"/>
          </p:nvPr>
        </p:nvSpPr>
        <p:spPr>
          <a:xfrm>
            <a:off x="457200" y="1600200"/>
            <a:ext cx="6707088" cy="4876800"/>
          </a:xfrm>
        </p:spPr>
        <p:txBody>
          <a:bodyPr/>
          <a:lstStyle/>
          <a:p>
            <a:r>
              <a:rPr lang="en-GB" dirty="0" smtClean="0"/>
              <a:t>C1520 – August Kotter identified uses of spinning ball and potential for riffling.</a:t>
            </a:r>
          </a:p>
          <a:p>
            <a:endParaRPr lang="en-GB" dirty="0"/>
          </a:p>
          <a:p>
            <a:r>
              <a:rPr lang="en-GB" dirty="0" smtClean="0"/>
              <a:t>1742 – Benjamin Robins – benefits of riffled barrels</a:t>
            </a:r>
          </a:p>
          <a:p>
            <a:endParaRPr lang="en-GB" dirty="0"/>
          </a:p>
          <a:p>
            <a:r>
              <a:rPr lang="en-GB" dirty="0" smtClean="0"/>
              <a:t>C1858 – Adoption of riffled cannon</a:t>
            </a:r>
          </a:p>
        </p:txBody>
      </p:sp>
      <p:sp>
        <p:nvSpPr>
          <p:cNvPr id="4" name="AutoShape 2" descr="Antique Maps, Waldseemüller, Germany, 1513 or 1520: Tabula Moderna Germani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84936" y="670320"/>
            <a:ext cx="2428105" cy="1678559"/>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36296" y="2485799"/>
            <a:ext cx="1590675" cy="2876550"/>
          </a:xfrm>
          <a:prstGeom prst="rect">
            <a:avLst/>
          </a:prstGeom>
        </p:spPr>
      </p:pic>
      <p:sp>
        <p:nvSpPr>
          <p:cNvPr id="7" name="TextBox 6"/>
          <p:cNvSpPr txBox="1"/>
          <p:nvPr/>
        </p:nvSpPr>
        <p:spPr>
          <a:xfrm>
            <a:off x="457200" y="5362348"/>
            <a:ext cx="3034680" cy="707886"/>
          </a:xfrm>
          <a:prstGeom prst="rect">
            <a:avLst/>
          </a:prstGeom>
          <a:solidFill>
            <a:schemeClr val="accent1"/>
          </a:solidFill>
          <a:ln w="63500">
            <a:solidFill>
              <a:schemeClr val="tx2">
                <a:lumMod val="75000"/>
              </a:schemeClr>
            </a:solidFill>
          </a:ln>
        </p:spPr>
        <p:txBody>
          <a:bodyPr wrap="square" rtlCol="0">
            <a:spAutoFit/>
          </a:bodyPr>
          <a:lstStyle/>
          <a:p>
            <a:r>
              <a:rPr lang="en-GB" sz="4000" dirty="0" smtClean="0"/>
              <a:t>300+ years</a:t>
            </a:r>
            <a:endParaRPr lang="en-GB" sz="4000" dirty="0"/>
          </a:p>
        </p:txBody>
      </p:sp>
    </p:spTree>
    <p:extLst>
      <p:ext uri="{BB962C8B-B14F-4D97-AF65-F5344CB8AC3E}">
        <p14:creationId xmlns:p14="http://schemas.microsoft.com/office/powerpoint/2010/main" val="17701543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Long or short? Bow or side?</a:t>
            </a:r>
            <a:endParaRPr lang="en-GB" dirty="0"/>
          </a:p>
        </p:txBody>
      </p:sp>
      <p:sp>
        <p:nvSpPr>
          <p:cNvPr id="3" name="Content Placeholder 2"/>
          <p:cNvSpPr>
            <a:spLocks noGrp="1"/>
          </p:cNvSpPr>
          <p:nvPr>
            <p:ph idx="1"/>
          </p:nvPr>
        </p:nvSpPr>
        <p:spPr/>
        <p:txBody>
          <a:bodyPr>
            <a:normAutofit fontScale="85000" lnSpcReduction="20000"/>
          </a:bodyPr>
          <a:lstStyle/>
          <a:p>
            <a:r>
              <a:rPr lang="en-GB" dirty="0"/>
              <a:t>In addition to other improvements suggested by the former sea-fight which they now adopted in the equipment of their navy, </a:t>
            </a:r>
            <a:r>
              <a:rPr lang="en-GB" b="1" dirty="0"/>
              <a:t>they cut down their prows </a:t>
            </a:r>
            <a:r>
              <a:rPr lang="en-GB" dirty="0"/>
              <a:t>to a smaller compass to make them more solid and </a:t>
            </a:r>
            <a:r>
              <a:rPr lang="en-GB" b="1" dirty="0"/>
              <a:t>made their cheeks stouter</a:t>
            </a:r>
            <a:r>
              <a:rPr lang="en-GB" dirty="0"/>
              <a:t>, and from these </a:t>
            </a:r>
            <a:r>
              <a:rPr lang="en-GB" b="1" dirty="0"/>
              <a:t>let stays into the vessel's sides for a length of six cubits within and without</a:t>
            </a:r>
            <a:r>
              <a:rPr lang="en-GB" dirty="0"/>
              <a:t>, in the same way as the Corinthians had altered their prows before engaging the squadron at Naupactus. The </a:t>
            </a:r>
            <a:r>
              <a:rPr lang="en-GB" dirty="0" err="1"/>
              <a:t>Syracusans</a:t>
            </a:r>
            <a:r>
              <a:rPr lang="en-GB" dirty="0"/>
              <a:t> thought that they would thus have an advantage over the </a:t>
            </a:r>
            <a:r>
              <a:rPr lang="en-GB" b="1" dirty="0"/>
              <a:t>Athenian vessels, which were not constructed with equal strength, but were slight in the bows</a:t>
            </a:r>
            <a:r>
              <a:rPr lang="en-GB" dirty="0"/>
              <a:t>, from their being more used to sail round and charge the enemy's side </a:t>
            </a:r>
            <a:r>
              <a:rPr lang="en-GB" b="1" dirty="0"/>
              <a:t>than to meet him prow to prow</a:t>
            </a:r>
            <a:r>
              <a:rPr lang="en-GB" dirty="0"/>
              <a:t>, and that the battle being in the great </a:t>
            </a:r>
            <a:r>
              <a:rPr lang="en-GB" dirty="0" err="1"/>
              <a:t>harbor</a:t>
            </a:r>
            <a:r>
              <a:rPr lang="en-GB" dirty="0"/>
              <a:t>, with a great many ships in not much room, was also a fact in their favour. Charging prow to prow, they would stave in the enemy's bows, </a:t>
            </a:r>
            <a:r>
              <a:rPr lang="en-GB" b="1" dirty="0"/>
              <a:t>by striking with solid and stout beaks against hollow and weak ones</a:t>
            </a:r>
            <a:r>
              <a:rPr lang="en-GB" dirty="0"/>
              <a:t>; and secondly, the Athenians for want of room would be unable to use their </a:t>
            </a:r>
            <a:r>
              <a:rPr lang="en-GB" dirty="0" err="1"/>
              <a:t>favorite</a:t>
            </a:r>
            <a:r>
              <a:rPr lang="en-GB" dirty="0"/>
              <a:t> manoeuvre of breaking the line or of sailing round, as the </a:t>
            </a:r>
            <a:r>
              <a:rPr lang="en-GB" dirty="0" err="1"/>
              <a:t>Syracusans</a:t>
            </a:r>
            <a:r>
              <a:rPr lang="en-GB" dirty="0"/>
              <a:t> would do their best not to let them do the one, and want of room would prevent their doing the other. Thucydides 7.36</a:t>
            </a:r>
            <a:endParaRPr lang="en-GB" dirty="0"/>
          </a:p>
        </p:txBody>
      </p:sp>
    </p:spTree>
    <p:extLst>
      <p:ext uri="{BB962C8B-B14F-4D97-AF65-F5344CB8AC3E}">
        <p14:creationId xmlns:p14="http://schemas.microsoft.com/office/powerpoint/2010/main" val="10704878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power of the expert rower</a:t>
            </a:r>
            <a:endParaRPr lang="en-GB" dirty="0"/>
          </a:p>
        </p:txBody>
      </p:sp>
      <p:sp>
        <p:nvSpPr>
          <p:cNvPr id="3" name="Content Placeholder 2"/>
          <p:cNvSpPr>
            <a:spLocks noGrp="1"/>
          </p:cNvSpPr>
          <p:nvPr>
            <p:ph idx="1"/>
          </p:nvPr>
        </p:nvSpPr>
        <p:spPr/>
        <p:txBody>
          <a:bodyPr/>
          <a:lstStyle/>
          <a:p>
            <a:r>
              <a:rPr lang="en-GB" dirty="0"/>
              <a:t>The ambassadors thanked him, and urged him to make the wage of each sailor an Attic </a:t>
            </a:r>
            <a:r>
              <a:rPr lang="en-GB" dirty="0" smtClean="0"/>
              <a:t>drachma </a:t>
            </a:r>
            <a:r>
              <a:rPr lang="en-GB" dirty="0"/>
              <a:t>a day, explaining that if this were made the rate, the sailors of the Athenian fleet would desert their ships, and hence he would spend less </a:t>
            </a:r>
            <a:r>
              <a:rPr lang="en-GB" dirty="0" smtClean="0"/>
              <a:t>money. Xen. Hell. 1.5.4</a:t>
            </a:r>
          </a:p>
          <a:p>
            <a:r>
              <a:rPr lang="en-GB" dirty="0"/>
              <a:t>The ships were arranged in this way so as not to give the enemy a chance of breaking </a:t>
            </a:r>
            <a:r>
              <a:rPr lang="en-GB" dirty="0" smtClean="0"/>
              <a:t>through</a:t>
            </a:r>
            <a:r>
              <a:rPr lang="en-GB" dirty="0"/>
              <a:t> the line; for the Athenians were inferior in seamanship. But all the vessels of the Lacedaemonians were arranged in single line, with a view to breaking through the enemy and circling round him, inasmuch as they had superior seamen. </a:t>
            </a:r>
            <a:r>
              <a:rPr lang="en-GB" dirty="0" smtClean="0"/>
              <a:t>Xen. Hell. 1.6.31</a:t>
            </a:r>
            <a:endParaRPr lang="en-GB" dirty="0"/>
          </a:p>
        </p:txBody>
      </p:sp>
    </p:spTree>
    <p:extLst>
      <p:ext uri="{BB962C8B-B14F-4D97-AF65-F5344CB8AC3E}">
        <p14:creationId xmlns:p14="http://schemas.microsoft.com/office/powerpoint/2010/main" val="12792425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764704"/>
            <a:ext cx="9036496" cy="5712296"/>
          </a:xfrm>
        </p:spPr>
        <p:txBody>
          <a:bodyPr/>
          <a:lstStyle/>
          <a:p>
            <a:r>
              <a:rPr lang="en-GB" dirty="0"/>
              <a:t>Our knowledge of circumstances has increased, but our uncertainty, instead of having diminished, has only increased. The reason of this is, that we do not gain all our experience at once, but by degrees; so our determinations continue to be assailed incessantly by fresh experience; and the mind, if we may use the expression, must always be under </a:t>
            </a:r>
            <a:r>
              <a:rPr lang="en-GB" dirty="0" smtClean="0"/>
              <a:t>arms. Karl von Clausewitz</a:t>
            </a:r>
            <a:endParaRPr lang="en-GB" dirty="0"/>
          </a:p>
        </p:txBody>
      </p:sp>
    </p:spTree>
    <p:extLst>
      <p:ext uri="{BB962C8B-B14F-4D97-AF65-F5344CB8AC3E}">
        <p14:creationId xmlns:p14="http://schemas.microsoft.com/office/powerpoint/2010/main" val="38275125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728</TotalTime>
  <Words>925</Words>
  <Application>Microsoft Office PowerPoint</Application>
  <PresentationFormat>On-screen Show (4:3)</PresentationFormat>
  <Paragraphs>55</Paragraphs>
  <Slides>16</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Calibri</vt:lpstr>
      <vt:lpstr>Clarity</vt:lpstr>
      <vt:lpstr>Armies and navies</vt:lpstr>
      <vt:lpstr>Ram or gangplank</vt:lpstr>
      <vt:lpstr>The Phoenician “ram”</vt:lpstr>
      <vt:lpstr>Athlit Ram: Timbers</vt:lpstr>
      <vt:lpstr>Athlit Ram</vt:lpstr>
      <vt:lpstr>The Nikopolis rams</vt:lpstr>
      <vt:lpstr>The twisted rams: Alalia</vt:lpstr>
      <vt:lpstr>Chickens and eggs</vt:lpstr>
      <vt:lpstr>Assumptions and realities</vt:lpstr>
      <vt:lpstr>Assumptions to beware</vt:lpstr>
      <vt:lpstr>A brief history of the cannon</vt:lpstr>
      <vt:lpstr>The cannon (cont.)</vt:lpstr>
      <vt:lpstr>The riffle barrel timeline</vt:lpstr>
      <vt:lpstr>Long or short? Bow or side?</vt:lpstr>
      <vt:lpstr>The power of the expert rower</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Armies and navies</dc:title>
  <dc:creator>Errietta Bissa</dc:creator>
  <cp:lastModifiedBy>Errietta Bissa</cp:lastModifiedBy>
  <cp:revision>66</cp:revision>
  <dcterms:created xsi:type="dcterms:W3CDTF">2009-02-26T08:12:11Z</dcterms:created>
  <dcterms:modified xsi:type="dcterms:W3CDTF">2017-02-20T09:24:51Z</dcterms:modified>
</cp:coreProperties>
</file>