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4693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1900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46400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4615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13383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99593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0224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3786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71310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8068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7208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92619245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s://onlineethics.org/cases/resources-research-ethics-education/introduction-what-research-ethic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030A0">
            <a:alpha val="13000"/>
          </a:srgb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B35D6-86E9-04DC-8EC8-FD4D9B08DFDA}"/>
              </a:ext>
            </a:extLst>
          </p:cNvPr>
          <p:cNvSpPr>
            <a:spLocks noGrp="1"/>
          </p:cNvSpPr>
          <p:nvPr>
            <p:ph type="ctrTitle"/>
          </p:nvPr>
        </p:nvSpPr>
        <p:spPr>
          <a:xfrm>
            <a:off x="7498080" y="1866035"/>
            <a:ext cx="4361688" cy="1724183"/>
          </a:xfrm>
        </p:spPr>
        <p:txBody>
          <a:bodyPr>
            <a:normAutofit fontScale="90000"/>
          </a:bodyPr>
          <a:lstStyle/>
          <a:p>
            <a:r>
              <a:rPr lang="en-GB" sz="2400" dirty="0"/>
              <a:t>The Health and Wellbeing of Parents Supporting Children with Autism: Challenges and Support Interventions in the UK </a:t>
            </a:r>
          </a:p>
        </p:txBody>
      </p:sp>
      <p:sp>
        <p:nvSpPr>
          <p:cNvPr id="8" name="Rectangle: Rounded Corners 7">
            <a:extLst>
              <a:ext uri="{FF2B5EF4-FFF2-40B4-BE49-F238E27FC236}">
                <a16:creationId xmlns:a16="http://schemas.microsoft.com/office/drawing/2014/main" id="{B1631728-0605-2CD8-92B5-77984723905D}"/>
              </a:ext>
            </a:extLst>
          </p:cNvPr>
          <p:cNvSpPr/>
          <p:nvPr/>
        </p:nvSpPr>
        <p:spPr>
          <a:xfrm>
            <a:off x="3932465" y="2990539"/>
            <a:ext cx="3291840" cy="3387169"/>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SEARCH STRATERGY</a:t>
            </a:r>
          </a:p>
          <a:p>
            <a:pPr algn="ctr"/>
            <a:r>
              <a:rPr lang="en-GB" sz="1100" dirty="0">
                <a:solidFill>
                  <a:schemeClr val="tx1"/>
                </a:solidFill>
              </a:rPr>
              <a:t>University of Leeds (2022) reports that a search strategy is a structured set of key terms used to search academic databases, that combines the main concepts from a research question to help locate relevant and accurate results.</a:t>
            </a:r>
          </a:p>
          <a:p>
            <a:pPr algn="ctr"/>
            <a:endParaRPr lang="en-GB" sz="1100" dirty="0">
              <a:solidFill>
                <a:schemeClr val="tx1"/>
              </a:solidFill>
            </a:endParaRPr>
          </a:p>
          <a:p>
            <a:pPr algn="ctr"/>
            <a:r>
              <a:rPr lang="en-GB" sz="1100" b="1" dirty="0">
                <a:solidFill>
                  <a:schemeClr val="tx1"/>
                </a:solidFill>
              </a:rPr>
              <a:t>Techniques used were:</a:t>
            </a:r>
          </a:p>
          <a:p>
            <a:pPr marL="171450" indent="-171450">
              <a:buFont typeface="Arial" panose="020B0604020202020204" pitchFamily="34" charset="0"/>
              <a:buChar char="•"/>
            </a:pPr>
            <a:r>
              <a:rPr lang="en-GB" sz="1100" dirty="0">
                <a:solidFill>
                  <a:schemeClr val="tx1"/>
                </a:solidFill>
              </a:rPr>
              <a:t>Understanding the topic question?</a:t>
            </a:r>
          </a:p>
          <a:p>
            <a:pPr marL="171450" indent="-171450">
              <a:buFont typeface="Arial" panose="020B0604020202020204" pitchFamily="34" charset="0"/>
              <a:buChar char="•"/>
            </a:pPr>
            <a:r>
              <a:rPr lang="en-GB" sz="1100" dirty="0">
                <a:solidFill>
                  <a:schemeClr val="tx1"/>
                </a:solidFill>
              </a:rPr>
              <a:t>Pull out key term that allows author and readers to facilitate effective understanding. </a:t>
            </a:r>
          </a:p>
          <a:p>
            <a:pPr marL="171450" indent="-171450">
              <a:buFont typeface="Arial" panose="020B0604020202020204" pitchFamily="34" charset="0"/>
              <a:buChar char="•"/>
            </a:pPr>
            <a:r>
              <a:rPr lang="en-GB" sz="1100" dirty="0">
                <a:solidFill>
                  <a:schemeClr val="tx1"/>
                </a:solidFill>
              </a:rPr>
              <a:t>Skimmed abstract on each research paper pulling out key words, finding aims, and clues that may be relevant to topic question.</a:t>
            </a:r>
          </a:p>
          <a:p>
            <a:pPr marL="171450" indent="-171450">
              <a:buFont typeface="Arial" panose="020B0604020202020204" pitchFamily="34" charset="0"/>
              <a:buChar char="•"/>
            </a:pPr>
            <a:r>
              <a:rPr lang="en-GB" sz="1100" dirty="0">
                <a:solidFill>
                  <a:schemeClr val="tx1"/>
                </a:solidFill>
              </a:rPr>
              <a:t>Any identified information found, was compared to provide relevant themes. </a:t>
            </a:r>
          </a:p>
        </p:txBody>
      </p:sp>
      <p:sp>
        <p:nvSpPr>
          <p:cNvPr id="10" name="Rectangle: Rounded Corners 9">
            <a:extLst>
              <a:ext uri="{FF2B5EF4-FFF2-40B4-BE49-F238E27FC236}">
                <a16:creationId xmlns:a16="http://schemas.microsoft.com/office/drawing/2014/main" id="{511703FA-6734-42C0-72E5-449FEC5AE521}"/>
              </a:ext>
            </a:extLst>
          </p:cNvPr>
          <p:cNvSpPr/>
          <p:nvPr/>
        </p:nvSpPr>
        <p:spPr>
          <a:xfrm>
            <a:off x="137160" y="2139695"/>
            <a:ext cx="2932176" cy="4639238"/>
          </a:xfrm>
          <a:prstGeom prst="round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endParaRPr lang="en-GB" sz="1200" dirty="0">
              <a:solidFill>
                <a:schemeClr val="tx1"/>
              </a:solidFill>
            </a:endParaRPr>
          </a:p>
          <a:p>
            <a:pPr algn="ctr"/>
            <a:r>
              <a:rPr lang="en-GB" sz="1200" b="1" dirty="0">
                <a:solidFill>
                  <a:schemeClr val="tx1"/>
                </a:solidFill>
              </a:rPr>
              <a:t>INCLUSION &amp; EXSLUSION CRITERIA</a:t>
            </a:r>
            <a:br>
              <a:rPr lang="en-GB" sz="1200" b="1" dirty="0">
                <a:solidFill>
                  <a:schemeClr val="tx1"/>
                </a:solidFill>
              </a:rPr>
            </a:br>
            <a:r>
              <a:rPr lang="en-GB" sz="1200" dirty="0">
                <a:solidFill>
                  <a:schemeClr val="tx1"/>
                </a:solidFill>
              </a:rPr>
              <a:t>According to Nikolopoulou (2022), Inclusion and exclusion determines which individuals within the target population are eligible or ineligible to take part in a research study.</a:t>
            </a:r>
          </a:p>
          <a:p>
            <a:pPr algn="ctr"/>
            <a:endParaRPr lang="en-GB" sz="1200" b="1" dirty="0">
              <a:solidFill>
                <a:schemeClr val="tx1"/>
              </a:solidFill>
            </a:endParaRPr>
          </a:p>
          <a:p>
            <a:pPr algn="ctr"/>
            <a:r>
              <a:rPr lang="en-GB" sz="1200" b="1" dirty="0">
                <a:solidFill>
                  <a:schemeClr val="tx1"/>
                </a:solidFill>
              </a:rPr>
              <a:t>INCLUSION</a:t>
            </a:r>
          </a:p>
          <a:p>
            <a:pPr marL="171450" indent="-171450">
              <a:buFont typeface="Arial" panose="020B0604020202020204" pitchFamily="34" charset="0"/>
              <a:buChar char="•"/>
            </a:pPr>
            <a:r>
              <a:rPr lang="en-GB" sz="1200" dirty="0">
                <a:solidFill>
                  <a:schemeClr val="tx1"/>
                </a:solidFill>
              </a:rPr>
              <a:t>Articles within 10 years</a:t>
            </a:r>
          </a:p>
          <a:p>
            <a:pPr marL="171450" indent="-171450">
              <a:buFont typeface="Arial" panose="020B0604020202020204" pitchFamily="34" charset="0"/>
              <a:buChar char="•"/>
            </a:pPr>
            <a:r>
              <a:rPr lang="en-GB" sz="1200" dirty="0">
                <a:solidFill>
                  <a:schemeClr val="tx1"/>
                </a:solidFill>
              </a:rPr>
              <a:t>Peer reviewed and mixed method research </a:t>
            </a:r>
          </a:p>
          <a:p>
            <a:pPr marL="171450" indent="-171450">
              <a:buFont typeface="Arial" panose="020B0604020202020204" pitchFamily="34" charset="0"/>
              <a:buChar char="•"/>
            </a:pPr>
            <a:r>
              <a:rPr lang="en-GB" sz="1200" dirty="0">
                <a:solidFill>
                  <a:schemeClr val="tx1"/>
                </a:solidFill>
              </a:rPr>
              <a:t>English Language</a:t>
            </a:r>
          </a:p>
          <a:p>
            <a:pPr marL="171450" indent="-171450">
              <a:buFont typeface="Arial" panose="020B0604020202020204" pitchFamily="34" charset="0"/>
              <a:buChar char="•"/>
            </a:pPr>
            <a:endParaRPr lang="en-GB" sz="1200" dirty="0">
              <a:solidFill>
                <a:schemeClr val="tx1"/>
              </a:solidFill>
            </a:endParaRPr>
          </a:p>
          <a:p>
            <a:pPr algn="ctr"/>
            <a:r>
              <a:rPr lang="en-GB" sz="1200" b="1" dirty="0">
                <a:solidFill>
                  <a:schemeClr val="tx1"/>
                </a:solidFill>
              </a:rPr>
              <a:t>EXCLUSION</a:t>
            </a:r>
          </a:p>
          <a:p>
            <a:pPr marL="171450" indent="-171450">
              <a:buFont typeface="Arial" panose="020B0604020202020204" pitchFamily="34" charset="0"/>
              <a:buChar char="•"/>
            </a:pPr>
            <a:r>
              <a:rPr lang="en-GB" sz="1200" dirty="0">
                <a:solidFill>
                  <a:schemeClr val="tx1"/>
                </a:solidFill>
              </a:rPr>
              <a:t>News</a:t>
            </a:r>
          </a:p>
          <a:p>
            <a:pPr marL="171450" indent="-171450">
              <a:buFont typeface="Arial" panose="020B0604020202020204" pitchFamily="34" charset="0"/>
              <a:buChar char="•"/>
            </a:pPr>
            <a:r>
              <a:rPr lang="en-GB" sz="1200" dirty="0">
                <a:solidFill>
                  <a:schemeClr val="tx1"/>
                </a:solidFill>
              </a:rPr>
              <a:t>Magazine</a:t>
            </a:r>
          </a:p>
          <a:p>
            <a:pPr marL="171450" indent="-171450">
              <a:buFont typeface="Arial" panose="020B0604020202020204" pitchFamily="34" charset="0"/>
              <a:buChar char="•"/>
            </a:pPr>
            <a:r>
              <a:rPr lang="en-GB" sz="1200" dirty="0">
                <a:solidFill>
                  <a:schemeClr val="tx1"/>
                </a:solidFill>
              </a:rPr>
              <a:t>Books</a:t>
            </a:r>
          </a:p>
          <a:p>
            <a:pPr marL="171450" indent="-171450">
              <a:buFont typeface="Arial" panose="020B0604020202020204" pitchFamily="34" charset="0"/>
              <a:buChar char="•"/>
            </a:pPr>
            <a:r>
              <a:rPr lang="en-GB" sz="1200" dirty="0">
                <a:solidFill>
                  <a:schemeClr val="tx1"/>
                </a:solidFill>
              </a:rPr>
              <a:t>Non-English Studies</a:t>
            </a:r>
          </a:p>
          <a:p>
            <a:pPr marL="171450" indent="-171450">
              <a:buFont typeface="Arial" panose="020B0604020202020204" pitchFamily="34" charset="0"/>
              <a:buChar char="•"/>
            </a:pPr>
            <a:r>
              <a:rPr lang="en-GB" sz="1200" dirty="0">
                <a:solidFill>
                  <a:schemeClr val="tx1"/>
                </a:solidFill>
              </a:rPr>
              <a:t>Articles  not within 10 years publication</a:t>
            </a:r>
          </a:p>
          <a:p>
            <a:pPr marL="171450" indent="-171450">
              <a:buFont typeface="Arial" panose="020B0604020202020204" pitchFamily="34" charset="0"/>
              <a:buChar char="•"/>
            </a:pPr>
            <a:r>
              <a:rPr lang="en-GB" sz="1200" dirty="0">
                <a:solidFill>
                  <a:schemeClr val="tx1"/>
                </a:solidFill>
              </a:rPr>
              <a:t>Primary research</a:t>
            </a:r>
            <a:br>
              <a:rPr lang="en-GB" sz="1200" dirty="0">
                <a:solidFill>
                  <a:schemeClr val="tx1"/>
                </a:solidFill>
              </a:rPr>
            </a:br>
            <a:endParaRPr lang="en-GB" sz="1200" dirty="0">
              <a:solidFill>
                <a:schemeClr val="tx1"/>
              </a:solidFill>
            </a:endParaRPr>
          </a:p>
        </p:txBody>
      </p:sp>
      <p:sp>
        <p:nvSpPr>
          <p:cNvPr id="13" name="Rectangle: Rounded Corners 12">
            <a:extLst>
              <a:ext uri="{FF2B5EF4-FFF2-40B4-BE49-F238E27FC236}">
                <a16:creationId xmlns:a16="http://schemas.microsoft.com/office/drawing/2014/main" id="{427DD3FA-9145-B18D-BC97-C6729CC77853}"/>
              </a:ext>
            </a:extLst>
          </p:cNvPr>
          <p:cNvSpPr/>
          <p:nvPr/>
        </p:nvSpPr>
        <p:spPr>
          <a:xfrm>
            <a:off x="8087434" y="4310445"/>
            <a:ext cx="3967406" cy="2363186"/>
          </a:xfrm>
          <a:prstGeom prst="roundRect">
            <a:avLst/>
          </a:prstGeom>
          <a:blipFill>
            <a:blip r:embed="rId3"/>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2436D2A1-99E7-A298-EF12-0C485B2322A5}"/>
              </a:ext>
            </a:extLst>
          </p:cNvPr>
          <p:cNvSpPr txBox="1"/>
          <p:nvPr/>
        </p:nvSpPr>
        <p:spPr>
          <a:xfrm>
            <a:off x="8810244" y="4453292"/>
            <a:ext cx="2112264" cy="461665"/>
          </a:xfrm>
          <a:prstGeom prst="rect">
            <a:avLst/>
          </a:prstGeom>
          <a:noFill/>
        </p:spPr>
        <p:txBody>
          <a:bodyPr wrap="square" rtlCol="0">
            <a:spAutoFit/>
          </a:bodyPr>
          <a:lstStyle/>
          <a:p>
            <a:pPr algn="ctr"/>
            <a:r>
              <a:rPr lang="en-GB" sz="1200" b="1" dirty="0"/>
              <a:t>ETHICAL CONSIDERATIONS</a:t>
            </a:r>
          </a:p>
        </p:txBody>
      </p:sp>
      <p:pic>
        <p:nvPicPr>
          <p:cNvPr id="16" name="Picture 15">
            <a:extLst>
              <a:ext uri="{FF2B5EF4-FFF2-40B4-BE49-F238E27FC236}">
                <a16:creationId xmlns:a16="http://schemas.microsoft.com/office/drawing/2014/main" id="{5E0CA4E9-1D8E-9E2F-0F6F-948FEBCA6571}"/>
              </a:ext>
            </a:extLst>
          </p:cNvPr>
          <p:cNvPicPr>
            <a:picLocks noChangeAspect="1"/>
          </p:cNvPicPr>
          <p:nvPr/>
        </p:nvPicPr>
        <p:blipFill>
          <a:blip r:embed="rId4"/>
          <a:stretch>
            <a:fillRect/>
          </a:stretch>
        </p:blipFill>
        <p:spPr>
          <a:xfrm>
            <a:off x="8868219" y="184369"/>
            <a:ext cx="2578481" cy="1468755"/>
          </a:xfrm>
          <a:prstGeom prst="rect">
            <a:avLst/>
          </a:prstGeom>
        </p:spPr>
      </p:pic>
      <p:sp>
        <p:nvSpPr>
          <p:cNvPr id="3" name="Rectangle 2">
            <a:extLst>
              <a:ext uri="{FF2B5EF4-FFF2-40B4-BE49-F238E27FC236}">
                <a16:creationId xmlns:a16="http://schemas.microsoft.com/office/drawing/2014/main" id="{38FDFED1-CBBD-C63C-0370-D059619801E7}"/>
              </a:ext>
            </a:extLst>
          </p:cNvPr>
          <p:cNvSpPr/>
          <p:nvPr/>
        </p:nvSpPr>
        <p:spPr>
          <a:xfrm>
            <a:off x="1824229" y="13490"/>
            <a:ext cx="5739384" cy="2047138"/>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Abadi ExtraLight" panose="020B0204020104020204" pitchFamily="34" charset="0"/>
            </a:endParaRPr>
          </a:p>
        </p:txBody>
      </p:sp>
      <p:sp>
        <p:nvSpPr>
          <p:cNvPr id="5" name="TextBox 4">
            <a:extLst>
              <a:ext uri="{FF2B5EF4-FFF2-40B4-BE49-F238E27FC236}">
                <a16:creationId xmlns:a16="http://schemas.microsoft.com/office/drawing/2014/main" id="{5A32848C-9C1E-E3E7-EF53-B0E2A582B1BA}"/>
              </a:ext>
            </a:extLst>
          </p:cNvPr>
          <p:cNvSpPr txBox="1"/>
          <p:nvPr/>
        </p:nvSpPr>
        <p:spPr>
          <a:xfrm>
            <a:off x="2377681" y="137024"/>
            <a:ext cx="4227640" cy="1923604"/>
          </a:xfrm>
          <a:prstGeom prst="rect">
            <a:avLst/>
          </a:prstGeom>
          <a:noFill/>
        </p:spPr>
        <p:txBody>
          <a:bodyPr wrap="square" rtlCol="0">
            <a:spAutoFit/>
          </a:bodyPr>
          <a:lstStyle/>
          <a:p>
            <a:pPr algn="ctr"/>
            <a:r>
              <a:rPr lang="en-GB" sz="1400" b="1" dirty="0"/>
              <a:t>Introduction</a:t>
            </a:r>
          </a:p>
          <a:p>
            <a:r>
              <a:rPr lang="en-GB" sz="1050" dirty="0"/>
              <a:t>Parenting is the process of caring for, guiding, and fostering a child’s growth in emotional, social, and physical areas. Parents need time to self-care, reflect and take a break from their role of careers in order to recharge and still have their own identity, benefits and needs. Parenting for a child with Autism is complex and challenging. This poster outlines the approaches used to scop out methods on how methods was conducted to find to support The Health and Wellbeing of Parents Supporting Children with Autism: Challenges and Support Interventions in the UK</a:t>
            </a:r>
          </a:p>
        </p:txBody>
      </p:sp>
      <p:sp>
        <p:nvSpPr>
          <p:cNvPr id="6" name="TextBox 5">
            <a:extLst>
              <a:ext uri="{FF2B5EF4-FFF2-40B4-BE49-F238E27FC236}">
                <a16:creationId xmlns:a16="http://schemas.microsoft.com/office/drawing/2014/main" id="{0DF4101F-3284-DD92-BE53-EB59DC18C44E}"/>
              </a:ext>
            </a:extLst>
          </p:cNvPr>
          <p:cNvSpPr txBox="1"/>
          <p:nvPr/>
        </p:nvSpPr>
        <p:spPr>
          <a:xfrm>
            <a:off x="8260080" y="5057804"/>
            <a:ext cx="3794760" cy="1615827"/>
          </a:xfrm>
          <a:prstGeom prst="rect">
            <a:avLst/>
          </a:prstGeom>
          <a:noFill/>
        </p:spPr>
        <p:txBody>
          <a:bodyPr wrap="square" rtlCol="0">
            <a:spAutoFit/>
          </a:bodyPr>
          <a:lstStyle/>
          <a:p>
            <a:r>
              <a:rPr lang="en-GB" sz="1100" dirty="0"/>
              <a:t>Kalichman,(2010) states that ethical consideration is the development, and presentation of researching information.</a:t>
            </a:r>
          </a:p>
          <a:p>
            <a:pPr marL="171450" indent="-171450">
              <a:buFont typeface="Arial" panose="020B0604020202020204" pitchFamily="34" charset="0"/>
              <a:buChar char="•"/>
            </a:pPr>
            <a:r>
              <a:rPr lang="en-GB" sz="1100" dirty="0"/>
              <a:t>Avoided plagiarism by using Harvard referencing style and site them right</a:t>
            </a:r>
          </a:p>
          <a:p>
            <a:pPr marL="171450" indent="-171450">
              <a:buFont typeface="Arial" panose="020B0604020202020204" pitchFamily="34" charset="0"/>
              <a:buChar char="•"/>
            </a:pPr>
            <a:r>
              <a:rPr lang="en-GB" sz="1100" dirty="0"/>
              <a:t>Ensuring all sources are credible </a:t>
            </a:r>
          </a:p>
          <a:p>
            <a:pPr marL="171450" indent="-171450">
              <a:buFont typeface="Arial" panose="020B0604020202020204" pitchFamily="34" charset="0"/>
              <a:buChar char="•"/>
            </a:pPr>
            <a:r>
              <a:rPr lang="en-GB" sz="1100" dirty="0"/>
              <a:t>Treat information with sensitivity and respect</a:t>
            </a:r>
          </a:p>
          <a:p>
            <a:pPr marL="171450" indent="-171450">
              <a:buFont typeface="Arial" panose="020B0604020202020204" pitchFamily="34" charset="0"/>
              <a:buChar char="•"/>
            </a:pPr>
            <a:r>
              <a:rPr lang="en-GB" sz="1100" dirty="0"/>
              <a:t>Avoid being bias and refrain from making judgments</a:t>
            </a:r>
          </a:p>
          <a:p>
            <a:pPr marL="171450" indent="-171450">
              <a:buFont typeface="Arial" panose="020B0604020202020204" pitchFamily="34" charset="0"/>
              <a:buChar char="•"/>
            </a:pPr>
            <a:endParaRPr lang="en-GB" sz="1100" dirty="0"/>
          </a:p>
        </p:txBody>
      </p:sp>
    </p:spTree>
    <p:extLst>
      <p:ext uri="{BB962C8B-B14F-4D97-AF65-F5344CB8AC3E}">
        <p14:creationId xmlns:p14="http://schemas.microsoft.com/office/powerpoint/2010/main" val="742875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BF209D-E82A-3A23-21C0-E6A8C5EBEF6F}"/>
              </a:ext>
            </a:extLst>
          </p:cNvPr>
          <p:cNvSpPr txBox="1"/>
          <p:nvPr/>
        </p:nvSpPr>
        <p:spPr>
          <a:xfrm>
            <a:off x="203454" y="2228671"/>
            <a:ext cx="6094476" cy="1477328"/>
          </a:xfrm>
          <a:prstGeom prst="rect">
            <a:avLst/>
          </a:prstGeom>
          <a:noFill/>
        </p:spPr>
        <p:txBody>
          <a:bodyPr wrap="square">
            <a:spAutoFit/>
          </a:bodyPr>
          <a:lstStyle/>
          <a:p>
            <a:r>
              <a:rPr lang="en-GB" dirty="0"/>
              <a:t>University of Leeds (2022). Literature searching explained. Available at: https://library.leeds.ac.uk/info/1404/literature_searching/14/literature_searching_explained/4. (Accessed: 23rd March 2026)</a:t>
            </a:r>
          </a:p>
        </p:txBody>
      </p:sp>
      <p:sp>
        <p:nvSpPr>
          <p:cNvPr id="5" name="TextBox 4">
            <a:extLst>
              <a:ext uri="{FF2B5EF4-FFF2-40B4-BE49-F238E27FC236}">
                <a16:creationId xmlns:a16="http://schemas.microsoft.com/office/drawing/2014/main" id="{F0B7B8FA-4D11-3544-9EB6-B564D4307F41}"/>
              </a:ext>
            </a:extLst>
          </p:cNvPr>
          <p:cNvSpPr txBox="1"/>
          <p:nvPr/>
        </p:nvSpPr>
        <p:spPr>
          <a:xfrm>
            <a:off x="203454" y="111728"/>
            <a:ext cx="6094476" cy="1477328"/>
          </a:xfrm>
          <a:prstGeom prst="rect">
            <a:avLst/>
          </a:prstGeom>
          <a:noFill/>
        </p:spPr>
        <p:txBody>
          <a:bodyPr wrap="square">
            <a:spAutoFit/>
          </a:bodyPr>
          <a:lstStyle/>
          <a:p>
            <a:r>
              <a:rPr lang="en-GB" dirty="0"/>
              <a:t>Nikolopoulou, K. (2022). Inclusion and Exclusion Criteria | Examples &amp; Definition. [online] </a:t>
            </a:r>
            <a:r>
              <a:rPr lang="en-GB" dirty="0" err="1"/>
              <a:t>Scribbr</a:t>
            </a:r>
            <a:r>
              <a:rPr lang="en-GB" dirty="0"/>
              <a:t>. Available at: https://www.scribbr.com/methodology/inclusion-exclusion-criteria/.</a:t>
            </a:r>
          </a:p>
        </p:txBody>
      </p:sp>
      <p:sp>
        <p:nvSpPr>
          <p:cNvPr id="4" name="TextBox 3">
            <a:extLst>
              <a:ext uri="{FF2B5EF4-FFF2-40B4-BE49-F238E27FC236}">
                <a16:creationId xmlns:a16="http://schemas.microsoft.com/office/drawing/2014/main" id="{5935BD1C-A879-9109-13EB-848AAD6E377D}"/>
              </a:ext>
            </a:extLst>
          </p:cNvPr>
          <p:cNvSpPr txBox="1"/>
          <p:nvPr/>
        </p:nvSpPr>
        <p:spPr>
          <a:xfrm>
            <a:off x="203454" y="3924776"/>
            <a:ext cx="6094476" cy="1477328"/>
          </a:xfrm>
          <a:prstGeom prst="rect">
            <a:avLst/>
          </a:prstGeom>
          <a:noFill/>
        </p:spPr>
        <p:txBody>
          <a:bodyPr wrap="square">
            <a:spAutoFit/>
          </a:bodyPr>
          <a:lstStyle/>
          <a:p>
            <a:r>
              <a:rPr lang="en-GB" dirty="0"/>
              <a:t>Kalichman, M. (2010). Introduction: What is Research Ethics? Available at: </a:t>
            </a:r>
            <a:r>
              <a:rPr lang="en-GB" dirty="0">
                <a:hlinkClick r:id="rId2"/>
              </a:rPr>
              <a:t>https://onlineethics.org/cases/resources-research-ethics-education/introduction-what-research-ethics</a:t>
            </a:r>
            <a:r>
              <a:rPr lang="en-GB" dirty="0"/>
              <a:t>. </a:t>
            </a:r>
          </a:p>
          <a:p>
            <a:r>
              <a:rPr lang="en-GB" dirty="0"/>
              <a:t>(Accessed: 23</a:t>
            </a:r>
            <a:r>
              <a:rPr lang="en-GB" baseline="30000" dirty="0"/>
              <a:t>rd</a:t>
            </a:r>
            <a:r>
              <a:rPr lang="en-GB" dirty="0"/>
              <a:t> March 2026)</a:t>
            </a:r>
          </a:p>
        </p:txBody>
      </p:sp>
    </p:spTree>
    <p:extLst>
      <p:ext uri="{BB962C8B-B14F-4D97-AF65-F5344CB8AC3E}">
        <p14:creationId xmlns:p14="http://schemas.microsoft.com/office/powerpoint/2010/main" val="189403366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12803</TotalTime>
  <Words>455</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Abadi ExtraLight</vt:lpstr>
      <vt:lpstr>Arial</vt:lpstr>
      <vt:lpstr>Neue Haas Grotesk Text Pro</vt:lpstr>
      <vt:lpstr>VanillaVTI</vt:lpstr>
      <vt:lpstr>The Health and Wellbeing of Parents Supporting Children with Autism: Challenges and Support Interventions in the UK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taleishamay92@gmail.com</dc:creator>
  <cp:lastModifiedBy>taleishamay92@gmail.com</cp:lastModifiedBy>
  <cp:revision>2</cp:revision>
  <dcterms:created xsi:type="dcterms:W3CDTF">2026-03-07T09:33:13Z</dcterms:created>
  <dcterms:modified xsi:type="dcterms:W3CDTF">2026-04-08T10:53:33Z</dcterms:modified>
</cp:coreProperties>
</file>