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257" r:id="rId3"/>
    <p:sldId id="601" r:id="rId4"/>
    <p:sldId id="599" r:id="rId5"/>
    <p:sldId id="365" r:id="rId6"/>
    <p:sldId id="600" r:id="rId7"/>
    <p:sldId id="258" r:id="rId8"/>
    <p:sldId id="367" r:id="rId9"/>
    <p:sldId id="370" r:id="rId10"/>
    <p:sldId id="371" r:id="rId11"/>
    <p:sldId id="602" r:id="rId12"/>
    <p:sldId id="373" r:id="rId13"/>
    <p:sldId id="603" r:id="rId14"/>
    <p:sldId id="382" r:id="rId15"/>
    <p:sldId id="374" r:id="rId16"/>
    <p:sldId id="375" r:id="rId17"/>
    <p:sldId id="376" r:id="rId18"/>
    <p:sldId id="377" r:id="rId19"/>
    <p:sldId id="378" r:id="rId20"/>
    <p:sldId id="379" r:id="rId21"/>
    <p:sldId id="380" r:id="rId22"/>
    <p:sldId id="381" r:id="rId23"/>
    <p:sldId id="383" r:id="rId24"/>
    <p:sldId id="384" r:id="rId25"/>
    <p:sldId id="590" r:id="rId26"/>
    <p:sldId id="591" r:id="rId27"/>
    <p:sldId id="385" r:id="rId28"/>
    <p:sldId id="386" r:id="rId29"/>
    <p:sldId id="605" r:id="rId30"/>
    <p:sldId id="604" r:id="rId31"/>
    <p:sldId id="606" r:id="rId32"/>
    <p:sldId id="394" r:id="rId33"/>
    <p:sldId id="391" r:id="rId34"/>
    <p:sldId id="392" r:id="rId35"/>
    <p:sldId id="393" r:id="rId36"/>
    <p:sldId id="592" r:id="rId37"/>
    <p:sldId id="593" r:id="rId38"/>
    <p:sldId id="594" r:id="rId39"/>
    <p:sldId id="396" r:id="rId40"/>
    <p:sldId id="398" r:id="rId41"/>
    <p:sldId id="399" r:id="rId42"/>
    <p:sldId id="60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Gqhhn+PHa0u5RFawcxL4w==" hashData="x+T60UFbptemn10sDaZtkt1gSXgo3FdT2CAWP3EBWrq8qf/o3bKIY4F1oJYPiqe3MrggzXT7q4vmGPAiiu8/x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71"/>
    <p:restoredTop sz="73946"/>
  </p:normalViewPr>
  <p:slideViewPr>
    <p:cSldViewPr snapToGrid="0" snapToObjects="1">
      <p:cViewPr varScale="1">
        <p:scale>
          <a:sx n="93" d="100"/>
          <a:sy n="93" d="100"/>
        </p:scale>
        <p:origin x="17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C1018-3284-406B-861D-BA44D7A91C1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A08DE60-593D-44CA-B67F-EAAB21FC92B2}">
      <dgm:prSet/>
      <dgm:spPr/>
      <dgm:t>
        <a:bodyPr/>
        <a:lstStyle/>
        <a:p>
          <a:r>
            <a:rPr lang="en-US"/>
            <a:t>Defences – What does the word mean?</a:t>
          </a:r>
        </a:p>
      </dgm:t>
    </dgm:pt>
    <dgm:pt modelId="{19055C08-2A56-48FA-9424-7A7825C1BD9F}" type="parTrans" cxnId="{DE7A4428-CD48-487A-9860-5FD373EE67D6}">
      <dgm:prSet/>
      <dgm:spPr/>
      <dgm:t>
        <a:bodyPr/>
        <a:lstStyle/>
        <a:p>
          <a:endParaRPr lang="en-US"/>
        </a:p>
      </dgm:t>
    </dgm:pt>
    <dgm:pt modelId="{A9806809-D5D9-47AC-8439-5D2A85AB9252}" type="sibTrans" cxnId="{DE7A4428-CD48-487A-9860-5FD373EE67D6}">
      <dgm:prSet/>
      <dgm:spPr/>
      <dgm:t>
        <a:bodyPr/>
        <a:lstStyle/>
        <a:p>
          <a:endParaRPr lang="en-US"/>
        </a:p>
      </dgm:t>
    </dgm:pt>
    <dgm:pt modelId="{B2534F8A-E5BA-4ED9-AF0A-474399A04DD3}">
      <dgm:prSet/>
      <dgm:spPr/>
      <dgm:t>
        <a:bodyPr/>
        <a:lstStyle/>
        <a:p>
          <a:r>
            <a:rPr lang="en-US" dirty="0"/>
            <a:t>1. Statutory </a:t>
          </a:r>
          <a:r>
            <a:rPr lang="en-US" dirty="0" err="1"/>
            <a:t>defences</a:t>
          </a:r>
          <a:r>
            <a:rPr lang="en-US" dirty="0"/>
            <a:t> </a:t>
          </a:r>
        </a:p>
      </dgm:t>
    </dgm:pt>
    <dgm:pt modelId="{942504CA-9611-477B-9F8D-1636724144FC}" type="parTrans" cxnId="{27BD6E89-9B2F-4A22-B58C-410E2F1713F5}">
      <dgm:prSet/>
      <dgm:spPr/>
      <dgm:t>
        <a:bodyPr/>
        <a:lstStyle/>
        <a:p>
          <a:endParaRPr lang="en-US"/>
        </a:p>
      </dgm:t>
    </dgm:pt>
    <dgm:pt modelId="{41C46426-8DB4-468F-8615-C32F3C8B6D12}" type="sibTrans" cxnId="{27BD6E89-9B2F-4A22-B58C-410E2F1713F5}">
      <dgm:prSet/>
      <dgm:spPr/>
      <dgm:t>
        <a:bodyPr/>
        <a:lstStyle/>
        <a:p>
          <a:endParaRPr lang="en-US"/>
        </a:p>
      </dgm:t>
    </dgm:pt>
    <dgm:pt modelId="{21FE2472-2997-42BB-82E5-BF5706C98F0D}">
      <dgm:prSet/>
      <dgm:spPr/>
      <dgm:t>
        <a:bodyPr/>
        <a:lstStyle/>
        <a:p>
          <a:r>
            <a:rPr lang="en-US" dirty="0"/>
            <a:t>2. General </a:t>
          </a:r>
          <a:r>
            <a:rPr lang="en-US" dirty="0" err="1"/>
            <a:t>defences</a:t>
          </a:r>
          <a:r>
            <a:rPr lang="en-US" dirty="0"/>
            <a:t> </a:t>
          </a:r>
        </a:p>
      </dgm:t>
    </dgm:pt>
    <dgm:pt modelId="{D95D72EA-AA4A-43F7-8B6C-708FB87E13BE}" type="parTrans" cxnId="{58F20C8E-076B-4C95-9D9A-789ED3E764DC}">
      <dgm:prSet/>
      <dgm:spPr/>
      <dgm:t>
        <a:bodyPr/>
        <a:lstStyle/>
        <a:p>
          <a:endParaRPr lang="en-US"/>
        </a:p>
      </dgm:t>
    </dgm:pt>
    <dgm:pt modelId="{35282351-21F4-4C63-8A2C-75ABA8E87D29}" type="sibTrans" cxnId="{58F20C8E-076B-4C95-9D9A-789ED3E764DC}">
      <dgm:prSet/>
      <dgm:spPr/>
      <dgm:t>
        <a:bodyPr/>
        <a:lstStyle/>
        <a:p>
          <a:endParaRPr lang="en-US"/>
        </a:p>
      </dgm:t>
    </dgm:pt>
    <dgm:pt modelId="{91F3D391-8F73-7D49-92B5-328484C98CDA}" type="pres">
      <dgm:prSet presAssocID="{6AFC1018-3284-406B-861D-BA44D7A91C18}" presName="Name0" presStyleCnt="0">
        <dgm:presLayoutVars>
          <dgm:dir/>
          <dgm:animLvl val="lvl"/>
          <dgm:resizeHandles val="exact"/>
        </dgm:presLayoutVars>
      </dgm:prSet>
      <dgm:spPr/>
    </dgm:pt>
    <dgm:pt modelId="{7624A229-CF7B-8A40-809F-185815D93F6C}" type="pres">
      <dgm:prSet presAssocID="{21FE2472-2997-42BB-82E5-BF5706C98F0D}" presName="boxAndChildren" presStyleCnt="0"/>
      <dgm:spPr/>
    </dgm:pt>
    <dgm:pt modelId="{6337C498-F6F7-C743-B519-7ED0410705E1}" type="pres">
      <dgm:prSet presAssocID="{21FE2472-2997-42BB-82E5-BF5706C98F0D}" presName="parentTextBox" presStyleLbl="node1" presStyleIdx="0" presStyleCnt="3"/>
      <dgm:spPr/>
    </dgm:pt>
    <dgm:pt modelId="{CEF1C249-6C06-8E4B-BCEF-69E30D80D5E9}" type="pres">
      <dgm:prSet presAssocID="{41C46426-8DB4-468F-8615-C32F3C8B6D12}" presName="sp" presStyleCnt="0"/>
      <dgm:spPr/>
    </dgm:pt>
    <dgm:pt modelId="{9D246DA9-7CD8-714C-9F88-EE550B2E295B}" type="pres">
      <dgm:prSet presAssocID="{B2534F8A-E5BA-4ED9-AF0A-474399A04DD3}" presName="arrowAndChildren" presStyleCnt="0"/>
      <dgm:spPr/>
    </dgm:pt>
    <dgm:pt modelId="{8B22F93E-8A5E-284E-A3B7-03915D4F4A45}" type="pres">
      <dgm:prSet presAssocID="{B2534F8A-E5BA-4ED9-AF0A-474399A04DD3}" presName="parentTextArrow" presStyleLbl="node1" presStyleIdx="1" presStyleCnt="3"/>
      <dgm:spPr/>
    </dgm:pt>
    <dgm:pt modelId="{ABFFEEC7-B52D-FA42-BF72-04EFEA2E79A7}" type="pres">
      <dgm:prSet presAssocID="{A9806809-D5D9-47AC-8439-5D2A85AB9252}" presName="sp" presStyleCnt="0"/>
      <dgm:spPr/>
    </dgm:pt>
    <dgm:pt modelId="{E504CB74-1528-C04F-B22E-6C172C9E854D}" type="pres">
      <dgm:prSet presAssocID="{AA08DE60-593D-44CA-B67F-EAAB21FC92B2}" presName="arrowAndChildren" presStyleCnt="0"/>
      <dgm:spPr/>
    </dgm:pt>
    <dgm:pt modelId="{B97CBB58-9633-BD41-8895-C546C225A18F}" type="pres">
      <dgm:prSet presAssocID="{AA08DE60-593D-44CA-B67F-EAAB21FC92B2}" presName="parentTextArrow" presStyleLbl="node1" presStyleIdx="2" presStyleCnt="3"/>
      <dgm:spPr/>
    </dgm:pt>
  </dgm:ptLst>
  <dgm:cxnLst>
    <dgm:cxn modelId="{DE7A4428-CD48-487A-9860-5FD373EE67D6}" srcId="{6AFC1018-3284-406B-861D-BA44D7A91C18}" destId="{AA08DE60-593D-44CA-B67F-EAAB21FC92B2}" srcOrd="0" destOrd="0" parTransId="{19055C08-2A56-48FA-9424-7A7825C1BD9F}" sibTransId="{A9806809-D5D9-47AC-8439-5D2A85AB9252}"/>
    <dgm:cxn modelId="{71DEAF7F-8869-E24D-BBB5-6B610ADF8787}" type="presOf" srcId="{B2534F8A-E5BA-4ED9-AF0A-474399A04DD3}" destId="{8B22F93E-8A5E-284E-A3B7-03915D4F4A45}" srcOrd="0" destOrd="0" presId="urn:microsoft.com/office/officeart/2005/8/layout/process4"/>
    <dgm:cxn modelId="{27BD6E89-9B2F-4A22-B58C-410E2F1713F5}" srcId="{6AFC1018-3284-406B-861D-BA44D7A91C18}" destId="{B2534F8A-E5BA-4ED9-AF0A-474399A04DD3}" srcOrd="1" destOrd="0" parTransId="{942504CA-9611-477B-9F8D-1636724144FC}" sibTransId="{41C46426-8DB4-468F-8615-C32F3C8B6D12}"/>
    <dgm:cxn modelId="{58F20C8E-076B-4C95-9D9A-789ED3E764DC}" srcId="{6AFC1018-3284-406B-861D-BA44D7A91C18}" destId="{21FE2472-2997-42BB-82E5-BF5706C98F0D}" srcOrd="2" destOrd="0" parTransId="{D95D72EA-AA4A-43F7-8B6C-708FB87E13BE}" sibTransId="{35282351-21F4-4C63-8A2C-75ABA8E87D29}"/>
    <dgm:cxn modelId="{A919D296-6B77-7D4F-BE97-E45F3A973848}" type="presOf" srcId="{AA08DE60-593D-44CA-B67F-EAAB21FC92B2}" destId="{B97CBB58-9633-BD41-8895-C546C225A18F}" srcOrd="0" destOrd="0" presId="urn:microsoft.com/office/officeart/2005/8/layout/process4"/>
    <dgm:cxn modelId="{0319CEB6-4EE5-A94F-B036-ED557097B751}" type="presOf" srcId="{21FE2472-2997-42BB-82E5-BF5706C98F0D}" destId="{6337C498-F6F7-C743-B519-7ED0410705E1}" srcOrd="0" destOrd="0" presId="urn:microsoft.com/office/officeart/2005/8/layout/process4"/>
    <dgm:cxn modelId="{CF68E4D0-5626-6240-8744-88CCA42FE4D9}" type="presOf" srcId="{6AFC1018-3284-406B-861D-BA44D7A91C18}" destId="{91F3D391-8F73-7D49-92B5-328484C98CDA}" srcOrd="0" destOrd="0" presId="urn:microsoft.com/office/officeart/2005/8/layout/process4"/>
    <dgm:cxn modelId="{5B431AA8-31D0-594F-801F-84E32EBF0BDF}" type="presParOf" srcId="{91F3D391-8F73-7D49-92B5-328484C98CDA}" destId="{7624A229-CF7B-8A40-809F-185815D93F6C}" srcOrd="0" destOrd="0" presId="urn:microsoft.com/office/officeart/2005/8/layout/process4"/>
    <dgm:cxn modelId="{76325A64-278E-A540-99B3-C5166563099E}" type="presParOf" srcId="{7624A229-CF7B-8A40-809F-185815D93F6C}" destId="{6337C498-F6F7-C743-B519-7ED0410705E1}" srcOrd="0" destOrd="0" presId="urn:microsoft.com/office/officeart/2005/8/layout/process4"/>
    <dgm:cxn modelId="{2282F445-D8CE-6643-8AD4-98502488A3B9}" type="presParOf" srcId="{91F3D391-8F73-7D49-92B5-328484C98CDA}" destId="{CEF1C249-6C06-8E4B-BCEF-69E30D80D5E9}" srcOrd="1" destOrd="0" presId="urn:microsoft.com/office/officeart/2005/8/layout/process4"/>
    <dgm:cxn modelId="{5529F367-DA11-7440-94CA-4AD9DE532059}" type="presParOf" srcId="{91F3D391-8F73-7D49-92B5-328484C98CDA}" destId="{9D246DA9-7CD8-714C-9F88-EE550B2E295B}" srcOrd="2" destOrd="0" presId="urn:microsoft.com/office/officeart/2005/8/layout/process4"/>
    <dgm:cxn modelId="{18272F25-09DF-654A-B901-26CC33CD2B76}" type="presParOf" srcId="{9D246DA9-7CD8-714C-9F88-EE550B2E295B}" destId="{8B22F93E-8A5E-284E-A3B7-03915D4F4A45}" srcOrd="0" destOrd="0" presId="urn:microsoft.com/office/officeart/2005/8/layout/process4"/>
    <dgm:cxn modelId="{517F947D-8E29-F149-8A01-E018E8EC2EEC}" type="presParOf" srcId="{91F3D391-8F73-7D49-92B5-328484C98CDA}" destId="{ABFFEEC7-B52D-FA42-BF72-04EFEA2E79A7}" srcOrd="3" destOrd="0" presId="urn:microsoft.com/office/officeart/2005/8/layout/process4"/>
    <dgm:cxn modelId="{60F353AE-E008-D64C-A1CE-570FDE909985}" type="presParOf" srcId="{91F3D391-8F73-7D49-92B5-328484C98CDA}" destId="{E504CB74-1528-C04F-B22E-6C172C9E854D}" srcOrd="4" destOrd="0" presId="urn:microsoft.com/office/officeart/2005/8/layout/process4"/>
    <dgm:cxn modelId="{48A467E7-A430-6C4C-86B0-C504F260096E}" type="presParOf" srcId="{E504CB74-1528-C04F-B22E-6C172C9E854D}" destId="{B97CBB58-9633-BD41-8895-C546C225A18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7C498-F6F7-C743-B519-7ED0410705E1}">
      <dsp:nvSpPr>
        <dsp:cNvPr id="0" name=""/>
        <dsp:cNvSpPr/>
      </dsp:nvSpPr>
      <dsp:spPr>
        <a:xfrm>
          <a:off x="0" y="2995644"/>
          <a:ext cx="5278066" cy="9832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2. General </a:t>
          </a:r>
          <a:r>
            <a:rPr lang="en-US" sz="2400" kern="1200" dirty="0" err="1"/>
            <a:t>defences</a:t>
          </a:r>
          <a:r>
            <a:rPr lang="en-US" sz="2400" kern="1200" dirty="0"/>
            <a:t> </a:t>
          </a:r>
        </a:p>
      </dsp:txBody>
      <dsp:txXfrm>
        <a:off x="0" y="2995644"/>
        <a:ext cx="5278066" cy="983237"/>
      </dsp:txXfrm>
    </dsp:sp>
    <dsp:sp modelId="{8B22F93E-8A5E-284E-A3B7-03915D4F4A45}">
      <dsp:nvSpPr>
        <dsp:cNvPr id="0" name=""/>
        <dsp:cNvSpPr/>
      </dsp:nvSpPr>
      <dsp:spPr>
        <a:xfrm rot="10800000">
          <a:off x="0" y="1498173"/>
          <a:ext cx="5278066" cy="151221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1. Statutory </a:t>
          </a:r>
          <a:r>
            <a:rPr lang="en-US" sz="2400" kern="1200" dirty="0" err="1"/>
            <a:t>defences</a:t>
          </a:r>
          <a:r>
            <a:rPr lang="en-US" sz="2400" kern="1200" dirty="0"/>
            <a:t> </a:t>
          </a:r>
        </a:p>
      </dsp:txBody>
      <dsp:txXfrm rot="10800000">
        <a:off x="0" y="1498173"/>
        <a:ext cx="5278066" cy="982594"/>
      </dsp:txXfrm>
    </dsp:sp>
    <dsp:sp modelId="{B97CBB58-9633-BD41-8895-C546C225A18F}">
      <dsp:nvSpPr>
        <dsp:cNvPr id="0" name=""/>
        <dsp:cNvSpPr/>
      </dsp:nvSpPr>
      <dsp:spPr>
        <a:xfrm rot="10800000">
          <a:off x="0" y="703"/>
          <a:ext cx="5278066" cy="151221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Defences – What does the word mean?</a:t>
          </a:r>
        </a:p>
      </dsp:txBody>
      <dsp:txXfrm rot="10800000">
        <a:off x="0" y="703"/>
        <a:ext cx="5278066" cy="982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2</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3</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7</a:t>
            </a:fld>
            <a:endParaRPr lang="en-US"/>
          </a:p>
        </p:txBody>
      </p:sp>
    </p:spTree>
    <p:extLst>
      <p:ext uri="{BB962C8B-B14F-4D97-AF65-F5344CB8AC3E}">
        <p14:creationId xmlns:p14="http://schemas.microsoft.com/office/powerpoint/2010/main" val="7973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lnSpc>
                <a:spcPct val="100000"/>
              </a:lnSpc>
              <a:spcBef>
                <a:spcPct val="0"/>
              </a:spcBef>
              <a:defRPr/>
            </a:pPr>
            <a:r>
              <a:rPr lang="en-US" altLang="en-US" sz="1100" b="1" u="sng" dirty="0">
                <a:solidFill>
                  <a:schemeClr val="tx1"/>
                </a:solidFill>
                <a:ea typeface="ＭＳ Ｐゴシック" panose="020B0600070205080204" pitchFamily="34" charset="-128"/>
              </a:rPr>
              <a:t>Class A</a:t>
            </a:r>
          </a:p>
          <a:p>
            <a:pPr eaLnBrk="1" hangingPunct="1">
              <a:lnSpc>
                <a:spcPct val="100000"/>
              </a:lnSpc>
              <a:spcBef>
                <a:spcPct val="0"/>
              </a:spcBef>
              <a:defRPr/>
            </a:pPr>
            <a:r>
              <a:rPr lang="en-US" altLang="en-US" sz="1100" b="1" dirty="0">
                <a:solidFill>
                  <a:schemeClr val="tx1"/>
                </a:solidFill>
                <a:ea typeface="ＭＳ Ｐゴシック" panose="020B0600070205080204" pitchFamily="34" charset="-128"/>
              </a:rPr>
              <a:t>Heroin</a:t>
            </a:r>
            <a:r>
              <a:rPr lang="en-US" altLang="en-US" sz="1100" dirty="0">
                <a:solidFill>
                  <a:schemeClr val="tx1"/>
                </a:solidFill>
                <a:ea typeface="ＭＳ Ｐゴシック" panose="020B0600070205080204" pitchFamily="34" charset="-128"/>
              </a:rPr>
              <a:t> – “Smack, Brown” </a:t>
            </a:r>
            <a:r>
              <a:rPr lang="en-GB" altLang="en-US" sz="1100" dirty="0">
                <a:solidFill>
                  <a:schemeClr val="tx1"/>
                </a:solidFill>
              </a:rPr>
              <a:t>light brown, white or off-white powder produced from the opium poppy. Can be injected, sniffed or heated and the resulting fumes inhaled </a:t>
            </a:r>
          </a:p>
          <a:p>
            <a:pPr eaLnBrk="1" hangingPunct="1">
              <a:lnSpc>
                <a:spcPct val="100000"/>
              </a:lnSpc>
              <a:spcBef>
                <a:spcPct val="0"/>
              </a:spcBef>
              <a:defRPr/>
            </a:pPr>
            <a:r>
              <a:rPr lang="en-GB" altLang="en-US" sz="1100" b="0" u="none" dirty="0">
                <a:solidFill>
                  <a:schemeClr val="tx1"/>
                </a:solidFill>
              </a:rPr>
              <a:t>Symptoms: </a:t>
            </a:r>
            <a:r>
              <a:rPr lang="en-GB" altLang="en-US" sz="1100" dirty="0">
                <a:solidFill>
                  <a:schemeClr val="tx1"/>
                </a:solidFill>
              </a:rPr>
              <a:t>Relaxed euphoria. Drowsiness dehydration and lack of appetite. Runny nose. Contracted pupils, needle marks, weeping sores. Tremors, cramps &amp; sweating</a:t>
            </a:r>
          </a:p>
          <a:p>
            <a:pPr>
              <a:lnSpc>
                <a:spcPct val="100000"/>
              </a:lnSpc>
              <a:defRPr/>
            </a:pPr>
            <a:endParaRPr lang="en-US" altLang="en-US" sz="1100"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solidFill>
                  <a:schemeClr val="tx1"/>
                </a:solidFill>
                <a:ea typeface="ＭＳ Ｐゴシック" panose="020B0600070205080204" pitchFamily="34" charset="-128"/>
              </a:rPr>
              <a:t>Cocaine</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Coke, Charlie, C, Snow” fluffy white crystalline powder. May resemble snowflakes, camphor, sugar or </a:t>
            </a:r>
            <a:r>
              <a:rPr lang="en-GB" altLang="en-US" sz="1100" kern="0" dirty="0" err="1">
                <a:solidFill>
                  <a:schemeClr val="tx1"/>
                </a:solidFill>
              </a:rPr>
              <a:t>epsom</a:t>
            </a:r>
            <a:r>
              <a:rPr lang="en-GB" altLang="en-US" sz="1100" kern="0" dirty="0">
                <a:solidFill>
                  <a:schemeClr val="tx1"/>
                </a:solidFill>
              </a:rPr>
              <a:t> salts, taken by sniffing</a:t>
            </a:r>
            <a:r>
              <a:rPr lang="en-GB" altLang="en-US" sz="1100" kern="0" baseline="0" dirty="0">
                <a:solidFill>
                  <a:schemeClr val="tx1"/>
                </a:solidFill>
              </a:rPr>
              <a:t> or </a:t>
            </a:r>
            <a:r>
              <a:rPr lang="en-GB" altLang="en-US" sz="1100" kern="0" dirty="0">
                <a:solidFill>
                  <a:schemeClr val="tx1"/>
                </a:solidFill>
              </a:rPr>
              <a:t>injecting </a:t>
            </a:r>
            <a:r>
              <a:rPr lang="en-GB" altLang="en-US" sz="1100" b="0" u="none" kern="0" dirty="0">
                <a:solidFill>
                  <a:schemeClr val="tx1"/>
                </a:solidFill>
              </a:rPr>
              <a:t>Symptoms: </a:t>
            </a:r>
            <a:r>
              <a:rPr lang="en-GB" altLang="en-US" sz="1100" kern="0" dirty="0">
                <a:solidFill>
                  <a:schemeClr val="tx1"/>
                </a:solidFill>
              </a:rPr>
              <a:t>Increased alertness, indifference to pain, illusion of strength, mood changes, anxiety, feelings of persecution, loss of appetite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Methadone </a:t>
            </a:r>
            <a:r>
              <a:rPr lang="en-US" altLang="en-US" sz="1100" b="0" u="none" dirty="0">
                <a:solidFill>
                  <a:schemeClr val="tx1"/>
                </a:solidFill>
                <a:ea typeface="ＭＳ Ｐゴシック" panose="020B0600070205080204" pitchFamily="34" charset="-128"/>
              </a:rPr>
              <a:t>“ Meth” A prescription only medicine.</a:t>
            </a:r>
            <a:r>
              <a:rPr lang="en-US" altLang="en-US" sz="1100" b="0" u="none" baseline="0" dirty="0">
                <a:solidFill>
                  <a:schemeClr val="tx1"/>
                </a:solidFill>
                <a:ea typeface="ＭＳ Ｐゴシック" panose="020B0600070205080204" pitchFamily="34" charset="-128"/>
              </a:rPr>
              <a:t> </a:t>
            </a:r>
            <a:r>
              <a:rPr lang="en-US" altLang="en-US" sz="1100" b="0" u="none" dirty="0">
                <a:solidFill>
                  <a:schemeClr val="tx1"/>
                </a:solidFill>
                <a:ea typeface="ＭＳ Ｐゴシック" panose="020B0600070205080204" pitchFamily="34" charset="-128"/>
              </a:rPr>
              <a:t>A white scored tablet which is swallowed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dirty="0">
                <a:solidFill>
                  <a:schemeClr val="tx1"/>
                </a:solidFill>
                <a:ea typeface="ＭＳ Ｐゴシック" panose="020B0600070205080204" pitchFamily="34" charset="-128"/>
              </a:rPr>
              <a:t>Symptoms: Painkiller and depressant. May bring about breathing difficulties and constipation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a:lnSpc>
                <a:spcPct val="100000"/>
              </a:lnSpc>
              <a:defRPr/>
            </a:pPr>
            <a:r>
              <a:rPr lang="en-US" altLang="en-US" sz="1100" b="1" dirty="0">
                <a:solidFill>
                  <a:schemeClr val="tx1"/>
                </a:solidFill>
                <a:ea typeface="ＭＳ Ｐゴシック" panose="020B0600070205080204" pitchFamily="34" charset="-128"/>
              </a:rPr>
              <a:t>Ecstasy</a:t>
            </a:r>
            <a:r>
              <a:rPr lang="en-US" altLang="en-US" sz="1100" dirty="0">
                <a:solidFill>
                  <a:schemeClr val="tx1"/>
                </a:solidFill>
                <a:ea typeface="ＭＳ Ｐゴシック" panose="020B0600070205080204" pitchFamily="34" charset="-128"/>
              </a:rPr>
              <a:t> – “E, Doves” off white or colored tablets, associated with the dance scene</a:t>
            </a:r>
          </a:p>
          <a:p>
            <a:pPr>
              <a:lnSpc>
                <a:spcPct val="100000"/>
              </a:lnSpc>
              <a:defRPr/>
            </a:pPr>
            <a:r>
              <a:rPr lang="en-US" altLang="en-US" sz="1100" dirty="0">
                <a:solidFill>
                  <a:schemeClr val="tx1"/>
                </a:solidFill>
                <a:ea typeface="ＭＳ Ｐゴシック" panose="020B0600070205080204" pitchFamily="34" charset="-128"/>
              </a:rPr>
              <a:t>Symptoms:</a:t>
            </a:r>
            <a:r>
              <a:rPr lang="en-US" altLang="en-US" sz="1100" baseline="0" dirty="0">
                <a:solidFill>
                  <a:schemeClr val="tx1"/>
                </a:solidFill>
                <a:ea typeface="ＭＳ Ｐゴシック" panose="020B0600070205080204" pitchFamily="34" charset="-128"/>
              </a:rPr>
              <a:t> stimulant, psychedelic effect, hallucinogenic</a:t>
            </a:r>
          </a:p>
          <a:p>
            <a:pPr>
              <a:lnSpc>
                <a:spcPct val="100000"/>
              </a:lnSpc>
              <a:defRPr/>
            </a:pPr>
            <a:endParaRPr lang="en-GB" altLang="en-US" sz="1100" kern="0" dirty="0">
              <a:solidFill>
                <a:schemeClr val="tx1"/>
              </a:solidFill>
            </a:endParaRPr>
          </a:p>
          <a:p>
            <a:pPr>
              <a:lnSpc>
                <a:spcPct val="100000"/>
              </a:lnSpc>
              <a:defRPr/>
            </a:pPr>
            <a:r>
              <a:rPr lang="en-GB" altLang="en-US" sz="1100" b="1" kern="0" dirty="0">
                <a:solidFill>
                  <a:schemeClr val="tx1"/>
                </a:solidFill>
              </a:rPr>
              <a:t>LSD </a:t>
            </a:r>
            <a:r>
              <a:rPr lang="en-GB" altLang="en-US" sz="1100" kern="0" dirty="0">
                <a:solidFill>
                  <a:schemeClr val="tx1"/>
                </a:solidFill>
              </a:rPr>
              <a:t>– “Tabs, Flash, Acid” Often found printed</a:t>
            </a:r>
            <a:r>
              <a:rPr lang="en-GB" altLang="en-US" sz="1100" kern="0" baseline="0" dirty="0">
                <a:solidFill>
                  <a:schemeClr val="tx1"/>
                </a:solidFill>
              </a:rPr>
              <a:t> </a:t>
            </a:r>
            <a:r>
              <a:rPr lang="en-GB" altLang="en-US" sz="1100" kern="0" dirty="0">
                <a:solidFill>
                  <a:schemeClr val="tx1"/>
                </a:solidFill>
              </a:rPr>
              <a:t>onto paper with multiple designs e.g. cartoon characters or as tiny coloured tablets or gelatine squares. Usually taken orally.</a:t>
            </a:r>
          </a:p>
          <a:p>
            <a:pPr>
              <a:lnSpc>
                <a:spcPct val="100000"/>
              </a:lnSpc>
              <a:defRPr/>
            </a:pPr>
            <a:r>
              <a:rPr lang="en-GB" altLang="en-US" sz="1100" b="0" u="none" kern="0" dirty="0">
                <a:solidFill>
                  <a:schemeClr val="tx1"/>
                </a:solidFill>
              </a:rPr>
              <a:t>Symptoms: </a:t>
            </a:r>
            <a:r>
              <a:rPr lang="en-GB" altLang="en-US" sz="1100" kern="0" dirty="0">
                <a:solidFill>
                  <a:schemeClr val="tx1"/>
                </a:solidFill>
              </a:rPr>
              <a:t>Heightened awareness of colour and sound. Hallucination, disorientation, panic, persecution and conviction of invincibility, paranoia</a:t>
            </a:r>
          </a:p>
          <a:p>
            <a:pPr>
              <a:lnSpc>
                <a:spcPct val="100000"/>
              </a:lnSpc>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Magic Mushrooms </a:t>
            </a:r>
            <a:r>
              <a:rPr lang="en-US" altLang="en-US" sz="1100" b="0" u="none" dirty="0">
                <a:solidFill>
                  <a:schemeClr val="tx1"/>
                </a:solidFill>
                <a:ea typeface="ＭＳ Ｐゴシック" panose="020B0600070205080204" pitchFamily="34" charset="-128"/>
              </a:rPr>
              <a:t>“</a:t>
            </a:r>
            <a:r>
              <a:rPr lang="en-US" altLang="en-US" sz="1100" b="0" u="none" dirty="0" err="1">
                <a:solidFill>
                  <a:schemeClr val="tx1"/>
                </a:solidFill>
                <a:ea typeface="ＭＳ Ｐゴシック" panose="020B0600070205080204" pitchFamily="34" charset="-128"/>
              </a:rPr>
              <a:t>Mushies</a:t>
            </a:r>
            <a:r>
              <a:rPr lang="en-US" altLang="en-US" sz="1100" b="0" u="none" dirty="0">
                <a:solidFill>
                  <a:schemeClr val="tx1"/>
                </a:solidFill>
                <a:ea typeface="ＭＳ Ｐゴシック" panose="020B0600070205080204" pitchFamily="34" charset="-128"/>
              </a:rPr>
              <a:t>” usually cooked and eaten.</a:t>
            </a:r>
            <a:r>
              <a:rPr lang="en-US" altLang="en-US" sz="1100" b="0" u="none" baseline="0" dirty="0">
                <a:solidFill>
                  <a:schemeClr val="tx1"/>
                </a:solidFill>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Euphoria and Hallucinations, sleep often follows use. They can bring about heart failure long term </a:t>
            </a:r>
            <a:endParaRPr lang="en-US" altLang="en-US" sz="1100" b="0" u="none"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Methamphetamine</a:t>
            </a:r>
            <a:r>
              <a:rPr lang="en-US" altLang="en-US" sz="1100" b="0" u="none" dirty="0">
                <a:solidFill>
                  <a:schemeClr val="tx1"/>
                </a:solidFill>
                <a:ea typeface="ＭＳ Ｐゴシック" panose="020B0600070205080204" pitchFamily="34" charset="-128"/>
              </a:rPr>
              <a:t> “Meth, Ice” snorted,</a:t>
            </a:r>
            <a:r>
              <a:rPr lang="en-US" altLang="en-US" sz="1100" b="0" u="none" baseline="0" dirty="0">
                <a:solidFill>
                  <a:schemeClr val="tx1"/>
                </a:solidFill>
                <a:ea typeface="ＭＳ Ｐゴシック" panose="020B0600070205080204" pitchFamily="34" charset="-128"/>
              </a:rPr>
              <a:t> smoked or injected. A crystal powder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A strong and long lived stimulant giving a euphoric high. It may bring about sever weight loss, paranoia and severe depression</a:t>
            </a:r>
            <a:endParaRPr lang="en-US" altLang="en-US" sz="1100" b="0" u="none" dirty="0">
              <a:solidFill>
                <a:schemeClr val="tx1"/>
              </a:solidFill>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sng" dirty="0">
                <a:solidFill>
                  <a:schemeClr val="tx1"/>
                </a:solidFill>
                <a:ea typeface="ＭＳ Ｐゴシック" panose="020B0600070205080204" pitchFamily="34" charset="-128"/>
              </a:rPr>
              <a:t>Class B</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a:lnSpc>
                <a:spcPct val="100000"/>
              </a:lnSpc>
              <a:spcBef>
                <a:spcPct val="50000"/>
              </a:spcBef>
              <a:defRPr/>
            </a:pPr>
            <a:r>
              <a:rPr lang="en-US" altLang="en-US" sz="1100" b="1" dirty="0">
                <a:solidFill>
                  <a:schemeClr val="tx1"/>
                </a:solidFill>
                <a:ea typeface="ＭＳ Ｐゴシック" panose="020B0600070205080204" pitchFamily="34" charset="-128"/>
              </a:rPr>
              <a:t>Cannabis</a:t>
            </a:r>
            <a:r>
              <a:rPr lang="en-US" altLang="en-US" sz="1100" dirty="0">
                <a:solidFill>
                  <a:schemeClr val="tx1"/>
                </a:solidFill>
                <a:ea typeface="ＭＳ Ｐゴシック" panose="020B0600070205080204" pitchFamily="34" charset="-128"/>
              </a:rPr>
              <a:t> “Skunk, blow, hash, dope”  Found in leaves &amp; flowers (not stem or branches) </a:t>
            </a:r>
            <a:r>
              <a:rPr lang="en-GB" altLang="en-US" sz="1100" kern="0" dirty="0">
                <a:solidFill>
                  <a:schemeClr val="tx1"/>
                </a:solidFill>
                <a:ea typeface="ＭＳ Ｐゴシック" pitchFamily="-112" charset="-128"/>
              </a:rPr>
              <a:t>most</a:t>
            </a:r>
            <a:r>
              <a:rPr lang="en-GB" altLang="en-US" sz="1100" kern="0" baseline="0" dirty="0">
                <a:solidFill>
                  <a:schemeClr val="tx1"/>
                </a:solidFill>
                <a:ea typeface="ＭＳ Ｐゴシック" pitchFamily="-112" charset="-128"/>
              </a:rPr>
              <a:t> common form Cannabis </a:t>
            </a:r>
            <a:r>
              <a:rPr lang="en-GB" altLang="en-US" sz="1100" kern="0" dirty="0">
                <a:solidFill>
                  <a:schemeClr val="tx1"/>
                </a:solidFill>
              </a:rPr>
              <a:t>Resin</a:t>
            </a:r>
            <a:r>
              <a:rPr lang="en-GB" altLang="en-US" sz="1100" kern="0" baseline="0" dirty="0">
                <a:solidFill>
                  <a:schemeClr val="tx1"/>
                </a:solidFill>
              </a:rPr>
              <a:t> which is small blocks/lumps of brown resinous material</a:t>
            </a:r>
            <a:r>
              <a:rPr lang="en-GB" altLang="en-US" sz="1100" kern="0" dirty="0">
                <a:solidFill>
                  <a:schemeClr val="tx1"/>
                </a:solidFill>
              </a:rPr>
              <a:t>. Usually smoked in a cigarette (</a:t>
            </a:r>
            <a:r>
              <a:rPr lang="en-GB" altLang="en-US" sz="1100" kern="0" dirty="0" err="1">
                <a:solidFill>
                  <a:schemeClr val="tx1"/>
                </a:solidFill>
              </a:rPr>
              <a:t>spliff</a:t>
            </a:r>
            <a:r>
              <a:rPr lang="en-GB" altLang="en-US" sz="1100" kern="0" dirty="0">
                <a:solidFill>
                  <a:schemeClr val="tx1"/>
                </a:solidFill>
              </a:rPr>
              <a:t>) or eaten </a:t>
            </a:r>
          </a:p>
          <a:p>
            <a:pPr>
              <a:lnSpc>
                <a:spcPct val="100000"/>
              </a:lnSpc>
              <a:spcBef>
                <a:spcPct val="50000"/>
              </a:spcBef>
              <a:defRPr/>
            </a:pPr>
            <a:r>
              <a:rPr lang="en-GB" altLang="en-US" sz="1100" b="0" u="none" dirty="0">
                <a:solidFill>
                  <a:schemeClr val="tx1"/>
                </a:solidFill>
                <a:ea typeface="ＭＳ Ｐゴシック" panose="020B0600070205080204" pitchFamily="34" charset="-128"/>
              </a:rPr>
              <a:t>Symptoms: </a:t>
            </a:r>
            <a:r>
              <a:rPr lang="en-GB" altLang="en-US" sz="1100" dirty="0">
                <a:solidFill>
                  <a:schemeClr val="tx1"/>
                </a:solidFill>
                <a:ea typeface="ＭＳ Ｐゴシック" panose="020B0600070205080204" pitchFamily="34" charset="-128"/>
              </a:rPr>
              <a:t>Produces relaxation, talkativeness, sense of well being, lack of inhibitions, increased appetite, disorientated behaviour and irrelevant giggling. </a:t>
            </a:r>
          </a:p>
          <a:p>
            <a:pPr>
              <a:lnSpc>
                <a:spcPct val="100000"/>
              </a:lnSpc>
              <a:spcBef>
                <a:spcPct val="50000"/>
              </a:spcBef>
              <a:defRPr/>
            </a:pPr>
            <a:r>
              <a:rPr lang="en-GB" altLang="en-US" sz="1100" u="none" dirty="0">
                <a:solidFill>
                  <a:schemeClr val="tx1"/>
                </a:solidFill>
                <a:ea typeface="ＭＳ Ｐゴシック" panose="020B0600070205080204" pitchFamily="34" charset="-128"/>
                <a:sym typeface="Wingdings 2" panose="05020102010507070707" pitchFamily="18" charset="2"/>
              </a:rPr>
              <a:t>Duration of effects.  </a:t>
            </a:r>
            <a:r>
              <a:rPr lang="en-GB" altLang="en-US" sz="1100" u="sng" dirty="0">
                <a:solidFill>
                  <a:schemeClr val="tx1"/>
                </a:solidFill>
                <a:ea typeface="ＭＳ Ｐゴシック" panose="020B0600070205080204" pitchFamily="34" charset="-128"/>
                <a:sym typeface="Wingdings 2" panose="05020102010507070707" pitchFamily="18" charset="2"/>
              </a:rPr>
              <a:t>STARTS</a:t>
            </a:r>
            <a:r>
              <a:rPr lang="en-US" altLang="en-US" sz="1100" dirty="0">
                <a:solidFill>
                  <a:schemeClr val="tx1"/>
                </a:solidFill>
                <a:ea typeface="ＭＳ Ｐゴシック" panose="020B0600070205080204" pitchFamily="34" charset="-128"/>
                <a:sym typeface="Wingdings 2" panose="05020102010507070707" pitchFamily="18" charset="2"/>
              </a:rPr>
              <a:t>	</a:t>
            </a:r>
            <a:r>
              <a:rPr lang="en-GB" altLang="en-US" sz="1100" dirty="0">
                <a:solidFill>
                  <a:schemeClr val="tx1"/>
                </a:solidFill>
                <a:ea typeface="ＭＳ Ｐゴシック" panose="020B0600070205080204" pitchFamily="34" charset="-128"/>
                <a:sym typeface="Wingdings 2" panose="05020102010507070707" pitchFamily="18" charset="2"/>
              </a:rPr>
              <a:t>Smoked = </a:t>
            </a:r>
            <a:r>
              <a:rPr lang="en-US" altLang="en-US" sz="1100" dirty="0">
                <a:solidFill>
                  <a:schemeClr val="tx1"/>
                </a:solidFill>
                <a:ea typeface="ＭＳ Ｐゴシック" panose="020B0600070205080204" pitchFamily="34" charset="-128"/>
                <a:sym typeface="Wingdings 2" panose="05020102010507070707" pitchFamily="18" charset="2"/>
              </a:rPr>
              <a:t>less than 10 seconds</a:t>
            </a:r>
            <a:r>
              <a:rPr lang="en-GB" altLang="en-US" sz="1100" dirty="0">
                <a:solidFill>
                  <a:schemeClr val="tx1"/>
                </a:solidFill>
                <a:ea typeface="ＭＳ Ｐゴシック" panose="020B0600070205080204" pitchFamily="34" charset="-128"/>
                <a:sym typeface="Wingdings 2" panose="05020102010507070707" pitchFamily="18" charset="2"/>
              </a:rPr>
              <a:t> Eaten</a:t>
            </a:r>
            <a:r>
              <a:rPr lang="en-US" altLang="en-US" sz="1100" dirty="0">
                <a:solidFill>
                  <a:schemeClr val="tx1"/>
                </a:solidFill>
                <a:ea typeface="ＭＳ Ｐゴシック" panose="020B0600070205080204" pitchFamily="34" charset="-128"/>
              </a:rPr>
              <a:t> = </a:t>
            </a:r>
            <a:r>
              <a:rPr lang="en-US" altLang="en-US" sz="1100" dirty="0">
                <a:solidFill>
                  <a:schemeClr val="tx1"/>
                </a:solidFill>
                <a:ea typeface="ＭＳ Ｐゴシック" panose="020B0600070205080204" pitchFamily="34" charset="-128"/>
                <a:sym typeface="Wingdings 2" panose="05020102010507070707" pitchFamily="18" charset="2"/>
              </a:rPr>
              <a:t>20-40 minutes </a:t>
            </a:r>
            <a:r>
              <a:rPr lang="en-GB" altLang="en-US" sz="1100" u="sng" dirty="0">
                <a:solidFill>
                  <a:schemeClr val="tx1"/>
                </a:solidFill>
                <a:ea typeface="ＭＳ Ｐゴシック" panose="020B0600070205080204" pitchFamily="34" charset="-128"/>
                <a:sym typeface="Wingdings 2" panose="05020102010507070707" pitchFamily="18" charset="2"/>
              </a:rPr>
              <a:t>LASTS</a:t>
            </a:r>
            <a:r>
              <a:rPr lang="en-US" altLang="en-US" sz="1100" dirty="0">
                <a:solidFill>
                  <a:schemeClr val="tx1"/>
                </a:solidFill>
                <a:ea typeface="ＭＳ Ｐゴシック" panose="020B0600070205080204" pitchFamily="34" charset="-128"/>
                <a:sym typeface="Wingdings 2" panose="05020102010507070707" pitchFamily="18" charset="2"/>
              </a:rPr>
              <a:t> Up to 6 hours depending on THC level</a:t>
            </a:r>
            <a:r>
              <a:rPr lang="en-GB" altLang="en-US" sz="1100" dirty="0">
                <a:solidFill>
                  <a:schemeClr val="tx1"/>
                </a:solidFill>
                <a:ea typeface="ＭＳ Ｐゴシック" panose="020B0600070205080204" pitchFamily="34" charset="-128"/>
                <a:sym typeface="Wingdings 2" panose="05020102010507070707" pitchFamily="18" charset="2"/>
              </a:rPr>
              <a:t> </a:t>
            </a:r>
            <a:r>
              <a:rPr lang="en-US" altLang="en-US" sz="1100" dirty="0">
                <a:solidFill>
                  <a:schemeClr val="tx1"/>
                </a:solidFill>
                <a:ea typeface="ＭＳ Ｐゴシック" panose="020B0600070205080204" pitchFamily="34" charset="-128"/>
                <a:sym typeface="Wingdings 2" panose="05020102010507070707" pitchFamily="18" charset="2"/>
              </a:rPr>
              <a:t>and the amount smoked</a:t>
            </a: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a:solidFill>
                  <a:schemeClr val="tx1"/>
                </a:solidFill>
                <a:ea typeface="ＭＳ Ｐゴシック" panose="020B0600070205080204" pitchFamily="34" charset="-128"/>
                <a:sym typeface="Wingdings 2" panose="05020102010507070707" pitchFamily="18" charset="2"/>
              </a:rPr>
              <a:t>Amphetamine </a:t>
            </a:r>
            <a:r>
              <a:rPr lang="en-US" altLang="en-US" sz="1100" b="0" dirty="0">
                <a:solidFill>
                  <a:schemeClr val="tx1"/>
                </a:solidFill>
                <a:ea typeface="ＭＳ Ｐゴシック" panose="020B0600070205080204" pitchFamily="34" charset="-128"/>
                <a:sym typeface="Wingdings 2" panose="05020102010507070707" pitchFamily="18" charset="2"/>
              </a:rPr>
              <a:t>“Whizz, Speed” a powder sold in wraps, can be eaten, sniffed or injected</a:t>
            </a:r>
          </a:p>
          <a:p>
            <a:pPr>
              <a:lnSpc>
                <a:spcPct val="100000"/>
              </a:lnSpc>
              <a:spcBef>
                <a:spcPct val="50000"/>
              </a:spcBef>
              <a:defRPr/>
            </a:pPr>
            <a:r>
              <a:rPr lang="en-US" altLang="en-US" sz="1100" b="0" dirty="0">
                <a:solidFill>
                  <a:schemeClr val="tx1"/>
                </a:solidFill>
                <a:ea typeface="ＭＳ Ｐゴシック" panose="020B0600070205080204" pitchFamily="34" charset="-128"/>
                <a:sym typeface="Wingdings 2" panose="05020102010507070707" pitchFamily="18" charset="2"/>
              </a:rPr>
              <a:t>Symptoms:</a:t>
            </a:r>
            <a:r>
              <a:rPr lang="en-US" altLang="en-US" sz="1100" b="0" baseline="0" dirty="0">
                <a:solidFill>
                  <a:schemeClr val="tx1"/>
                </a:solidFill>
                <a:ea typeface="ＭＳ Ｐゴシック" panose="020B0600070205080204" pitchFamily="34" charset="-128"/>
                <a:sym typeface="Wingdings 2" panose="05020102010507070707" pitchFamily="18" charset="2"/>
              </a:rPr>
              <a:t> Stimulant , weight loss, insomnia</a:t>
            </a:r>
            <a:endParaRPr lang="en-US" altLang="en-US" sz="1100" b="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err="1">
                <a:solidFill>
                  <a:schemeClr val="tx1"/>
                </a:solidFill>
                <a:ea typeface="ＭＳ Ｐゴシック" panose="020B0600070205080204" pitchFamily="34" charset="-128"/>
                <a:sym typeface="Wingdings 2" panose="05020102010507070707" pitchFamily="18" charset="2"/>
              </a:rPr>
              <a:t>Mephedrone</a:t>
            </a:r>
            <a:r>
              <a:rPr lang="en-US" altLang="en-US" sz="1100" baseline="0" dirty="0">
                <a:solidFill>
                  <a:schemeClr val="tx1"/>
                </a:solidFill>
                <a:ea typeface="ＭＳ Ｐゴシック" panose="020B0600070205080204" pitchFamily="34" charset="-128"/>
                <a:sym typeface="Wingdings 2" panose="05020102010507070707" pitchFamily="18" charset="2"/>
              </a:rPr>
              <a:t> “Meow </a:t>
            </a:r>
            <a:r>
              <a:rPr lang="en-US" altLang="en-US" sz="1100" baseline="0" dirty="0" err="1">
                <a:solidFill>
                  <a:schemeClr val="tx1"/>
                </a:solidFill>
                <a:ea typeface="ＭＳ Ｐゴシック" panose="020B0600070205080204" pitchFamily="34" charset="-128"/>
                <a:sym typeface="Wingdings 2" panose="05020102010507070707" pitchFamily="18" charset="2"/>
              </a:rPr>
              <a:t>Meow</a:t>
            </a:r>
            <a:r>
              <a:rPr lang="en-US" altLang="en-US" sz="1100" baseline="0" dirty="0">
                <a:solidFill>
                  <a:schemeClr val="tx1"/>
                </a:solidFill>
                <a:ea typeface="ＭＳ Ｐゴシック" panose="020B0600070205080204" pitchFamily="34" charset="-128"/>
                <a:sym typeface="Wingdings 2" panose="05020102010507070707" pitchFamily="18" charset="2"/>
              </a:rPr>
              <a:t>, </a:t>
            </a:r>
            <a:r>
              <a:rPr lang="en-US" altLang="en-US" sz="1100" baseline="0" dirty="0" err="1">
                <a:solidFill>
                  <a:schemeClr val="tx1"/>
                </a:solidFill>
                <a:ea typeface="ＭＳ Ｐゴシック" panose="020B0600070205080204" pitchFamily="34" charset="-128"/>
                <a:sym typeface="Wingdings 2" panose="05020102010507070707" pitchFamily="18" charset="2"/>
              </a:rPr>
              <a:t>Mcat</a:t>
            </a:r>
            <a:r>
              <a:rPr lang="en-US" altLang="en-US" sz="1100" baseline="0" dirty="0">
                <a:solidFill>
                  <a:schemeClr val="tx1"/>
                </a:solidFill>
                <a:ea typeface="ＭＳ Ｐゴシック" panose="020B0600070205080204" pitchFamily="34" charset="-128"/>
                <a:sym typeface="Wingdings 2" panose="05020102010507070707" pitchFamily="18" charset="2"/>
              </a:rPr>
              <a:t>, Magic” Off white powder, cheap alternative to cocaine and ecstasy. Used by vets as a horse tranquilizer</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produces euphoria, alertness and talkativeness</a:t>
            </a:r>
          </a:p>
          <a:p>
            <a:pPr>
              <a:lnSpc>
                <a:spcPct val="100000"/>
              </a:lnSpc>
              <a:spcBef>
                <a:spcPct val="50000"/>
              </a:spcBef>
              <a:defRPr/>
            </a:pPr>
            <a:endParaRPr lang="en-US" altLang="en-US" sz="1100" baseline="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baseline="0" dirty="0">
                <a:solidFill>
                  <a:schemeClr val="tx1"/>
                </a:solidFill>
                <a:ea typeface="ＭＳ Ｐゴシック" panose="020B0600070205080204" pitchFamily="34" charset="-128"/>
                <a:sym typeface="Wingdings 2" panose="05020102010507070707" pitchFamily="18" charset="2"/>
              </a:rPr>
              <a:t>Ketamine</a:t>
            </a:r>
            <a:r>
              <a:rPr lang="en-US" altLang="en-US" sz="1100" baseline="0" dirty="0">
                <a:solidFill>
                  <a:schemeClr val="tx1"/>
                </a:solidFill>
                <a:ea typeface="ＭＳ Ｐゴシック" panose="020B0600070205080204" pitchFamily="34" charset="-128"/>
                <a:sym typeface="Wingdings 2" panose="05020102010507070707" pitchFamily="18" charset="2"/>
              </a:rPr>
              <a:t> “K, Special K” a white powder that is mainly snorted but can be smoked or injected. </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Takes 30 seconds to take effect. Effects can be very dramatic, brings energy and confidence but with higher dosages can be disassociated with reality. Can cause long time bladder issues</a:t>
            </a: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defRPr/>
            </a:pPr>
            <a:endParaRPr lang="en-US" altLang="en-US" sz="1100" b="1" dirty="0">
              <a:solidFill>
                <a:schemeClr val="tx1"/>
              </a:solidFill>
              <a:ea typeface="ＭＳ Ｐゴシック" panose="020B0600070205080204" pitchFamily="34" charset="-128"/>
            </a:endParaRPr>
          </a:p>
          <a:p>
            <a:pPr>
              <a:lnSpc>
                <a:spcPct val="100000"/>
              </a:lnSpc>
              <a:defRPr/>
            </a:pPr>
            <a:r>
              <a:rPr lang="en-US" altLang="en-US" sz="1100" b="1" dirty="0">
                <a:solidFill>
                  <a:schemeClr val="tx1"/>
                </a:solidFill>
                <a:ea typeface="ＭＳ Ｐゴシック" panose="020B0600070205080204" pitchFamily="34" charset="-128"/>
              </a:rPr>
              <a:t>Barbiturates</a:t>
            </a:r>
            <a:r>
              <a:rPr lang="en-US" altLang="en-US" sz="1100" dirty="0">
                <a:solidFill>
                  <a:schemeClr val="tx1"/>
                </a:solidFill>
                <a:ea typeface="ＭＳ Ｐゴシック" panose="020B0600070205080204" pitchFamily="34" charset="-128"/>
              </a:rPr>
              <a:t> ”Angels, </a:t>
            </a:r>
            <a:r>
              <a:rPr lang="en-US" altLang="en-US" sz="1100" dirty="0" err="1">
                <a:solidFill>
                  <a:schemeClr val="tx1"/>
                </a:solidFill>
                <a:ea typeface="ＭＳ Ｐゴシック" panose="020B0600070205080204" pitchFamily="34" charset="-128"/>
              </a:rPr>
              <a:t>Chewies</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tablets and capsules of various colours and forms, mostly available legally on prescription</a:t>
            </a:r>
          </a:p>
          <a:p>
            <a:pPr>
              <a:lnSpc>
                <a:spcPct val="100000"/>
              </a:lnSpc>
              <a:defRPr/>
            </a:pPr>
            <a:r>
              <a:rPr lang="en-GB" altLang="en-US" sz="1100" b="0" u="none" kern="0" dirty="0">
                <a:solidFill>
                  <a:schemeClr val="tx1"/>
                </a:solidFill>
              </a:rPr>
              <a:t>Symptoms: They are depressants or downers. They decrease motor activities and produce d</a:t>
            </a:r>
            <a:r>
              <a:rPr lang="en-GB" altLang="en-US" sz="1100" kern="0" dirty="0">
                <a:solidFill>
                  <a:schemeClr val="tx1"/>
                </a:solidFill>
              </a:rPr>
              <a:t>rowsiness</a:t>
            </a:r>
            <a:r>
              <a:rPr lang="en-GB" altLang="en-US" sz="1100" kern="0" baseline="0" dirty="0">
                <a:solidFill>
                  <a:schemeClr val="tx1"/>
                </a:solidFill>
              </a:rPr>
              <a:t> and</a:t>
            </a:r>
            <a:r>
              <a:rPr lang="en-GB" altLang="en-US" sz="1100" kern="0" dirty="0">
                <a:solidFill>
                  <a:schemeClr val="tx1"/>
                </a:solidFill>
              </a:rPr>
              <a:t> slurred speech.</a:t>
            </a: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Synthetic Cannabinoids </a:t>
            </a:r>
            <a:r>
              <a:rPr lang="en-US" altLang="en-US" sz="1100" b="0" u="none" dirty="0">
                <a:solidFill>
                  <a:schemeClr val="tx1"/>
                </a:solidFill>
                <a:ea typeface="ＭＳ Ｐゴシック" panose="020B0600070205080204" pitchFamily="34" charset="-128"/>
              </a:rPr>
              <a:t>“Spice, Black Mamba, Pandora's Box, Legal Weed” Sold</a:t>
            </a:r>
            <a:r>
              <a:rPr lang="en-US" altLang="en-US" sz="1100" b="0" u="none" baseline="0" dirty="0">
                <a:solidFill>
                  <a:schemeClr val="tx1"/>
                </a:solidFill>
                <a:ea typeface="ＭＳ Ｐゴシック" panose="020B0600070205080204" pitchFamily="34" charset="-128"/>
              </a:rPr>
              <a:t> in the UK as a ‘legal alternative to cannabis. Previously purchased in shops and online prior to be made illegal. A steep rise in their use in prisons. The chemical mimics the effects the psychoactive element of cannabis and therefore cannot be detected on drug testing devises. </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Potent trip, anxiety and depression. And of the drugs that fall under </a:t>
            </a:r>
            <a:r>
              <a:rPr lang="en-GB" sz="1100" b="0" u="none" baseline="0" dirty="0">
                <a:solidFill>
                  <a:schemeClr val="tx1"/>
                </a:solidFill>
                <a:ea typeface="ＭＳ Ｐゴシック" pitchFamily="-112" charset="-128"/>
              </a:rPr>
              <a:t>The</a:t>
            </a:r>
            <a:r>
              <a:rPr lang="en-GB" sz="1100" dirty="0">
                <a:solidFill>
                  <a:schemeClr val="tx1"/>
                </a:solidFill>
              </a:rPr>
              <a:t> </a:t>
            </a:r>
            <a:r>
              <a:rPr lang="en-GB" sz="1100" b="1" dirty="0">
                <a:solidFill>
                  <a:schemeClr val="tx1"/>
                </a:solidFill>
              </a:rPr>
              <a:t>Psychoactive Substances Act 2016 </a:t>
            </a:r>
            <a:r>
              <a:rPr lang="en-GB" sz="1100" b="0" dirty="0">
                <a:solidFill>
                  <a:schemeClr val="tx1"/>
                </a:solidFill>
              </a:rPr>
              <a:t>e.g. Spice,</a:t>
            </a:r>
            <a:r>
              <a:rPr lang="en-GB" sz="1100" b="0" baseline="0" dirty="0">
                <a:solidFill>
                  <a:schemeClr val="tx1"/>
                </a:solidFill>
              </a:rPr>
              <a:t> will mean</a:t>
            </a:r>
            <a:r>
              <a:rPr lang="en-GB" sz="1100" dirty="0">
                <a:solidFill>
                  <a:schemeClr val="tx1"/>
                </a:solidFill>
              </a:rPr>
              <a:t> that none of these drugs are legal to produce, supply, or import (even for personal use) for human consumption. In 2014 alone, new psychoactive substances were involved in the deaths of 144 people in the UK, up from 31 deaths in 2010 and there have been a total of 444 deaths involving new psychoactive substances since 2010.</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sng" dirty="0">
                <a:ea typeface="ＭＳ Ｐゴシック" panose="020B0600070205080204" pitchFamily="34" charset="-128"/>
              </a:rPr>
              <a:t>Class C</a:t>
            </a:r>
          </a:p>
          <a:p>
            <a:pPr>
              <a:lnSpc>
                <a:spcPct val="100000"/>
              </a:lnSpc>
              <a:spcBef>
                <a:spcPct val="50000"/>
              </a:spcBef>
              <a:defRPr/>
            </a:pPr>
            <a:endParaRPr lang="en-US" altLang="en-US" sz="1100" dirty="0">
              <a:solidFill>
                <a:schemeClr val="tx2"/>
              </a:solidFill>
              <a:ea typeface="ＭＳ Ｐゴシック" panose="020B0600070205080204" pitchFamily="34" charset="-128"/>
              <a:sym typeface="Wingdings 2" panose="05020102010507070707" pitchFamily="18" charset="2"/>
            </a:endParaRPr>
          </a:p>
          <a:p>
            <a:pPr>
              <a:lnSpc>
                <a:spcPct val="100000"/>
              </a:lnSpc>
              <a:defRPr/>
            </a:pPr>
            <a:r>
              <a:rPr lang="en-US" altLang="en-US" sz="1100" b="1" dirty="0" err="1">
                <a:ea typeface="ＭＳ Ｐゴシック" panose="020B0600070205080204" pitchFamily="34" charset="-128"/>
              </a:rPr>
              <a:t>Khat</a:t>
            </a:r>
            <a:r>
              <a:rPr lang="en-US" altLang="en-US" sz="1100" b="1" dirty="0">
                <a:ea typeface="ＭＳ Ｐゴシック" panose="020B0600070205080204" pitchFamily="34" charset="-128"/>
              </a:rPr>
              <a:t> </a:t>
            </a:r>
            <a:r>
              <a:rPr lang="en-US" altLang="en-US" sz="1100" b="0" dirty="0">
                <a:ea typeface="ＭＳ Ｐゴシック" panose="020B0600070205080204" pitchFamily="34" charset="-128"/>
              </a:rPr>
              <a:t>“Chat, </a:t>
            </a:r>
            <a:r>
              <a:rPr lang="en-US" altLang="en-US" sz="1100" b="0" dirty="0" err="1">
                <a:ea typeface="ＭＳ Ｐゴシック" panose="020B0600070205080204" pitchFamily="34" charset="-128"/>
              </a:rPr>
              <a:t>Khat</a:t>
            </a:r>
            <a:r>
              <a:rPr lang="en-US" altLang="en-US" sz="1100" b="0" dirty="0">
                <a:ea typeface="ＭＳ Ｐゴシック" panose="020B0600070205080204" pitchFamily="34" charset="-128"/>
              </a:rPr>
              <a:t>” leaves can be chewed or infused in tea. Used predominantly among the Somali community and</a:t>
            </a:r>
            <a:r>
              <a:rPr lang="en-US" altLang="en-US" sz="1100" b="0" baseline="0" dirty="0">
                <a:ea typeface="ＭＳ Ｐゴシック" panose="020B0600070205080204" pitchFamily="34" charset="-128"/>
              </a:rPr>
              <a:t> Ethiopian groups. </a:t>
            </a:r>
          </a:p>
          <a:p>
            <a:pPr>
              <a:lnSpc>
                <a:spcPct val="100000"/>
              </a:lnSpc>
              <a:defRPr/>
            </a:pPr>
            <a:r>
              <a:rPr lang="en-US" altLang="en-US" sz="1100" b="0" baseline="0" dirty="0">
                <a:ea typeface="ＭＳ Ｐゴシック" panose="020B0600070205080204" pitchFamily="34" charset="-128"/>
              </a:rPr>
              <a:t>Symptoms: It’s a mild stimulant but has a calming effect. Excessive use can lead to psychosis and oral cancer</a:t>
            </a:r>
            <a:endParaRPr lang="en-US" altLang="en-US" sz="1100" b="0" dirty="0">
              <a:ea typeface="ＭＳ Ｐゴシック" panose="020B0600070205080204" pitchFamily="34" charset="-128"/>
            </a:endParaRPr>
          </a:p>
          <a:p>
            <a:pPr>
              <a:lnSpc>
                <a:spcPct val="100000"/>
              </a:lnSpc>
              <a:defRPr/>
            </a:pPr>
            <a:endParaRPr lang="en-US" altLang="en-US" sz="1100" b="1" dirty="0">
              <a:ea typeface="ＭＳ Ｐゴシック" panose="020B0600070205080204" pitchFamily="34" charset="-128"/>
            </a:endParaRPr>
          </a:p>
          <a:p>
            <a:pPr>
              <a:lnSpc>
                <a:spcPct val="100000"/>
              </a:lnSpc>
              <a:defRPr/>
            </a:pPr>
            <a:r>
              <a:rPr lang="en-US" altLang="en-US" sz="1100" b="1" dirty="0">
                <a:ea typeface="ＭＳ Ｐゴシック" panose="020B0600070205080204" pitchFamily="34" charset="-128"/>
              </a:rPr>
              <a:t>Anabolic Steroids </a:t>
            </a:r>
            <a:r>
              <a:rPr lang="en-US" altLang="en-US" sz="1100" b="0" dirty="0">
                <a:ea typeface="ＭＳ Ｐゴシック" panose="020B0600070205080204" pitchFamily="34" charset="-128"/>
              </a:rPr>
              <a:t>“Iron Brew” used to increase body weight and build muscle. A prescription only medicine  and taken via tablet or injection</a:t>
            </a:r>
          </a:p>
          <a:p>
            <a:pPr>
              <a:lnSpc>
                <a:spcPct val="100000"/>
              </a:lnSpc>
              <a:defRPr/>
            </a:pPr>
            <a:r>
              <a:rPr lang="en-US" altLang="en-US" sz="1100" b="0" dirty="0">
                <a:ea typeface="ＭＳ Ｐゴシック" panose="020B0600070205080204" pitchFamily="34" charset="-128"/>
              </a:rPr>
              <a:t>Symptoms: User can become more aggressive, can bring about infertility and sex drive in men. Side effects are irreversible</a:t>
            </a:r>
          </a:p>
          <a:p>
            <a:pPr>
              <a:lnSpc>
                <a:spcPct val="100000"/>
              </a:lnSpc>
              <a:defRPr/>
            </a:pPr>
            <a:endParaRPr lang="en-US" altLang="en-US" sz="1100" dirty="0">
              <a:ea typeface="ＭＳ Ｐゴシック" panose="020B0600070205080204" pitchFamily="34" charset="-128"/>
            </a:endParaRPr>
          </a:p>
          <a:p>
            <a:pPr>
              <a:lnSpc>
                <a:spcPct val="100000"/>
              </a:lnSpc>
              <a:defRPr/>
            </a:pPr>
            <a:r>
              <a:rPr lang="en-GB" altLang="en-US" sz="1100" b="1" kern="0" dirty="0">
                <a:ea typeface="ＭＳ Ｐゴシック" pitchFamily="-112" charset="-128"/>
              </a:rPr>
              <a:t>GHB</a:t>
            </a:r>
            <a:r>
              <a:rPr lang="en-GB" altLang="en-US" sz="1100" kern="0" baseline="0" dirty="0">
                <a:ea typeface="ＭＳ Ｐゴシック" pitchFamily="-112" charset="-128"/>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kern="0" baseline="0" dirty="0">
                <a:ea typeface="ＭＳ Ｐゴシック" pitchFamily="-112" charset="-128"/>
              </a:rPr>
              <a:t>Symptoms: Produces a euphoric effect within 10 minutes and can last up to 24hrs. No evidence of any long term effects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13</a:t>
            </a:fld>
            <a:endParaRPr lang="en-US"/>
          </a:p>
        </p:txBody>
      </p:sp>
    </p:spTree>
    <p:extLst>
      <p:ext uri="{BB962C8B-B14F-4D97-AF65-F5344CB8AC3E}">
        <p14:creationId xmlns:p14="http://schemas.microsoft.com/office/powerpoint/2010/main" val="404660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25</a:t>
            </a:fld>
            <a:endParaRPr lang="en-US"/>
          </a:p>
        </p:txBody>
      </p:sp>
    </p:spTree>
    <p:extLst>
      <p:ext uri="{BB962C8B-B14F-4D97-AF65-F5344CB8AC3E}">
        <p14:creationId xmlns:p14="http://schemas.microsoft.com/office/powerpoint/2010/main" val="890904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5531505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37</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CLARKE &amp; READER</a:t>
            </a:r>
            <a:endParaRPr lang="en-GB" sz="1100" b="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39</a:t>
            </a:fld>
            <a:endParaRPr lang="en-GB" altLang="en-US"/>
          </a:p>
        </p:txBody>
      </p:sp>
    </p:spTree>
    <p:extLst>
      <p:ext uri="{BB962C8B-B14F-4D97-AF65-F5344CB8AC3E}">
        <p14:creationId xmlns:p14="http://schemas.microsoft.com/office/powerpoint/2010/main" val="39333855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When he offers the wraps to students</a:t>
            </a:r>
            <a:r>
              <a:rPr lang="en-GB" sz="1100" b="0" dirty="0">
                <a:effectLst/>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42037273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Both</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41</a:t>
            </a:fld>
            <a:endParaRPr lang="en-GB" altLang="en-US"/>
          </a:p>
        </p:txBody>
      </p:sp>
    </p:spTree>
    <p:extLst>
      <p:ext uri="{BB962C8B-B14F-4D97-AF65-F5344CB8AC3E}">
        <p14:creationId xmlns:p14="http://schemas.microsoft.com/office/powerpoint/2010/main" val="1610018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2.jpe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3.jpe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8.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9.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hyperlink" Target="https://www.south-wales.police.uk/police-forces/south-wales-police/areas/stats-and-data/stats-and-data/out-of-court-disposals/" TargetMode="External"/><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64.jpeg"/><Relationship Id="rId4" Type="http://schemas.openxmlformats.org/officeDocument/2006/relationships/image" Target="../media/image63.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Layout" Target="../diagrams/layout7.xml"/><Relationship Id="rId7" Type="http://schemas.openxmlformats.org/officeDocument/2006/relationships/image" Target="../media/image66.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68.jpeg"/></Relationships>
</file>

<file path=ppt/slides/_rels/slide3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4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336395" y="991220"/>
            <a:ext cx="5395912" cy="2387600"/>
          </a:xfrm>
          <a:solidFill>
            <a:schemeClr val="bg1"/>
          </a:solidFill>
        </p:spPr>
        <p:txBody>
          <a:bodyPr>
            <a:normAutofit/>
          </a:bodyPr>
          <a:lstStyle/>
          <a:p>
            <a:pPr algn="l"/>
            <a:r>
              <a:rPr lang="en-US" sz="5000" dirty="0">
                <a:solidFill>
                  <a:schemeClr val="accent2"/>
                </a:solidFill>
              </a:rPr>
              <a:t>BMPL4010 Response Policing </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accent2"/>
                </a:solidFill>
              </a:rPr>
              <a:t>Misuse of Drugs Act 1971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589560" y="856180"/>
            <a:ext cx="4560584" cy="1128068"/>
          </a:xfrm>
        </p:spPr>
        <p:txBody>
          <a:bodyPr anchor="ctr">
            <a:normAutofit/>
          </a:bodyPr>
          <a:lstStyle/>
          <a:p>
            <a:pPr algn="ctr"/>
            <a:r>
              <a:rPr lang="en-US" sz="3700" dirty="0"/>
              <a:t>Learning Outcomes of Workshop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590719" y="2330505"/>
            <a:ext cx="4559425" cy="3979585"/>
          </a:xfrm>
        </p:spPr>
        <p:txBody>
          <a:bodyPr anchor="ct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Demonstrate how to deal with Cannabis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7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5" r="2562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15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rugs 1a"/>
          <p:cNvPicPr>
            <a:picLocks noChangeAspect="1" noChangeArrowheads="1"/>
          </p:cNvPicPr>
          <p:nvPr/>
        </p:nvPicPr>
        <p:blipFill rotWithShape="1">
          <a:blip r:embed="rId3">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pPr algn="ctr"/>
            <a:r>
              <a:rPr lang="en-US" sz="4000" dirty="0"/>
              <a:t>Drug Classifications</a:t>
            </a:r>
          </a:p>
        </p:txBody>
      </p:sp>
    </p:spTree>
    <p:extLst>
      <p:ext uri="{BB962C8B-B14F-4D97-AF65-F5344CB8AC3E}">
        <p14:creationId xmlns:p14="http://schemas.microsoft.com/office/powerpoint/2010/main" val="198662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5 Minute Timer – 123Timer">
            <a:extLst>
              <a:ext uri="{FF2B5EF4-FFF2-40B4-BE49-F238E27FC236}">
                <a16:creationId xmlns:a16="http://schemas.microsoft.com/office/drawing/2014/main" id="{17420E06-64C4-14AF-98AD-A54FB7803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84" r="3" b="348"/>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Drugs - WUR">
            <a:extLst>
              <a:ext uri="{FF2B5EF4-FFF2-40B4-BE49-F238E27FC236}">
                <a16:creationId xmlns:a16="http://schemas.microsoft.com/office/drawing/2014/main" id="{82B4A750-0CF9-2C8D-21BB-85454EDFE0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436" r="1"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What Research Psychologists Do – Association for Psychological Science – APS">
            <a:extLst>
              <a:ext uri="{FF2B5EF4-FFF2-40B4-BE49-F238E27FC236}">
                <a16:creationId xmlns:a16="http://schemas.microsoft.com/office/drawing/2014/main" id="{D19A2A0F-A09A-711A-E18D-5A2569155C4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487" r="2" b="2195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09" name="Freeform: Shape 4108">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11" name="Freeform: Shape 4110">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29E72C-CE49-D744-33BE-4E61D55CF0A7}"/>
              </a:ext>
            </a:extLst>
          </p:cNvPr>
          <p:cNvSpPr>
            <a:spLocks noGrp="1"/>
          </p:cNvSpPr>
          <p:nvPr>
            <p:ph type="title"/>
          </p:nvPr>
        </p:nvSpPr>
        <p:spPr>
          <a:xfrm>
            <a:off x="438912" y="1527048"/>
            <a:ext cx="5020056" cy="2770632"/>
          </a:xfrm>
        </p:spPr>
        <p:txBody>
          <a:bodyPr vert="horz" lIns="91440" tIns="45720" rIns="91440" bIns="45720" rtlCol="0" anchor="b">
            <a:normAutofit/>
          </a:bodyPr>
          <a:lstStyle/>
          <a:p>
            <a:r>
              <a:rPr lang="en-US" sz="5400" b="1" u="sng" kern="1200">
                <a:solidFill>
                  <a:schemeClr val="tx1"/>
                </a:solidFill>
                <a:latin typeface="+mj-lt"/>
                <a:ea typeface="+mj-ea"/>
                <a:cs typeface="+mj-cs"/>
              </a:rPr>
              <a:t>Research Task </a:t>
            </a:r>
          </a:p>
        </p:txBody>
      </p:sp>
      <p:sp>
        <p:nvSpPr>
          <p:cNvPr id="3" name="Content Placeholder 2">
            <a:extLst>
              <a:ext uri="{FF2B5EF4-FFF2-40B4-BE49-F238E27FC236}">
                <a16:creationId xmlns:a16="http://schemas.microsoft.com/office/drawing/2014/main" id="{0768AD98-7D0D-053A-F258-EAF3132BEC9D}"/>
              </a:ext>
            </a:extLst>
          </p:cNvPr>
          <p:cNvSpPr>
            <a:spLocks noGrp="1"/>
          </p:cNvSpPr>
          <p:nvPr>
            <p:ph idx="1"/>
          </p:nvPr>
        </p:nvSpPr>
        <p:spPr>
          <a:xfrm>
            <a:off x="438912" y="4690872"/>
            <a:ext cx="4919472" cy="1335024"/>
          </a:xfrm>
        </p:spPr>
        <p:txBody>
          <a:bodyPr vert="horz" lIns="91440" tIns="45720" rIns="91440" bIns="45720" rtlCol="0">
            <a:normAutofit/>
          </a:bodyPr>
          <a:lstStyle/>
          <a:p>
            <a:pPr marL="0" indent="0">
              <a:buNone/>
            </a:pPr>
            <a:r>
              <a:rPr lang="en-US" kern="1200">
                <a:solidFill>
                  <a:schemeClr val="tx1"/>
                </a:solidFill>
                <a:latin typeface="+mn-lt"/>
                <a:ea typeface="+mn-ea"/>
                <a:cs typeface="+mn-cs"/>
              </a:rPr>
              <a:t>Identify a controlled drug in each of the three classifications (A, B and C)</a:t>
            </a:r>
          </a:p>
        </p:txBody>
      </p:sp>
      <p:sp>
        <p:nvSpPr>
          <p:cNvPr id="4113" name="Rectangle 4112">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5" name="Rectangle 4114">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76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4000" y="-65511"/>
            <a:ext cx="9147176" cy="529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a:spLocks noChangeArrowheads="1"/>
          </p:cNvSpPr>
          <p:nvPr/>
        </p:nvSpPr>
        <p:spPr bwMode="auto">
          <a:xfrm>
            <a:off x="1775520" y="1100562"/>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4"/>
          <a:stretch>
            <a:fillRect/>
          </a:stretch>
        </p:blipFill>
        <p:spPr>
          <a:xfrm>
            <a:off x="3924002" y="1307065"/>
            <a:ext cx="1473725" cy="1105293"/>
          </a:xfrm>
          <a:prstGeom prst="rect">
            <a:avLst/>
          </a:prstGeom>
        </p:spPr>
      </p:pic>
      <p:pic>
        <p:nvPicPr>
          <p:cNvPr id="7" name="Picture 6"/>
          <p:cNvPicPr>
            <a:picLocks noChangeAspect="1"/>
          </p:cNvPicPr>
          <p:nvPr/>
        </p:nvPicPr>
        <p:blipFill>
          <a:blip r:embed="rId5"/>
          <a:stretch>
            <a:fillRect/>
          </a:stretch>
        </p:blipFill>
        <p:spPr>
          <a:xfrm>
            <a:off x="3903772" y="2932959"/>
            <a:ext cx="1577723" cy="1105295"/>
          </a:xfrm>
          <a:prstGeom prst="rect">
            <a:avLst/>
          </a:prstGeom>
        </p:spPr>
      </p:pic>
      <p:pic>
        <p:nvPicPr>
          <p:cNvPr id="8" name="Picture 7"/>
          <p:cNvPicPr>
            <a:picLocks noChangeAspect="1"/>
          </p:cNvPicPr>
          <p:nvPr/>
        </p:nvPicPr>
        <p:blipFill>
          <a:blip r:embed="rId6"/>
          <a:stretch>
            <a:fillRect/>
          </a:stretch>
        </p:blipFill>
        <p:spPr>
          <a:xfrm>
            <a:off x="3903771" y="4746542"/>
            <a:ext cx="1599641" cy="1199730"/>
          </a:xfrm>
          <a:prstGeom prst="rect">
            <a:avLst/>
          </a:prstGeom>
        </p:spPr>
      </p:pic>
      <p:sp>
        <p:nvSpPr>
          <p:cNvPr id="9" name="TextBox 8"/>
          <p:cNvSpPr txBox="1"/>
          <p:nvPr/>
        </p:nvSpPr>
        <p:spPr>
          <a:xfrm>
            <a:off x="5984620" y="882039"/>
            <a:ext cx="4392488" cy="5570756"/>
          </a:xfrm>
          <a:prstGeom prst="rect">
            <a:avLst/>
          </a:prstGeom>
          <a:noFill/>
        </p:spPr>
        <p:txBody>
          <a:bodyPr wrap="square" rtlCol="0">
            <a:spAutoFit/>
          </a:bodyPr>
          <a:lstStyle/>
          <a:p>
            <a:r>
              <a:rPr lang="en-GB" sz="2400" dirty="0">
                <a:solidFill>
                  <a:schemeClr val="tx1"/>
                </a:solidFill>
                <a:latin typeface="Arial" panose="020B0604020202020204" pitchFamily="34" charset="0"/>
                <a:cs typeface="Arial" panose="020B0604020202020204" pitchFamily="34" charset="0"/>
              </a:rPr>
              <a:t>Ecstasy </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LSD</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Magic </a:t>
            </a:r>
          </a:p>
          <a:p>
            <a:r>
              <a:rPr lang="en-GB" altLang="en-US" sz="2400" dirty="0">
                <a:solidFill>
                  <a:schemeClr val="tx1"/>
                </a:solidFill>
                <a:latin typeface="Arial" panose="020B0604020202020204" pitchFamily="34" charset="0"/>
                <a:cs typeface="Arial" panose="020B0604020202020204" pitchFamily="34" charset="0"/>
              </a:rPr>
              <a:t>Mushrooms</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Methamphetamine</a:t>
            </a:r>
            <a:r>
              <a:rPr lang="en-GB" altLang="en-US" dirty="0">
                <a:solidFill>
                  <a:schemeClr val="tx1"/>
                </a:solidFill>
                <a:latin typeface="Arial" panose="020B0604020202020204" pitchFamily="34" charset="0"/>
                <a:cs typeface="Arial" panose="020B0604020202020204" pitchFamily="34" charset="0"/>
              </a:rPr>
              <a:t> </a:t>
            </a:r>
          </a:p>
          <a:p>
            <a:endParaRPr lang="en-GB" dirty="0">
              <a:solidFill>
                <a:schemeClr val="tx1"/>
              </a:solidFill>
            </a:endParaRPr>
          </a:p>
        </p:txBody>
      </p:sp>
      <p:pic>
        <p:nvPicPr>
          <p:cNvPr id="10" name="Picture 9"/>
          <p:cNvPicPr>
            <a:picLocks noChangeAspect="1"/>
          </p:cNvPicPr>
          <p:nvPr/>
        </p:nvPicPr>
        <p:blipFill>
          <a:blip r:embed="rId7"/>
          <a:stretch>
            <a:fillRect/>
          </a:stretch>
        </p:blipFill>
        <p:spPr>
          <a:xfrm>
            <a:off x="8960010" y="747237"/>
            <a:ext cx="1386517" cy="1039888"/>
          </a:xfrm>
          <a:prstGeom prst="rect">
            <a:avLst/>
          </a:prstGeom>
        </p:spPr>
      </p:pic>
      <p:pic>
        <p:nvPicPr>
          <p:cNvPr id="11" name="Picture 10"/>
          <p:cNvPicPr>
            <a:picLocks noChangeAspect="1"/>
          </p:cNvPicPr>
          <p:nvPr/>
        </p:nvPicPr>
        <p:blipFill>
          <a:blip r:embed="rId8"/>
          <a:stretch>
            <a:fillRect/>
          </a:stretch>
        </p:blipFill>
        <p:spPr>
          <a:xfrm>
            <a:off x="8960009" y="2163045"/>
            <a:ext cx="1407038" cy="1055278"/>
          </a:xfrm>
          <a:prstGeom prst="rect">
            <a:avLst/>
          </a:prstGeom>
        </p:spPr>
      </p:pic>
      <p:pic>
        <p:nvPicPr>
          <p:cNvPr id="12" name="Picture 11"/>
          <p:cNvPicPr>
            <a:picLocks noChangeAspect="1"/>
          </p:cNvPicPr>
          <p:nvPr/>
        </p:nvPicPr>
        <p:blipFill>
          <a:blip r:embed="rId9"/>
          <a:stretch>
            <a:fillRect/>
          </a:stretch>
        </p:blipFill>
        <p:spPr>
          <a:xfrm>
            <a:off x="8960010" y="3543184"/>
            <a:ext cx="1407039" cy="1055279"/>
          </a:xfrm>
          <a:prstGeom prst="rect">
            <a:avLst/>
          </a:prstGeom>
        </p:spPr>
      </p:pic>
      <p:pic>
        <p:nvPicPr>
          <p:cNvPr id="13" name="Picture 12"/>
          <p:cNvPicPr>
            <a:picLocks noChangeAspect="1"/>
          </p:cNvPicPr>
          <p:nvPr/>
        </p:nvPicPr>
        <p:blipFill>
          <a:blip r:embed="rId10"/>
          <a:stretch>
            <a:fillRect/>
          </a:stretch>
        </p:blipFill>
        <p:spPr>
          <a:xfrm>
            <a:off x="8960010" y="4816143"/>
            <a:ext cx="1414039" cy="1060529"/>
          </a:xfrm>
          <a:prstGeom prst="rect">
            <a:avLst/>
          </a:prstGeom>
        </p:spPr>
      </p:pic>
      <p:sp>
        <p:nvSpPr>
          <p:cNvPr id="14" name="TextBox 13"/>
          <p:cNvSpPr txBox="1"/>
          <p:nvPr/>
        </p:nvSpPr>
        <p:spPr>
          <a:xfrm>
            <a:off x="3333430" y="224017"/>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2412" y="0"/>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878389" y="47197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4"/>
          <a:stretch>
            <a:fillRect/>
          </a:stretch>
        </p:blipFill>
        <p:spPr>
          <a:xfrm>
            <a:off x="4654470" y="1250831"/>
            <a:ext cx="1439688" cy="1079766"/>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4656993" y="2834471"/>
            <a:ext cx="1444789" cy="1083592"/>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4654471" y="4491769"/>
            <a:ext cx="1444789" cy="929356"/>
          </a:xfrm>
          <a:prstGeom prst="rect">
            <a:avLst/>
          </a:prstGeom>
          <a:ln>
            <a:solidFill>
              <a:srgbClr val="000000"/>
            </a:solidFill>
          </a:ln>
        </p:spPr>
      </p:pic>
      <p:sp>
        <p:nvSpPr>
          <p:cNvPr id="8" name="TextBox 7"/>
          <p:cNvSpPr txBox="1"/>
          <p:nvPr/>
        </p:nvSpPr>
        <p:spPr>
          <a:xfrm>
            <a:off x="6529245" y="1258829"/>
            <a:ext cx="3384376" cy="4647426"/>
          </a:xfrm>
          <a:prstGeom prst="rect">
            <a:avLst/>
          </a:prstGeom>
          <a:noFill/>
        </p:spPr>
        <p:txBody>
          <a:bodyPr wrap="square" rtlCol="0">
            <a:spAutoFit/>
          </a:bodyPr>
          <a:lstStyle/>
          <a:p>
            <a:r>
              <a:rPr lang="en-GB" altLang="en-US" sz="2800" dirty="0">
                <a:solidFill>
                  <a:schemeClr val="tx1"/>
                </a:solidFill>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Barbiturates</a:t>
            </a:r>
          </a:p>
          <a:p>
            <a:endParaRPr lang="en-GB" altLang="en-US" sz="2800" dirty="0">
              <a:solidFill>
                <a:schemeClr val="tx1"/>
              </a:solidFill>
              <a:latin typeface="Arial" panose="020B0604020202020204" pitchFamily="34" charset="0"/>
              <a:cs typeface="Arial" panose="020B0604020202020204" pitchFamily="34" charset="0"/>
            </a:endParaRPr>
          </a:p>
          <a:p>
            <a:endParaRPr lang="en-GB" altLang="en-US" sz="2800" dirty="0">
              <a:solidFill>
                <a:schemeClr val="tx1"/>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7"/>
          <a:stretch>
            <a:fillRect/>
          </a:stretch>
        </p:blipFill>
        <p:spPr>
          <a:xfrm>
            <a:off x="9075990" y="1214221"/>
            <a:ext cx="1360651" cy="1020488"/>
          </a:xfrm>
          <a:prstGeom prst="rect">
            <a:avLst/>
          </a:prstGeom>
        </p:spPr>
      </p:pic>
      <p:pic>
        <p:nvPicPr>
          <p:cNvPr id="10" name="Picture 9"/>
          <p:cNvPicPr>
            <a:picLocks noChangeAspect="1"/>
          </p:cNvPicPr>
          <p:nvPr/>
        </p:nvPicPr>
        <p:blipFill>
          <a:blip r:embed="rId8"/>
          <a:stretch>
            <a:fillRect/>
          </a:stretch>
        </p:blipFill>
        <p:spPr>
          <a:xfrm>
            <a:off x="9080077" y="2897575"/>
            <a:ext cx="1360651" cy="1020488"/>
          </a:xfrm>
          <a:prstGeom prst="rect">
            <a:avLst/>
          </a:prstGeom>
        </p:spPr>
      </p:pic>
      <p:pic>
        <p:nvPicPr>
          <p:cNvPr id="11" name="Picture 10"/>
          <p:cNvPicPr>
            <a:picLocks noChangeAspect="1"/>
          </p:cNvPicPr>
          <p:nvPr/>
        </p:nvPicPr>
        <p:blipFill>
          <a:blip r:embed="rId9"/>
          <a:stretch>
            <a:fillRect/>
          </a:stretch>
        </p:blipFill>
        <p:spPr>
          <a:xfrm>
            <a:off x="9124099" y="4422649"/>
            <a:ext cx="1331303" cy="998477"/>
          </a:xfrm>
          <a:prstGeom prst="rect">
            <a:avLst/>
          </a:prstGeom>
          <a:ln>
            <a:solidFill>
              <a:schemeClr val="tx1"/>
            </a:solidFill>
          </a:ln>
        </p:spPr>
      </p:pic>
      <p:sp>
        <p:nvSpPr>
          <p:cNvPr id="12" name="TextBox 11"/>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animEffect transition="in" filter="fade">
                                      <p:cBhvr>
                                        <p:cTn id="50" dur="500"/>
                                        <p:tgtEl>
                                          <p:spTgt spid="8">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7" end="7"/>
                                            </p:txEl>
                                          </p:spTgt>
                                        </p:tgtEl>
                                        <p:attrNameLst>
                                          <p:attrName>style.visibility</p:attrName>
                                        </p:attrNameLst>
                                      </p:cBhvr>
                                      <p:to>
                                        <p:strVal val="visible"/>
                                      </p:to>
                                    </p:set>
                                    <p:animEffect transition="in" filter="fade">
                                      <p:cBhvr>
                                        <p:cTn id="60" dur="500"/>
                                        <p:tgtEl>
                                          <p:spTgt spid="8">
                                            <p:txEl>
                                              <p:pRg st="7" end="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630424" y="74387"/>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722753" y="625843"/>
            <a:ext cx="8497888" cy="5576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976989" y="1114572"/>
            <a:ext cx="1944216" cy="1458162"/>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3287689" y="2825906"/>
            <a:ext cx="1736907" cy="1302680"/>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7176120" y="4250975"/>
            <a:ext cx="1903648" cy="1427736"/>
          </a:xfrm>
          <a:prstGeom prst="rect">
            <a:avLst/>
          </a:prstGeom>
          <a:ln>
            <a:solidFill>
              <a:schemeClr val="tx1"/>
            </a:solidFill>
          </a:ln>
        </p:spPr>
      </p:pic>
      <p:sp>
        <p:nvSpPr>
          <p:cNvPr id="8" name="TextBox 7"/>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animEffect transition="in" filter="fade">
                                      <p:cBhvr>
                                        <p:cTn id="27" dur="500"/>
                                        <p:tgtEl>
                                          <p:spTgt spid="4">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2,819 Time To Think Stock Photos - Free &amp; Royalty-Free Stock Photos from  Dreamstime">
            <a:extLst>
              <a:ext uri="{FF2B5EF4-FFF2-40B4-BE49-F238E27FC236}">
                <a16:creationId xmlns:a16="http://schemas.microsoft.com/office/drawing/2014/main" id="{126A1A7F-6F62-B867-AE69-0F7EB45D75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en Can You Use The Statutory Defence Against Discrimination Claims?">
            <a:extLst>
              <a:ext uri="{FF2B5EF4-FFF2-40B4-BE49-F238E27FC236}">
                <a16:creationId xmlns:a16="http://schemas.microsoft.com/office/drawing/2014/main" id="{5613B17F-2BDE-B8B0-DD0C-CC007D6B18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319" r="-1" b="340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E5A6E9-0F76-6BD6-C50C-BD3799892701}"/>
              </a:ext>
            </a:extLst>
          </p:cNvPr>
          <p:cNvSpPr txBox="1"/>
          <p:nvPr/>
        </p:nvSpPr>
        <p:spPr>
          <a:xfrm>
            <a:off x="1296899" y="855884"/>
            <a:ext cx="4677229" cy="923330"/>
          </a:xfrm>
          <a:prstGeom prst="rect">
            <a:avLst/>
          </a:prstGeom>
          <a:noFill/>
        </p:spPr>
        <p:txBody>
          <a:bodyPr wrap="square" rtlCol="0">
            <a:spAutoFit/>
          </a:bodyPr>
          <a:lstStyle/>
          <a:p>
            <a:r>
              <a:rPr lang="en-US" sz="5400" dirty="0"/>
              <a:t>Research Task </a:t>
            </a:r>
          </a:p>
        </p:txBody>
      </p:sp>
      <p:graphicFrame>
        <p:nvGraphicFramePr>
          <p:cNvPr id="7191" name="TextBox 1">
            <a:extLst>
              <a:ext uri="{FF2B5EF4-FFF2-40B4-BE49-F238E27FC236}">
                <a16:creationId xmlns:a16="http://schemas.microsoft.com/office/drawing/2014/main" id="{4932987D-D137-6D24-EE89-F7601C6D9951}"/>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050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58700764"/>
              </p:ext>
            </p:extLst>
          </p:nvPr>
        </p:nvGraphicFramePr>
        <p:xfrm>
          <a:off x="434897" y="1124743"/>
          <a:ext cx="11374244" cy="5197997"/>
        </p:xfrm>
        <a:graphic>
          <a:graphicData uri="http://schemas.openxmlformats.org/drawingml/2006/table">
            <a:tbl>
              <a:tblPr firstRow="1" bandRow="1">
                <a:tableStyleId>{21E4AEA4-8DFA-4A89-87EB-49C32662AFE0}</a:tableStyleId>
              </a:tblPr>
              <a:tblGrid>
                <a:gridCol w="2843561">
                  <a:extLst>
                    <a:ext uri="{9D8B030D-6E8A-4147-A177-3AD203B41FA5}">
                      <a16:colId xmlns:a16="http://schemas.microsoft.com/office/drawing/2014/main" val="1679078417"/>
                    </a:ext>
                  </a:extLst>
                </a:gridCol>
                <a:gridCol w="2843561">
                  <a:extLst>
                    <a:ext uri="{9D8B030D-6E8A-4147-A177-3AD203B41FA5}">
                      <a16:colId xmlns:a16="http://schemas.microsoft.com/office/drawing/2014/main" val="2064139183"/>
                    </a:ext>
                  </a:extLst>
                </a:gridCol>
                <a:gridCol w="2843561">
                  <a:extLst>
                    <a:ext uri="{9D8B030D-6E8A-4147-A177-3AD203B41FA5}">
                      <a16:colId xmlns:a16="http://schemas.microsoft.com/office/drawing/2014/main" val="3128130626"/>
                    </a:ext>
                  </a:extLst>
                </a:gridCol>
                <a:gridCol w="2843561">
                  <a:extLst>
                    <a:ext uri="{9D8B030D-6E8A-4147-A177-3AD203B41FA5}">
                      <a16:colId xmlns:a16="http://schemas.microsoft.com/office/drawing/2014/main" val="2371383047"/>
                    </a:ext>
                  </a:extLst>
                </a:gridCol>
              </a:tblGrid>
              <a:tr h="605246">
                <a:tc>
                  <a:txBody>
                    <a:bodyPr/>
                    <a:lstStyle/>
                    <a:p>
                      <a:endParaRPr lang="en-GB" dirty="0"/>
                    </a:p>
                  </a:txBody>
                  <a:tcPr/>
                </a:tc>
                <a:tc>
                  <a:txBody>
                    <a:bodyPr/>
                    <a:lstStyle/>
                    <a:p>
                      <a:pPr algn="ctr"/>
                      <a:r>
                        <a:rPr lang="en-GB" sz="2800" u="sng" dirty="0">
                          <a:solidFill>
                            <a:schemeClr val="tx1"/>
                          </a:solidFill>
                        </a:rPr>
                        <a:t>Class A</a:t>
                      </a:r>
                    </a:p>
                  </a:txBody>
                  <a:tcPr/>
                </a:tc>
                <a:tc>
                  <a:txBody>
                    <a:bodyPr/>
                    <a:lstStyle/>
                    <a:p>
                      <a:pPr algn="ctr"/>
                      <a:r>
                        <a:rPr lang="en-GB" sz="2800" u="sng" dirty="0">
                          <a:solidFill>
                            <a:schemeClr val="tx1"/>
                          </a:solidFill>
                        </a:rPr>
                        <a:t>Class B</a:t>
                      </a:r>
                    </a:p>
                  </a:txBody>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tc>
                <a:extLst>
                  <a:ext uri="{0D108BD9-81ED-4DB2-BD59-A6C34878D82A}">
                    <a16:rowId xmlns:a16="http://schemas.microsoft.com/office/drawing/2014/main" val="161591325"/>
                  </a:ext>
                </a:extLst>
              </a:tr>
              <a:tr h="1388506">
                <a:tc>
                  <a:txBody>
                    <a:bodyPr/>
                    <a:lstStyle/>
                    <a:p>
                      <a:pPr algn="ctr"/>
                      <a:r>
                        <a:rPr lang="en-GB" sz="2400" b="1" u="sng" dirty="0"/>
                        <a:t>Category of offence</a:t>
                      </a:r>
                    </a:p>
                  </a:txBody>
                  <a:tcPr/>
                </a:tc>
                <a:tc>
                  <a:txBody>
                    <a:bodyPr/>
                    <a:lstStyle/>
                    <a:p>
                      <a:pPr algn="ctr"/>
                      <a:r>
                        <a:rPr lang="en-GB" sz="2400" dirty="0"/>
                        <a:t>Either Way Offence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extLst>
                  <a:ext uri="{0D108BD9-81ED-4DB2-BD59-A6C34878D82A}">
                    <a16:rowId xmlns:a16="http://schemas.microsoft.com/office/drawing/2014/main" val="3076452266"/>
                  </a:ext>
                </a:extLst>
              </a:tr>
              <a:tr h="18157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tc>
                <a:tc>
                  <a:txBody>
                    <a:bodyPr/>
                    <a:lstStyle/>
                    <a:p>
                      <a:pPr algn="ctr"/>
                      <a:r>
                        <a:rPr lang="en-GB" sz="2400" dirty="0"/>
                        <a:t>7 years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tc>
                <a:extLst>
                  <a:ext uri="{0D108BD9-81ED-4DB2-BD59-A6C34878D82A}">
                    <a16:rowId xmlns:a16="http://schemas.microsoft.com/office/drawing/2014/main" val="2306662834"/>
                  </a:ext>
                </a:extLst>
              </a:tr>
              <a:tr h="1388506">
                <a:tc>
                  <a:txBody>
                    <a:bodyPr/>
                    <a:lstStyle/>
                    <a:p>
                      <a:pPr algn="ctr"/>
                      <a:r>
                        <a:rPr lang="en-GB" sz="2400" b="1" u="sng" dirty="0"/>
                        <a:t>Penalty in Magistrates Court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extLst>
                  <a:ext uri="{0D108BD9-81ED-4DB2-BD59-A6C34878D82A}">
                    <a16:rowId xmlns:a16="http://schemas.microsoft.com/office/drawing/2014/main" val="3735333509"/>
                  </a:ext>
                </a:extLst>
              </a:tr>
            </a:tbl>
          </a:graphicData>
        </a:graphic>
      </p:graphicFrame>
      <p:sp>
        <p:nvSpPr>
          <p:cNvPr id="5" name="TextBox 4"/>
          <p:cNvSpPr txBox="1"/>
          <p:nvPr/>
        </p:nvSpPr>
        <p:spPr>
          <a:xfrm>
            <a:off x="2063552" y="332657"/>
            <a:ext cx="8045422" cy="646331"/>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rPr>
              <a:t>Sentence</a:t>
            </a:r>
          </a:p>
        </p:txBody>
      </p:sp>
    </p:spTree>
    <p:extLst>
      <p:ext uri="{BB962C8B-B14F-4D97-AF65-F5344CB8AC3E}">
        <p14:creationId xmlns:p14="http://schemas.microsoft.com/office/powerpoint/2010/main" val="234624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dirty="0">
                <a:effectLst/>
              </a:rPr>
              <a:t>The effects of cannabis vary from person to person:</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S</a:t>
            </a:r>
            <a:r>
              <a:rPr lang="en-US" sz="2200" dirty="0">
                <a:effectLst/>
              </a:rPr>
              <a:t>ome people may feel chilled out, relaxed and happy</a:t>
            </a:r>
            <a:br>
              <a:rPr lang="en-US" sz="2200" dirty="0">
                <a:effectLst/>
              </a:rPr>
            </a:br>
            <a:r>
              <a:rPr lang="en-US" sz="2200" dirty="0">
                <a:effectLst/>
              </a:rPr>
              <a:t> </a:t>
            </a:r>
          </a:p>
          <a:p>
            <a:pPr marL="170627" indent="-228600">
              <a:lnSpc>
                <a:spcPct val="90000"/>
              </a:lnSpc>
              <a:spcAft>
                <a:spcPts val="600"/>
              </a:spcAft>
              <a:buFont typeface="Arial" panose="020B0604020202020204" pitchFamily="34" charset="0"/>
              <a:buChar char="•"/>
            </a:pPr>
            <a:r>
              <a:rPr lang="en-US" sz="2200" dirty="0"/>
              <a:t>O</a:t>
            </a:r>
            <a:r>
              <a:rPr lang="en-US" sz="2200" dirty="0">
                <a:effectLst/>
              </a:rPr>
              <a:t>thers get the giggles or become more talkative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H</a:t>
            </a:r>
            <a:r>
              <a:rPr lang="en-US" sz="2200" dirty="0">
                <a:effectLst/>
              </a:rPr>
              <a:t>unger pangs are common – this is sometimes known as "getting the munchies"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Y</a:t>
            </a:r>
            <a:r>
              <a:rPr lang="en-US" sz="2200" dirty="0">
                <a:effectLst/>
              </a:rPr>
              <a:t>ou may become more aware of your senses – </a:t>
            </a:r>
            <a:r>
              <a:rPr lang="en-US" sz="2200" dirty="0" err="1">
                <a:effectLst/>
              </a:rPr>
              <a:t>colours</a:t>
            </a:r>
            <a:r>
              <a:rPr lang="en-US" sz="2200" dirty="0">
                <a:effectLst/>
              </a:rPr>
              <a:t> may look more intense and music may sound better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I</a:t>
            </a:r>
            <a:r>
              <a:rPr lang="en-US" sz="2200" dirty="0">
                <a:effectLst/>
              </a:rPr>
              <a:t>t’s common to feel as though time is slowing down </a:t>
            </a: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600"/>
              </a:spcAft>
            </a:pPr>
            <a:br>
              <a:rPr lang="en-US" sz="2200" dirty="0">
                <a:effectLst/>
              </a:rPr>
            </a:br>
            <a:r>
              <a:rPr lang="en-US" sz="2400" dirty="0">
                <a:effectLst/>
              </a:rPr>
              <a:t>Cannabis can have other effects too:</a:t>
            </a:r>
          </a:p>
          <a:p>
            <a:pPr marL="170627" indent="-228600">
              <a:lnSpc>
                <a:spcPct val="90000"/>
              </a:lnSpc>
              <a:buFont typeface="Arial" panose="020B0604020202020204" pitchFamily="34" charset="0"/>
              <a:buChar char="•"/>
            </a:pPr>
            <a:r>
              <a:rPr lang="en-US" sz="2400" dirty="0"/>
              <a:t>I</a:t>
            </a:r>
            <a:r>
              <a:rPr lang="en-US" sz="2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2400" dirty="0"/>
              <a:t>I</a:t>
            </a:r>
            <a:r>
              <a:rPr lang="en-US" sz="2400" dirty="0">
                <a:effectLst/>
              </a:rPr>
              <a:t>t can make you feel sleepy and lethargic </a:t>
            </a:r>
          </a:p>
          <a:p>
            <a:pPr marL="170627" indent="-228600">
              <a:lnSpc>
                <a:spcPct val="90000"/>
              </a:lnSpc>
              <a:buFont typeface="Arial" panose="020B0604020202020204" pitchFamily="34" charset="0"/>
              <a:buChar char="•"/>
            </a:pPr>
            <a:r>
              <a:rPr lang="en-US" sz="2400" dirty="0"/>
              <a:t>S</a:t>
            </a:r>
            <a:r>
              <a:rPr lang="en-US" sz="2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2400" dirty="0"/>
              <a:t>I</a:t>
            </a:r>
            <a:r>
              <a:rPr lang="en-US" sz="2400" dirty="0">
                <a:effectLst/>
              </a:rPr>
              <a:t>t makes some people feel confused, anxious or paranoid, and some experience panic attacks and hallucinations. These effects are particularly common with stronger forms of cannabis, such as skunk and sinsemilla </a:t>
            </a:r>
          </a:p>
          <a:p>
            <a:pPr>
              <a:lnSpc>
                <a:spcPct val="90000"/>
              </a:lnSpc>
              <a:spcAft>
                <a:spcPts val="600"/>
              </a:spcAft>
            </a:pPr>
            <a:endParaRPr lang="en-US" sz="2200" dirty="0">
              <a:effectLst/>
            </a:endParaRP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377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1E93B5B-70FF-4420-8775-6ECF0B990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263D035D-07A2-4491-8495-4D4639179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8" cy="6858000"/>
            <a:chOff x="0" y="-1"/>
            <a:chExt cx="12150168" cy="6858001"/>
          </a:xfrm>
          <a:solidFill>
            <a:schemeClr val="bg1">
              <a:lumMod val="95000"/>
              <a:alpha val="50000"/>
            </a:schemeClr>
          </a:solidFill>
        </p:grpSpPr>
        <p:pic>
          <p:nvPicPr>
            <p:cNvPr id="1036" name="Graphic 1035">
              <a:extLst>
                <a:ext uri="{FF2B5EF4-FFF2-40B4-BE49-F238E27FC236}">
                  <a16:creationId xmlns:a16="http://schemas.microsoft.com/office/drawing/2014/main" id="{343BB7C1-5FE6-4BEA-8A57-4E8D6295DCD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4555" y="-1"/>
              <a:ext cx="3052480" cy="6858001"/>
            </a:xfrm>
            <a:prstGeom prst="rect">
              <a:avLst/>
            </a:prstGeom>
          </p:spPr>
        </p:pic>
        <p:pic>
          <p:nvPicPr>
            <p:cNvPr id="1037" name="Graphic 1036">
              <a:extLst>
                <a:ext uri="{FF2B5EF4-FFF2-40B4-BE49-F238E27FC236}">
                  <a16:creationId xmlns:a16="http://schemas.microsoft.com/office/drawing/2014/main" id="{825D627A-CF3F-4EFD-8B01-F65B179ABF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
              <a:ext cx="3052480" cy="6858001"/>
            </a:xfrm>
            <a:prstGeom prst="rect">
              <a:avLst/>
            </a:prstGeom>
          </p:spPr>
        </p:pic>
        <p:pic>
          <p:nvPicPr>
            <p:cNvPr id="1038" name="Graphic 1037">
              <a:extLst>
                <a:ext uri="{FF2B5EF4-FFF2-40B4-BE49-F238E27FC236}">
                  <a16:creationId xmlns:a16="http://schemas.microsoft.com/office/drawing/2014/main" id="{E9127400-4A41-48CE-96C8-8534E9EF5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97688" y="-1"/>
              <a:ext cx="3052480" cy="6858001"/>
            </a:xfrm>
            <a:prstGeom prst="rect">
              <a:avLst/>
            </a:prstGeom>
          </p:spPr>
        </p:pic>
        <p:pic>
          <p:nvPicPr>
            <p:cNvPr id="1039" name="Graphic 1038">
              <a:extLst>
                <a:ext uri="{FF2B5EF4-FFF2-40B4-BE49-F238E27FC236}">
                  <a16:creationId xmlns:a16="http://schemas.microsoft.com/office/drawing/2014/main" id="{03BCD860-FF2B-4351-9EF3-3078B1C62F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3134" y="-1"/>
              <a:ext cx="3052480" cy="6858001"/>
            </a:xfrm>
            <a:prstGeom prst="rect">
              <a:avLst/>
            </a:prstGeom>
          </p:spPr>
        </p:pic>
      </p:grpSp>
      <p:sp>
        <p:nvSpPr>
          <p:cNvPr id="1041" name="Rectangle 1040">
            <a:extLst>
              <a:ext uri="{FF2B5EF4-FFF2-40B4-BE49-F238E27FC236}">
                <a16:creationId xmlns:a16="http://schemas.microsoft.com/office/drawing/2014/main" id="{9BD1CCF1-7B5E-4D15-A049-46B52D5F0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extBox 1">
            <a:extLst>
              <a:ext uri="{FF2B5EF4-FFF2-40B4-BE49-F238E27FC236}">
                <a16:creationId xmlns:a16="http://schemas.microsoft.com/office/drawing/2014/main" id="{55E3E2EF-B286-3453-543F-4C71238FD5DA}"/>
              </a:ext>
            </a:extLst>
          </p:cNvPr>
          <p:cNvSpPr txBox="1"/>
          <p:nvPr/>
        </p:nvSpPr>
        <p:spPr>
          <a:xfrm>
            <a:off x="1463040" y="685797"/>
            <a:ext cx="5713502" cy="282416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600" kern="1200" dirty="0">
                <a:solidFill>
                  <a:schemeClr val="tx1"/>
                </a:solidFill>
                <a:latin typeface="+mj-lt"/>
                <a:ea typeface="+mj-ea"/>
                <a:cs typeface="+mj-cs"/>
              </a:rPr>
              <a:t>Discuss: How do you deal with this incident? What are the options? </a:t>
            </a:r>
          </a:p>
        </p:txBody>
      </p:sp>
      <p:sp>
        <p:nvSpPr>
          <p:cNvPr id="1043" name="Rectangle 1042">
            <a:extLst>
              <a:ext uri="{FF2B5EF4-FFF2-40B4-BE49-F238E27FC236}">
                <a16:creationId xmlns:a16="http://schemas.microsoft.com/office/drawing/2014/main" id="{2B60D6C2-3E33-4C9F-BA04-3EE084D3B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man, 60, with terminal cancer used cannabis to ease her pain and sold it  - Wales Online">
            <a:extLst>
              <a:ext uri="{FF2B5EF4-FFF2-40B4-BE49-F238E27FC236}">
                <a16:creationId xmlns:a16="http://schemas.microsoft.com/office/drawing/2014/main" id="{DBDE3A2B-76AA-02CC-F462-1BEBD581C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224" r="1" b="8089"/>
          <a:stretch/>
        </p:blipFill>
        <p:spPr bwMode="auto">
          <a:xfrm>
            <a:off x="7662790" y="685799"/>
            <a:ext cx="4047261" cy="26990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force for good: empowering the police and out of court disposals through  low code - Fujitsu UK &amp; Ireland Blog">
            <a:extLst>
              <a:ext uri="{FF2B5EF4-FFF2-40B4-BE49-F238E27FC236}">
                <a16:creationId xmlns:a16="http://schemas.microsoft.com/office/drawing/2014/main" id="{5C44317E-A9BC-D0B0-D269-929B2F93056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67" b="1"/>
          <a:stretch/>
        </p:blipFill>
        <p:spPr bwMode="auto">
          <a:xfrm>
            <a:off x="7663148" y="3465482"/>
            <a:ext cx="4044461" cy="2706719"/>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EA0BC7B8-51A6-40C5-AB5F-CE8D32DC1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949864-CE74-5828-0BB3-13A7C0E739C9}"/>
              </a:ext>
            </a:extLst>
          </p:cNvPr>
          <p:cNvSpPr txBox="1"/>
          <p:nvPr/>
        </p:nvSpPr>
        <p:spPr>
          <a:xfrm rot="19943622">
            <a:off x="638978" y="3966072"/>
            <a:ext cx="3040656" cy="369332"/>
          </a:xfrm>
          <a:prstGeom prst="rect">
            <a:avLst/>
          </a:prstGeom>
          <a:noFill/>
        </p:spPr>
        <p:txBody>
          <a:bodyPr wrap="square" rtlCol="0">
            <a:spAutoFit/>
          </a:bodyPr>
          <a:lstStyle/>
          <a:p>
            <a:r>
              <a:rPr lang="en-US" dirty="0"/>
              <a:t>Summons? </a:t>
            </a:r>
          </a:p>
        </p:txBody>
      </p:sp>
      <p:sp>
        <p:nvSpPr>
          <p:cNvPr id="5" name="TextBox 4">
            <a:extLst>
              <a:ext uri="{FF2B5EF4-FFF2-40B4-BE49-F238E27FC236}">
                <a16:creationId xmlns:a16="http://schemas.microsoft.com/office/drawing/2014/main" id="{E7134875-5D3A-9274-1D03-DD68CF3D7B31}"/>
              </a:ext>
            </a:extLst>
          </p:cNvPr>
          <p:cNvSpPr txBox="1"/>
          <p:nvPr/>
        </p:nvSpPr>
        <p:spPr>
          <a:xfrm rot="1034209">
            <a:off x="4028326" y="3468144"/>
            <a:ext cx="1619480" cy="646331"/>
          </a:xfrm>
          <a:prstGeom prst="rect">
            <a:avLst/>
          </a:prstGeom>
          <a:noFill/>
        </p:spPr>
        <p:txBody>
          <a:bodyPr wrap="square" rtlCol="0">
            <a:spAutoFit/>
          </a:bodyPr>
          <a:lstStyle/>
          <a:p>
            <a:pPr algn="ctr"/>
            <a:r>
              <a:rPr lang="en-US" dirty="0"/>
              <a:t>Community Resolution? </a:t>
            </a:r>
          </a:p>
        </p:txBody>
      </p:sp>
      <p:sp>
        <p:nvSpPr>
          <p:cNvPr id="6" name="TextBox 5">
            <a:extLst>
              <a:ext uri="{FF2B5EF4-FFF2-40B4-BE49-F238E27FC236}">
                <a16:creationId xmlns:a16="http://schemas.microsoft.com/office/drawing/2014/main" id="{2103D0A5-4971-80FC-6CFA-91383303A8DF}"/>
              </a:ext>
            </a:extLst>
          </p:cNvPr>
          <p:cNvSpPr txBox="1"/>
          <p:nvPr/>
        </p:nvSpPr>
        <p:spPr>
          <a:xfrm>
            <a:off x="1578893" y="3105834"/>
            <a:ext cx="1480424" cy="646331"/>
          </a:xfrm>
          <a:prstGeom prst="rect">
            <a:avLst/>
          </a:prstGeom>
          <a:noFill/>
        </p:spPr>
        <p:txBody>
          <a:bodyPr wrap="square" rtlCol="0">
            <a:spAutoFit/>
          </a:bodyPr>
          <a:lstStyle/>
          <a:p>
            <a:pPr algn="ctr"/>
            <a:r>
              <a:rPr lang="en-US" dirty="0"/>
              <a:t>Out of Court Disposals?</a:t>
            </a:r>
          </a:p>
        </p:txBody>
      </p:sp>
      <p:sp>
        <p:nvSpPr>
          <p:cNvPr id="7" name="TextBox 6">
            <a:extLst>
              <a:ext uri="{FF2B5EF4-FFF2-40B4-BE49-F238E27FC236}">
                <a16:creationId xmlns:a16="http://schemas.microsoft.com/office/drawing/2014/main" id="{BBBA8774-0EA2-9BE7-F774-A638CF9E9FC6}"/>
              </a:ext>
            </a:extLst>
          </p:cNvPr>
          <p:cNvSpPr txBox="1"/>
          <p:nvPr/>
        </p:nvSpPr>
        <p:spPr>
          <a:xfrm>
            <a:off x="3071808" y="5027373"/>
            <a:ext cx="1564395" cy="369332"/>
          </a:xfrm>
          <a:prstGeom prst="rect">
            <a:avLst/>
          </a:prstGeom>
          <a:noFill/>
        </p:spPr>
        <p:txBody>
          <a:bodyPr wrap="square" rtlCol="0">
            <a:spAutoFit/>
          </a:bodyPr>
          <a:lstStyle/>
          <a:p>
            <a:r>
              <a:rPr lang="en-US" dirty="0"/>
              <a:t>Adult/Youth? </a:t>
            </a:r>
          </a:p>
        </p:txBody>
      </p:sp>
      <p:sp>
        <p:nvSpPr>
          <p:cNvPr id="9" name="TextBox 8">
            <a:extLst>
              <a:ext uri="{FF2B5EF4-FFF2-40B4-BE49-F238E27FC236}">
                <a16:creationId xmlns:a16="http://schemas.microsoft.com/office/drawing/2014/main" id="{BC67982C-2910-F96F-B470-05B122F3A078}"/>
              </a:ext>
            </a:extLst>
          </p:cNvPr>
          <p:cNvSpPr txBox="1"/>
          <p:nvPr/>
        </p:nvSpPr>
        <p:spPr>
          <a:xfrm>
            <a:off x="5551203" y="4848110"/>
            <a:ext cx="1533604" cy="646331"/>
          </a:xfrm>
          <a:prstGeom prst="rect">
            <a:avLst/>
          </a:prstGeom>
          <a:noFill/>
        </p:spPr>
        <p:txBody>
          <a:bodyPr wrap="square" rtlCol="0">
            <a:spAutoFit/>
          </a:bodyPr>
          <a:lstStyle/>
          <a:p>
            <a:pPr algn="ctr"/>
            <a:r>
              <a:rPr lang="en-US" dirty="0"/>
              <a:t>Conditional Cautions? </a:t>
            </a:r>
          </a:p>
        </p:txBody>
      </p:sp>
      <p:sp>
        <p:nvSpPr>
          <p:cNvPr id="10" name="TextBox 9">
            <a:extLst>
              <a:ext uri="{FF2B5EF4-FFF2-40B4-BE49-F238E27FC236}">
                <a16:creationId xmlns:a16="http://schemas.microsoft.com/office/drawing/2014/main" id="{22D7CB1E-6B4F-99C3-3528-6A65355EAE8C}"/>
              </a:ext>
            </a:extLst>
          </p:cNvPr>
          <p:cNvSpPr txBox="1"/>
          <p:nvPr/>
        </p:nvSpPr>
        <p:spPr>
          <a:xfrm rot="19583928">
            <a:off x="1185971" y="5363861"/>
            <a:ext cx="1323278" cy="923330"/>
          </a:xfrm>
          <a:prstGeom prst="rect">
            <a:avLst/>
          </a:prstGeom>
          <a:noFill/>
        </p:spPr>
        <p:txBody>
          <a:bodyPr wrap="square" rtlCol="0">
            <a:spAutoFit/>
          </a:bodyPr>
          <a:lstStyle/>
          <a:p>
            <a:pPr algn="ctr"/>
            <a:r>
              <a:rPr lang="en-US" dirty="0"/>
              <a:t>Youth Resolution Disorder? </a:t>
            </a:r>
          </a:p>
        </p:txBody>
      </p:sp>
    </p:spTree>
    <p:extLst>
      <p:ext uri="{BB962C8B-B14F-4D97-AF65-F5344CB8AC3E}">
        <p14:creationId xmlns:p14="http://schemas.microsoft.com/office/powerpoint/2010/main" val="1224806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98B4CB-9AEC-AFA4-22B7-827E8A7F60CD}"/>
              </a:ext>
            </a:extLst>
          </p:cNvPr>
          <p:cNvSpPr txBox="1"/>
          <p:nvPr/>
        </p:nvSpPr>
        <p:spPr>
          <a:xfrm>
            <a:off x="838201" y="372217"/>
            <a:ext cx="4933462" cy="5804746"/>
          </a:xfrm>
          <a:prstGeom prst="rect">
            <a:avLst/>
          </a:prstGeom>
        </p:spPr>
        <p:txBody>
          <a:bodyPr vert="horz" lIns="91440" tIns="45720" rIns="91440" bIns="45720" rtlCol="0">
            <a:normAutofit/>
          </a:bodyPr>
          <a:lstStyle/>
          <a:p>
            <a:pPr>
              <a:lnSpc>
                <a:spcPct val="90000"/>
              </a:lnSpc>
              <a:spcAft>
                <a:spcPts val="600"/>
              </a:spcAft>
            </a:pPr>
            <a:r>
              <a:rPr lang="en-US" sz="4000" b="1" u="sng" dirty="0"/>
              <a:t>Research Task: </a:t>
            </a:r>
            <a:br>
              <a:rPr lang="en-US" sz="4000" b="1" u="sng" dirty="0"/>
            </a:br>
            <a:r>
              <a:rPr lang="en-US" sz="4000" b="1" u="sng" dirty="0"/>
              <a:t>What is an ‘Out of Court Disposal’?</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What is a Community Resolution?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 is a Conditional Caution?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What’s the different between Adult and Youth offenders? </a:t>
            </a:r>
          </a:p>
          <a:p>
            <a:pPr indent="-228600">
              <a:lnSpc>
                <a:spcPct val="90000"/>
              </a:lnSpc>
              <a:spcAft>
                <a:spcPts val="600"/>
              </a:spcAft>
              <a:buFont typeface="Arial" panose="020B0604020202020204" pitchFamily="34" charset="0"/>
              <a:buChar char="•"/>
            </a:pPr>
            <a:endParaRPr lang="en-US" dirty="0"/>
          </a:p>
        </p:txBody>
      </p:sp>
      <p:pic>
        <p:nvPicPr>
          <p:cNvPr id="2054" name="Picture 6" descr="20,841 10 Minutes Images, Stock Photos &amp; Vectors | Shutterstock">
            <a:extLst>
              <a:ext uri="{FF2B5EF4-FFF2-40B4-BE49-F238E27FC236}">
                <a16:creationId xmlns:a16="http://schemas.microsoft.com/office/drawing/2014/main" id="{0F5125F0-4475-0AEB-D5B5-40F1997353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827"/>
          <a:stretch/>
        </p:blipFill>
        <p:spPr bwMode="auto">
          <a:xfrm>
            <a:off x="5940850" y="3591321"/>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2078" name="Arc 207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050" name="Picture 2" descr="Out of court: what we learned from Thames Valley | Crest Advisory">
            <a:extLst>
              <a:ext uri="{FF2B5EF4-FFF2-40B4-BE49-F238E27FC236}">
                <a16:creationId xmlns:a16="http://schemas.microsoft.com/office/drawing/2014/main" id="{5192DD89-72BB-8370-E8D0-445B4AA23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34" r="15366" b="2"/>
          <a:stretch/>
        </p:blipFill>
        <p:spPr bwMode="auto">
          <a:xfrm>
            <a:off x="60583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Information - Simple English Wikipedia, the free encyclopedia">
            <a:extLst>
              <a:ext uri="{FF2B5EF4-FFF2-40B4-BE49-F238E27FC236}">
                <a16:creationId xmlns:a16="http://schemas.microsoft.com/office/drawing/2014/main" id="{0FD7D2C9-3CCD-C530-E261-43CE235D01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95" r="1797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8EE9E3-D5A3-BE8E-8AD5-7110B3525F61}"/>
              </a:ext>
            </a:extLst>
          </p:cNvPr>
          <p:cNvSpPr txBox="1"/>
          <p:nvPr/>
        </p:nvSpPr>
        <p:spPr>
          <a:xfrm>
            <a:off x="551467" y="6176963"/>
            <a:ext cx="4551182" cy="369332"/>
          </a:xfrm>
          <a:prstGeom prst="rect">
            <a:avLst/>
          </a:prstGeom>
          <a:noFill/>
        </p:spPr>
        <p:txBody>
          <a:bodyPr wrap="square" rtlCol="0">
            <a:spAutoFit/>
          </a:bodyPr>
          <a:lstStyle/>
          <a:p>
            <a:r>
              <a:rPr lang="en-US" dirty="0"/>
              <a:t>Click </a:t>
            </a:r>
            <a:r>
              <a:rPr lang="en-US" dirty="0">
                <a:hlinkClick r:id="rId5"/>
              </a:rPr>
              <a:t>here</a:t>
            </a:r>
            <a:r>
              <a:rPr lang="en-US" dirty="0"/>
              <a:t> for more information</a:t>
            </a:r>
          </a:p>
        </p:txBody>
      </p:sp>
      <p:pic>
        <p:nvPicPr>
          <p:cNvPr id="6" name="Picture 5" descr="Graphical user interface&#10;&#10;Description automatically generated">
            <a:extLst>
              <a:ext uri="{FF2B5EF4-FFF2-40B4-BE49-F238E27FC236}">
                <a16:creationId xmlns:a16="http://schemas.microsoft.com/office/drawing/2014/main" id="{27932C5B-FE17-FFB2-BE77-B50A924C9CAD}"/>
              </a:ext>
            </a:extLst>
          </p:cNvPr>
          <p:cNvPicPr>
            <a:picLocks noChangeAspect="1"/>
          </p:cNvPicPr>
          <p:nvPr/>
        </p:nvPicPr>
        <p:blipFill>
          <a:blip r:embed="rId6"/>
          <a:stretch>
            <a:fillRect/>
          </a:stretch>
        </p:blipFill>
        <p:spPr>
          <a:xfrm>
            <a:off x="9366840" y="229451"/>
            <a:ext cx="2831881" cy="4769579"/>
          </a:xfrm>
          <a:prstGeom prst="rect">
            <a:avLst/>
          </a:prstGeom>
        </p:spPr>
      </p:pic>
    </p:spTree>
    <p:extLst>
      <p:ext uri="{BB962C8B-B14F-4D97-AF65-F5344CB8AC3E}">
        <p14:creationId xmlns:p14="http://schemas.microsoft.com/office/powerpoint/2010/main" val="21792332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Search &amp; Seizure: Police Powers</a:t>
            </a:r>
          </a:p>
        </p:txBody>
      </p:sp>
    </p:spTree>
    <p:extLst>
      <p:ext uri="{BB962C8B-B14F-4D97-AF65-F5344CB8AC3E}">
        <p14:creationId xmlns:p14="http://schemas.microsoft.com/office/powerpoint/2010/main" val="1706210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4" name="Rectangle 4113">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6" name="Rectangle 4115">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9573" y="2368296"/>
            <a:ext cx="5377909"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Who, if anyone, in the following circumstances, is </a:t>
            </a:r>
            <a:r>
              <a:rPr lang="en-US" sz="1400" b="0" dirty="0">
                <a:solidFill>
                  <a:srgbClr val="FF0000"/>
                </a:solidFill>
              </a:rPr>
              <a:t>guilty</a:t>
            </a:r>
            <a:r>
              <a:rPr lang="en-US" sz="1400" b="0" dirty="0"/>
              <a:t> of an offence of unlawful possession of a Controlled Drug, contrary to the Misuse of Drugs Act 1971?</a:t>
            </a:r>
          </a:p>
          <a:p>
            <a:pPr>
              <a:lnSpc>
                <a:spcPct val="90000"/>
              </a:lnSpc>
              <a:spcAft>
                <a:spcPts val="600"/>
              </a:spcAft>
            </a:pPr>
            <a:endParaRPr lang="en-US" sz="1400" dirty="0"/>
          </a:p>
          <a:p>
            <a:pPr>
              <a:lnSpc>
                <a:spcPct val="90000"/>
              </a:lnSpc>
              <a:spcAft>
                <a:spcPts val="600"/>
              </a:spcAft>
            </a:pPr>
            <a:r>
              <a:rPr lang="en-US" sz="1400" b="0" dirty="0"/>
              <a:t>READER is smoking cannabis in the house of his friend TOMKINS.  </a:t>
            </a:r>
          </a:p>
          <a:p>
            <a:pPr>
              <a:lnSpc>
                <a:spcPct val="90000"/>
              </a:lnSpc>
              <a:spcAft>
                <a:spcPts val="600"/>
              </a:spcAft>
            </a:pPr>
            <a:r>
              <a:rPr lang="en-US" sz="1400" b="0" dirty="0"/>
              <a:t>TOMKINS objects to this and takes all the cannabis in READER's possession from him and flushes it down the toilet.</a:t>
            </a:r>
          </a:p>
          <a:p>
            <a:pPr>
              <a:lnSpc>
                <a:spcPct val="90000"/>
              </a:lnSpc>
              <a:spcAft>
                <a:spcPts val="600"/>
              </a:spcAft>
            </a:pPr>
            <a:endParaRPr lang="en-US" sz="1400" dirty="0"/>
          </a:p>
          <a:p>
            <a:pPr>
              <a:lnSpc>
                <a:spcPct val="90000"/>
              </a:lnSpc>
              <a:spcAft>
                <a:spcPts val="600"/>
              </a:spcAft>
            </a:pPr>
            <a:r>
              <a:rPr lang="en-US" sz="1400" b="0" dirty="0"/>
              <a:t>CLARKE, a juvenile, is found in possession of cannabis resin whilst at school.  His teacher JAMES, confiscates the drug and drops it into the local Police Station.</a:t>
            </a:r>
          </a:p>
          <a:p>
            <a:pPr>
              <a:lnSpc>
                <a:spcPct val="90000"/>
              </a:lnSpc>
              <a:spcAft>
                <a:spcPts val="600"/>
              </a:spcAft>
            </a:pPr>
            <a:endParaRPr lang="en-US" sz="1400" b="0" dirty="0"/>
          </a:p>
          <a:p>
            <a:pPr indent="-228600">
              <a:lnSpc>
                <a:spcPct val="90000"/>
              </a:lnSpc>
              <a:spcAft>
                <a:spcPts val="600"/>
              </a:spcAft>
              <a:buFont typeface="Arial" panose="020B0604020202020204" pitchFamily="34" charset="0"/>
              <a:buChar char="•"/>
            </a:pPr>
            <a:r>
              <a:rPr lang="en-US" sz="1400" b="0" dirty="0"/>
              <a:t>(a) JAMES &amp; TOMKINS			</a:t>
            </a:r>
          </a:p>
          <a:p>
            <a:pPr indent="-228600">
              <a:lnSpc>
                <a:spcPct val="90000"/>
              </a:lnSpc>
              <a:spcAft>
                <a:spcPts val="600"/>
              </a:spcAft>
              <a:buFont typeface="Arial" panose="020B0604020202020204" pitchFamily="34" charset="0"/>
              <a:buChar char="•"/>
            </a:pPr>
            <a:r>
              <a:rPr lang="en-US" sz="1400" b="0" dirty="0"/>
              <a:t>(b) CLARKE &amp; JAMES</a:t>
            </a:r>
          </a:p>
          <a:p>
            <a:pPr indent="-228600">
              <a:lnSpc>
                <a:spcPct val="90000"/>
              </a:lnSpc>
              <a:spcAft>
                <a:spcPts val="600"/>
              </a:spcAft>
              <a:buFont typeface="Arial" panose="020B0604020202020204" pitchFamily="34" charset="0"/>
              <a:buChar char="•"/>
            </a:pPr>
            <a:r>
              <a:rPr lang="en-US" sz="1400" b="0" dirty="0"/>
              <a:t>(c) CLARKE &amp; READER	</a:t>
            </a:r>
          </a:p>
          <a:p>
            <a:pPr indent="-228600">
              <a:lnSpc>
                <a:spcPct val="90000"/>
              </a:lnSpc>
              <a:spcAft>
                <a:spcPts val="600"/>
              </a:spcAft>
              <a:buFont typeface="Arial" panose="020B0604020202020204" pitchFamily="34" charset="0"/>
              <a:buChar char="•"/>
            </a:pPr>
            <a:r>
              <a:rPr lang="en-US" sz="1400" b="0" dirty="0"/>
              <a:t>(d) CLARKE, READER &amp; TOMKINS</a:t>
            </a:r>
          </a:p>
        </p:txBody>
      </p:sp>
      <p:pic>
        <p:nvPicPr>
          <p:cNvPr id="4098" name="Picture 2" descr="No plans to make cannabis a Class A drug', says Downing Street | STV News">
            <a:extLst>
              <a:ext uri="{FF2B5EF4-FFF2-40B4-BE49-F238E27FC236}">
                <a16:creationId xmlns:a16="http://schemas.microsoft.com/office/drawing/2014/main" id="{DEACC272-ED21-B930-6DAD-35C3073A96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8" r="-1" b="-1"/>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roup Discussion Icon Vector Art, Icons, and Graphics for Free Download">
            <a:extLst>
              <a:ext uri="{FF2B5EF4-FFF2-40B4-BE49-F238E27FC236}">
                <a16:creationId xmlns:a16="http://schemas.microsoft.com/office/drawing/2014/main" id="{3947EF5C-C425-55CA-AB06-C6EE17C88F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0DD030-98A2-04B8-B007-CDE7A0A6D878}"/>
              </a:ext>
            </a:extLst>
          </p:cNvPr>
          <p:cNvSpPr txBox="1"/>
          <p:nvPr/>
        </p:nvSpPr>
        <p:spPr>
          <a:xfrm>
            <a:off x="780585" y="807712"/>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35375662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ADDE68-5CDE-33F6-6A43-7D36D294C70F}"/>
              </a:ext>
            </a:extLst>
          </p:cNvPr>
          <p:cNvSpPr txBox="1"/>
          <p:nvPr/>
        </p:nvSpPr>
        <p:spPr>
          <a:xfrm>
            <a:off x="133815" y="334659"/>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
        <p:nvSpPr>
          <p:cNvPr id="2" name="TextBox 1"/>
          <p:cNvSpPr txBox="1"/>
          <p:nvPr/>
        </p:nvSpPr>
        <p:spPr>
          <a:xfrm>
            <a:off x="133815" y="1825625"/>
            <a:ext cx="6289287" cy="5032374"/>
          </a:xfrm>
          <a:prstGeom prst="rect">
            <a:avLst/>
          </a:prstGeom>
        </p:spPr>
        <p:txBody>
          <a:bodyPr vert="horz" lIns="91440" tIns="45720" rIns="91440" bIns="45720" rtlCol="0">
            <a:normAutofit/>
          </a:bodyPr>
          <a:lstStyle/>
          <a:p>
            <a:pPr>
              <a:lnSpc>
                <a:spcPct val="90000"/>
              </a:lnSpc>
              <a:spcAft>
                <a:spcPts val="600"/>
              </a:spcAft>
            </a:pPr>
            <a:r>
              <a:rPr lang="en-US" sz="1600" b="0" dirty="0"/>
              <a:t>JOHNSON is addicted to heroin. </a:t>
            </a:r>
            <a:br>
              <a:rPr lang="en-US" sz="1600" b="0" dirty="0"/>
            </a:br>
            <a:br>
              <a:rPr lang="en-US" sz="1600" b="0" dirty="0"/>
            </a:br>
            <a:r>
              <a:rPr lang="en-US" sz="1600" b="0" dirty="0"/>
              <a:t>To help feed his habit he buys a number of wraps, with the intention of using one himself and taking the rest to Sandford College to sell them to other students. </a:t>
            </a:r>
            <a:br>
              <a:rPr lang="en-US" sz="1600" b="0" dirty="0"/>
            </a:br>
            <a:endParaRPr lang="en-US" sz="1600" b="0" dirty="0"/>
          </a:p>
          <a:p>
            <a:pPr>
              <a:lnSpc>
                <a:spcPct val="90000"/>
              </a:lnSpc>
              <a:spcAft>
                <a:spcPts val="600"/>
              </a:spcAft>
            </a:pPr>
            <a:r>
              <a:rPr lang="en-US" sz="1600" b="0" dirty="0"/>
              <a:t>He goes to the college and attempts to sell wraps to a number of students but is unsuccessful in making any sales. He becomes nervous and so he meets up with MARTIN and gives him the wraps free of charge to get rid of them.</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At what point, if any, does JOHNSON commit an offence of unlawfully supplying a Controlled Drug contrary to Sec 4 of the Misuse of Drugs Act 1971?</a:t>
            </a:r>
          </a:p>
          <a:p>
            <a:pPr indent="-228600">
              <a:lnSpc>
                <a:spcPct val="90000"/>
              </a:lnSpc>
              <a:spcAft>
                <a:spcPts val="600"/>
              </a:spcAft>
              <a:buFont typeface="Arial" panose="020B0604020202020204" pitchFamily="34" charset="0"/>
              <a:buChar char="•"/>
            </a:pPr>
            <a:endParaRPr lang="en-US" sz="1600" b="0" dirty="0"/>
          </a:p>
          <a:p>
            <a:pPr indent="-228600">
              <a:lnSpc>
                <a:spcPct val="90000"/>
              </a:lnSpc>
              <a:spcAft>
                <a:spcPts val="600"/>
              </a:spcAft>
              <a:buFont typeface="Arial" panose="020B0604020202020204" pitchFamily="34" charset="0"/>
              <a:buChar char="•"/>
            </a:pPr>
            <a:r>
              <a:rPr lang="en-US" sz="1600" b="0" dirty="0"/>
              <a:t>(a) When he buys the wraps  </a:t>
            </a:r>
          </a:p>
          <a:p>
            <a:pPr indent="-228600">
              <a:lnSpc>
                <a:spcPct val="90000"/>
              </a:lnSpc>
              <a:spcAft>
                <a:spcPts val="600"/>
              </a:spcAft>
              <a:buFont typeface="Arial" panose="020B0604020202020204" pitchFamily="34" charset="0"/>
              <a:buChar char="•"/>
            </a:pPr>
            <a:r>
              <a:rPr lang="en-US" sz="1600" b="0" dirty="0"/>
              <a:t>(b) When he goes to the </a:t>
            </a:r>
            <a:r>
              <a:rPr lang="en-US" sz="1600" dirty="0"/>
              <a:t>c</a:t>
            </a:r>
            <a:r>
              <a:rPr lang="en-US" sz="1600" b="0" dirty="0"/>
              <a:t>ollege  </a:t>
            </a:r>
          </a:p>
          <a:p>
            <a:pPr indent="-228600">
              <a:lnSpc>
                <a:spcPct val="90000"/>
              </a:lnSpc>
              <a:spcAft>
                <a:spcPts val="600"/>
              </a:spcAft>
              <a:buFont typeface="Arial" panose="020B0604020202020204" pitchFamily="34" charset="0"/>
              <a:buChar char="•"/>
            </a:pPr>
            <a:r>
              <a:rPr lang="en-US" sz="1600" b="0" dirty="0"/>
              <a:t>(c) When he offers the wraps to students  </a:t>
            </a:r>
          </a:p>
          <a:p>
            <a:pPr indent="-228600">
              <a:lnSpc>
                <a:spcPct val="90000"/>
              </a:lnSpc>
              <a:spcAft>
                <a:spcPts val="600"/>
              </a:spcAft>
              <a:buFont typeface="Arial" panose="020B0604020202020204" pitchFamily="34" charset="0"/>
              <a:buChar char="•"/>
            </a:pPr>
            <a:r>
              <a:rPr lang="en-US" sz="1600" b="0" dirty="0"/>
              <a:t>(d) When he gives the wraps to MARTIN </a:t>
            </a:r>
          </a:p>
        </p:txBody>
      </p:sp>
      <p:sp>
        <p:nvSpPr>
          <p:cNvPr id="6160" name="Oval 615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Supplying drugs or possession with intent to supply">
            <a:extLst>
              <a:ext uri="{FF2B5EF4-FFF2-40B4-BE49-F238E27FC236}">
                <a16:creationId xmlns:a16="http://schemas.microsoft.com/office/drawing/2014/main" id="{E2F6D42A-7D65-BAF1-6BEB-3B0A01D541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04" r="22974"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6162" name="Arc 616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Group Discussion Icon Vector Art, Icons, and Graphics for Free Download">
            <a:extLst>
              <a:ext uri="{FF2B5EF4-FFF2-40B4-BE49-F238E27FC236}">
                <a16:creationId xmlns:a16="http://schemas.microsoft.com/office/drawing/2014/main" id="{5D0ECDD0-AFF7-428B-7C3C-44C3A908EB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125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upplying drugs or possessing drugs with intent to supply - the law - VHS  Fletchers Solicitors">
            <a:extLst>
              <a:ext uri="{FF2B5EF4-FFF2-40B4-BE49-F238E27FC236}">
                <a16:creationId xmlns:a16="http://schemas.microsoft.com/office/drawing/2014/main" id="{C6B171F5-9039-FF90-CCA5-527558735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96" b="1432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230B8AE7-3F5D-1A16-192B-88A3BAB739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479" r="-1" b="1278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1" name="Rectangle 718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3" name="Rectangle 718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5" name="Rectangle 718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p:cNvSpPr txBox="1"/>
          <p:nvPr/>
        </p:nvSpPr>
        <p:spPr>
          <a:xfrm>
            <a:off x="128016" y="2340865"/>
            <a:ext cx="5737525" cy="3836098"/>
          </a:xfrm>
          <a:prstGeom prst="rect">
            <a:avLst/>
          </a:prstGeom>
        </p:spPr>
        <p:txBody>
          <a:bodyPr vert="horz" lIns="91440" tIns="45720" rIns="91440" bIns="45720" rtlCol="0">
            <a:normAutofit fontScale="92500"/>
          </a:bodyPr>
          <a:lstStyle/>
          <a:p>
            <a:pPr>
              <a:lnSpc>
                <a:spcPct val="90000"/>
              </a:lnSpc>
              <a:spcAft>
                <a:spcPts val="600"/>
              </a:spcAft>
            </a:pPr>
            <a:r>
              <a:rPr lang="en-US" sz="1600" b="0" dirty="0"/>
              <a:t>Which, if any, of the below constitutes an offence of supplying a controlled drug contrary to Sec 4(3) Misuse of Drugs Act 1971.</a:t>
            </a:r>
          </a:p>
          <a:p>
            <a:pPr>
              <a:lnSpc>
                <a:spcPct val="90000"/>
              </a:lnSpc>
              <a:spcAft>
                <a:spcPts val="600"/>
              </a:spcAft>
            </a:pPr>
            <a:endParaRPr lang="en-US" sz="1600" dirty="0"/>
          </a:p>
          <a:p>
            <a:pPr>
              <a:lnSpc>
                <a:spcPct val="90000"/>
              </a:lnSpc>
              <a:spcAft>
                <a:spcPts val="600"/>
              </a:spcAft>
            </a:pPr>
            <a:r>
              <a:rPr lang="en-US" sz="1600" dirty="0"/>
              <a:t>(</a:t>
            </a:r>
            <a:r>
              <a:rPr lang="en-US" sz="1600" dirty="0" err="1"/>
              <a:t>i</a:t>
            </a:r>
            <a:r>
              <a:rPr lang="en-US" sz="1600" dirty="0"/>
              <a:t>) </a:t>
            </a:r>
            <a:r>
              <a:rPr lang="en-US" sz="1600" b="0" dirty="0"/>
              <a:t>STEWART has a quantity of controlled drugs which he has bought.  He then decides to give the drugs out to his friends for their own use.</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(ii)  MASON doesn’t want his mother to know he has some controlled drugs and so he gives them to a friend for safekeeping on the understanding that they will be returned to him when it is safe.</a:t>
            </a:r>
          </a:p>
          <a:p>
            <a:pPr indent="-228600">
              <a:lnSpc>
                <a:spcPct val="90000"/>
              </a:lnSpc>
              <a:spcAft>
                <a:spcPts val="600"/>
              </a:spcAft>
              <a:buFont typeface="Arial" panose="020B0604020202020204" pitchFamily="34" charset="0"/>
              <a:buChar char="•"/>
            </a:pPr>
            <a:r>
              <a:rPr lang="en-US" sz="1600" b="0" dirty="0"/>
              <a:t> </a:t>
            </a:r>
          </a:p>
          <a:p>
            <a:pPr indent="-228600">
              <a:lnSpc>
                <a:spcPct val="90000"/>
              </a:lnSpc>
              <a:spcAft>
                <a:spcPts val="600"/>
              </a:spcAft>
              <a:buFont typeface="Arial" panose="020B0604020202020204" pitchFamily="34" charset="0"/>
              <a:buChar char="•"/>
            </a:pPr>
            <a:r>
              <a:rPr lang="en-US" sz="1600" b="0" dirty="0"/>
              <a:t>A.	(</a:t>
            </a:r>
            <a:r>
              <a:rPr lang="en-US" sz="1600" b="0" dirty="0" err="1"/>
              <a:t>i</a:t>
            </a:r>
            <a:r>
              <a:rPr lang="en-US" sz="1600" b="0" dirty="0"/>
              <a:t>) only</a:t>
            </a:r>
          </a:p>
          <a:p>
            <a:pPr indent="-228600">
              <a:lnSpc>
                <a:spcPct val="90000"/>
              </a:lnSpc>
              <a:spcAft>
                <a:spcPts val="600"/>
              </a:spcAft>
              <a:buFont typeface="Arial" panose="020B0604020202020204" pitchFamily="34" charset="0"/>
              <a:buChar char="•"/>
            </a:pPr>
            <a:r>
              <a:rPr lang="en-US" sz="1600" b="0" dirty="0"/>
              <a:t>B.	(ii) only</a:t>
            </a:r>
          </a:p>
          <a:p>
            <a:pPr indent="-228600">
              <a:lnSpc>
                <a:spcPct val="90000"/>
              </a:lnSpc>
              <a:spcAft>
                <a:spcPts val="600"/>
              </a:spcAft>
              <a:buFont typeface="Arial" panose="020B0604020202020204" pitchFamily="34" charset="0"/>
              <a:buChar char="•"/>
            </a:pPr>
            <a:r>
              <a:rPr lang="en-US" sz="1600" b="0" dirty="0"/>
              <a:t>C.	Both</a:t>
            </a:r>
          </a:p>
          <a:p>
            <a:pPr indent="-228600">
              <a:lnSpc>
                <a:spcPct val="90000"/>
              </a:lnSpc>
              <a:spcAft>
                <a:spcPts val="600"/>
              </a:spcAft>
              <a:buFont typeface="Arial" panose="020B0604020202020204" pitchFamily="34" charset="0"/>
              <a:buChar char="•"/>
            </a:pPr>
            <a:r>
              <a:rPr lang="en-US" sz="1600" b="0" dirty="0"/>
              <a:t>D.	Neither</a:t>
            </a:r>
          </a:p>
        </p:txBody>
      </p:sp>
      <p:sp>
        <p:nvSpPr>
          <p:cNvPr id="4" name="TextBox 3">
            <a:extLst>
              <a:ext uri="{FF2B5EF4-FFF2-40B4-BE49-F238E27FC236}">
                <a16:creationId xmlns:a16="http://schemas.microsoft.com/office/drawing/2014/main" id="{36A6A06D-28C8-3FAB-ED51-6F81E2CB8136}"/>
              </a:ext>
            </a:extLst>
          </p:cNvPr>
          <p:cNvSpPr txBox="1"/>
          <p:nvPr/>
        </p:nvSpPr>
        <p:spPr>
          <a:xfrm>
            <a:off x="221023" y="593524"/>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Tree>
    <p:extLst>
      <p:ext uri="{BB962C8B-B14F-4D97-AF65-F5344CB8AC3E}">
        <p14:creationId xmlns:p14="http://schemas.microsoft.com/office/powerpoint/2010/main" val="15827809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634F2F-6598-D466-D514-5911C0E74ED4}"/>
              </a:ext>
            </a:extLst>
          </p:cNvPr>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Any questions?</a:t>
            </a:r>
            <a:br>
              <a:rPr lang="en-US" sz="5400" dirty="0">
                <a:latin typeface="+mj-lt"/>
                <a:ea typeface="+mj-ea"/>
                <a:cs typeface="+mj-cs"/>
              </a:rPr>
            </a:br>
            <a:br>
              <a:rPr lang="en-US" sz="5400" dirty="0">
                <a:latin typeface="+mj-lt"/>
                <a:ea typeface="+mj-ea"/>
                <a:cs typeface="+mj-cs"/>
              </a:rPr>
            </a:br>
            <a:r>
              <a:rPr lang="en-US" sz="1600" dirty="0">
                <a:latin typeface="+mj-lt"/>
                <a:ea typeface="+mj-ea"/>
                <a:cs typeface="+mj-cs"/>
              </a:rPr>
              <a:t>(Research what ‘reasonable grounds’ mean? </a:t>
            </a:r>
            <a:endParaRPr lang="en-US" sz="5400" dirty="0">
              <a:latin typeface="+mj-lt"/>
              <a:ea typeface="+mj-ea"/>
              <a:cs typeface="+mj-cs"/>
            </a:endParaRP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Yellow question mark">
            <a:extLst>
              <a:ext uri="{FF2B5EF4-FFF2-40B4-BE49-F238E27FC236}">
                <a16:creationId xmlns:a16="http://schemas.microsoft.com/office/drawing/2014/main" id="{BFDF7D65-A988-7C24-A4E8-6C8A12C5EA4E}"/>
              </a:ext>
            </a:extLst>
          </p:cNvPr>
          <p:cNvPicPr>
            <a:picLocks noChangeAspect="1"/>
          </p:cNvPicPr>
          <p:nvPr/>
        </p:nvPicPr>
        <p:blipFill rotWithShape="1">
          <a:blip r:embed="rId2"/>
          <a:srcRect l="36729" r="178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4316256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793</TotalTime>
  <Words>5392</Words>
  <Application>Microsoft Macintosh PowerPoint</Application>
  <PresentationFormat>Widescreen</PresentationFormat>
  <Paragraphs>554</Paragraphs>
  <Slides>42</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Helvetica Neue Medium</vt:lpstr>
      <vt:lpstr>Verdana</vt:lpstr>
      <vt:lpstr>Office Theme</vt:lpstr>
      <vt:lpstr>BMPL4010 Response Policing </vt:lpstr>
      <vt:lpstr>Learning Outcomes of Workshop </vt:lpstr>
      <vt:lpstr>Key Legislation </vt:lpstr>
      <vt:lpstr>What do we already know?   What is a ‘controlled drug’?</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16</cp:revision>
  <dcterms:created xsi:type="dcterms:W3CDTF">2022-02-19T17:45:46Z</dcterms:created>
  <dcterms:modified xsi:type="dcterms:W3CDTF">2022-11-06T10:37:16Z</dcterms:modified>
</cp:coreProperties>
</file>