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1" r:id="rId1"/>
  </p:sldMasterIdLst>
  <p:notesMasterIdLst>
    <p:notesMasterId r:id="rId3"/>
  </p:notesMasterIdLst>
  <p:sldIdLst>
    <p:sldId id="298" r:id="rId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62" autoAdjust="0"/>
    <p:restoredTop sz="94660"/>
  </p:normalViewPr>
  <p:slideViewPr>
    <p:cSldViewPr>
      <p:cViewPr>
        <p:scale>
          <a:sx n="110" d="100"/>
          <a:sy n="110" d="100"/>
        </p:scale>
        <p:origin x="-414" y="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CEBED8E-095A-4FD2-9675-A349046D2975}" type="datetimeFigureOut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8BF3068-16E7-4493-BE51-1538FF09C5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852" y="3214686"/>
            <a:ext cx="6400800" cy="1752600"/>
          </a:xfrm>
          <a:prstGeom prst="rect">
            <a:avLst/>
          </a:prstGeom>
          <a:ln w="19050">
            <a:solidFill>
              <a:srgbClr val="008000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3200" b="0">
                <a:solidFill>
                  <a:srgbClr val="C00000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ln w="19050">
            <a:solidFill>
              <a:srgbClr val="008000"/>
            </a:solidFill>
          </a:ln>
        </p:spPr>
        <p:txBody>
          <a:bodyPr>
            <a:normAutofit/>
          </a:bodyPr>
          <a:lstStyle>
            <a:lvl1pPr>
              <a:defRPr sz="36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10"/>
          <p:cNvSpPr>
            <a:spLocks noGrp="1"/>
          </p:cNvSpPr>
          <p:nvPr>
            <p:ph type="dt" sz="half" idx="10"/>
          </p:nvPr>
        </p:nvSpPr>
        <p:spPr>
          <a:xfrm>
            <a:off x="1643063" y="6356350"/>
            <a:ext cx="94773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4CB2DA-066C-47F0-A8DA-0D0D1CD51EB0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5" name="Slide Number Placeholder 11"/>
          <p:cNvSpPr>
            <a:spLocks noGrp="1"/>
          </p:cNvSpPr>
          <p:nvPr>
            <p:ph type="sldNum" sz="quarter" idx="11"/>
          </p:nvPr>
        </p:nvSpPr>
        <p:spPr>
          <a:xfrm>
            <a:off x="6429375" y="6357938"/>
            <a:ext cx="2133600" cy="365125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B2080846-4731-4C71-AE53-43C914FA913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12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9A12D29C-CAF2-4C15-90A3-66DC64B1DFFA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Slide Number Placeholder 14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3CF763B4-3F20-4674-A099-C7E4E5FB33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Footer Placeholder 15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71500" y="908720"/>
            <a:ext cx="7958138" cy="109538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6" name="Date Placeholder 10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5128461E-D656-45CA-B473-6336C6E3329D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7" name="Slide Number Placeholder 11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8AB463-A1E9-451A-94A8-0247B0456B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Footer Placeholder 12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solidFill>
                  <a:srgbClr val="C0000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ED775A-1E4B-4A5B-AB61-BE23F64CFABC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73E950-7553-401B-BC39-C7257C3FF2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A6DF18-D746-47E4-8B33-7D35B803367C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EB938-5E6F-4F51-883C-FB473B0A80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ei_june06_cmyk"/>
          <p:cNvPicPr>
            <a:picLocks noChangeAspect="1" noChangeArrowheads="1"/>
          </p:cNvPicPr>
          <p:nvPr/>
        </p:nvPicPr>
        <p:blipFill>
          <a:blip r:embed="rId2" cstate="print">
            <a:lum contrast="-34000"/>
          </a:blip>
          <a:srcRect/>
          <a:stretch>
            <a:fillRect/>
          </a:stretch>
        </p:blipFill>
        <p:spPr bwMode="auto">
          <a:xfrm>
            <a:off x="8143875" y="6429375"/>
            <a:ext cx="8636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+mj-lt"/>
              </a:defRPr>
            </a:lvl1pPr>
            <a:lvl2pPr>
              <a:defRPr sz="2000">
                <a:latin typeface="+mj-lt"/>
              </a:defRPr>
            </a:lvl2pPr>
            <a:lvl3pPr>
              <a:defRPr sz="1800">
                <a:latin typeface="+mj-lt"/>
              </a:defRPr>
            </a:lvl3pPr>
            <a:lvl4pPr>
              <a:defRPr sz="1600">
                <a:latin typeface="+mj-lt"/>
              </a:defRPr>
            </a:lvl4pPr>
            <a:lvl5pPr>
              <a:defRPr sz="1600">
                <a:latin typeface="+mj-lt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+mj-lt"/>
              </a:defRPr>
            </a:lvl1pPr>
            <a:lvl2pPr>
              <a:defRPr sz="2000">
                <a:latin typeface="+mj-lt"/>
              </a:defRPr>
            </a:lvl2pPr>
            <a:lvl3pPr>
              <a:defRPr sz="1800">
                <a:latin typeface="+mj-lt"/>
              </a:defRPr>
            </a:lvl3pPr>
            <a:lvl4pPr>
              <a:defRPr sz="1600">
                <a:latin typeface="+mj-lt"/>
              </a:defRPr>
            </a:lvl4pPr>
            <a:lvl5pPr>
              <a:defRPr sz="1600">
                <a:latin typeface="+mj-lt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10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29F52-A703-4F4D-A3EF-B10EBC7F643F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10" name="Slide Number Placeholder 11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748840-11F9-4FD8-A1B7-08846D4034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1" name="Footer Placeholder 12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ei_june06_cmyk"/>
          <p:cNvPicPr>
            <a:picLocks noChangeAspect="1" noChangeArrowheads="1"/>
          </p:cNvPicPr>
          <p:nvPr/>
        </p:nvPicPr>
        <p:blipFill>
          <a:blip r:embed="rId2" cstate="print">
            <a:lum contrast="-34000"/>
          </a:blip>
          <a:srcRect/>
          <a:stretch>
            <a:fillRect/>
          </a:stretch>
        </p:blipFill>
        <p:spPr bwMode="auto">
          <a:xfrm>
            <a:off x="8143875" y="6429375"/>
            <a:ext cx="8636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4CC6FC-8942-4A5D-9DDE-3B85196A16D2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Slide Number Placeholder 7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1E32EE-EE4D-4A09-9305-14198A7A6F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ei_june06_cmyk"/>
          <p:cNvPicPr>
            <a:picLocks noChangeAspect="1" noChangeArrowheads="1"/>
          </p:cNvPicPr>
          <p:nvPr/>
        </p:nvPicPr>
        <p:blipFill>
          <a:blip r:embed="rId2" cstate="print">
            <a:lum contrast="-34000"/>
          </a:blip>
          <a:srcRect/>
          <a:stretch>
            <a:fillRect/>
          </a:stretch>
        </p:blipFill>
        <p:spPr bwMode="auto">
          <a:xfrm>
            <a:off x="8143875" y="6429375"/>
            <a:ext cx="8636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14E27AE4-EA68-4A95-AFD5-61CF3D558B97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D15BF-E90C-499C-BB5D-CB91D5B34C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1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000">
                <a:latin typeface="+mj-lt"/>
              </a:defRPr>
            </a:lvl3pPr>
            <a:lvl4pPr>
              <a:defRPr sz="1800">
                <a:latin typeface="+mj-lt"/>
              </a:defRPr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5849F-645A-4120-8D83-97093FDCB4B3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8EC3E-FF03-4BDF-921C-539F24481F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56174F6B-C412-4CA3-BAC4-E4B6236C2E42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4F023-8149-49EB-A10A-B1DF476118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E09C4B-683C-48CB-B544-7CE289285942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Slide Number Placeholder 7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EA335C-854C-496D-9D90-80CEB1C35C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ChangeArrowheads="1"/>
          </p:cNvSpPr>
          <p:nvPr/>
        </p:nvSpPr>
        <p:spPr bwMode="auto">
          <a:xfrm rot="5400000">
            <a:off x="3706019" y="3223419"/>
            <a:ext cx="6000750" cy="125412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>
            <a:lvl1pPr>
              <a:defRPr sz="2800">
                <a:latin typeface="+mj-lt"/>
              </a:defRPr>
            </a:lvl1pPr>
            <a:lvl2pPr>
              <a:defRPr sz="2400">
                <a:latin typeface="+mj-lt"/>
              </a:defRPr>
            </a:lvl2pPr>
            <a:lvl3pPr>
              <a:defRPr sz="2000">
                <a:latin typeface="+mj-lt"/>
              </a:defRPr>
            </a:lvl3pPr>
            <a:lvl4pPr>
              <a:defRPr sz="1800">
                <a:latin typeface="+mj-lt"/>
              </a:defRPr>
            </a:lvl4pPr>
            <a:lvl5pPr>
              <a:defRPr sz="1600"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mtClean="0"/>
            </a:lvl1pPr>
          </a:lstStyle>
          <a:p>
            <a:pPr>
              <a:defRPr/>
            </a:pPr>
            <a:fld id="{E22A12B6-2AE8-4C27-B2F5-7B06F81B15C8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6" name="Slide Number Placeholder 7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A422F-E94E-4FC0-9D94-3C25EDDF78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4"/>
          <p:cNvSpPr>
            <a:spLocks noChangeArrowheads="1"/>
          </p:cNvSpPr>
          <p:nvPr/>
        </p:nvSpPr>
        <p:spPr bwMode="auto">
          <a:xfrm>
            <a:off x="609600" y="1303338"/>
            <a:ext cx="7958138" cy="109537"/>
          </a:xfrm>
          <a:custGeom>
            <a:avLst/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000"/>
              <a:gd name="T19" fmla="*/ 0 h 1000"/>
              <a:gd name="T20" fmla="*/ 1000 w 1000"/>
              <a:gd name="T21" fmla="*/ 1000 h 10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400">
              <a:latin typeface="Times New Roman" pitchFamily="18" charset="0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>
                <a:solidFill>
                  <a:srgbClr val="C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IE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+mj-lt"/>
              </a:defRPr>
            </a:lvl1pPr>
            <a:lvl2pPr>
              <a:defRPr sz="2000">
                <a:latin typeface="+mj-lt"/>
              </a:defRPr>
            </a:lvl2pPr>
            <a:lvl3pPr>
              <a:defRPr sz="1800">
                <a:latin typeface="+mj-lt"/>
              </a:defRPr>
            </a:lvl3pPr>
            <a:lvl4pPr>
              <a:defRPr sz="1800">
                <a:latin typeface="+mj-lt"/>
              </a:defRPr>
            </a:lvl4pPr>
            <a:lvl5pPr>
              <a:defRPr sz="1600"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+mj-lt"/>
              </a:defRPr>
            </a:lvl1pPr>
            <a:lvl2pPr>
              <a:defRPr sz="2000">
                <a:latin typeface="+mj-lt"/>
              </a:defRPr>
            </a:lvl2pPr>
            <a:lvl3pPr>
              <a:defRPr sz="1800">
                <a:latin typeface="+mj-lt"/>
              </a:defRPr>
            </a:lvl3pPr>
            <a:lvl4pPr>
              <a:defRPr sz="1800">
                <a:latin typeface="+mj-lt"/>
              </a:defRPr>
            </a:lvl4pPr>
            <a:lvl5pPr>
              <a:defRPr sz="1600"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E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+mj-lt"/>
              </a:defRPr>
            </a:lvl1pPr>
            <a:lvl2pPr>
              <a:defRPr sz="2000">
                <a:latin typeface="+mj-lt"/>
              </a:defRPr>
            </a:lvl2pPr>
            <a:lvl3pPr>
              <a:defRPr sz="1800">
                <a:latin typeface="+mj-lt"/>
              </a:defRPr>
            </a:lvl3pPr>
            <a:lvl4pPr>
              <a:defRPr sz="1800">
                <a:latin typeface="+mj-lt"/>
              </a:defRPr>
            </a:lvl4pPr>
            <a:lvl5pPr>
              <a:defRPr sz="1600"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E" dirty="0"/>
          </a:p>
        </p:txBody>
      </p:sp>
      <p:sp>
        <p:nvSpPr>
          <p:cNvPr id="7" name="Date Placeholder 8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622DE1-A453-4C1B-8D70-0A9B26B167AE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8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FCE07E-F089-407B-B4F4-8F05FC37AD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79908-AA6C-4158-AC26-0CBC03E45C6E}" type="datetime1">
              <a:rPr lang="en-US"/>
              <a:pPr>
                <a:defRPr/>
              </a:pPr>
              <a:t>2/14/2017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16216" y="630932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F4D3C2-35BD-4A0A-B52B-D8E4371853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989" r:id="rId1"/>
    <p:sldLayoutId id="2147483990" r:id="rId2"/>
    <p:sldLayoutId id="2147483991" r:id="rId3"/>
    <p:sldLayoutId id="2147483986" r:id="rId4"/>
    <p:sldLayoutId id="2147483992" r:id="rId5"/>
    <p:sldLayoutId id="2147483993" r:id="rId6"/>
    <p:sldLayoutId id="2147483994" r:id="rId7"/>
    <p:sldLayoutId id="2147483995" r:id="rId8"/>
    <p:sldLayoutId id="2147483987" r:id="rId9"/>
    <p:sldLayoutId id="2147483996" r:id="rId10"/>
    <p:sldLayoutId id="2147483997" r:id="rId11"/>
    <p:sldLayoutId id="2147483998" r:id="rId12"/>
    <p:sldLayoutId id="2147483999" r:id="rId13"/>
    <p:sldLayoutId id="2147483988" r:id="rId14"/>
  </p:sldLayoutIdLst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8172400" y="0"/>
            <a:ext cx="0" cy="98072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>
            <a:off x="4716016" y="2708920"/>
            <a:ext cx="0" cy="1584176"/>
          </a:xfrm>
          <a:prstGeom prst="line">
            <a:avLst/>
          </a:prstGeom>
          <a:ln>
            <a:head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2" name="Picture 11" descr="HTML5_Logo_51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44408" y="44624"/>
            <a:ext cx="864096" cy="864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Rectangle 13"/>
          <p:cNvSpPr/>
          <p:nvPr/>
        </p:nvSpPr>
        <p:spPr>
          <a:xfrm>
            <a:off x="179512" y="188640"/>
            <a:ext cx="7848872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lvl="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3200" b="1" kern="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/>
              </a:rPr>
              <a:t>Html5 top </a:t>
            </a:r>
            <a:r>
              <a:rPr lang="en-IE" sz="3200" b="1" kern="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/>
              </a:rPr>
              <a:t>12 threats and challenges </a:t>
            </a:r>
            <a:endParaRPr lang="en-IE" sz="3200" b="1" kern="0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alibri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179512" y="1086996"/>
            <a:ext cx="3600400" cy="1333892"/>
            <a:chOff x="179512" y="1104999"/>
            <a:chExt cx="3168352" cy="1333892"/>
          </a:xfrm>
        </p:grpSpPr>
        <p:sp>
          <p:nvSpPr>
            <p:cNvPr id="15" name="TextBox 14"/>
            <p:cNvSpPr txBox="1"/>
            <p:nvPr/>
          </p:nvSpPr>
          <p:spPr>
            <a:xfrm>
              <a:off x="179512" y="1484784"/>
              <a:ext cx="3168352" cy="954107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HTML5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is the latest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technology for presenting web contents on browsers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HTML5 is </a:t>
              </a:r>
              <a:r>
                <a:rPr kumimoji="0" lang="en-IE" sz="80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significant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with native support for multimedia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and virtualisation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>
                <a:buFont typeface="Wingdings" pitchFamily="2" charset="2"/>
                <a:buChar char="v"/>
              </a:pPr>
              <a:r>
                <a:rPr lang="en-GB" sz="800" dirty="0" smtClean="0">
                  <a:latin typeface="Calibri" pitchFamily="34" charset="0"/>
                </a:rPr>
                <a:t> WHATWG started work on HTML5 in 2005.</a:t>
              </a:r>
            </a:p>
            <a:p>
              <a:pPr>
                <a:buFont typeface="Wingdings" pitchFamily="2" charset="2"/>
                <a:buChar char="v"/>
              </a:pPr>
              <a:r>
                <a:rPr lang="en-GB" sz="800" dirty="0" smtClean="0">
                  <a:latin typeface="Calibri" pitchFamily="34" charset="0"/>
                </a:rPr>
                <a:t> W3C joined the research efforts and took over project management. </a:t>
              </a:r>
            </a:p>
            <a:p>
              <a:pPr>
                <a:buFont typeface="Wingdings" pitchFamily="2" charset="2"/>
                <a:buChar char="v"/>
              </a:pPr>
              <a:r>
                <a:rPr lang="en-GB" sz="800" dirty="0" smtClean="0">
                  <a:latin typeface="Calibri" pitchFamily="34" charset="0"/>
                </a:rPr>
                <a:t> HTML5 was released on 28</a:t>
              </a:r>
              <a:r>
                <a:rPr lang="en-GB" sz="800" baseline="30000" dirty="0" smtClean="0">
                  <a:latin typeface="Calibri" pitchFamily="34" charset="0"/>
                </a:rPr>
                <a:t>th</a:t>
              </a:r>
              <a:r>
                <a:rPr lang="en-GB" sz="800" dirty="0" smtClean="0">
                  <a:latin typeface="Calibri" pitchFamily="34" charset="0"/>
                </a:rPr>
                <a:t> October 2014.</a:t>
              </a:r>
            </a:p>
            <a:p>
              <a:pPr>
                <a:buFont typeface="Wingdings" pitchFamily="2" charset="2"/>
                <a:buChar char="v"/>
              </a:pPr>
              <a:r>
                <a:rPr lang="en-GB" sz="800" dirty="0" smtClean="0">
                  <a:latin typeface="Calibri" pitchFamily="34" charset="0"/>
                </a:rPr>
                <a:t> HTML5.1 released on 1</a:t>
              </a:r>
              <a:r>
                <a:rPr lang="en-GB" sz="800" baseline="30000" dirty="0" smtClean="0">
                  <a:latin typeface="Calibri" pitchFamily="34" charset="0"/>
                </a:rPr>
                <a:t>st</a:t>
              </a:r>
              <a:r>
                <a:rPr lang="en-GB" sz="800" dirty="0" smtClean="0">
                  <a:latin typeface="Calibri" pitchFamily="34" charset="0"/>
                </a:rPr>
                <a:t> November 2016 to address security issues. </a:t>
              </a:r>
            </a:p>
            <a:p>
              <a:pPr>
                <a:buFont typeface="Wingdings" pitchFamily="2" charset="2"/>
                <a:buChar char="v"/>
              </a:pPr>
              <a:r>
                <a:rPr lang="en-GB" sz="800" dirty="0" smtClean="0">
                  <a:latin typeface="Calibri" pitchFamily="34" charset="0"/>
                </a:rPr>
                <a:t> Work on HTML5.2 has already started to address more security issues.</a:t>
              </a:r>
              <a:endParaRPr lang="en-GB" sz="800" dirty="0">
                <a:latin typeface="Calibri" pitchFamily="34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79512" y="1104999"/>
              <a:ext cx="3168352" cy="307777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E" sz="1400" b="1" dirty="0" smtClean="0">
                  <a:latin typeface="Calibri" pitchFamily="34" charset="0"/>
                </a:rPr>
                <a:t>HTML5 Background Information</a:t>
              </a:r>
              <a:endParaRPr lang="en-IE" sz="1400" b="1" dirty="0">
                <a:latin typeface="Calibri" pitchFamily="34" charset="0"/>
              </a:endParaRP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6643249" y="1109005"/>
            <a:ext cx="2393247" cy="1599915"/>
            <a:chOff x="6551712" y="1196752"/>
            <a:chExt cx="2393247" cy="1527907"/>
          </a:xfrm>
        </p:grpSpPr>
        <p:sp>
          <p:nvSpPr>
            <p:cNvPr id="26" name="TextBox 25"/>
            <p:cNvSpPr txBox="1"/>
            <p:nvPr/>
          </p:nvSpPr>
          <p:spPr>
            <a:xfrm>
              <a:off x="6588224" y="1196752"/>
              <a:ext cx="2356735" cy="307777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IE" sz="1400" b="1" dirty="0" smtClean="0">
                  <a:latin typeface="Calibri" pitchFamily="34" charset="0"/>
                </a:rPr>
                <a:t>HTML5 Key Technology Areas</a:t>
              </a:r>
              <a:endParaRPr lang="en-IE" sz="1400" b="1" dirty="0">
                <a:latin typeface="Calibri" pitchFamily="34" charset="0"/>
              </a:endParaRPr>
            </a:p>
          </p:txBody>
        </p:sp>
        <p:grpSp>
          <p:nvGrpSpPr>
            <p:cNvPr id="31" name="Group 30"/>
            <p:cNvGrpSpPr/>
            <p:nvPr/>
          </p:nvGrpSpPr>
          <p:grpSpPr>
            <a:xfrm>
              <a:off x="6551712" y="1556792"/>
              <a:ext cx="2340768" cy="1167867"/>
              <a:chOff x="6551712" y="1556792"/>
              <a:chExt cx="2340768" cy="1167867"/>
            </a:xfrm>
          </p:grpSpPr>
          <p:pic>
            <p:nvPicPr>
              <p:cNvPr id="25" name="Picture 24" descr="html5-set-orangelabel.png"/>
              <p:cNvPicPr>
                <a:picLocks noChangeAspect="1"/>
              </p:cNvPicPr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6551712" y="1556792"/>
                <a:ext cx="2340768" cy="116786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30" name="Rectangle 29"/>
              <p:cNvSpPr/>
              <p:nvPr/>
            </p:nvSpPr>
            <p:spPr>
              <a:xfrm>
                <a:off x="6588224" y="1556792"/>
                <a:ext cx="2304256" cy="1152128"/>
              </a:xfrm>
              <a:prstGeom prst="rect">
                <a:avLst/>
              </a:prstGeom>
              <a:noFill/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IE"/>
              </a:p>
            </p:txBody>
          </p:sp>
        </p:grpSp>
      </p:grpSp>
      <p:grpSp>
        <p:nvGrpSpPr>
          <p:cNvPr id="109" name="Group 108"/>
          <p:cNvGrpSpPr/>
          <p:nvPr/>
        </p:nvGrpSpPr>
        <p:grpSpPr>
          <a:xfrm>
            <a:off x="4067944" y="1106741"/>
            <a:ext cx="2304256" cy="1560369"/>
            <a:chOff x="3923928" y="1196752"/>
            <a:chExt cx="2304256" cy="1560369"/>
          </a:xfrm>
        </p:grpSpPr>
        <p:sp>
          <p:nvSpPr>
            <p:cNvPr id="37" name="TextBox 36"/>
            <p:cNvSpPr txBox="1"/>
            <p:nvPr/>
          </p:nvSpPr>
          <p:spPr>
            <a:xfrm>
              <a:off x="3923928" y="1556792"/>
              <a:ext cx="2304256" cy="1200329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Cross Origin Resource Sharing - CORS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Web Workers (APIs running behind the scenes)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Web Sockets (Duplex communication channel)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Web Storage (Local Storage + Session Storage)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Geo-Location (Identify real-world locations)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Offline Web Applications (Works off-line)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Web</a:t>
              </a:r>
              <a:r>
                <a:rPr kumimoji="0" lang="en-IE" sz="800" b="0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Messaging (For Intra and cross-site </a:t>
              </a:r>
              <a:r>
                <a:rPr kumimoji="0" lang="en-IE" sz="800" b="0" i="0" u="none" strike="noStrike" kern="0" cap="none" spc="0" normalizeH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comms</a:t>
              </a:r>
              <a:r>
                <a:rPr kumimoji="0" lang="en-IE" sz="800" b="0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)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baseline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Video Elements (</a:t>
              </a:r>
              <a:r>
                <a:rPr lang="en-IE" sz="800" dirty="0" smtClean="0">
                  <a:latin typeface="Calibri" pitchFamily="34" charset="0"/>
                </a:rPr>
                <a:t>For playing videos or movies)</a:t>
              </a:r>
              <a:endParaRPr lang="en-IE" sz="800" kern="0" baseline="0" dirty="0" smtClean="0">
                <a:solidFill>
                  <a:sysClr val="windowText" lastClr="000000"/>
                </a:solidFill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Canvas (For drawing graphics on the fly)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923928" y="1196752"/>
              <a:ext cx="2304256" cy="307777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E" sz="1400" b="1" dirty="0" smtClean="0">
                  <a:latin typeface="Calibri" pitchFamily="34" charset="0"/>
                </a:rPr>
                <a:t>HTML5 Key Features</a:t>
              </a:r>
              <a:endParaRPr lang="en-IE" sz="1400" b="1" dirty="0">
                <a:latin typeface="Calibri" pitchFamily="34" charset="0"/>
              </a:endParaRPr>
            </a:p>
          </p:txBody>
        </p:sp>
      </p:grpSp>
      <p:cxnSp>
        <p:nvCxnSpPr>
          <p:cNvPr id="40" name="Straight Arrow Connector 39"/>
          <p:cNvCxnSpPr/>
          <p:nvPr/>
        </p:nvCxnSpPr>
        <p:spPr>
          <a:xfrm>
            <a:off x="6372200" y="1988840"/>
            <a:ext cx="2880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pSp>
        <p:nvGrpSpPr>
          <p:cNvPr id="50" name="Group 49"/>
          <p:cNvGrpSpPr/>
          <p:nvPr/>
        </p:nvGrpSpPr>
        <p:grpSpPr>
          <a:xfrm>
            <a:off x="5148064" y="3070120"/>
            <a:ext cx="3888432" cy="1675929"/>
            <a:chOff x="5580112" y="4084622"/>
            <a:chExt cx="3384376" cy="1675929"/>
          </a:xfrm>
        </p:grpSpPr>
        <p:sp>
          <p:nvSpPr>
            <p:cNvPr id="45" name="TextBox 44"/>
            <p:cNvSpPr txBox="1"/>
            <p:nvPr/>
          </p:nvSpPr>
          <p:spPr>
            <a:xfrm>
              <a:off x="5580112" y="4084622"/>
              <a:ext cx="3384376" cy="307777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E" sz="1400" b="1" dirty="0" smtClean="0">
                  <a:latin typeface="Calibri" pitchFamily="34" charset="0"/>
                </a:rPr>
                <a:t>Facts about HTML5 Security Threats</a:t>
              </a:r>
              <a:endParaRPr lang="en-IE" sz="1400" b="1" dirty="0">
                <a:latin typeface="Calibri" pitchFamily="34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5580112" y="4437112"/>
              <a:ext cx="3347864" cy="132343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The new a</a:t>
              </a:r>
              <a:r>
                <a:rPr lang="en-IE" sz="800" kern="0" dirty="0" err="1" smtClean="0">
                  <a:solidFill>
                    <a:sysClr val="windowText" lastClr="000000"/>
                  </a:solidFill>
                  <a:latin typeface="Calibri" pitchFamily="34" charset="0"/>
                </a:rPr>
                <a:t>rray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of features (APIs) in HTML5 introduced new Attack Vectors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Almost every  one of these new Features can be exploited to mount an attack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Several features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can also be simultaneously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exploited to mount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a massive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attack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The myriad of Technologies in HTML5 are also responsible for propagating the threats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XSS, XSRF, and Click-Jacking are the three most common threats in HTML5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lvl="1"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Our research showed that threats are independent of hardware and OS platforms</a:t>
              </a:r>
            </a:p>
            <a:p>
              <a:pPr marL="0" lvl="1"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The research also showed that most of the HTML5 threats have several impacts</a:t>
              </a:r>
            </a:p>
            <a:p>
              <a:pPr marL="0" lvl="1"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HTML5 threats impacts are felt at both Client and Server sides of Internet/Cloud</a:t>
              </a:r>
            </a:p>
            <a:p>
              <a:pPr marL="0" lvl="1"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Our research showed that many attacks can be mitigated by sanitization of input data</a:t>
              </a:r>
            </a:p>
            <a:p>
              <a:pPr marL="0" lvl="1" fontAlgn="auto">
                <a:spcBef>
                  <a:spcPts val="0"/>
                </a:spcBef>
                <a:spcAft>
                  <a:spcPts val="0"/>
                </a:spcAft>
                <a:buFont typeface="Wingdings" pitchFamily="2" charset="2"/>
                <a:buChar char="v"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dirty="0" smtClean="0">
                  <a:latin typeface="Calibri" pitchFamily="34" charset="0"/>
                </a:rPr>
                <a:t>Sanitization entails the validation, filtering, and encoding of the input data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</p:txBody>
        </p:sp>
      </p:grpSp>
      <p:grpSp>
        <p:nvGrpSpPr>
          <p:cNvPr id="66" name="Group 65"/>
          <p:cNvGrpSpPr/>
          <p:nvPr/>
        </p:nvGrpSpPr>
        <p:grpSpPr>
          <a:xfrm>
            <a:off x="179512" y="2564904"/>
            <a:ext cx="3600400" cy="955849"/>
            <a:chOff x="251520" y="5074150"/>
            <a:chExt cx="3600400" cy="955849"/>
          </a:xfrm>
        </p:grpSpPr>
        <p:sp>
          <p:nvSpPr>
            <p:cNvPr id="63" name="TextBox 62"/>
            <p:cNvSpPr txBox="1"/>
            <p:nvPr/>
          </p:nvSpPr>
          <p:spPr>
            <a:xfrm>
              <a:off x="251520" y="5074150"/>
              <a:ext cx="3600400" cy="307777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E" sz="1400" b="1" dirty="0" smtClean="0">
                  <a:latin typeface="Calibri" pitchFamily="34" charset="0"/>
                </a:rPr>
                <a:t>Harnessing HTML5 Key Features</a:t>
              </a:r>
              <a:endParaRPr lang="en-IE" sz="1400" b="1" dirty="0">
                <a:latin typeface="Calibri" pitchFamily="34" charset="0"/>
              </a:endParaRP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251520" y="5445224"/>
              <a:ext cx="3600400" cy="58477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Web Workers run complex multi-threaded applications from behind the scenes</a:t>
              </a:r>
              <a:endParaRPr lang="en-IE" sz="800" kern="0" dirty="0" smtClean="0">
                <a:solidFill>
                  <a:sysClr val="windowText" lastClr="000000"/>
                </a:solidFill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Shared Web Workers can be harnessed to form Web-BOTNET for </a:t>
              </a:r>
              <a:r>
                <a:rPr lang="en-IE" sz="800" kern="0" dirty="0" err="1" smtClean="0">
                  <a:solidFill>
                    <a:sysClr val="windowText" lastClr="000000"/>
                  </a:solidFill>
                  <a:latin typeface="Calibri" pitchFamily="34" charset="0"/>
                </a:rPr>
                <a:t>DDoS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attacks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Web-BOTNET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are more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powerful and versatile than network-based-BOTNET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</a:t>
              </a:r>
              <a:r>
                <a:rPr lang="en-IE" sz="800" b="1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Significantly, Web-BOTNET can </a:t>
              </a:r>
              <a:r>
                <a:rPr lang="en-IE" sz="800" b="1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be </a:t>
              </a:r>
              <a:r>
                <a:rPr lang="en-IE" sz="800" b="1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harnessed to </a:t>
              </a:r>
              <a:r>
                <a:rPr lang="en-IE" sz="800" b="1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provide security!</a:t>
              </a:r>
              <a:endParaRPr lang="en-IE" sz="800" b="1" kern="0" dirty="0" smtClean="0">
                <a:solidFill>
                  <a:sysClr val="windowText" lastClr="000000"/>
                </a:solidFill>
                <a:latin typeface="Calibri" pitchFamily="34" charset="0"/>
              </a:endParaRPr>
            </a:p>
          </p:txBody>
        </p:sp>
      </p:grpSp>
      <p:cxnSp>
        <p:nvCxnSpPr>
          <p:cNvPr id="75" name="Straight Arrow Connector 74"/>
          <p:cNvCxnSpPr/>
          <p:nvPr/>
        </p:nvCxnSpPr>
        <p:spPr>
          <a:xfrm flipH="1">
            <a:off x="3779912" y="429309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6" name="TextBox 75"/>
          <p:cNvSpPr txBox="1"/>
          <p:nvPr/>
        </p:nvSpPr>
        <p:spPr>
          <a:xfrm>
            <a:off x="5940152" y="6233537"/>
            <a:ext cx="1702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Designed by:</a:t>
            </a:r>
          </a:p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Dr. </a:t>
            </a:r>
            <a:r>
              <a:rPr lang="en-IE" sz="9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Idris</a:t>
            </a:r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 Ahmed (CEO)</a:t>
            </a:r>
          </a:p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www.tecomex-forensics.com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1259632" y="6237312"/>
            <a:ext cx="244827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Research Seminar Presentation</a:t>
            </a:r>
          </a:p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Venue: University of </a:t>
            </a:r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Wales Trinity Saint David</a:t>
            </a:r>
            <a:endParaRPr lang="en-IE" sz="9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alibri" pitchFamily="34" charset="0"/>
            </a:endParaRPr>
          </a:p>
          <a:p>
            <a:pPr algn="ctr"/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Date: 15</a:t>
            </a:r>
            <a:r>
              <a:rPr lang="en-IE" sz="9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th</a:t>
            </a:r>
            <a:r>
              <a:rPr lang="en-IE" sz="9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</a:rPr>
              <a:t> February 2017</a:t>
            </a:r>
            <a:endParaRPr lang="en-IE" sz="9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alibri" pitchFamily="34" charset="0"/>
            </a:endParaRPr>
          </a:p>
        </p:txBody>
      </p:sp>
      <p:cxnSp>
        <p:nvCxnSpPr>
          <p:cNvPr id="80" name="Straight Connector 79"/>
          <p:cNvCxnSpPr/>
          <p:nvPr/>
        </p:nvCxnSpPr>
        <p:spPr>
          <a:xfrm>
            <a:off x="0" y="6093296"/>
            <a:ext cx="91440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V="1">
            <a:off x="4283968" y="3212976"/>
            <a:ext cx="0" cy="720080"/>
          </a:xfrm>
          <a:prstGeom prst="straightConnector1">
            <a:avLst/>
          </a:prstGeom>
          <a:ln>
            <a:tailEnd type="non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Straight Connector 103"/>
          <p:cNvCxnSpPr/>
          <p:nvPr/>
        </p:nvCxnSpPr>
        <p:spPr>
          <a:xfrm flipH="1">
            <a:off x="3779912" y="3933056"/>
            <a:ext cx="504056" cy="0"/>
          </a:xfrm>
          <a:prstGeom prst="line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pSp>
        <p:nvGrpSpPr>
          <p:cNvPr id="128" name="Group 127"/>
          <p:cNvGrpSpPr/>
          <p:nvPr/>
        </p:nvGrpSpPr>
        <p:grpSpPr>
          <a:xfrm>
            <a:off x="5148064" y="5199583"/>
            <a:ext cx="3816424" cy="821705"/>
            <a:chOff x="5148064" y="3212976"/>
            <a:chExt cx="3240360" cy="821705"/>
          </a:xfrm>
        </p:grpSpPr>
        <p:sp>
          <p:nvSpPr>
            <p:cNvPr id="54" name="TextBox 53"/>
            <p:cNvSpPr txBox="1"/>
            <p:nvPr/>
          </p:nvSpPr>
          <p:spPr>
            <a:xfrm>
              <a:off x="5148064" y="3212976"/>
              <a:ext cx="3240360" cy="307777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E" sz="1400" b="1" dirty="0" smtClean="0">
                  <a:latin typeface="Calibri" pitchFamily="34" charset="0"/>
                </a:rPr>
                <a:t>HTML5 Threats Mitigation Policies</a:t>
              </a:r>
              <a:endParaRPr lang="en-IE" sz="1400" b="1" dirty="0">
                <a:latin typeface="Calibri" pitchFamily="34" charset="0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5148064" y="3573016"/>
              <a:ext cx="3240360" cy="461665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Researchers at </a:t>
              </a:r>
              <a:r>
                <a:rPr lang="en-IE" sz="800" kern="0" noProof="0" dirty="0" err="1" smtClean="0">
                  <a:solidFill>
                    <a:sysClr val="windowText" lastClr="000000"/>
                  </a:solidFill>
                  <a:latin typeface="Calibri" pitchFamily="34" charset="0"/>
                </a:rPr>
                <a:t>Tecomex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Forensics developing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m</a:t>
              </a:r>
              <a:r>
                <a:rPr lang="en-IE" sz="800" kern="0" noProof="0" dirty="0" err="1" smtClean="0">
                  <a:solidFill>
                    <a:sysClr val="windowText" lastClr="000000"/>
                  </a:solidFill>
                  <a:latin typeface="Calibri" pitchFamily="34" charset="0"/>
                </a:rPr>
                <a:t>itigation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policies for Web designers 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 are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developing 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threat</a:t>
              </a:r>
              <a:r>
                <a:rPr kumimoji="0" lang="en-IE" sz="800" b="0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m</a:t>
              </a:r>
              <a:r>
                <a:rPr lang="en-IE" sz="800" kern="0" noProof="0" dirty="0" err="1" smtClean="0">
                  <a:solidFill>
                    <a:sysClr val="windowText" lastClr="000000"/>
                  </a:solidFill>
                  <a:latin typeface="Calibri" pitchFamily="34" charset="0"/>
                </a:rPr>
                <a:t>itigation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 policies targeted at Web developers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itchFamily="2" charset="2"/>
                <a:buChar char="v"/>
                <a:tabLst/>
                <a:defRPr/>
              </a:pP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lang="en-IE" sz="800" kern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We are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also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developing </a:t>
              </a:r>
              <a:r>
                <a:rPr kumimoji="0" lang="en-IE" sz="800" b="0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Calibri" pitchFamily="34" charset="0"/>
                </a:rPr>
                <a:t>threats m</a:t>
              </a:r>
              <a:r>
                <a:rPr lang="en-IE" sz="800" kern="0" noProof="0" dirty="0" smtClean="0">
                  <a:solidFill>
                    <a:sysClr val="windowText" lastClr="000000"/>
                  </a:solidFill>
                  <a:latin typeface="Calibri" pitchFamily="34" charset="0"/>
                </a:rPr>
                <a:t>itigation policies targeted at Web users</a:t>
              </a:r>
              <a:endParaRPr kumimoji="0" lang="en-IE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itchFamily="34" charset="0"/>
              </a:endParaRPr>
            </a:p>
          </p:txBody>
        </p:sp>
      </p:grpSp>
      <p:cxnSp>
        <p:nvCxnSpPr>
          <p:cNvPr id="87" name="Straight Arrow Connector 86"/>
          <p:cNvCxnSpPr/>
          <p:nvPr/>
        </p:nvCxnSpPr>
        <p:spPr>
          <a:xfrm>
            <a:off x="3779912" y="191683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>
            <a:off x="3779912" y="3212976"/>
            <a:ext cx="504056" cy="0"/>
          </a:xfrm>
          <a:prstGeom prst="line">
            <a:avLst/>
          </a:prstGeom>
          <a:ln>
            <a:head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-36512" y="980728"/>
            <a:ext cx="918051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grpSp>
        <p:nvGrpSpPr>
          <p:cNvPr id="122" name="Group 121"/>
          <p:cNvGrpSpPr/>
          <p:nvPr/>
        </p:nvGrpSpPr>
        <p:grpSpPr>
          <a:xfrm>
            <a:off x="179512" y="3645024"/>
            <a:ext cx="3585276" cy="2376264"/>
            <a:chOff x="179512" y="2564904"/>
            <a:chExt cx="3585276" cy="2376264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2618956"/>
              <a:ext cx="3384376" cy="2322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3" name="Rectangle 82"/>
            <p:cNvSpPr/>
            <p:nvPr/>
          </p:nvSpPr>
          <p:spPr>
            <a:xfrm>
              <a:off x="179512" y="2564904"/>
              <a:ext cx="3585276" cy="2376264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  <p:sp>
          <p:nvSpPr>
            <p:cNvPr id="96" name="TextBox 95"/>
            <p:cNvSpPr txBox="1"/>
            <p:nvPr/>
          </p:nvSpPr>
          <p:spPr>
            <a:xfrm>
              <a:off x="3075487" y="4592161"/>
              <a:ext cx="632417" cy="276999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>
                  <a:rot lat="0" lon="0" rev="0"/>
                </a:camera>
                <a:lightRig rig="contrasting" dir="t">
                  <a:rot lat="0" lon="0" rev="4500000"/>
                </a:lightRig>
              </a:scene3d>
              <a:sp3d contourW="6350" prstMaterial="metal">
                <a:bevelT w="127000" h="31750" prst="relaxedInset"/>
                <a:contourClr>
                  <a:schemeClr val="accent1">
                    <a:shade val="75000"/>
                  </a:schemeClr>
                </a:contourClr>
              </a:sp3d>
            </a:bodyPr>
            <a:lstStyle/>
            <a:p>
              <a:r>
                <a:rPr lang="en-IE" sz="1200" b="1" cap="all" dirty="0" smtClean="0">
                  <a:ln w="0"/>
                  <a:gradFill flip="none">
                    <a:gsLst>
                      <a:gs pos="0">
                        <a:schemeClr val="accent1">
                          <a:tint val="75000"/>
                          <a:shade val="75000"/>
                          <a:satMod val="170000"/>
                        </a:schemeClr>
                      </a:gs>
                      <a:gs pos="49000">
                        <a:schemeClr val="accent1">
                          <a:tint val="88000"/>
                          <a:shade val="65000"/>
                          <a:satMod val="172000"/>
                        </a:schemeClr>
                      </a:gs>
                      <a:gs pos="50000">
                        <a:schemeClr val="accent1">
                          <a:shade val="65000"/>
                          <a:satMod val="130000"/>
                        </a:schemeClr>
                      </a:gs>
                      <a:gs pos="92000">
                        <a:schemeClr val="accent1">
                          <a:shade val="50000"/>
                          <a:satMod val="120000"/>
                        </a:schemeClr>
                      </a:gs>
                      <a:gs pos="100000">
                        <a:schemeClr val="accent1">
                          <a:shade val="48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reflection blurRad="12700" stA="50000" endPos="50000" dist="5000" dir="5400000" sy="-100000" rotWithShape="0"/>
                  </a:effectLst>
                  <a:latin typeface="Calibri" pitchFamily="34" charset="0"/>
                </a:rPr>
                <a:t>CLOUD</a:t>
              </a:r>
              <a:endParaRPr lang="en-IE" sz="12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</a:endParaRPr>
            </a:p>
          </p:txBody>
        </p:sp>
      </p:grpSp>
      <p:cxnSp>
        <p:nvCxnSpPr>
          <p:cNvPr id="130" name="Straight Arrow Connector 129"/>
          <p:cNvCxnSpPr/>
          <p:nvPr/>
        </p:nvCxnSpPr>
        <p:spPr>
          <a:xfrm>
            <a:off x="7164288" y="4869160"/>
            <a:ext cx="0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3" name="Straight Arrow Connector 132"/>
          <p:cNvCxnSpPr/>
          <p:nvPr/>
        </p:nvCxnSpPr>
        <p:spPr>
          <a:xfrm>
            <a:off x="7812360" y="2708920"/>
            <a:ext cx="0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4" name="Straight Arrow Connector 133"/>
          <p:cNvCxnSpPr/>
          <p:nvPr/>
        </p:nvCxnSpPr>
        <p:spPr>
          <a:xfrm>
            <a:off x="6084168" y="2708920"/>
            <a:ext cx="0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7" name="Straight Arrow Connector 136"/>
          <p:cNvCxnSpPr/>
          <p:nvPr/>
        </p:nvCxnSpPr>
        <p:spPr>
          <a:xfrm flipH="1">
            <a:off x="3779912" y="5301208"/>
            <a:ext cx="136815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1" name="Straight Arrow Connector 140"/>
          <p:cNvCxnSpPr/>
          <p:nvPr/>
        </p:nvCxnSpPr>
        <p:spPr>
          <a:xfrm flipH="1">
            <a:off x="3779912" y="4653136"/>
            <a:ext cx="136815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51" name="Picture 50" descr="tecomex logo1.png"/>
          <p:cNvPicPr>
            <a:picLocks noChangeAspect="1"/>
          </p:cNvPicPr>
          <p:nvPr/>
        </p:nvPicPr>
        <p:blipFill>
          <a:blip r:embed="rId5" cstate="print"/>
          <a:srcRect t="881" r="4545" b="2841"/>
          <a:stretch>
            <a:fillRect/>
          </a:stretch>
        </p:blipFill>
        <p:spPr>
          <a:xfrm>
            <a:off x="4572000" y="6165304"/>
            <a:ext cx="648072" cy="648072"/>
          </a:xfrm>
          <a:prstGeom prst="rect">
            <a:avLst/>
          </a:prstGeom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581128"/>
            <a:ext cx="493769" cy="6480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47" name="Straight Arrow Connector 46"/>
          <p:cNvCxnSpPr/>
          <p:nvPr/>
        </p:nvCxnSpPr>
        <p:spPr>
          <a:xfrm>
            <a:off x="2987824" y="4941168"/>
            <a:ext cx="360040" cy="0"/>
          </a:xfrm>
          <a:prstGeom prst="straightConnector1">
            <a:avLst/>
          </a:prstGeom>
          <a:ln w="12700">
            <a:headEnd type="triangle" w="med" len="med"/>
            <a:tailEnd type="triangle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RI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SRI_Template</Template>
  <TotalTime>3483</TotalTime>
  <Words>434</Words>
  <Application>Microsoft Office PowerPoint</Application>
  <PresentationFormat>On-screen Show (4:3)</PresentationFormat>
  <Paragraphs>47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SRI_Template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storage security</dc:title>
  <dc:creator>awad</dc:creator>
  <cp:lastModifiedBy>Tecomex Staff</cp:lastModifiedBy>
  <cp:revision>281</cp:revision>
  <dcterms:created xsi:type="dcterms:W3CDTF">2006-08-16T00:00:00Z</dcterms:created>
  <dcterms:modified xsi:type="dcterms:W3CDTF">2017-02-14T17:20:12Z</dcterms:modified>
</cp:coreProperties>
</file>