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84" r:id="rId2"/>
    <p:sldId id="285" r:id="rId3"/>
    <p:sldId id="286" r:id="rId4"/>
    <p:sldId id="295" r:id="rId5"/>
    <p:sldId id="296" r:id="rId6"/>
    <p:sldId id="288" r:id="rId7"/>
    <p:sldId id="289" r:id="rId8"/>
    <p:sldId id="297" r:id="rId9"/>
    <p:sldId id="302" r:id="rId10"/>
    <p:sldId id="298" r:id="rId11"/>
    <p:sldId id="299" r:id="rId12"/>
    <p:sldId id="300" r:id="rId13"/>
    <p:sldId id="303" r:id="rId14"/>
    <p:sldId id="301" r:id="rId15"/>
    <p:sldId id="304" r:id="rId16"/>
    <p:sldId id="306" r:id="rId17"/>
    <p:sldId id="305" r:id="rId18"/>
    <p:sldId id="307" r:id="rId19"/>
    <p:sldId id="308"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64" d="100"/>
          <a:sy n="64" d="100"/>
        </p:scale>
        <p:origin x="748" y="48"/>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46780-D2EA-49C5-85F4-FBF3F0FA245C}" type="datetimeFigureOut">
              <a:rPr lang="en-GB" smtClean="0"/>
              <a:t>24/10/2024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2AB173-2A8F-47D1-B0D7-54F4345139D2}" type="slidenum">
              <a:rPr lang="en-GB" smtClean="0"/>
              <a:t>‹#›</a:t>
            </a:fld>
            <a:endParaRPr lang="en-GB"/>
          </a:p>
        </p:txBody>
      </p:sp>
    </p:spTree>
    <p:extLst>
      <p:ext uri="{BB962C8B-B14F-4D97-AF65-F5344CB8AC3E}">
        <p14:creationId xmlns:p14="http://schemas.microsoft.com/office/powerpoint/2010/main" val="18199830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1F2CA9D-5BE9-4450-8F93-214DDED12E5F}" type="datetimeFigureOut">
              <a:rPr lang="en-GB" smtClean="0"/>
              <a:t>24/10/2024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FDEAAF-7521-4E8E-9E67-F464CF2D03A1}" type="slidenum">
              <a:rPr lang="en-GB" smtClean="0"/>
              <a:t>‹#›</a:t>
            </a:fld>
            <a:endParaRPr lang="en-GB"/>
          </a:p>
        </p:txBody>
      </p:sp>
    </p:spTree>
    <p:extLst>
      <p:ext uri="{BB962C8B-B14F-4D97-AF65-F5344CB8AC3E}">
        <p14:creationId xmlns:p14="http://schemas.microsoft.com/office/powerpoint/2010/main" val="14558186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1F2CA9D-5BE9-4450-8F93-214DDED12E5F}" type="datetimeFigureOut">
              <a:rPr lang="en-GB" smtClean="0"/>
              <a:t>24/10/2024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FDEAAF-7521-4E8E-9E67-F464CF2D03A1}" type="slidenum">
              <a:rPr lang="en-GB" smtClean="0"/>
              <a:t>‹#›</a:t>
            </a:fld>
            <a:endParaRPr lang="en-GB"/>
          </a:p>
        </p:txBody>
      </p:sp>
    </p:spTree>
    <p:extLst>
      <p:ext uri="{BB962C8B-B14F-4D97-AF65-F5344CB8AC3E}">
        <p14:creationId xmlns:p14="http://schemas.microsoft.com/office/powerpoint/2010/main" val="15061811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1F2CA9D-5BE9-4450-8F93-214DDED12E5F}" type="datetimeFigureOut">
              <a:rPr lang="en-GB" smtClean="0"/>
              <a:t>24/10/2024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FDEAAF-7521-4E8E-9E67-F464CF2D03A1}" type="slidenum">
              <a:rPr lang="en-GB" smtClean="0"/>
              <a:t>‹#›</a:t>
            </a:fld>
            <a:endParaRPr lang="en-GB"/>
          </a:p>
        </p:txBody>
      </p:sp>
    </p:spTree>
    <p:extLst>
      <p:ext uri="{BB962C8B-B14F-4D97-AF65-F5344CB8AC3E}">
        <p14:creationId xmlns:p14="http://schemas.microsoft.com/office/powerpoint/2010/main" val="4102489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1F2CA9D-5BE9-4450-8F93-214DDED12E5F}" type="datetimeFigureOut">
              <a:rPr lang="en-GB" smtClean="0"/>
              <a:t>24/10/2024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FDEAAF-7521-4E8E-9E67-F464CF2D03A1}" type="slidenum">
              <a:rPr lang="en-GB" smtClean="0"/>
              <a:t>‹#›</a:t>
            </a:fld>
            <a:endParaRPr lang="en-GB"/>
          </a:p>
        </p:txBody>
      </p:sp>
    </p:spTree>
    <p:extLst>
      <p:ext uri="{BB962C8B-B14F-4D97-AF65-F5344CB8AC3E}">
        <p14:creationId xmlns:p14="http://schemas.microsoft.com/office/powerpoint/2010/main" val="39929707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1F2CA9D-5BE9-4450-8F93-214DDED12E5F}" type="datetimeFigureOut">
              <a:rPr lang="en-GB" smtClean="0"/>
              <a:t>24/10/2024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FDEAAF-7521-4E8E-9E67-F464CF2D03A1}" type="slidenum">
              <a:rPr lang="en-GB" smtClean="0"/>
              <a:t>‹#›</a:t>
            </a:fld>
            <a:endParaRPr lang="en-GB"/>
          </a:p>
        </p:txBody>
      </p:sp>
    </p:spTree>
    <p:extLst>
      <p:ext uri="{BB962C8B-B14F-4D97-AF65-F5344CB8AC3E}">
        <p14:creationId xmlns:p14="http://schemas.microsoft.com/office/powerpoint/2010/main" val="15394763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1F2CA9D-5BE9-4450-8F93-214DDED12E5F}" type="datetimeFigureOut">
              <a:rPr lang="en-GB" smtClean="0"/>
              <a:t>24/10/2024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FDEAAF-7521-4E8E-9E67-F464CF2D03A1}" type="slidenum">
              <a:rPr lang="en-GB" smtClean="0"/>
              <a:t>‹#›</a:t>
            </a:fld>
            <a:endParaRPr lang="en-GB"/>
          </a:p>
        </p:txBody>
      </p:sp>
    </p:spTree>
    <p:extLst>
      <p:ext uri="{BB962C8B-B14F-4D97-AF65-F5344CB8AC3E}">
        <p14:creationId xmlns:p14="http://schemas.microsoft.com/office/powerpoint/2010/main" val="6528325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1F2CA9D-5BE9-4450-8F93-214DDED12E5F}" type="datetimeFigureOut">
              <a:rPr lang="en-GB" smtClean="0"/>
              <a:t>24/10/2024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FDEAAF-7521-4E8E-9E67-F464CF2D03A1}" type="slidenum">
              <a:rPr lang="en-GB" smtClean="0"/>
              <a:t>‹#›</a:t>
            </a:fld>
            <a:endParaRPr lang="en-GB"/>
          </a:p>
        </p:txBody>
      </p:sp>
    </p:spTree>
    <p:extLst>
      <p:ext uri="{BB962C8B-B14F-4D97-AF65-F5344CB8AC3E}">
        <p14:creationId xmlns:p14="http://schemas.microsoft.com/office/powerpoint/2010/main" val="11376401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1F2CA9D-5BE9-4450-8F93-214DDED12E5F}" type="datetimeFigureOut">
              <a:rPr lang="en-GB" smtClean="0"/>
              <a:t>24/10/2024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FDEAAF-7521-4E8E-9E67-F464CF2D03A1}" type="slidenum">
              <a:rPr lang="en-GB" smtClean="0"/>
              <a:t>‹#›</a:t>
            </a:fld>
            <a:endParaRPr lang="en-GB"/>
          </a:p>
        </p:txBody>
      </p:sp>
    </p:spTree>
    <p:extLst>
      <p:ext uri="{BB962C8B-B14F-4D97-AF65-F5344CB8AC3E}">
        <p14:creationId xmlns:p14="http://schemas.microsoft.com/office/powerpoint/2010/main" val="38933851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1F2CA9D-5BE9-4450-8F93-214DDED12E5F}" type="datetimeFigureOut">
              <a:rPr lang="en-GB" smtClean="0"/>
              <a:t>24/10/2024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FDEAAF-7521-4E8E-9E67-F464CF2D03A1}" type="slidenum">
              <a:rPr lang="en-GB" smtClean="0"/>
              <a:t>‹#›</a:t>
            </a:fld>
            <a:endParaRPr lang="en-GB"/>
          </a:p>
        </p:txBody>
      </p:sp>
    </p:spTree>
    <p:extLst>
      <p:ext uri="{BB962C8B-B14F-4D97-AF65-F5344CB8AC3E}">
        <p14:creationId xmlns:p14="http://schemas.microsoft.com/office/powerpoint/2010/main" val="12444148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1F2CA9D-5BE9-4450-8F93-214DDED12E5F}" type="datetimeFigureOut">
              <a:rPr lang="en-GB" smtClean="0"/>
              <a:t>24/10/2024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FDEAAF-7521-4E8E-9E67-F464CF2D03A1}" type="slidenum">
              <a:rPr lang="en-GB" smtClean="0"/>
              <a:t>‹#›</a:t>
            </a:fld>
            <a:endParaRPr lang="en-GB"/>
          </a:p>
        </p:txBody>
      </p:sp>
    </p:spTree>
    <p:extLst>
      <p:ext uri="{BB962C8B-B14F-4D97-AF65-F5344CB8AC3E}">
        <p14:creationId xmlns:p14="http://schemas.microsoft.com/office/powerpoint/2010/main" val="4117362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1F2CA9D-5BE9-4450-8F93-214DDED12E5F}" type="datetimeFigureOut">
              <a:rPr lang="en-GB" smtClean="0"/>
              <a:t>24/10/2024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FDEAAF-7521-4E8E-9E67-F464CF2D03A1}" type="slidenum">
              <a:rPr lang="en-GB" smtClean="0"/>
              <a:t>‹#›</a:t>
            </a:fld>
            <a:endParaRPr lang="en-GB"/>
          </a:p>
        </p:txBody>
      </p:sp>
    </p:spTree>
    <p:extLst>
      <p:ext uri="{BB962C8B-B14F-4D97-AF65-F5344CB8AC3E}">
        <p14:creationId xmlns:p14="http://schemas.microsoft.com/office/powerpoint/2010/main" val="35774202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1F2CA9D-5BE9-4450-8F93-214DDED12E5F}" type="datetimeFigureOut">
              <a:rPr lang="en-GB" smtClean="0"/>
              <a:t>24/10/2024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FDEAAF-7521-4E8E-9E67-F464CF2D03A1}" type="slidenum">
              <a:rPr lang="en-GB" smtClean="0"/>
              <a:t>‹#›</a:t>
            </a:fld>
            <a:endParaRPr lang="en-GB"/>
          </a:p>
        </p:txBody>
      </p:sp>
    </p:spTree>
    <p:extLst>
      <p:ext uri="{BB962C8B-B14F-4D97-AF65-F5344CB8AC3E}">
        <p14:creationId xmlns:p14="http://schemas.microsoft.com/office/powerpoint/2010/main" val="11432146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tmp"/><Relationship Id="rId2" Type="http://schemas.openxmlformats.org/officeDocument/2006/relationships/image" Target="../media/image3.tmp"/><Relationship Id="rId1" Type="http://schemas.openxmlformats.org/officeDocument/2006/relationships/slideLayout" Target="../slideLayouts/slideLayout7.xml"/><Relationship Id="rId5" Type="http://schemas.openxmlformats.org/officeDocument/2006/relationships/image" Target="../media/image6.tmp"/><Relationship Id="rId4" Type="http://schemas.openxmlformats.org/officeDocument/2006/relationships/image" Target="../media/image5.tmp"/></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tif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tmp"/><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tmp"/><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tmp"/><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02229" y="1751428"/>
            <a:ext cx="7789440" cy="707886"/>
          </a:xfrm>
          <a:prstGeom prst="rect">
            <a:avLst/>
          </a:prstGeom>
          <a:noFill/>
        </p:spPr>
        <p:txBody>
          <a:bodyPr wrap="none" rtlCol="0">
            <a:spAutoFit/>
          </a:bodyPr>
          <a:lstStyle/>
          <a:p>
            <a:r>
              <a:rPr lang="en-US" sz="4000"/>
              <a:t>Celtic Place-Names on the Continent</a:t>
            </a:r>
            <a:endParaRPr lang="en-GB" sz="4000"/>
          </a:p>
        </p:txBody>
      </p:sp>
      <p:pic>
        <p:nvPicPr>
          <p:cNvPr id="6" name="Picture 2" descr="C:\Documents and Settings\dparsons\Desktop\Fforwm\CIMG2767.JPG"/>
          <p:cNvPicPr>
            <a:picLocks noChangeAspect="1" noChangeArrowheads="1"/>
          </p:cNvPicPr>
          <p:nvPr/>
        </p:nvPicPr>
        <p:blipFill>
          <a:blip r:embed="rId2" cstate="print"/>
          <a:srcRect t="18802" b="15643"/>
          <a:stretch>
            <a:fillRect/>
          </a:stretch>
        </p:blipFill>
        <p:spPr bwMode="auto">
          <a:xfrm>
            <a:off x="1417623" y="3267916"/>
            <a:ext cx="5136460" cy="2524864"/>
          </a:xfrm>
          <a:prstGeom prst="rect">
            <a:avLst/>
          </a:prstGeom>
          <a:noFill/>
          <a:ln w="9525">
            <a:noFill/>
            <a:miter lim="800000"/>
            <a:headEnd/>
            <a:tailEnd/>
          </a:ln>
        </p:spPr>
      </p:pic>
      <p:sp>
        <p:nvSpPr>
          <p:cNvPr id="4" name="Rectangle 3"/>
          <p:cNvSpPr/>
          <p:nvPr/>
        </p:nvSpPr>
        <p:spPr>
          <a:xfrm>
            <a:off x="1018903" y="1018903"/>
            <a:ext cx="10123714" cy="5316583"/>
          </a:xfrm>
          <a:prstGeom prst="rect">
            <a:avLst/>
          </a:prstGeom>
          <a:noFill/>
          <a:ln w="85725" cmpd="thickThi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8166178" y="4218487"/>
            <a:ext cx="2489784" cy="1200329"/>
          </a:xfrm>
          <a:prstGeom prst="rect">
            <a:avLst/>
          </a:prstGeom>
          <a:noFill/>
        </p:spPr>
        <p:txBody>
          <a:bodyPr wrap="none" rtlCol="0">
            <a:spAutoFit/>
          </a:bodyPr>
          <a:lstStyle/>
          <a:p>
            <a:pPr algn="ctr"/>
            <a:endParaRPr lang="en-US" sz="2400">
              <a:latin typeface="Papyrus" panose="03070502060502030205" pitchFamily="66" charset="0"/>
            </a:endParaRPr>
          </a:p>
          <a:p>
            <a:pPr algn="ctr"/>
            <a:r>
              <a:rPr lang="en-US" sz="2400">
                <a:latin typeface="Papyrus" panose="03070502060502030205" pitchFamily="66" charset="0"/>
              </a:rPr>
              <a:t>Welsh and Celtic</a:t>
            </a:r>
          </a:p>
          <a:p>
            <a:pPr algn="ctr"/>
            <a:r>
              <a:rPr lang="en-US" sz="2400">
                <a:latin typeface="Papyrus" panose="03070502060502030205" pitchFamily="66" charset="0"/>
              </a:rPr>
              <a:t>Place-Names</a:t>
            </a:r>
            <a:endParaRPr lang="en-GB" sz="2400">
              <a:latin typeface="Papyrus" panose="03070502060502030205" pitchFamily="66" charset="0"/>
            </a:endParaRPr>
          </a:p>
        </p:txBody>
      </p:sp>
      <p:sp>
        <p:nvSpPr>
          <p:cNvPr id="7" name="Oval 6"/>
          <p:cNvSpPr/>
          <p:nvPr/>
        </p:nvSpPr>
        <p:spPr>
          <a:xfrm>
            <a:off x="8166178" y="4082966"/>
            <a:ext cx="2433710" cy="1619509"/>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p:cNvPicPr>
            <a:picLocks noChangeAspect="1"/>
          </p:cNvPicPr>
          <p:nvPr/>
        </p:nvPicPr>
        <p:blipFill rotWithShape="1">
          <a:blip r:embed="rId3"/>
          <a:srcRect l="35276" t="22789" r="11306" b="43832"/>
          <a:stretch/>
        </p:blipFill>
        <p:spPr>
          <a:xfrm rot="20738309">
            <a:off x="1866319" y="3592861"/>
            <a:ext cx="4239068" cy="1874970"/>
          </a:xfrm>
          <a:prstGeom prst="rect">
            <a:avLst/>
          </a:prstGeom>
        </p:spPr>
      </p:pic>
    </p:spTree>
    <p:extLst>
      <p:ext uri="{BB962C8B-B14F-4D97-AF65-F5344CB8AC3E}">
        <p14:creationId xmlns:p14="http://schemas.microsoft.com/office/powerpoint/2010/main" val="24609091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53947" y="3764792"/>
            <a:ext cx="1385316" cy="923330"/>
          </a:xfrm>
          <a:prstGeom prst="rect">
            <a:avLst/>
          </a:prstGeom>
          <a:noFill/>
        </p:spPr>
        <p:txBody>
          <a:bodyPr wrap="none" rtlCol="0">
            <a:spAutoFit/>
          </a:bodyPr>
          <a:lstStyle/>
          <a:p>
            <a:r>
              <a:rPr lang="en-US"/>
              <a:t>Mediolanum</a:t>
            </a:r>
          </a:p>
          <a:p>
            <a:endParaRPr lang="en-US"/>
          </a:p>
          <a:p>
            <a:endParaRPr lang="en-US"/>
          </a:p>
        </p:txBody>
      </p:sp>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8881" y="334926"/>
            <a:ext cx="3248478" cy="2572109"/>
          </a:xfrm>
          <a:prstGeom prst="rect">
            <a:avLst/>
          </a:prstGeom>
        </p:spPr>
      </p:pic>
      <p:pic>
        <p:nvPicPr>
          <p:cNvPr id="4" name="Picture 3"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37322" y="1980133"/>
            <a:ext cx="3210373" cy="2876951"/>
          </a:xfrm>
          <a:prstGeom prst="rect">
            <a:avLst/>
          </a:prstGeom>
        </p:spPr>
      </p:pic>
      <p:pic>
        <p:nvPicPr>
          <p:cNvPr id="5" name="Picture 4"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26184" y="1436788"/>
            <a:ext cx="3181794" cy="2695951"/>
          </a:xfrm>
          <a:prstGeom prst="rect">
            <a:avLst/>
          </a:prstGeom>
        </p:spPr>
      </p:pic>
      <p:pic>
        <p:nvPicPr>
          <p:cNvPr id="6" name="Picture 5"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66664" y="3764792"/>
            <a:ext cx="3324689" cy="2591162"/>
          </a:xfrm>
          <a:prstGeom prst="rect">
            <a:avLst/>
          </a:prstGeom>
        </p:spPr>
      </p:pic>
      <p:sp>
        <p:nvSpPr>
          <p:cNvPr id="7" name="Rectangle 6"/>
          <p:cNvSpPr/>
          <p:nvPr/>
        </p:nvSpPr>
        <p:spPr>
          <a:xfrm>
            <a:off x="7084033" y="5197825"/>
            <a:ext cx="1349024" cy="369332"/>
          </a:xfrm>
          <a:prstGeom prst="rect">
            <a:avLst/>
          </a:prstGeom>
        </p:spPr>
        <p:txBody>
          <a:bodyPr wrap="none">
            <a:spAutoFit/>
          </a:bodyPr>
          <a:lstStyle/>
          <a:p>
            <a:r>
              <a:rPr lang="en-US"/>
              <a:t>Noviomagus</a:t>
            </a:r>
          </a:p>
        </p:txBody>
      </p:sp>
    </p:spTree>
    <p:extLst>
      <p:ext uri="{BB962C8B-B14F-4D97-AF65-F5344CB8AC3E}">
        <p14:creationId xmlns:p14="http://schemas.microsoft.com/office/powerpoint/2010/main" val="14398043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2136792799"/>
              </p:ext>
            </p:extLst>
          </p:nvPr>
        </p:nvGraphicFramePr>
        <p:xfrm>
          <a:off x="2149566" y="1658982"/>
          <a:ext cx="8127999" cy="259080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1683867344"/>
                    </a:ext>
                  </a:extLst>
                </a:gridCol>
                <a:gridCol w="2709333">
                  <a:extLst>
                    <a:ext uri="{9D8B030D-6E8A-4147-A177-3AD203B41FA5}">
                      <a16:colId xmlns:a16="http://schemas.microsoft.com/office/drawing/2014/main" val="3786597373"/>
                    </a:ext>
                  </a:extLst>
                </a:gridCol>
                <a:gridCol w="2709333">
                  <a:extLst>
                    <a:ext uri="{9D8B030D-6E8A-4147-A177-3AD203B41FA5}">
                      <a16:colId xmlns:a16="http://schemas.microsoft.com/office/drawing/2014/main" val="686399344"/>
                    </a:ext>
                  </a:extLst>
                </a:gridCol>
              </a:tblGrid>
              <a:tr h="358985">
                <a:tc>
                  <a:txBody>
                    <a:bodyPr/>
                    <a:lstStyle/>
                    <a:p>
                      <a:r>
                        <a:rPr lang="en-US"/>
                        <a:t>Latin</a:t>
                      </a:r>
                      <a:endParaRPr lang="en-GB"/>
                    </a:p>
                  </a:txBody>
                  <a:tcPr/>
                </a:tc>
                <a:tc>
                  <a:txBody>
                    <a:bodyPr/>
                    <a:lstStyle/>
                    <a:p>
                      <a:r>
                        <a:rPr lang="en-US"/>
                        <a:t>Germanic</a:t>
                      </a:r>
                      <a:endParaRPr lang="en-GB"/>
                    </a:p>
                  </a:txBody>
                  <a:tcPr/>
                </a:tc>
                <a:tc>
                  <a:txBody>
                    <a:bodyPr/>
                    <a:lstStyle/>
                    <a:p>
                      <a:r>
                        <a:rPr lang="en-US"/>
                        <a:t>Celtic</a:t>
                      </a:r>
                      <a:endParaRPr lang="en-GB"/>
                    </a:p>
                  </a:txBody>
                  <a:tcPr/>
                </a:tc>
                <a:extLst>
                  <a:ext uri="{0D108BD9-81ED-4DB2-BD59-A6C34878D82A}">
                    <a16:rowId xmlns:a16="http://schemas.microsoft.com/office/drawing/2014/main" val="1601067705"/>
                  </a:ext>
                </a:extLst>
              </a:tr>
              <a:tr h="370840">
                <a:tc>
                  <a:txBody>
                    <a:bodyPr/>
                    <a:lstStyle/>
                    <a:p>
                      <a:r>
                        <a:rPr lang="en-US"/>
                        <a:t>duo</a:t>
                      </a:r>
                      <a:endParaRPr lang="en-GB"/>
                    </a:p>
                  </a:txBody>
                  <a:tcPr/>
                </a:tc>
                <a:tc>
                  <a:txBody>
                    <a:bodyPr/>
                    <a:lstStyle/>
                    <a:p>
                      <a:r>
                        <a:rPr lang="en-US"/>
                        <a:t>two</a:t>
                      </a:r>
                      <a:endParaRPr lang="en-GB"/>
                    </a:p>
                  </a:txBody>
                  <a:tcPr/>
                </a:tc>
                <a:tc>
                  <a:txBody>
                    <a:bodyPr/>
                    <a:lstStyle/>
                    <a:p>
                      <a:r>
                        <a:rPr lang="en-US"/>
                        <a:t>dau</a:t>
                      </a:r>
                      <a:endParaRPr lang="en-GB"/>
                    </a:p>
                  </a:txBody>
                  <a:tcPr/>
                </a:tc>
                <a:extLst>
                  <a:ext uri="{0D108BD9-81ED-4DB2-BD59-A6C34878D82A}">
                    <a16:rowId xmlns:a16="http://schemas.microsoft.com/office/drawing/2014/main" val="916064387"/>
                  </a:ext>
                </a:extLst>
              </a:tr>
              <a:tr h="370840">
                <a:tc>
                  <a:txBody>
                    <a:bodyPr/>
                    <a:lstStyle/>
                    <a:p>
                      <a:r>
                        <a:rPr lang="en-US"/>
                        <a:t>novus</a:t>
                      </a:r>
                      <a:endParaRPr lang="en-GB"/>
                    </a:p>
                  </a:txBody>
                  <a:tcPr/>
                </a:tc>
                <a:tc>
                  <a:txBody>
                    <a:bodyPr/>
                    <a:lstStyle/>
                    <a:p>
                      <a:r>
                        <a:rPr lang="en-US"/>
                        <a:t>new</a:t>
                      </a:r>
                      <a:endParaRPr lang="en-GB"/>
                    </a:p>
                  </a:txBody>
                  <a:tcPr/>
                </a:tc>
                <a:tc>
                  <a:txBody>
                    <a:bodyPr/>
                    <a:lstStyle/>
                    <a:p>
                      <a:r>
                        <a:rPr lang="en-US"/>
                        <a:t>newydd</a:t>
                      </a:r>
                      <a:endParaRPr lang="en-GB"/>
                    </a:p>
                  </a:txBody>
                  <a:tcPr/>
                </a:tc>
                <a:extLst>
                  <a:ext uri="{0D108BD9-81ED-4DB2-BD59-A6C34878D82A}">
                    <a16:rowId xmlns:a16="http://schemas.microsoft.com/office/drawing/2014/main" val="489024561"/>
                  </a:ext>
                </a:extLst>
              </a:tr>
              <a:tr h="370840">
                <a:tc>
                  <a:txBody>
                    <a:bodyPr/>
                    <a:lstStyle/>
                    <a:p>
                      <a:r>
                        <a:rPr lang="en-US"/>
                        <a:t>frater</a:t>
                      </a:r>
                      <a:endParaRPr lang="en-GB"/>
                    </a:p>
                  </a:txBody>
                  <a:tcPr/>
                </a:tc>
                <a:tc>
                  <a:txBody>
                    <a:bodyPr/>
                    <a:lstStyle/>
                    <a:p>
                      <a:r>
                        <a:rPr lang="en-US"/>
                        <a:t>brother</a:t>
                      </a:r>
                      <a:endParaRPr lang="en-GB"/>
                    </a:p>
                  </a:txBody>
                  <a:tcPr/>
                </a:tc>
                <a:tc>
                  <a:txBody>
                    <a:bodyPr/>
                    <a:lstStyle/>
                    <a:p>
                      <a:r>
                        <a:rPr lang="en-US"/>
                        <a:t>brawd</a:t>
                      </a:r>
                      <a:endParaRPr lang="en-GB"/>
                    </a:p>
                  </a:txBody>
                  <a:tcPr/>
                </a:tc>
                <a:extLst>
                  <a:ext uri="{0D108BD9-81ED-4DB2-BD59-A6C34878D82A}">
                    <a16:rowId xmlns:a16="http://schemas.microsoft.com/office/drawing/2014/main" val="4211749577"/>
                  </a:ext>
                </a:extLst>
              </a:tr>
              <a:tr h="370840">
                <a:tc>
                  <a:txBody>
                    <a:bodyPr/>
                    <a:lstStyle/>
                    <a:p>
                      <a:r>
                        <a:rPr lang="en-US"/>
                        <a:t>ferveo ‘to boil’</a:t>
                      </a:r>
                      <a:endParaRPr lang="en-GB"/>
                    </a:p>
                  </a:txBody>
                  <a:tcPr/>
                </a:tc>
                <a:tc>
                  <a:txBody>
                    <a:bodyPr/>
                    <a:lstStyle/>
                    <a:p>
                      <a:r>
                        <a:rPr lang="en-US"/>
                        <a:t>brew</a:t>
                      </a:r>
                      <a:endParaRPr lang="en-GB"/>
                    </a:p>
                  </a:txBody>
                  <a:tcPr/>
                </a:tc>
                <a:tc>
                  <a:txBody>
                    <a:bodyPr/>
                    <a:lstStyle/>
                    <a:p>
                      <a:r>
                        <a:rPr lang="en-US"/>
                        <a:t>berwi</a:t>
                      </a:r>
                      <a:endParaRPr lang="en-GB"/>
                    </a:p>
                  </a:txBody>
                  <a:tcPr/>
                </a:tc>
                <a:extLst>
                  <a:ext uri="{0D108BD9-81ED-4DB2-BD59-A6C34878D82A}">
                    <a16:rowId xmlns:a16="http://schemas.microsoft.com/office/drawing/2014/main" val="2774694924"/>
                  </a:ext>
                </a:extLst>
              </a:tr>
              <a:tr h="370840">
                <a:tc>
                  <a:txBody>
                    <a:bodyPr/>
                    <a:lstStyle/>
                    <a:p>
                      <a:r>
                        <a:rPr lang="en-US"/>
                        <a:t>portus</a:t>
                      </a:r>
                      <a:endParaRPr lang="en-GB"/>
                    </a:p>
                  </a:txBody>
                  <a:tcPr/>
                </a:tc>
                <a:tc>
                  <a:txBody>
                    <a:bodyPr/>
                    <a:lstStyle/>
                    <a:p>
                      <a:r>
                        <a:rPr lang="en-US"/>
                        <a:t>ford</a:t>
                      </a:r>
                      <a:endParaRPr lang="en-GB"/>
                    </a:p>
                  </a:txBody>
                  <a:tcPr/>
                </a:tc>
                <a:tc>
                  <a:txBody>
                    <a:bodyPr/>
                    <a:lstStyle/>
                    <a:p>
                      <a:r>
                        <a:rPr lang="en-US"/>
                        <a:t>rhyd</a:t>
                      </a:r>
                      <a:endParaRPr lang="en-GB"/>
                    </a:p>
                  </a:txBody>
                  <a:tcPr/>
                </a:tc>
                <a:extLst>
                  <a:ext uri="{0D108BD9-81ED-4DB2-BD59-A6C34878D82A}">
                    <a16:rowId xmlns:a16="http://schemas.microsoft.com/office/drawing/2014/main" val="1308138268"/>
                  </a:ext>
                </a:extLst>
              </a:tr>
              <a:tr h="370840">
                <a:tc>
                  <a:txBody>
                    <a:bodyPr/>
                    <a:lstStyle/>
                    <a:p>
                      <a:r>
                        <a:rPr lang="en-US"/>
                        <a:t>plenus</a:t>
                      </a:r>
                      <a:endParaRPr lang="en-GB"/>
                    </a:p>
                  </a:txBody>
                  <a:tcPr/>
                </a:tc>
                <a:tc>
                  <a:txBody>
                    <a:bodyPr/>
                    <a:lstStyle/>
                    <a:p>
                      <a:r>
                        <a:rPr lang="en-US"/>
                        <a:t>full</a:t>
                      </a:r>
                      <a:endParaRPr lang="en-GB"/>
                    </a:p>
                  </a:txBody>
                  <a:tcPr/>
                </a:tc>
                <a:tc>
                  <a:txBody>
                    <a:bodyPr/>
                    <a:lstStyle/>
                    <a:p>
                      <a:r>
                        <a:rPr lang="en-US"/>
                        <a:t>llawn</a:t>
                      </a:r>
                      <a:endParaRPr lang="en-GB"/>
                    </a:p>
                  </a:txBody>
                  <a:tcPr/>
                </a:tc>
                <a:extLst>
                  <a:ext uri="{0D108BD9-81ED-4DB2-BD59-A6C34878D82A}">
                    <a16:rowId xmlns:a16="http://schemas.microsoft.com/office/drawing/2014/main" val="3129361802"/>
                  </a:ext>
                </a:extLst>
              </a:tr>
            </a:tbl>
          </a:graphicData>
        </a:graphic>
      </p:graphicFrame>
    </p:spTree>
    <p:extLst>
      <p:ext uri="{BB962C8B-B14F-4D97-AF65-F5344CB8AC3E}">
        <p14:creationId xmlns:p14="http://schemas.microsoft.com/office/powerpoint/2010/main" val="20781601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l="13904" t="16382" r="19736" b="14980"/>
          <a:stretch/>
        </p:blipFill>
        <p:spPr>
          <a:xfrm rot="10800000">
            <a:off x="1175657" y="117566"/>
            <a:ext cx="4545874" cy="6648993"/>
          </a:xfrm>
          <a:prstGeom prst="rect">
            <a:avLst/>
          </a:prstGeom>
        </p:spPr>
      </p:pic>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21269" t="14666" r="11931" b="15049"/>
          <a:stretch/>
        </p:blipFill>
        <p:spPr>
          <a:xfrm>
            <a:off x="6714310" y="99918"/>
            <a:ext cx="4480560" cy="6666641"/>
          </a:xfrm>
          <a:prstGeom prst="rect">
            <a:avLst/>
          </a:prstGeom>
        </p:spPr>
      </p:pic>
    </p:spTree>
    <p:extLst>
      <p:ext uri="{BB962C8B-B14F-4D97-AF65-F5344CB8AC3E}">
        <p14:creationId xmlns:p14="http://schemas.microsoft.com/office/powerpoint/2010/main" val="30557187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20240" y="1985554"/>
            <a:ext cx="1991827" cy="369332"/>
          </a:xfrm>
          <a:prstGeom prst="rect">
            <a:avLst/>
          </a:prstGeom>
          <a:noFill/>
        </p:spPr>
        <p:txBody>
          <a:bodyPr wrap="none" rtlCol="0">
            <a:spAutoFit/>
          </a:bodyPr>
          <a:lstStyle/>
          <a:p>
            <a:r>
              <a:rPr lang="en-US"/>
              <a:t>Map of inscriptions</a:t>
            </a:r>
            <a:endParaRPr lang="en-GB"/>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1" r="39455"/>
          <a:stretch/>
        </p:blipFill>
        <p:spPr>
          <a:xfrm>
            <a:off x="126554" y="272355"/>
            <a:ext cx="7136395" cy="6008888"/>
          </a:xfrm>
          <a:prstGeom prst="rect">
            <a:avLst/>
          </a:prstGeom>
        </p:spPr>
      </p:pic>
      <p:sp>
        <p:nvSpPr>
          <p:cNvPr id="4" name="TextBox 3"/>
          <p:cNvSpPr txBox="1"/>
          <p:nvPr/>
        </p:nvSpPr>
        <p:spPr>
          <a:xfrm>
            <a:off x="8242663" y="2354886"/>
            <a:ext cx="1745991" cy="369332"/>
          </a:xfrm>
          <a:prstGeom prst="rect">
            <a:avLst/>
          </a:prstGeom>
          <a:noFill/>
        </p:spPr>
        <p:txBody>
          <a:bodyPr wrap="none" rtlCol="0">
            <a:spAutoFit/>
          </a:bodyPr>
          <a:lstStyle/>
          <a:p>
            <a:r>
              <a:rPr lang="en-US"/>
              <a:t>Add Briona p. 72</a:t>
            </a:r>
            <a:endParaRPr lang="en-GB"/>
          </a:p>
        </p:txBody>
      </p:sp>
      <p:sp>
        <p:nvSpPr>
          <p:cNvPr id="5" name="TextBox 4"/>
          <p:cNvSpPr txBox="1"/>
          <p:nvPr/>
        </p:nvSpPr>
        <p:spPr>
          <a:xfrm>
            <a:off x="4049486" y="470263"/>
            <a:ext cx="2983445" cy="369332"/>
          </a:xfrm>
          <a:prstGeom prst="rect">
            <a:avLst/>
          </a:prstGeom>
          <a:solidFill>
            <a:schemeClr val="bg1">
              <a:lumMod val="50000"/>
            </a:schemeClr>
          </a:solidFill>
        </p:spPr>
        <p:txBody>
          <a:bodyPr wrap="none" rtlCol="0">
            <a:spAutoFit/>
          </a:bodyPr>
          <a:lstStyle/>
          <a:p>
            <a:r>
              <a:rPr lang="en-US">
                <a:solidFill>
                  <a:schemeClr val="bg1"/>
                </a:solidFill>
              </a:rPr>
              <a:t>Continental Celtic Inscriptions</a:t>
            </a:r>
            <a:endParaRPr lang="en-GB">
              <a:solidFill>
                <a:schemeClr val="bg1"/>
              </a:solidFill>
            </a:endParaRPr>
          </a:p>
        </p:txBody>
      </p:sp>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l="4030" t="18476" r="25399" b="26666"/>
          <a:stretch/>
        </p:blipFill>
        <p:spPr>
          <a:xfrm>
            <a:off x="7445828" y="749584"/>
            <a:ext cx="4598126" cy="5054429"/>
          </a:xfrm>
          <a:prstGeom prst="rect">
            <a:avLst/>
          </a:prstGeom>
        </p:spPr>
      </p:pic>
    </p:spTree>
    <p:extLst>
      <p:ext uri="{BB962C8B-B14F-4D97-AF65-F5344CB8AC3E}">
        <p14:creationId xmlns:p14="http://schemas.microsoft.com/office/powerpoint/2010/main" val="10760949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730137" y="2573383"/>
            <a:ext cx="2646878" cy="369332"/>
          </a:xfrm>
          <a:prstGeom prst="rect">
            <a:avLst/>
          </a:prstGeom>
          <a:noFill/>
        </p:spPr>
        <p:txBody>
          <a:bodyPr wrap="none" rtlCol="0">
            <a:spAutoFit/>
          </a:bodyPr>
          <a:lstStyle/>
          <a:p>
            <a:r>
              <a:rPr lang="en-US"/>
              <a:t>Then the place-name map</a:t>
            </a:r>
            <a:endParaRPr lang="en-GB"/>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678" y="143441"/>
            <a:ext cx="10900032" cy="6538713"/>
          </a:xfrm>
          <a:prstGeom prst="rect">
            <a:avLst/>
          </a:prstGeom>
        </p:spPr>
      </p:pic>
      <p:sp>
        <p:nvSpPr>
          <p:cNvPr id="4" name="TextBox 3"/>
          <p:cNvSpPr txBox="1"/>
          <p:nvPr/>
        </p:nvSpPr>
        <p:spPr>
          <a:xfrm>
            <a:off x="8197618" y="171577"/>
            <a:ext cx="3380092" cy="369332"/>
          </a:xfrm>
          <a:prstGeom prst="rect">
            <a:avLst/>
          </a:prstGeom>
          <a:solidFill>
            <a:schemeClr val="bg1">
              <a:lumMod val="50000"/>
            </a:schemeClr>
          </a:solidFill>
        </p:spPr>
        <p:txBody>
          <a:bodyPr wrap="none" rtlCol="0">
            <a:spAutoFit/>
          </a:bodyPr>
          <a:lstStyle/>
          <a:p>
            <a:r>
              <a:rPr lang="en-US">
                <a:solidFill>
                  <a:schemeClr val="bg1"/>
                </a:solidFill>
              </a:rPr>
              <a:t>Distribution of Celtic Place-Names</a:t>
            </a:r>
            <a:endParaRPr lang="en-GB">
              <a:solidFill>
                <a:schemeClr val="bg1"/>
              </a:solidFill>
            </a:endParaRPr>
          </a:p>
        </p:txBody>
      </p:sp>
    </p:spTree>
    <p:extLst>
      <p:ext uri="{BB962C8B-B14F-4D97-AF65-F5344CB8AC3E}">
        <p14:creationId xmlns:p14="http://schemas.microsoft.com/office/powerpoint/2010/main" val="4426744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73383" y="2534194"/>
            <a:ext cx="1920719" cy="369332"/>
          </a:xfrm>
          <a:prstGeom prst="rect">
            <a:avLst/>
          </a:prstGeom>
          <a:noFill/>
        </p:spPr>
        <p:txBody>
          <a:bodyPr wrap="none" rtlCol="0">
            <a:spAutoFit/>
          </a:bodyPr>
          <a:lstStyle/>
          <a:p>
            <a:r>
              <a:rPr lang="en-US"/>
              <a:t>Theories of origins</a:t>
            </a:r>
            <a:endParaRPr lang="en-GB"/>
          </a:p>
        </p:txBody>
      </p:sp>
      <p:pic>
        <p:nvPicPr>
          <p:cNvPr id="3" name="Picture 2"/>
          <p:cNvPicPr>
            <a:picLocks noChangeAspect="1"/>
          </p:cNvPicPr>
          <p:nvPr/>
        </p:nvPicPr>
        <p:blipFill>
          <a:blip r:embed="rId2"/>
          <a:stretch>
            <a:fillRect/>
          </a:stretch>
        </p:blipFill>
        <p:spPr>
          <a:xfrm>
            <a:off x="1167618" y="330278"/>
            <a:ext cx="9355016" cy="6527722"/>
          </a:xfrm>
          <a:prstGeom prst="rect">
            <a:avLst/>
          </a:prstGeom>
        </p:spPr>
      </p:pic>
      <p:sp>
        <p:nvSpPr>
          <p:cNvPr id="4" name="TextBox 3"/>
          <p:cNvSpPr txBox="1"/>
          <p:nvPr/>
        </p:nvSpPr>
        <p:spPr>
          <a:xfrm>
            <a:off x="7681792" y="330278"/>
            <a:ext cx="2840842" cy="369332"/>
          </a:xfrm>
          <a:prstGeom prst="rect">
            <a:avLst/>
          </a:prstGeom>
          <a:solidFill>
            <a:schemeClr val="bg1">
              <a:lumMod val="50000"/>
            </a:schemeClr>
          </a:solidFill>
        </p:spPr>
        <p:txBody>
          <a:bodyPr wrap="none" rtlCol="0">
            <a:spAutoFit/>
          </a:bodyPr>
          <a:lstStyle/>
          <a:p>
            <a:r>
              <a:rPr lang="en-US">
                <a:solidFill>
                  <a:schemeClr val="bg1"/>
                </a:solidFill>
              </a:rPr>
              <a:t>Celtic Expansion (Wikipedia)</a:t>
            </a:r>
            <a:endParaRPr lang="en-GB">
              <a:solidFill>
                <a:schemeClr val="bg1"/>
              </a:solidFill>
            </a:endParaRPr>
          </a:p>
        </p:txBody>
      </p:sp>
    </p:spTree>
    <p:extLst>
      <p:ext uri="{BB962C8B-B14F-4D97-AF65-F5344CB8AC3E}">
        <p14:creationId xmlns:p14="http://schemas.microsoft.com/office/powerpoint/2010/main" val="6176864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62966" y="310720"/>
            <a:ext cx="9430043" cy="6247864"/>
          </a:xfrm>
          <a:prstGeom prst="rect">
            <a:avLst/>
          </a:prstGeom>
        </p:spPr>
        <p:txBody>
          <a:bodyPr wrap="square">
            <a:spAutoFit/>
          </a:bodyPr>
          <a:lstStyle/>
          <a:p>
            <a:r>
              <a:rPr lang="en-GB" sz="2000" b="1"/>
              <a:t>Segobriga</a:t>
            </a:r>
          </a:p>
          <a:p>
            <a:r>
              <a:rPr lang="en-US" sz="2000"/>
              <a:t>Celt *</a:t>
            </a:r>
            <a:r>
              <a:rPr lang="en-US" sz="2000" i="1"/>
              <a:t>sego-</a:t>
            </a:r>
            <a:r>
              <a:rPr lang="en-US" sz="2000"/>
              <a:t> ‘strong, strength’ + *</a:t>
            </a:r>
            <a:r>
              <a:rPr lang="en-US" sz="2000" i="1"/>
              <a:t>briga</a:t>
            </a:r>
            <a:r>
              <a:rPr lang="en-US" sz="2000"/>
              <a:t> ‘hillfort’.  Found in central Spain (near Cerro de Cabeza del Griego), where it is attested as </a:t>
            </a:r>
            <a:r>
              <a:rPr lang="en-US" sz="2000" i="1"/>
              <a:t>Segobriga</a:t>
            </a:r>
            <a:r>
              <a:rPr lang="en-US" sz="2000"/>
              <a:t> in the writings of Strabo and Pliny. Another example is Seprio in Lombardy: the earliest form there, </a:t>
            </a:r>
            <a:r>
              <a:rPr lang="en-US" sz="2000" i="1"/>
              <a:t>Sibrium</a:t>
            </a:r>
            <a:r>
              <a:rPr lang="en-US" sz="2000"/>
              <a:t> in the medieval Ravenna Cosmography, already shows reduction.</a:t>
            </a:r>
            <a:endParaRPr lang="en-GB" sz="2000"/>
          </a:p>
          <a:p>
            <a:endParaRPr lang="en-GB" sz="2000"/>
          </a:p>
          <a:p>
            <a:r>
              <a:rPr lang="en-GB" sz="2000" b="1"/>
              <a:t>Maroialum</a:t>
            </a:r>
          </a:p>
          <a:p>
            <a:r>
              <a:rPr lang="en-US" sz="2000"/>
              <a:t>Celt *</a:t>
            </a:r>
            <a:r>
              <a:rPr lang="en-US" sz="2000" i="1"/>
              <a:t>maro-</a:t>
            </a:r>
            <a:r>
              <a:rPr lang="en-US" sz="2000"/>
              <a:t> ‘large’ + *</a:t>
            </a:r>
            <a:r>
              <a:rPr lang="en-US" sz="2000" i="1"/>
              <a:t>ialon</a:t>
            </a:r>
            <a:r>
              <a:rPr lang="en-US" sz="2000"/>
              <a:t> ‘unfruitful land’. Numerous places in France surviving as Mareuil, Mareil, Méreau, etc. Earliest form </a:t>
            </a:r>
            <a:r>
              <a:rPr lang="en-US" sz="2000" i="1"/>
              <a:t>Maroialensim aeclesiam</a:t>
            </a:r>
            <a:r>
              <a:rPr lang="en-US" sz="2000"/>
              <a:t> c.580 AD Gregory of Tours.</a:t>
            </a:r>
          </a:p>
          <a:p>
            <a:endParaRPr lang="en-US" sz="2000"/>
          </a:p>
          <a:p>
            <a:r>
              <a:rPr lang="en-GB" sz="2000" b="1"/>
              <a:t>Uxelodunum</a:t>
            </a:r>
          </a:p>
          <a:p>
            <a:r>
              <a:rPr lang="en-US" sz="2000"/>
              <a:t>Celt *</a:t>
            </a:r>
            <a:r>
              <a:rPr lang="en-US" sz="2000" i="1"/>
              <a:t>uxelo-</a:t>
            </a:r>
            <a:r>
              <a:rPr lang="en-US" sz="2000"/>
              <a:t> ‘high, noble’ + *</a:t>
            </a:r>
            <a:r>
              <a:rPr lang="en-US" sz="2000" i="1"/>
              <a:t>dunum </a:t>
            </a:r>
            <a:r>
              <a:rPr lang="en-US" sz="2000"/>
              <a:t>‘fortified place’.  Found several times in France and once in Cumberland in northern England. The earliest Continental instance is </a:t>
            </a:r>
            <a:r>
              <a:rPr lang="en-US" sz="2000" i="1"/>
              <a:t>Uxellodunum</a:t>
            </a:r>
            <a:r>
              <a:rPr lang="en-US" sz="2000"/>
              <a:t> in the writings of Julius Caesar. Uxelus is also recorded as the name of a deity, and that is an alternative in this name.</a:t>
            </a:r>
            <a:endParaRPr lang="en-GB" sz="2000"/>
          </a:p>
          <a:p>
            <a:endParaRPr lang="en-GB" sz="2000"/>
          </a:p>
          <a:p>
            <a:r>
              <a:rPr lang="en-GB" sz="2000" b="1"/>
              <a:t>Vindobona</a:t>
            </a:r>
          </a:p>
          <a:p>
            <a:r>
              <a:rPr lang="en-US" sz="2000"/>
              <a:t>Celt *</a:t>
            </a:r>
            <a:r>
              <a:rPr lang="en-US" sz="2000" i="1"/>
              <a:t>uindo-</a:t>
            </a:r>
            <a:r>
              <a:rPr lang="en-US" sz="2000"/>
              <a:t> ‘white, bright’ + *</a:t>
            </a:r>
            <a:r>
              <a:rPr lang="en-US" sz="2000" i="1"/>
              <a:t>bona</a:t>
            </a:r>
            <a:r>
              <a:rPr lang="en-US" sz="2000"/>
              <a:t> ‘?place, settlement’. The well-recorded ancient name of Vienna/Wien in Austria.</a:t>
            </a:r>
            <a:endParaRPr lang="en-GB" sz="2000"/>
          </a:p>
        </p:txBody>
      </p:sp>
    </p:spTree>
    <p:extLst>
      <p:ext uri="{BB962C8B-B14F-4D97-AF65-F5344CB8AC3E}">
        <p14:creationId xmlns:p14="http://schemas.microsoft.com/office/powerpoint/2010/main" val="17082985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219200" y="223837"/>
            <a:ext cx="9753600" cy="6410325"/>
          </a:xfrm>
          <a:prstGeom prst="rect">
            <a:avLst/>
          </a:prstGeom>
        </p:spPr>
      </p:pic>
      <p:sp>
        <p:nvSpPr>
          <p:cNvPr id="2" name="TextBox 1"/>
          <p:cNvSpPr txBox="1"/>
          <p:nvPr/>
        </p:nvSpPr>
        <p:spPr>
          <a:xfrm>
            <a:off x="1658982" y="509451"/>
            <a:ext cx="1611852" cy="523220"/>
          </a:xfrm>
          <a:prstGeom prst="rect">
            <a:avLst/>
          </a:prstGeom>
          <a:noFill/>
        </p:spPr>
        <p:txBody>
          <a:bodyPr wrap="none" rtlCol="0">
            <a:spAutoFit/>
          </a:bodyPr>
          <a:lstStyle/>
          <a:p>
            <a:r>
              <a:rPr lang="en-US" sz="2800"/>
              <a:t>Segobriga</a:t>
            </a:r>
            <a:endParaRPr lang="en-GB" sz="2800"/>
          </a:p>
        </p:txBody>
      </p:sp>
    </p:spTree>
    <p:extLst>
      <p:ext uri="{BB962C8B-B14F-4D97-AF65-F5344CB8AC3E}">
        <p14:creationId xmlns:p14="http://schemas.microsoft.com/office/powerpoint/2010/main" val="22788359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23777" y="310720"/>
            <a:ext cx="9430043" cy="6247864"/>
          </a:xfrm>
          <a:prstGeom prst="rect">
            <a:avLst/>
          </a:prstGeom>
        </p:spPr>
        <p:txBody>
          <a:bodyPr wrap="square">
            <a:spAutoFit/>
          </a:bodyPr>
          <a:lstStyle/>
          <a:p>
            <a:r>
              <a:rPr lang="en-GB" sz="2000" b="1"/>
              <a:t>Nemetodurum</a:t>
            </a:r>
          </a:p>
          <a:p>
            <a:r>
              <a:rPr lang="en-US" sz="2000"/>
              <a:t>Celt *</a:t>
            </a:r>
            <a:r>
              <a:rPr lang="en-US" sz="2000" i="1"/>
              <a:t>nemeto-</a:t>
            </a:r>
            <a:r>
              <a:rPr lang="en-US" sz="2000"/>
              <a:t> ‘sacred site, grove’ + *</a:t>
            </a:r>
            <a:r>
              <a:rPr lang="en-US" sz="2000" i="1"/>
              <a:t>duro-</a:t>
            </a:r>
            <a:r>
              <a:rPr lang="en-US" sz="2000"/>
              <a:t> ‘walled town’. Nanterre in France, first recorded as </a:t>
            </a:r>
            <a:r>
              <a:rPr lang="en-US" sz="2000" i="1"/>
              <a:t>Nemptudoro</a:t>
            </a:r>
            <a:r>
              <a:rPr lang="en-US" sz="2000"/>
              <a:t> in the work of Gregory of Tours (as above). </a:t>
            </a:r>
          </a:p>
          <a:p>
            <a:endParaRPr lang="en-US" sz="2000"/>
          </a:p>
          <a:p>
            <a:r>
              <a:rPr lang="en-US" sz="2000" b="1"/>
              <a:t>Lugudunum</a:t>
            </a:r>
          </a:p>
          <a:p>
            <a:r>
              <a:rPr lang="en-US" sz="2000"/>
              <a:t>Celt Lugus + *</a:t>
            </a:r>
            <a:r>
              <a:rPr lang="en-US" sz="2000" i="1"/>
              <a:t>dunum</a:t>
            </a:r>
            <a:r>
              <a:rPr lang="en-US" sz="2000"/>
              <a:t> ‘fortified place’. Lugus was the name of a deity (Middle Welsh </a:t>
            </a:r>
            <a:r>
              <a:rPr lang="en-US" sz="2000" i="1"/>
              <a:t>Lleu</a:t>
            </a:r>
            <a:r>
              <a:rPr lang="en-US" sz="2000"/>
              <a:t>) whose name seems to mean ‘light’. The compound is a recurrent one, with examples from France, the Netherlands and northern England. The most famous, which derives directly from the early Celtic name, is the French city of Lyon.</a:t>
            </a:r>
            <a:endParaRPr lang="en-US" sz="2000" b="1"/>
          </a:p>
          <a:p>
            <a:endParaRPr lang="en-US" sz="2000" b="1"/>
          </a:p>
          <a:p>
            <a:r>
              <a:rPr lang="en-US" sz="2000" b="1"/>
              <a:t>Samarobriva</a:t>
            </a:r>
          </a:p>
          <a:p>
            <a:r>
              <a:rPr lang="en-US" sz="2000"/>
              <a:t>Celt *</a:t>
            </a:r>
            <a:r>
              <a:rPr lang="en-US" sz="2000" i="1"/>
              <a:t>samara-</a:t>
            </a:r>
            <a:r>
              <a:rPr lang="en-US" sz="2000"/>
              <a:t> ‘summer, summery’ + *</a:t>
            </a:r>
            <a:r>
              <a:rPr lang="en-US" sz="2000" i="1"/>
              <a:t>briua</a:t>
            </a:r>
            <a:r>
              <a:rPr lang="en-US" sz="2000"/>
              <a:t> ‘bridge’. The first element here actually represents the river Somme, apparently called ‘summery’ because of a calm, gentle flow. The compound is the ancient name of Amiens, a name which is itself derived from a Celtic folk-name </a:t>
            </a:r>
            <a:r>
              <a:rPr lang="en-US" sz="2000" i="1"/>
              <a:t>Ambiani</a:t>
            </a:r>
            <a:r>
              <a:rPr lang="en-US" sz="2000"/>
              <a:t>, possibly meaning ‘people living on both sides [of the Somme]’.</a:t>
            </a:r>
          </a:p>
          <a:p>
            <a:endParaRPr lang="en-US" sz="2000"/>
          </a:p>
          <a:p>
            <a:r>
              <a:rPr lang="en-US" sz="2000" b="1"/>
              <a:t>Vernodubrum</a:t>
            </a:r>
          </a:p>
          <a:p>
            <a:r>
              <a:rPr lang="en-US" sz="2000"/>
              <a:t>Celt *</a:t>
            </a:r>
            <a:r>
              <a:rPr lang="en-US" sz="2000" i="1"/>
              <a:t>uerno-</a:t>
            </a:r>
            <a:r>
              <a:rPr lang="en-US" sz="2000"/>
              <a:t> ‘alder-trees, marsh’ + *</a:t>
            </a:r>
            <a:r>
              <a:rPr lang="en-US" sz="2000" i="1"/>
              <a:t>dubro</a:t>
            </a:r>
            <a:r>
              <a:rPr lang="en-US" sz="2000"/>
              <a:t> ‘water’. The river Verdouble in southern France, recorded by Pliny as </a:t>
            </a:r>
            <a:r>
              <a:rPr lang="en-US" sz="2000" i="1"/>
              <a:t>Vernodubrum</a:t>
            </a:r>
            <a:r>
              <a:rPr lang="en-US" sz="2000"/>
              <a:t>.</a:t>
            </a:r>
          </a:p>
          <a:p>
            <a:endParaRPr lang="en-GB" sz="2000" b="1"/>
          </a:p>
        </p:txBody>
      </p:sp>
    </p:spTree>
    <p:extLst>
      <p:ext uri="{BB962C8B-B14F-4D97-AF65-F5344CB8AC3E}">
        <p14:creationId xmlns:p14="http://schemas.microsoft.com/office/powerpoint/2010/main" val="33781901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23777" y="310720"/>
            <a:ext cx="9430043" cy="6247864"/>
          </a:xfrm>
          <a:prstGeom prst="rect">
            <a:avLst/>
          </a:prstGeom>
        </p:spPr>
        <p:txBody>
          <a:bodyPr wrap="square">
            <a:spAutoFit/>
          </a:bodyPr>
          <a:lstStyle/>
          <a:p>
            <a:r>
              <a:rPr lang="en-GB" sz="2000" b="1"/>
              <a:t>Condate</a:t>
            </a:r>
          </a:p>
          <a:p>
            <a:r>
              <a:rPr lang="en-US" sz="2000"/>
              <a:t>Celt *</a:t>
            </a:r>
            <a:r>
              <a:rPr lang="en-US" sz="2000" i="1"/>
              <a:t>condate</a:t>
            </a:r>
            <a:r>
              <a:rPr lang="en-US" sz="2000"/>
              <a:t> ‘confluence’. Frequent across France (surviving as Condat, Condes, etc.), and also found at Northwich in Cheshire. </a:t>
            </a:r>
          </a:p>
          <a:p>
            <a:endParaRPr lang="en-US" sz="2000"/>
          </a:p>
          <a:p>
            <a:r>
              <a:rPr lang="en-US" sz="2000" b="1"/>
              <a:t>Genua</a:t>
            </a:r>
            <a:endParaRPr lang="en-US" sz="2000"/>
          </a:p>
          <a:p>
            <a:r>
              <a:rPr lang="en-US" sz="2000"/>
              <a:t>Celt *</a:t>
            </a:r>
            <a:r>
              <a:rPr lang="en-US" sz="2000" i="1"/>
              <a:t>genua-</a:t>
            </a:r>
            <a:r>
              <a:rPr lang="en-US" sz="2000"/>
              <a:t> ‘mouth (of a river, valley, etc.). Survives in the name of Genoa in northern Italy. Welsh </a:t>
            </a:r>
            <a:r>
              <a:rPr lang="en-US" sz="2000" i="1"/>
              <a:t>genau</a:t>
            </a:r>
            <a:r>
              <a:rPr lang="en-US" sz="2000"/>
              <a:t> is similarly used topographically.</a:t>
            </a:r>
          </a:p>
          <a:p>
            <a:endParaRPr lang="en-US" sz="2000" b="1"/>
          </a:p>
          <a:p>
            <a:r>
              <a:rPr lang="en-US" sz="2000" b="1"/>
              <a:t>Dubis</a:t>
            </a:r>
            <a:endParaRPr lang="en-US" sz="2000"/>
          </a:p>
          <a:p>
            <a:r>
              <a:rPr lang="en-US" sz="2000"/>
              <a:t>Celt *</a:t>
            </a:r>
            <a:r>
              <a:rPr lang="en-US" sz="2000" i="1"/>
              <a:t>dub-</a:t>
            </a:r>
            <a:r>
              <a:rPr lang="en-US" sz="2000"/>
              <a:t> ‘black’. The river Doubs in south-eastern France, recorded as </a:t>
            </a:r>
            <a:r>
              <a:rPr lang="en-US" sz="2000" i="1"/>
              <a:t>flumen Dubis</a:t>
            </a:r>
            <a:r>
              <a:rPr lang="en-US" sz="2000"/>
              <a:t> by Caesar. Compare the common later Welsh name </a:t>
            </a:r>
            <a:r>
              <a:rPr lang="en-US" sz="2000" i="1"/>
              <a:t>dulais</a:t>
            </a:r>
            <a:r>
              <a:rPr lang="en-US" sz="2000"/>
              <a:t>, where the cognate </a:t>
            </a:r>
            <a:r>
              <a:rPr lang="en-US" sz="2000" i="1"/>
              <a:t>du</a:t>
            </a:r>
            <a:r>
              <a:rPr lang="en-US" sz="2000"/>
              <a:t> is combined with </a:t>
            </a:r>
            <a:r>
              <a:rPr lang="en-US" sz="2000" i="1"/>
              <a:t>glais</a:t>
            </a:r>
            <a:r>
              <a:rPr lang="en-US" sz="2000"/>
              <a:t> ‘stream’.</a:t>
            </a:r>
          </a:p>
          <a:p>
            <a:endParaRPr lang="en-US" sz="2000" b="1"/>
          </a:p>
          <a:p>
            <a:r>
              <a:rPr lang="en-US" sz="2000" b="1"/>
              <a:t>Parisii</a:t>
            </a:r>
            <a:endParaRPr lang="en-US" sz="2000"/>
          </a:p>
          <a:p>
            <a:r>
              <a:rPr lang="en-US" sz="2000"/>
              <a:t>An example of the many ethnonyms, or folk names, in use among Celtic-speaking peoples. These people evidently gave their name to Paris; another group sharing the same name, and possibly coming originally from the same region, were to be found in eastern Yorkshire in the Roman period. Unfortunately, though all agree it is Celtic, scholars do not agree on the linguistic interpretation of the name: ‘the cauldron makers’, ‘the spear people’ or ‘the rulers’ are current proposals.</a:t>
            </a:r>
            <a:endParaRPr lang="en-GB" sz="2000"/>
          </a:p>
        </p:txBody>
      </p:sp>
    </p:spTree>
    <p:extLst>
      <p:ext uri="{BB962C8B-B14F-4D97-AF65-F5344CB8AC3E}">
        <p14:creationId xmlns:p14="http://schemas.microsoft.com/office/powerpoint/2010/main" val="32840741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054406" y="1159806"/>
            <a:ext cx="9430043" cy="4401205"/>
          </a:xfrm>
          <a:prstGeom prst="rect">
            <a:avLst/>
          </a:prstGeom>
        </p:spPr>
        <p:txBody>
          <a:bodyPr wrap="square">
            <a:spAutoFit/>
          </a:bodyPr>
          <a:lstStyle/>
          <a:p>
            <a:r>
              <a:rPr lang="en-GB" sz="2000" b="1"/>
              <a:t>Camboritum</a:t>
            </a:r>
            <a:endParaRPr lang="en-GB" sz="2000"/>
          </a:p>
          <a:p>
            <a:r>
              <a:rPr lang="en-US" sz="2000"/>
              <a:t>Celt *</a:t>
            </a:r>
            <a:r>
              <a:rPr lang="en-US" sz="2000" i="1"/>
              <a:t>cambo-</a:t>
            </a:r>
            <a:r>
              <a:rPr lang="en-US" sz="2000"/>
              <a:t> ‘bent, crooked’ + *</a:t>
            </a:r>
            <a:r>
              <a:rPr lang="en-US" sz="2000" i="1"/>
              <a:t>ritu-</a:t>
            </a:r>
            <a:r>
              <a:rPr lang="en-US" sz="2000"/>
              <a:t> ‘ford’. France.</a:t>
            </a:r>
          </a:p>
          <a:p>
            <a:r>
              <a:rPr lang="en-US" sz="2000"/>
              <a:t>Adjective + noun.</a:t>
            </a:r>
            <a:endParaRPr lang="en-GB" sz="2000"/>
          </a:p>
          <a:p>
            <a:endParaRPr lang="en-US" sz="2000" b="1"/>
          </a:p>
          <a:p>
            <a:r>
              <a:rPr lang="en-US" sz="2000" b="1"/>
              <a:t>Caetobriga</a:t>
            </a:r>
          </a:p>
          <a:p>
            <a:r>
              <a:rPr lang="en-US" sz="2000"/>
              <a:t>Celt *</a:t>
            </a:r>
            <a:r>
              <a:rPr lang="en-US" sz="2000" i="1"/>
              <a:t>kaeto-</a:t>
            </a:r>
            <a:r>
              <a:rPr lang="en-US" sz="2000"/>
              <a:t> ‘wood’ + *</a:t>
            </a:r>
            <a:r>
              <a:rPr lang="en-US" sz="2000" i="1"/>
              <a:t>briga </a:t>
            </a:r>
            <a:r>
              <a:rPr lang="en-US" sz="2000"/>
              <a:t>‘hillfort’. Portugal.</a:t>
            </a:r>
          </a:p>
          <a:p>
            <a:r>
              <a:rPr lang="en-US" sz="2000"/>
              <a:t>Noun + noun.</a:t>
            </a:r>
          </a:p>
          <a:p>
            <a:endParaRPr lang="en-US" sz="2000" b="1"/>
          </a:p>
          <a:p>
            <a:r>
              <a:rPr lang="en-US" sz="2000" b="1"/>
              <a:t>Deoua</a:t>
            </a:r>
          </a:p>
          <a:p>
            <a:r>
              <a:rPr lang="en-US" sz="2000"/>
              <a:t>Celt *</a:t>
            </a:r>
            <a:r>
              <a:rPr lang="en-US" sz="2000" i="1"/>
              <a:t>deuo-</a:t>
            </a:r>
            <a:r>
              <a:rPr lang="en-US" sz="2000"/>
              <a:t> ‘god’. River Deva, Spain. (Cf. River Dee.)</a:t>
            </a:r>
          </a:p>
          <a:p>
            <a:r>
              <a:rPr lang="en-US" sz="2000"/>
              <a:t>Simplex.</a:t>
            </a:r>
          </a:p>
          <a:p>
            <a:endParaRPr lang="en-US" sz="2000" b="1"/>
          </a:p>
          <a:p>
            <a:r>
              <a:rPr lang="en-US" sz="2000" b="1"/>
              <a:t>Acitorigiacum</a:t>
            </a:r>
            <a:endParaRPr lang="en-US" sz="2000"/>
          </a:p>
          <a:p>
            <a:r>
              <a:rPr lang="en-US" sz="2000"/>
              <a:t>Pers.n. </a:t>
            </a:r>
            <a:r>
              <a:rPr lang="en-US" sz="2000" i="1"/>
              <a:t>Acitorix</a:t>
            </a:r>
            <a:r>
              <a:rPr lang="en-US" sz="2000"/>
              <a:t> + suffix *</a:t>
            </a:r>
            <a:r>
              <a:rPr lang="en-US" sz="2000" i="1"/>
              <a:t>-ako-</a:t>
            </a:r>
            <a:r>
              <a:rPr lang="en-US" sz="2000"/>
              <a:t>. Spain.</a:t>
            </a:r>
            <a:endParaRPr lang="en-GB" sz="2000"/>
          </a:p>
        </p:txBody>
      </p:sp>
    </p:spTree>
    <p:extLst>
      <p:ext uri="{BB962C8B-B14F-4D97-AF65-F5344CB8AC3E}">
        <p14:creationId xmlns:p14="http://schemas.microsoft.com/office/powerpoint/2010/main" val="905922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23441" y="852128"/>
            <a:ext cx="8545118" cy="5153744"/>
          </a:xfrm>
          <a:prstGeom prst="rect">
            <a:avLst/>
          </a:prstGeom>
        </p:spPr>
      </p:pic>
    </p:spTree>
    <p:extLst>
      <p:ext uri="{BB962C8B-B14F-4D97-AF65-F5344CB8AC3E}">
        <p14:creationId xmlns:p14="http://schemas.microsoft.com/office/powerpoint/2010/main" val="41876110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54406" y="1159806"/>
            <a:ext cx="9430043" cy="4401205"/>
          </a:xfrm>
          <a:prstGeom prst="rect">
            <a:avLst/>
          </a:prstGeom>
        </p:spPr>
        <p:txBody>
          <a:bodyPr wrap="square">
            <a:spAutoFit/>
          </a:bodyPr>
          <a:lstStyle/>
          <a:p>
            <a:r>
              <a:rPr lang="en-US" sz="2000" b="1"/>
              <a:t>Caesarobriga</a:t>
            </a:r>
            <a:r>
              <a:rPr lang="en-US" sz="2000"/>
              <a:t> </a:t>
            </a:r>
          </a:p>
          <a:p>
            <a:endParaRPr lang="en-US" sz="2000"/>
          </a:p>
          <a:p>
            <a:r>
              <a:rPr lang="en-US" sz="2000" b="1"/>
              <a:t>Caesaromagus</a:t>
            </a:r>
          </a:p>
          <a:p>
            <a:endParaRPr lang="en-US" sz="2000" b="1"/>
          </a:p>
          <a:p>
            <a:r>
              <a:rPr lang="en-US" sz="2000" b="1"/>
              <a:t>Augustodurum</a:t>
            </a:r>
          </a:p>
          <a:p>
            <a:endParaRPr lang="en-US" sz="2000" b="1"/>
          </a:p>
          <a:p>
            <a:r>
              <a:rPr lang="en-US" sz="2000" b="1"/>
              <a:t>Augustonemetum</a:t>
            </a:r>
          </a:p>
          <a:p>
            <a:endParaRPr lang="en-US" sz="2000" b="1"/>
          </a:p>
          <a:p>
            <a:r>
              <a:rPr lang="en-US" sz="2000" b="1"/>
              <a:t>Aquae Helveticae</a:t>
            </a:r>
          </a:p>
          <a:p>
            <a:endParaRPr lang="en-US" sz="2000" b="1"/>
          </a:p>
          <a:p>
            <a:r>
              <a:rPr lang="en-US" sz="2000" b="1"/>
              <a:t>Victoriacum</a:t>
            </a:r>
          </a:p>
          <a:p>
            <a:endParaRPr lang="en-US" sz="2000" b="1"/>
          </a:p>
          <a:p>
            <a:r>
              <a:rPr lang="en-US" sz="2000" b="1"/>
              <a:t>Paternacum</a:t>
            </a:r>
          </a:p>
          <a:p>
            <a:endParaRPr lang="en-US" sz="2000"/>
          </a:p>
        </p:txBody>
      </p:sp>
      <p:pic>
        <p:nvPicPr>
          <p:cNvPr id="3" name="Picture 2"/>
          <p:cNvPicPr>
            <a:picLocks noChangeAspect="1"/>
          </p:cNvPicPr>
          <p:nvPr/>
        </p:nvPicPr>
        <p:blipFill>
          <a:blip r:embed="rId2"/>
          <a:stretch>
            <a:fillRect/>
          </a:stretch>
        </p:blipFill>
        <p:spPr>
          <a:xfrm>
            <a:off x="3477491" y="1714932"/>
            <a:ext cx="8331738" cy="2846677"/>
          </a:xfrm>
          <a:prstGeom prst="rect">
            <a:avLst/>
          </a:prstGeom>
        </p:spPr>
      </p:pic>
    </p:spTree>
    <p:extLst>
      <p:ext uri="{BB962C8B-B14F-4D97-AF65-F5344CB8AC3E}">
        <p14:creationId xmlns:p14="http://schemas.microsoft.com/office/powerpoint/2010/main" val="1900685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012" t="1579" r="1004" b="5087"/>
          <a:stretch/>
        </p:blipFill>
        <p:spPr>
          <a:xfrm>
            <a:off x="1132610" y="571500"/>
            <a:ext cx="9892146" cy="5527964"/>
          </a:xfrm>
          <a:prstGeom prst="rect">
            <a:avLst/>
          </a:prstGeom>
        </p:spPr>
      </p:pic>
    </p:spTree>
    <p:extLst>
      <p:ext uri="{BB962C8B-B14F-4D97-AF65-F5344CB8AC3E}">
        <p14:creationId xmlns:p14="http://schemas.microsoft.com/office/powerpoint/2010/main" val="30401656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up of a map&#10;&#10;Description automatically generated">
            <a:extLst>
              <a:ext uri="{FF2B5EF4-FFF2-40B4-BE49-F238E27FC236}">
                <a16:creationId xmlns:a16="http://schemas.microsoft.com/office/drawing/2014/main" id="{B6D59FE4-FC5E-645C-A817-9B99877E08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9087" y="163416"/>
            <a:ext cx="11946835" cy="6502315"/>
          </a:xfrm>
          <a:prstGeom prst="rect">
            <a:avLst/>
          </a:prstGeom>
        </p:spPr>
      </p:pic>
    </p:spTree>
    <p:extLst>
      <p:ext uri="{BB962C8B-B14F-4D97-AF65-F5344CB8AC3E}">
        <p14:creationId xmlns:p14="http://schemas.microsoft.com/office/powerpoint/2010/main" val="26091454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E9C195A-EF62-CEA9-E87A-18B1271E32A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26009" y="106792"/>
            <a:ext cx="7742939" cy="6641878"/>
          </a:xfrm>
          <a:prstGeom prst="rect">
            <a:avLst/>
          </a:prstGeom>
        </p:spPr>
      </p:pic>
    </p:spTree>
    <p:extLst>
      <p:ext uri="{BB962C8B-B14F-4D97-AF65-F5344CB8AC3E}">
        <p14:creationId xmlns:p14="http://schemas.microsoft.com/office/powerpoint/2010/main" val="6466130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52B023B-30F5-3AD7-BFD8-A5AD9180EC42}"/>
              </a:ext>
            </a:extLst>
          </p:cNvPr>
          <p:cNvSpPr/>
          <p:nvPr/>
        </p:nvSpPr>
        <p:spPr>
          <a:xfrm>
            <a:off x="1143000" y="4740965"/>
            <a:ext cx="10068339" cy="1381539"/>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4" name="Rectangle 3">
            <a:extLst>
              <a:ext uri="{FF2B5EF4-FFF2-40B4-BE49-F238E27FC236}">
                <a16:creationId xmlns:a16="http://schemas.microsoft.com/office/drawing/2014/main" id="{F9A374D3-DED6-0B58-C7AA-281E4C1CCCF1}"/>
              </a:ext>
            </a:extLst>
          </p:cNvPr>
          <p:cNvSpPr/>
          <p:nvPr/>
        </p:nvSpPr>
        <p:spPr>
          <a:xfrm>
            <a:off x="1143000" y="3031434"/>
            <a:ext cx="9998765" cy="1381539"/>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3" name="Rectangle 2">
            <a:extLst>
              <a:ext uri="{FF2B5EF4-FFF2-40B4-BE49-F238E27FC236}">
                <a16:creationId xmlns:a16="http://schemas.microsoft.com/office/drawing/2014/main" id="{AD7E222C-7A40-0B3A-A35A-5B68A79D8671}"/>
              </a:ext>
            </a:extLst>
          </p:cNvPr>
          <p:cNvSpPr/>
          <p:nvPr/>
        </p:nvSpPr>
        <p:spPr>
          <a:xfrm>
            <a:off x="1143000" y="198782"/>
            <a:ext cx="9998765" cy="2524539"/>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 name="TextBox 1">
            <a:extLst>
              <a:ext uri="{FF2B5EF4-FFF2-40B4-BE49-F238E27FC236}">
                <a16:creationId xmlns:a16="http://schemas.microsoft.com/office/drawing/2014/main" id="{79BA9DB1-52FE-2948-F245-07A4BCB759AE}"/>
              </a:ext>
            </a:extLst>
          </p:cNvPr>
          <p:cNvSpPr txBox="1"/>
          <p:nvPr/>
        </p:nvSpPr>
        <p:spPr>
          <a:xfrm>
            <a:off x="1321904" y="327991"/>
            <a:ext cx="9670774" cy="5570756"/>
          </a:xfrm>
          <a:prstGeom prst="rect">
            <a:avLst/>
          </a:prstGeom>
          <a:noFill/>
        </p:spPr>
        <p:txBody>
          <a:bodyPr wrap="square" rtlCol="0">
            <a:spAutoFit/>
          </a:bodyPr>
          <a:lstStyle/>
          <a:p>
            <a:r>
              <a:rPr lang="en-GB" sz="2000" i="1"/>
              <a:t>Lugii</a:t>
            </a:r>
            <a:r>
              <a:rPr lang="en-GB" sz="2000"/>
              <a:t> (western Poland, around ?Poznan)</a:t>
            </a:r>
            <a:endParaRPr lang="en-GB" sz="2000" i="1"/>
          </a:p>
          <a:p>
            <a:endParaRPr lang="en-GB" sz="2000"/>
          </a:p>
          <a:p>
            <a:r>
              <a:rPr lang="en-GB" sz="2000" i="1"/>
              <a:t>Lugidunum </a:t>
            </a:r>
            <a:r>
              <a:rPr lang="en-GB" sz="2000"/>
              <a:t>(modern Legnice). </a:t>
            </a:r>
          </a:p>
          <a:p>
            <a:endParaRPr lang="en-GB" sz="2000" i="1"/>
          </a:p>
          <a:p>
            <a:r>
              <a:rPr lang="en-GB" sz="2000"/>
              <a:t>A connection with the god Lugus, whom we met at Lyon, is probable. The tribe would be his devotees. The </a:t>
            </a:r>
            <a:r>
              <a:rPr lang="en-GB" sz="2000" i="1"/>
              <a:t>dunum</a:t>
            </a:r>
            <a:r>
              <a:rPr lang="en-GB" sz="2000"/>
              <a:t> ‘fortified place’, may contain the tribe’s name, or a related personal name </a:t>
            </a:r>
            <a:r>
              <a:rPr lang="en-GB" sz="2000" i="1"/>
              <a:t>Lugis</a:t>
            </a:r>
            <a:r>
              <a:rPr lang="en-GB" sz="2000"/>
              <a:t>.</a:t>
            </a:r>
          </a:p>
          <a:p>
            <a:endParaRPr lang="en-GB" sz="2000" i="1"/>
          </a:p>
          <a:p>
            <a:endParaRPr lang="en-GB" sz="2000" i="1"/>
          </a:p>
          <a:p>
            <a:r>
              <a:rPr lang="en-GB" sz="2000" i="1"/>
              <a:t>Karrodunum</a:t>
            </a:r>
            <a:r>
              <a:rPr lang="en-GB" sz="2000"/>
              <a:t> (modern Krapkowice).</a:t>
            </a:r>
          </a:p>
          <a:p>
            <a:endParaRPr lang="en-GB" sz="2000"/>
          </a:p>
          <a:p>
            <a:r>
              <a:rPr lang="en-GB" sz="2000"/>
              <a:t>‘Karro-’ is ‘cart, chariot’, and the name is a recurrent one in Europe.</a:t>
            </a:r>
          </a:p>
          <a:p>
            <a:endParaRPr lang="en-GB"/>
          </a:p>
          <a:p>
            <a:endParaRPr lang="en-GB"/>
          </a:p>
          <a:p>
            <a:endParaRPr lang="en-GB" sz="2000" i="1"/>
          </a:p>
          <a:p>
            <a:r>
              <a:rPr lang="en-GB" sz="2000" i="1"/>
              <a:t>Boudorigion</a:t>
            </a:r>
            <a:r>
              <a:rPr lang="en-GB" sz="2000"/>
              <a:t> (unlocated, but near previous)</a:t>
            </a:r>
          </a:p>
          <a:p>
            <a:endParaRPr lang="en-GB" sz="2000"/>
          </a:p>
          <a:p>
            <a:r>
              <a:rPr lang="en-GB" sz="2000"/>
              <a:t>A personal name </a:t>
            </a:r>
            <a:r>
              <a:rPr lang="en-GB" sz="2000" i="1"/>
              <a:t>Boudorix</a:t>
            </a:r>
            <a:r>
              <a:rPr lang="en-GB" sz="2000"/>
              <a:t> [literally ‘victory-king’] + suffix, to give ‘place of Boudorix’.</a:t>
            </a:r>
            <a:endParaRPr lang="en-GB"/>
          </a:p>
        </p:txBody>
      </p:sp>
    </p:spTree>
    <p:extLst>
      <p:ext uri="{BB962C8B-B14F-4D97-AF65-F5344CB8AC3E}">
        <p14:creationId xmlns:p14="http://schemas.microsoft.com/office/powerpoint/2010/main" val="13640907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40085A7-198B-CE4C-D76B-D945FAC7A640}"/>
              </a:ext>
            </a:extLst>
          </p:cNvPr>
          <p:cNvSpPr txBox="1"/>
          <p:nvPr/>
        </p:nvSpPr>
        <p:spPr>
          <a:xfrm>
            <a:off x="1667288" y="1208109"/>
            <a:ext cx="6097656" cy="923330"/>
          </a:xfrm>
          <a:prstGeom prst="rect">
            <a:avLst/>
          </a:prstGeom>
          <a:noFill/>
        </p:spPr>
        <p:txBody>
          <a:bodyPr wrap="square">
            <a:spAutoFit/>
          </a:bodyPr>
          <a:lstStyle/>
          <a:p>
            <a:r>
              <a:rPr lang="en-GB"/>
              <a:t>Dounoi?</a:t>
            </a:r>
          </a:p>
          <a:p>
            <a:endParaRPr lang="en-GB"/>
          </a:p>
          <a:p>
            <a:r>
              <a:rPr lang="en-GB"/>
              <a:t>Cotini?</a:t>
            </a:r>
          </a:p>
        </p:txBody>
      </p:sp>
    </p:spTree>
    <p:extLst>
      <p:ext uri="{BB962C8B-B14F-4D97-AF65-F5344CB8AC3E}">
        <p14:creationId xmlns:p14="http://schemas.microsoft.com/office/powerpoint/2010/main" val="35593669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3761</TotalTime>
  <Words>848</Words>
  <Application>Microsoft Office PowerPoint</Application>
  <PresentationFormat>Widescreen</PresentationFormat>
  <Paragraphs>114</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Calibri Light</vt:lpstr>
      <vt:lpstr>Papyrus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Parsons</dc:creator>
  <cp:lastModifiedBy>EPNS editors</cp:lastModifiedBy>
  <cp:revision>72</cp:revision>
  <dcterms:created xsi:type="dcterms:W3CDTF">2020-09-28T18:31:55Z</dcterms:created>
  <dcterms:modified xsi:type="dcterms:W3CDTF">2024-10-25T08:40:52Z</dcterms:modified>
</cp:coreProperties>
</file>