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4630400" cy="8229600"/>
  <p:notesSz cx="8229600" cy="14630400"/>
  <p:embeddedFontLst>
    <p:embeddedFont>
      <p:font typeface="Merriweather Bold" panose="020B0604020202020204" charset="0"/>
      <p:bold r:id="rId18"/>
    </p:embeddedFont>
    <p:embeddedFont>
      <p:font typeface="Open Sans" panose="020B0606030504020204" pitchFamily="34" charset="0"/>
      <p:regular r:id="rId19"/>
      <p:bold r:id="rId20"/>
      <p:italic r:id="rId2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0216" autoAdjust="0"/>
  </p:normalViewPr>
  <p:slideViewPr>
    <p:cSldViewPr snapToGrid="0" snapToObjects="1">
      <p:cViewPr varScale="1">
        <p:scale>
          <a:sx n="71" d="100"/>
          <a:sy n="71" d="100"/>
        </p:scale>
        <p:origin x="528" y="67"/>
      </p:cViewPr>
      <p:guideLst/>
    </p:cSldViewPr>
  </p:slideViewPr>
  <p:notesTextViewPr>
    <p:cViewPr>
      <p:scale>
        <a:sx n="1" d="1"/>
        <a:sy n="1" d="1"/>
      </p:scale>
      <p:origin x="0" y="-91"/>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3" Type="http://schemas.openxmlformats.org/officeDocument/2006/relationships/slide" Target="slides/slide2.xml"/><Relationship Id="rId21" Type="http://schemas.openxmlformats.org/officeDocument/2006/relationships/font" Target="fonts/font4.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519609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presentation, the role of AI driven, personalization in the hospitality industry is looked into. AI is changing the guest experience, making the operation more efficient and increasing the revenue. In the discussion, we will concentrate on the applications, the benefits, and ethical challenges of AI and the strategic recommendations for the industry based on it. Basically, its aim is to understand how hospitality industry is adopting the AI to maximize customer satisfaction and its business growth with workforce adaptation and data privacy in mind. Structured format is followed by the presentation to cover key aspects systematically. This will present the insights of AI with the role it would play in future proofing the hospitality sector.</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Hospitality is revolutionized by AI on the basis of personalization, the channelization of operations and the overall guest satisfaction. Also, around 42% of travelers prefer AI enhanced services because of their efficiency and convenient. There is also a 20% increase in hotel revenue attributed to the use of AI for personalization. AI is being more frequently used in the creation of the hotels of trending technologies like chatbots, smart room automation as well as predictive analytics to cater to the rising expectations of the guests. So along comes Batabyal and Das (2019) that talked about how this shift towards AI driven services points us towards the importance of technology in making hospitality services seamless and customized, which by definition drives the need for AI to be treated not as an option anymore but as a strategic necessity.</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Personalization through AI is the term used for balancing machine learning, predictive analytics, automation to provide personalized services for guests as per their preferences. AI in hospitality improves customer experience, operational efficiency in a business and enhances customer loyalty. Hotel can provide hyper personalised services that are obtained by using AI powered solution, for example virtual assistants, smart room automation and predictive booking recommendations. Dynamic pricing models are used by AI to dynamically adjust rate based on demand and revenue management is also optimized based on AI. AI in hospitality allows businesses to have a competitive edge leveraging on higher service quality and retaining more guests while keeping the operational costs down.</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With machine learning, hotels can learn preferences of their guests, learn guest’s behavior and recommend personalised recommendations. IoT powered smart room automation allows for the room to adjust on guest’s behalf based on real time preferences. Chat bots and virtual assistants are AI driven concierge services that allows customers to interact with them through chat and the service offers instant response and multilingual support. These advances improve shop operations, increase efficiency and guests’ satisfaction. AI is not new, but the adoption has changed from basic automation to highly personalized service raising higher service standards in hospitality.</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AI algorithms have historical data, predicted booking patterns and guest preferences, using which it customizes accommodation and activity suggestions for the guests. One of the IoT technology is smart room automation that allows guests to control room.Settings including lighting, temperature, and entertainment with voice commands or mobile apps. Biometric checkins and face recognition access are contactless services that improve the level of security and eliminate physical touchpoints. This these innovations provide more comfort for guests, increased operational efficiency and brings more besides in the more immersive, tech driven hospitality experience.</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Dynamic or automatic pricing, as it is also called, is one of major benefits that affect revenue optimization through the use of AI. The room rates are adjusted based on real-time demand, actual competitor pricing and the behavior of the guest in order to maximize profitability through machine learning algorithms. For guests to buy more services like spa or premium dining menu, upselling is an upselling that allows the recommendation based on AI that recommended guest products. The more AI–personalized loyalty programs are used, the better the customer retention will be and by that they make the users engaged with their loyalty programs providing them customized rewards and targeted promotions. By leveraging these AI driven strategies, hotels are able to increase guest lifetime value, maximize resource utilization, and contribute to the business growth to position themselves as the first among leaders of innovation and competitive advantage.</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Biometric data, purchasing behavior and personal preferences are gathered by AI systems, for which GDPR and security regulations must be strictly applied. Recommendations made by AI driven decision and their implications must be transparent and ethical. Workforce automation helps remove the demand for existing roles in favor of creating new opportunities for hospitality professionals who are AI specialized. To implement fairness, security and workforce sustainability with high guest trust and satisfaction, ethical AI development, continuous monitoring and effective AI governance frameworks are essential.</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Through the PESTLE framework, AI’s impact on the entire hospitality sector is assessed. The political aspect of the case is that compliance with GDPR, CCPA as well as future AI regulations is crucial for the protection of guest data. AI is also economically optimizing the pricing strategies, automating operations, and reducing overall costs. The expectations of seamless and hyper-personal experiences that should now be coming from whenever, wherever are increasing and workforce upskilling is becoming the way to work alongside it. The service delivery is undertaken with the help of rapidly evolving from IoT, predictive analytics, and automation. AI driven sustainability initiatives in the environment have a positive impact on environmentally friendly smart rooms in hotels in reducing them carbon footprints.</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Natural language processing-based assistant on hotel amenities and local attractions is provided by Hilton’s AI Concierge, Connie. Here AI powered smart hotel FlyZoo Hotel of Alibaba allows facial recognition check-ins, as well as voice operated room controls, robotic service deliveries to minimize traditional front desk operations. These products show that AI’s ability to personalize, eliminate processes and improve service efficiency was demonstrated. But to execute successfully, whether during a full-service encounter or during self-check in, is to strike the right blend of human and touchpoints with automation to maintain authenticity of the guest interaction and smooth and engaging stays for guests.</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Worforce data analysis, workforce training and hybrid service models are on the cards in the world of AI integration that is being built also by the hospitality industry. With the help of AI training programs, employees are given technical and managerial skills for operation of AI systems in an efficient way. Hybrid AI human model enables to run AI on routine operations while human staff does the personalized service, keeping the guests satisfied and emotionally connected. Predictive analytics in the service of automation is applied in urban crisis management based on the detection of occupancy trends, predicting demand fluctuations, and the improvement of disaster preparedness. Adaptation at a strategic level ensures that AI acquisition is sustainable, ethical and in line with the various health interests of industry if workforce stability is to be preserved.</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Thus, the guest services, the bookings, and the personalized recommendations are anticipated to be better performed by robotic concierges powered by AI. Integrating blockchain with AI will increase the security of the transaction, integrity of data, prevent fraud, and provide hassle-free payment. Additional levels of guest personalization will be voice and facial recognition, and all the way through then seamless check-ins, tailored room settings and AI concierge services. These new advancements will change the way guest engagement and operational efficiency are done and in an essence they will take us to a new abyss of what is possible within the hospitality future driven by AI.</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the world of hospitality, AI has changed guest experiences, service efficiency and revenues optimization. A balance between the convenience of automation and yet the need to maintain an authentic service and guest satisfaction is needed while AI driven solutions accompany the human interaction. In order to achieve trust, to ensure compliance with industry regulations, ethical AI needs to be implemented in data governance and anti-bias. And with AI literacy and reskilling programs to adapt the workforce, this will aid in continuing to offer employment while tapping into the ability of AI. Looking at how AI can be successfully integrated in the hospitalityๆ industry requires a strategic, balanced, and ethical amount of digital transformation.</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best option for AI is to be integrated in a way that enhances the human service than competing with it, hence there must be a high touch high tech balance in hospitality. This has led to transparency of data governance related to huge amounts of guest information collected by the AI systems which should comply with the GDPR, CCPA, and cybersecurity regulations. AI Driven employee training programs are inevitable since it is about time where the workforce transformation has become a fact and that staff adaptability, efficiency and engagement with the AI systems is a matter of time. In order to implement AI in hospitality, efforts need to be made at the industry-wide level to upskill hospitality professionals in using AI, understanding data insights, and continuing to offer a guest-centric service yet going digital.</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Hospitality sector will see the new shape of as AI continues to evolve and shape this sector, it will be focused on forming of meaningful experience with human warmth and technology convenience. Strategic implementation, proper governance, and training needs to come under the helm of the AI adoption to make it sustain. Together, hospitality industry needs to find the right balance between automation and personal service if they can ensure guests are being taken care of and getting a feel of AI powered innovations. Supposing that the final question was asking if anyone has any thoughts on how AI can be harnessed without forfeiting the industrial essence: human c onnection and service excellence.</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1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solidFill>
          <a:ln/>
        </p:spPr>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lide 2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solidFill>
          <a:ln/>
        </p:spPr>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lide 3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solidFill>
          <a:ln/>
        </p:spPr>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lide 4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solidFill>
          <a:ln/>
        </p:spPr>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lide 5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solidFill>
          <a:ln/>
        </p:spPr>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Slide 6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solidFill>
          <a:ln/>
        </p:spPr>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lide 7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solidFill>
          <a:ln/>
        </p:spPr>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lide 8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solidFill>
          <a:ln/>
        </p:spPr>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lide 9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solidFill>
          <a:ln/>
        </p:spPr>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lide 10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solidFill>
          <a:ln/>
        </p:spPr>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Slide 11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solidFill>
          <a:ln/>
        </p:spPr>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Slide 12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solidFill>
          <a:ln/>
        </p:spPr>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Slide 13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solidFill>
          <a:ln/>
        </p:spPr>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Slide 14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solidFill>
          <a:ln/>
        </p:spPr>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Slide 15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solidFill>
          <a:ln/>
        </p:spPr>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5.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11.png"/><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notesSlide" Target="../notesSlides/notesSlide8.xml"/><Relationship Id="rId1" Type="http://schemas.openxmlformats.org/officeDocument/2006/relationships/slideLayout" Target="../slideLayouts/slideLayout9.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4.xm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8" Type="http://schemas.openxmlformats.org/officeDocument/2006/relationships/hyperlink" Target="https://journalppw.com/index.php/jpsp/article/download/14003/9079" TargetMode="External"/><Relationship Id="rId3" Type="http://schemas.openxmlformats.org/officeDocument/2006/relationships/hyperlink" Target="https://www.theseus.fi/bitstream/handle/10024/818152/Bhandari_Ujjwal.pdf?sequence=2" TargetMode="External"/><Relationship Id="rId7" Type="http://schemas.openxmlformats.org/officeDocument/2006/relationships/hyperlink" Target="https://doi.org/10.1108/jhti-01-2021-0021" TargetMode="External"/><Relationship Id="rId2" Type="http://schemas.openxmlformats.org/officeDocument/2006/relationships/notesSlide" Target="../notesSlides/notesSlide15.xml"/><Relationship Id="rId1" Type="http://schemas.openxmlformats.org/officeDocument/2006/relationships/slideLayout" Target="../slideLayouts/slideLayout16.xml"/><Relationship Id="rId6" Type="http://schemas.openxmlformats.org/officeDocument/2006/relationships/hyperlink" Target="https://www.researchgate.net/profile/Suresh-Malodia/publication/360356207_The_metaverse_in_the_hospitality_and_tourism_industry_An_overview_of_current_trends_and_future_research_directions/links/627778f12f9ccf58eb3703f0/The-metaverse-in-the-hospitality-and-tourism-industry-An-overview-of-current-trends-and-future-research-directions.pdf" TargetMode="External"/><Relationship Id="rId5" Type="http://schemas.openxmlformats.org/officeDocument/2006/relationships/hyperlink" Target="https://doi.org/10.1108/ijchm-06-2021-0767" TargetMode="External"/><Relationship Id="rId4" Type="http://schemas.openxmlformats.org/officeDocument/2006/relationships/hyperlink" Target="https://seosandwitch.com/ai-hospitality-technology-stats/?form=MG0AV3" TargetMode="External"/><Relationship Id="rId9" Type="http://schemas.openxmlformats.org/officeDocument/2006/relationships/hyperlink" Target="https://doi.org/10.1111/jols.12352"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793790" y="3822969"/>
            <a:ext cx="7556421" cy="1176345"/>
          </a:xfrm>
          <a:prstGeom prst="rect">
            <a:avLst/>
          </a:prstGeom>
          <a:noFill/>
          <a:ln/>
        </p:spPr>
        <p:txBody>
          <a:bodyPr wrap="square" lIns="0" tIns="0" rIns="0" bIns="0" rtlCol="0" anchor="t"/>
          <a:lstStyle/>
          <a:p>
            <a:pPr marL="0" indent="0">
              <a:lnSpc>
                <a:spcPts val="5550"/>
              </a:lnSpc>
              <a:buNone/>
            </a:pPr>
            <a:endParaRPr lang="en-US" sz="4450" b="1" dirty="0">
              <a:solidFill>
                <a:schemeClr val="tx1">
                  <a:lumMod val="95000"/>
                  <a:lumOff val="5000"/>
                </a:schemeClr>
              </a:solidFill>
              <a:latin typeface="Merriweather Bold" pitchFamily="34" charset="0"/>
              <a:ea typeface="Merriweather Bold" pitchFamily="34" charset="-122"/>
              <a:cs typeface="Merriweather Bold" pitchFamily="34" charset="-120"/>
            </a:endParaRPr>
          </a:p>
          <a:p>
            <a:pPr marL="0" indent="0">
              <a:lnSpc>
                <a:spcPts val="5550"/>
              </a:lnSpc>
              <a:buNone/>
            </a:pPr>
            <a:endParaRPr lang="en-US" sz="4450" b="1" dirty="0">
              <a:solidFill>
                <a:schemeClr val="tx1">
                  <a:lumMod val="95000"/>
                  <a:lumOff val="5000"/>
                </a:schemeClr>
              </a:solidFill>
              <a:latin typeface="Merriweather Bold" pitchFamily="34" charset="0"/>
              <a:ea typeface="Merriweather Bold" pitchFamily="34" charset="-122"/>
              <a:cs typeface="Merriweather Bold" pitchFamily="34" charset="-120"/>
            </a:endParaRPr>
          </a:p>
          <a:p>
            <a:pPr marL="0" indent="0">
              <a:lnSpc>
                <a:spcPts val="5550"/>
              </a:lnSpc>
              <a:buNone/>
            </a:pPr>
            <a:r>
              <a:rPr lang="en-US" sz="4450" b="1" dirty="0">
                <a:solidFill>
                  <a:schemeClr val="tx1">
                    <a:lumMod val="95000"/>
                    <a:lumOff val="5000"/>
                  </a:schemeClr>
                </a:solidFill>
                <a:latin typeface="Merriweather Bold" pitchFamily="34" charset="0"/>
                <a:ea typeface="Merriweather Bold" pitchFamily="34" charset="-122"/>
                <a:cs typeface="Merriweather Bold" pitchFamily="34" charset="-120"/>
              </a:rPr>
              <a:t>AI-Driven Personalization in Hospitality: Enhancing Guest Experiences &amp; Business Growth</a:t>
            </a:r>
            <a:endParaRPr lang="en-US" sz="4450" dirty="0">
              <a:solidFill>
                <a:schemeClr val="tx1">
                  <a:lumMod val="95000"/>
                  <a:lumOff val="5000"/>
                </a:schemeClr>
              </a:solidFill>
            </a:endParaRPr>
          </a:p>
        </p:txBody>
      </p:sp>
      <p:sp>
        <p:nvSpPr>
          <p:cNvPr id="4" name="Text 1"/>
          <p:cNvSpPr/>
          <p:nvPr/>
        </p:nvSpPr>
        <p:spPr>
          <a:xfrm>
            <a:off x="151765" y="-221758"/>
            <a:ext cx="7556421" cy="7607030"/>
          </a:xfrm>
          <a:prstGeom prst="rect">
            <a:avLst/>
          </a:prstGeom>
          <a:noFill/>
          <a:ln/>
        </p:spPr>
        <p:txBody>
          <a:bodyPr wrap="square" lIns="0" tIns="0" rIns="0" bIns="0" rtlCol="0" anchor="t"/>
          <a:lstStyle/>
          <a:p>
            <a:pPr marL="0" indent="0">
              <a:lnSpc>
                <a:spcPts val="2850"/>
              </a:lnSpc>
              <a:buNone/>
            </a:pPr>
            <a:endParaRPr lang="en-US" sz="1600" b="1" dirty="0">
              <a:solidFill>
                <a:schemeClr val="tx1">
                  <a:lumMod val="95000"/>
                  <a:lumOff val="5000"/>
                </a:schemeClr>
              </a:solidFill>
              <a:latin typeface="Open Sans" panose="020B0606030504020204" pitchFamily="34" charset="0"/>
              <a:ea typeface="Open Sans" panose="020B0606030504020204" pitchFamily="34" charset="0"/>
              <a:cs typeface="Open Sans" panose="020B0606030504020204" pitchFamily="34" charset="0"/>
            </a:endParaRPr>
          </a:p>
          <a:p>
            <a:pPr marL="0" indent="0">
              <a:lnSpc>
                <a:spcPts val="2850"/>
              </a:lnSpc>
              <a:buNone/>
            </a:pPr>
            <a:r>
              <a:rPr lang="en-GB" sz="1600" b="1" dirty="0">
                <a:latin typeface="Open Sans" panose="020B0606030504020204" pitchFamily="34" charset="0"/>
                <a:ea typeface="Open Sans" panose="020B0606030504020204" pitchFamily="34" charset="0"/>
                <a:cs typeface="Open Sans" panose="020B0606030504020204" pitchFamily="34" charset="0"/>
              </a:rPr>
              <a:t>Student name: Bruma Daniela Ionela</a:t>
            </a:r>
          </a:p>
          <a:p>
            <a:pPr marL="0" indent="0">
              <a:lnSpc>
                <a:spcPts val="2850"/>
              </a:lnSpc>
              <a:buNone/>
            </a:pPr>
            <a:r>
              <a:rPr lang="en-GB" sz="1600" b="1" dirty="0">
                <a:latin typeface="Open Sans" panose="020B0606030504020204" pitchFamily="34" charset="0"/>
                <a:ea typeface="Open Sans" panose="020B0606030504020204" pitchFamily="34" charset="0"/>
                <a:cs typeface="Open Sans" panose="020B0606030504020204" pitchFamily="34" charset="0"/>
              </a:rPr>
              <a:t>Student ID number: 2128799</a:t>
            </a:r>
          </a:p>
          <a:p>
            <a:pPr marL="0" indent="0">
              <a:lnSpc>
                <a:spcPts val="2850"/>
              </a:lnSpc>
              <a:buNone/>
            </a:pPr>
            <a:r>
              <a:rPr lang="en-US" sz="1600" b="1" dirty="0">
                <a:solidFill>
                  <a:schemeClr val="tx1">
                    <a:lumMod val="95000"/>
                    <a:lumOff val="5000"/>
                  </a:schemeClr>
                </a:solidFill>
                <a:latin typeface="Open Sans" panose="020B0606030504020204" pitchFamily="34" charset="0"/>
                <a:ea typeface="Open Sans" panose="020B0606030504020204" pitchFamily="34" charset="0"/>
                <a:cs typeface="Open Sans" panose="020B0606030504020204" pitchFamily="34" charset="0"/>
              </a:rPr>
              <a:t>BMIH6001 – Contemporary Themes in the Hotel and Hospitality </a:t>
            </a:r>
            <a:r>
              <a:rPr lang="en-GB" sz="1600" b="1" dirty="0">
                <a:solidFill>
                  <a:schemeClr val="tx1">
                    <a:lumMod val="95000"/>
                    <a:lumOff val="5000"/>
                  </a:schemeClr>
                </a:solidFill>
                <a:latin typeface="Open Sans" panose="020B0606030504020204" pitchFamily="34" charset="0"/>
                <a:ea typeface="Open Sans" panose="020B0606030504020204" pitchFamily="34" charset="0"/>
                <a:cs typeface="Open Sans" panose="020B0606030504020204" pitchFamily="34" charset="0"/>
              </a:rPr>
              <a:t>Programme: BA International Hotel Management </a:t>
            </a:r>
          </a:p>
          <a:p>
            <a:pPr marL="0" indent="0">
              <a:lnSpc>
                <a:spcPts val="2850"/>
              </a:lnSpc>
              <a:buNone/>
            </a:pPr>
            <a:r>
              <a:rPr lang="en-GB" sz="1600" b="1" dirty="0">
                <a:solidFill>
                  <a:schemeClr val="tx1">
                    <a:lumMod val="95000"/>
                    <a:lumOff val="5000"/>
                  </a:schemeClr>
                </a:solidFill>
                <a:latin typeface="Open Sans" panose="020B0606030504020204" pitchFamily="34" charset="0"/>
                <a:ea typeface="Open Sans" panose="020B0606030504020204" pitchFamily="34" charset="0"/>
                <a:cs typeface="Open Sans" panose="020B0606030504020204" pitchFamily="34" charset="0"/>
              </a:rPr>
              <a:t>Lecturer: Dr Ernest</a:t>
            </a:r>
          </a:p>
          <a:p>
            <a:pPr marL="0" indent="0">
              <a:lnSpc>
                <a:spcPts val="2850"/>
              </a:lnSpc>
              <a:buNone/>
            </a:pPr>
            <a:r>
              <a:rPr lang="en-GB" sz="1600" b="1" dirty="0" err="1">
                <a:solidFill>
                  <a:schemeClr val="tx1">
                    <a:lumMod val="95000"/>
                    <a:lumOff val="5000"/>
                  </a:schemeClr>
                </a:solidFill>
                <a:latin typeface="Open Sans" panose="020B0606030504020204" pitchFamily="34" charset="0"/>
                <a:ea typeface="Open Sans" panose="020B0606030504020204" pitchFamily="34" charset="0"/>
                <a:cs typeface="Open Sans" panose="020B0606030504020204" pitchFamily="34" charset="0"/>
              </a:rPr>
              <a:t>Balutie</a:t>
            </a:r>
            <a:r>
              <a:rPr lang="en-GB" sz="1600" b="1" dirty="0">
                <a:solidFill>
                  <a:schemeClr val="tx1">
                    <a:lumMod val="95000"/>
                    <a:lumOff val="5000"/>
                  </a:schemeClr>
                </a:solidFill>
                <a:latin typeface="Open Sans" panose="020B0606030504020204" pitchFamily="34" charset="0"/>
                <a:ea typeface="Open Sans" panose="020B0606030504020204" pitchFamily="34" charset="0"/>
                <a:cs typeface="Open Sans" panose="020B0606030504020204" pitchFamily="34" charset="0"/>
              </a:rPr>
              <a:t> </a:t>
            </a:r>
            <a:r>
              <a:rPr lang="en-GB" sz="1600" b="1" dirty="0" err="1">
                <a:solidFill>
                  <a:schemeClr val="tx1">
                    <a:lumMod val="95000"/>
                    <a:lumOff val="5000"/>
                  </a:schemeClr>
                </a:solidFill>
                <a:latin typeface="Open Sans" panose="020B0606030504020204" pitchFamily="34" charset="0"/>
                <a:ea typeface="Open Sans" panose="020B0606030504020204" pitchFamily="34" charset="0"/>
                <a:cs typeface="Open Sans" panose="020B0606030504020204" pitchFamily="34" charset="0"/>
              </a:rPr>
              <a:t>Wavei</a:t>
            </a:r>
            <a:r>
              <a:rPr lang="en-GB" sz="1600" b="1" dirty="0">
                <a:solidFill>
                  <a:schemeClr val="tx1">
                    <a:lumMod val="95000"/>
                    <a:lumOff val="5000"/>
                  </a:schemeClr>
                </a:solidFill>
                <a:latin typeface="Open Sans" panose="020B0606030504020204" pitchFamily="34" charset="0"/>
                <a:ea typeface="Open Sans" panose="020B0606030504020204" pitchFamily="34" charset="0"/>
                <a:cs typeface="Open Sans" panose="020B0606030504020204" pitchFamily="34" charset="0"/>
              </a:rPr>
              <a:t> Natalie Brailsford </a:t>
            </a:r>
          </a:p>
          <a:p>
            <a:pPr marL="0" indent="0">
              <a:lnSpc>
                <a:spcPts val="2850"/>
              </a:lnSpc>
              <a:buNone/>
            </a:pPr>
            <a:r>
              <a:rPr lang="en-GB" sz="1600" b="1" dirty="0">
                <a:solidFill>
                  <a:schemeClr val="tx1">
                    <a:lumMod val="95000"/>
                    <a:lumOff val="5000"/>
                  </a:schemeClr>
                </a:solidFill>
                <a:latin typeface="Open Sans" panose="020B0606030504020204" pitchFamily="34" charset="0"/>
                <a:ea typeface="Open Sans" panose="020B0606030504020204" pitchFamily="34" charset="0"/>
                <a:cs typeface="Open Sans" panose="020B0606030504020204" pitchFamily="34" charset="0"/>
              </a:rPr>
              <a:t>Ben Chong </a:t>
            </a:r>
          </a:p>
          <a:p>
            <a:pPr marL="0" indent="0">
              <a:lnSpc>
                <a:spcPts val="2850"/>
              </a:lnSpc>
              <a:buNone/>
            </a:pPr>
            <a:r>
              <a:rPr lang="en-GB" sz="1600" b="1" dirty="0">
                <a:solidFill>
                  <a:schemeClr val="tx1">
                    <a:lumMod val="95000"/>
                    <a:lumOff val="5000"/>
                  </a:schemeClr>
                </a:solidFill>
                <a:latin typeface="Open Sans" panose="020B0606030504020204" pitchFamily="34" charset="0"/>
                <a:ea typeface="Open Sans" panose="020B0606030504020204" pitchFamily="34" charset="0"/>
                <a:cs typeface="Open Sans" panose="020B0606030504020204" pitchFamily="34" charset="0"/>
              </a:rPr>
              <a:t>Internal Verifier: </a:t>
            </a:r>
            <a:r>
              <a:rPr lang="en-GB" sz="1600" b="1" dirty="0" err="1">
                <a:solidFill>
                  <a:schemeClr val="tx1">
                    <a:lumMod val="95000"/>
                    <a:lumOff val="5000"/>
                  </a:schemeClr>
                </a:solidFill>
                <a:latin typeface="Open Sans" panose="020B0606030504020204" pitchFamily="34" charset="0"/>
                <a:ea typeface="Open Sans" panose="020B0606030504020204" pitchFamily="34" charset="0"/>
                <a:cs typeface="Open Sans" panose="020B0606030504020204" pitchFamily="34" charset="0"/>
              </a:rPr>
              <a:t>Jaliya</a:t>
            </a:r>
            <a:r>
              <a:rPr lang="en-GB" sz="1600" b="1" dirty="0">
                <a:solidFill>
                  <a:schemeClr val="tx1">
                    <a:lumMod val="95000"/>
                    <a:lumOff val="5000"/>
                  </a:schemeClr>
                </a:solidFill>
                <a:latin typeface="Open Sans" panose="020B0606030504020204" pitchFamily="34" charset="0"/>
                <a:ea typeface="Open Sans" panose="020B0606030504020204" pitchFamily="34" charset="0"/>
                <a:cs typeface="Open Sans" panose="020B0606030504020204" pitchFamily="34" charset="0"/>
              </a:rPr>
              <a:t> Da Silva</a:t>
            </a:r>
          </a:p>
          <a:p>
            <a:pPr marL="0" indent="0">
              <a:lnSpc>
                <a:spcPts val="2850"/>
              </a:lnSpc>
              <a:buNone/>
            </a:pPr>
            <a:r>
              <a:rPr lang="en-GB" sz="1600" b="1" dirty="0">
                <a:solidFill>
                  <a:schemeClr val="tx1">
                    <a:lumMod val="95000"/>
                    <a:lumOff val="5000"/>
                  </a:schemeClr>
                </a:solidFill>
                <a:latin typeface="Open Sans" panose="020B0606030504020204" pitchFamily="34" charset="0"/>
                <a:ea typeface="Open Sans" panose="020B0606030504020204" pitchFamily="34" charset="0"/>
                <a:cs typeface="Open Sans" panose="020B0606030504020204" pitchFamily="34" charset="0"/>
              </a:rPr>
              <a:t> </a:t>
            </a:r>
          </a:p>
          <a:p>
            <a:pPr marL="0" indent="0">
              <a:lnSpc>
                <a:spcPts val="2850"/>
              </a:lnSpc>
              <a:buNone/>
            </a:pPr>
            <a:r>
              <a:rPr lang="en-GB" sz="4000" b="1" dirty="0">
                <a:solidFill>
                  <a:schemeClr val="tx1">
                    <a:lumMod val="95000"/>
                    <a:lumOff val="5000"/>
                  </a:schemeClr>
                </a:solidFill>
                <a:latin typeface="Open Sans" panose="020B0606030504020204" pitchFamily="34" charset="0"/>
                <a:ea typeface="Open Sans" panose="020B0606030504020204" pitchFamily="34" charset="0"/>
                <a:cs typeface="Open Sans" panose="020B0606030504020204" pitchFamily="34" charset="0"/>
              </a:rPr>
              <a:t>                                     </a:t>
            </a:r>
          </a:p>
          <a:p>
            <a:pPr marL="0" indent="0">
              <a:lnSpc>
                <a:spcPts val="2850"/>
              </a:lnSpc>
              <a:buNone/>
            </a:pPr>
            <a:r>
              <a:rPr lang="en-GB" sz="4000" b="1" dirty="0">
                <a:solidFill>
                  <a:schemeClr val="tx1">
                    <a:lumMod val="95000"/>
                    <a:lumOff val="5000"/>
                  </a:schemeClr>
                </a:solidFill>
                <a:latin typeface="Open Sans" panose="020B0606030504020204" pitchFamily="34" charset="0"/>
                <a:ea typeface="Open Sans" panose="020B0606030504020204" pitchFamily="34" charset="0"/>
                <a:cs typeface="Open Sans" panose="020B0606030504020204" pitchFamily="34" charset="0"/>
              </a:rPr>
              <a:t>            Assignment Title: </a:t>
            </a:r>
          </a:p>
          <a:p>
            <a:pPr marL="0" indent="0">
              <a:lnSpc>
                <a:spcPts val="2850"/>
              </a:lnSpc>
              <a:buNone/>
            </a:pPr>
            <a:r>
              <a:rPr lang="en-GB" sz="4000" b="1" dirty="0">
                <a:solidFill>
                  <a:schemeClr val="tx1">
                    <a:lumMod val="95000"/>
                    <a:lumOff val="5000"/>
                  </a:schemeClr>
                </a:solidFill>
                <a:latin typeface="Open Sans" panose="020B0606030504020204" pitchFamily="34" charset="0"/>
                <a:ea typeface="Open Sans" panose="020B0606030504020204" pitchFamily="34" charset="0"/>
                <a:cs typeface="Open Sans" panose="020B0606030504020204" pitchFamily="34" charset="0"/>
              </a:rPr>
              <a:t>            </a:t>
            </a:r>
          </a:p>
          <a:p>
            <a:pPr marL="0" indent="0">
              <a:lnSpc>
                <a:spcPts val="2850"/>
              </a:lnSpc>
              <a:buNone/>
            </a:pPr>
            <a:r>
              <a:rPr lang="en-GB" sz="4000" b="1" dirty="0">
                <a:solidFill>
                  <a:schemeClr val="tx1">
                    <a:lumMod val="95000"/>
                    <a:lumOff val="5000"/>
                  </a:schemeClr>
                </a:solidFill>
                <a:latin typeface="Open Sans" panose="020B0606030504020204" pitchFamily="34" charset="0"/>
                <a:ea typeface="Open Sans" panose="020B0606030504020204" pitchFamily="34" charset="0"/>
                <a:cs typeface="Open Sans" panose="020B0606030504020204" pitchFamily="34" charset="0"/>
              </a:rPr>
              <a:t>        Conference  Presentation </a:t>
            </a:r>
            <a:endParaRPr lang="en-US" sz="4000" b="1" dirty="0">
              <a:solidFill>
                <a:schemeClr val="tx1">
                  <a:lumMod val="95000"/>
                  <a:lumOff val="5000"/>
                </a:schemeClr>
              </a:solidFill>
              <a:latin typeface="Open Sans" panose="020B0606030504020204" pitchFamily="34" charset="0"/>
              <a:ea typeface="Open Sans" panose="020B0606030504020204" pitchFamily="34" charset="0"/>
              <a:cs typeface="Open Sans" panose="020B0606030504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2835235"/>
          </a:xfrm>
          <a:prstGeom prst="rect">
            <a:avLst/>
          </a:prstGeom>
        </p:spPr>
      </p:pic>
      <p:sp>
        <p:nvSpPr>
          <p:cNvPr id="3" name="Text 0"/>
          <p:cNvSpPr/>
          <p:nvPr/>
        </p:nvSpPr>
        <p:spPr>
          <a:xfrm>
            <a:off x="793790" y="3827264"/>
            <a:ext cx="9152692" cy="708779"/>
          </a:xfrm>
          <a:prstGeom prst="rect">
            <a:avLst/>
          </a:prstGeom>
          <a:noFill/>
          <a:ln/>
        </p:spPr>
        <p:txBody>
          <a:bodyPr wrap="none" lIns="0" tIns="0" rIns="0" bIns="0" rtlCol="0" anchor="t"/>
          <a:lstStyle/>
          <a:p>
            <a:pPr marL="0" indent="0">
              <a:lnSpc>
                <a:spcPts val="5550"/>
              </a:lnSpc>
              <a:buNone/>
            </a:pPr>
            <a:r>
              <a:rPr lang="en-US" sz="4450" b="1" dirty="0">
                <a:solidFill>
                  <a:srgbClr val="403C4E"/>
                </a:solidFill>
                <a:latin typeface="Merriweather Bold" pitchFamily="34" charset="0"/>
                <a:ea typeface="Merriweather Bold" pitchFamily="34" charset="-122"/>
                <a:cs typeface="Merriweather Bold" pitchFamily="34" charset="-120"/>
              </a:rPr>
              <a:t>The AI Revolution in Hospitality</a:t>
            </a:r>
            <a:endParaRPr lang="en-US" sz="4450" dirty="0"/>
          </a:p>
        </p:txBody>
      </p:sp>
      <p:sp>
        <p:nvSpPr>
          <p:cNvPr id="4" name="Text 1"/>
          <p:cNvSpPr/>
          <p:nvPr/>
        </p:nvSpPr>
        <p:spPr>
          <a:xfrm>
            <a:off x="793790" y="4989552"/>
            <a:ext cx="6351270" cy="748427"/>
          </a:xfrm>
          <a:prstGeom prst="rect">
            <a:avLst/>
          </a:prstGeom>
          <a:noFill/>
          <a:ln/>
        </p:spPr>
        <p:txBody>
          <a:bodyPr wrap="none" lIns="0" tIns="0" rIns="0" bIns="0" rtlCol="0" anchor="t"/>
          <a:lstStyle/>
          <a:p>
            <a:pPr marL="0" indent="0" algn="ctr">
              <a:lnSpc>
                <a:spcPts val="5850"/>
              </a:lnSpc>
              <a:buNone/>
            </a:pPr>
            <a:r>
              <a:rPr lang="en-US" sz="5850" b="1" dirty="0">
                <a:solidFill>
                  <a:srgbClr val="403C4E"/>
                </a:solidFill>
                <a:latin typeface="Merriweather Bold" pitchFamily="34" charset="0"/>
                <a:ea typeface="Merriweather Bold" pitchFamily="34" charset="-122"/>
                <a:cs typeface="Merriweather Bold" pitchFamily="34" charset="-120"/>
              </a:rPr>
              <a:t>20%</a:t>
            </a:r>
            <a:endParaRPr lang="en-US" sz="5850" dirty="0"/>
          </a:p>
        </p:txBody>
      </p:sp>
      <p:sp>
        <p:nvSpPr>
          <p:cNvPr id="5" name="Text 2"/>
          <p:cNvSpPr/>
          <p:nvPr/>
        </p:nvSpPr>
        <p:spPr>
          <a:xfrm>
            <a:off x="2551748" y="6021348"/>
            <a:ext cx="2835235" cy="354330"/>
          </a:xfrm>
          <a:prstGeom prst="rect">
            <a:avLst/>
          </a:prstGeom>
          <a:noFill/>
          <a:ln/>
        </p:spPr>
        <p:txBody>
          <a:bodyPr wrap="none" lIns="0" tIns="0" rIns="0" bIns="0" rtlCol="0" anchor="t"/>
          <a:lstStyle/>
          <a:p>
            <a:pPr marL="0" indent="0" algn="ctr">
              <a:lnSpc>
                <a:spcPts val="2750"/>
              </a:lnSpc>
              <a:buNone/>
            </a:pPr>
            <a:r>
              <a:rPr lang="en-US" sz="2200" b="1" dirty="0">
                <a:solidFill>
                  <a:srgbClr val="403C4E"/>
                </a:solidFill>
                <a:latin typeface="Merriweather Bold" pitchFamily="34" charset="0"/>
                <a:ea typeface="Merriweather Bold" pitchFamily="34" charset="-122"/>
                <a:cs typeface="Merriweather Bold" pitchFamily="34" charset="-120"/>
              </a:rPr>
              <a:t>Revenue Boost</a:t>
            </a:r>
            <a:endParaRPr lang="en-US" sz="2200" dirty="0"/>
          </a:p>
        </p:txBody>
      </p:sp>
      <p:sp>
        <p:nvSpPr>
          <p:cNvPr id="6" name="Text 3"/>
          <p:cNvSpPr/>
          <p:nvPr/>
        </p:nvSpPr>
        <p:spPr>
          <a:xfrm>
            <a:off x="793790" y="6511766"/>
            <a:ext cx="6351270" cy="362903"/>
          </a:xfrm>
          <a:prstGeom prst="rect">
            <a:avLst/>
          </a:prstGeom>
          <a:noFill/>
          <a:ln/>
        </p:spPr>
        <p:txBody>
          <a:bodyPr wrap="none" lIns="0" tIns="0" rIns="0" bIns="0" rtlCol="0" anchor="t"/>
          <a:lstStyle/>
          <a:p>
            <a:pPr marL="0" indent="0" algn="ctr">
              <a:lnSpc>
                <a:spcPts val="2850"/>
              </a:lnSpc>
              <a:buNone/>
            </a:pPr>
            <a:r>
              <a:rPr lang="en-US" sz="1750" dirty="0">
                <a:solidFill>
                  <a:srgbClr val="403C4E"/>
                </a:solidFill>
                <a:latin typeface="Open Sans" pitchFamily="34" charset="0"/>
                <a:ea typeface="Open Sans" pitchFamily="34" charset="-122"/>
                <a:cs typeface="Open Sans" pitchFamily="34" charset="-120"/>
              </a:rPr>
              <a:t>AI-driven personalization boosts hotel revenue</a:t>
            </a:r>
            <a:endParaRPr lang="en-US" sz="1750" dirty="0"/>
          </a:p>
        </p:txBody>
      </p:sp>
      <p:sp>
        <p:nvSpPr>
          <p:cNvPr id="7" name="Text 4"/>
          <p:cNvSpPr/>
          <p:nvPr/>
        </p:nvSpPr>
        <p:spPr>
          <a:xfrm>
            <a:off x="7485221" y="4989552"/>
            <a:ext cx="6351389" cy="748427"/>
          </a:xfrm>
          <a:prstGeom prst="rect">
            <a:avLst/>
          </a:prstGeom>
          <a:noFill/>
          <a:ln/>
        </p:spPr>
        <p:txBody>
          <a:bodyPr wrap="none" lIns="0" tIns="0" rIns="0" bIns="0" rtlCol="0" anchor="t"/>
          <a:lstStyle/>
          <a:p>
            <a:pPr marL="0" indent="0" algn="ctr">
              <a:lnSpc>
                <a:spcPts val="5850"/>
              </a:lnSpc>
              <a:buNone/>
            </a:pPr>
            <a:r>
              <a:rPr lang="en-US" sz="5850" b="1" dirty="0">
                <a:solidFill>
                  <a:srgbClr val="403C4E"/>
                </a:solidFill>
                <a:latin typeface="Merriweather Bold" pitchFamily="34" charset="0"/>
                <a:ea typeface="Merriweather Bold" pitchFamily="34" charset="-122"/>
                <a:cs typeface="Merriweather Bold" pitchFamily="34" charset="-120"/>
              </a:rPr>
              <a:t>42%</a:t>
            </a:r>
            <a:endParaRPr lang="en-US" sz="5850" dirty="0"/>
          </a:p>
        </p:txBody>
      </p:sp>
      <p:sp>
        <p:nvSpPr>
          <p:cNvPr id="8" name="Text 5"/>
          <p:cNvSpPr/>
          <p:nvPr/>
        </p:nvSpPr>
        <p:spPr>
          <a:xfrm>
            <a:off x="9243298" y="6021348"/>
            <a:ext cx="2835235" cy="354330"/>
          </a:xfrm>
          <a:prstGeom prst="rect">
            <a:avLst/>
          </a:prstGeom>
          <a:noFill/>
          <a:ln/>
        </p:spPr>
        <p:txBody>
          <a:bodyPr wrap="none" lIns="0" tIns="0" rIns="0" bIns="0" rtlCol="0" anchor="t"/>
          <a:lstStyle/>
          <a:p>
            <a:pPr marL="0" indent="0" algn="ctr">
              <a:lnSpc>
                <a:spcPts val="2750"/>
              </a:lnSpc>
              <a:buNone/>
            </a:pPr>
            <a:r>
              <a:rPr lang="en-US" sz="2200" b="1" dirty="0">
                <a:solidFill>
                  <a:srgbClr val="403C4E"/>
                </a:solidFill>
                <a:latin typeface="Merriweather Bold" pitchFamily="34" charset="0"/>
                <a:ea typeface="Merriweather Bold" pitchFamily="34" charset="-122"/>
                <a:cs typeface="Merriweather Bold" pitchFamily="34" charset="-120"/>
              </a:rPr>
              <a:t>Traveler Preference</a:t>
            </a:r>
            <a:endParaRPr lang="en-US" sz="2200" dirty="0"/>
          </a:p>
        </p:txBody>
      </p:sp>
      <p:sp>
        <p:nvSpPr>
          <p:cNvPr id="9" name="Text 6"/>
          <p:cNvSpPr/>
          <p:nvPr/>
        </p:nvSpPr>
        <p:spPr>
          <a:xfrm>
            <a:off x="7485221" y="6511766"/>
            <a:ext cx="6351389" cy="725805"/>
          </a:xfrm>
          <a:prstGeom prst="rect">
            <a:avLst/>
          </a:prstGeom>
          <a:noFill/>
          <a:ln/>
        </p:spPr>
        <p:txBody>
          <a:bodyPr wrap="square" lIns="0" tIns="0" rIns="0" bIns="0" rtlCol="0" anchor="t"/>
          <a:lstStyle/>
          <a:p>
            <a:pPr marL="0" indent="0" algn="ctr">
              <a:lnSpc>
                <a:spcPts val="2850"/>
              </a:lnSpc>
              <a:buNone/>
            </a:pPr>
            <a:r>
              <a:rPr lang="en-US" sz="1750" dirty="0">
                <a:solidFill>
                  <a:srgbClr val="403C4E"/>
                </a:solidFill>
                <a:latin typeface="Open Sans" pitchFamily="34" charset="0"/>
                <a:ea typeface="Open Sans" pitchFamily="34" charset="-122"/>
                <a:cs typeface="Open Sans" pitchFamily="34" charset="-120"/>
              </a:rPr>
              <a:t>Travelers prefer AI-enhanced services as per Bhattacharya, (2024)</a:t>
            </a:r>
            <a:endParaRPr lang="en-US" sz="175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793790" y="2562701"/>
            <a:ext cx="9050060" cy="708779"/>
          </a:xfrm>
          <a:prstGeom prst="rect">
            <a:avLst/>
          </a:prstGeom>
          <a:noFill/>
          <a:ln/>
        </p:spPr>
        <p:txBody>
          <a:bodyPr wrap="none" lIns="0" tIns="0" rIns="0" bIns="0" rtlCol="0" anchor="t"/>
          <a:lstStyle/>
          <a:p>
            <a:pPr marL="0" indent="0">
              <a:lnSpc>
                <a:spcPts val="5550"/>
              </a:lnSpc>
              <a:buNone/>
            </a:pPr>
            <a:r>
              <a:rPr lang="en-US" sz="4450" b="1" dirty="0">
                <a:solidFill>
                  <a:srgbClr val="403C4E"/>
                </a:solidFill>
                <a:latin typeface="Merriweather Bold" pitchFamily="34" charset="0"/>
                <a:ea typeface="Merriweather Bold" pitchFamily="34" charset="-122"/>
                <a:cs typeface="Merriweather Bold" pitchFamily="34" charset="-120"/>
              </a:rPr>
              <a:t>Introduction – AI in Hospitality</a:t>
            </a:r>
            <a:endParaRPr lang="en-US" sz="4450" dirty="0"/>
          </a:p>
        </p:txBody>
      </p:sp>
      <p:sp>
        <p:nvSpPr>
          <p:cNvPr id="3" name="Text 1"/>
          <p:cNvSpPr/>
          <p:nvPr/>
        </p:nvSpPr>
        <p:spPr>
          <a:xfrm>
            <a:off x="793790" y="3838456"/>
            <a:ext cx="5003840" cy="354330"/>
          </a:xfrm>
          <a:prstGeom prst="rect">
            <a:avLst/>
          </a:prstGeom>
          <a:noFill/>
          <a:ln/>
        </p:spPr>
        <p:txBody>
          <a:bodyPr wrap="none" lIns="0" tIns="0" rIns="0" bIns="0" rtlCol="0" anchor="t"/>
          <a:lstStyle/>
          <a:p>
            <a:pPr marL="0" indent="0">
              <a:lnSpc>
                <a:spcPts val="2750"/>
              </a:lnSpc>
              <a:buNone/>
            </a:pPr>
            <a:r>
              <a:rPr lang="en-US" sz="2200" b="1" dirty="0">
                <a:solidFill>
                  <a:srgbClr val="403C4E"/>
                </a:solidFill>
                <a:latin typeface="Merriweather Bold" pitchFamily="34" charset="0"/>
                <a:ea typeface="Merriweather Bold" pitchFamily="34" charset="-122"/>
                <a:cs typeface="Merriweather Bold" pitchFamily="34" charset="-120"/>
              </a:rPr>
              <a:t>What is AI-driven personalization?</a:t>
            </a:r>
            <a:endParaRPr lang="en-US" sz="2200" dirty="0"/>
          </a:p>
        </p:txBody>
      </p:sp>
      <p:sp>
        <p:nvSpPr>
          <p:cNvPr id="4" name="Text 2"/>
          <p:cNvSpPr/>
          <p:nvPr/>
        </p:nvSpPr>
        <p:spPr>
          <a:xfrm>
            <a:off x="793790" y="4419600"/>
            <a:ext cx="6244709" cy="725805"/>
          </a:xfrm>
          <a:prstGeom prst="rect">
            <a:avLst/>
          </a:prstGeom>
          <a:noFill/>
          <a:ln/>
        </p:spPr>
        <p:txBody>
          <a:bodyPr wrap="square" lIns="0" tIns="0" rIns="0" bIns="0" rtlCol="0" anchor="t"/>
          <a:lstStyle/>
          <a:p>
            <a:pPr marL="0" indent="0">
              <a:lnSpc>
                <a:spcPts val="2850"/>
              </a:lnSpc>
              <a:buNone/>
            </a:pPr>
            <a:r>
              <a:rPr lang="en-US" sz="1750" dirty="0">
                <a:solidFill>
                  <a:srgbClr val="403C4E"/>
                </a:solidFill>
                <a:latin typeface="Open Sans" pitchFamily="34" charset="0"/>
                <a:ea typeface="Open Sans" pitchFamily="34" charset="-122"/>
                <a:cs typeface="Open Sans" pitchFamily="34" charset="-120"/>
              </a:rPr>
              <a:t>AI-driven personalization uses artificial intelligence to tailor services and experiences to individual guests.</a:t>
            </a:r>
            <a:endParaRPr lang="en-US" sz="1750" dirty="0"/>
          </a:p>
        </p:txBody>
      </p:sp>
      <p:sp>
        <p:nvSpPr>
          <p:cNvPr id="5" name="Text 3"/>
          <p:cNvSpPr/>
          <p:nvPr/>
        </p:nvSpPr>
        <p:spPr>
          <a:xfrm>
            <a:off x="7599521" y="3838456"/>
            <a:ext cx="2905482" cy="354330"/>
          </a:xfrm>
          <a:prstGeom prst="rect">
            <a:avLst/>
          </a:prstGeom>
          <a:noFill/>
          <a:ln/>
        </p:spPr>
        <p:txBody>
          <a:bodyPr wrap="none" lIns="0" tIns="0" rIns="0" bIns="0" rtlCol="0" anchor="t"/>
          <a:lstStyle/>
          <a:p>
            <a:pPr marL="0" indent="0">
              <a:lnSpc>
                <a:spcPts val="2750"/>
              </a:lnSpc>
              <a:buNone/>
            </a:pPr>
            <a:r>
              <a:rPr lang="en-US" sz="2200" b="1" dirty="0">
                <a:solidFill>
                  <a:srgbClr val="403C4E"/>
                </a:solidFill>
                <a:latin typeface="Merriweather Bold" pitchFamily="34" charset="0"/>
                <a:ea typeface="Merriweather Bold" pitchFamily="34" charset="-122"/>
                <a:cs typeface="Merriweather Bold" pitchFamily="34" charset="-120"/>
              </a:rPr>
              <a:t>Why is it important?</a:t>
            </a:r>
            <a:endParaRPr lang="en-US" sz="2200" dirty="0"/>
          </a:p>
        </p:txBody>
      </p:sp>
      <p:sp>
        <p:nvSpPr>
          <p:cNvPr id="6" name="Text 4"/>
          <p:cNvSpPr/>
          <p:nvPr/>
        </p:nvSpPr>
        <p:spPr>
          <a:xfrm>
            <a:off x="7599521" y="4419600"/>
            <a:ext cx="6244709" cy="362903"/>
          </a:xfrm>
          <a:prstGeom prst="rect">
            <a:avLst/>
          </a:prstGeom>
          <a:noFill/>
          <a:ln/>
        </p:spPr>
        <p:txBody>
          <a:bodyPr wrap="none" lIns="0" tIns="0" rIns="0" bIns="0" rtlCol="0" anchor="t"/>
          <a:lstStyle/>
          <a:p>
            <a:pPr marL="342900" indent="-342900">
              <a:lnSpc>
                <a:spcPts val="2850"/>
              </a:lnSpc>
              <a:buSzPct val="100000"/>
              <a:buChar char="•"/>
            </a:pPr>
            <a:r>
              <a:rPr lang="en-US" sz="1750" dirty="0">
                <a:solidFill>
                  <a:srgbClr val="403C4E"/>
                </a:solidFill>
                <a:latin typeface="Open Sans" pitchFamily="34" charset="0"/>
                <a:ea typeface="Open Sans" pitchFamily="34" charset="-122"/>
                <a:cs typeface="Open Sans" pitchFamily="34" charset="-120"/>
              </a:rPr>
              <a:t>Enhances guest experience &amp; brand loyalty</a:t>
            </a:r>
            <a:endParaRPr lang="en-US" sz="1750" dirty="0"/>
          </a:p>
        </p:txBody>
      </p:sp>
      <p:sp>
        <p:nvSpPr>
          <p:cNvPr id="7" name="Text 5"/>
          <p:cNvSpPr/>
          <p:nvPr/>
        </p:nvSpPr>
        <p:spPr>
          <a:xfrm>
            <a:off x="7599521" y="4861798"/>
            <a:ext cx="6244709" cy="725805"/>
          </a:xfrm>
          <a:prstGeom prst="rect">
            <a:avLst/>
          </a:prstGeom>
          <a:noFill/>
          <a:ln/>
        </p:spPr>
        <p:txBody>
          <a:bodyPr wrap="square" lIns="0" tIns="0" rIns="0" bIns="0" rtlCol="0" anchor="t"/>
          <a:lstStyle/>
          <a:p>
            <a:pPr marL="342900" indent="-342900">
              <a:lnSpc>
                <a:spcPts val="2850"/>
              </a:lnSpc>
              <a:buSzPct val="100000"/>
              <a:buChar char="•"/>
            </a:pPr>
            <a:r>
              <a:rPr lang="en-US" sz="1750" dirty="0">
                <a:solidFill>
                  <a:srgbClr val="403C4E"/>
                </a:solidFill>
                <a:latin typeface="Open Sans" pitchFamily="34" charset="0"/>
                <a:ea typeface="Open Sans" pitchFamily="34" charset="-122"/>
                <a:cs typeface="Open Sans" pitchFamily="34" charset="-120"/>
              </a:rPr>
              <a:t>Optimizes hotel operations &amp; revenue as mentioned by Huang et al., (2021)</a:t>
            </a:r>
            <a:endParaRPr lang="en-US" sz="17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793790" y="1821299"/>
            <a:ext cx="7556421" cy="1417558"/>
          </a:xfrm>
          <a:prstGeom prst="rect">
            <a:avLst/>
          </a:prstGeom>
          <a:noFill/>
          <a:ln/>
        </p:spPr>
        <p:txBody>
          <a:bodyPr wrap="square" lIns="0" tIns="0" rIns="0" bIns="0" rtlCol="0" anchor="t"/>
          <a:lstStyle/>
          <a:p>
            <a:pPr marL="0" indent="0">
              <a:lnSpc>
                <a:spcPts val="5550"/>
              </a:lnSpc>
              <a:buNone/>
            </a:pPr>
            <a:r>
              <a:rPr lang="en-US" sz="4450" b="1" dirty="0">
                <a:solidFill>
                  <a:srgbClr val="403C4E"/>
                </a:solidFill>
                <a:latin typeface="Merriweather Bold" pitchFamily="34" charset="0"/>
                <a:ea typeface="Merriweather Bold" pitchFamily="34" charset="-122"/>
                <a:cs typeface="Merriweather Bold" pitchFamily="34" charset="-120"/>
              </a:rPr>
              <a:t>Literature Review – AI Transforming Hospitality</a:t>
            </a:r>
            <a:endParaRPr lang="en-US" sz="4450" dirty="0"/>
          </a:p>
        </p:txBody>
      </p:sp>
      <p:pic>
        <p:nvPicPr>
          <p:cNvPr id="4" name="Image 1" descr="preencoded.png"/>
          <p:cNvPicPr>
            <a:picLocks noChangeAspect="1"/>
          </p:cNvPicPr>
          <p:nvPr/>
        </p:nvPicPr>
        <p:blipFill>
          <a:blip r:embed="rId4"/>
          <a:stretch>
            <a:fillRect/>
          </a:stretch>
        </p:blipFill>
        <p:spPr>
          <a:xfrm>
            <a:off x="793790" y="3579019"/>
            <a:ext cx="566976" cy="566976"/>
          </a:xfrm>
          <a:prstGeom prst="rect">
            <a:avLst/>
          </a:prstGeom>
        </p:spPr>
      </p:pic>
      <p:sp>
        <p:nvSpPr>
          <p:cNvPr id="5" name="Text 1"/>
          <p:cNvSpPr/>
          <p:nvPr/>
        </p:nvSpPr>
        <p:spPr>
          <a:xfrm>
            <a:off x="793790" y="4372808"/>
            <a:ext cx="2291953" cy="1417320"/>
          </a:xfrm>
          <a:prstGeom prst="rect">
            <a:avLst/>
          </a:prstGeom>
          <a:noFill/>
          <a:ln/>
        </p:spPr>
        <p:txBody>
          <a:bodyPr wrap="square" lIns="0" tIns="0" rIns="0" bIns="0" rtlCol="0" anchor="t"/>
          <a:lstStyle/>
          <a:p>
            <a:pPr marL="0" indent="0" algn="l">
              <a:lnSpc>
                <a:spcPts val="2750"/>
              </a:lnSpc>
              <a:buNone/>
            </a:pPr>
            <a:r>
              <a:rPr lang="en-US" sz="2200" b="1" dirty="0">
                <a:solidFill>
                  <a:srgbClr val="403C4E"/>
                </a:solidFill>
                <a:latin typeface="Merriweather Bold" pitchFamily="34" charset="0"/>
                <a:ea typeface="Merriweather Bold" pitchFamily="34" charset="-122"/>
                <a:cs typeface="Merriweather Bold" pitchFamily="34" charset="-120"/>
              </a:rPr>
              <a:t>Machine Learning &amp; Predictive Analytics</a:t>
            </a:r>
            <a:endParaRPr lang="en-US" sz="2200" dirty="0"/>
          </a:p>
        </p:txBody>
      </p:sp>
      <p:pic>
        <p:nvPicPr>
          <p:cNvPr id="6" name="Image 2" descr="preencoded.png"/>
          <p:cNvPicPr>
            <a:picLocks noChangeAspect="1"/>
          </p:cNvPicPr>
          <p:nvPr/>
        </p:nvPicPr>
        <p:blipFill>
          <a:blip r:embed="rId5"/>
          <a:stretch>
            <a:fillRect/>
          </a:stretch>
        </p:blipFill>
        <p:spPr>
          <a:xfrm>
            <a:off x="3425904" y="3579019"/>
            <a:ext cx="566976" cy="566976"/>
          </a:xfrm>
          <a:prstGeom prst="rect">
            <a:avLst/>
          </a:prstGeom>
        </p:spPr>
      </p:pic>
      <p:sp>
        <p:nvSpPr>
          <p:cNvPr id="7" name="Text 2"/>
          <p:cNvSpPr/>
          <p:nvPr/>
        </p:nvSpPr>
        <p:spPr>
          <a:xfrm>
            <a:off x="3425904" y="4372808"/>
            <a:ext cx="2292072" cy="1062990"/>
          </a:xfrm>
          <a:prstGeom prst="rect">
            <a:avLst/>
          </a:prstGeom>
          <a:noFill/>
          <a:ln/>
        </p:spPr>
        <p:txBody>
          <a:bodyPr wrap="square" lIns="0" tIns="0" rIns="0" bIns="0" rtlCol="0" anchor="t"/>
          <a:lstStyle/>
          <a:p>
            <a:pPr marL="0" indent="0" algn="l">
              <a:lnSpc>
                <a:spcPts val="2750"/>
              </a:lnSpc>
              <a:buNone/>
            </a:pPr>
            <a:r>
              <a:rPr lang="en-US" sz="2200" b="1" dirty="0">
                <a:solidFill>
                  <a:srgbClr val="403C4E"/>
                </a:solidFill>
                <a:latin typeface="Merriweather Bold" pitchFamily="34" charset="0"/>
                <a:ea typeface="Merriweather Bold" pitchFamily="34" charset="-122"/>
                <a:cs typeface="Merriweather Bold" pitchFamily="34" charset="-120"/>
              </a:rPr>
              <a:t>Smart Room Automation &amp; IoT</a:t>
            </a:r>
            <a:endParaRPr lang="en-US" sz="2200" dirty="0"/>
          </a:p>
        </p:txBody>
      </p:sp>
      <p:pic>
        <p:nvPicPr>
          <p:cNvPr id="8" name="Image 3" descr="preencoded.png"/>
          <p:cNvPicPr>
            <a:picLocks noChangeAspect="1"/>
          </p:cNvPicPr>
          <p:nvPr/>
        </p:nvPicPr>
        <p:blipFill>
          <a:blip r:embed="rId6"/>
          <a:stretch>
            <a:fillRect/>
          </a:stretch>
        </p:blipFill>
        <p:spPr>
          <a:xfrm>
            <a:off x="6058138" y="3579019"/>
            <a:ext cx="566976" cy="566976"/>
          </a:xfrm>
          <a:prstGeom prst="rect">
            <a:avLst/>
          </a:prstGeom>
        </p:spPr>
      </p:pic>
      <p:sp>
        <p:nvSpPr>
          <p:cNvPr id="9" name="Text 3"/>
          <p:cNvSpPr/>
          <p:nvPr/>
        </p:nvSpPr>
        <p:spPr>
          <a:xfrm>
            <a:off x="6058138" y="4372808"/>
            <a:ext cx="2291953" cy="1062990"/>
          </a:xfrm>
          <a:prstGeom prst="rect">
            <a:avLst/>
          </a:prstGeom>
          <a:noFill/>
          <a:ln/>
        </p:spPr>
        <p:txBody>
          <a:bodyPr wrap="square" lIns="0" tIns="0" rIns="0" bIns="0" rtlCol="0" anchor="t"/>
          <a:lstStyle/>
          <a:p>
            <a:pPr marL="0" indent="0" algn="l">
              <a:lnSpc>
                <a:spcPts val="2750"/>
              </a:lnSpc>
              <a:buNone/>
            </a:pPr>
            <a:r>
              <a:rPr lang="en-US" sz="2200" b="1" dirty="0">
                <a:solidFill>
                  <a:srgbClr val="403C4E"/>
                </a:solidFill>
                <a:latin typeface="Merriweather Bold" pitchFamily="34" charset="0"/>
                <a:ea typeface="Merriweather Bold" pitchFamily="34" charset="-122"/>
                <a:cs typeface="Merriweather Bold" pitchFamily="34" charset="-120"/>
              </a:rPr>
              <a:t>AI-powered Concierge Services</a:t>
            </a:r>
            <a:endParaRPr lang="en-US" sz="2200" dirty="0"/>
          </a:p>
        </p:txBody>
      </p:sp>
      <p:sp>
        <p:nvSpPr>
          <p:cNvPr id="10" name="Text 4"/>
          <p:cNvSpPr/>
          <p:nvPr/>
        </p:nvSpPr>
        <p:spPr>
          <a:xfrm>
            <a:off x="793790" y="6045279"/>
            <a:ext cx="7556421" cy="362903"/>
          </a:xfrm>
          <a:prstGeom prst="rect">
            <a:avLst/>
          </a:prstGeom>
          <a:noFill/>
          <a:ln/>
        </p:spPr>
        <p:txBody>
          <a:bodyPr wrap="none" lIns="0" tIns="0" rIns="0" bIns="0" rtlCol="0" anchor="t"/>
          <a:lstStyle/>
          <a:p>
            <a:pPr marL="0" indent="0">
              <a:lnSpc>
                <a:spcPts val="2850"/>
              </a:lnSpc>
              <a:buNone/>
            </a:pPr>
            <a:r>
              <a:rPr lang="en-US" sz="1750" dirty="0">
                <a:solidFill>
                  <a:srgbClr val="403C4E"/>
                </a:solidFill>
                <a:latin typeface="Open Sans" pitchFamily="34" charset="0"/>
                <a:ea typeface="Open Sans" pitchFamily="34" charset="-122"/>
                <a:cs typeface="Open Sans" pitchFamily="34" charset="-120"/>
              </a:rPr>
              <a:t>As highlighted by Cooper and Hall, (2019).</a:t>
            </a:r>
            <a:endParaRPr lang="en-US" sz="17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793790" y="1623179"/>
            <a:ext cx="7556421" cy="1417558"/>
          </a:xfrm>
          <a:prstGeom prst="rect">
            <a:avLst/>
          </a:prstGeom>
          <a:noFill/>
          <a:ln/>
        </p:spPr>
        <p:txBody>
          <a:bodyPr wrap="square" lIns="0" tIns="0" rIns="0" bIns="0" rtlCol="0" anchor="t"/>
          <a:lstStyle/>
          <a:p>
            <a:pPr marL="0" indent="0">
              <a:lnSpc>
                <a:spcPts val="5550"/>
              </a:lnSpc>
              <a:buNone/>
            </a:pPr>
            <a:r>
              <a:rPr lang="en-US" sz="4450" b="1" dirty="0">
                <a:solidFill>
                  <a:srgbClr val="403C4E"/>
                </a:solidFill>
                <a:latin typeface="Merriweather Bold" pitchFamily="34" charset="0"/>
                <a:ea typeface="Merriweather Bold" pitchFamily="34" charset="-122"/>
                <a:cs typeface="Merriweather Bold" pitchFamily="34" charset="-120"/>
              </a:rPr>
              <a:t>AI-Driven Guest Experience Enhancements</a:t>
            </a:r>
            <a:endParaRPr lang="en-US" sz="4450" dirty="0"/>
          </a:p>
        </p:txBody>
      </p:sp>
      <p:sp>
        <p:nvSpPr>
          <p:cNvPr id="4" name="Shape 1"/>
          <p:cNvSpPr/>
          <p:nvPr/>
        </p:nvSpPr>
        <p:spPr>
          <a:xfrm>
            <a:off x="793790" y="3380899"/>
            <a:ext cx="7556421" cy="1676519"/>
          </a:xfrm>
          <a:prstGeom prst="roundRect">
            <a:avLst>
              <a:gd name="adj" fmla="val 5682"/>
            </a:avLst>
          </a:prstGeom>
          <a:solidFill>
            <a:srgbClr val="FFD8CC"/>
          </a:solidFill>
          <a:ln w="7620">
            <a:solidFill>
              <a:srgbClr val="E5BEB2"/>
            </a:solidFill>
            <a:prstDash val="solid"/>
          </a:ln>
        </p:spPr>
        <p:txBody>
          <a:bodyPr/>
          <a:lstStyle/>
          <a:p>
            <a:endParaRPr lang="en-GB"/>
          </a:p>
        </p:txBody>
      </p:sp>
      <p:sp>
        <p:nvSpPr>
          <p:cNvPr id="5" name="Text 2"/>
          <p:cNvSpPr/>
          <p:nvPr/>
        </p:nvSpPr>
        <p:spPr>
          <a:xfrm>
            <a:off x="1028224" y="3615333"/>
            <a:ext cx="7087553" cy="708660"/>
          </a:xfrm>
          <a:prstGeom prst="rect">
            <a:avLst/>
          </a:prstGeom>
          <a:noFill/>
          <a:ln/>
        </p:spPr>
        <p:txBody>
          <a:bodyPr wrap="square" lIns="0" tIns="0" rIns="0" bIns="0" rtlCol="0" anchor="t"/>
          <a:lstStyle/>
          <a:p>
            <a:pPr marL="0" indent="0">
              <a:lnSpc>
                <a:spcPts val="2750"/>
              </a:lnSpc>
              <a:buNone/>
            </a:pPr>
            <a:r>
              <a:rPr lang="en-US" sz="2200" b="1" dirty="0">
                <a:solidFill>
                  <a:srgbClr val="403C4E"/>
                </a:solidFill>
                <a:latin typeface="Merriweather Bold" pitchFamily="34" charset="0"/>
                <a:ea typeface="Merriweather Bold" pitchFamily="34" charset="-122"/>
                <a:cs typeface="Merriweather Bold" pitchFamily="34" charset="-120"/>
              </a:rPr>
              <a:t>Personalized Booking &amp; Service Recommendations</a:t>
            </a:r>
            <a:endParaRPr lang="en-US" sz="2200" dirty="0"/>
          </a:p>
        </p:txBody>
      </p:sp>
      <p:sp>
        <p:nvSpPr>
          <p:cNvPr id="6" name="Text 3"/>
          <p:cNvSpPr/>
          <p:nvPr/>
        </p:nvSpPr>
        <p:spPr>
          <a:xfrm>
            <a:off x="1028224" y="4460081"/>
            <a:ext cx="7087553" cy="362903"/>
          </a:xfrm>
          <a:prstGeom prst="rect">
            <a:avLst/>
          </a:prstGeom>
          <a:noFill/>
          <a:ln/>
        </p:spPr>
        <p:txBody>
          <a:bodyPr wrap="none" lIns="0" tIns="0" rIns="0" bIns="0" rtlCol="0" anchor="t"/>
          <a:lstStyle/>
          <a:p>
            <a:pPr marL="0" indent="0">
              <a:lnSpc>
                <a:spcPts val="2850"/>
              </a:lnSpc>
              <a:buNone/>
            </a:pPr>
            <a:r>
              <a:rPr lang="en-US" sz="1750" dirty="0">
                <a:solidFill>
                  <a:srgbClr val="403C4E"/>
                </a:solidFill>
                <a:latin typeface="Open Sans" pitchFamily="34" charset="0"/>
                <a:ea typeface="Open Sans" pitchFamily="34" charset="-122"/>
                <a:cs typeface="Open Sans" pitchFamily="34" charset="-120"/>
              </a:rPr>
              <a:t>AI suggests stays &amp; services based on guest preferences</a:t>
            </a:r>
            <a:endParaRPr lang="en-US" sz="1750" dirty="0"/>
          </a:p>
        </p:txBody>
      </p:sp>
      <p:sp>
        <p:nvSpPr>
          <p:cNvPr id="7" name="Shape 4"/>
          <p:cNvSpPr/>
          <p:nvPr/>
        </p:nvSpPr>
        <p:spPr>
          <a:xfrm>
            <a:off x="793790" y="5284232"/>
            <a:ext cx="7556421" cy="1322189"/>
          </a:xfrm>
          <a:prstGeom prst="roundRect">
            <a:avLst>
              <a:gd name="adj" fmla="val 7205"/>
            </a:avLst>
          </a:prstGeom>
          <a:solidFill>
            <a:srgbClr val="FFD8CC"/>
          </a:solidFill>
          <a:ln w="7620">
            <a:solidFill>
              <a:srgbClr val="E5BEB2"/>
            </a:solidFill>
            <a:prstDash val="solid"/>
          </a:ln>
        </p:spPr>
        <p:txBody>
          <a:bodyPr/>
          <a:lstStyle/>
          <a:p>
            <a:endParaRPr lang="en-GB"/>
          </a:p>
        </p:txBody>
      </p:sp>
      <p:sp>
        <p:nvSpPr>
          <p:cNvPr id="8" name="Text 5"/>
          <p:cNvSpPr/>
          <p:nvPr/>
        </p:nvSpPr>
        <p:spPr>
          <a:xfrm>
            <a:off x="1028224" y="5518666"/>
            <a:ext cx="6786443" cy="354330"/>
          </a:xfrm>
          <a:prstGeom prst="rect">
            <a:avLst/>
          </a:prstGeom>
          <a:noFill/>
          <a:ln/>
        </p:spPr>
        <p:txBody>
          <a:bodyPr wrap="none" lIns="0" tIns="0" rIns="0" bIns="0" rtlCol="0" anchor="t"/>
          <a:lstStyle/>
          <a:p>
            <a:pPr marL="0" indent="0">
              <a:lnSpc>
                <a:spcPts val="2750"/>
              </a:lnSpc>
              <a:buNone/>
            </a:pPr>
            <a:r>
              <a:rPr lang="en-US" sz="2200" b="1" dirty="0">
                <a:solidFill>
                  <a:srgbClr val="403C4E"/>
                </a:solidFill>
                <a:latin typeface="Merriweather Bold" pitchFamily="34" charset="0"/>
                <a:ea typeface="Merriweather Bold" pitchFamily="34" charset="-122"/>
                <a:cs typeface="Merriweather Bold" pitchFamily="34" charset="-120"/>
              </a:rPr>
              <a:t>Smart Room Automation &amp; Contactless Services</a:t>
            </a:r>
            <a:endParaRPr lang="en-US" sz="2200" dirty="0"/>
          </a:p>
        </p:txBody>
      </p:sp>
      <p:sp>
        <p:nvSpPr>
          <p:cNvPr id="9" name="Text 6"/>
          <p:cNvSpPr/>
          <p:nvPr/>
        </p:nvSpPr>
        <p:spPr>
          <a:xfrm>
            <a:off x="1028224" y="6009084"/>
            <a:ext cx="7087553" cy="362903"/>
          </a:xfrm>
          <a:prstGeom prst="rect">
            <a:avLst/>
          </a:prstGeom>
          <a:noFill/>
          <a:ln/>
        </p:spPr>
        <p:txBody>
          <a:bodyPr wrap="none" lIns="0" tIns="0" rIns="0" bIns="0" rtlCol="0" anchor="t"/>
          <a:lstStyle/>
          <a:p>
            <a:pPr marL="0" indent="0">
              <a:lnSpc>
                <a:spcPts val="2850"/>
              </a:lnSpc>
              <a:buNone/>
            </a:pPr>
            <a:r>
              <a:rPr lang="en-US" sz="1750" dirty="0">
                <a:solidFill>
                  <a:srgbClr val="403C4E"/>
                </a:solidFill>
                <a:latin typeface="Open Sans" pitchFamily="34" charset="0"/>
                <a:ea typeface="Open Sans" pitchFamily="34" charset="-122"/>
                <a:cs typeface="Open Sans" pitchFamily="34" charset="-120"/>
              </a:rPr>
              <a:t>Voice-activated controls, biometric access as per SULLIVAN, (2022)</a:t>
            </a:r>
            <a:endParaRPr lang="en-US" sz="175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793790" y="1720572"/>
            <a:ext cx="7556421" cy="1417558"/>
          </a:xfrm>
          <a:prstGeom prst="rect">
            <a:avLst/>
          </a:prstGeom>
          <a:noFill/>
          <a:ln/>
        </p:spPr>
        <p:txBody>
          <a:bodyPr wrap="square" lIns="0" tIns="0" rIns="0" bIns="0" rtlCol="0" anchor="t"/>
          <a:lstStyle/>
          <a:p>
            <a:pPr marL="0" indent="0">
              <a:lnSpc>
                <a:spcPts val="5550"/>
              </a:lnSpc>
              <a:buNone/>
            </a:pPr>
            <a:r>
              <a:rPr lang="en-US" sz="4450" b="1" dirty="0">
                <a:solidFill>
                  <a:srgbClr val="403C4E"/>
                </a:solidFill>
                <a:latin typeface="Merriweather Bold" pitchFamily="34" charset="0"/>
                <a:ea typeface="Merriweather Bold" pitchFamily="34" charset="-122"/>
                <a:cs typeface="Merriweather Bold" pitchFamily="34" charset="-120"/>
              </a:rPr>
              <a:t>Business &amp; Economic Benefits</a:t>
            </a:r>
            <a:endParaRPr lang="en-US" sz="4450" dirty="0"/>
          </a:p>
        </p:txBody>
      </p:sp>
      <p:pic>
        <p:nvPicPr>
          <p:cNvPr id="4" name="Image 1" descr="preencoded.png"/>
          <p:cNvPicPr>
            <a:picLocks noChangeAspect="1"/>
          </p:cNvPicPr>
          <p:nvPr/>
        </p:nvPicPr>
        <p:blipFill>
          <a:blip r:embed="rId4"/>
          <a:stretch>
            <a:fillRect/>
          </a:stretch>
        </p:blipFill>
        <p:spPr>
          <a:xfrm>
            <a:off x="793790" y="3478292"/>
            <a:ext cx="1134070" cy="1669852"/>
          </a:xfrm>
          <a:prstGeom prst="rect">
            <a:avLst/>
          </a:prstGeom>
        </p:spPr>
      </p:pic>
      <p:sp>
        <p:nvSpPr>
          <p:cNvPr id="5" name="Text 1"/>
          <p:cNvSpPr/>
          <p:nvPr/>
        </p:nvSpPr>
        <p:spPr>
          <a:xfrm>
            <a:off x="2268022" y="3705106"/>
            <a:ext cx="3164205" cy="354330"/>
          </a:xfrm>
          <a:prstGeom prst="rect">
            <a:avLst/>
          </a:prstGeom>
          <a:noFill/>
          <a:ln/>
        </p:spPr>
        <p:txBody>
          <a:bodyPr wrap="none" lIns="0" tIns="0" rIns="0" bIns="0" rtlCol="0" anchor="t"/>
          <a:lstStyle/>
          <a:p>
            <a:pPr marL="0" indent="0" algn="l">
              <a:lnSpc>
                <a:spcPts val="2750"/>
              </a:lnSpc>
              <a:buNone/>
            </a:pPr>
            <a:r>
              <a:rPr lang="en-US" sz="2200" b="1" dirty="0">
                <a:solidFill>
                  <a:srgbClr val="403C4E"/>
                </a:solidFill>
                <a:latin typeface="Merriweather Bold" pitchFamily="34" charset="0"/>
                <a:ea typeface="Merriweather Bold" pitchFamily="34" charset="-122"/>
                <a:cs typeface="Merriweather Bold" pitchFamily="34" charset="-120"/>
              </a:rPr>
              <a:t>Revenue Optimization</a:t>
            </a:r>
            <a:endParaRPr lang="en-US" sz="2200" dirty="0"/>
          </a:p>
        </p:txBody>
      </p:sp>
      <p:sp>
        <p:nvSpPr>
          <p:cNvPr id="6" name="Text 2"/>
          <p:cNvSpPr/>
          <p:nvPr/>
        </p:nvSpPr>
        <p:spPr>
          <a:xfrm>
            <a:off x="2268022" y="4195524"/>
            <a:ext cx="6082189" cy="725805"/>
          </a:xfrm>
          <a:prstGeom prst="rect">
            <a:avLst/>
          </a:prstGeom>
          <a:noFill/>
          <a:ln/>
        </p:spPr>
        <p:txBody>
          <a:bodyPr wrap="square" lIns="0" tIns="0" rIns="0" bIns="0" rtlCol="0" anchor="t"/>
          <a:lstStyle/>
          <a:p>
            <a:pPr marL="0" indent="0" algn="l">
              <a:lnSpc>
                <a:spcPts val="2850"/>
              </a:lnSpc>
              <a:buNone/>
            </a:pPr>
            <a:r>
              <a:rPr lang="en-US" sz="1750" dirty="0">
                <a:solidFill>
                  <a:srgbClr val="403C4E"/>
                </a:solidFill>
                <a:latin typeface="Open Sans" pitchFamily="34" charset="0"/>
                <a:ea typeface="Open Sans" pitchFamily="34" charset="-122"/>
                <a:cs typeface="Open Sans" pitchFamily="34" charset="-120"/>
              </a:rPr>
              <a:t>AI-driven dynamic pricing &amp; upselling As stated by Sharma, Singh and Tyagi, (2024)</a:t>
            </a:r>
            <a:endParaRPr lang="en-US" sz="1750" dirty="0"/>
          </a:p>
        </p:txBody>
      </p:sp>
      <p:pic>
        <p:nvPicPr>
          <p:cNvPr id="7" name="Image 2" descr="preencoded.png"/>
          <p:cNvPicPr>
            <a:picLocks noChangeAspect="1"/>
          </p:cNvPicPr>
          <p:nvPr/>
        </p:nvPicPr>
        <p:blipFill>
          <a:blip r:embed="rId5"/>
          <a:stretch>
            <a:fillRect/>
          </a:stretch>
        </p:blipFill>
        <p:spPr>
          <a:xfrm>
            <a:off x="793790" y="5148143"/>
            <a:ext cx="1134070" cy="1360884"/>
          </a:xfrm>
          <a:prstGeom prst="rect">
            <a:avLst/>
          </a:prstGeom>
        </p:spPr>
      </p:pic>
      <p:sp>
        <p:nvSpPr>
          <p:cNvPr id="8" name="Text 3"/>
          <p:cNvSpPr/>
          <p:nvPr/>
        </p:nvSpPr>
        <p:spPr>
          <a:xfrm>
            <a:off x="2268022" y="5374958"/>
            <a:ext cx="2861786" cy="354330"/>
          </a:xfrm>
          <a:prstGeom prst="rect">
            <a:avLst/>
          </a:prstGeom>
          <a:noFill/>
          <a:ln/>
        </p:spPr>
        <p:txBody>
          <a:bodyPr wrap="none" lIns="0" tIns="0" rIns="0" bIns="0" rtlCol="0" anchor="t"/>
          <a:lstStyle/>
          <a:p>
            <a:pPr marL="0" indent="0" algn="l">
              <a:lnSpc>
                <a:spcPts val="2750"/>
              </a:lnSpc>
              <a:buNone/>
            </a:pPr>
            <a:r>
              <a:rPr lang="en-US" sz="2200" b="1" dirty="0">
                <a:solidFill>
                  <a:srgbClr val="403C4E"/>
                </a:solidFill>
                <a:latin typeface="Merriweather Bold" pitchFamily="34" charset="0"/>
                <a:ea typeface="Merriweather Bold" pitchFamily="34" charset="-122"/>
                <a:cs typeface="Merriweather Bold" pitchFamily="34" charset="-120"/>
              </a:rPr>
              <a:t>Customer Retention</a:t>
            </a:r>
            <a:endParaRPr lang="en-US" sz="2200" dirty="0"/>
          </a:p>
        </p:txBody>
      </p:sp>
      <p:sp>
        <p:nvSpPr>
          <p:cNvPr id="9" name="Text 4"/>
          <p:cNvSpPr/>
          <p:nvPr/>
        </p:nvSpPr>
        <p:spPr>
          <a:xfrm>
            <a:off x="2268022" y="5865376"/>
            <a:ext cx="6082189" cy="362903"/>
          </a:xfrm>
          <a:prstGeom prst="rect">
            <a:avLst/>
          </a:prstGeom>
          <a:noFill/>
          <a:ln/>
        </p:spPr>
        <p:txBody>
          <a:bodyPr wrap="none" lIns="0" tIns="0" rIns="0" bIns="0" rtlCol="0" anchor="t"/>
          <a:lstStyle/>
          <a:p>
            <a:pPr marL="0" indent="0" algn="l">
              <a:lnSpc>
                <a:spcPts val="2850"/>
              </a:lnSpc>
              <a:buNone/>
            </a:pPr>
            <a:r>
              <a:rPr lang="en-US" sz="1750" dirty="0">
                <a:solidFill>
                  <a:srgbClr val="403C4E"/>
                </a:solidFill>
                <a:latin typeface="Open Sans" pitchFamily="34" charset="0"/>
                <a:ea typeface="Open Sans" pitchFamily="34" charset="-122"/>
                <a:cs typeface="Open Sans" pitchFamily="34" charset="-120"/>
              </a:rPr>
              <a:t>AI-personalized loyalty programs increase repeat stays</a:t>
            </a:r>
            <a:endParaRPr lang="en-US" sz="175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2835235"/>
          </a:xfrm>
          <a:prstGeom prst="rect">
            <a:avLst/>
          </a:prstGeom>
        </p:spPr>
      </p:pic>
      <p:sp>
        <p:nvSpPr>
          <p:cNvPr id="3" name="Text 0"/>
          <p:cNvSpPr/>
          <p:nvPr/>
        </p:nvSpPr>
        <p:spPr>
          <a:xfrm>
            <a:off x="793790" y="3913584"/>
            <a:ext cx="8607862" cy="708779"/>
          </a:xfrm>
          <a:prstGeom prst="rect">
            <a:avLst/>
          </a:prstGeom>
          <a:noFill/>
          <a:ln/>
        </p:spPr>
        <p:txBody>
          <a:bodyPr wrap="none" lIns="0" tIns="0" rIns="0" bIns="0" rtlCol="0" anchor="t"/>
          <a:lstStyle/>
          <a:p>
            <a:pPr marL="0" indent="0">
              <a:lnSpc>
                <a:spcPts val="5550"/>
              </a:lnSpc>
              <a:buNone/>
            </a:pPr>
            <a:r>
              <a:rPr lang="en-US" sz="4450" b="1" dirty="0">
                <a:solidFill>
                  <a:srgbClr val="403C4E"/>
                </a:solidFill>
                <a:latin typeface="Merriweather Bold" pitchFamily="34" charset="0"/>
                <a:ea typeface="Merriweather Bold" pitchFamily="34" charset="-122"/>
                <a:cs typeface="Merriweather Bold" pitchFamily="34" charset="-120"/>
              </a:rPr>
              <a:t>Ethical Concerns &amp; Challenges</a:t>
            </a:r>
            <a:endParaRPr lang="en-US" sz="4450" dirty="0"/>
          </a:p>
        </p:txBody>
      </p:sp>
      <p:sp>
        <p:nvSpPr>
          <p:cNvPr id="4" name="Shape 1"/>
          <p:cNvSpPr/>
          <p:nvPr/>
        </p:nvSpPr>
        <p:spPr>
          <a:xfrm>
            <a:off x="793790" y="5217676"/>
            <a:ext cx="510302" cy="510302"/>
          </a:xfrm>
          <a:prstGeom prst="roundRect">
            <a:avLst>
              <a:gd name="adj" fmla="val 18669"/>
            </a:avLst>
          </a:prstGeom>
          <a:solidFill>
            <a:srgbClr val="FFD8CC"/>
          </a:solidFill>
          <a:ln w="7620">
            <a:solidFill>
              <a:srgbClr val="E5BEB2"/>
            </a:solidFill>
            <a:prstDash val="solid"/>
          </a:ln>
        </p:spPr>
        <p:txBody>
          <a:bodyPr/>
          <a:lstStyle/>
          <a:p>
            <a:endParaRPr lang="en-GB"/>
          </a:p>
        </p:txBody>
      </p:sp>
      <p:sp>
        <p:nvSpPr>
          <p:cNvPr id="5" name="Text 2"/>
          <p:cNvSpPr/>
          <p:nvPr/>
        </p:nvSpPr>
        <p:spPr>
          <a:xfrm>
            <a:off x="970955" y="5302687"/>
            <a:ext cx="155853" cy="340281"/>
          </a:xfrm>
          <a:prstGeom prst="rect">
            <a:avLst/>
          </a:prstGeom>
          <a:noFill/>
          <a:ln/>
        </p:spPr>
        <p:txBody>
          <a:bodyPr wrap="none" lIns="0" tIns="0" rIns="0" bIns="0" rtlCol="0" anchor="t"/>
          <a:lstStyle/>
          <a:p>
            <a:pPr marL="0" indent="0" algn="ctr">
              <a:lnSpc>
                <a:spcPts val="2650"/>
              </a:lnSpc>
              <a:buNone/>
            </a:pPr>
            <a:r>
              <a:rPr lang="en-US" sz="2650" b="1" dirty="0">
                <a:solidFill>
                  <a:srgbClr val="403C4E"/>
                </a:solidFill>
                <a:latin typeface="Merriweather Bold" pitchFamily="34" charset="0"/>
                <a:ea typeface="Merriweather Bold" pitchFamily="34" charset="-122"/>
                <a:cs typeface="Merriweather Bold" pitchFamily="34" charset="-120"/>
              </a:rPr>
              <a:t>1</a:t>
            </a:r>
            <a:endParaRPr lang="en-US" sz="2650" dirty="0"/>
          </a:p>
        </p:txBody>
      </p:sp>
      <p:sp>
        <p:nvSpPr>
          <p:cNvPr id="6" name="Text 3"/>
          <p:cNvSpPr/>
          <p:nvPr/>
        </p:nvSpPr>
        <p:spPr>
          <a:xfrm>
            <a:off x="1530906" y="5217676"/>
            <a:ext cx="3459242" cy="708660"/>
          </a:xfrm>
          <a:prstGeom prst="rect">
            <a:avLst/>
          </a:prstGeom>
          <a:noFill/>
          <a:ln/>
        </p:spPr>
        <p:txBody>
          <a:bodyPr wrap="square" lIns="0" tIns="0" rIns="0" bIns="0" rtlCol="0" anchor="t"/>
          <a:lstStyle/>
          <a:p>
            <a:pPr marL="0" indent="0">
              <a:lnSpc>
                <a:spcPts val="2750"/>
              </a:lnSpc>
              <a:buNone/>
            </a:pPr>
            <a:r>
              <a:rPr lang="en-US" sz="2200" b="1" dirty="0">
                <a:solidFill>
                  <a:srgbClr val="403C4E"/>
                </a:solidFill>
                <a:latin typeface="Merriweather Bold" pitchFamily="34" charset="0"/>
                <a:ea typeface="Merriweather Bold" pitchFamily="34" charset="-122"/>
                <a:cs typeface="Merriweather Bold" pitchFamily="34" charset="-120"/>
              </a:rPr>
              <a:t>Data Privacy &amp; Cybersecurity Risks</a:t>
            </a:r>
            <a:endParaRPr lang="en-US" sz="2200" dirty="0"/>
          </a:p>
        </p:txBody>
      </p:sp>
      <p:sp>
        <p:nvSpPr>
          <p:cNvPr id="7" name="Text 4"/>
          <p:cNvSpPr/>
          <p:nvPr/>
        </p:nvSpPr>
        <p:spPr>
          <a:xfrm>
            <a:off x="1530906" y="6062424"/>
            <a:ext cx="3459242" cy="725805"/>
          </a:xfrm>
          <a:prstGeom prst="rect">
            <a:avLst/>
          </a:prstGeom>
          <a:noFill/>
          <a:ln/>
        </p:spPr>
        <p:txBody>
          <a:bodyPr wrap="square" lIns="0" tIns="0" rIns="0" bIns="0" rtlCol="0" anchor="t"/>
          <a:lstStyle/>
          <a:p>
            <a:pPr marL="0" indent="0">
              <a:lnSpc>
                <a:spcPts val="2850"/>
              </a:lnSpc>
              <a:buNone/>
            </a:pPr>
            <a:r>
              <a:rPr lang="en-US" sz="1750" dirty="0">
                <a:solidFill>
                  <a:srgbClr val="403C4E"/>
                </a:solidFill>
                <a:latin typeface="Open Sans" pitchFamily="34" charset="0"/>
                <a:ea typeface="Open Sans" pitchFamily="34" charset="-122"/>
                <a:cs typeface="Open Sans" pitchFamily="34" charset="-120"/>
              </a:rPr>
              <a:t>AI collects guest biometric &amp; personal data.</a:t>
            </a:r>
            <a:endParaRPr lang="en-US" sz="1750" dirty="0"/>
          </a:p>
        </p:txBody>
      </p:sp>
      <p:sp>
        <p:nvSpPr>
          <p:cNvPr id="8" name="Shape 5"/>
          <p:cNvSpPr/>
          <p:nvPr/>
        </p:nvSpPr>
        <p:spPr>
          <a:xfrm>
            <a:off x="5216962" y="5217676"/>
            <a:ext cx="510302" cy="510302"/>
          </a:xfrm>
          <a:prstGeom prst="roundRect">
            <a:avLst>
              <a:gd name="adj" fmla="val 18669"/>
            </a:avLst>
          </a:prstGeom>
          <a:solidFill>
            <a:srgbClr val="FFD8CC"/>
          </a:solidFill>
          <a:ln w="7620">
            <a:solidFill>
              <a:srgbClr val="E5BEB2"/>
            </a:solidFill>
            <a:prstDash val="solid"/>
          </a:ln>
        </p:spPr>
        <p:txBody>
          <a:bodyPr/>
          <a:lstStyle/>
          <a:p>
            <a:endParaRPr lang="en-GB"/>
          </a:p>
        </p:txBody>
      </p:sp>
      <p:sp>
        <p:nvSpPr>
          <p:cNvPr id="9" name="Text 6"/>
          <p:cNvSpPr/>
          <p:nvPr/>
        </p:nvSpPr>
        <p:spPr>
          <a:xfrm>
            <a:off x="5369123" y="5302687"/>
            <a:ext cx="205859" cy="340281"/>
          </a:xfrm>
          <a:prstGeom prst="rect">
            <a:avLst/>
          </a:prstGeom>
          <a:noFill/>
          <a:ln/>
        </p:spPr>
        <p:txBody>
          <a:bodyPr wrap="none" lIns="0" tIns="0" rIns="0" bIns="0" rtlCol="0" anchor="t"/>
          <a:lstStyle/>
          <a:p>
            <a:pPr marL="0" indent="0" algn="ctr">
              <a:lnSpc>
                <a:spcPts val="2650"/>
              </a:lnSpc>
              <a:buNone/>
            </a:pPr>
            <a:r>
              <a:rPr lang="en-US" sz="2650" b="1" dirty="0">
                <a:solidFill>
                  <a:srgbClr val="403C4E"/>
                </a:solidFill>
                <a:latin typeface="Merriweather Bold" pitchFamily="34" charset="0"/>
                <a:ea typeface="Merriweather Bold" pitchFamily="34" charset="-122"/>
                <a:cs typeface="Merriweather Bold" pitchFamily="34" charset="-120"/>
              </a:rPr>
              <a:t>2</a:t>
            </a:r>
            <a:endParaRPr lang="en-US" sz="2650" dirty="0"/>
          </a:p>
        </p:txBody>
      </p:sp>
      <p:sp>
        <p:nvSpPr>
          <p:cNvPr id="10" name="Text 7"/>
          <p:cNvSpPr/>
          <p:nvPr/>
        </p:nvSpPr>
        <p:spPr>
          <a:xfrm>
            <a:off x="5954078" y="5217676"/>
            <a:ext cx="3459242" cy="708660"/>
          </a:xfrm>
          <a:prstGeom prst="rect">
            <a:avLst/>
          </a:prstGeom>
          <a:noFill/>
          <a:ln/>
        </p:spPr>
        <p:txBody>
          <a:bodyPr wrap="square" lIns="0" tIns="0" rIns="0" bIns="0" rtlCol="0" anchor="t"/>
          <a:lstStyle/>
          <a:p>
            <a:pPr marL="0" indent="0">
              <a:lnSpc>
                <a:spcPts val="2750"/>
              </a:lnSpc>
              <a:buNone/>
            </a:pPr>
            <a:r>
              <a:rPr lang="en-US" sz="2200" b="1" dirty="0">
                <a:solidFill>
                  <a:srgbClr val="403C4E"/>
                </a:solidFill>
                <a:latin typeface="Merriweather Bold" pitchFamily="34" charset="0"/>
                <a:ea typeface="Merriweather Bold" pitchFamily="34" charset="-122"/>
                <a:cs typeface="Merriweather Bold" pitchFamily="34" charset="-120"/>
              </a:rPr>
              <a:t>AI Bias in Personalization</a:t>
            </a:r>
            <a:endParaRPr lang="en-US" sz="2200" dirty="0"/>
          </a:p>
        </p:txBody>
      </p:sp>
      <p:sp>
        <p:nvSpPr>
          <p:cNvPr id="11" name="Text 8"/>
          <p:cNvSpPr/>
          <p:nvPr/>
        </p:nvSpPr>
        <p:spPr>
          <a:xfrm>
            <a:off x="5954078" y="6062424"/>
            <a:ext cx="3459242" cy="1088708"/>
          </a:xfrm>
          <a:prstGeom prst="rect">
            <a:avLst/>
          </a:prstGeom>
          <a:noFill/>
          <a:ln/>
        </p:spPr>
        <p:txBody>
          <a:bodyPr wrap="square" lIns="0" tIns="0" rIns="0" bIns="0" rtlCol="0" anchor="t"/>
          <a:lstStyle/>
          <a:p>
            <a:pPr marL="0" indent="0">
              <a:lnSpc>
                <a:spcPts val="2850"/>
              </a:lnSpc>
              <a:buNone/>
            </a:pPr>
            <a:r>
              <a:rPr lang="en-US" sz="1750" dirty="0">
                <a:solidFill>
                  <a:srgbClr val="403C4E"/>
                </a:solidFill>
                <a:latin typeface="Open Sans" pitchFamily="34" charset="0"/>
                <a:ea typeface="Open Sans" pitchFamily="34" charset="-122"/>
                <a:cs typeface="Open Sans" pitchFamily="34" charset="-120"/>
              </a:rPr>
              <a:t>AI must be transparent &amp; unbiased in recommendations as per Tribe, (2009).</a:t>
            </a:r>
            <a:endParaRPr lang="en-US" sz="1750" dirty="0"/>
          </a:p>
        </p:txBody>
      </p:sp>
      <p:sp>
        <p:nvSpPr>
          <p:cNvPr id="12" name="Shape 9"/>
          <p:cNvSpPr/>
          <p:nvPr/>
        </p:nvSpPr>
        <p:spPr>
          <a:xfrm>
            <a:off x="9640133" y="5217676"/>
            <a:ext cx="510302" cy="510302"/>
          </a:xfrm>
          <a:prstGeom prst="roundRect">
            <a:avLst>
              <a:gd name="adj" fmla="val 18669"/>
            </a:avLst>
          </a:prstGeom>
          <a:solidFill>
            <a:srgbClr val="FFD8CC"/>
          </a:solidFill>
          <a:ln w="7620">
            <a:solidFill>
              <a:srgbClr val="E5BEB2"/>
            </a:solidFill>
            <a:prstDash val="solid"/>
          </a:ln>
        </p:spPr>
        <p:txBody>
          <a:bodyPr/>
          <a:lstStyle/>
          <a:p>
            <a:endParaRPr lang="en-GB"/>
          </a:p>
        </p:txBody>
      </p:sp>
      <p:sp>
        <p:nvSpPr>
          <p:cNvPr id="13" name="Text 10"/>
          <p:cNvSpPr/>
          <p:nvPr/>
        </p:nvSpPr>
        <p:spPr>
          <a:xfrm>
            <a:off x="9798963" y="5302687"/>
            <a:ext cx="192643" cy="340281"/>
          </a:xfrm>
          <a:prstGeom prst="rect">
            <a:avLst/>
          </a:prstGeom>
          <a:noFill/>
          <a:ln/>
        </p:spPr>
        <p:txBody>
          <a:bodyPr wrap="none" lIns="0" tIns="0" rIns="0" bIns="0" rtlCol="0" anchor="t"/>
          <a:lstStyle/>
          <a:p>
            <a:pPr marL="0" indent="0" algn="ctr">
              <a:lnSpc>
                <a:spcPts val="2650"/>
              </a:lnSpc>
              <a:buNone/>
            </a:pPr>
            <a:r>
              <a:rPr lang="en-US" sz="2650" b="1" dirty="0">
                <a:solidFill>
                  <a:srgbClr val="403C4E"/>
                </a:solidFill>
                <a:latin typeface="Merriweather Bold" pitchFamily="34" charset="0"/>
                <a:ea typeface="Merriweather Bold" pitchFamily="34" charset="-122"/>
                <a:cs typeface="Merriweather Bold" pitchFamily="34" charset="-120"/>
              </a:rPr>
              <a:t>3</a:t>
            </a:r>
            <a:endParaRPr lang="en-US" sz="2650" dirty="0"/>
          </a:p>
        </p:txBody>
      </p:sp>
      <p:sp>
        <p:nvSpPr>
          <p:cNvPr id="14" name="Text 11"/>
          <p:cNvSpPr/>
          <p:nvPr/>
        </p:nvSpPr>
        <p:spPr>
          <a:xfrm>
            <a:off x="10377249" y="5217676"/>
            <a:ext cx="3459242" cy="708660"/>
          </a:xfrm>
          <a:prstGeom prst="rect">
            <a:avLst/>
          </a:prstGeom>
          <a:noFill/>
          <a:ln/>
        </p:spPr>
        <p:txBody>
          <a:bodyPr wrap="square" lIns="0" tIns="0" rIns="0" bIns="0" rtlCol="0" anchor="t"/>
          <a:lstStyle/>
          <a:p>
            <a:pPr marL="0" indent="0">
              <a:lnSpc>
                <a:spcPts val="2750"/>
              </a:lnSpc>
              <a:buNone/>
            </a:pPr>
            <a:r>
              <a:rPr lang="en-US" sz="2200" b="1" dirty="0">
                <a:solidFill>
                  <a:srgbClr val="403C4E"/>
                </a:solidFill>
                <a:latin typeface="Merriweather Bold" pitchFamily="34" charset="0"/>
                <a:ea typeface="Merriweather Bold" pitchFamily="34" charset="-122"/>
                <a:cs typeface="Merriweather Bold" pitchFamily="34" charset="-120"/>
              </a:rPr>
              <a:t>Workforce Transformation</a:t>
            </a:r>
            <a:endParaRPr lang="en-US" sz="2200" dirty="0"/>
          </a:p>
        </p:txBody>
      </p:sp>
      <p:sp>
        <p:nvSpPr>
          <p:cNvPr id="15" name="Text 12"/>
          <p:cNvSpPr/>
          <p:nvPr/>
        </p:nvSpPr>
        <p:spPr>
          <a:xfrm>
            <a:off x="10377249" y="6062424"/>
            <a:ext cx="3459242" cy="725805"/>
          </a:xfrm>
          <a:prstGeom prst="rect">
            <a:avLst/>
          </a:prstGeom>
          <a:noFill/>
          <a:ln/>
        </p:spPr>
        <p:txBody>
          <a:bodyPr wrap="square" lIns="0" tIns="0" rIns="0" bIns="0" rtlCol="0" anchor="t"/>
          <a:lstStyle/>
          <a:p>
            <a:pPr marL="0" indent="0">
              <a:lnSpc>
                <a:spcPts val="2850"/>
              </a:lnSpc>
              <a:buNone/>
            </a:pPr>
            <a:r>
              <a:rPr lang="en-US" sz="1750" dirty="0">
                <a:solidFill>
                  <a:srgbClr val="403C4E"/>
                </a:solidFill>
                <a:latin typeface="Open Sans" pitchFamily="34" charset="0"/>
                <a:ea typeface="Open Sans" pitchFamily="34" charset="-122"/>
                <a:cs typeface="Open Sans" pitchFamily="34" charset="-120"/>
              </a:rPr>
              <a:t>AI eliminates some roles, but upskills others.</a:t>
            </a:r>
            <a:endParaRPr lang="en-US" sz="175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742950" y="1086445"/>
            <a:ext cx="12208312" cy="663297"/>
          </a:xfrm>
          <a:prstGeom prst="rect">
            <a:avLst/>
          </a:prstGeom>
          <a:noFill/>
          <a:ln/>
        </p:spPr>
        <p:txBody>
          <a:bodyPr wrap="none" lIns="0" tIns="0" rIns="0" bIns="0" rtlCol="0" anchor="t"/>
          <a:lstStyle/>
          <a:p>
            <a:pPr marL="0" indent="0">
              <a:lnSpc>
                <a:spcPts val="5200"/>
              </a:lnSpc>
              <a:buNone/>
            </a:pPr>
            <a:r>
              <a:rPr lang="en-US" sz="4150" b="1" dirty="0">
                <a:solidFill>
                  <a:srgbClr val="403C4E"/>
                </a:solidFill>
                <a:latin typeface="Merriweather Bold" pitchFamily="34" charset="0"/>
                <a:ea typeface="Merriweather Bold" pitchFamily="34" charset="-122"/>
                <a:cs typeface="Merriweather Bold" pitchFamily="34" charset="-120"/>
              </a:rPr>
              <a:t>Theme Impact Analysis – PESTLE Framework</a:t>
            </a:r>
            <a:endParaRPr lang="en-US" sz="4150" dirty="0"/>
          </a:p>
        </p:txBody>
      </p:sp>
      <p:sp>
        <p:nvSpPr>
          <p:cNvPr id="3" name="Text 1"/>
          <p:cNvSpPr/>
          <p:nvPr/>
        </p:nvSpPr>
        <p:spPr>
          <a:xfrm>
            <a:off x="2190631" y="2538293"/>
            <a:ext cx="2653427" cy="331708"/>
          </a:xfrm>
          <a:prstGeom prst="rect">
            <a:avLst/>
          </a:prstGeom>
          <a:noFill/>
          <a:ln/>
        </p:spPr>
        <p:txBody>
          <a:bodyPr wrap="none" lIns="0" tIns="0" rIns="0" bIns="0" rtlCol="0" anchor="t"/>
          <a:lstStyle/>
          <a:p>
            <a:pPr marL="0" indent="0" algn="r">
              <a:lnSpc>
                <a:spcPts val="2600"/>
              </a:lnSpc>
              <a:buNone/>
            </a:pPr>
            <a:r>
              <a:rPr lang="en-US" sz="2050" b="1" dirty="0">
                <a:solidFill>
                  <a:srgbClr val="403C4E"/>
                </a:solidFill>
                <a:latin typeface="Merriweather Bold" pitchFamily="34" charset="0"/>
                <a:ea typeface="Merriweather Bold" pitchFamily="34" charset="-122"/>
                <a:cs typeface="Merriweather Bold" pitchFamily="34" charset="-120"/>
              </a:rPr>
              <a:t>Political</a:t>
            </a:r>
            <a:endParaRPr lang="en-US" sz="2050" dirty="0"/>
          </a:p>
        </p:txBody>
      </p:sp>
      <p:sp>
        <p:nvSpPr>
          <p:cNvPr id="4" name="Text 2"/>
          <p:cNvSpPr/>
          <p:nvPr/>
        </p:nvSpPr>
        <p:spPr>
          <a:xfrm>
            <a:off x="742950" y="2997279"/>
            <a:ext cx="4101108" cy="679133"/>
          </a:xfrm>
          <a:prstGeom prst="rect">
            <a:avLst/>
          </a:prstGeom>
          <a:noFill/>
          <a:ln/>
        </p:spPr>
        <p:txBody>
          <a:bodyPr wrap="square" lIns="0" tIns="0" rIns="0" bIns="0" rtlCol="0" anchor="t"/>
          <a:lstStyle/>
          <a:p>
            <a:pPr marL="0" indent="0" algn="r">
              <a:lnSpc>
                <a:spcPts val="2650"/>
              </a:lnSpc>
              <a:buNone/>
            </a:pPr>
            <a:r>
              <a:rPr lang="en-US" sz="1650" dirty="0">
                <a:solidFill>
                  <a:srgbClr val="403C4E"/>
                </a:solidFill>
                <a:latin typeface="Open Sans" pitchFamily="34" charset="0"/>
                <a:ea typeface="Open Sans" pitchFamily="34" charset="-122"/>
                <a:cs typeface="Open Sans" pitchFamily="34" charset="-120"/>
              </a:rPr>
              <a:t>AI regulations, data protection laws (GDPR, CCPA).</a:t>
            </a:r>
            <a:endParaRPr lang="en-US" sz="1650" dirty="0"/>
          </a:p>
        </p:txBody>
      </p:sp>
      <p:pic>
        <p:nvPicPr>
          <p:cNvPr id="5" name="Image 0" descr="preencoded.png"/>
          <p:cNvPicPr>
            <a:picLocks noChangeAspect="1"/>
          </p:cNvPicPr>
          <p:nvPr/>
        </p:nvPicPr>
        <p:blipFill>
          <a:blip r:embed="rId3"/>
          <a:stretch>
            <a:fillRect/>
          </a:stretch>
        </p:blipFill>
        <p:spPr>
          <a:xfrm>
            <a:off x="5162431" y="2216706"/>
            <a:ext cx="4305538" cy="4305538"/>
          </a:xfrm>
          <a:prstGeom prst="rect">
            <a:avLst/>
          </a:prstGeom>
        </p:spPr>
      </p:pic>
      <p:sp>
        <p:nvSpPr>
          <p:cNvPr id="6" name="Text 3"/>
          <p:cNvSpPr/>
          <p:nvPr/>
        </p:nvSpPr>
        <p:spPr>
          <a:xfrm>
            <a:off x="6205716" y="3074849"/>
            <a:ext cx="121563" cy="424577"/>
          </a:xfrm>
          <a:prstGeom prst="rect">
            <a:avLst/>
          </a:prstGeom>
          <a:noFill/>
          <a:ln/>
        </p:spPr>
        <p:txBody>
          <a:bodyPr wrap="none" lIns="0" tIns="0" rIns="0" bIns="0" rtlCol="0" anchor="t"/>
          <a:lstStyle/>
          <a:p>
            <a:pPr marL="0" indent="0">
              <a:lnSpc>
                <a:spcPts val="3300"/>
              </a:lnSpc>
              <a:buNone/>
            </a:pPr>
            <a:r>
              <a:rPr lang="en-US" sz="2050" b="1" dirty="0">
                <a:solidFill>
                  <a:srgbClr val="403C4E"/>
                </a:solidFill>
                <a:latin typeface="Merriweather Bold" pitchFamily="34" charset="0"/>
                <a:ea typeface="Merriweather Bold" pitchFamily="34" charset="-122"/>
                <a:cs typeface="Merriweather Bold" pitchFamily="34" charset="-120"/>
              </a:rPr>
              <a:t>1</a:t>
            </a:r>
            <a:endParaRPr lang="en-US" sz="2050" dirty="0"/>
          </a:p>
        </p:txBody>
      </p:sp>
      <p:sp>
        <p:nvSpPr>
          <p:cNvPr id="7" name="Text 4"/>
          <p:cNvSpPr/>
          <p:nvPr/>
        </p:nvSpPr>
        <p:spPr>
          <a:xfrm>
            <a:off x="9786342" y="2174200"/>
            <a:ext cx="2653427" cy="331708"/>
          </a:xfrm>
          <a:prstGeom prst="rect">
            <a:avLst/>
          </a:prstGeom>
          <a:noFill/>
          <a:ln/>
        </p:spPr>
        <p:txBody>
          <a:bodyPr wrap="none" lIns="0" tIns="0" rIns="0" bIns="0" rtlCol="0" anchor="t"/>
          <a:lstStyle/>
          <a:p>
            <a:pPr marL="0" indent="0" algn="l">
              <a:lnSpc>
                <a:spcPts val="2600"/>
              </a:lnSpc>
              <a:buNone/>
            </a:pPr>
            <a:r>
              <a:rPr lang="en-US" sz="2050" b="1" dirty="0">
                <a:solidFill>
                  <a:srgbClr val="403C4E"/>
                </a:solidFill>
                <a:latin typeface="Merriweather Bold" pitchFamily="34" charset="0"/>
                <a:ea typeface="Merriweather Bold" pitchFamily="34" charset="-122"/>
                <a:cs typeface="Merriweather Bold" pitchFamily="34" charset="-120"/>
              </a:rPr>
              <a:t>Economic</a:t>
            </a:r>
            <a:endParaRPr lang="en-US" sz="2050" dirty="0"/>
          </a:p>
        </p:txBody>
      </p:sp>
      <p:sp>
        <p:nvSpPr>
          <p:cNvPr id="8" name="Text 5"/>
          <p:cNvSpPr/>
          <p:nvPr/>
        </p:nvSpPr>
        <p:spPr>
          <a:xfrm>
            <a:off x="9786342" y="2633186"/>
            <a:ext cx="4101108" cy="679133"/>
          </a:xfrm>
          <a:prstGeom prst="rect">
            <a:avLst/>
          </a:prstGeom>
          <a:noFill/>
          <a:ln/>
        </p:spPr>
        <p:txBody>
          <a:bodyPr wrap="square" lIns="0" tIns="0" rIns="0" bIns="0" rtlCol="0" anchor="t"/>
          <a:lstStyle/>
          <a:p>
            <a:pPr marL="0" indent="0" algn="l">
              <a:lnSpc>
                <a:spcPts val="2650"/>
              </a:lnSpc>
              <a:buNone/>
            </a:pPr>
            <a:r>
              <a:rPr lang="en-US" sz="1650" dirty="0">
                <a:solidFill>
                  <a:srgbClr val="403C4E"/>
                </a:solidFill>
                <a:latin typeface="Open Sans" pitchFamily="34" charset="0"/>
                <a:ea typeface="Open Sans" pitchFamily="34" charset="-122"/>
                <a:cs typeface="Open Sans" pitchFamily="34" charset="-120"/>
              </a:rPr>
              <a:t>AI-driven revenue growth, cost reduction, dynamic pricing.</a:t>
            </a:r>
            <a:endParaRPr lang="en-US" sz="1650" dirty="0"/>
          </a:p>
        </p:txBody>
      </p:sp>
      <p:pic>
        <p:nvPicPr>
          <p:cNvPr id="9" name="Image 1" descr="preencoded.png"/>
          <p:cNvPicPr>
            <a:picLocks noChangeAspect="1"/>
          </p:cNvPicPr>
          <p:nvPr/>
        </p:nvPicPr>
        <p:blipFill>
          <a:blip r:embed="rId4"/>
          <a:stretch>
            <a:fillRect/>
          </a:stretch>
        </p:blipFill>
        <p:spPr>
          <a:xfrm>
            <a:off x="5162431" y="2216706"/>
            <a:ext cx="4305538" cy="4305538"/>
          </a:xfrm>
          <a:prstGeom prst="rect">
            <a:avLst/>
          </a:prstGeom>
        </p:spPr>
      </p:pic>
      <p:sp>
        <p:nvSpPr>
          <p:cNvPr id="10" name="Text 6"/>
          <p:cNvSpPr/>
          <p:nvPr/>
        </p:nvSpPr>
        <p:spPr>
          <a:xfrm>
            <a:off x="7939980" y="2825294"/>
            <a:ext cx="160496" cy="424577"/>
          </a:xfrm>
          <a:prstGeom prst="rect">
            <a:avLst/>
          </a:prstGeom>
          <a:noFill/>
          <a:ln/>
        </p:spPr>
        <p:txBody>
          <a:bodyPr wrap="none" lIns="0" tIns="0" rIns="0" bIns="0" rtlCol="0" anchor="t"/>
          <a:lstStyle/>
          <a:p>
            <a:pPr marL="0" indent="0">
              <a:lnSpc>
                <a:spcPts val="3300"/>
              </a:lnSpc>
              <a:buNone/>
            </a:pPr>
            <a:r>
              <a:rPr lang="en-US" sz="2050" b="1" dirty="0">
                <a:solidFill>
                  <a:srgbClr val="403C4E"/>
                </a:solidFill>
                <a:latin typeface="Merriweather Bold" pitchFamily="34" charset="0"/>
                <a:ea typeface="Merriweather Bold" pitchFamily="34" charset="-122"/>
                <a:cs typeface="Merriweather Bold" pitchFamily="34" charset="-120"/>
              </a:rPr>
              <a:t>2</a:t>
            </a:r>
            <a:endParaRPr lang="en-US" sz="2050" dirty="0"/>
          </a:p>
        </p:txBody>
      </p:sp>
      <p:sp>
        <p:nvSpPr>
          <p:cNvPr id="11" name="Text 7"/>
          <p:cNvSpPr/>
          <p:nvPr/>
        </p:nvSpPr>
        <p:spPr>
          <a:xfrm>
            <a:off x="9892427" y="3630692"/>
            <a:ext cx="2653427" cy="331708"/>
          </a:xfrm>
          <a:prstGeom prst="rect">
            <a:avLst/>
          </a:prstGeom>
          <a:noFill/>
          <a:ln/>
        </p:spPr>
        <p:txBody>
          <a:bodyPr wrap="none" lIns="0" tIns="0" rIns="0" bIns="0" rtlCol="0" anchor="t"/>
          <a:lstStyle/>
          <a:p>
            <a:pPr marL="0" indent="0" algn="l">
              <a:lnSpc>
                <a:spcPts val="2600"/>
              </a:lnSpc>
              <a:buNone/>
            </a:pPr>
            <a:r>
              <a:rPr lang="en-US" sz="2050" b="1" dirty="0">
                <a:solidFill>
                  <a:srgbClr val="403C4E"/>
                </a:solidFill>
                <a:latin typeface="Merriweather Bold" pitchFamily="34" charset="0"/>
                <a:ea typeface="Merriweather Bold" pitchFamily="34" charset="-122"/>
                <a:cs typeface="Merriweather Bold" pitchFamily="34" charset="-120"/>
              </a:rPr>
              <a:t>Social</a:t>
            </a:r>
            <a:endParaRPr lang="en-US" sz="2050" dirty="0"/>
          </a:p>
        </p:txBody>
      </p:sp>
      <p:sp>
        <p:nvSpPr>
          <p:cNvPr id="12" name="Text 8"/>
          <p:cNvSpPr/>
          <p:nvPr/>
        </p:nvSpPr>
        <p:spPr>
          <a:xfrm>
            <a:off x="9892427" y="4089678"/>
            <a:ext cx="3995023" cy="679133"/>
          </a:xfrm>
          <a:prstGeom prst="rect">
            <a:avLst/>
          </a:prstGeom>
          <a:noFill/>
          <a:ln/>
        </p:spPr>
        <p:txBody>
          <a:bodyPr wrap="square" lIns="0" tIns="0" rIns="0" bIns="0" rtlCol="0" anchor="t"/>
          <a:lstStyle/>
          <a:p>
            <a:pPr marL="0" indent="0" algn="l">
              <a:lnSpc>
                <a:spcPts val="2650"/>
              </a:lnSpc>
              <a:buNone/>
            </a:pPr>
            <a:r>
              <a:rPr lang="en-US" sz="1650" dirty="0">
                <a:solidFill>
                  <a:srgbClr val="403C4E"/>
                </a:solidFill>
                <a:latin typeface="Open Sans" pitchFamily="34" charset="0"/>
                <a:ea typeface="Open Sans" pitchFamily="34" charset="-122"/>
                <a:cs typeface="Open Sans" pitchFamily="34" charset="-120"/>
              </a:rPr>
              <a:t>Changing guest expectations, workforce adaptation, ethical concerns.</a:t>
            </a:r>
            <a:endParaRPr lang="en-US" sz="1650" dirty="0"/>
          </a:p>
        </p:txBody>
      </p:sp>
      <p:pic>
        <p:nvPicPr>
          <p:cNvPr id="13" name="Image 2" descr="preencoded.png"/>
          <p:cNvPicPr>
            <a:picLocks noChangeAspect="1"/>
          </p:cNvPicPr>
          <p:nvPr/>
        </p:nvPicPr>
        <p:blipFill>
          <a:blip r:embed="rId5"/>
          <a:stretch>
            <a:fillRect/>
          </a:stretch>
        </p:blipFill>
        <p:spPr>
          <a:xfrm>
            <a:off x="5162431" y="2216706"/>
            <a:ext cx="4305538" cy="4305538"/>
          </a:xfrm>
          <a:prstGeom prst="rect">
            <a:avLst/>
          </a:prstGeom>
        </p:spPr>
      </p:pic>
      <p:sp>
        <p:nvSpPr>
          <p:cNvPr id="14" name="Text 9"/>
          <p:cNvSpPr/>
          <p:nvPr/>
        </p:nvSpPr>
        <p:spPr>
          <a:xfrm>
            <a:off x="8724483" y="4416207"/>
            <a:ext cx="150257" cy="424577"/>
          </a:xfrm>
          <a:prstGeom prst="rect">
            <a:avLst/>
          </a:prstGeom>
          <a:noFill/>
          <a:ln/>
        </p:spPr>
        <p:txBody>
          <a:bodyPr wrap="none" lIns="0" tIns="0" rIns="0" bIns="0" rtlCol="0" anchor="t"/>
          <a:lstStyle/>
          <a:p>
            <a:pPr marL="0" indent="0">
              <a:lnSpc>
                <a:spcPts val="3300"/>
              </a:lnSpc>
              <a:buNone/>
            </a:pPr>
            <a:r>
              <a:rPr lang="en-US" sz="2050" b="1" dirty="0">
                <a:solidFill>
                  <a:srgbClr val="403C4E"/>
                </a:solidFill>
                <a:latin typeface="Merriweather Bold" pitchFamily="34" charset="0"/>
                <a:ea typeface="Merriweather Bold" pitchFamily="34" charset="-122"/>
                <a:cs typeface="Merriweather Bold" pitchFamily="34" charset="-120"/>
              </a:rPr>
              <a:t>3</a:t>
            </a:r>
            <a:endParaRPr lang="en-US" sz="2050" dirty="0"/>
          </a:p>
        </p:txBody>
      </p:sp>
      <p:sp>
        <p:nvSpPr>
          <p:cNvPr id="15" name="Text 10"/>
          <p:cNvSpPr/>
          <p:nvPr/>
        </p:nvSpPr>
        <p:spPr>
          <a:xfrm>
            <a:off x="9786342" y="5087183"/>
            <a:ext cx="2653427" cy="331708"/>
          </a:xfrm>
          <a:prstGeom prst="rect">
            <a:avLst/>
          </a:prstGeom>
          <a:noFill/>
          <a:ln/>
        </p:spPr>
        <p:txBody>
          <a:bodyPr wrap="none" lIns="0" tIns="0" rIns="0" bIns="0" rtlCol="0" anchor="t"/>
          <a:lstStyle/>
          <a:p>
            <a:pPr marL="0" indent="0" algn="l">
              <a:lnSpc>
                <a:spcPts val="2600"/>
              </a:lnSpc>
              <a:buNone/>
            </a:pPr>
            <a:r>
              <a:rPr lang="en-US" sz="2050" b="1" dirty="0">
                <a:solidFill>
                  <a:srgbClr val="403C4E"/>
                </a:solidFill>
                <a:latin typeface="Merriweather Bold" pitchFamily="34" charset="0"/>
                <a:ea typeface="Merriweather Bold" pitchFamily="34" charset="-122"/>
                <a:cs typeface="Merriweather Bold" pitchFamily="34" charset="-120"/>
              </a:rPr>
              <a:t>Technological</a:t>
            </a:r>
            <a:endParaRPr lang="en-US" sz="2050" dirty="0"/>
          </a:p>
        </p:txBody>
      </p:sp>
      <p:sp>
        <p:nvSpPr>
          <p:cNvPr id="16" name="Text 11"/>
          <p:cNvSpPr/>
          <p:nvPr/>
        </p:nvSpPr>
        <p:spPr>
          <a:xfrm>
            <a:off x="9786342" y="5546169"/>
            <a:ext cx="4101108" cy="1018699"/>
          </a:xfrm>
          <a:prstGeom prst="rect">
            <a:avLst/>
          </a:prstGeom>
          <a:noFill/>
          <a:ln/>
        </p:spPr>
        <p:txBody>
          <a:bodyPr wrap="square" lIns="0" tIns="0" rIns="0" bIns="0" rtlCol="0" anchor="t"/>
          <a:lstStyle/>
          <a:p>
            <a:pPr marL="0" indent="0" algn="l">
              <a:lnSpc>
                <a:spcPts val="2650"/>
              </a:lnSpc>
              <a:buNone/>
            </a:pPr>
            <a:r>
              <a:rPr lang="en-US" sz="1650" dirty="0">
                <a:solidFill>
                  <a:srgbClr val="403C4E"/>
                </a:solidFill>
                <a:latin typeface="Open Sans" pitchFamily="34" charset="0"/>
                <a:ea typeface="Open Sans" pitchFamily="34" charset="-122"/>
                <a:cs typeface="Open Sans" pitchFamily="34" charset="-120"/>
              </a:rPr>
              <a:t>Advancements in machine learning, IoT, and smart automation as per Ford and Sturman, (2020).</a:t>
            </a:r>
            <a:endParaRPr lang="en-US" sz="1650" dirty="0"/>
          </a:p>
        </p:txBody>
      </p:sp>
      <p:pic>
        <p:nvPicPr>
          <p:cNvPr id="17" name="Image 3" descr="preencoded.png"/>
          <p:cNvPicPr>
            <a:picLocks noChangeAspect="1"/>
          </p:cNvPicPr>
          <p:nvPr/>
        </p:nvPicPr>
        <p:blipFill>
          <a:blip r:embed="rId6"/>
          <a:stretch>
            <a:fillRect/>
          </a:stretch>
        </p:blipFill>
        <p:spPr>
          <a:xfrm>
            <a:off x="5162431" y="2216706"/>
            <a:ext cx="4305538" cy="4305538"/>
          </a:xfrm>
          <a:prstGeom prst="rect">
            <a:avLst/>
          </a:prstGeom>
        </p:spPr>
      </p:pic>
      <p:sp>
        <p:nvSpPr>
          <p:cNvPr id="18" name="Text 12"/>
          <p:cNvSpPr/>
          <p:nvPr/>
        </p:nvSpPr>
        <p:spPr>
          <a:xfrm>
            <a:off x="7439799" y="5648980"/>
            <a:ext cx="175379" cy="424577"/>
          </a:xfrm>
          <a:prstGeom prst="rect">
            <a:avLst/>
          </a:prstGeom>
          <a:noFill/>
          <a:ln/>
        </p:spPr>
        <p:txBody>
          <a:bodyPr wrap="none" lIns="0" tIns="0" rIns="0" bIns="0" rtlCol="0" anchor="t"/>
          <a:lstStyle/>
          <a:p>
            <a:pPr marL="0" indent="0">
              <a:lnSpc>
                <a:spcPts val="3300"/>
              </a:lnSpc>
              <a:buNone/>
            </a:pPr>
            <a:r>
              <a:rPr lang="en-US" sz="2050" b="1" dirty="0">
                <a:solidFill>
                  <a:srgbClr val="403C4E"/>
                </a:solidFill>
                <a:latin typeface="Merriweather Bold" pitchFamily="34" charset="0"/>
                <a:ea typeface="Merriweather Bold" pitchFamily="34" charset="-122"/>
                <a:cs typeface="Merriweather Bold" pitchFamily="34" charset="-120"/>
              </a:rPr>
              <a:t>4</a:t>
            </a:r>
            <a:endParaRPr lang="en-US" sz="2050" dirty="0"/>
          </a:p>
        </p:txBody>
      </p:sp>
      <p:sp>
        <p:nvSpPr>
          <p:cNvPr id="19" name="Text 13"/>
          <p:cNvSpPr/>
          <p:nvPr/>
        </p:nvSpPr>
        <p:spPr>
          <a:xfrm>
            <a:off x="2190631" y="4892754"/>
            <a:ext cx="2653427" cy="331708"/>
          </a:xfrm>
          <a:prstGeom prst="rect">
            <a:avLst/>
          </a:prstGeom>
          <a:noFill/>
          <a:ln/>
        </p:spPr>
        <p:txBody>
          <a:bodyPr wrap="none" lIns="0" tIns="0" rIns="0" bIns="0" rtlCol="0" anchor="t"/>
          <a:lstStyle/>
          <a:p>
            <a:pPr marL="0" indent="0" algn="r">
              <a:lnSpc>
                <a:spcPts val="2600"/>
              </a:lnSpc>
              <a:buNone/>
            </a:pPr>
            <a:r>
              <a:rPr lang="en-US" sz="2050" b="1" dirty="0">
                <a:solidFill>
                  <a:srgbClr val="403C4E"/>
                </a:solidFill>
                <a:latin typeface="Merriweather Bold" pitchFamily="34" charset="0"/>
                <a:ea typeface="Merriweather Bold" pitchFamily="34" charset="-122"/>
                <a:cs typeface="Merriweather Bold" pitchFamily="34" charset="-120"/>
              </a:rPr>
              <a:t>Legal</a:t>
            </a:r>
            <a:endParaRPr lang="en-US" sz="2050" dirty="0"/>
          </a:p>
        </p:txBody>
      </p:sp>
      <p:sp>
        <p:nvSpPr>
          <p:cNvPr id="20" name="Text 14"/>
          <p:cNvSpPr/>
          <p:nvPr/>
        </p:nvSpPr>
        <p:spPr>
          <a:xfrm>
            <a:off x="742950" y="5351740"/>
            <a:ext cx="4101108" cy="679133"/>
          </a:xfrm>
          <a:prstGeom prst="rect">
            <a:avLst/>
          </a:prstGeom>
          <a:noFill/>
          <a:ln/>
        </p:spPr>
        <p:txBody>
          <a:bodyPr wrap="square" lIns="0" tIns="0" rIns="0" bIns="0" rtlCol="0" anchor="t"/>
          <a:lstStyle/>
          <a:p>
            <a:pPr marL="0" indent="0" algn="r">
              <a:lnSpc>
                <a:spcPts val="2650"/>
              </a:lnSpc>
              <a:buNone/>
            </a:pPr>
            <a:r>
              <a:rPr lang="en-US" sz="1650" dirty="0">
                <a:solidFill>
                  <a:srgbClr val="403C4E"/>
                </a:solidFill>
                <a:latin typeface="Open Sans" pitchFamily="34" charset="0"/>
                <a:ea typeface="Open Sans" pitchFamily="34" charset="-122"/>
                <a:cs typeface="Open Sans" pitchFamily="34" charset="-120"/>
              </a:rPr>
              <a:t>Compliance with AI governance policies, liability concerns.</a:t>
            </a:r>
            <a:endParaRPr lang="en-US" sz="1650" dirty="0"/>
          </a:p>
        </p:txBody>
      </p:sp>
      <p:pic>
        <p:nvPicPr>
          <p:cNvPr id="21" name="Image 4" descr="preencoded.png"/>
          <p:cNvPicPr>
            <a:picLocks noChangeAspect="1"/>
          </p:cNvPicPr>
          <p:nvPr/>
        </p:nvPicPr>
        <p:blipFill>
          <a:blip r:embed="rId7"/>
          <a:stretch>
            <a:fillRect/>
          </a:stretch>
        </p:blipFill>
        <p:spPr>
          <a:xfrm>
            <a:off x="5162431" y="2216706"/>
            <a:ext cx="4305538" cy="4305538"/>
          </a:xfrm>
          <a:prstGeom prst="rect">
            <a:avLst/>
          </a:prstGeom>
        </p:spPr>
      </p:pic>
      <p:sp>
        <p:nvSpPr>
          <p:cNvPr id="22" name="Text 15"/>
          <p:cNvSpPr/>
          <p:nvPr/>
        </p:nvSpPr>
        <p:spPr>
          <a:xfrm>
            <a:off x="5880556" y="4820067"/>
            <a:ext cx="162401" cy="424577"/>
          </a:xfrm>
          <a:prstGeom prst="rect">
            <a:avLst/>
          </a:prstGeom>
          <a:noFill/>
          <a:ln/>
        </p:spPr>
        <p:txBody>
          <a:bodyPr wrap="none" lIns="0" tIns="0" rIns="0" bIns="0" rtlCol="0" anchor="t"/>
          <a:lstStyle/>
          <a:p>
            <a:pPr marL="0" indent="0">
              <a:lnSpc>
                <a:spcPts val="3300"/>
              </a:lnSpc>
              <a:buNone/>
            </a:pPr>
            <a:r>
              <a:rPr lang="en-US" sz="2050" b="1" dirty="0">
                <a:solidFill>
                  <a:srgbClr val="403C4E"/>
                </a:solidFill>
                <a:latin typeface="Merriweather Bold" pitchFamily="34" charset="0"/>
                <a:ea typeface="Merriweather Bold" pitchFamily="34" charset="-122"/>
                <a:cs typeface="Merriweather Bold" pitchFamily="34" charset="-120"/>
              </a:rPr>
              <a:t>5</a:t>
            </a:r>
            <a:endParaRPr lang="en-US" sz="2050" dirty="0"/>
          </a:p>
        </p:txBody>
      </p:sp>
      <p:sp>
        <p:nvSpPr>
          <p:cNvPr id="23" name="Text 16"/>
          <p:cNvSpPr/>
          <p:nvPr/>
        </p:nvSpPr>
        <p:spPr>
          <a:xfrm>
            <a:off x="742950" y="6803588"/>
            <a:ext cx="13144500" cy="339566"/>
          </a:xfrm>
          <a:prstGeom prst="rect">
            <a:avLst/>
          </a:prstGeom>
          <a:noFill/>
          <a:ln/>
        </p:spPr>
        <p:txBody>
          <a:bodyPr wrap="none" lIns="0" tIns="0" rIns="0" bIns="0" rtlCol="0" anchor="t"/>
          <a:lstStyle/>
          <a:p>
            <a:pPr marL="0" indent="0">
              <a:lnSpc>
                <a:spcPts val="2650"/>
              </a:lnSpc>
              <a:buNone/>
            </a:pPr>
            <a:r>
              <a:rPr lang="en-US" sz="1650" dirty="0">
                <a:solidFill>
                  <a:srgbClr val="403C4E"/>
                </a:solidFill>
                <a:latin typeface="Open Sans" pitchFamily="34" charset="0"/>
                <a:ea typeface="Open Sans" pitchFamily="34" charset="-122"/>
                <a:cs typeface="Open Sans" pitchFamily="34" charset="-120"/>
              </a:rPr>
              <a:t>Environmental: AI-powered sustainability initiatives, energy-efficient automation.</a:t>
            </a:r>
            <a:endParaRPr lang="en-US" sz="165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793790" y="2721412"/>
            <a:ext cx="9543931" cy="708779"/>
          </a:xfrm>
          <a:prstGeom prst="rect">
            <a:avLst/>
          </a:prstGeom>
          <a:noFill/>
          <a:ln/>
        </p:spPr>
        <p:txBody>
          <a:bodyPr wrap="none" lIns="0" tIns="0" rIns="0" bIns="0" rtlCol="0" anchor="t"/>
          <a:lstStyle/>
          <a:p>
            <a:pPr marL="0" indent="0">
              <a:lnSpc>
                <a:spcPts val="5550"/>
              </a:lnSpc>
              <a:buNone/>
            </a:pPr>
            <a:r>
              <a:rPr lang="en-US" sz="4450" b="1" dirty="0">
                <a:solidFill>
                  <a:srgbClr val="403C4E"/>
                </a:solidFill>
                <a:latin typeface="Merriweather Bold" pitchFamily="34" charset="0"/>
                <a:ea typeface="Merriweather Bold" pitchFamily="34" charset="-122"/>
                <a:cs typeface="Merriweather Bold" pitchFamily="34" charset="-120"/>
              </a:rPr>
              <a:t>Case Study – AI in Leading Hotels</a:t>
            </a:r>
            <a:endParaRPr lang="en-US" sz="4450" dirty="0"/>
          </a:p>
        </p:txBody>
      </p:sp>
      <p:sp>
        <p:nvSpPr>
          <p:cNvPr id="3" name="Text 1"/>
          <p:cNvSpPr/>
          <p:nvPr/>
        </p:nvSpPr>
        <p:spPr>
          <a:xfrm>
            <a:off x="793790" y="3997166"/>
            <a:ext cx="4319230" cy="354330"/>
          </a:xfrm>
          <a:prstGeom prst="rect">
            <a:avLst/>
          </a:prstGeom>
          <a:noFill/>
          <a:ln/>
        </p:spPr>
        <p:txBody>
          <a:bodyPr wrap="none" lIns="0" tIns="0" rIns="0" bIns="0" rtlCol="0" anchor="t"/>
          <a:lstStyle/>
          <a:p>
            <a:pPr marL="0" indent="0">
              <a:lnSpc>
                <a:spcPts val="2750"/>
              </a:lnSpc>
              <a:buNone/>
            </a:pPr>
            <a:r>
              <a:rPr lang="en-US" sz="2200" b="1" dirty="0">
                <a:solidFill>
                  <a:srgbClr val="403C4E"/>
                </a:solidFill>
                <a:latin typeface="Merriweather Bold" pitchFamily="34" charset="0"/>
                <a:ea typeface="Merriweather Bold" pitchFamily="34" charset="-122"/>
                <a:cs typeface="Merriweather Bold" pitchFamily="34" charset="-120"/>
              </a:rPr>
              <a:t>Hilton's AI Concierge 'Connie'</a:t>
            </a:r>
            <a:endParaRPr lang="en-US" sz="2200" dirty="0"/>
          </a:p>
        </p:txBody>
      </p:sp>
      <p:sp>
        <p:nvSpPr>
          <p:cNvPr id="4" name="Text 2"/>
          <p:cNvSpPr/>
          <p:nvPr/>
        </p:nvSpPr>
        <p:spPr>
          <a:xfrm>
            <a:off x="793790" y="4578310"/>
            <a:ext cx="6244709" cy="362903"/>
          </a:xfrm>
          <a:prstGeom prst="rect">
            <a:avLst/>
          </a:prstGeom>
          <a:noFill/>
          <a:ln/>
        </p:spPr>
        <p:txBody>
          <a:bodyPr wrap="none" lIns="0" tIns="0" rIns="0" bIns="0" rtlCol="0" anchor="t"/>
          <a:lstStyle/>
          <a:p>
            <a:pPr marL="0" indent="0">
              <a:lnSpc>
                <a:spcPts val="2850"/>
              </a:lnSpc>
              <a:buNone/>
            </a:pPr>
            <a:r>
              <a:rPr lang="en-US" sz="1750" dirty="0">
                <a:solidFill>
                  <a:srgbClr val="403C4E"/>
                </a:solidFill>
                <a:latin typeface="Open Sans" pitchFamily="34" charset="0"/>
                <a:ea typeface="Open Sans" pitchFamily="34" charset="-122"/>
                <a:cs typeface="Open Sans" pitchFamily="34" charset="-120"/>
              </a:rPr>
              <a:t>AI-powered guest interaction &amp; service personalization.</a:t>
            </a:r>
            <a:endParaRPr lang="en-US" sz="1750" dirty="0"/>
          </a:p>
        </p:txBody>
      </p:sp>
      <p:sp>
        <p:nvSpPr>
          <p:cNvPr id="5" name="Text 3"/>
          <p:cNvSpPr/>
          <p:nvPr/>
        </p:nvSpPr>
        <p:spPr>
          <a:xfrm>
            <a:off x="7599521" y="3997166"/>
            <a:ext cx="4727853" cy="354330"/>
          </a:xfrm>
          <a:prstGeom prst="rect">
            <a:avLst/>
          </a:prstGeom>
          <a:noFill/>
          <a:ln/>
        </p:spPr>
        <p:txBody>
          <a:bodyPr wrap="none" lIns="0" tIns="0" rIns="0" bIns="0" rtlCol="0" anchor="t"/>
          <a:lstStyle/>
          <a:p>
            <a:pPr marL="0" indent="0">
              <a:lnSpc>
                <a:spcPts val="2750"/>
              </a:lnSpc>
              <a:buNone/>
            </a:pPr>
            <a:r>
              <a:rPr lang="en-US" sz="2200" b="1" dirty="0">
                <a:solidFill>
                  <a:srgbClr val="403C4E"/>
                </a:solidFill>
                <a:latin typeface="Merriweather Bold" pitchFamily="34" charset="0"/>
                <a:ea typeface="Merriweather Bold" pitchFamily="34" charset="-122"/>
                <a:cs typeface="Merriweather Bold" pitchFamily="34" charset="-120"/>
              </a:rPr>
              <a:t>Alibaba's AI-Driven FlyZoo Hotel</a:t>
            </a:r>
            <a:endParaRPr lang="en-US" sz="2200" dirty="0"/>
          </a:p>
        </p:txBody>
      </p:sp>
      <p:sp>
        <p:nvSpPr>
          <p:cNvPr id="6" name="Text 4"/>
          <p:cNvSpPr/>
          <p:nvPr/>
        </p:nvSpPr>
        <p:spPr>
          <a:xfrm>
            <a:off x="7599521" y="4578310"/>
            <a:ext cx="6244709" cy="725805"/>
          </a:xfrm>
          <a:prstGeom prst="rect">
            <a:avLst/>
          </a:prstGeom>
          <a:noFill/>
          <a:ln/>
        </p:spPr>
        <p:txBody>
          <a:bodyPr wrap="square" lIns="0" tIns="0" rIns="0" bIns="0" rtlCol="0" anchor="t"/>
          <a:lstStyle/>
          <a:p>
            <a:pPr marL="0" indent="0">
              <a:lnSpc>
                <a:spcPts val="2850"/>
              </a:lnSpc>
              <a:buNone/>
            </a:pPr>
            <a:r>
              <a:rPr lang="en-US" sz="1750" dirty="0">
                <a:solidFill>
                  <a:srgbClr val="403C4E"/>
                </a:solidFill>
                <a:latin typeface="Open Sans" pitchFamily="34" charset="0"/>
                <a:ea typeface="Open Sans" pitchFamily="34" charset="-122"/>
                <a:cs typeface="Open Sans" pitchFamily="34" charset="-120"/>
              </a:rPr>
              <a:t>Fully automated AI-driven guest experience by voice Gursoy, Malodia and Dhir, (2022).</a:t>
            </a:r>
            <a:endParaRPr lang="en-US" sz="175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6280190" y="867251"/>
            <a:ext cx="7556421" cy="1417558"/>
          </a:xfrm>
          <a:prstGeom prst="rect">
            <a:avLst/>
          </a:prstGeom>
          <a:noFill/>
          <a:ln/>
        </p:spPr>
        <p:txBody>
          <a:bodyPr wrap="square" lIns="0" tIns="0" rIns="0" bIns="0" rtlCol="0" anchor="t"/>
          <a:lstStyle/>
          <a:p>
            <a:pPr marL="0" indent="0">
              <a:lnSpc>
                <a:spcPts val="5550"/>
              </a:lnSpc>
              <a:buNone/>
            </a:pPr>
            <a:r>
              <a:rPr lang="en-US" sz="4450" b="1" dirty="0">
                <a:solidFill>
                  <a:srgbClr val="403C4E"/>
                </a:solidFill>
                <a:latin typeface="Merriweather Bold" pitchFamily="34" charset="0"/>
                <a:ea typeface="Merriweather Bold" pitchFamily="34" charset="-122"/>
                <a:cs typeface="Merriweather Bold" pitchFamily="34" charset="-120"/>
              </a:rPr>
              <a:t>Industry Response &amp; Adaptation</a:t>
            </a:r>
            <a:endParaRPr lang="en-US" sz="4450" dirty="0"/>
          </a:p>
        </p:txBody>
      </p:sp>
      <p:sp>
        <p:nvSpPr>
          <p:cNvPr id="4" name="Shape 1"/>
          <p:cNvSpPr/>
          <p:nvPr/>
        </p:nvSpPr>
        <p:spPr>
          <a:xfrm>
            <a:off x="6605111" y="2624971"/>
            <a:ext cx="30480" cy="4737378"/>
          </a:xfrm>
          <a:prstGeom prst="roundRect">
            <a:avLst>
              <a:gd name="adj" fmla="val 312558"/>
            </a:avLst>
          </a:prstGeom>
          <a:solidFill>
            <a:srgbClr val="E5BEB2"/>
          </a:solidFill>
          <a:ln/>
        </p:spPr>
        <p:txBody>
          <a:bodyPr/>
          <a:lstStyle/>
          <a:p>
            <a:endParaRPr lang="en-GB"/>
          </a:p>
        </p:txBody>
      </p:sp>
      <p:sp>
        <p:nvSpPr>
          <p:cNvPr id="5" name="Shape 2"/>
          <p:cNvSpPr/>
          <p:nvPr/>
        </p:nvSpPr>
        <p:spPr>
          <a:xfrm>
            <a:off x="6845022" y="3120033"/>
            <a:ext cx="793790" cy="30480"/>
          </a:xfrm>
          <a:prstGeom prst="roundRect">
            <a:avLst>
              <a:gd name="adj" fmla="val 312558"/>
            </a:avLst>
          </a:prstGeom>
          <a:solidFill>
            <a:srgbClr val="E5BEB2"/>
          </a:solidFill>
          <a:ln/>
        </p:spPr>
        <p:txBody>
          <a:bodyPr/>
          <a:lstStyle/>
          <a:p>
            <a:endParaRPr lang="en-GB"/>
          </a:p>
        </p:txBody>
      </p:sp>
      <p:sp>
        <p:nvSpPr>
          <p:cNvPr id="6" name="Shape 3"/>
          <p:cNvSpPr/>
          <p:nvPr/>
        </p:nvSpPr>
        <p:spPr>
          <a:xfrm>
            <a:off x="6365200" y="2880122"/>
            <a:ext cx="510302" cy="510302"/>
          </a:xfrm>
          <a:prstGeom prst="roundRect">
            <a:avLst>
              <a:gd name="adj" fmla="val 18669"/>
            </a:avLst>
          </a:prstGeom>
          <a:solidFill>
            <a:srgbClr val="FFD8CC"/>
          </a:solidFill>
          <a:ln w="7620">
            <a:solidFill>
              <a:srgbClr val="E5BEB2"/>
            </a:solidFill>
            <a:prstDash val="solid"/>
          </a:ln>
        </p:spPr>
        <p:txBody>
          <a:bodyPr/>
          <a:lstStyle/>
          <a:p>
            <a:endParaRPr lang="en-GB"/>
          </a:p>
        </p:txBody>
      </p:sp>
      <p:sp>
        <p:nvSpPr>
          <p:cNvPr id="7" name="Text 4"/>
          <p:cNvSpPr/>
          <p:nvPr/>
        </p:nvSpPr>
        <p:spPr>
          <a:xfrm>
            <a:off x="6542365" y="2965133"/>
            <a:ext cx="155853" cy="340281"/>
          </a:xfrm>
          <a:prstGeom prst="rect">
            <a:avLst/>
          </a:prstGeom>
          <a:noFill/>
          <a:ln/>
        </p:spPr>
        <p:txBody>
          <a:bodyPr wrap="none" lIns="0" tIns="0" rIns="0" bIns="0" rtlCol="0" anchor="t"/>
          <a:lstStyle/>
          <a:p>
            <a:pPr marL="0" indent="0" algn="ctr">
              <a:lnSpc>
                <a:spcPts val="2650"/>
              </a:lnSpc>
              <a:buNone/>
            </a:pPr>
            <a:r>
              <a:rPr lang="en-US" sz="2650" b="1" dirty="0">
                <a:solidFill>
                  <a:srgbClr val="403C4E"/>
                </a:solidFill>
                <a:latin typeface="Merriweather Bold" pitchFamily="34" charset="0"/>
                <a:ea typeface="Merriweather Bold" pitchFamily="34" charset="-122"/>
                <a:cs typeface="Merriweather Bold" pitchFamily="34" charset="-120"/>
              </a:rPr>
              <a:t>1</a:t>
            </a:r>
            <a:endParaRPr lang="en-US" sz="2650" dirty="0"/>
          </a:p>
        </p:txBody>
      </p:sp>
      <p:sp>
        <p:nvSpPr>
          <p:cNvPr id="8" name="Text 5"/>
          <p:cNvSpPr/>
          <p:nvPr/>
        </p:nvSpPr>
        <p:spPr>
          <a:xfrm>
            <a:off x="7867888" y="2851785"/>
            <a:ext cx="5329118" cy="354330"/>
          </a:xfrm>
          <a:prstGeom prst="rect">
            <a:avLst/>
          </a:prstGeom>
          <a:noFill/>
          <a:ln/>
        </p:spPr>
        <p:txBody>
          <a:bodyPr wrap="none" lIns="0" tIns="0" rIns="0" bIns="0" rtlCol="0" anchor="t"/>
          <a:lstStyle/>
          <a:p>
            <a:pPr marL="0" indent="0" algn="l">
              <a:lnSpc>
                <a:spcPts val="2750"/>
              </a:lnSpc>
              <a:buNone/>
            </a:pPr>
            <a:r>
              <a:rPr lang="en-US" sz="2200" b="1" dirty="0">
                <a:solidFill>
                  <a:srgbClr val="403C4E"/>
                </a:solidFill>
                <a:latin typeface="Merriweather Bold" pitchFamily="34" charset="0"/>
                <a:ea typeface="Merriweather Bold" pitchFamily="34" charset="-122"/>
                <a:cs typeface="Merriweather Bold" pitchFamily="34" charset="-120"/>
              </a:rPr>
              <a:t>AI-Training Programs for Employees</a:t>
            </a:r>
            <a:endParaRPr lang="en-US" sz="2200" dirty="0"/>
          </a:p>
        </p:txBody>
      </p:sp>
      <p:sp>
        <p:nvSpPr>
          <p:cNvPr id="9" name="Text 6"/>
          <p:cNvSpPr/>
          <p:nvPr/>
        </p:nvSpPr>
        <p:spPr>
          <a:xfrm>
            <a:off x="7867888" y="3342203"/>
            <a:ext cx="5968722" cy="362903"/>
          </a:xfrm>
          <a:prstGeom prst="rect">
            <a:avLst/>
          </a:prstGeom>
          <a:noFill/>
          <a:ln/>
        </p:spPr>
        <p:txBody>
          <a:bodyPr wrap="none" lIns="0" tIns="0" rIns="0" bIns="0" rtlCol="0" anchor="t"/>
          <a:lstStyle/>
          <a:p>
            <a:pPr marL="0" indent="0" algn="l">
              <a:lnSpc>
                <a:spcPts val="2850"/>
              </a:lnSpc>
              <a:buNone/>
            </a:pPr>
            <a:r>
              <a:rPr lang="en-US" sz="1750" dirty="0">
                <a:solidFill>
                  <a:srgbClr val="403C4E"/>
                </a:solidFill>
                <a:latin typeface="Open Sans" pitchFamily="34" charset="0"/>
                <a:ea typeface="Open Sans" pitchFamily="34" charset="-122"/>
                <a:cs typeface="Open Sans" pitchFamily="34" charset="-120"/>
              </a:rPr>
              <a:t>Upskilling hospitality staff to work with AI tools.</a:t>
            </a:r>
            <a:endParaRPr lang="en-US" sz="1750" dirty="0"/>
          </a:p>
        </p:txBody>
      </p:sp>
      <p:sp>
        <p:nvSpPr>
          <p:cNvPr id="10" name="Shape 7"/>
          <p:cNvSpPr/>
          <p:nvPr/>
        </p:nvSpPr>
        <p:spPr>
          <a:xfrm>
            <a:off x="6845022" y="4653796"/>
            <a:ext cx="793790" cy="30480"/>
          </a:xfrm>
          <a:prstGeom prst="roundRect">
            <a:avLst>
              <a:gd name="adj" fmla="val 312558"/>
            </a:avLst>
          </a:prstGeom>
          <a:solidFill>
            <a:srgbClr val="E5BEB2"/>
          </a:solidFill>
          <a:ln/>
        </p:spPr>
        <p:txBody>
          <a:bodyPr/>
          <a:lstStyle/>
          <a:p>
            <a:endParaRPr lang="en-GB"/>
          </a:p>
        </p:txBody>
      </p:sp>
      <p:sp>
        <p:nvSpPr>
          <p:cNvPr id="11" name="Shape 8"/>
          <p:cNvSpPr/>
          <p:nvPr/>
        </p:nvSpPr>
        <p:spPr>
          <a:xfrm>
            <a:off x="6365200" y="4413885"/>
            <a:ext cx="510302" cy="510302"/>
          </a:xfrm>
          <a:prstGeom prst="roundRect">
            <a:avLst>
              <a:gd name="adj" fmla="val 18669"/>
            </a:avLst>
          </a:prstGeom>
          <a:solidFill>
            <a:srgbClr val="FFD8CC"/>
          </a:solidFill>
          <a:ln w="7620">
            <a:solidFill>
              <a:srgbClr val="E5BEB2"/>
            </a:solidFill>
            <a:prstDash val="solid"/>
          </a:ln>
        </p:spPr>
        <p:txBody>
          <a:bodyPr/>
          <a:lstStyle/>
          <a:p>
            <a:endParaRPr lang="en-GB"/>
          </a:p>
        </p:txBody>
      </p:sp>
      <p:sp>
        <p:nvSpPr>
          <p:cNvPr id="12" name="Text 9"/>
          <p:cNvSpPr/>
          <p:nvPr/>
        </p:nvSpPr>
        <p:spPr>
          <a:xfrm>
            <a:off x="6517362" y="4498896"/>
            <a:ext cx="205859" cy="340281"/>
          </a:xfrm>
          <a:prstGeom prst="rect">
            <a:avLst/>
          </a:prstGeom>
          <a:noFill/>
          <a:ln/>
        </p:spPr>
        <p:txBody>
          <a:bodyPr wrap="none" lIns="0" tIns="0" rIns="0" bIns="0" rtlCol="0" anchor="t"/>
          <a:lstStyle/>
          <a:p>
            <a:pPr marL="0" indent="0" algn="ctr">
              <a:lnSpc>
                <a:spcPts val="2650"/>
              </a:lnSpc>
              <a:buNone/>
            </a:pPr>
            <a:r>
              <a:rPr lang="en-US" sz="2650" b="1" dirty="0">
                <a:solidFill>
                  <a:srgbClr val="403C4E"/>
                </a:solidFill>
                <a:latin typeface="Merriweather Bold" pitchFamily="34" charset="0"/>
                <a:ea typeface="Merriweather Bold" pitchFamily="34" charset="-122"/>
                <a:cs typeface="Merriweather Bold" pitchFamily="34" charset="-120"/>
              </a:rPr>
              <a:t>2</a:t>
            </a:r>
            <a:endParaRPr lang="en-US" sz="2650" dirty="0"/>
          </a:p>
        </p:txBody>
      </p:sp>
      <p:sp>
        <p:nvSpPr>
          <p:cNvPr id="13" name="Text 10"/>
          <p:cNvSpPr/>
          <p:nvPr/>
        </p:nvSpPr>
        <p:spPr>
          <a:xfrm>
            <a:off x="7867888" y="4385548"/>
            <a:ext cx="4803458" cy="354330"/>
          </a:xfrm>
          <a:prstGeom prst="rect">
            <a:avLst/>
          </a:prstGeom>
          <a:noFill/>
          <a:ln/>
        </p:spPr>
        <p:txBody>
          <a:bodyPr wrap="none" lIns="0" tIns="0" rIns="0" bIns="0" rtlCol="0" anchor="t"/>
          <a:lstStyle/>
          <a:p>
            <a:pPr marL="0" indent="0" algn="l">
              <a:lnSpc>
                <a:spcPts val="2750"/>
              </a:lnSpc>
              <a:buNone/>
            </a:pPr>
            <a:r>
              <a:rPr lang="en-US" sz="2200" b="1" dirty="0">
                <a:solidFill>
                  <a:srgbClr val="403C4E"/>
                </a:solidFill>
                <a:latin typeface="Merriweather Bold" pitchFamily="34" charset="0"/>
                <a:ea typeface="Merriweather Bold" pitchFamily="34" charset="-122"/>
                <a:cs typeface="Merriweather Bold" pitchFamily="34" charset="-120"/>
              </a:rPr>
              <a:t>Hybrid AI-Human Service Models</a:t>
            </a:r>
            <a:endParaRPr lang="en-US" sz="2200" dirty="0"/>
          </a:p>
        </p:txBody>
      </p:sp>
      <p:sp>
        <p:nvSpPr>
          <p:cNvPr id="14" name="Text 11"/>
          <p:cNvSpPr/>
          <p:nvPr/>
        </p:nvSpPr>
        <p:spPr>
          <a:xfrm>
            <a:off x="7867888" y="4875967"/>
            <a:ext cx="5968722" cy="362903"/>
          </a:xfrm>
          <a:prstGeom prst="rect">
            <a:avLst/>
          </a:prstGeom>
          <a:noFill/>
          <a:ln/>
        </p:spPr>
        <p:txBody>
          <a:bodyPr wrap="none" lIns="0" tIns="0" rIns="0" bIns="0" rtlCol="0" anchor="t"/>
          <a:lstStyle/>
          <a:p>
            <a:pPr marL="0" indent="0" algn="l">
              <a:lnSpc>
                <a:spcPts val="2850"/>
              </a:lnSpc>
              <a:buNone/>
            </a:pPr>
            <a:r>
              <a:rPr lang="en-US" sz="1750" dirty="0">
                <a:solidFill>
                  <a:srgbClr val="403C4E"/>
                </a:solidFill>
                <a:latin typeface="Open Sans" pitchFamily="34" charset="0"/>
                <a:ea typeface="Open Sans" pitchFamily="34" charset="-122"/>
                <a:cs typeface="Open Sans" pitchFamily="34" charset="-120"/>
              </a:rPr>
              <a:t>AI handles automation, staff focuses on personalization.</a:t>
            </a:r>
            <a:endParaRPr lang="en-US" sz="1750" dirty="0"/>
          </a:p>
        </p:txBody>
      </p:sp>
      <p:sp>
        <p:nvSpPr>
          <p:cNvPr id="15" name="Shape 12"/>
          <p:cNvSpPr/>
          <p:nvPr/>
        </p:nvSpPr>
        <p:spPr>
          <a:xfrm>
            <a:off x="6845022" y="6187559"/>
            <a:ext cx="793790" cy="30480"/>
          </a:xfrm>
          <a:prstGeom prst="roundRect">
            <a:avLst>
              <a:gd name="adj" fmla="val 312558"/>
            </a:avLst>
          </a:prstGeom>
          <a:solidFill>
            <a:srgbClr val="E5BEB2"/>
          </a:solidFill>
          <a:ln/>
        </p:spPr>
        <p:txBody>
          <a:bodyPr/>
          <a:lstStyle/>
          <a:p>
            <a:endParaRPr lang="en-GB"/>
          </a:p>
        </p:txBody>
      </p:sp>
      <p:sp>
        <p:nvSpPr>
          <p:cNvPr id="16" name="Shape 13"/>
          <p:cNvSpPr/>
          <p:nvPr/>
        </p:nvSpPr>
        <p:spPr>
          <a:xfrm>
            <a:off x="6365200" y="5947648"/>
            <a:ext cx="510302" cy="510302"/>
          </a:xfrm>
          <a:prstGeom prst="roundRect">
            <a:avLst>
              <a:gd name="adj" fmla="val 18669"/>
            </a:avLst>
          </a:prstGeom>
          <a:solidFill>
            <a:srgbClr val="FFD8CC"/>
          </a:solidFill>
          <a:ln w="7620">
            <a:solidFill>
              <a:srgbClr val="E5BEB2"/>
            </a:solidFill>
            <a:prstDash val="solid"/>
          </a:ln>
        </p:spPr>
        <p:txBody>
          <a:bodyPr/>
          <a:lstStyle/>
          <a:p>
            <a:endParaRPr lang="en-GB"/>
          </a:p>
        </p:txBody>
      </p:sp>
      <p:sp>
        <p:nvSpPr>
          <p:cNvPr id="17" name="Text 14"/>
          <p:cNvSpPr/>
          <p:nvPr/>
        </p:nvSpPr>
        <p:spPr>
          <a:xfrm>
            <a:off x="6524030" y="6032659"/>
            <a:ext cx="192643" cy="340281"/>
          </a:xfrm>
          <a:prstGeom prst="rect">
            <a:avLst/>
          </a:prstGeom>
          <a:noFill/>
          <a:ln/>
        </p:spPr>
        <p:txBody>
          <a:bodyPr wrap="none" lIns="0" tIns="0" rIns="0" bIns="0" rtlCol="0" anchor="t"/>
          <a:lstStyle/>
          <a:p>
            <a:pPr marL="0" indent="0" algn="ctr">
              <a:lnSpc>
                <a:spcPts val="2650"/>
              </a:lnSpc>
              <a:buNone/>
            </a:pPr>
            <a:r>
              <a:rPr lang="en-US" sz="2650" b="1" dirty="0">
                <a:solidFill>
                  <a:srgbClr val="403C4E"/>
                </a:solidFill>
                <a:latin typeface="Merriweather Bold" pitchFamily="34" charset="0"/>
                <a:ea typeface="Merriweather Bold" pitchFamily="34" charset="-122"/>
                <a:cs typeface="Merriweather Bold" pitchFamily="34" charset="-120"/>
              </a:rPr>
              <a:t>3</a:t>
            </a:r>
            <a:endParaRPr lang="en-US" sz="2650" dirty="0"/>
          </a:p>
        </p:txBody>
      </p:sp>
      <p:sp>
        <p:nvSpPr>
          <p:cNvPr id="18" name="Text 15"/>
          <p:cNvSpPr/>
          <p:nvPr/>
        </p:nvSpPr>
        <p:spPr>
          <a:xfrm>
            <a:off x="7867888" y="5919311"/>
            <a:ext cx="3504486" cy="354330"/>
          </a:xfrm>
          <a:prstGeom prst="rect">
            <a:avLst/>
          </a:prstGeom>
          <a:noFill/>
          <a:ln/>
        </p:spPr>
        <p:txBody>
          <a:bodyPr wrap="none" lIns="0" tIns="0" rIns="0" bIns="0" rtlCol="0" anchor="t"/>
          <a:lstStyle/>
          <a:p>
            <a:pPr marL="0" indent="0" algn="l">
              <a:lnSpc>
                <a:spcPts val="2750"/>
              </a:lnSpc>
              <a:buNone/>
            </a:pPr>
            <a:r>
              <a:rPr lang="en-US" sz="2200" b="1" dirty="0">
                <a:solidFill>
                  <a:srgbClr val="403C4E"/>
                </a:solidFill>
                <a:latin typeface="Merriweather Bold" pitchFamily="34" charset="0"/>
                <a:ea typeface="Merriweather Bold" pitchFamily="34" charset="-122"/>
                <a:cs typeface="Merriweather Bold" pitchFamily="34" charset="-120"/>
              </a:rPr>
              <a:t>AI in Crisis Management</a:t>
            </a:r>
            <a:endParaRPr lang="en-US" sz="2200" dirty="0"/>
          </a:p>
        </p:txBody>
      </p:sp>
      <p:sp>
        <p:nvSpPr>
          <p:cNvPr id="19" name="Text 16"/>
          <p:cNvSpPr/>
          <p:nvPr/>
        </p:nvSpPr>
        <p:spPr>
          <a:xfrm>
            <a:off x="7867888" y="6409730"/>
            <a:ext cx="5968722" cy="725805"/>
          </a:xfrm>
          <a:prstGeom prst="rect">
            <a:avLst/>
          </a:prstGeom>
          <a:noFill/>
          <a:ln/>
        </p:spPr>
        <p:txBody>
          <a:bodyPr wrap="square" lIns="0" tIns="0" rIns="0" bIns="0" rtlCol="0" anchor="t"/>
          <a:lstStyle/>
          <a:p>
            <a:pPr marL="0" indent="0" algn="l">
              <a:lnSpc>
                <a:spcPts val="2850"/>
              </a:lnSpc>
              <a:buNone/>
            </a:pPr>
            <a:r>
              <a:rPr lang="en-US" sz="1750" dirty="0">
                <a:solidFill>
                  <a:srgbClr val="403C4E"/>
                </a:solidFill>
                <a:latin typeface="Open Sans" pitchFamily="34" charset="0"/>
                <a:ea typeface="Open Sans" pitchFamily="34" charset="-122"/>
                <a:cs typeface="Open Sans" pitchFamily="34" charset="-120"/>
              </a:rPr>
              <a:t>Predictive analytics for forecasting disruptions According to Costa and Costa, (2022).</a:t>
            </a:r>
            <a:endParaRPr lang="en-US" sz="175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793790" y="2391132"/>
            <a:ext cx="7556421" cy="1417558"/>
          </a:xfrm>
          <a:prstGeom prst="rect">
            <a:avLst/>
          </a:prstGeom>
          <a:noFill/>
          <a:ln/>
        </p:spPr>
        <p:txBody>
          <a:bodyPr wrap="square" lIns="0" tIns="0" rIns="0" bIns="0" rtlCol="0" anchor="t"/>
          <a:lstStyle/>
          <a:p>
            <a:pPr marL="0" indent="0">
              <a:lnSpc>
                <a:spcPts val="5550"/>
              </a:lnSpc>
              <a:buNone/>
            </a:pPr>
            <a:r>
              <a:rPr lang="en-US" sz="4450" b="1" dirty="0">
                <a:solidFill>
                  <a:srgbClr val="403C4E"/>
                </a:solidFill>
                <a:latin typeface="Merriweather Bold" pitchFamily="34" charset="0"/>
                <a:ea typeface="Merriweather Bold" pitchFamily="34" charset="-122"/>
                <a:cs typeface="Merriweather Bold" pitchFamily="34" charset="-120"/>
              </a:rPr>
              <a:t>Future Trends in AI &amp; Hospitality</a:t>
            </a:r>
            <a:endParaRPr lang="en-US" sz="4450" dirty="0"/>
          </a:p>
        </p:txBody>
      </p:sp>
      <p:sp>
        <p:nvSpPr>
          <p:cNvPr id="4" name="Text 1"/>
          <p:cNvSpPr/>
          <p:nvPr/>
        </p:nvSpPr>
        <p:spPr>
          <a:xfrm>
            <a:off x="793790" y="4148852"/>
            <a:ext cx="7556421" cy="362903"/>
          </a:xfrm>
          <a:prstGeom prst="rect">
            <a:avLst/>
          </a:prstGeom>
          <a:noFill/>
          <a:ln/>
        </p:spPr>
        <p:txBody>
          <a:bodyPr wrap="none" lIns="0" tIns="0" rIns="0" bIns="0" rtlCol="0" anchor="t"/>
          <a:lstStyle/>
          <a:p>
            <a:pPr marL="342900" indent="-342900">
              <a:lnSpc>
                <a:spcPts val="2850"/>
              </a:lnSpc>
              <a:buSzPct val="100000"/>
              <a:buChar char="•"/>
            </a:pPr>
            <a:r>
              <a:rPr lang="en-US" sz="1750" b="1" dirty="0">
                <a:solidFill>
                  <a:srgbClr val="403C4E"/>
                </a:solidFill>
                <a:latin typeface="Open Sans" pitchFamily="34" charset="0"/>
                <a:ea typeface="Open Sans" pitchFamily="34" charset="-122"/>
                <a:cs typeface="Open Sans" pitchFamily="34" charset="-120"/>
              </a:rPr>
              <a:t>What’s Next?</a:t>
            </a:r>
            <a:endParaRPr lang="en-US" sz="1750" dirty="0"/>
          </a:p>
        </p:txBody>
      </p:sp>
      <p:sp>
        <p:nvSpPr>
          <p:cNvPr id="5" name="Text 2"/>
          <p:cNvSpPr/>
          <p:nvPr/>
        </p:nvSpPr>
        <p:spPr>
          <a:xfrm>
            <a:off x="793790" y="4591050"/>
            <a:ext cx="7556421" cy="362903"/>
          </a:xfrm>
          <a:prstGeom prst="rect">
            <a:avLst/>
          </a:prstGeom>
          <a:noFill/>
          <a:ln/>
        </p:spPr>
        <p:txBody>
          <a:bodyPr wrap="none" lIns="0" tIns="0" rIns="0" bIns="0" rtlCol="0" anchor="t"/>
          <a:lstStyle/>
          <a:p>
            <a:pPr marL="685800" lvl="1" indent="-342900">
              <a:lnSpc>
                <a:spcPts val="2850"/>
              </a:lnSpc>
              <a:buSzPct val="100000"/>
              <a:buChar char="•"/>
            </a:pPr>
            <a:r>
              <a:rPr lang="en-US" sz="1750" i="1" dirty="0">
                <a:solidFill>
                  <a:srgbClr val="403C4E"/>
                </a:solidFill>
                <a:latin typeface="Open Sans" pitchFamily="34" charset="0"/>
                <a:ea typeface="Open Sans" pitchFamily="34" charset="-122"/>
                <a:cs typeface="Open Sans" pitchFamily="34" charset="-120"/>
              </a:rPr>
              <a:t>AI-driven robotic concierges.</a:t>
            </a:r>
            <a:endParaRPr lang="en-US" sz="1750" dirty="0"/>
          </a:p>
        </p:txBody>
      </p:sp>
      <p:sp>
        <p:nvSpPr>
          <p:cNvPr id="6" name="Text 3"/>
          <p:cNvSpPr/>
          <p:nvPr/>
        </p:nvSpPr>
        <p:spPr>
          <a:xfrm>
            <a:off x="793790" y="5033248"/>
            <a:ext cx="7556421" cy="362903"/>
          </a:xfrm>
          <a:prstGeom prst="rect">
            <a:avLst/>
          </a:prstGeom>
          <a:noFill/>
          <a:ln/>
        </p:spPr>
        <p:txBody>
          <a:bodyPr wrap="none" lIns="0" tIns="0" rIns="0" bIns="0" rtlCol="0" anchor="t"/>
          <a:lstStyle/>
          <a:p>
            <a:pPr marL="685800" lvl="1" indent="-342900">
              <a:lnSpc>
                <a:spcPts val="2850"/>
              </a:lnSpc>
              <a:buSzPct val="100000"/>
              <a:buChar char="•"/>
            </a:pPr>
            <a:r>
              <a:rPr lang="en-US" sz="1750" i="1" dirty="0">
                <a:solidFill>
                  <a:srgbClr val="403C4E"/>
                </a:solidFill>
                <a:latin typeface="Open Sans" pitchFamily="34" charset="0"/>
                <a:ea typeface="Open Sans" pitchFamily="34" charset="-122"/>
                <a:cs typeface="Open Sans" pitchFamily="34" charset="-120"/>
              </a:rPr>
              <a:t>Blockchain + AI for secure transactions </a:t>
            </a:r>
            <a:r>
              <a:rPr lang="en-US" sz="1750" dirty="0">
                <a:solidFill>
                  <a:srgbClr val="403C4E"/>
                </a:solidFill>
                <a:latin typeface="Open Sans" pitchFamily="34" charset="0"/>
                <a:ea typeface="Open Sans" pitchFamily="34" charset="-122"/>
                <a:cs typeface="Open Sans" pitchFamily="34" charset="-120"/>
              </a:rPr>
              <a:t>as per Sarode, (2022)</a:t>
            </a:r>
            <a:r>
              <a:rPr lang="en-US" sz="1750" i="1" dirty="0">
                <a:solidFill>
                  <a:srgbClr val="403C4E"/>
                </a:solidFill>
                <a:latin typeface="Open Sans" pitchFamily="34" charset="0"/>
                <a:ea typeface="Open Sans" pitchFamily="34" charset="-122"/>
                <a:cs typeface="Open Sans" pitchFamily="34" charset="-120"/>
              </a:rPr>
              <a:t>.</a:t>
            </a:r>
            <a:endParaRPr lang="en-US" sz="1750" dirty="0"/>
          </a:p>
        </p:txBody>
      </p:sp>
      <p:sp>
        <p:nvSpPr>
          <p:cNvPr id="7" name="Text 4"/>
          <p:cNvSpPr/>
          <p:nvPr/>
        </p:nvSpPr>
        <p:spPr>
          <a:xfrm>
            <a:off x="793790" y="5475446"/>
            <a:ext cx="7556421" cy="362903"/>
          </a:xfrm>
          <a:prstGeom prst="rect">
            <a:avLst/>
          </a:prstGeom>
          <a:noFill/>
          <a:ln/>
        </p:spPr>
        <p:txBody>
          <a:bodyPr wrap="none" lIns="0" tIns="0" rIns="0" bIns="0" rtlCol="0" anchor="t"/>
          <a:lstStyle/>
          <a:p>
            <a:pPr marL="685800" lvl="1" indent="-342900">
              <a:lnSpc>
                <a:spcPts val="2850"/>
              </a:lnSpc>
              <a:buSzPct val="100000"/>
              <a:buChar char="•"/>
            </a:pPr>
            <a:r>
              <a:rPr lang="en-US" sz="1750" i="1" dirty="0">
                <a:solidFill>
                  <a:srgbClr val="403C4E"/>
                </a:solidFill>
                <a:latin typeface="Open Sans" pitchFamily="34" charset="0"/>
                <a:ea typeface="Open Sans" pitchFamily="34" charset="-122"/>
                <a:cs typeface="Open Sans" pitchFamily="34" charset="-120"/>
              </a:rPr>
              <a:t>Voice &amp; facial recognition for ultra-personalized stays.</a:t>
            </a:r>
            <a:endParaRPr lang="en-US" sz="175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6280190" y="2612231"/>
            <a:ext cx="7556421" cy="1417558"/>
          </a:xfrm>
          <a:prstGeom prst="rect">
            <a:avLst/>
          </a:prstGeom>
          <a:noFill/>
          <a:ln/>
        </p:spPr>
        <p:txBody>
          <a:bodyPr wrap="square" lIns="0" tIns="0" rIns="0" bIns="0" rtlCol="0" anchor="t"/>
          <a:lstStyle/>
          <a:p>
            <a:pPr marL="0" indent="0">
              <a:lnSpc>
                <a:spcPts val="5550"/>
              </a:lnSpc>
              <a:buNone/>
            </a:pPr>
            <a:r>
              <a:rPr lang="en-US" sz="4450" b="1" dirty="0">
                <a:solidFill>
                  <a:srgbClr val="403C4E"/>
                </a:solidFill>
                <a:latin typeface="Merriweather Bold" pitchFamily="34" charset="0"/>
                <a:ea typeface="Merriweather Bold" pitchFamily="34" charset="-122"/>
                <a:cs typeface="Merriweather Bold" pitchFamily="34" charset="-120"/>
              </a:rPr>
              <a:t>Conclusion – Key Takeaways</a:t>
            </a:r>
            <a:endParaRPr lang="en-US" sz="4450" dirty="0"/>
          </a:p>
        </p:txBody>
      </p:sp>
      <p:sp>
        <p:nvSpPr>
          <p:cNvPr id="4" name="Text 1"/>
          <p:cNvSpPr/>
          <p:nvPr/>
        </p:nvSpPr>
        <p:spPr>
          <a:xfrm>
            <a:off x="6280190" y="4369951"/>
            <a:ext cx="7556421" cy="362903"/>
          </a:xfrm>
          <a:prstGeom prst="rect">
            <a:avLst/>
          </a:prstGeom>
          <a:noFill/>
          <a:ln/>
        </p:spPr>
        <p:txBody>
          <a:bodyPr wrap="none" lIns="0" tIns="0" rIns="0" bIns="0" rtlCol="0" anchor="t"/>
          <a:lstStyle/>
          <a:p>
            <a:pPr marL="342900" indent="-342900">
              <a:lnSpc>
                <a:spcPts val="2850"/>
              </a:lnSpc>
              <a:buSzPct val="100000"/>
              <a:buChar char="•"/>
            </a:pPr>
            <a:r>
              <a:rPr lang="en-US" sz="1750" b="1" dirty="0">
                <a:solidFill>
                  <a:srgbClr val="403C4E"/>
                </a:solidFill>
                <a:latin typeface="Open Sans" pitchFamily="34" charset="0"/>
                <a:ea typeface="Open Sans" pitchFamily="34" charset="-122"/>
                <a:cs typeface="Open Sans" pitchFamily="34" charset="-120"/>
              </a:rPr>
              <a:t>AI is revolutionizing guest experiences &amp; operations.</a:t>
            </a:r>
            <a:endParaRPr lang="en-US" sz="1750" dirty="0"/>
          </a:p>
        </p:txBody>
      </p:sp>
      <p:sp>
        <p:nvSpPr>
          <p:cNvPr id="5" name="Text 2"/>
          <p:cNvSpPr/>
          <p:nvPr/>
        </p:nvSpPr>
        <p:spPr>
          <a:xfrm>
            <a:off x="6280190" y="4812149"/>
            <a:ext cx="7556421" cy="362903"/>
          </a:xfrm>
          <a:prstGeom prst="rect">
            <a:avLst/>
          </a:prstGeom>
          <a:noFill/>
          <a:ln/>
        </p:spPr>
        <p:txBody>
          <a:bodyPr wrap="none" lIns="0" tIns="0" rIns="0" bIns="0" rtlCol="0" anchor="t"/>
          <a:lstStyle/>
          <a:p>
            <a:pPr marL="342900" indent="-342900">
              <a:lnSpc>
                <a:spcPts val="2850"/>
              </a:lnSpc>
              <a:buSzPct val="100000"/>
              <a:buChar char="•"/>
            </a:pPr>
            <a:r>
              <a:rPr lang="en-US" sz="1750" b="1" dirty="0">
                <a:solidFill>
                  <a:srgbClr val="403C4E"/>
                </a:solidFill>
                <a:latin typeface="Open Sans" pitchFamily="34" charset="0"/>
                <a:ea typeface="Open Sans" pitchFamily="34" charset="-122"/>
                <a:cs typeface="Open Sans" pitchFamily="34" charset="-120"/>
              </a:rPr>
              <a:t>Balancing AI with human interaction is essential.</a:t>
            </a:r>
            <a:endParaRPr lang="en-US" sz="1750" dirty="0"/>
          </a:p>
        </p:txBody>
      </p:sp>
      <p:sp>
        <p:nvSpPr>
          <p:cNvPr id="6" name="Text 3"/>
          <p:cNvSpPr/>
          <p:nvPr/>
        </p:nvSpPr>
        <p:spPr>
          <a:xfrm>
            <a:off x="6280190" y="5254347"/>
            <a:ext cx="7556421" cy="362903"/>
          </a:xfrm>
          <a:prstGeom prst="rect">
            <a:avLst/>
          </a:prstGeom>
          <a:noFill/>
          <a:ln/>
        </p:spPr>
        <p:txBody>
          <a:bodyPr wrap="none" lIns="0" tIns="0" rIns="0" bIns="0" rtlCol="0" anchor="t"/>
          <a:lstStyle/>
          <a:p>
            <a:pPr marL="342900" indent="-342900">
              <a:lnSpc>
                <a:spcPts val="2850"/>
              </a:lnSpc>
              <a:buSzPct val="100000"/>
              <a:buChar char="•"/>
            </a:pPr>
            <a:r>
              <a:rPr lang="en-US" sz="1750" b="1" dirty="0">
                <a:solidFill>
                  <a:srgbClr val="403C4E"/>
                </a:solidFill>
                <a:latin typeface="Open Sans" pitchFamily="34" charset="0"/>
                <a:ea typeface="Open Sans" pitchFamily="34" charset="-122"/>
                <a:cs typeface="Open Sans" pitchFamily="34" charset="-120"/>
              </a:rPr>
              <a:t>Ethical AI implementation &amp; workforce upskilling are crucial.</a:t>
            </a:r>
            <a:endParaRPr lang="en-US" sz="175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793790" y="1948934"/>
            <a:ext cx="7556421" cy="1417558"/>
          </a:xfrm>
          <a:prstGeom prst="rect">
            <a:avLst/>
          </a:prstGeom>
          <a:noFill/>
          <a:ln/>
        </p:spPr>
        <p:txBody>
          <a:bodyPr wrap="square" lIns="0" tIns="0" rIns="0" bIns="0" rtlCol="0" anchor="t"/>
          <a:lstStyle/>
          <a:p>
            <a:pPr marL="0" indent="0">
              <a:lnSpc>
                <a:spcPts val="5550"/>
              </a:lnSpc>
              <a:buNone/>
            </a:pPr>
            <a:r>
              <a:rPr lang="en-US" sz="4450" b="1" dirty="0">
                <a:solidFill>
                  <a:srgbClr val="403C4E"/>
                </a:solidFill>
                <a:latin typeface="Merriweather Bold" pitchFamily="34" charset="0"/>
                <a:ea typeface="Merriweather Bold" pitchFamily="34" charset="-122"/>
                <a:cs typeface="Merriweather Bold" pitchFamily="34" charset="-120"/>
              </a:rPr>
              <a:t>Recommendations for the Industry</a:t>
            </a:r>
            <a:endParaRPr lang="en-US" sz="4450" dirty="0"/>
          </a:p>
        </p:txBody>
      </p:sp>
      <p:sp>
        <p:nvSpPr>
          <p:cNvPr id="4" name="Text 1"/>
          <p:cNvSpPr/>
          <p:nvPr/>
        </p:nvSpPr>
        <p:spPr>
          <a:xfrm>
            <a:off x="793790" y="3706654"/>
            <a:ext cx="7556421" cy="362903"/>
          </a:xfrm>
          <a:prstGeom prst="rect">
            <a:avLst/>
          </a:prstGeom>
          <a:noFill/>
          <a:ln/>
        </p:spPr>
        <p:txBody>
          <a:bodyPr wrap="none" lIns="0" tIns="0" rIns="0" bIns="0" rtlCol="0" anchor="t"/>
          <a:lstStyle/>
          <a:p>
            <a:pPr marL="342900" indent="-342900">
              <a:lnSpc>
                <a:spcPts val="2850"/>
              </a:lnSpc>
              <a:buSzPct val="100000"/>
              <a:buChar char="•"/>
            </a:pPr>
            <a:r>
              <a:rPr lang="en-US" sz="1750" b="1" dirty="0">
                <a:solidFill>
                  <a:srgbClr val="403C4E"/>
                </a:solidFill>
                <a:latin typeface="Open Sans" pitchFamily="34" charset="0"/>
                <a:ea typeface="Open Sans" pitchFamily="34" charset="-122"/>
                <a:cs typeface="Open Sans" pitchFamily="34" charset="-120"/>
              </a:rPr>
              <a:t>Balanced AI-Human Service Approach</a:t>
            </a:r>
            <a:endParaRPr lang="en-US" sz="1750" dirty="0"/>
          </a:p>
        </p:txBody>
      </p:sp>
      <p:sp>
        <p:nvSpPr>
          <p:cNvPr id="5" name="Text 2"/>
          <p:cNvSpPr/>
          <p:nvPr/>
        </p:nvSpPr>
        <p:spPr>
          <a:xfrm>
            <a:off x="793790" y="4148852"/>
            <a:ext cx="7556421" cy="362903"/>
          </a:xfrm>
          <a:prstGeom prst="rect">
            <a:avLst/>
          </a:prstGeom>
          <a:noFill/>
          <a:ln/>
        </p:spPr>
        <p:txBody>
          <a:bodyPr wrap="none" lIns="0" tIns="0" rIns="0" bIns="0" rtlCol="0" anchor="t"/>
          <a:lstStyle/>
          <a:p>
            <a:pPr marL="685800" lvl="1" indent="-342900">
              <a:lnSpc>
                <a:spcPts val="2850"/>
              </a:lnSpc>
              <a:buSzPct val="100000"/>
              <a:buChar char="•"/>
            </a:pPr>
            <a:r>
              <a:rPr lang="en-US" sz="1750" i="1" dirty="0">
                <a:solidFill>
                  <a:srgbClr val="403C4E"/>
                </a:solidFill>
                <a:latin typeface="Open Sans" pitchFamily="34" charset="0"/>
                <a:ea typeface="Open Sans" pitchFamily="34" charset="-122"/>
                <a:cs typeface="Open Sans" pitchFamily="34" charset="-120"/>
              </a:rPr>
              <a:t>AI should enhance, not replace, human service.</a:t>
            </a:r>
            <a:endParaRPr lang="en-US" sz="1750" dirty="0"/>
          </a:p>
        </p:txBody>
      </p:sp>
      <p:sp>
        <p:nvSpPr>
          <p:cNvPr id="6" name="Text 3"/>
          <p:cNvSpPr/>
          <p:nvPr/>
        </p:nvSpPr>
        <p:spPr>
          <a:xfrm>
            <a:off x="793790" y="4591050"/>
            <a:ext cx="7556421" cy="362903"/>
          </a:xfrm>
          <a:prstGeom prst="rect">
            <a:avLst/>
          </a:prstGeom>
          <a:noFill/>
          <a:ln/>
        </p:spPr>
        <p:txBody>
          <a:bodyPr wrap="none" lIns="0" tIns="0" rIns="0" bIns="0" rtlCol="0" anchor="t"/>
          <a:lstStyle/>
          <a:p>
            <a:pPr marL="342900" indent="-342900">
              <a:lnSpc>
                <a:spcPts val="2850"/>
              </a:lnSpc>
              <a:buSzPct val="100000"/>
              <a:buChar char="•"/>
            </a:pPr>
            <a:r>
              <a:rPr lang="en-US" sz="1750" b="1" dirty="0">
                <a:solidFill>
                  <a:srgbClr val="403C4E"/>
                </a:solidFill>
                <a:latin typeface="Open Sans" pitchFamily="34" charset="0"/>
                <a:ea typeface="Open Sans" pitchFamily="34" charset="-122"/>
                <a:cs typeface="Open Sans" pitchFamily="34" charset="-120"/>
              </a:rPr>
              <a:t>Transparent Data Governance</a:t>
            </a:r>
            <a:endParaRPr lang="en-US" sz="1750" dirty="0"/>
          </a:p>
        </p:txBody>
      </p:sp>
      <p:sp>
        <p:nvSpPr>
          <p:cNvPr id="7" name="Text 4"/>
          <p:cNvSpPr/>
          <p:nvPr/>
        </p:nvSpPr>
        <p:spPr>
          <a:xfrm>
            <a:off x="793790" y="5033248"/>
            <a:ext cx="7556421" cy="362903"/>
          </a:xfrm>
          <a:prstGeom prst="rect">
            <a:avLst/>
          </a:prstGeom>
          <a:noFill/>
          <a:ln/>
        </p:spPr>
        <p:txBody>
          <a:bodyPr wrap="none" lIns="0" tIns="0" rIns="0" bIns="0" rtlCol="0" anchor="t"/>
          <a:lstStyle/>
          <a:p>
            <a:pPr marL="685800" lvl="1" indent="-342900">
              <a:lnSpc>
                <a:spcPts val="2850"/>
              </a:lnSpc>
              <a:buSzPct val="100000"/>
              <a:buChar char="•"/>
            </a:pPr>
            <a:r>
              <a:rPr lang="en-US" sz="1750" i="1" dirty="0">
                <a:solidFill>
                  <a:srgbClr val="403C4E"/>
                </a:solidFill>
                <a:latin typeface="Open Sans" pitchFamily="34" charset="0"/>
                <a:ea typeface="Open Sans" pitchFamily="34" charset="-122"/>
                <a:cs typeface="Open Sans" pitchFamily="34" charset="-120"/>
              </a:rPr>
              <a:t>Hotels must follow strict AI &amp; data protection laws.</a:t>
            </a:r>
            <a:endParaRPr lang="en-US" sz="1750" dirty="0"/>
          </a:p>
        </p:txBody>
      </p:sp>
      <p:sp>
        <p:nvSpPr>
          <p:cNvPr id="8" name="Text 5"/>
          <p:cNvSpPr/>
          <p:nvPr/>
        </p:nvSpPr>
        <p:spPr>
          <a:xfrm>
            <a:off x="793790" y="5475446"/>
            <a:ext cx="7556421" cy="362903"/>
          </a:xfrm>
          <a:prstGeom prst="rect">
            <a:avLst/>
          </a:prstGeom>
          <a:noFill/>
          <a:ln/>
        </p:spPr>
        <p:txBody>
          <a:bodyPr wrap="none" lIns="0" tIns="0" rIns="0" bIns="0" rtlCol="0" anchor="t"/>
          <a:lstStyle/>
          <a:p>
            <a:pPr marL="342900" indent="-342900">
              <a:lnSpc>
                <a:spcPts val="2850"/>
              </a:lnSpc>
              <a:buSzPct val="100000"/>
              <a:buChar char="•"/>
            </a:pPr>
            <a:r>
              <a:rPr lang="en-US" sz="1750" b="1" dirty="0">
                <a:solidFill>
                  <a:srgbClr val="403C4E"/>
                </a:solidFill>
                <a:latin typeface="Open Sans" pitchFamily="34" charset="0"/>
                <a:ea typeface="Open Sans" pitchFamily="34" charset="-122"/>
                <a:cs typeface="Open Sans" pitchFamily="34" charset="-120"/>
              </a:rPr>
              <a:t>AI-Driven Employee Training Programs</a:t>
            </a:r>
            <a:endParaRPr lang="en-US" sz="1750" dirty="0"/>
          </a:p>
        </p:txBody>
      </p:sp>
      <p:sp>
        <p:nvSpPr>
          <p:cNvPr id="9" name="Text 6"/>
          <p:cNvSpPr/>
          <p:nvPr/>
        </p:nvSpPr>
        <p:spPr>
          <a:xfrm>
            <a:off x="793790" y="5917644"/>
            <a:ext cx="7556421" cy="362903"/>
          </a:xfrm>
          <a:prstGeom prst="rect">
            <a:avLst/>
          </a:prstGeom>
          <a:noFill/>
          <a:ln/>
        </p:spPr>
        <p:txBody>
          <a:bodyPr wrap="none" lIns="0" tIns="0" rIns="0" bIns="0" rtlCol="0" anchor="t"/>
          <a:lstStyle/>
          <a:p>
            <a:pPr marL="685800" lvl="1" indent="-342900">
              <a:lnSpc>
                <a:spcPts val="2850"/>
              </a:lnSpc>
              <a:buSzPct val="100000"/>
              <a:buChar char="•"/>
            </a:pPr>
            <a:r>
              <a:rPr lang="en-US" sz="1750" i="1" dirty="0">
                <a:solidFill>
                  <a:srgbClr val="403C4E"/>
                </a:solidFill>
                <a:latin typeface="Open Sans" pitchFamily="34" charset="0"/>
                <a:ea typeface="Open Sans" pitchFamily="34" charset="-122"/>
                <a:cs typeface="Open Sans" pitchFamily="34" charset="-120"/>
              </a:rPr>
              <a:t>Workforce must be AI-literate to manage systems effectively.</a:t>
            </a:r>
            <a:endParaRPr lang="en-US" sz="175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6280190" y="2028230"/>
            <a:ext cx="7556421" cy="1417558"/>
          </a:xfrm>
          <a:prstGeom prst="rect">
            <a:avLst/>
          </a:prstGeom>
          <a:noFill/>
          <a:ln/>
        </p:spPr>
        <p:txBody>
          <a:bodyPr wrap="square" lIns="0" tIns="0" rIns="0" bIns="0" rtlCol="0" anchor="t"/>
          <a:lstStyle/>
          <a:p>
            <a:pPr marL="0" indent="0">
              <a:lnSpc>
                <a:spcPts val="5550"/>
              </a:lnSpc>
              <a:buNone/>
            </a:pPr>
            <a:r>
              <a:rPr lang="en-US" sz="4450" b="1" dirty="0">
                <a:solidFill>
                  <a:srgbClr val="403C4E"/>
                </a:solidFill>
                <a:latin typeface="Merriweather Bold" pitchFamily="34" charset="0"/>
                <a:ea typeface="Merriweather Bold" pitchFamily="34" charset="-122"/>
                <a:cs typeface="Merriweather Bold" pitchFamily="34" charset="-120"/>
              </a:rPr>
              <a:t>Closing Statement &amp; Final Thought</a:t>
            </a:r>
            <a:endParaRPr lang="en-US" sz="4450" dirty="0"/>
          </a:p>
        </p:txBody>
      </p:sp>
      <p:sp>
        <p:nvSpPr>
          <p:cNvPr id="4" name="Text 1"/>
          <p:cNvSpPr/>
          <p:nvPr/>
        </p:nvSpPr>
        <p:spPr>
          <a:xfrm>
            <a:off x="6280190" y="3785949"/>
            <a:ext cx="7556421" cy="362903"/>
          </a:xfrm>
          <a:prstGeom prst="rect">
            <a:avLst/>
          </a:prstGeom>
          <a:noFill/>
          <a:ln/>
        </p:spPr>
        <p:txBody>
          <a:bodyPr wrap="none" lIns="0" tIns="0" rIns="0" bIns="0" rtlCol="0" anchor="t"/>
          <a:lstStyle/>
          <a:p>
            <a:pPr marL="342900" indent="-342900">
              <a:lnSpc>
                <a:spcPts val="2850"/>
              </a:lnSpc>
              <a:buSzPct val="100000"/>
              <a:buChar char="•"/>
            </a:pPr>
            <a:r>
              <a:rPr lang="en-US" sz="1750" b="1" dirty="0">
                <a:solidFill>
                  <a:srgbClr val="403C4E"/>
                </a:solidFill>
                <a:latin typeface="Open Sans" pitchFamily="34" charset="0"/>
                <a:ea typeface="Open Sans" pitchFamily="34" charset="-122"/>
                <a:cs typeface="Open Sans" pitchFamily="34" charset="-120"/>
              </a:rPr>
              <a:t>Impactful Quote:</a:t>
            </a:r>
            <a:endParaRPr lang="en-US" sz="1750" dirty="0"/>
          </a:p>
        </p:txBody>
      </p:sp>
      <p:sp>
        <p:nvSpPr>
          <p:cNvPr id="5" name="Text 2"/>
          <p:cNvSpPr/>
          <p:nvPr/>
        </p:nvSpPr>
        <p:spPr>
          <a:xfrm>
            <a:off x="6280190" y="4228148"/>
            <a:ext cx="7556421" cy="725805"/>
          </a:xfrm>
          <a:prstGeom prst="rect">
            <a:avLst/>
          </a:prstGeom>
          <a:noFill/>
          <a:ln/>
        </p:spPr>
        <p:txBody>
          <a:bodyPr wrap="square" lIns="0" tIns="0" rIns="0" bIns="0" rtlCol="0" anchor="t"/>
          <a:lstStyle/>
          <a:p>
            <a:pPr marL="685800" lvl="1" indent="-342900">
              <a:lnSpc>
                <a:spcPts val="2850"/>
              </a:lnSpc>
              <a:buSzPct val="100000"/>
              <a:buChar char="•"/>
            </a:pPr>
            <a:r>
              <a:rPr lang="en-US" sz="1750" i="1" dirty="0">
                <a:solidFill>
                  <a:srgbClr val="403C4E"/>
                </a:solidFill>
                <a:latin typeface="Open Sans" pitchFamily="34" charset="0"/>
                <a:ea typeface="Open Sans" pitchFamily="34" charset="-122"/>
                <a:cs typeface="Open Sans" pitchFamily="34" charset="-120"/>
              </a:rPr>
              <a:t>“The best hospitality is not just about AI or humans—it’s about how we combine them to create exceptional experiences.”</a:t>
            </a:r>
            <a:endParaRPr lang="en-US" sz="1750" dirty="0"/>
          </a:p>
        </p:txBody>
      </p:sp>
      <p:sp>
        <p:nvSpPr>
          <p:cNvPr id="6" name="Text 3"/>
          <p:cNvSpPr/>
          <p:nvPr/>
        </p:nvSpPr>
        <p:spPr>
          <a:xfrm>
            <a:off x="6280190" y="5033248"/>
            <a:ext cx="7556421" cy="362903"/>
          </a:xfrm>
          <a:prstGeom prst="rect">
            <a:avLst/>
          </a:prstGeom>
          <a:noFill/>
          <a:ln/>
        </p:spPr>
        <p:txBody>
          <a:bodyPr wrap="none" lIns="0" tIns="0" rIns="0" bIns="0" rtlCol="0" anchor="t"/>
          <a:lstStyle/>
          <a:p>
            <a:pPr marL="342900" indent="-342900">
              <a:lnSpc>
                <a:spcPts val="2850"/>
              </a:lnSpc>
              <a:buSzPct val="100000"/>
              <a:buChar char="•"/>
            </a:pPr>
            <a:r>
              <a:rPr lang="en-US" sz="1750" b="1" dirty="0">
                <a:solidFill>
                  <a:srgbClr val="403C4E"/>
                </a:solidFill>
                <a:latin typeface="Open Sans" pitchFamily="34" charset="0"/>
                <a:ea typeface="Open Sans" pitchFamily="34" charset="-122"/>
                <a:cs typeface="Open Sans" pitchFamily="34" charset="-120"/>
              </a:rPr>
              <a:t>Call to Action:</a:t>
            </a:r>
            <a:endParaRPr lang="en-US" sz="1750" dirty="0"/>
          </a:p>
        </p:txBody>
      </p:sp>
      <p:sp>
        <p:nvSpPr>
          <p:cNvPr id="7" name="Text 4"/>
          <p:cNvSpPr/>
          <p:nvPr/>
        </p:nvSpPr>
        <p:spPr>
          <a:xfrm>
            <a:off x="6280190" y="5475446"/>
            <a:ext cx="7556421" cy="725805"/>
          </a:xfrm>
          <a:prstGeom prst="rect">
            <a:avLst/>
          </a:prstGeom>
          <a:noFill/>
          <a:ln/>
        </p:spPr>
        <p:txBody>
          <a:bodyPr wrap="square" lIns="0" tIns="0" rIns="0" bIns="0" rtlCol="0" anchor="t"/>
          <a:lstStyle/>
          <a:p>
            <a:pPr marL="685800" lvl="1" indent="-342900">
              <a:lnSpc>
                <a:spcPts val="2850"/>
              </a:lnSpc>
              <a:buSzPct val="100000"/>
              <a:buChar char="•"/>
            </a:pPr>
            <a:r>
              <a:rPr lang="en-US" sz="1750" i="1" dirty="0">
                <a:solidFill>
                  <a:srgbClr val="403C4E"/>
                </a:solidFill>
                <a:latin typeface="Open Sans" pitchFamily="34" charset="0"/>
                <a:ea typeface="Open Sans" pitchFamily="34" charset="-122"/>
                <a:cs typeface="Open Sans" pitchFamily="34" charset="-120"/>
              </a:rPr>
              <a:t>"How can we ensure AI enhances hospitality without losing the human touch?"</a:t>
            </a:r>
            <a:endParaRPr lang="en-US" sz="175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spTree>
      <p:nvGrpSpPr>
        <p:cNvPr id="1" name=""/>
        <p:cNvGrpSpPr/>
        <p:nvPr/>
      </p:nvGrpSpPr>
      <p:grpSpPr>
        <a:xfrm>
          <a:off x="0" y="0"/>
          <a:ext cx="0" cy="0"/>
          <a:chOff x="0" y="0"/>
          <a:chExt cx="0" cy="0"/>
        </a:xfrm>
      </p:grpSpPr>
      <p:sp>
        <p:nvSpPr>
          <p:cNvPr id="2" name="Text 0"/>
          <p:cNvSpPr/>
          <p:nvPr/>
        </p:nvSpPr>
        <p:spPr>
          <a:xfrm>
            <a:off x="464225" y="683419"/>
            <a:ext cx="3316724" cy="414576"/>
          </a:xfrm>
          <a:prstGeom prst="rect">
            <a:avLst/>
          </a:prstGeom>
          <a:noFill/>
          <a:ln/>
        </p:spPr>
        <p:txBody>
          <a:bodyPr wrap="none" lIns="0" tIns="0" rIns="0" bIns="0" rtlCol="0" anchor="t"/>
          <a:lstStyle/>
          <a:p>
            <a:pPr marL="0" indent="0">
              <a:lnSpc>
                <a:spcPts val="3250"/>
              </a:lnSpc>
              <a:buNone/>
            </a:pPr>
            <a:r>
              <a:rPr lang="en-US" sz="2600" b="1" dirty="0">
                <a:solidFill>
                  <a:srgbClr val="403C4E"/>
                </a:solidFill>
                <a:latin typeface="Merriweather Bold" pitchFamily="34" charset="0"/>
                <a:ea typeface="Merriweather Bold" pitchFamily="34" charset="-122"/>
                <a:cs typeface="Merriweather Bold" pitchFamily="34" charset="-120"/>
              </a:rPr>
              <a:t>References</a:t>
            </a:r>
            <a:endParaRPr lang="en-US" sz="2600" dirty="0"/>
          </a:p>
        </p:txBody>
      </p:sp>
      <p:sp>
        <p:nvSpPr>
          <p:cNvPr id="3" name="Text 1"/>
          <p:cNvSpPr/>
          <p:nvPr/>
        </p:nvSpPr>
        <p:spPr>
          <a:xfrm>
            <a:off x="464225" y="1363266"/>
            <a:ext cx="13701951" cy="212169"/>
          </a:xfrm>
          <a:prstGeom prst="rect">
            <a:avLst/>
          </a:prstGeom>
          <a:noFill/>
          <a:ln/>
        </p:spPr>
        <p:txBody>
          <a:bodyPr wrap="none" lIns="0" tIns="0" rIns="0" bIns="0" rtlCol="0" anchor="t"/>
          <a:lstStyle/>
          <a:p>
            <a:pPr marL="0" indent="0">
              <a:lnSpc>
                <a:spcPts val="1650"/>
              </a:lnSpc>
              <a:buNone/>
            </a:pPr>
            <a:r>
              <a:rPr lang="en-US" sz="1000" dirty="0">
                <a:solidFill>
                  <a:srgbClr val="403C4E"/>
                </a:solidFill>
                <a:latin typeface="Open Sans" pitchFamily="34" charset="0"/>
                <a:ea typeface="Open Sans" pitchFamily="34" charset="-122"/>
                <a:cs typeface="Open Sans" pitchFamily="34" charset="-120"/>
              </a:rPr>
              <a:t>Batabyal, D. and Das, D.K. (eds) (2019) Global trends, practices, and challenges in contemporary tourism and hospitality management. Hershey, Pennsylvania: Business Science Reference, an imprint of IGI Global.</a:t>
            </a:r>
            <a:endParaRPr lang="en-US" sz="1000" dirty="0"/>
          </a:p>
        </p:txBody>
      </p:sp>
      <p:sp>
        <p:nvSpPr>
          <p:cNvPr id="4" name="Text 2"/>
          <p:cNvSpPr/>
          <p:nvPr/>
        </p:nvSpPr>
        <p:spPr>
          <a:xfrm>
            <a:off x="464225" y="1724620"/>
            <a:ext cx="13701951" cy="212169"/>
          </a:xfrm>
          <a:prstGeom prst="rect">
            <a:avLst/>
          </a:prstGeom>
          <a:noFill/>
          <a:ln/>
        </p:spPr>
        <p:txBody>
          <a:bodyPr wrap="none" lIns="0" tIns="0" rIns="0" bIns="0" rtlCol="0" anchor="t"/>
          <a:lstStyle/>
          <a:p>
            <a:pPr marL="0" indent="0" algn="l">
              <a:lnSpc>
                <a:spcPts val="1650"/>
              </a:lnSpc>
              <a:buNone/>
            </a:pPr>
            <a:r>
              <a:rPr lang="en-US" sz="1000" dirty="0">
                <a:solidFill>
                  <a:srgbClr val="403C4E"/>
                </a:solidFill>
                <a:latin typeface="Open Sans" pitchFamily="34" charset="0"/>
                <a:ea typeface="Open Sans" pitchFamily="34" charset="-122"/>
                <a:cs typeface="Open Sans" pitchFamily="34" charset="-120"/>
              </a:rPr>
              <a:t>Bhandari, U., 2024. Roles of AI in Digital Transformation of Tourism Business. </a:t>
            </a:r>
            <a:r>
              <a:rPr lang="en-US" sz="1000" u="sng" dirty="0">
                <a:solidFill>
                  <a:srgbClr val="CC3000"/>
                </a:solidFill>
                <a:latin typeface="Open Sans" pitchFamily="34" charset="0"/>
                <a:ea typeface="Open Sans" pitchFamily="34" charset="-122"/>
                <a:cs typeface="Open Sans" pitchFamily="34" charset="-120"/>
                <a:hlinkClick r:id="rId3">
                  <a:extLst>
                    <a:ext uri="{A12FA001-AC4F-418D-AE19-62706E023703}">
                      <ahyp:hlinkClr xmlns:ahyp="http://schemas.microsoft.com/office/drawing/2018/hyperlinkcolor" val="tx"/>
                    </a:ext>
                  </a:extLst>
                </a:hlinkClick>
              </a:rPr>
              <a:t>https://www.theseus.fi/bitstream/handle/10024/818152/Bhandari_Ujjwal.pdf?sequence=2</a:t>
            </a:r>
            <a:endParaRPr lang="en-US" sz="1000" dirty="0"/>
          </a:p>
        </p:txBody>
      </p:sp>
      <p:sp>
        <p:nvSpPr>
          <p:cNvPr id="5" name="Text 3"/>
          <p:cNvSpPr/>
          <p:nvPr/>
        </p:nvSpPr>
        <p:spPr>
          <a:xfrm>
            <a:off x="464225" y="2085975"/>
            <a:ext cx="13701951" cy="212169"/>
          </a:xfrm>
          <a:prstGeom prst="rect">
            <a:avLst/>
          </a:prstGeom>
          <a:noFill/>
          <a:ln/>
        </p:spPr>
        <p:txBody>
          <a:bodyPr wrap="none" lIns="0" tIns="0" rIns="0" bIns="0" rtlCol="0" anchor="t"/>
          <a:lstStyle/>
          <a:p>
            <a:pPr marL="0" indent="0" algn="l">
              <a:lnSpc>
                <a:spcPts val="1650"/>
              </a:lnSpc>
              <a:buNone/>
            </a:pPr>
            <a:r>
              <a:rPr lang="en-US" sz="1000" dirty="0">
                <a:solidFill>
                  <a:srgbClr val="403C4E"/>
                </a:solidFill>
                <a:latin typeface="Open Sans" pitchFamily="34" charset="0"/>
                <a:ea typeface="Open Sans" pitchFamily="34" charset="-122"/>
                <a:cs typeface="Open Sans" pitchFamily="34" charset="-120"/>
              </a:rPr>
              <a:t>Bhattacharya, J 2024, </a:t>
            </a:r>
            <a:r>
              <a:rPr lang="en-US" sz="1000" i="1" dirty="0">
                <a:solidFill>
                  <a:srgbClr val="403C4E"/>
                </a:solidFill>
                <a:latin typeface="Open Sans" pitchFamily="34" charset="0"/>
                <a:ea typeface="Open Sans" pitchFamily="34" charset="-122"/>
                <a:cs typeface="Open Sans" pitchFamily="34" charset="-120"/>
              </a:rPr>
              <a:t>The Impact of AI in Hospitality Technology: A Statistical Overview</a:t>
            </a:r>
            <a:r>
              <a:rPr lang="en-US" sz="1000" dirty="0">
                <a:solidFill>
                  <a:srgbClr val="403C4E"/>
                </a:solidFill>
                <a:latin typeface="Open Sans" pitchFamily="34" charset="0"/>
                <a:ea typeface="Open Sans" pitchFamily="34" charset="-122"/>
                <a:cs typeface="Open Sans" pitchFamily="34" charset="-120"/>
              </a:rPr>
              <a:t>, SEO Sandwitch, viewed 15 February 2025, &lt;</a:t>
            </a:r>
            <a:r>
              <a:rPr lang="en-US" sz="1000" u="sng" dirty="0">
                <a:solidFill>
                  <a:srgbClr val="CC3000"/>
                </a:solidFill>
                <a:latin typeface="Open Sans" pitchFamily="34" charset="0"/>
                <a:ea typeface="Open Sans" pitchFamily="34" charset="-122"/>
                <a:cs typeface="Open Sans" pitchFamily="34" charset="-120"/>
                <a:hlinkClick r:id="rId4">
                  <a:extLst>
                    <a:ext uri="{A12FA001-AC4F-418D-AE19-62706E023703}">
                      <ahyp:hlinkClr xmlns:ahyp="http://schemas.microsoft.com/office/drawing/2018/hyperlinkcolor" val="tx"/>
                    </a:ext>
                  </a:extLst>
                </a:hlinkClick>
              </a:rPr>
              <a:t>https://seosandwitch.com/ai-hospitality-technology-stats/?form=MG0AV3</a:t>
            </a:r>
            <a:r>
              <a:rPr lang="en-US" sz="1000" dirty="0">
                <a:solidFill>
                  <a:srgbClr val="403C4E"/>
                </a:solidFill>
                <a:latin typeface="Open Sans" pitchFamily="34" charset="0"/>
                <a:ea typeface="Open Sans" pitchFamily="34" charset="-122"/>
                <a:cs typeface="Open Sans" pitchFamily="34" charset="-120"/>
              </a:rPr>
              <a:t>&gt;.</a:t>
            </a:r>
            <a:endParaRPr lang="en-US" sz="1000" dirty="0"/>
          </a:p>
        </p:txBody>
      </p:sp>
      <p:sp>
        <p:nvSpPr>
          <p:cNvPr id="6" name="Text 4"/>
          <p:cNvSpPr/>
          <p:nvPr/>
        </p:nvSpPr>
        <p:spPr>
          <a:xfrm>
            <a:off x="464225" y="2447330"/>
            <a:ext cx="13701951" cy="212169"/>
          </a:xfrm>
          <a:prstGeom prst="rect">
            <a:avLst/>
          </a:prstGeom>
          <a:noFill/>
          <a:ln/>
        </p:spPr>
        <p:txBody>
          <a:bodyPr wrap="none" lIns="0" tIns="0" rIns="0" bIns="0" rtlCol="0" anchor="t"/>
          <a:lstStyle/>
          <a:p>
            <a:pPr marL="0" indent="0" algn="l">
              <a:lnSpc>
                <a:spcPts val="1650"/>
              </a:lnSpc>
              <a:buNone/>
            </a:pPr>
            <a:r>
              <a:rPr lang="en-US" sz="1000" dirty="0">
                <a:solidFill>
                  <a:srgbClr val="403C4E"/>
                </a:solidFill>
                <a:latin typeface="Open Sans" pitchFamily="34" charset="0"/>
                <a:ea typeface="Open Sans" pitchFamily="34" charset="-122"/>
                <a:cs typeface="Open Sans" pitchFamily="34" charset="-120"/>
              </a:rPr>
              <a:t>Cooper, C. and Hall, M. (2019) Contemporary Tourism: An International Approach, 4th Edn. Goodfellows, Oxford.</a:t>
            </a:r>
            <a:endParaRPr lang="en-US" sz="1000" dirty="0"/>
          </a:p>
        </p:txBody>
      </p:sp>
      <p:sp>
        <p:nvSpPr>
          <p:cNvPr id="7" name="Text 5"/>
          <p:cNvSpPr/>
          <p:nvPr/>
        </p:nvSpPr>
        <p:spPr>
          <a:xfrm>
            <a:off x="464225" y="2808684"/>
            <a:ext cx="13701951" cy="212169"/>
          </a:xfrm>
          <a:prstGeom prst="rect">
            <a:avLst/>
          </a:prstGeom>
          <a:noFill/>
          <a:ln/>
        </p:spPr>
        <p:txBody>
          <a:bodyPr wrap="none" lIns="0" tIns="0" rIns="0" bIns="0" rtlCol="0" anchor="t"/>
          <a:lstStyle/>
          <a:p>
            <a:pPr marL="0" indent="0" algn="l">
              <a:lnSpc>
                <a:spcPts val="1650"/>
              </a:lnSpc>
              <a:buNone/>
            </a:pPr>
            <a:r>
              <a:rPr lang="en-US" sz="1000" dirty="0">
                <a:solidFill>
                  <a:srgbClr val="403C4E"/>
                </a:solidFill>
                <a:latin typeface="Open Sans" pitchFamily="34" charset="0"/>
                <a:ea typeface="Open Sans" pitchFamily="34" charset="-122"/>
                <a:cs typeface="Open Sans" pitchFamily="34" charset="-120"/>
              </a:rPr>
              <a:t>Costa, V. and Costa, C. (eds) (2022) Sustainability and competitiveness in the hospitality industry. Hershey, Pennsylvania: Business Science Reference.</a:t>
            </a:r>
            <a:endParaRPr lang="en-US" sz="1000" dirty="0"/>
          </a:p>
        </p:txBody>
      </p:sp>
      <p:sp>
        <p:nvSpPr>
          <p:cNvPr id="8" name="Text 6"/>
          <p:cNvSpPr/>
          <p:nvPr/>
        </p:nvSpPr>
        <p:spPr>
          <a:xfrm>
            <a:off x="464225" y="3170039"/>
            <a:ext cx="13701951" cy="424339"/>
          </a:xfrm>
          <a:prstGeom prst="rect">
            <a:avLst/>
          </a:prstGeom>
          <a:noFill/>
          <a:ln/>
        </p:spPr>
        <p:txBody>
          <a:bodyPr wrap="square" lIns="0" tIns="0" rIns="0" bIns="0" rtlCol="0" anchor="t"/>
          <a:lstStyle/>
          <a:p>
            <a:pPr marL="0" indent="0" algn="l">
              <a:lnSpc>
                <a:spcPts val="1650"/>
              </a:lnSpc>
              <a:buNone/>
            </a:pPr>
            <a:r>
              <a:rPr lang="en-US" sz="1000" dirty="0">
                <a:solidFill>
                  <a:srgbClr val="403C4E"/>
                </a:solidFill>
                <a:latin typeface="Open Sans" pitchFamily="34" charset="0"/>
                <a:ea typeface="Open Sans" pitchFamily="34" charset="-122"/>
                <a:cs typeface="Open Sans" pitchFamily="34" charset="-120"/>
              </a:rPr>
              <a:t>Doborjeh, Z., Hemmington, N., Doborjeh, M. and Kasabov, N. (2021). Artificial intelligence: a systematic review of methods and applications in hospitality and tourism. </a:t>
            </a:r>
            <a:r>
              <a:rPr lang="en-US" sz="1000" i="1" dirty="0">
                <a:solidFill>
                  <a:srgbClr val="403C4E"/>
                </a:solidFill>
                <a:latin typeface="Open Sans" pitchFamily="34" charset="0"/>
                <a:ea typeface="Open Sans" pitchFamily="34" charset="-122"/>
                <a:cs typeface="Open Sans" pitchFamily="34" charset="-120"/>
              </a:rPr>
              <a:t>International Journal of Contemporary Hospitality Management</a:t>
            </a:r>
            <a:r>
              <a:rPr lang="en-US" sz="1000" dirty="0">
                <a:solidFill>
                  <a:srgbClr val="403C4E"/>
                </a:solidFill>
                <a:latin typeface="Open Sans" pitchFamily="34" charset="0"/>
                <a:ea typeface="Open Sans" pitchFamily="34" charset="-122"/>
                <a:cs typeface="Open Sans" pitchFamily="34" charset="-120"/>
              </a:rPr>
              <a:t>, 34(3). doi:</a:t>
            </a:r>
            <a:r>
              <a:rPr lang="en-US" sz="1000" u="sng" dirty="0">
                <a:solidFill>
                  <a:srgbClr val="CC3000"/>
                </a:solidFill>
                <a:latin typeface="Open Sans" pitchFamily="34" charset="0"/>
                <a:ea typeface="Open Sans" pitchFamily="34" charset="-122"/>
                <a:cs typeface="Open Sans" pitchFamily="34" charset="-120"/>
                <a:hlinkClick r:id="rId5">
                  <a:extLst>
                    <a:ext uri="{A12FA001-AC4F-418D-AE19-62706E023703}">
                      <ahyp:hlinkClr xmlns:ahyp="http://schemas.microsoft.com/office/drawing/2018/hyperlinkcolor" val="tx"/>
                    </a:ext>
                  </a:extLst>
                </a:hlinkClick>
              </a:rPr>
              <a:t>https://doi.org/10.1108/ijchm-06-2021-0767</a:t>
            </a:r>
            <a:r>
              <a:rPr lang="en-US" sz="1000" dirty="0">
                <a:solidFill>
                  <a:srgbClr val="403C4E"/>
                </a:solidFill>
                <a:latin typeface="Open Sans" pitchFamily="34" charset="0"/>
                <a:ea typeface="Open Sans" pitchFamily="34" charset="-122"/>
                <a:cs typeface="Open Sans" pitchFamily="34" charset="-120"/>
              </a:rPr>
              <a:t>.</a:t>
            </a:r>
            <a:endParaRPr lang="en-US" sz="1000" dirty="0"/>
          </a:p>
        </p:txBody>
      </p:sp>
      <p:sp>
        <p:nvSpPr>
          <p:cNvPr id="9" name="Text 7"/>
          <p:cNvSpPr/>
          <p:nvPr/>
        </p:nvSpPr>
        <p:spPr>
          <a:xfrm>
            <a:off x="464225" y="3743563"/>
            <a:ext cx="13701951" cy="212169"/>
          </a:xfrm>
          <a:prstGeom prst="rect">
            <a:avLst/>
          </a:prstGeom>
          <a:noFill/>
          <a:ln/>
        </p:spPr>
        <p:txBody>
          <a:bodyPr wrap="none" lIns="0" tIns="0" rIns="0" bIns="0" rtlCol="0" anchor="t"/>
          <a:lstStyle/>
          <a:p>
            <a:pPr marL="0" indent="0" algn="l">
              <a:lnSpc>
                <a:spcPts val="1650"/>
              </a:lnSpc>
              <a:buNone/>
            </a:pPr>
            <a:r>
              <a:rPr lang="en-US" sz="1000" dirty="0">
                <a:solidFill>
                  <a:srgbClr val="403C4E"/>
                </a:solidFill>
                <a:latin typeface="Open Sans" pitchFamily="34" charset="0"/>
                <a:ea typeface="Open Sans" pitchFamily="34" charset="-122"/>
                <a:cs typeface="Open Sans" pitchFamily="34" charset="-120"/>
              </a:rPr>
              <a:t>Ford.R.C, Sturman.M.C (2020) Managing Hospitality Organizations 2nd Edn. Sage, London.</a:t>
            </a:r>
            <a:endParaRPr lang="en-US" sz="1000" dirty="0"/>
          </a:p>
        </p:txBody>
      </p:sp>
      <p:sp>
        <p:nvSpPr>
          <p:cNvPr id="10" name="Text 8"/>
          <p:cNvSpPr/>
          <p:nvPr/>
        </p:nvSpPr>
        <p:spPr>
          <a:xfrm>
            <a:off x="464225" y="4104918"/>
            <a:ext cx="13701951" cy="848678"/>
          </a:xfrm>
          <a:prstGeom prst="rect">
            <a:avLst/>
          </a:prstGeom>
          <a:noFill/>
          <a:ln/>
        </p:spPr>
        <p:txBody>
          <a:bodyPr wrap="square" lIns="0" tIns="0" rIns="0" bIns="0" rtlCol="0" anchor="t"/>
          <a:lstStyle/>
          <a:p>
            <a:pPr marL="0" indent="0" algn="l">
              <a:lnSpc>
                <a:spcPts val="1650"/>
              </a:lnSpc>
              <a:buNone/>
            </a:pPr>
            <a:r>
              <a:rPr lang="en-US" sz="1000" dirty="0">
                <a:solidFill>
                  <a:srgbClr val="403C4E"/>
                </a:solidFill>
                <a:latin typeface="Open Sans" pitchFamily="34" charset="0"/>
                <a:ea typeface="Open Sans" pitchFamily="34" charset="-122"/>
                <a:cs typeface="Open Sans" pitchFamily="34" charset="-120"/>
              </a:rPr>
              <a:t>Gursoy, D., Malodia, S. and Dhir, A., 2022. The metaverse in the hospitality and tourism industry: An overview of current trends and future research directions. </a:t>
            </a:r>
            <a:r>
              <a:rPr lang="en-US" sz="1000" i="1" dirty="0">
                <a:solidFill>
                  <a:srgbClr val="403C4E"/>
                </a:solidFill>
                <a:latin typeface="Open Sans" pitchFamily="34" charset="0"/>
                <a:ea typeface="Open Sans" pitchFamily="34" charset="-122"/>
                <a:cs typeface="Open Sans" pitchFamily="34" charset="-120"/>
              </a:rPr>
              <a:t>Journal of Hospitality Marketing &amp; Management</a:t>
            </a:r>
            <a:r>
              <a:rPr lang="en-US" sz="1000" dirty="0">
                <a:solidFill>
                  <a:srgbClr val="403C4E"/>
                </a:solidFill>
                <a:latin typeface="Open Sans" pitchFamily="34" charset="0"/>
                <a:ea typeface="Open Sans" pitchFamily="34" charset="-122"/>
                <a:cs typeface="Open Sans" pitchFamily="34" charset="-120"/>
              </a:rPr>
              <a:t>, </a:t>
            </a:r>
            <a:r>
              <a:rPr lang="en-US" sz="1000" i="1" dirty="0">
                <a:solidFill>
                  <a:srgbClr val="403C4E"/>
                </a:solidFill>
                <a:latin typeface="Open Sans" pitchFamily="34" charset="0"/>
                <a:ea typeface="Open Sans" pitchFamily="34" charset="-122"/>
                <a:cs typeface="Open Sans" pitchFamily="34" charset="-120"/>
              </a:rPr>
              <a:t>31</a:t>
            </a:r>
            <a:r>
              <a:rPr lang="en-US" sz="1000" dirty="0">
                <a:solidFill>
                  <a:srgbClr val="403C4E"/>
                </a:solidFill>
                <a:latin typeface="Open Sans" pitchFamily="34" charset="0"/>
                <a:ea typeface="Open Sans" pitchFamily="34" charset="-122"/>
                <a:cs typeface="Open Sans" pitchFamily="34" charset="-120"/>
              </a:rPr>
              <a:t>(5), pp.527-534. </a:t>
            </a:r>
            <a:r>
              <a:rPr lang="en-US" sz="1000" u="sng" dirty="0">
                <a:solidFill>
                  <a:srgbClr val="CC3000"/>
                </a:solidFill>
                <a:latin typeface="Open Sans" pitchFamily="34" charset="0"/>
                <a:ea typeface="Open Sans" pitchFamily="34" charset="-122"/>
                <a:cs typeface="Open Sans" pitchFamily="34" charset="-120"/>
                <a:hlinkClick r:id="rId6">
                  <a:extLst>
                    <a:ext uri="{A12FA001-AC4F-418D-AE19-62706E023703}">
                      <ahyp:hlinkClr xmlns:ahyp="http://schemas.microsoft.com/office/drawing/2018/hyperlinkcolor" val="tx"/>
                    </a:ext>
                  </a:extLst>
                </a:hlinkClick>
              </a:rPr>
              <a:t>https://www.researchgate.net/profile/Suresh-Malodia/publication/360356207_The_metaverse_in_the_hospitality_and_tourism_industry_An_overview_of_current_trends_and_future_research_directions/links/627778f12f9ccf58eb3703f0/The-metaverse-in-the-hospitality-and-tourism-industry-An-overview-of-current-trends-and-future-research-directions.pdf</a:t>
            </a:r>
            <a:endParaRPr lang="en-US" sz="1000" dirty="0"/>
          </a:p>
        </p:txBody>
      </p:sp>
      <p:sp>
        <p:nvSpPr>
          <p:cNvPr id="11" name="Text 9"/>
          <p:cNvSpPr/>
          <p:nvPr/>
        </p:nvSpPr>
        <p:spPr>
          <a:xfrm>
            <a:off x="464225" y="5102781"/>
            <a:ext cx="13701951" cy="424339"/>
          </a:xfrm>
          <a:prstGeom prst="rect">
            <a:avLst/>
          </a:prstGeom>
          <a:noFill/>
          <a:ln/>
        </p:spPr>
        <p:txBody>
          <a:bodyPr wrap="square" lIns="0" tIns="0" rIns="0" bIns="0" rtlCol="0" anchor="t"/>
          <a:lstStyle/>
          <a:p>
            <a:pPr marL="0" indent="0" algn="l">
              <a:lnSpc>
                <a:spcPts val="1650"/>
              </a:lnSpc>
              <a:buNone/>
            </a:pPr>
            <a:r>
              <a:rPr lang="en-US" sz="1000" dirty="0">
                <a:solidFill>
                  <a:srgbClr val="403C4E"/>
                </a:solidFill>
                <a:latin typeface="Open Sans" pitchFamily="34" charset="0"/>
                <a:ea typeface="Open Sans" pitchFamily="34" charset="-122"/>
                <a:cs typeface="Open Sans" pitchFamily="34" charset="-120"/>
              </a:rPr>
              <a:t>Huang, A., Chao, Y., de la Mora Velasco, E., Bilgihan, A. and Wei, W. (2021). When artificial intelligence meets the hospitality and tourism industry: an assessment framework to inform theory and management. </a:t>
            </a:r>
            <a:r>
              <a:rPr lang="en-US" sz="1000" i="1" dirty="0">
                <a:solidFill>
                  <a:srgbClr val="403C4E"/>
                </a:solidFill>
                <a:latin typeface="Open Sans" pitchFamily="34" charset="0"/>
                <a:ea typeface="Open Sans" pitchFamily="34" charset="-122"/>
                <a:cs typeface="Open Sans" pitchFamily="34" charset="-120"/>
              </a:rPr>
              <a:t>Journal of Hospitality and Tourism Insights</a:t>
            </a:r>
            <a:r>
              <a:rPr lang="en-US" sz="1000" dirty="0">
                <a:solidFill>
                  <a:srgbClr val="403C4E"/>
                </a:solidFill>
                <a:latin typeface="Open Sans" pitchFamily="34" charset="0"/>
                <a:ea typeface="Open Sans" pitchFamily="34" charset="-122"/>
                <a:cs typeface="Open Sans" pitchFamily="34" charset="-120"/>
              </a:rPr>
              <a:t>, 5(5). doi:</a:t>
            </a:r>
            <a:r>
              <a:rPr lang="en-US" sz="1000" u="sng" dirty="0">
                <a:solidFill>
                  <a:srgbClr val="CC3000"/>
                </a:solidFill>
                <a:latin typeface="Open Sans" pitchFamily="34" charset="0"/>
                <a:ea typeface="Open Sans" pitchFamily="34" charset="-122"/>
                <a:cs typeface="Open Sans" pitchFamily="34" charset="-120"/>
                <a:hlinkClick r:id="rId7">
                  <a:extLst>
                    <a:ext uri="{A12FA001-AC4F-418D-AE19-62706E023703}">
                      <ahyp:hlinkClr xmlns:ahyp="http://schemas.microsoft.com/office/drawing/2018/hyperlinkcolor" val="tx"/>
                    </a:ext>
                  </a:extLst>
                </a:hlinkClick>
              </a:rPr>
              <a:t>https://doi.org/10.1108/jhti-01-2021-0021</a:t>
            </a:r>
            <a:r>
              <a:rPr lang="en-US" sz="1000" dirty="0">
                <a:solidFill>
                  <a:srgbClr val="403C4E"/>
                </a:solidFill>
                <a:latin typeface="Open Sans" pitchFamily="34" charset="0"/>
                <a:ea typeface="Open Sans" pitchFamily="34" charset="-122"/>
                <a:cs typeface="Open Sans" pitchFamily="34" charset="-120"/>
              </a:rPr>
              <a:t>.</a:t>
            </a:r>
            <a:endParaRPr lang="en-US" sz="1000" dirty="0"/>
          </a:p>
        </p:txBody>
      </p:sp>
      <p:sp>
        <p:nvSpPr>
          <p:cNvPr id="12" name="Text 10"/>
          <p:cNvSpPr/>
          <p:nvPr/>
        </p:nvSpPr>
        <p:spPr>
          <a:xfrm>
            <a:off x="464225" y="5676305"/>
            <a:ext cx="13701951" cy="212169"/>
          </a:xfrm>
          <a:prstGeom prst="rect">
            <a:avLst/>
          </a:prstGeom>
          <a:noFill/>
          <a:ln/>
        </p:spPr>
        <p:txBody>
          <a:bodyPr wrap="none" lIns="0" tIns="0" rIns="0" bIns="0" rtlCol="0" anchor="t"/>
          <a:lstStyle/>
          <a:p>
            <a:pPr marL="0" indent="0" algn="l">
              <a:lnSpc>
                <a:spcPts val="1650"/>
              </a:lnSpc>
              <a:buNone/>
            </a:pPr>
            <a:r>
              <a:rPr lang="en-US" sz="1000" dirty="0">
                <a:solidFill>
                  <a:srgbClr val="403C4E"/>
                </a:solidFill>
                <a:latin typeface="Open Sans" pitchFamily="34" charset="0"/>
                <a:ea typeface="Open Sans" pitchFamily="34" charset="-122"/>
                <a:cs typeface="Open Sans" pitchFamily="34" charset="-120"/>
              </a:rPr>
              <a:t>Sarode, M.A., 2022. Start-Up Hotels And Environment Sustainability-Benefits And Strategy. </a:t>
            </a:r>
            <a:r>
              <a:rPr lang="en-US" sz="1000" i="1" dirty="0">
                <a:solidFill>
                  <a:srgbClr val="403C4E"/>
                </a:solidFill>
                <a:latin typeface="Open Sans" pitchFamily="34" charset="0"/>
                <a:ea typeface="Open Sans" pitchFamily="34" charset="-122"/>
                <a:cs typeface="Open Sans" pitchFamily="34" charset="-120"/>
              </a:rPr>
              <a:t>Journal of Positive School Psychology</a:t>
            </a:r>
            <a:r>
              <a:rPr lang="en-US" sz="1000" dirty="0">
                <a:solidFill>
                  <a:srgbClr val="403C4E"/>
                </a:solidFill>
                <a:latin typeface="Open Sans" pitchFamily="34" charset="0"/>
                <a:ea typeface="Open Sans" pitchFamily="34" charset="-122"/>
                <a:cs typeface="Open Sans" pitchFamily="34" charset="-120"/>
              </a:rPr>
              <a:t>, pp.12041-12044. </a:t>
            </a:r>
            <a:r>
              <a:rPr lang="en-US" sz="1000" u="sng" dirty="0">
                <a:solidFill>
                  <a:srgbClr val="CC3000"/>
                </a:solidFill>
                <a:latin typeface="Open Sans" pitchFamily="34" charset="0"/>
                <a:ea typeface="Open Sans" pitchFamily="34" charset="-122"/>
                <a:cs typeface="Open Sans" pitchFamily="34" charset="-120"/>
                <a:hlinkClick r:id="rId8">
                  <a:extLst>
                    <a:ext uri="{A12FA001-AC4F-418D-AE19-62706E023703}">
                      <ahyp:hlinkClr xmlns:ahyp="http://schemas.microsoft.com/office/drawing/2018/hyperlinkcolor" val="tx"/>
                    </a:ext>
                  </a:extLst>
                </a:hlinkClick>
              </a:rPr>
              <a:t>https://journalppw.com/index.php/jpsp/article/download/14003/9079</a:t>
            </a:r>
            <a:endParaRPr lang="en-US" sz="1000" dirty="0"/>
          </a:p>
        </p:txBody>
      </p:sp>
      <p:sp>
        <p:nvSpPr>
          <p:cNvPr id="13" name="Text 11"/>
          <p:cNvSpPr/>
          <p:nvPr/>
        </p:nvSpPr>
        <p:spPr>
          <a:xfrm>
            <a:off x="464225" y="6037659"/>
            <a:ext cx="13701951" cy="424339"/>
          </a:xfrm>
          <a:prstGeom prst="rect">
            <a:avLst/>
          </a:prstGeom>
          <a:noFill/>
          <a:ln/>
        </p:spPr>
        <p:txBody>
          <a:bodyPr wrap="square" lIns="0" tIns="0" rIns="0" bIns="0" rtlCol="0" anchor="t"/>
          <a:lstStyle/>
          <a:p>
            <a:pPr marL="0" indent="0" algn="l">
              <a:lnSpc>
                <a:spcPts val="1650"/>
              </a:lnSpc>
              <a:buNone/>
            </a:pPr>
            <a:r>
              <a:rPr lang="en-US" sz="1000" dirty="0">
                <a:solidFill>
                  <a:srgbClr val="403C4E"/>
                </a:solidFill>
                <a:latin typeface="Open Sans" pitchFamily="34" charset="0"/>
                <a:ea typeface="Open Sans" pitchFamily="34" charset="-122"/>
                <a:cs typeface="Open Sans" pitchFamily="34" charset="-120"/>
              </a:rPr>
              <a:t>Sharma, M., Singh, A.K. and Tyagi, P. (2024) Proceedings of the International Conference on Innovation and Regenerative Trends in Tourism and Hospitality Industry (IRTTHI 2024). 1st ed. Dordrecht: Atlantis Press Zeger Karssen.</a:t>
            </a:r>
            <a:endParaRPr lang="en-US" sz="1000" dirty="0"/>
          </a:p>
        </p:txBody>
      </p:sp>
      <p:sp>
        <p:nvSpPr>
          <p:cNvPr id="14" name="Text 12"/>
          <p:cNvSpPr/>
          <p:nvPr/>
        </p:nvSpPr>
        <p:spPr>
          <a:xfrm>
            <a:off x="464225" y="6611183"/>
            <a:ext cx="13701951" cy="212169"/>
          </a:xfrm>
          <a:prstGeom prst="rect">
            <a:avLst/>
          </a:prstGeom>
          <a:noFill/>
          <a:ln/>
        </p:spPr>
        <p:txBody>
          <a:bodyPr wrap="none" lIns="0" tIns="0" rIns="0" bIns="0" rtlCol="0" anchor="t"/>
          <a:lstStyle/>
          <a:p>
            <a:pPr marL="0" indent="0" algn="l">
              <a:lnSpc>
                <a:spcPts val="1650"/>
              </a:lnSpc>
              <a:buNone/>
            </a:pPr>
            <a:r>
              <a:rPr lang="en-US" sz="1000" dirty="0">
                <a:solidFill>
                  <a:srgbClr val="403C4E"/>
                </a:solidFill>
                <a:latin typeface="Open Sans" pitchFamily="34" charset="0"/>
                <a:ea typeface="Open Sans" pitchFamily="34" charset="-122"/>
                <a:cs typeface="Open Sans" pitchFamily="34" charset="-120"/>
              </a:rPr>
              <a:t>SULLIVAN, G. (2022). Law, technology, and data‐driven security: </a:t>
            </a:r>
            <a:r>
              <a:rPr lang="en-US" sz="1000" i="1" dirty="0">
                <a:solidFill>
                  <a:srgbClr val="403C4E"/>
                </a:solidFill>
                <a:latin typeface="Open Sans" pitchFamily="34" charset="0"/>
                <a:ea typeface="Open Sans" pitchFamily="34" charset="-122"/>
                <a:cs typeface="Open Sans" pitchFamily="34" charset="-120"/>
              </a:rPr>
              <a:t>infra</a:t>
            </a:r>
            <a:r>
              <a:rPr lang="en-US" sz="1000" dirty="0">
                <a:solidFill>
                  <a:srgbClr val="403C4E"/>
                </a:solidFill>
                <a:latin typeface="Open Sans" pitchFamily="34" charset="0"/>
                <a:ea typeface="Open Sans" pitchFamily="34" charset="-122"/>
                <a:cs typeface="Open Sans" pitchFamily="34" charset="-120"/>
              </a:rPr>
              <a:t> ‐legalities as method assemblage. </a:t>
            </a:r>
            <a:r>
              <a:rPr lang="en-US" sz="1000" i="1" dirty="0">
                <a:solidFill>
                  <a:srgbClr val="403C4E"/>
                </a:solidFill>
                <a:latin typeface="Open Sans" pitchFamily="34" charset="0"/>
                <a:ea typeface="Open Sans" pitchFamily="34" charset="-122"/>
                <a:cs typeface="Open Sans" pitchFamily="34" charset="-120"/>
              </a:rPr>
              <a:t>Journal of Law and Society</a:t>
            </a:r>
            <a:r>
              <a:rPr lang="en-US" sz="1000" dirty="0">
                <a:solidFill>
                  <a:srgbClr val="403C4E"/>
                </a:solidFill>
                <a:latin typeface="Open Sans" pitchFamily="34" charset="0"/>
                <a:ea typeface="Open Sans" pitchFamily="34" charset="-122"/>
                <a:cs typeface="Open Sans" pitchFamily="34" charset="-120"/>
              </a:rPr>
              <a:t>. doi:</a:t>
            </a:r>
            <a:r>
              <a:rPr lang="en-US" sz="1000" u="sng" dirty="0">
                <a:solidFill>
                  <a:srgbClr val="CC3000"/>
                </a:solidFill>
                <a:latin typeface="Open Sans" pitchFamily="34" charset="0"/>
                <a:ea typeface="Open Sans" pitchFamily="34" charset="-122"/>
                <a:cs typeface="Open Sans" pitchFamily="34" charset="-120"/>
                <a:hlinkClick r:id="rId9">
                  <a:extLst>
                    <a:ext uri="{A12FA001-AC4F-418D-AE19-62706E023703}">
                      <ahyp:hlinkClr xmlns:ahyp="http://schemas.microsoft.com/office/drawing/2018/hyperlinkcolor" val="tx"/>
                    </a:ext>
                  </a:extLst>
                </a:hlinkClick>
              </a:rPr>
              <a:t>https://doi.org/10.1111/jols.12352</a:t>
            </a:r>
            <a:r>
              <a:rPr lang="en-US" sz="1000" dirty="0">
                <a:solidFill>
                  <a:srgbClr val="403C4E"/>
                </a:solidFill>
                <a:latin typeface="Open Sans" pitchFamily="34" charset="0"/>
                <a:ea typeface="Open Sans" pitchFamily="34" charset="-122"/>
                <a:cs typeface="Open Sans" pitchFamily="34" charset="-120"/>
              </a:rPr>
              <a:t>.</a:t>
            </a:r>
            <a:endParaRPr lang="en-US" sz="1000" dirty="0"/>
          </a:p>
        </p:txBody>
      </p:sp>
      <p:sp>
        <p:nvSpPr>
          <p:cNvPr id="15" name="Text 13"/>
          <p:cNvSpPr/>
          <p:nvPr/>
        </p:nvSpPr>
        <p:spPr>
          <a:xfrm>
            <a:off x="464225" y="6972538"/>
            <a:ext cx="13701951" cy="212169"/>
          </a:xfrm>
          <a:prstGeom prst="rect">
            <a:avLst/>
          </a:prstGeom>
          <a:noFill/>
          <a:ln/>
        </p:spPr>
        <p:txBody>
          <a:bodyPr wrap="none" lIns="0" tIns="0" rIns="0" bIns="0" rtlCol="0" anchor="t"/>
          <a:lstStyle/>
          <a:p>
            <a:pPr marL="0" indent="0" algn="l">
              <a:lnSpc>
                <a:spcPts val="1650"/>
              </a:lnSpc>
              <a:buNone/>
            </a:pPr>
            <a:r>
              <a:rPr lang="en-US" sz="1000" dirty="0">
                <a:solidFill>
                  <a:srgbClr val="403C4E"/>
                </a:solidFill>
                <a:latin typeface="Open Sans" pitchFamily="34" charset="0"/>
                <a:ea typeface="Open Sans" pitchFamily="34" charset="-122"/>
                <a:cs typeface="Open Sans" pitchFamily="34" charset="-120"/>
              </a:rPr>
              <a:t>Tribe J (2009) Philosophical issues in Tourism (Aspects of Tourism), Channel View</a:t>
            </a:r>
            <a:endParaRPr lang="en-US" sz="1000" dirty="0"/>
          </a:p>
        </p:txBody>
      </p:sp>
      <p:sp>
        <p:nvSpPr>
          <p:cNvPr id="16" name="Text 14"/>
          <p:cNvSpPr/>
          <p:nvPr/>
        </p:nvSpPr>
        <p:spPr>
          <a:xfrm>
            <a:off x="464225" y="7333893"/>
            <a:ext cx="13701951" cy="212169"/>
          </a:xfrm>
          <a:prstGeom prst="rect">
            <a:avLst/>
          </a:prstGeom>
          <a:noFill/>
          <a:ln/>
        </p:spPr>
        <p:txBody>
          <a:bodyPr wrap="none" lIns="0" tIns="0" rIns="0" bIns="0" rtlCol="0" anchor="t"/>
          <a:lstStyle/>
          <a:p>
            <a:pPr marL="0" indent="0" algn="l">
              <a:lnSpc>
                <a:spcPts val="1650"/>
              </a:lnSpc>
              <a:buNone/>
            </a:pPr>
            <a:r>
              <a:rPr lang="en-US" sz="1000" dirty="0">
                <a:solidFill>
                  <a:srgbClr val="403C4E"/>
                </a:solidFill>
                <a:latin typeface="Open Sans" pitchFamily="34" charset="0"/>
                <a:ea typeface="Open Sans" pitchFamily="34" charset="-122"/>
                <a:cs typeface="Open Sans" pitchFamily="34" charset="-120"/>
              </a:rPr>
              <a:t>Wang, P.Q. (2024). Personalizing guest experience with generative AI in the hotel industry: there’s more to it than meets a Kiwi’s eye. </a:t>
            </a:r>
            <a:r>
              <a:rPr lang="en-US" sz="1000" i="1" dirty="0">
                <a:solidFill>
                  <a:srgbClr val="403C4E"/>
                </a:solidFill>
                <a:latin typeface="Open Sans" pitchFamily="34" charset="0"/>
                <a:ea typeface="Open Sans" pitchFamily="34" charset="-122"/>
                <a:cs typeface="Open Sans" pitchFamily="34" charset="-120"/>
              </a:rPr>
              <a:t>Current Issues in Tourism</a:t>
            </a:r>
            <a:r>
              <a:rPr lang="en-US" sz="1000" dirty="0">
                <a:solidFill>
                  <a:srgbClr val="403C4E"/>
                </a:solidFill>
                <a:latin typeface="Open Sans" pitchFamily="34" charset="0"/>
                <a:ea typeface="Open Sans" pitchFamily="34" charset="-122"/>
                <a:cs typeface="Open Sans" pitchFamily="34" charset="-120"/>
              </a:rPr>
              <a:t>, pp.1–18.</a:t>
            </a:r>
            <a:endParaRPr lang="en-US" sz="10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36</TotalTime>
  <Words>3019</Words>
  <Application>Microsoft Office PowerPoint</Application>
  <PresentationFormat>Custom</PresentationFormat>
  <Paragraphs>151</Paragraphs>
  <Slides>15</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Merriweather Bold</vt:lpstr>
      <vt:lpstr>Arial</vt:lpstr>
      <vt:lpstr>Open Sans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daniela ionela bruma</cp:lastModifiedBy>
  <cp:revision>1</cp:revision>
  <dcterms:created xsi:type="dcterms:W3CDTF">2025-02-16T07:58:38Z</dcterms:created>
  <dcterms:modified xsi:type="dcterms:W3CDTF">2025-02-23T22:08:02Z</dcterms:modified>
</cp:coreProperties>
</file>