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63" r:id="rId5"/>
    <p:sldId id="261" r:id="rId6"/>
    <p:sldId id="266"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FF"/>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498" autoAdjust="0"/>
    <p:restoredTop sz="68774" autoAdjust="0"/>
  </p:normalViewPr>
  <p:slideViewPr>
    <p:cSldViewPr snapToGrid="0">
      <p:cViewPr varScale="1">
        <p:scale>
          <a:sx n="51" d="100"/>
          <a:sy n="51" d="100"/>
        </p:scale>
        <p:origin x="68" y="3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5751E2-1B75-44EF-9917-A07F963F1526}" type="datetimeFigureOut">
              <a:rPr lang="en-GB" smtClean="0"/>
              <a:t>22/11/2025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E4DF0A-CCD5-46D0-8E47-AB7499DBA724}" type="slidenum">
              <a:rPr lang="en-GB" smtClean="0"/>
              <a:t>‹#›</a:t>
            </a:fld>
            <a:endParaRPr lang="en-GB"/>
          </a:p>
        </p:txBody>
      </p:sp>
    </p:spTree>
    <p:extLst>
      <p:ext uri="{BB962C8B-B14F-4D97-AF65-F5344CB8AC3E}">
        <p14:creationId xmlns:p14="http://schemas.microsoft.com/office/powerpoint/2010/main" val="23788112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Good morning everyone. Today I’ll be discussing Hepatitis B and how public health professionals measure and monitor this infectious disease. Hepatitis B is a viral infection that mainly targets the liver and can cause both acute and chronic illness (NHS, 2023). It spreads through contact with infected blood or body fluids, for example during sexual contact or from mother to baby at birth. In our case study, Tom, a 15-year-old, developed fatigue, loss of appetite and jaundice before being diagnosed with Hepatitis B. This shows how important early detection is to prevent further spread in the community.</a:t>
            </a:r>
          </a:p>
        </p:txBody>
      </p:sp>
      <p:sp>
        <p:nvSpPr>
          <p:cNvPr id="4" name="Slide Number Placeholder 3"/>
          <p:cNvSpPr>
            <a:spLocks noGrp="1"/>
          </p:cNvSpPr>
          <p:nvPr>
            <p:ph type="sldNum" sz="quarter" idx="5"/>
          </p:nvPr>
        </p:nvSpPr>
        <p:spPr/>
        <p:txBody>
          <a:bodyPr/>
          <a:lstStyle/>
          <a:p>
            <a:fld id="{41E4DF0A-CCD5-46D0-8E47-AB7499DBA724}" type="slidenum">
              <a:rPr lang="en-GB" smtClean="0"/>
              <a:t>2</a:t>
            </a:fld>
            <a:endParaRPr lang="en-GB"/>
          </a:p>
        </p:txBody>
      </p:sp>
    </p:spTree>
    <p:extLst>
      <p:ext uri="{BB962C8B-B14F-4D97-AF65-F5344CB8AC3E}">
        <p14:creationId xmlns:p14="http://schemas.microsoft.com/office/powerpoint/2010/main" val="28643929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Measuring an outbreak is essential to understand its scale and how the virus is spreading. Accurate data help identify who is most at risk and guide public health teams in prevention and treatment planning (WHO, 2022; UKHSA, 2023). When Hepatitis B cases are measured systematically, health authorities can decide where to send resources such as vaccination programmes, screening services, and health education. Measurement also helps maintain and protect overall public health by tracking progress and preventing future outbreaks.</a:t>
            </a:r>
          </a:p>
        </p:txBody>
      </p:sp>
      <p:sp>
        <p:nvSpPr>
          <p:cNvPr id="4" name="Slide Number Placeholder 3"/>
          <p:cNvSpPr>
            <a:spLocks noGrp="1"/>
          </p:cNvSpPr>
          <p:nvPr>
            <p:ph type="sldNum" sz="quarter" idx="5"/>
          </p:nvPr>
        </p:nvSpPr>
        <p:spPr/>
        <p:txBody>
          <a:bodyPr/>
          <a:lstStyle/>
          <a:p>
            <a:fld id="{41E4DF0A-CCD5-46D0-8E47-AB7499DBA724}" type="slidenum">
              <a:rPr lang="en-GB" smtClean="0"/>
              <a:t>3</a:t>
            </a:fld>
            <a:endParaRPr lang="en-GB"/>
          </a:p>
        </p:txBody>
      </p:sp>
    </p:spTree>
    <p:extLst>
      <p:ext uri="{BB962C8B-B14F-4D97-AF65-F5344CB8AC3E}">
        <p14:creationId xmlns:p14="http://schemas.microsoft.com/office/powerpoint/2010/main" val="26475094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Incidence means the number of new cases identified over a set time period, while prevalence is the total number of people living with the condition. These rates are used to monitor trends and assess how effective control measures are (PHE, 2020). Globally, around 820 thousand deaths in 2019 were linked to Hepatitis B (WHO, 2022). In the UK, there are about 180 thousand people living with chronic infection. Understanding these figures allows health planners to evaluate the impact on services and to target screening in high-risk groups.</a:t>
            </a:r>
          </a:p>
        </p:txBody>
      </p:sp>
      <p:sp>
        <p:nvSpPr>
          <p:cNvPr id="4" name="Slide Number Placeholder 3"/>
          <p:cNvSpPr>
            <a:spLocks noGrp="1"/>
          </p:cNvSpPr>
          <p:nvPr>
            <p:ph type="sldNum" sz="quarter" idx="5"/>
          </p:nvPr>
        </p:nvSpPr>
        <p:spPr/>
        <p:txBody>
          <a:bodyPr/>
          <a:lstStyle/>
          <a:p>
            <a:fld id="{41E4DF0A-CCD5-46D0-8E47-AB7499DBA724}" type="slidenum">
              <a:rPr lang="en-GB" smtClean="0"/>
              <a:t>4</a:t>
            </a:fld>
            <a:endParaRPr lang="en-GB"/>
          </a:p>
        </p:txBody>
      </p:sp>
    </p:spTree>
    <p:extLst>
      <p:ext uri="{BB962C8B-B14F-4D97-AF65-F5344CB8AC3E}">
        <p14:creationId xmlns:p14="http://schemas.microsoft.com/office/powerpoint/2010/main" val="1100243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Once a Hepatitis B case is identified, contact tracing is vital to limit the spread. Public health teams work with the infected person to list anyone who may have been exposed — family members, sexual partners or sports teammates. Those contacts are then offered testing and vaccination to prevent further transmission (NICE, 2022). This strategy also provides education on safe practices such as not sharing razors or toothbrushes. Effective contact tracing helps break the chain of infection and protect the wider community.</a:t>
            </a:r>
          </a:p>
          <a:p>
            <a:r>
              <a:rPr lang="en-GB" dirty="0"/>
              <a:t>In summary, accurately measuring and monitoring Hepatitis B outbreaks allows public health teams to identify risks early, protect communities, and guide effective prevention. </a:t>
            </a:r>
            <a:r>
              <a:rPr lang="en-GB"/>
              <a:t>I’ll now hand over to the next speaker who will discuss the strategies used to control the outbreak</a:t>
            </a:r>
            <a:endParaRPr lang="en-GB" dirty="0"/>
          </a:p>
        </p:txBody>
      </p:sp>
      <p:sp>
        <p:nvSpPr>
          <p:cNvPr id="4" name="Slide Number Placeholder 3"/>
          <p:cNvSpPr>
            <a:spLocks noGrp="1"/>
          </p:cNvSpPr>
          <p:nvPr>
            <p:ph type="sldNum" sz="quarter" idx="5"/>
          </p:nvPr>
        </p:nvSpPr>
        <p:spPr/>
        <p:txBody>
          <a:bodyPr/>
          <a:lstStyle/>
          <a:p>
            <a:fld id="{41E4DF0A-CCD5-46D0-8E47-AB7499DBA724}" type="slidenum">
              <a:rPr lang="en-GB" smtClean="0"/>
              <a:t>5</a:t>
            </a:fld>
            <a:endParaRPr lang="en-GB"/>
          </a:p>
        </p:txBody>
      </p:sp>
    </p:spTree>
    <p:extLst>
      <p:ext uri="{BB962C8B-B14F-4D97-AF65-F5344CB8AC3E}">
        <p14:creationId xmlns:p14="http://schemas.microsoft.com/office/powerpoint/2010/main" val="6047328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E4DF0A-CCD5-46D0-8E47-AB7499DBA724}" type="slidenum">
              <a:rPr lang="en-GB" smtClean="0"/>
              <a:t>6</a:t>
            </a:fld>
            <a:endParaRPr lang="en-GB"/>
          </a:p>
        </p:txBody>
      </p:sp>
    </p:spTree>
    <p:extLst>
      <p:ext uri="{BB962C8B-B14F-4D97-AF65-F5344CB8AC3E}">
        <p14:creationId xmlns:p14="http://schemas.microsoft.com/office/powerpoint/2010/main" val="4080045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72ADB-E7BD-46B4-9BAA-C5D01149F3F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7DB3DC4-D885-44D6-B1F7-D974DC6F30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BF5BD6F-6F34-4D1C-9F7F-81169235E84B}"/>
              </a:ext>
            </a:extLst>
          </p:cNvPr>
          <p:cNvSpPr>
            <a:spLocks noGrp="1"/>
          </p:cNvSpPr>
          <p:nvPr>
            <p:ph type="dt" sz="half" idx="10"/>
          </p:nvPr>
        </p:nvSpPr>
        <p:spPr/>
        <p:txBody>
          <a:bodyPr/>
          <a:lstStyle/>
          <a:p>
            <a:fld id="{EB59B65D-29FE-40CA-8E15-3451A9D2B4D7}" type="datetimeFigureOut">
              <a:rPr lang="en-GB" smtClean="0"/>
              <a:t>22/11/2025</a:t>
            </a:fld>
            <a:endParaRPr lang="en-GB"/>
          </a:p>
        </p:txBody>
      </p:sp>
      <p:sp>
        <p:nvSpPr>
          <p:cNvPr id="5" name="Footer Placeholder 4">
            <a:extLst>
              <a:ext uri="{FF2B5EF4-FFF2-40B4-BE49-F238E27FC236}">
                <a16:creationId xmlns:a16="http://schemas.microsoft.com/office/drawing/2014/main" id="{46FE5769-7BFC-41C3-BDCB-011C8BDAAD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10DBB0-EC65-4AD5-8CE6-FC1AB198C38C}"/>
              </a:ext>
            </a:extLst>
          </p:cNvPr>
          <p:cNvSpPr>
            <a:spLocks noGrp="1"/>
          </p:cNvSpPr>
          <p:nvPr>
            <p:ph type="sldNum" sz="quarter" idx="12"/>
          </p:nvPr>
        </p:nvSpPr>
        <p:spPr/>
        <p:txBody>
          <a:bodyPr/>
          <a:lstStyle/>
          <a:p>
            <a:fld id="{F675DF68-52B7-4D35-9FAD-12F0DC0CB909}" type="slidenum">
              <a:rPr lang="en-GB" smtClean="0"/>
              <a:t>‹#›</a:t>
            </a:fld>
            <a:endParaRPr lang="en-GB"/>
          </a:p>
        </p:txBody>
      </p:sp>
    </p:spTree>
    <p:extLst>
      <p:ext uri="{BB962C8B-B14F-4D97-AF65-F5344CB8AC3E}">
        <p14:creationId xmlns:p14="http://schemas.microsoft.com/office/powerpoint/2010/main" val="40561160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B8945-DBE6-4476-80DE-B8198A912B1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04E4118-5E70-4F6B-82F9-35FC687C5B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A2FBCF-FEB5-443A-A34E-787854C4AD3A}"/>
              </a:ext>
            </a:extLst>
          </p:cNvPr>
          <p:cNvSpPr>
            <a:spLocks noGrp="1"/>
          </p:cNvSpPr>
          <p:nvPr>
            <p:ph type="dt" sz="half" idx="10"/>
          </p:nvPr>
        </p:nvSpPr>
        <p:spPr/>
        <p:txBody>
          <a:bodyPr/>
          <a:lstStyle/>
          <a:p>
            <a:fld id="{EB59B65D-29FE-40CA-8E15-3451A9D2B4D7}" type="datetimeFigureOut">
              <a:rPr lang="en-GB" smtClean="0"/>
              <a:t>22/11/2025</a:t>
            </a:fld>
            <a:endParaRPr lang="en-GB"/>
          </a:p>
        </p:txBody>
      </p:sp>
      <p:sp>
        <p:nvSpPr>
          <p:cNvPr id="5" name="Footer Placeholder 4">
            <a:extLst>
              <a:ext uri="{FF2B5EF4-FFF2-40B4-BE49-F238E27FC236}">
                <a16:creationId xmlns:a16="http://schemas.microsoft.com/office/drawing/2014/main" id="{F55138B1-7B00-478D-A29E-0650E5D418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DC655C-FE46-4525-8AAE-88780960E16D}"/>
              </a:ext>
            </a:extLst>
          </p:cNvPr>
          <p:cNvSpPr>
            <a:spLocks noGrp="1"/>
          </p:cNvSpPr>
          <p:nvPr>
            <p:ph type="sldNum" sz="quarter" idx="12"/>
          </p:nvPr>
        </p:nvSpPr>
        <p:spPr/>
        <p:txBody>
          <a:bodyPr/>
          <a:lstStyle/>
          <a:p>
            <a:fld id="{F675DF68-52B7-4D35-9FAD-12F0DC0CB909}" type="slidenum">
              <a:rPr lang="en-GB" smtClean="0"/>
              <a:t>‹#›</a:t>
            </a:fld>
            <a:endParaRPr lang="en-GB"/>
          </a:p>
        </p:txBody>
      </p:sp>
    </p:spTree>
    <p:extLst>
      <p:ext uri="{BB962C8B-B14F-4D97-AF65-F5344CB8AC3E}">
        <p14:creationId xmlns:p14="http://schemas.microsoft.com/office/powerpoint/2010/main" val="777506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444FF-395E-430F-8DAF-4D9DAA1703C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395F707-A903-4CAB-8D74-6895407F6FD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DDBBD23-DAE3-4B19-8B95-5BD5C52EEEF9}"/>
              </a:ext>
            </a:extLst>
          </p:cNvPr>
          <p:cNvSpPr>
            <a:spLocks noGrp="1"/>
          </p:cNvSpPr>
          <p:nvPr>
            <p:ph type="dt" sz="half" idx="10"/>
          </p:nvPr>
        </p:nvSpPr>
        <p:spPr/>
        <p:txBody>
          <a:bodyPr/>
          <a:lstStyle/>
          <a:p>
            <a:fld id="{EB59B65D-29FE-40CA-8E15-3451A9D2B4D7}" type="datetimeFigureOut">
              <a:rPr lang="en-GB" smtClean="0"/>
              <a:t>22/11/2025</a:t>
            </a:fld>
            <a:endParaRPr lang="en-GB"/>
          </a:p>
        </p:txBody>
      </p:sp>
      <p:sp>
        <p:nvSpPr>
          <p:cNvPr id="5" name="Footer Placeholder 4">
            <a:extLst>
              <a:ext uri="{FF2B5EF4-FFF2-40B4-BE49-F238E27FC236}">
                <a16:creationId xmlns:a16="http://schemas.microsoft.com/office/drawing/2014/main" id="{568A7248-6A0D-4FD6-9575-910179D4F7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38B158-DCDE-430D-AD03-6A1250AC58AC}"/>
              </a:ext>
            </a:extLst>
          </p:cNvPr>
          <p:cNvSpPr>
            <a:spLocks noGrp="1"/>
          </p:cNvSpPr>
          <p:nvPr>
            <p:ph type="sldNum" sz="quarter" idx="12"/>
          </p:nvPr>
        </p:nvSpPr>
        <p:spPr/>
        <p:txBody>
          <a:bodyPr/>
          <a:lstStyle/>
          <a:p>
            <a:fld id="{F675DF68-52B7-4D35-9FAD-12F0DC0CB909}" type="slidenum">
              <a:rPr lang="en-GB" smtClean="0"/>
              <a:t>‹#›</a:t>
            </a:fld>
            <a:endParaRPr lang="en-GB"/>
          </a:p>
        </p:txBody>
      </p:sp>
    </p:spTree>
    <p:extLst>
      <p:ext uri="{BB962C8B-B14F-4D97-AF65-F5344CB8AC3E}">
        <p14:creationId xmlns:p14="http://schemas.microsoft.com/office/powerpoint/2010/main" val="12037013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1CCED-B5AF-4291-A7D2-2374D5E5FF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1D189F-52A7-420F-BC58-C0E53C13ECC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EB26C25-47B8-4065-91F6-19E14D168DD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527CA63-3755-4DBC-A5D7-B0271A1107AD}"/>
              </a:ext>
            </a:extLst>
          </p:cNvPr>
          <p:cNvSpPr>
            <a:spLocks noGrp="1"/>
          </p:cNvSpPr>
          <p:nvPr>
            <p:ph type="dt" sz="half" idx="10"/>
          </p:nvPr>
        </p:nvSpPr>
        <p:spPr/>
        <p:txBody>
          <a:bodyPr/>
          <a:lstStyle/>
          <a:p>
            <a:fld id="{EB59B65D-29FE-40CA-8E15-3451A9D2B4D7}" type="datetimeFigureOut">
              <a:rPr lang="en-GB" smtClean="0"/>
              <a:t>22/11/2025</a:t>
            </a:fld>
            <a:endParaRPr lang="en-GB"/>
          </a:p>
        </p:txBody>
      </p:sp>
      <p:sp>
        <p:nvSpPr>
          <p:cNvPr id="6" name="Footer Placeholder 5">
            <a:extLst>
              <a:ext uri="{FF2B5EF4-FFF2-40B4-BE49-F238E27FC236}">
                <a16:creationId xmlns:a16="http://schemas.microsoft.com/office/drawing/2014/main" id="{1D64B058-D1DA-48BF-88AA-844A7F74CC7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2519592-3D06-421D-B22C-B4F6BC60E1D6}"/>
              </a:ext>
            </a:extLst>
          </p:cNvPr>
          <p:cNvSpPr>
            <a:spLocks noGrp="1"/>
          </p:cNvSpPr>
          <p:nvPr>
            <p:ph type="sldNum" sz="quarter" idx="12"/>
          </p:nvPr>
        </p:nvSpPr>
        <p:spPr/>
        <p:txBody>
          <a:bodyPr/>
          <a:lstStyle/>
          <a:p>
            <a:fld id="{F675DF68-52B7-4D35-9FAD-12F0DC0CB909}" type="slidenum">
              <a:rPr lang="en-GB" smtClean="0"/>
              <a:t>‹#›</a:t>
            </a:fld>
            <a:endParaRPr lang="en-GB"/>
          </a:p>
        </p:txBody>
      </p:sp>
    </p:spTree>
    <p:extLst>
      <p:ext uri="{BB962C8B-B14F-4D97-AF65-F5344CB8AC3E}">
        <p14:creationId xmlns:p14="http://schemas.microsoft.com/office/powerpoint/2010/main" val="16555728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3DD41-BD0B-4F69-BF59-B9ABC3E954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AC96DE3-E666-45F9-A652-E856D4F2A85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7757C3-CE70-49D6-9852-00785218BDC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8151750-A4DC-45E9-93A6-0150285C85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B4C807-8E14-46C2-8267-954CAC239A7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53C31B3-E4D4-4951-ACEA-6399EC9472B2}"/>
              </a:ext>
            </a:extLst>
          </p:cNvPr>
          <p:cNvSpPr>
            <a:spLocks noGrp="1"/>
          </p:cNvSpPr>
          <p:nvPr>
            <p:ph type="dt" sz="half" idx="10"/>
          </p:nvPr>
        </p:nvSpPr>
        <p:spPr/>
        <p:txBody>
          <a:bodyPr/>
          <a:lstStyle/>
          <a:p>
            <a:fld id="{EB59B65D-29FE-40CA-8E15-3451A9D2B4D7}" type="datetimeFigureOut">
              <a:rPr lang="en-GB" smtClean="0"/>
              <a:t>22/11/2025</a:t>
            </a:fld>
            <a:endParaRPr lang="en-GB"/>
          </a:p>
        </p:txBody>
      </p:sp>
      <p:sp>
        <p:nvSpPr>
          <p:cNvPr id="8" name="Footer Placeholder 7">
            <a:extLst>
              <a:ext uri="{FF2B5EF4-FFF2-40B4-BE49-F238E27FC236}">
                <a16:creationId xmlns:a16="http://schemas.microsoft.com/office/drawing/2014/main" id="{38CB7582-A080-4519-ABE7-680ADB49663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5A16CB2-1957-4F3A-BE92-0AD553C5A2B2}"/>
              </a:ext>
            </a:extLst>
          </p:cNvPr>
          <p:cNvSpPr>
            <a:spLocks noGrp="1"/>
          </p:cNvSpPr>
          <p:nvPr>
            <p:ph type="sldNum" sz="quarter" idx="12"/>
          </p:nvPr>
        </p:nvSpPr>
        <p:spPr/>
        <p:txBody>
          <a:bodyPr/>
          <a:lstStyle/>
          <a:p>
            <a:fld id="{F675DF68-52B7-4D35-9FAD-12F0DC0CB909}" type="slidenum">
              <a:rPr lang="en-GB" smtClean="0"/>
              <a:t>‹#›</a:t>
            </a:fld>
            <a:endParaRPr lang="en-GB"/>
          </a:p>
        </p:txBody>
      </p:sp>
    </p:spTree>
    <p:extLst>
      <p:ext uri="{BB962C8B-B14F-4D97-AF65-F5344CB8AC3E}">
        <p14:creationId xmlns:p14="http://schemas.microsoft.com/office/powerpoint/2010/main" val="3715678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2C68B-880C-4275-BCEA-D1AEC481E0F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89C0FF7-5BEE-4555-AA8C-CC319ADD1C1A}"/>
              </a:ext>
            </a:extLst>
          </p:cNvPr>
          <p:cNvSpPr>
            <a:spLocks noGrp="1"/>
          </p:cNvSpPr>
          <p:nvPr>
            <p:ph type="dt" sz="half" idx="10"/>
          </p:nvPr>
        </p:nvSpPr>
        <p:spPr/>
        <p:txBody>
          <a:bodyPr/>
          <a:lstStyle/>
          <a:p>
            <a:fld id="{EB59B65D-29FE-40CA-8E15-3451A9D2B4D7}" type="datetimeFigureOut">
              <a:rPr lang="en-GB" smtClean="0"/>
              <a:t>22/11/2025</a:t>
            </a:fld>
            <a:endParaRPr lang="en-GB"/>
          </a:p>
        </p:txBody>
      </p:sp>
      <p:sp>
        <p:nvSpPr>
          <p:cNvPr id="4" name="Footer Placeholder 3">
            <a:extLst>
              <a:ext uri="{FF2B5EF4-FFF2-40B4-BE49-F238E27FC236}">
                <a16:creationId xmlns:a16="http://schemas.microsoft.com/office/drawing/2014/main" id="{E57F8DA8-E7C0-437A-8F21-3E6A2D5440F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3474C7A-ABCE-47D0-ABE4-B609EE873C17}"/>
              </a:ext>
            </a:extLst>
          </p:cNvPr>
          <p:cNvSpPr>
            <a:spLocks noGrp="1"/>
          </p:cNvSpPr>
          <p:nvPr>
            <p:ph type="sldNum" sz="quarter" idx="12"/>
          </p:nvPr>
        </p:nvSpPr>
        <p:spPr/>
        <p:txBody>
          <a:bodyPr/>
          <a:lstStyle/>
          <a:p>
            <a:fld id="{F675DF68-52B7-4D35-9FAD-12F0DC0CB909}" type="slidenum">
              <a:rPr lang="en-GB" smtClean="0"/>
              <a:t>‹#›</a:t>
            </a:fld>
            <a:endParaRPr lang="en-GB"/>
          </a:p>
        </p:txBody>
      </p:sp>
    </p:spTree>
    <p:extLst>
      <p:ext uri="{BB962C8B-B14F-4D97-AF65-F5344CB8AC3E}">
        <p14:creationId xmlns:p14="http://schemas.microsoft.com/office/powerpoint/2010/main" val="3400331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971623F-B1CB-4065-B4AB-A031CA271766}"/>
              </a:ext>
            </a:extLst>
          </p:cNvPr>
          <p:cNvSpPr>
            <a:spLocks noGrp="1"/>
          </p:cNvSpPr>
          <p:nvPr>
            <p:ph type="dt" sz="half" idx="10"/>
          </p:nvPr>
        </p:nvSpPr>
        <p:spPr/>
        <p:txBody>
          <a:bodyPr/>
          <a:lstStyle/>
          <a:p>
            <a:fld id="{EB59B65D-29FE-40CA-8E15-3451A9D2B4D7}" type="datetimeFigureOut">
              <a:rPr lang="en-GB" smtClean="0"/>
              <a:t>22/11/2025</a:t>
            </a:fld>
            <a:endParaRPr lang="en-GB"/>
          </a:p>
        </p:txBody>
      </p:sp>
      <p:sp>
        <p:nvSpPr>
          <p:cNvPr id="3" name="Footer Placeholder 2">
            <a:extLst>
              <a:ext uri="{FF2B5EF4-FFF2-40B4-BE49-F238E27FC236}">
                <a16:creationId xmlns:a16="http://schemas.microsoft.com/office/drawing/2014/main" id="{B5514C79-0B83-4CFC-838C-E9D3E6607D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287B06C-23F8-4697-9D65-CF9E6DA86E97}"/>
              </a:ext>
            </a:extLst>
          </p:cNvPr>
          <p:cNvSpPr>
            <a:spLocks noGrp="1"/>
          </p:cNvSpPr>
          <p:nvPr>
            <p:ph type="sldNum" sz="quarter" idx="12"/>
          </p:nvPr>
        </p:nvSpPr>
        <p:spPr/>
        <p:txBody>
          <a:bodyPr/>
          <a:lstStyle/>
          <a:p>
            <a:fld id="{F675DF68-52B7-4D35-9FAD-12F0DC0CB909}" type="slidenum">
              <a:rPr lang="en-GB" smtClean="0"/>
              <a:t>‹#›</a:t>
            </a:fld>
            <a:endParaRPr lang="en-GB"/>
          </a:p>
        </p:txBody>
      </p:sp>
    </p:spTree>
    <p:extLst>
      <p:ext uri="{BB962C8B-B14F-4D97-AF65-F5344CB8AC3E}">
        <p14:creationId xmlns:p14="http://schemas.microsoft.com/office/powerpoint/2010/main" val="3836693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D1E1F-2D76-46AE-B239-233B86CC24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C3E533D-CE61-4DFE-8007-21AEF331715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0B1D2C5-A4A5-4A06-BAFC-A56C8D1801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04A4209-39F5-47F9-AF75-26D86E9998FD}"/>
              </a:ext>
            </a:extLst>
          </p:cNvPr>
          <p:cNvSpPr>
            <a:spLocks noGrp="1"/>
          </p:cNvSpPr>
          <p:nvPr>
            <p:ph type="dt" sz="half" idx="10"/>
          </p:nvPr>
        </p:nvSpPr>
        <p:spPr/>
        <p:txBody>
          <a:bodyPr/>
          <a:lstStyle/>
          <a:p>
            <a:fld id="{EB59B65D-29FE-40CA-8E15-3451A9D2B4D7}" type="datetimeFigureOut">
              <a:rPr lang="en-GB" smtClean="0"/>
              <a:t>22/11/2025</a:t>
            </a:fld>
            <a:endParaRPr lang="en-GB"/>
          </a:p>
        </p:txBody>
      </p:sp>
      <p:sp>
        <p:nvSpPr>
          <p:cNvPr id="6" name="Footer Placeholder 5">
            <a:extLst>
              <a:ext uri="{FF2B5EF4-FFF2-40B4-BE49-F238E27FC236}">
                <a16:creationId xmlns:a16="http://schemas.microsoft.com/office/drawing/2014/main" id="{6E2E9BC1-EDA2-4322-A892-F889E8A785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E2D167-88EE-4B45-8D58-0279875E10B3}"/>
              </a:ext>
            </a:extLst>
          </p:cNvPr>
          <p:cNvSpPr>
            <a:spLocks noGrp="1"/>
          </p:cNvSpPr>
          <p:nvPr>
            <p:ph type="sldNum" sz="quarter" idx="12"/>
          </p:nvPr>
        </p:nvSpPr>
        <p:spPr/>
        <p:txBody>
          <a:bodyPr/>
          <a:lstStyle/>
          <a:p>
            <a:fld id="{F675DF68-52B7-4D35-9FAD-12F0DC0CB909}" type="slidenum">
              <a:rPr lang="en-GB" smtClean="0"/>
              <a:t>‹#›</a:t>
            </a:fld>
            <a:endParaRPr lang="en-GB"/>
          </a:p>
        </p:txBody>
      </p:sp>
    </p:spTree>
    <p:extLst>
      <p:ext uri="{BB962C8B-B14F-4D97-AF65-F5344CB8AC3E}">
        <p14:creationId xmlns:p14="http://schemas.microsoft.com/office/powerpoint/2010/main" val="2910761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47321-A094-4E05-A7CF-93D218F4F24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57E2F25-17A8-481E-B860-7648A424B8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F1FD208-9F29-4CEB-82E2-B64FA0A00D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AAF489-0543-4D80-A131-09F4D276962C}"/>
              </a:ext>
            </a:extLst>
          </p:cNvPr>
          <p:cNvSpPr>
            <a:spLocks noGrp="1"/>
          </p:cNvSpPr>
          <p:nvPr>
            <p:ph type="dt" sz="half" idx="10"/>
          </p:nvPr>
        </p:nvSpPr>
        <p:spPr/>
        <p:txBody>
          <a:bodyPr/>
          <a:lstStyle/>
          <a:p>
            <a:fld id="{EB59B65D-29FE-40CA-8E15-3451A9D2B4D7}" type="datetimeFigureOut">
              <a:rPr lang="en-GB" smtClean="0"/>
              <a:t>22/11/2025</a:t>
            </a:fld>
            <a:endParaRPr lang="en-GB"/>
          </a:p>
        </p:txBody>
      </p:sp>
      <p:sp>
        <p:nvSpPr>
          <p:cNvPr id="6" name="Footer Placeholder 5">
            <a:extLst>
              <a:ext uri="{FF2B5EF4-FFF2-40B4-BE49-F238E27FC236}">
                <a16:creationId xmlns:a16="http://schemas.microsoft.com/office/drawing/2014/main" id="{E7FF230D-504E-4E21-9824-5C5F942080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A0B7D8-B1DC-4BEA-82E5-150760C08749}"/>
              </a:ext>
            </a:extLst>
          </p:cNvPr>
          <p:cNvSpPr>
            <a:spLocks noGrp="1"/>
          </p:cNvSpPr>
          <p:nvPr>
            <p:ph type="sldNum" sz="quarter" idx="12"/>
          </p:nvPr>
        </p:nvSpPr>
        <p:spPr/>
        <p:txBody>
          <a:bodyPr/>
          <a:lstStyle/>
          <a:p>
            <a:fld id="{F675DF68-52B7-4D35-9FAD-12F0DC0CB909}" type="slidenum">
              <a:rPr lang="en-GB" smtClean="0"/>
              <a:t>‹#›</a:t>
            </a:fld>
            <a:endParaRPr lang="en-GB"/>
          </a:p>
        </p:txBody>
      </p:sp>
    </p:spTree>
    <p:extLst>
      <p:ext uri="{BB962C8B-B14F-4D97-AF65-F5344CB8AC3E}">
        <p14:creationId xmlns:p14="http://schemas.microsoft.com/office/powerpoint/2010/main" val="14051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C9B57-7D3C-4F5F-87B6-66A214D2CEA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973B18E-ACD0-4BB9-BB7C-018B8A88E86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CD41A0-A59A-475B-A1DE-2A54E4EA8A67}"/>
              </a:ext>
            </a:extLst>
          </p:cNvPr>
          <p:cNvSpPr>
            <a:spLocks noGrp="1"/>
          </p:cNvSpPr>
          <p:nvPr>
            <p:ph type="dt" sz="half" idx="10"/>
          </p:nvPr>
        </p:nvSpPr>
        <p:spPr/>
        <p:txBody>
          <a:bodyPr/>
          <a:lstStyle/>
          <a:p>
            <a:fld id="{EB59B65D-29FE-40CA-8E15-3451A9D2B4D7}" type="datetimeFigureOut">
              <a:rPr lang="en-GB" smtClean="0"/>
              <a:t>22/11/2025</a:t>
            </a:fld>
            <a:endParaRPr lang="en-GB"/>
          </a:p>
        </p:txBody>
      </p:sp>
      <p:sp>
        <p:nvSpPr>
          <p:cNvPr id="5" name="Footer Placeholder 4">
            <a:extLst>
              <a:ext uri="{FF2B5EF4-FFF2-40B4-BE49-F238E27FC236}">
                <a16:creationId xmlns:a16="http://schemas.microsoft.com/office/drawing/2014/main" id="{E2F70A7C-1BB0-4419-88CC-360309C14D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2D63DB-5D5C-4EA1-8485-69C9FA137926}"/>
              </a:ext>
            </a:extLst>
          </p:cNvPr>
          <p:cNvSpPr>
            <a:spLocks noGrp="1"/>
          </p:cNvSpPr>
          <p:nvPr>
            <p:ph type="sldNum" sz="quarter" idx="12"/>
          </p:nvPr>
        </p:nvSpPr>
        <p:spPr/>
        <p:txBody>
          <a:bodyPr/>
          <a:lstStyle/>
          <a:p>
            <a:fld id="{F675DF68-52B7-4D35-9FAD-12F0DC0CB909}" type="slidenum">
              <a:rPr lang="en-GB" smtClean="0"/>
              <a:t>‹#›</a:t>
            </a:fld>
            <a:endParaRPr lang="en-GB"/>
          </a:p>
        </p:txBody>
      </p:sp>
    </p:spTree>
    <p:extLst>
      <p:ext uri="{BB962C8B-B14F-4D97-AF65-F5344CB8AC3E}">
        <p14:creationId xmlns:p14="http://schemas.microsoft.com/office/powerpoint/2010/main" val="2619128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AB0E99-E561-4757-AB41-23B3A3D3E7F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573B9C6-D8BF-41D7-A03F-105A5C3CE9B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3441F1-7AEB-4441-9B1D-3673E107C756}"/>
              </a:ext>
            </a:extLst>
          </p:cNvPr>
          <p:cNvSpPr>
            <a:spLocks noGrp="1"/>
          </p:cNvSpPr>
          <p:nvPr>
            <p:ph type="dt" sz="half" idx="10"/>
          </p:nvPr>
        </p:nvSpPr>
        <p:spPr/>
        <p:txBody>
          <a:bodyPr/>
          <a:lstStyle/>
          <a:p>
            <a:fld id="{EB59B65D-29FE-40CA-8E15-3451A9D2B4D7}" type="datetimeFigureOut">
              <a:rPr lang="en-GB" smtClean="0"/>
              <a:t>22/11/2025</a:t>
            </a:fld>
            <a:endParaRPr lang="en-GB"/>
          </a:p>
        </p:txBody>
      </p:sp>
      <p:sp>
        <p:nvSpPr>
          <p:cNvPr id="5" name="Footer Placeholder 4">
            <a:extLst>
              <a:ext uri="{FF2B5EF4-FFF2-40B4-BE49-F238E27FC236}">
                <a16:creationId xmlns:a16="http://schemas.microsoft.com/office/drawing/2014/main" id="{97655CD0-CEC1-4B1D-B924-3EB69011B1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64626D-B723-44A4-AD89-B788383B23D3}"/>
              </a:ext>
            </a:extLst>
          </p:cNvPr>
          <p:cNvSpPr>
            <a:spLocks noGrp="1"/>
          </p:cNvSpPr>
          <p:nvPr>
            <p:ph type="sldNum" sz="quarter" idx="12"/>
          </p:nvPr>
        </p:nvSpPr>
        <p:spPr/>
        <p:txBody>
          <a:bodyPr/>
          <a:lstStyle/>
          <a:p>
            <a:fld id="{F675DF68-52B7-4D35-9FAD-12F0DC0CB909}" type="slidenum">
              <a:rPr lang="en-GB" smtClean="0"/>
              <a:t>‹#›</a:t>
            </a:fld>
            <a:endParaRPr lang="en-GB"/>
          </a:p>
        </p:txBody>
      </p:sp>
    </p:spTree>
    <p:extLst>
      <p:ext uri="{BB962C8B-B14F-4D97-AF65-F5344CB8AC3E}">
        <p14:creationId xmlns:p14="http://schemas.microsoft.com/office/powerpoint/2010/main" val="2200707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5635F19-7BDD-464E-97AE-E0089A9306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8313CCB-1FC2-4AF5-A318-DE24A35816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6327A2-8EF9-4FE8-9C92-8763D01806E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59B65D-29FE-40CA-8E15-3451A9D2B4D7}" type="datetimeFigureOut">
              <a:rPr lang="en-GB" smtClean="0"/>
              <a:t>22/11/2025</a:t>
            </a:fld>
            <a:endParaRPr lang="en-GB"/>
          </a:p>
        </p:txBody>
      </p:sp>
      <p:sp>
        <p:nvSpPr>
          <p:cNvPr id="5" name="Footer Placeholder 4">
            <a:extLst>
              <a:ext uri="{FF2B5EF4-FFF2-40B4-BE49-F238E27FC236}">
                <a16:creationId xmlns:a16="http://schemas.microsoft.com/office/drawing/2014/main" id="{9CFF7C61-0DB9-408E-82F5-8ACB485119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FBDB224-B65F-4024-91D8-00BDC575FC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75DF68-52B7-4D35-9FAD-12F0DC0CB909}" type="slidenum">
              <a:rPr lang="en-GB" smtClean="0"/>
              <a:t>‹#›</a:t>
            </a:fld>
            <a:endParaRPr lang="en-GB"/>
          </a:p>
        </p:txBody>
      </p:sp>
    </p:spTree>
    <p:extLst>
      <p:ext uri="{BB962C8B-B14F-4D97-AF65-F5344CB8AC3E}">
        <p14:creationId xmlns:p14="http://schemas.microsoft.com/office/powerpoint/2010/main" val="30173158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hyperlink" Target="https://www.thebluediamondgallery.com/medical03/h/hepatitis-b.html"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policyoptions.irpp.org/fr/magazines/avril-2020/contact-tracing-must-not-compound-historical-discrimination/"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nice.org.uk/guidance" TargetMode="External"/><Relationship Id="rId7" Type="http://schemas.openxmlformats.org/officeDocument/2006/relationships/hyperlink" Target="https://www.who.int/news-room/fact-sheets/detail/hepatitis-b"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www.gov.uk/government/collections/hepatitis-b-guidance-data-and-analysis" TargetMode="External"/><Relationship Id="rId5" Type="http://schemas.openxmlformats.org/officeDocument/2006/relationships/hyperlink" Target="https://www.gov.uk/government/publications/hepatitis-b-epidemiology-in-england" TargetMode="External"/><Relationship Id="rId4" Type="http://schemas.openxmlformats.org/officeDocument/2006/relationships/hyperlink" Target="https://www.nhs.uk/conditions/hepatitis-b/"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209DF-EC4D-414B-B755-14DA61A06A6A}"/>
              </a:ext>
            </a:extLst>
          </p:cNvPr>
          <p:cNvSpPr>
            <a:spLocks noGrp="1"/>
          </p:cNvSpPr>
          <p:nvPr>
            <p:ph type="ctrTitle"/>
          </p:nvPr>
        </p:nvSpPr>
        <p:spPr>
          <a:xfrm>
            <a:off x="1524000" y="1122363"/>
            <a:ext cx="9144000" cy="1416011"/>
          </a:xfrm>
        </p:spPr>
        <p:txBody>
          <a:bodyPr>
            <a:normAutofit/>
          </a:bodyPr>
          <a:lstStyle/>
          <a:p>
            <a:r>
              <a:rPr lang="en-US" sz="4000" b="1" dirty="0">
                <a:latin typeface="Arial" panose="020B0604020202020204" pitchFamily="34" charset="0"/>
                <a:ea typeface="Aptos"/>
                <a:cs typeface="Arial" panose="020B0604020202020204" pitchFamily="34" charset="0"/>
              </a:rPr>
              <a:t>Public </a:t>
            </a:r>
            <a:r>
              <a:rPr lang="en-US" sz="4000" b="1">
                <a:latin typeface="Arial" panose="020B0604020202020204" pitchFamily="34" charset="0"/>
                <a:ea typeface="Aptos"/>
                <a:cs typeface="Arial" panose="020B0604020202020204" pitchFamily="34" charset="0"/>
              </a:rPr>
              <a:t>Health: Hepatitis </a:t>
            </a:r>
            <a:r>
              <a:rPr lang="en-US" sz="4000" b="1" dirty="0">
                <a:latin typeface="Arial" panose="020B0604020202020204" pitchFamily="34" charset="0"/>
                <a:ea typeface="Aptos"/>
                <a:cs typeface="Arial" panose="020B0604020202020204" pitchFamily="34" charset="0"/>
              </a:rPr>
              <a:t>B Outbreak </a:t>
            </a:r>
            <a:br>
              <a:rPr lang="en-US" sz="4000" b="1" dirty="0">
                <a:latin typeface="Arial" panose="020B0604020202020204" pitchFamily="34" charset="0"/>
                <a:ea typeface="Aptos"/>
                <a:cs typeface="Arial" panose="020B0604020202020204" pitchFamily="34" charset="0"/>
              </a:rPr>
            </a:br>
            <a:r>
              <a:rPr lang="en-US" sz="4000" b="1" dirty="0">
                <a:latin typeface="Arial" panose="020B0604020202020204" pitchFamily="34" charset="0"/>
                <a:ea typeface="Aptos"/>
                <a:cs typeface="Arial" panose="020B0604020202020204" pitchFamily="34" charset="0"/>
              </a:rPr>
              <a:t>(Case Study E)</a:t>
            </a:r>
            <a:endParaRPr lang="en-GB" sz="4000" b="1"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CDFC7728-A0A3-454A-A82E-0F1158132922}"/>
              </a:ext>
            </a:extLst>
          </p:cNvPr>
          <p:cNvSpPr>
            <a:spLocks noGrp="1"/>
          </p:cNvSpPr>
          <p:nvPr>
            <p:ph type="subTitle" idx="1"/>
          </p:nvPr>
        </p:nvSpPr>
        <p:spPr>
          <a:xfrm>
            <a:off x="1524000" y="2889505"/>
            <a:ext cx="9144000" cy="3100132"/>
          </a:xfrm>
        </p:spPr>
        <p:txBody>
          <a:bodyPr>
            <a:normAutofit fontScale="25000" lnSpcReduction="20000"/>
          </a:bodyPr>
          <a:lstStyle/>
          <a:p>
            <a:pPr>
              <a:lnSpc>
                <a:spcPct val="150000"/>
              </a:lnSpc>
            </a:pPr>
            <a:br>
              <a:rPr lang="en-US" sz="4400" dirty="0">
                <a:effectLst/>
                <a:latin typeface="Arial" panose="020B0604020202020204" pitchFamily="34" charset="0"/>
                <a:ea typeface="Aptos"/>
                <a:cs typeface="Arial" panose="020B0604020202020204" pitchFamily="34" charset="0"/>
              </a:rPr>
            </a:br>
            <a:r>
              <a:rPr lang="en-GB" sz="4400" b="1" dirty="0">
                <a:solidFill>
                  <a:schemeClr val="tx1"/>
                </a:solidFill>
                <a:latin typeface="Arial" panose="020B0604020202020204" pitchFamily="34" charset="0"/>
                <a:cs typeface="Arial" panose="020B0604020202020204" pitchFamily="34" charset="0"/>
              </a:rPr>
              <a:t>Module: Introduction to Public Health</a:t>
            </a:r>
          </a:p>
          <a:p>
            <a:r>
              <a:rPr lang="en-GB" sz="4400" dirty="0">
                <a:solidFill>
                  <a:schemeClr val="tx1"/>
                </a:solidFill>
                <a:latin typeface="Arial" panose="020B0604020202020204" pitchFamily="34" charset="0"/>
                <a:cs typeface="Arial" panose="020B0604020202020204" pitchFamily="34" charset="0"/>
              </a:rPr>
              <a:t>Module Code: LCHS4008</a:t>
            </a:r>
          </a:p>
          <a:p>
            <a:r>
              <a:rPr lang="en-GB" sz="4400" dirty="0">
                <a:solidFill>
                  <a:schemeClr val="tx1"/>
                </a:solidFill>
                <a:latin typeface="Arial" panose="020B0604020202020204" pitchFamily="34" charset="0"/>
                <a:cs typeface="Arial" panose="020B0604020202020204" pitchFamily="34" charset="0"/>
              </a:rPr>
              <a:t>Lecturer: Christopher </a:t>
            </a:r>
            <a:r>
              <a:rPr lang="en-GB" sz="4400" dirty="0" err="1">
                <a:solidFill>
                  <a:schemeClr val="tx1"/>
                </a:solidFill>
                <a:latin typeface="Arial" panose="020B0604020202020204" pitchFamily="34" charset="0"/>
                <a:cs typeface="Arial" panose="020B0604020202020204" pitchFamily="34" charset="0"/>
              </a:rPr>
              <a:t>Mafuva</a:t>
            </a:r>
            <a:r>
              <a:rPr lang="en-GB" sz="4400" dirty="0">
                <a:solidFill>
                  <a:schemeClr val="tx1"/>
                </a:solidFill>
                <a:latin typeface="Arial" panose="020B0604020202020204" pitchFamily="34" charset="0"/>
                <a:cs typeface="Arial" panose="020B0604020202020204" pitchFamily="34" charset="0"/>
              </a:rPr>
              <a:t> </a:t>
            </a:r>
          </a:p>
          <a:p>
            <a:r>
              <a:rPr lang="en-GB" sz="4400" dirty="0">
                <a:solidFill>
                  <a:schemeClr val="tx1"/>
                </a:solidFill>
                <a:latin typeface="Arial" panose="020B0604020202020204" pitchFamily="34" charset="0"/>
                <a:cs typeface="Arial" panose="020B0604020202020204" pitchFamily="34" charset="0"/>
              </a:rPr>
              <a:t>Assignment Title: Group discussion </a:t>
            </a:r>
          </a:p>
          <a:p>
            <a:r>
              <a:rPr lang="en-US" sz="4400" dirty="0">
                <a:effectLst/>
                <a:latin typeface="Arial" panose="020B0604020202020204" pitchFamily="34" charset="0"/>
                <a:ea typeface="Aptos"/>
                <a:cs typeface="Arial" panose="020B0604020202020204" pitchFamily="34" charset="0"/>
              </a:rPr>
              <a:t>Presented by: Group 2</a:t>
            </a:r>
          </a:p>
          <a:p>
            <a:r>
              <a:rPr lang="en-GB" sz="4400" dirty="0">
                <a:solidFill>
                  <a:schemeClr val="tx1"/>
                </a:solidFill>
                <a:latin typeface="Arial" panose="020B0604020202020204" pitchFamily="34" charset="0"/>
                <a:cs typeface="Arial" panose="020B0604020202020204" pitchFamily="34" charset="0"/>
              </a:rPr>
              <a:t>Sasha Mohammed (2429698), Svetlana </a:t>
            </a:r>
            <a:r>
              <a:rPr lang="en-GB" sz="4400" dirty="0" err="1">
                <a:solidFill>
                  <a:schemeClr val="tx1"/>
                </a:solidFill>
                <a:latin typeface="Arial" panose="020B0604020202020204" pitchFamily="34" charset="0"/>
                <a:cs typeface="Arial" panose="020B0604020202020204" pitchFamily="34" charset="0"/>
              </a:rPr>
              <a:t>Chebac</a:t>
            </a:r>
            <a:r>
              <a:rPr lang="en-GB" sz="4400" dirty="0">
                <a:solidFill>
                  <a:schemeClr val="tx1"/>
                </a:solidFill>
                <a:latin typeface="Arial" panose="020B0604020202020204" pitchFamily="34" charset="0"/>
                <a:cs typeface="Arial" panose="020B0604020202020204" pitchFamily="34" charset="0"/>
              </a:rPr>
              <a:t> (2429341), Mihaela </a:t>
            </a:r>
            <a:r>
              <a:rPr lang="en-GB" sz="4400" dirty="0" err="1">
                <a:solidFill>
                  <a:schemeClr val="tx1"/>
                </a:solidFill>
                <a:latin typeface="Arial" panose="020B0604020202020204" pitchFamily="34" charset="0"/>
                <a:cs typeface="Arial" panose="020B0604020202020204" pitchFamily="34" charset="0"/>
              </a:rPr>
              <a:t>Sprincean</a:t>
            </a:r>
            <a:r>
              <a:rPr lang="en-GB" sz="4400" dirty="0">
                <a:solidFill>
                  <a:schemeClr val="tx1"/>
                </a:solidFill>
                <a:latin typeface="Arial" panose="020B0604020202020204" pitchFamily="34" charset="0"/>
                <a:cs typeface="Arial" panose="020B0604020202020204" pitchFamily="34" charset="0"/>
              </a:rPr>
              <a:t> (2429956), </a:t>
            </a:r>
          </a:p>
          <a:p>
            <a:r>
              <a:rPr lang="en-GB" sz="4400" dirty="0" err="1">
                <a:solidFill>
                  <a:schemeClr val="tx1"/>
                </a:solidFill>
                <a:latin typeface="Arial" panose="020B0604020202020204" pitchFamily="34" charset="0"/>
                <a:cs typeface="Arial" panose="020B0604020202020204" pitchFamily="34" charset="0"/>
              </a:rPr>
              <a:t>Sima</a:t>
            </a:r>
            <a:r>
              <a:rPr lang="en-GB" sz="4400" dirty="0">
                <a:solidFill>
                  <a:schemeClr val="tx1"/>
                </a:solidFill>
                <a:latin typeface="Arial" panose="020B0604020202020204" pitchFamily="34" charset="0"/>
                <a:cs typeface="Arial" panose="020B0604020202020204" pitchFamily="34" charset="0"/>
              </a:rPr>
              <a:t> </a:t>
            </a:r>
            <a:r>
              <a:rPr lang="en-GB" sz="4400" dirty="0" err="1">
                <a:solidFill>
                  <a:schemeClr val="tx1"/>
                </a:solidFill>
                <a:latin typeface="Arial" panose="020B0604020202020204" pitchFamily="34" charset="0"/>
                <a:cs typeface="Arial" panose="020B0604020202020204" pitchFamily="34" charset="0"/>
              </a:rPr>
              <a:t>Pervin</a:t>
            </a:r>
            <a:r>
              <a:rPr lang="en-GB" sz="4400" dirty="0">
                <a:solidFill>
                  <a:schemeClr val="tx1"/>
                </a:solidFill>
                <a:latin typeface="Arial" panose="020B0604020202020204" pitchFamily="34" charset="0"/>
                <a:cs typeface="Arial" panose="020B0604020202020204" pitchFamily="34" charset="0"/>
              </a:rPr>
              <a:t> (2428548), </a:t>
            </a:r>
            <a:r>
              <a:rPr lang="en-GB" sz="4400" dirty="0">
                <a:latin typeface="Arial" panose="020B0604020202020204" pitchFamily="34" charset="0"/>
                <a:cs typeface="Arial" panose="020B0604020202020204" pitchFamily="34" charset="0"/>
              </a:rPr>
              <a:t>Jordan (? )</a:t>
            </a:r>
            <a:endParaRPr lang="en-GB" sz="4400" dirty="0">
              <a:solidFill>
                <a:schemeClr val="tx1"/>
              </a:solidFill>
              <a:latin typeface="Arial" panose="020B0604020202020204" pitchFamily="34" charset="0"/>
              <a:cs typeface="Arial" panose="020B0604020202020204" pitchFamily="34" charset="0"/>
            </a:endParaRPr>
          </a:p>
          <a:p>
            <a:pPr>
              <a:lnSpc>
                <a:spcPct val="150000"/>
              </a:lnSpc>
            </a:pPr>
            <a:r>
              <a:rPr lang="en-US" sz="4400" dirty="0">
                <a:effectLst/>
                <a:latin typeface="Arial" panose="020B0604020202020204" pitchFamily="34" charset="0"/>
                <a:ea typeface="Aptos"/>
                <a:cs typeface="Arial" panose="020B0604020202020204" pitchFamily="34" charset="0"/>
              </a:rPr>
              <a:t> </a:t>
            </a:r>
          </a:p>
          <a:p>
            <a:pPr>
              <a:lnSpc>
                <a:spcPct val="150000"/>
              </a:lnSpc>
            </a:pPr>
            <a:r>
              <a:rPr lang="en-US" sz="4400" dirty="0">
                <a:solidFill>
                  <a:srgbClr val="FF0000"/>
                </a:solidFill>
                <a:effectLst/>
                <a:latin typeface="Arial" panose="020B0604020202020204" pitchFamily="34" charset="0"/>
                <a:ea typeface="Aptos"/>
                <a:cs typeface="Arial" panose="020B0604020202020204" pitchFamily="34" charset="0"/>
              </a:rPr>
              <a:t> </a:t>
            </a:r>
          </a:p>
          <a:p>
            <a:pPr>
              <a:lnSpc>
                <a:spcPct val="150000"/>
              </a:lnSpc>
            </a:pPr>
            <a:br>
              <a:rPr lang="en-US" sz="1800" dirty="0">
                <a:effectLst/>
                <a:latin typeface="Arial" panose="020B0604020202020204" pitchFamily="34" charset="0"/>
                <a:ea typeface="Aptos"/>
                <a:cs typeface="Arial" panose="020B0604020202020204" pitchFamily="34" charset="0"/>
              </a:rPr>
            </a:br>
            <a:endParaRPr lang="en-GB" dirty="0"/>
          </a:p>
        </p:txBody>
      </p:sp>
    </p:spTree>
    <p:extLst>
      <p:ext uri="{BB962C8B-B14F-4D97-AF65-F5344CB8AC3E}">
        <p14:creationId xmlns:p14="http://schemas.microsoft.com/office/powerpoint/2010/main" val="334402193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7F32C-2DD1-460F-806C-A282FB164D18}"/>
              </a:ext>
            </a:extLst>
          </p:cNvPr>
          <p:cNvSpPr>
            <a:spLocks noGrp="1"/>
          </p:cNvSpPr>
          <p:nvPr>
            <p:ph type="title"/>
          </p:nvPr>
        </p:nvSpPr>
        <p:spPr>
          <a:xfrm>
            <a:off x="838200" y="0"/>
            <a:ext cx="10515600" cy="959969"/>
          </a:xfrm>
        </p:spPr>
        <p:txBody>
          <a:bodyPr>
            <a:normAutofit/>
          </a:bodyPr>
          <a:lstStyle/>
          <a:p>
            <a:pPr algn="ctr">
              <a:lnSpc>
                <a:spcPct val="150000"/>
              </a:lnSpc>
              <a:spcBef>
                <a:spcPts val="800"/>
              </a:spcBef>
              <a:spcAft>
                <a:spcPts val="400"/>
              </a:spcAft>
            </a:pPr>
            <a:r>
              <a:rPr lang="en-US" sz="4000" b="1" dirty="0">
                <a:effectLst/>
                <a:latin typeface="Arial" panose="020B0604020202020204" pitchFamily="34" charset="0"/>
                <a:ea typeface="Times New Roman" panose="02020603050405020304" pitchFamily="18" charset="0"/>
                <a:cs typeface="Arial" panose="020B0604020202020204" pitchFamily="34" charset="0"/>
              </a:rPr>
              <a:t>Introduction to Hepatitis B</a:t>
            </a:r>
            <a:endParaRPr lang="en-GB" sz="4000" b="1"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3" name="Content Placeholder 2">
            <a:extLst>
              <a:ext uri="{FF2B5EF4-FFF2-40B4-BE49-F238E27FC236}">
                <a16:creationId xmlns:a16="http://schemas.microsoft.com/office/drawing/2014/main" id="{ACC13FC1-ACD5-4A69-9A0E-B98D7E581A78}"/>
              </a:ext>
            </a:extLst>
          </p:cNvPr>
          <p:cNvSpPr>
            <a:spLocks noGrp="1"/>
          </p:cNvSpPr>
          <p:nvPr>
            <p:ph idx="1"/>
          </p:nvPr>
        </p:nvSpPr>
        <p:spPr>
          <a:xfrm>
            <a:off x="838200" y="1797269"/>
            <a:ext cx="5825359" cy="4695604"/>
          </a:xfrm>
        </p:spPr>
        <p:txBody>
          <a:bodyPr>
            <a:normAutofit/>
          </a:bodyPr>
          <a:lstStyle/>
          <a:p>
            <a:pPr>
              <a:lnSpc>
                <a:spcPct val="100000"/>
              </a:lnSpc>
              <a:spcBef>
                <a:spcPts val="900"/>
              </a:spcBef>
              <a:spcAft>
                <a:spcPts val="900"/>
              </a:spcAft>
            </a:pPr>
            <a:r>
              <a:rPr lang="en-GB" sz="1400" dirty="0">
                <a:latin typeface="Arial" panose="020B0604020202020204" pitchFamily="34" charset="0"/>
                <a:cs typeface="Arial" panose="020B0604020202020204" pitchFamily="34" charset="0"/>
              </a:rPr>
              <a:t>Hepatitis B is a viral disease (HBV) that mainly targets the liver and can cause both temporary and chronic health problems. </a:t>
            </a:r>
          </a:p>
          <a:p>
            <a:pPr>
              <a:lnSpc>
                <a:spcPct val="100000"/>
              </a:lnSpc>
              <a:spcBef>
                <a:spcPts val="900"/>
              </a:spcBef>
              <a:spcAft>
                <a:spcPts val="900"/>
              </a:spcAft>
            </a:pPr>
            <a:r>
              <a:rPr lang="en-GB" sz="1400" dirty="0">
                <a:latin typeface="Arial" panose="020B0604020202020204" pitchFamily="34" charset="0"/>
                <a:cs typeface="Arial" panose="020B0604020202020204" pitchFamily="34" charset="0"/>
              </a:rPr>
              <a:t>It is typically spread through contact with contaminated blood or bodily fluids, such as semen (NHS, 2023). </a:t>
            </a:r>
          </a:p>
          <a:p>
            <a:pPr>
              <a:lnSpc>
                <a:spcPct val="100000"/>
              </a:lnSpc>
              <a:spcBef>
                <a:spcPts val="900"/>
              </a:spcBef>
              <a:spcAft>
                <a:spcPts val="900"/>
              </a:spcAft>
            </a:pPr>
            <a:r>
              <a:rPr lang="en-GB" sz="1400" dirty="0">
                <a:latin typeface="Arial" panose="020B0604020202020204" pitchFamily="34" charset="0"/>
                <a:cs typeface="Arial" panose="020B0604020202020204" pitchFamily="34" charset="0"/>
              </a:rPr>
              <a:t>In this situation, Tom, a 15-year-old adolescent, was found to have the infection after showing signs like severe fatigue, decreased hunger, and a yellow tint to his skin and eyes.</a:t>
            </a:r>
          </a:p>
        </p:txBody>
      </p:sp>
      <p:pic>
        <p:nvPicPr>
          <p:cNvPr id="5" name="Picture 4">
            <a:extLst>
              <a:ext uri="{FF2B5EF4-FFF2-40B4-BE49-F238E27FC236}">
                <a16:creationId xmlns:a16="http://schemas.microsoft.com/office/drawing/2014/main" id="{84C08B67-3A21-48E2-B772-67481DCF55B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748752" y="1342768"/>
            <a:ext cx="3153104" cy="2086232"/>
          </a:xfrm>
          <a:prstGeom prst="rect">
            <a:avLst/>
          </a:prstGeom>
        </p:spPr>
      </p:pic>
      <p:pic>
        <p:nvPicPr>
          <p:cNvPr id="1026" name="Picture 2" descr="Hepatitis B - Symptoms, Treatment ...">
            <a:extLst>
              <a:ext uri="{FF2B5EF4-FFF2-40B4-BE49-F238E27FC236}">
                <a16:creationId xmlns:a16="http://schemas.microsoft.com/office/drawing/2014/main" id="{1CF95E56-69FF-422F-95DF-31CF8781A3C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48752" y="3817306"/>
            <a:ext cx="3235813" cy="223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583632"/>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371090-7EBF-403B-B060-3B74AAB9A704}"/>
              </a:ext>
            </a:extLst>
          </p:cNvPr>
          <p:cNvSpPr>
            <a:spLocks noGrp="1"/>
          </p:cNvSpPr>
          <p:nvPr>
            <p:ph type="title"/>
          </p:nvPr>
        </p:nvSpPr>
        <p:spPr>
          <a:xfrm>
            <a:off x="838200" y="365125"/>
            <a:ext cx="10515600" cy="922761"/>
          </a:xfrm>
        </p:spPr>
        <p:txBody>
          <a:bodyPr>
            <a:normAutofit fontScale="90000"/>
          </a:bodyPr>
          <a:lstStyle/>
          <a:p>
            <a:pPr algn="ctr"/>
            <a:r>
              <a:rPr lang="en-US" b="1" dirty="0">
                <a:effectLst/>
                <a:latin typeface="Arial" panose="020B0604020202020204" pitchFamily="34" charset="0"/>
                <a:ea typeface="Times New Roman" panose="02020603050405020304" pitchFamily="18" charset="0"/>
                <a:cs typeface="Arial" panose="020B0604020202020204" pitchFamily="34" charset="0"/>
              </a:rPr>
              <a:t>Why Measure an Outbreak?</a:t>
            </a:r>
            <a:br>
              <a:rPr lang="en-GB" sz="4400" b="1" dirty="0">
                <a:solidFill>
                  <a:srgbClr val="0F4761"/>
                </a:solidFill>
                <a:effectLst/>
                <a:latin typeface="Aptos Display"/>
                <a:ea typeface="Times New Roman" panose="02020603050405020304" pitchFamily="18"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C22951A2-F63B-49DE-92B8-19AF166C94B3}"/>
              </a:ext>
            </a:extLst>
          </p:cNvPr>
          <p:cNvSpPr>
            <a:spLocks noGrp="1"/>
          </p:cNvSpPr>
          <p:nvPr>
            <p:ph idx="1"/>
          </p:nvPr>
        </p:nvSpPr>
        <p:spPr>
          <a:xfrm>
            <a:off x="838200" y="1287887"/>
            <a:ext cx="6364266" cy="4889076"/>
          </a:xfrm>
        </p:spPr>
        <p:txBody>
          <a:bodyPr>
            <a:normAutofit/>
          </a:bodyPr>
          <a:lstStyle/>
          <a:p>
            <a:pPr marL="342900" lvl="0" indent="-342900">
              <a:lnSpc>
                <a:spcPct val="150000"/>
              </a:lnSpc>
              <a:spcBef>
                <a:spcPts val="180"/>
              </a:spcBef>
              <a:spcAft>
                <a:spcPts val="180"/>
              </a:spcAft>
              <a:buFont typeface="Symbol" panose="05050102010706020507" pitchFamily="18" charset="2"/>
              <a:buChar char=""/>
            </a:pPr>
            <a:r>
              <a:rPr lang="en-US" sz="1400" dirty="0">
                <a:effectLst/>
                <a:latin typeface="Arial" panose="020B0604020202020204" pitchFamily="34" charset="0"/>
                <a:ea typeface="Aptos"/>
                <a:cs typeface="Arial" panose="020B0604020202020204" pitchFamily="34" charset="0"/>
              </a:rPr>
              <a:t>Understand the scale and how it’s spreading</a:t>
            </a:r>
            <a:endParaRPr lang="en-GB" sz="1400" dirty="0">
              <a:effectLst/>
              <a:latin typeface="Arial" panose="020B0604020202020204" pitchFamily="34" charset="0"/>
              <a:ea typeface="Aptos"/>
              <a:cs typeface="Arial" panose="020B0604020202020204" pitchFamily="34" charset="0"/>
            </a:endParaRPr>
          </a:p>
          <a:p>
            <a:pPr marL="342900" lvl="0" indent="-342900">
              <a:lnSpc>
                <a:spcPct val="150000"/>
              </a:lnSpc>
              <a:spcBef>
                <a:spcPts val="180"/>
              </a:spcBef>
              <a:spcAft>
                <a:spcPts val="180"/>
              </a:spcAft>
              <a:buFont typeface="Symbol" panose="05050102010706020507" pitchFamily="18" charset="2"/>
              <a:buChar char=""/>
            </a:pPr>
            <a:r>
              <a:rPr lang="en-US" sz="1400" dirty="0">
                <a:effectLst/>
                <a:latin typeface="Arial" panose="020B0604020202020204" pitchFamily="34" charset="0"/>
                <a:ea typeface="Aptos"/>
                <a:cs typeface="Arial" panose="020B0604020202020204" pitchFamily="34" charset="0"/>
              </a:rPr>
              <a:t>Identify vulnerable or high-risk groups</a:t>
            </a:r>
          </a:p>
          <a:p>
            <a:pPr marL="342900" lvl="0" indent="-342900">
              <a:lnSpc>
                <a:spcPct val="150000"/>
              </a:lnSpc>
              <a:spcBef>
                <a:spcPts val="180"/>
              </a:spcBef>
              <a:spcAft>
                <a:spcPts val="180"/>
              </a:spcAft>
              <a:buFont typeface="Symbol" panose="05050102010706020507" pitchFamily="18" charset="2"/>
              <a:buChar char=""/>
            </a:pPr>
            <a:r>
              <a:rPr lang="en-US" sz="1400" dirty="0">
                <a:effectLst/>
                <a:latin typeface="Arial" panose="020B0604020202020204" pitchFamily="34" charset="0"/>
                <a:ea typeface="Aptos"/>
                <a:cs typeface="Arial" panose="020B0604020202020204" pitchFamily="34" charset="0"/>
              </a:rPr>
              <a:t>Support planning for prevention and treatment</a:t>
            </a:r>
            <a:endParaRPr lang="en-GB" sz="1400" dirty="0">
              <a:effectLst/>
              <a:latin typeface="Arial" panose="020B0604020202020204" pitchFamily="34" charset="0"/>
              <a:ea typeface="Aptos"/>
              <a:cs typeface="Arial" panose="020B0604020202020204" pitchFamily="34" charset="0"/>
            </a:endParaRPr>
          </a:p>
          <a:p>
            <a:pPr marL="342900" lvl="0" indent="-342900">
              <a:lnSpc>
                <a:spcPct val="150000"/>
              </a:lnSpc>
              <a:spcBef>
                <a:spcPts val="180"/>
              </a:spcBef>
              <a:spcAft>
                <a:spcPts val="180"/>
              </a:spcAft>
              <a:buFont typeface="Symbol" panose="05050102010706020507" pitchFamily="18" charset="2"/>
              <a:buChar char=""/>
            </a:pPr>
            <a:r>
              <a:rPr lang="en-US" sz="1400" dirty="0">
                <a:effectLst/>
                <a:latin typeface="Arial" panose="020B0604020202020204" pitchFamily="34" charset="0"/>
                <a:ea typeface="Aptos"/>
                <a:cs typeface="Arial" panose="020B0604020202020204" pitchFamily="34" charset="0"/>
              </a:rPr>
              <a:t>Maintain and protect public health</a:t>
            </a:r>
            <a:endParaRPr lang="en-GB" sz="1400" dirty="0">
              <a:latin typeface="Arial" panose="020B0604020202020204" pitchFamily="34" charset="0"/>
              <a:ea typeface="Aptos"/>
              <a:cs typeface="Arial" panose="020B0604020202020204" pitchFamily="34" charset="0"/>
            </a:endParaRPr>
          </a:p>
          <a:p>
            <a:pPr marL="342900" lvl="0" indent="-342900">
              <a:lnSpc>
                <a:spcPct val="150000"/>
              </a:lnSpc>
              <a:spcBef>
                <a:spcPts val="180"/>
              </a:spcBef>
              <a:spcAft>
                <a:spcPts val="180"/>
              </a:spcAft>
              <a:buFont typeface="Symbol" panose="05050102010706020507" pitchFamily="18" charset="2"/>
              <a:buChar char=""/>
            </a:pPr>
            <a:r>
              <a:rPr lang="en-GB" sz="1400" dirty="0">
                <a:latin typeface="Arial" panose="020B0604020202020204" pitchFamily="34" charset="0"/>
                <a:cs typeface="Arial" panose="020B0604020202020204" pitchFamily="34" charset="0"/>
              </a:rPr>
              <a:t>Observing the transmission of Hepatitis B is crucial for determining the number of affected individuals and understanding how the virus is spreading. </a:t>
            </a:r>
          </a:p>
          <a:p>
            <a:pPr marL="342900" lvl="0" indent="-342900">
              <a:lnSpc>
                <a:spcPct val="150000"/>
              </a:lnSpc>
              <a:spcBef>
                <a:spcPts val="180"/>
              </a:spcBef>
              <a:spcAft>
                <a:spcPts val="180"/>
              </a:spcAft>
              <a:buFont typeface="Symbol" panose="05050102010706020507" pitchFamily="18" charset="2"/>
              <a:buChar char=""/>
            </a:pPr>
            <a:r>
              <a:rPr lang="en-GB" sz="1400" dirty="0">
                <a:latin typeface="Arial" panose="020B0604020202020204" pitchFamily="34" charset="0"/>
                <a:cs typeface="Arial" panose="020B0604020202020204" pitchFamily="34" charset="0"/>
              </a:rPr>
              <a:t>It assists in recognising vulnerable groups, guides the development of prevention and care plans, and significantly contributes to safeguarding community health" (WHO, 2022; UKHSA, 2023).</a:t>
            </a:r>
          </a:p>
        </p:txBody>
      </p:sp>
      <p:pic>
        <p:nvPicPr>
          <p:cNvPr id="2054" name="Picture 6" descr="Update on global epidemiology of viral hepatitis and preventive strategies">
            <a:extLst>
              <a:ext uri="{FF2B5EF4-FFF2-40B4-BE49-F238E27FC236}">
                <a16:creationId xmlns:a16="http://schemas.microsoft.com/office/drawing/2014/main" id="{F35A9C63-61F8-4385-91DF-F5B47991C3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30814" y="1616578"/>
            <a:ext cx="4129678" cy="32286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8524148"/>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80AB2-7062-4E48-B5FA-C797D13E38BF}"/>
              </a:ext>
            </a:extLst>
          </p:cNvPr>
          <p:cNvSpPr>
            <a:spLocks noGrp="1"/>
          </p:cNvSpPr>
          <p:nvPr>
            <p:ph type="title"/>
          </p:nvPr>
        </p:nvSpPr>
        <p:spPr>
          <a:xfrm>
            <a:off x="838200" y="365125"/>
            <a:ext cx="10515600" cy="777875"/>
          </a:xfrm>
        </p:spPr>
        <p:txBody>
          <a:bodyPr>
            <a:noAutofit/>
          </a:bodyPr>
          <a:lstStyle/>
          <a:p>
            <a:pPr algn="ctr"/>
            <a:r>
              <a:rPr lang="en-US" sz="4000" b="1" dirty="0">
                <a:effectLst/>
                <a:latin typeface="Arial" panose="020B0604020202020204" pitchFamily="34" charset="0"/>
                <a:ea typeface="Times New Roman" panose="02020603050405020304" pitchFamily="18" charset="0"/>
                <a:cs typeface="Arial" panose="020B0604020202020204" pitchFamily="34" charset="0"/>
              </a:rPr>
              <a:t>Incidence and Prevalence Rates</a:t>
            </a:r>
            <a:br>
              <a:rPr lang="en-GB" sz="4000" b="1" dirty="0">
                <a:solidFill>
                  <a:srgbClr val="0F4761"/>
                </a:solidFill>
                <a:effectLst/>
                <a:latin typeface="Aptos Display"/>
                <a:ea typeface="Times New Roman" panose="02020603050405020304" pitchFamily="18" charset="0"/>
                <a:cs typeface="Times New Roman" panose="02020603050405020304" pitchFamily="18" charset="0"/>
              </a:rPr>
            </a:br>
            <a:endParaRPr lang="en-GB" sz="4000" dirty="0"/>
          </a:p>
        </p:txBody>
      </p:sp>
      <p:sp>
        <p:nvSpPr>
          <p:cNvPr id="3" name="Content Placeholder 2">
            <a:extLst>
              <a:ext uri="{FF2B5EF4-FFF2-40B4-BE49-F238E27FC236}">
                <a16:creationId xmlns:a16="http://schemas.microsoft.com/office/drawing/2014/main" id="{3FB67912-7291-49EA-87AC-68BC4AEE0A4A}"/>
              </a:ext>
            </a:extLst>
          </p:cNvPr>
          <p:cNvSpPr>
            <a:spLocks noGrp="1"/>
          </p:cNvSpPr>
          <p:nvPr>
            <p:ph idx="1"/>
          </p:nvPr>
        </p:nvSpPr>
        <p:spPr>
          <a:xfrm>
            <a:off x="838200" y="1439917"/>
            <a:ext cx="6666186" cy="4737046"/>
          </a:xfrm>
        </p:spPr>
        <p:txBody>
          <a:bodyPr>
            <a:normAutofit/>
          </a:bodyPr>
          <a:lstStyle/>
          <a:p>
            <a:pPr marL="342900" lvl="0" indent="-342900">
              <a:lnSpc>
                <a:spcPct val="150000"/>
              </a:lnSpc>
              <a:spcBef>
                <a:spcPts val="180"/>
              </a:spcBef>
              <a:spcAft>
                <a:spcPts val="180"/>
              </a:spcAft>
              <a:buFont typeface="Symbol" panose="05050102010706020507" pitchFamily="18" charset="2"/>
              <a:buChar char=""/>
            </a:pPr>
            <a:r>
              <a:rPr lang="en-GB" sz="1400" dirty="0">
                <a:latin typeface="Arial" panose="020B0604020202020204" pitchFamily="34" charset="0"/>
                <a:cs typeface="Arial" panose="020B0604020202020204" pitchFamily="34" charset="0"/>
              </a:rPr>
              <a:t>Incidence refers to the count of newly diagnosed cases during a defined period, whereas prevalence indicates the overall number of individuals affected by the condition.</a:t>
            </a:r>
          </a:p>
          <a:p>
            <a:pPr marL="342900" lvl="0" indent="-342900">
              <a:lnSpc>
                <a:spcPct val="150000"/>
              </a:lnSpc>
              <a:spcBef>
                <a:spcPts val="180"/>
              </a:spcBef>
              <a:spcAft>
                <a:spcPts val="180"/>
              </a:spcAft>
              <a:buFont typeface="Symbol" panose="05050102010706020507" pitchFamily="18" charset="2"/>
              <a:buChar char=""/>
            </a:pPr>
            <a:r>
              <a:rPr lang="en-GB" sz="1400" dirty="0">
                <a:latin typeface="Arial" panose="020B0604020202020204" pitchFamily="34" charset="0"/>
                <a:cs typeface="Arial" panose="020B0604020202020204" pitchFamily="34" charset="0"/>
              </a:rPr>
              <a:t>These figures assist healthcare authorities in evaluating the long-term effects of Hepatitis B and in shaping their intervention strategies" (WHO, 2022; PHE, 2020).</a:t>
            </a:r>
          </a:p>
          <a:p>
            <a:pPr marL="342900" lvl="0" indent="-342900">
              <a:lnSpc>
                <a:spcPct val="150000"/>
              </a:lnSpc>
              <a:spcBef>
                <a:spcPts val="180"/>
              </a:spcBef>
              <a:spcAft>
                <a:spcPts val="180"/>
              </a:spcAft>
              <a:buFont typeface="Symbol" panose="05050102010706020507" pitchFamily="18" charset="2"/>
              <a:buChar char=""/>
            </a:pPr>
            <a:r>
              <a:rPr lang="en-GB" sz="1400" dirty="0">
                <a:latin typeface="Arial" panose="020B0604020202020204" pitchFamily="34" charset="0"/>
                <a:cs typeface="Arial" panose="020B0604020202020204" pitchFamily="34" charset="0"/>
              </a:rPr>
              <a:t>According to WHO, nearly 820,000 deaths globally were attributed to complications of Hepatitis B in 2019 (WHO, 2022). </a:t>
            </a:r>
          </a:p>
          <a:p>
            <a:pPr marL="342900" lvl="0" indent="-342900">
              <a:lnSpc>
                <a:spcPct val="150000"/>
              </a:lnSpc>
              <a:spcBef>
                <a:spcPts val="180"/>
              </a:spcBef>
              <a:spcAft>
                <a:spcPts val="180"/>
              </a:spcAft>
              <a:buFont typeface="Symbol" panose="05050102010706020507" pitchFamily="18" charset="2"/>
              <a:buChar char=""/>
            </a:pPr>
            <a:r>
              <a:rPr lang="en-GB" sz="1400" dirty="0">
                <a:latin typeface="Arial" panose="020B0604020202020204" pitchFamily="34" charset="0"/>
                <a:cs typeface="Arial" panose="020B0604020202020204" pitchFamily="34" charset="0"/>
              </a:rPr>
              <a:t>During an outbreak, increased mortality might be seen if diagnosis or treatment is delayed, especially among vulnerable populations.</a:t>
            </a:r>
          </a:p>
          <a:p>
            <a:pPr marL="342900" lvl="0" indent="-342900">
              <a:lnSpc>
                <a:spcPct val="150000"/>
              </a:lnSpc>
              <a:spcBef>
                <a:spcPts val="180"/>
              </a:spcBef>
              <a:spcAft>
                <a:spcPts val="180"/>
              </a:spcAft>
              <a:buFont typeface="Symbol" panose="05050102010706020507" pitchFamily="18" charset="2"/>
              <a:buChar char=""/>
            </a:pPr>
            <a:endParaRPr lang="en-GB" sz="1900" dirty="0">
              <a:effectLst/>
              <a:latin typeface="Arial" panose="020B0604020202020204" pitchFamily="34" charset="0"/>
              <a:ea typeface="Aptos"/>
              <a:cs typeface="Arial" panose="020B0604020202020204" pitchFamily="34" charset="0"/>
            </a:endParaRPr>
          </a:p>
          <a:p>
            <a:endParaRPr lang="en-GB" dirty="0"/>
          </a:p>
        </p:txBody>
      </p:sp>
      <p:pic>
        <p:nvPicPr>
          <p:cNvPr id="5" name="Picture 4">
            <a:extLst>
              <a:ext uri="{FF2B5EF4-FFF2-40B4-BE49-F238E27FC236}">
                <a16:creationId xmlns:a16="http://schemas.microsoft.com/office/drawing/2014/main" id="{753DA973-0D80-4D8F-A129-4E3A8C7DFC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9342" y="1257551"/>
            <a:ext cx="3739692" cy="3903027"/>
          </a:xfrm>
          <a:prstGeom prst="rect">
            <a:avLst/>
          </a:prstGeom>
        </p:spPr>
      </p:pic>
    </p:spTree>
    <p:extLst>
      <p:ext uri="{BB962C8B-B14F-4D97-AF65-F5344CB8AC3E}">
        <p14:creationId xmlns:p14="http://schemas.microsoft.com/office/powerpoint/2010/main" val="293919554"/>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7C3C0-C637-4B95-8E10-6DB7AC06E0EF}"/>
              </a:ext>
            </a:extLst>
          </p:cNvPr>
          <p:cNvSpPr>
            <a:spLocks noGrp="1"/>
          </p:cNvSpPr>
          <p:nvPr>
            <p:ph type="title"/>
          </p:nvPr>
        </p:nvSpPr>
        <p:spPr/>
        <p:txBody>
          <a:bodyPr/>
          <a:lstStyle/>
          <a:p>
            <a:pPr algn="ctr"/>
            <a:r>
              <a:rPr lang="en-US" sz="4000" b="1" dirty="0">
                <a:effectLst/>
                <a:latin typeface="Arial" panose="020B0604020202020204" pitchFamily="34" charset="0"/>
                <a:ea typeface="Times New Roman" panose="02020603050405020304" pitchFamily="18" charset="0"/>
                <a:cs typeface="Arial" panose="020B0604020202020204" pitchFamily="34" charset="0"/>
              </a:rPr>
              <a:t>Contact Tracing</a:t>
            </a:r>
            <a:br>
              <a:rPr lang="en-GB" sz="4400" b="1" dirty="0">
                <a:solidFill>
                  <a:srgbClr val="0F4761"/>
                </a:solidFill>
                <a:effectLst/>
                <a:latin typeface="Aptos Display"/>
                <a:ea typeface="Times New Roman" panose="02020603050405020304" pitchFamily="18"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5CBFDD5C-5D40-4693-A36F-CC431E2F1D04}"/>
              </a:ext>
            </a:extLst>
          </p:cNvPr>
          <p:cNvSpPr>
            <a:spLocks noGrp="1"/>
          </p:cNvSpPr>
          <p:nvPr>
            <p:ph idx="1"/>
          </p:nvPr>
        </p:nvSpPr>
        <p:spPr>
          <a:xfrm>
            <a:off x="838201" y="1324303"/>
            <a:ext cx="5625229" cy="4852660"/>
          </a:xfrm>
        </p:spPr>
        <p:txBody>
          <a:bodyPr>
            <a:normAutofit/>
          </a:bodyPr>
          <a:lstStyle/>
          <a:p>
            <a:pPr marL="342900" lvl="0" indent="-342900">
              <a:lnSpc>
                <a:spcPct val="150000"/>
              </a:lnSpc>
              <a:spcBef>
                <a:spcPts val="180"/>
              </a:spcBef>
              <a:spcAft>
                <a:spcPts val="180"/>
              </a:spcAft>
              <a:buFont typeface="Symbol" panose="05050102010706020507" pitchFamily="18" charset="2"/>
              <a:buChar char=""/>
            </a:pPr>
            <a:r>
              <a:rPr lang="en-GB" sz="1400" dirty="0">
                <a:latin typeface="Arial" panose="020B0604020202020204" pitchFamily="34" charset="0"/>
                <a:cs typeface="Arial" panose="020B0604020202020204" pitchFamily="34" charset="0"/>
              </a:rPr>
              <a:t>Contact tracing is carried out to identify individuals who have had close interaction with a person confirmed to have Hepatitis B, including relatives, peers, or sports teammates. </a:t>
            </a:r>
          </a:p>
          <a:p>
            <a:pPr marL="342900" lvl="0" indent="-342900">
              <a:lnSpc>
                <a:spcPct val="150000"/>
              </a:lnSpc>
              <a:spcBef>
                <a:spcPts val="180"/>
              </a:spcBef>
              <a:spcAft>
                <a:spcPts val="180"/>
              </a:spcAft>
              <a:buFont typeface="Symbol" panose="05050102010706020507" pitchFamily="18" charset="2"/>
              <a:buChar char=""/>
            </a:pPr>
            <a:endParaRPr lang="en-GB" sz="1400" dirty="0">
              <a:latin typeface="Arial" panose="020B0604020202020204" pitchFamily="34" charset="0"/>
              <a:cs typeface="Arial" panose="020B0604020202020204" pitchFamily="34" charset="0"/>
            </a:endParaRPr>
          </a:p>
          <a:p>
            <a:pPr marL="342900" lvl="0" indent="-342900">
              <a:lnSpc>
                <a:spcPct val="150000"/>
              </a:lnSpc>
              <a:spcBef>
                <a:spcPts val="180"/>
              </a:spcBef>
              <a:spcAft>
                <a:spcPts val="180"/>
              </a:spcAft>
              <a:buFont typeface="Symbol" panose="05050102010706020507" pitchFamily="18" charset="2"/>
              <a:buChar char=""/>
            </a:pPr>
            <a:r>
              <a:rPr lang="en-GB" sz="1400" dirty="0">
                <a:latin typeface="Arial" panose="020B0604020202020204" pitchFamily="34" charset="0"/>
                <a:cs typeface="Arial" panose="020B0604020202020204" pitchFamily="34" charset="0"/>
              </a:rPr>
              <a:t>These contacts are then provided with testing, information, and immunisation to help prevent additional spread of the virus.(NICE, 2022).</a:t>
            </a:r>
          </a:p>
        </p:txBody>
      </p:sp>
      <p:pic>
        <p:nvPicPr>
          <p:cNvPr id="5" name="Picture 4">
            <a:extLst>
              <a:ext uri="{FF2B5EF4-FFF2-40B4-BE49-F238E27FC236}">
                <a16:creationId xmlns:a16="http://schemas.microsoft.com/office/drawing/2014/main" id="{4FF0A553-B9E5-4313-A104-3EC4B026A23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430415" y="1737661"/>
            <a:ext cx="4098915" cy="3435586"/>
          </a:xfrm>
          <a:prstGeom prst="rect">
            <a:avLst/>
          </a:prstGeom>
        </p:spPr>
      </p:pic>
    </p:spTree>
    <p:extLst>
      <p:ext uri="{BB962C8B-B14F-4D97-AF65-F5344CB8AC3E}">
        <p14:creationId xmlns:p14="http://schemas.microsoft.com/office/powerpoint/2010/main" val="581078317"/>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A0E36-ECA2-4644-BE42-8A7ED03EB7EB}"/>
              </a:ext>
            </a:extLst>
          </p:cNvPr>
          <p:cNvSpPr>
            <a:spLocks noGrp="1"/>
          </p:cNvSpPr>
          <p:nvPr>
            <p:ph type="title"/>
          </p:nvPr>
        </p:nvSpPr>
        <p:spPr>
          <a:xfrm>
            <a:off x="838200" y="231119"/>
            <a:ext cx="10515600" cy="998592"/>
          </a:xfrm>
        </p:spPr>
        <p:txBody>
          <a:bodyPr>
            <a:normAutofit/>
          </a:bodyPr>
          <a:lstStyle/>
          <a:p>
            <a:pPr algn="ctr"/>
            <a:r>
              <a:rPr lang="en-GB" sz="4000" b="1" dirty="0">
                <a:latin typeface="Arial" panose="020B0604020202020204" pitchFamily="34" charset="0"/>
                <a:cs typeface="Arial" panose="020B0604020202020204" pitchFamily="34" charset="0"/>
              </a:rPr>
              <a:t>References</a:t>
            </a:r>
          </a:p>
        </p:txBody>
      </p:sp>
      <p:sp>
        <p:nvSpPr>
          <p:cNvPr id="5" name="TextBox 4">
            <a:extLst>
              <a:ext uri="{FF2B5EF4-FFF2-40B4-BE49-F238E27FC236}">
                <a16:creationId xmlns:a16="http://schemas.microsoft.com/office/drawing/2014/main" id="{C748FBD9-97A4-49B8-B504-4BE00A935481}"/>
              </a:ext>
            </a:extLst>
          </p:cNvPr>
          <p:cNvSpPr txBox="1"/>
          <p:nvPr/>
        </p:nvSpPr>
        <p:spPr>
          <a:xfrm>
            <a:off x="1027133" y="1577952"/>
            <a:ext cx="10208713" cy="4108863"/>
          </a:xfrm>
          <a:prstGeom prst="rect">
            <a:avLst/>
          </a:prstGeom>
          <a:noFill/>
        </p:spPr>
        <p:txBody>
          <a:bodyPr wrap="square" rtlCol="0">
            <a:normAutofit/>
          </a:bodyPr>
          <a:lstStyle/>
          <a:p>
            <a:pPr marL="171450" indent="-171450">
              <a:lnSpc>
                <a:spcPct val="200000"/>
              </a:lnSpc>
              <a:buFont typeface="Arial" panose="020B0604020202020204" pitchFamily="34" charset="0"/>
              <a:buChar char="•"/>
            </a:pPr>
            <a:r>
              <a:rPr lang="en-GB" sz="1100" dirty="0">
                <a:latin typeface="Arial" panose="020B0604020202020204" pitchFamily="34" charset="0"/>
                <a:cs typeface="Arial" panose="020B0604020202020204" pitchFamily="34" charset="0"/>
              </a:rPr>
              <a:t>National Institute for Health and Care Excellence (NICE) (2022) </a:t>
            </a:r>
            <a:r>
              <a:rPr lang="en-GB" sz="1100" i="1" dirty="0">
                <a:latin typeface="Arial" panose="020B0604020202020204" pitchFamily="34" charset="0"/>
                <a:cs typeface="Arial" panose="020B0604020202020204" pitchFamily="34" charset="0"/>
              </a:rPr>
              <a:t>Hepatitis B: Contact Tracing and Immunisation.</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3"/>
              </a:rPr>
              <a:t>https://www.nice.org.uk/guidance</a:t>
            </a:r>
            <a:r>
              <a:rPr lang="en-GB" sz="1100" dirty="0">
                <a:latin typeface="Arial" panose="020B0604020202020204" pitchFamily="34" charset="0"/>
                <a:cs typeface="Arial" panose="020B0604020202020204" pitchFamily="34" charset="0"/>
              </a:rPr>
              <a:t> </a:t>
            </a:r>
          </a:p>
          <a:p>
            <a:pPr marL="171450" indent="-171450">
              <a:lnSpc>
                <a:spcPct val="200000"/>
              </a:lnSpc>
              <a:buFont typeface="Arial" panose="020B0604020202020204" pitchFamily="34" charset="0"/>
              <a:buChar char="•"/>
            </a:pPr>
            <a:r>
              <a:rPr lang="en-GB" sz="1100" dirty="0">
                <a:latin typeface="Arial" panose="020B0604020202020204" pitchFamily="34" charset="0"/>
                <a:cs typeface="Arial" panose="020B0604020202020204" pitchFamily="34" charset="0"/>
              </a:rPr>
              <a:t>NHS (2023) </a:t>
            </a:r>
            <a:r>
              <a:rPr lang="en-GB" sz="1100" i="1" dirty="0">
                <a:latin typeface="Arial" panose="020B0604020202020204" pitchFamily="34" charset="0"/>
                <a:cs typeface="Arial" panose="020B0604020202020204" pitchFamily="34" charset="0"/>
              </a:rPr>
              <a:t>Hepatitis B.</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4"/>
              </a:rPr>
              <a:t>https://www.nhs.uk/conditions/hepatitis-b/</a:t>
            </a:r>
            <a:r>
              <a:rPr lang="en-GB" sz="1100" dirty="0">
                <a:latin typeface="Arial" panose="020B0604020202020204" pitchFamily="34" charset="0"/>
                <a:cs typeface="Arial" panose="020B0604020202020204" pitchFamily="34" charset="0"/>
              </a:rPr>
              <a:t> </a:t>
            </a:r>
          </a:p>
          <a:p>
            <a:pPr marL="171450" indent="-171450">
              <a:lnSpc>
                <a:spcPct val="200000"/>
              </a:lnSpc>
              <a:buFont typeface="Arial" panose="020B0604020202020204" pitchFamily="34" charset="0"/>
              <a:buChar char="•"/>
            </a:pPr>
            <a:r>
              <a:rPr lang="en-GB" sz="1100" dirty="0">
                <a:latin typeface="Arial" panose="020B0604020202020204" pitchFamily="34" charset="0"/>
                <a:cs typeface="Arial" panose="020B0604020202020204" pitchFamily="34" charset="0"/>
              </a:rPr>
              <a:t>Public Health England (PHE) (2020) </a:t>
            </a:r>
            <a:r>
              <a:rPr lang="en-GB" sz="1100" i="1" dirty="0">
                <a:latin typeface="Arial" panose="020B0604020202020204" pitchFamily="34" charset="0"/>
                <a:cs typeface="Arial" panose="020B0604020202020204" pitchFamily="34" charset="0"/>
              </a:rPr>
              <a:t>Hepatitis B Epidemiology in England: 2020 Report.</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5"/>
              </a:rPr>
              <a:t>https://www.gov.uk/government/publications/hepatitis-b-epidemiology-in-england</a:t>
            </a:r>
            <a:r>
              <a:rPr lang="en-GB" sz="1100" dirty="0">
                <a:latin typeface="Arial" panose="020B0604020202020204" pitchFamily="34" charset="0"/>
                <a:cs typeface="Arial" panose="020B0604020202020204" pitchFamily="34" charset="0"/>
              </a:rPr>
              <a:t> </a:t>
            </a:r>
          </a:p>
          <a:p>
            <a:pPr marL="171450" indent="-171450">
              <a:lnSpc>
                <a:spcPct val="200000"/>
              </a:lnSpc>
              <a:buFont typeface="Arial" panose="020B0604020202020204" pitchFamily="34" charset="0"/>
              <a:buChar char="•"/>
            </a:pPr>
            <a:r>
              <a:rPr lang="en-GB" sz="1100" dirty="0">
                <a:latin typeface="Arial" panose="020B0604020202020204" pitchFamily="34" charset="0"/>
                <a:cs typeface="Arial" panose="020B0604020202020204" pitchFamily="34" charset="0"/>
              </a:rPr>
              <a:t>UK Health Security Agency (UKHSA) (2023) </a:t>
            </a:r>
            <a:r>
              <a:rPr lang="en-GB" sz="1100" i="1" dirty="0">
                <a:latin typeface="Arial" panose="020B0604020202020204" pitchFamily="34" charset="0"/>
                <a:cs typeface="Arial" panose="020B0604020202020204" pitchFamily="34" charset="0"/>
              </a:rPr>
              <a:t>Hepatitis B: Guidance, Data and Analysis.</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6"/>
              </a:rPr>
              <a:t>https://www.gov.uk/government/collections/hepatitis-b-guidance-data-and-analysis</a:t>
            </a:r>
            <a:r>
              <a:rPr lang="en-GB" sz="1100" dirty="0">
                <a:latin typeface="Arial" panose="020B0604020202020204" pitchFamily="34" charset="0"/>
                <a:cs typeface="Arial" panose="020B0604020202020204" pitchFamily="34" charset="0"/>
              </a:rPr>
              <a:t> </a:t>
            </a:r>
          </a:p>
          <a:p>
            <a:pPr marL="171450" indent="-171450">
              <a:lnSpc>
                <a:spcPct val="200000"/>
              </a:lnSpc>
              <a:buFont typeface="Arial" panose="020B0604020202020204" pitchFamily="34" charset="0"/>
              <a:buChar char="•"/>
            </a:pPr>
            <a:r>
              <a:rPr lang="en-GB" sz="1100" dirty="0">
                <a:latin typeface="Arial" panose="020B0604020202020204" pitchFamily="34" charset="0"/>
                <a:cs typeface="Arial" panose="020B0604020202020204" pitchFamily="34" charset="0"/>
              </a:rPr>
              <a:t>World Health Organization (WHO) (2022) </a:t>
            </a:r>
            <a:r>
              <a:rPr lang="en-GB" sz="1100" i="1" dirty="0">
                <a:latin typeface="Arial" panose="020B0604020202020204" pitchFamily="34" charset="0"/>
                <a:cs typeface="Arial" panose="020B0604020202020204" pitchFamily="34" charset="0"/>
              </a:rPr>
              <a:t>Hepatitis B Fact Sheet.</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7"/>
              </a:rPr>
              <a:t>https://www.who.int/news-room/fact-sheets/detail/hepatitis-b</a:t>
            </a:r>
            <a:r>
              <a:rPr lang="en-GB" sz="11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2964139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1711</TotalTime>
  <Words>994</Words>
  <Application>Microsoft Office PowerPoint</Application>
  <PresentationFormat>Widescreen</PresentationFormat>
  <Paragraphs>47</Paragraphs>
  <Slides>6</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Aptos Display</vt:lpstr>
      <vt:lpstr>Arial</vt:lpstr>
      <vt:lpstr>Calibri</vt:lpstr>
      <vt:lpstr>Calibri Light</vt:lpstr>
      <vt:lpstr>Symbol</vt:lpstr>
      <vt:lpstr>Office Theme</vt:lpstr>
      <vt:lpstr>Public Health: Hepatitis B Outbreak  (Case Study E)</vt:lpstr>
      <vt:lpstr>Introduction to Hepatitis B</vt:lpstr>
      <vt:lpstr>Why Measure an Outbreak? </vt:lpstr>
      <vt:lpstr>Incidence and Prevalence Rates </vt:lpstr>
      <vt:lpstr>Contact Tracing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Measuring a Hepatitis B Outbreak (Case Study E)</dc:title>
  <dc:creator>Sasha Khanom Reshma Mohammed (2429698)</dc:creator>
  <cp:lastModifiedBy>Sasha Khanom Reshma Mohammed (2429698)</cp:lastModifiedBy>
  <cp:revision>37</cp:revision>
  <dcterms:created xsi:type="dcterms:W3CDTF">2025-06-23T19:27:57Z</dcterms:created>
  <dcterms:modified xsi:type="dcterms:W3CDTF">2025-11-22T09:22:48Z</dcterms:modified>
</cp:coreProperties>
</file>