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30"/>
  </p:notesMasterIdLst>
  <p:handoutMasterIdLst>
    <p:handoutMasterId r:id="rId31"/>
  </p:handoutMasterIdLst>
  <p:sldIdLst>
    <p:sldId id="256" r:id="rId2"/>
    <p:sldId id="257" r:id="rId3"/>
    <p:sldId id="258" r:id="rId4"/>
    <p:sldId id="259" r:id="rId5"/>
    <p:sldId id="284" r:id="rId6"/>
    <p:sldId id="285" r:id="rId7"/>
    <p:sldId id="286" r:id="rId8"/>
    <p:sldId id="287" r:id="rId9"/>
    <p:sldId id="288" r:id="rId10"/>
    <p:sldId id="289" r:id="rId11"/>
    <p:sldId id="260" r:id="rId12"/>
    <p:sldId id="261" r:id="rId13"/>
    <p:sldId id="262" r:id="rId14"/>
    <p:sldId id="265" r:id="rId15"/>
    <p:sldId id="266" r:id="rId16"/>
    <p:sldId id="267" r:id="rId17"/>
    <p:sldId id="268" r:id="rId18"/>
    <p:sldId id="271" r:id="rId19"/>
    <p:sldId id="272" r:id="rId20"/>
    <p:sldId id="275" r:id="rId21"/>
    <p:sldId id="276" r:id="rId22"/>
    <p:sldId id="277" r:id="rId23"/>
    <p:sldId id="279" r:id="rId24"/>
    <p:sldId id="292" r:id="rId25"/>
    <p:sldId id="280" r:id="rId26"/>
    <p:sldId id="291" r:id="rId27"/>
    <p:sldId id="281" r:id="rId28"/>
    <p:sldId id="282" r:id="rId29"/>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58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lfan Dyddiad 2"/>
          <p:cNvSpPr>
            <a:spLocks noGrp="1"/>
          </p:cNvSpPr>
          <p:nvPr>
            <p:ph type="dt" sz="quarter" idx="1"/>
          </p:nvPr>
        </p:nvSpPr>
        <p:spPr>
          <a:xfrm>
            <a:off x="3829050" y="0"/>
            <a:ext cx="2930525" cy="496888"/>
          </a:xfrm>
          <a:prstGeom prst="rect">
            <a:avLst/>
          </a:prstGeom>
        </p:spPr>
        <p:txBody>
          <a:bodyPr vert="horz" lIns="91440" tIns="45720" rIns="91440" bIns="45720" rtlCol="0"/>
          <a:lstStyle>
            <a:lvl1pPr algn="r">
              <a:defRPr sz="1200"/>
            </a:lvl1pPr>
          </a:lstStyle>
          <a:p>
            <a:fld id="{BBEECCBC-06F8-41E8-9659-93005126B242}" type="datetimeFigureOut">
              <a:rPr lang="en-GB" smtClean="0"/>
              <a:pPr/>
              <a:t>16/11/2015</a:t>
            </a:fld>
            <a:endParaRPr lang="en-GB"/>
          </a:p>
        </p:txBody>
      </p:sp>
      <p:sp>
        <p:nvSpPr>
          <p:cNvPr id="4" name="Dalfan Troedyn 3"/>
          <p:cNvSpPr>
            <a:spLocks noGrp="1"/>
          </p:cNvSpPr>
          <p:nvPr>
            <p:ph type="ftr" sz="quarter" idx="2"/>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5" name="Dalfan Rhif y Sleid 4"/>
          <p:cNvSpPr>
            <a:spLocks noGrp="1"/>
          </p:cNvSpPr>
          <p:nvPr>
            <p:ph type="sldNum" sz="quarter" idx="3"/>
          </p:nvPr>
        </p:nvSpPr>
        <p:spPr>
          <a:xfrm>
            <a:off x="3829050" y="9444038"/>
            <a:ext cx="2930525" cy="496887"/>
          </a:xfrm>
          <a:prstGeom prst="rect">
            <a:avLst/>
          </a:prstGeom>
        </p:spPr>
        <p:txBody>
          <a:bodyPr vert="horz" lIns="91440" tIns="45720" rIns="91440" bIns="45720" rtlCol="0" anchor="b"/>
          <a:lstStyle>
            <a:lvl1pPr algn="r">
              <a:defRPr sz="1200"/>
            </a:lvl1pPr>
          </a:lstStyle>
          <a:p>
            <a:fld id="{969FE99A-B73F-4F7E-8C18-6B3E62508DCE}" type="slidenum">
              <a:rPr lang="en-GB" smtClean="0"/>
              <a:pPr/>
              <a:t>‹#›</a:t>
            </a:fld>
            <a:endParaRPr lang="en-GB"/>
          </a:p>
        </p:txBody>
      </p:sp>
    </p:spTree>
    <p:extLst>
      <p:ext uri="{BB962C8B-B14F-4D97-AF65-F5344CB8AC3E}">
        <p14:creationId xmlns:p14="http://schemas.microsoft.com/office/powerpoint/2010/main" val="39256137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7126"/>
          </a:xfrm>
          <a:prstGeom prst="rect">
            <a:avLst/>
          </a:prstGeom>
        </p:spPr>
        <p:txBody>
          <a:bodyPr vert="horz" lIns="91440" tIns="45720" rIns="91440" bIns="45720" rtlCol="0"/>
          <a:lstStyle>
            <a:lvl1pPr algn="r">
              <a:defRPr sz="1200"/>
            </a:lvl1pPr>
          </a:lstStyle>
          <a:p>
            <a:fld id="{303A7659-ED0A-42A5-8877-9AD71BF06166}" type="datetimeFigureOut">
              <a:rPr lang="en-GB" smtClean="0"/>
              <a:pPr/>
              <a:t>16/11/2015</a:t>
            </a:fld>
            <a:endParaRPr lang="en-GB"/>
          </a:p>
        </p:txBody>
      </p:sp>
      <p:sp>
        <p:nvSpPr>
          <p:cNvPr id="4" name="Slide Image Placeholder 3"/>
          <p:cNvSpPr>
            <a:spLocks noGrp="1" noRot="1" noChangeAspect="1"/>
          </p:cNvSpPr>
          <p:nvPr>
            <p:ph type="sldImg" idx="2"/>
          </p:nvPr>
        </p:nvSpPr>
        <p:spPr>
          <a:xfrm>
            <a:off x="896938" y="746125"/>
            <a:ext cx="4967287"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22694"/>
            <a:ext cx="5408930" cy="447413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7126"/>
          </a:xfrm>
          <a:prstGeom prst="rect">
            <a:avLst/>
          </a:prstGeom>
        </p:spPr>
        <p:txBody>
          <a:bodyPr vert="horz" lIns="91440" tIns="45720" rIns="91440" bIns="45720" rtlCol="0" anchor="b"/>
          <a:lstStyle>
            <a:lvl1pPr algn="r">
              <a:defRPr sz="1200"/>
            </a:lvl1pPr>
          </a:lstStyle>
          <a:p>
            <a:fld id="{55075B18-E01E-4A14-992C-9C76306D9783}" type="slidenum">
              <a:rPr lang="en-GB" smtClean="0"/>
              <a:pPr/>
              <a:t>‹#›</a:t>
            </a:fld>
            <a:endParaRPr lang="en-GB"/>
          </a:p>
        </p:txBody>
      </p:sp>
    </p:spTree>
    <p:extLst>
      <p:ext uri="{BB962C8B-B14F-4D97-AF65-F5344CB8AC3E}">
        <p14:creationId xmlns:p14="http://schemas.microsoft.com/office/powerpoint/2010/main"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pPr/>
              <a:t>1</a:t>
            </a:fld>
            <a:endParaRPr lang="en-GB"/>
          </a:p>
        </p:txBody>
      </p:sp>
    </p:spTree>
    <p:extLst>
      <p:ext uri="{BB962C8B-B14F-4D97-AF65-F5344CB8AC3E}">
        <p14:creationId xmlns:p14="http://schemas.microsoft.com/office/powerpoint/2010/main" val="216147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AA9232A-5BD6-4D9C-9F88-C0345A8815ED}" type="slidenum">
              <a:rPr lang="en-GB" altLang="en-US" smtClean="0"/>
              <a:pPr/>
              <a:t>2</a:t>
            </a:fld>
            <a:endParaRPr lang="en-GB" altLang="en-US" smtClean="0"/>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28828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1939D80-DDB1-40DF-BF8E-FF6038573DBC}" type="slidenum">
              <a:rPr lang="en-GB" altLang="en-US" smtClean="0"/>
              <a:pPr/>
              <a:t>3</a:t>
            </a:fld>
            <a:endParaRPr lang="en-GB" alt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974683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D99A490-5D7E-4937-A287-D866C3C5A796}" type="slidenum">
              <a:rPr lang="en-GB" altLang="en-US" smtClean="0"/>
              <a:pPr/>
              <a:t>4</a:t>
            </a:fld>
            <a:endParaRPr lang="en-GB" alt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528853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FE2F07E6-BB61-4856-8404-6A9AA052EE59}" type="slidenum">
              <a:rPr lang="en-GB" altLang="en-US" smtClean="0"/>
              <a:pPr/>
              <a:t>11</a:t>
            </a:fld>
            <a:endParaRPr lang="en-GB" altLang="en-US" smtClean="0"/>
          </a:p>
        </p:txBody>
      </p:sp>
      <p:sp>
        <p:nvSpPr>
          <p:cNvPr id="36867" name="Rectangle 2"/>
          <p:cNvSpPr>
            <a:spLocks noGrp="1" noRot="1" noChangeAspect="1" noChangeArrowheads="1" noTextEdit="1"/>
          </p:cNvSpPr>
          <p:nvPr>
            <p:ph type="sldImg"/>
          </p:nvPr>
        </p:nvSpPr>
        <p:spPr>
          <a:ln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52390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7DE1F7C-524D-4D87-9A52-409FC806455C}" type="slidenum">
              <a:rPr lang="en-GB" altLang="en-US" smtClean="0"/>
              <a:pPr/>
              <a:t>12</a:t>
            </a:fld>
            <a:endParaRPr lang="en-GB" altLang="en-US" smtClean="0"/>
          </a:p>
        </p:txBody>
      </p:sp>
      <p:sp>
        <p:nvSpPr>
          <p:cNvPr id="37891" name="Rectangle 2"/>
          <p:cNvSpPr>
            <a:spLocks noGrp="1" noRot="1" noChangeAspect="1" noChangeArrowheads="1" noTextEdit="1"/>
          </p:cNvSpPr>
          <p:nvPr>
            <p:ph type="sldImg"/>
          </p:nvPr>
        </p:nvSpPr>
        <p:spPr>
          <a:ln cap="flat"/>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115319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753C1FB-F64D-4D05-945B-E5B788A75623}" type="slidenum">
              <a:rPr lang="en-GB" altLang="en-US" smtClean="0"/>
              <a:pPr/>
              <a:t>13</a:t>
            </a:fld>
            <a:endParaRPr lang="en-GB" altLang="en-US" smtClean="0"/>
          </a:p>
        </p:txBody>
      </p:sp>
    </p:spTree>
    <p:extLst>
      <p:ext uri="{BB962C8B-B14F-4D97-AF65-F5344CB8AC3E}">
        <p14:creationId xmlns:p14="http://schemas.microsoft.com/office/powerpoint/2010/main" val="798203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A049BE2A-7C0C-4BE7-9F0B-DA58A0286F2B}" type="slidenum">
              <a:rPr lang="en-GB" altLang="en-US" smtClean="0"/>
              <a:pPr/>
              <a:t>14</a:t>
            </a:fld>
            <a:endParaRPr lang="en-GB" alt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26288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B70B0EAE-3AD0-4B51-96AF-15A8B742A310}" type="slidenum">
              <a:rPr lang="en-GB" altLang="en-US" smtClean="0"/>
              <a:pPr/>
              <a:t>15</a:t>
            </a:fld>
            <a:endParaRPr lang="en-GB" altLang="en-US"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79251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2ACAEF02-A931-428D-B710-669297F24A4D}" type="slidenum">
              <a:rPr lang="en-GB" altLang="en-US" smtClean="0"/>
              <a:pPr/>
              <a:t>16</a:t>
            </a:fld>
            <a:endParaRPr lang="en-GB" alt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814305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7A2CDF1-8FD8-4C43-B368-82C71B02524F}" type="slidenum">
              <a:rPr lang="en-GB" altLang="en-US" smtClean="0"/>
              <a:pPr/>
              <a:t>17</a:t>
            </a:fld>
            <a:endParaRPr lang="en-GB" alt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790670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BDE50E5-D607-438E-9290-D7888D75CBFC}" type="slidenum">
              <a:rPr lang="en-GB" altLang="en-US" smtClean="0"/>
              <a:pPr/>
              <a:t>18</a:t>
            </a:fld>
            <a:endParaRPr lang="en-GB" altLang="en-US" smtClean="0"/>
          </a:p>
        </p:txBody>
      </p:sp>
      <p:sp>
        <p:nvSpPr>
          <p:cNvPr id="48131" name="Rectangle 2"/>
          <p:cNvSpPr>
            <a:spLocks noGrp="1" noRot="1" noChangeAspect="1" noChangeArrowheads="1" noTextEdit="1"/>
          </p:cNvSpPr>
          <p:nvPr>
            <p:ph type="sldImg"/>
          </p:nvPr>
        </p:nvSpPr>
        <p:spPr>
          <a:ln cap="flat"/>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625859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81ECFCD-9267-4A35-A37F-FCC485A62D14}" type="slidenum">
              <a:rPr lang="en-GB" altLang="en-US" smtClean="0"/>
              <a:pPr/>
              <a:t>19</a:t>
            </a:fld>
            <a:endParaRPr lang="en-GB" altLang="en-US" smtClean="0"/>
          </a:p>
        </p:txBody>
      </p:sp>
      <p:sp>
        <p:nvSpPr>
          <p:cNvPr id="49155" name="Rectangle 2"/>
          <p:cNvSpPr>
            <a:spLocks noGrp="1" noRot="1" noChangeAspect="1" noChangeArrowheads="1" noTextEdit="1"/>
          </p:cNvSpPr>
          <p:nvPr>
            <p:ph type="sldImg"/>
          </p:nvPr>
        </p:nvSpPr>
        <p:spPr>
          <a:ln cap="flat"/>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863972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9C180341-4689-4074-9CAC-A858FDB0ECDF}" type="slidenum">
              <a:rPr lang="en-GB" altLang="en-US" smtClean="0">
                <a:cs typeface="Arial" charset="0"/>
              </a:rPr>
              <a:pPr/>
              <a:t>20</a:t>
            </a:fld>
            <a:endParaRPr lang="en-GB" altLang="en-US" smtClean="0">
              <a:cs typeface="Arial" charset="0"/>
            </a:endParaRPr>
          </a:p>
        </p:txBody>
      </p:sp>
      <p:sp>
        <p:nvSpPr>
          <p:cNvPr id="52227" name="Rectangle 2"/>
          <p:cNvSpPr>
            <a:spLocks noGrp="1" noRot="1" noChangeAspect="1" noChangeArrowheads="1" noTextEdit="1"/>
          </p:cNvSpPr>
          <p:nvPr>
            <p:ph type="sldImg"/>
          </p:nvPr>
        </p:nvSpPr>
        <p:spPr>
          <a:xfrm>
            <a:off x="896938" y="746125"/>
            <a:ext cx="4967287" cy="3727450"/>
          </a:xfrm>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413332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47ED4888-1B6D-40F0-80F1-220A910B96E9}" type="slidenum">
              <a:rPr lang="en-GB" altLang="en-US" smtClean="0"/>
              <a:pPr/>
              <a:t>21</a:t>
            </a:fld>
            <a:endParaRPr lang="en-GB" altLang="en-US" smtClean="0"/>
          </a:p>
        </p:txBody>
      </p:sp>
    </p:spTree>
    <p:extLst>
      <p:ext uri="{BB962C8B-B14F-4D97-AF65-F5344CB8AC3E}">
        <p14:creationId xmlns:p14="http://schemas.microsoft.com/office/powerpoint/2010/main" val="29381183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5620B6A7-A1F1-41DF-9EC5-5C934CFAFB5E}" type="slidenum">
              <a:rPr lang="en-GB" altLang="en-US" smtClean="0">
                <a:cs typeface="Arial" charset="0"/>
              </a:rPr>
              <a:pPr/>
              <a:t>22</a:t>
            </a:fld>
            <a:endParaRPr lang="en-GB" altLang="en-US" smtClean="0">
              <a:cs typeface="Arial" charset="0"/>
            </a:endParaRPr>
          </a:p>
        </p:txBody>
      </p:sp>
      <p:sp>
        <p:nvSpPr>
          <p:cNvPr id="54275" name="Rectangle 2"/>
          <p:cNvSpPr>
            <a:spLocks noGrp="1" noRot="1" noChangeAspect="1" noChangeArrowheads="1" noTextEdit="1"/>
          </p:cNvSpPr>
          <p:nvPr>
            <p:ph type="sldImg"/>
          </p:nvPr>
        </p:nvSpPr>
        <p:spPr>
          <a:xfrm>
            <a:off x="896938" y="746125"/>
            <a:ext cx="4967287" cy="3727450"/>
          </a:xfrm>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67513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7704F1A8-9336-4642-B710-905EF3CCCAA5}" type="slidenum">
              <a:rPr lang="en-GB" altLang="en-US" smtClean="0"/>
              <a:pPr/>
              <a:t>23</a:t>
            </a:fld>
            <a:endParaRPr lang="en-GB" altLang="en-US" smtClean="0"/>
          </a:p>
        </p:txBody>
      </p:sp>
      <p:sp>
        <p:nvSpPr>
          <p:cNvPr id="56323" name="Rectangle 2"/>
          <p:cNvSpPr>
            <a:spLocks noGrp="1" noRot="1" noChangeAspect="1" noChangeArrowheads="1" noTextEdit="1"/>
          </p:cNvSpPr>
          <p:nvPr>
            <p:ph type="sldImg"/>
          </p:nvPr>
        </p:nvSpPr>
        <p:spPr>
          <a:ln cap="flat"/>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06415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8118A0CB-7E57-4E6A-839B-FCE58DF98A15}" type="slidenum">
              <a:rPr lang="en-GB" altLang="en-US" smtClean="0"/>
              <a:pPr/>
              <a:t>25</a:t>
            </a:fld>
            <a:endParaRPr lang="en-GB" altLang="en-US" smtClean="0"/>
          </a:p>
        </p:txBody>
      </p:sp>
      <p:sp>
        <p:nvSpPr>
          <p:cNvPr id="57347" name="Rectangle 2"/>
          <p:cNvSpPr>
            <a:spLocks noGrp="1" noRot="1" noChangeAspect="1" noChangeArrowheads="1" noTextEdit="1"/>
          </p:cNvSpPr>
          <p:nvPr>
            <p:ph type="sldImg"/>
          </p:nvPr>
        </p:nvSpPr>
        <p:spPr>
          <a:ln cap="flat"/>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33191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273E8C1C-F989-4EBC-A1B9-C8BB85F700B9}" type="slidenum">
              <a:rPr lang="en-GB" altLang="en-US" smtClean="0">
                <a:cs typeface="Arial" charset="0"/>
              </a:rPr>
              <a:pPr/>
              <a:t>27</a:t>
            </a:fld>
            <a:endParaRPr lang="en-GB" altLang="en-US" smtClean="0">
              <a:cs typeface="Arial" charset="0"/>
            </a:endParaRPr>
          </a:p>
        </p:txBody>
      </p:sp>
      <p:sp>
        <p:nvSpPr>
          <p:cNvPr id="58371" name="Rectangle 2"/>
          <p:cNvSpPr>
            <a:spLocks noGrp="1" noRot="1" noChangeAspect="1" noChangeArrowheads="1" noTextEdit="1"/>
          </p:cNvSpPr>
          <p:nvPr>
            <p:ph type="sldImg"/>
          </p:nvPr>
        </p:nvSpPr>
        <p:spPr>
          <a:xfrm>
            <a:off x="896938" y="746125"/>
            <a:ext cx="4967287" cy="3727450"/>
          </a:xfrm>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8567489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pitchFamily="18" charset="0"/>
              </a:defRPr>
            </a:lvl1pPr>
            <a:lvl2pPr marL="742950" indent="-285750">
              <a:defRPr sz="1200">
                <a:solidFill>
                  <a:schemeClr val="tx1"/>
                </a:solidFill>
                <a:latin typeface="Times New Roman" pitchFamily="18" charset="0"/>
              </a:defRPr>
            </a:lvl2pPr>
            <a:lvl3pPr marL="1143000" indent="-228600">
              <a:defRPr sz="1200">
                <a:solidFill>
                  <a:schemeClr val="tx1"/>
                </a:solidFill>
                <a:latin typeface="Times New Roman" pitchFamily="18" charset="0"/>
              </a:defRPr>
            </a:lvl3pPr>
            <a:lvl4pPr marL="1600200" indent="-228600">
              <a:defRPr sz="1200">
                <a:solidFill>
                  <a:schemeClr val="tx1"/>
                </a:solidFill>
                <a:latin typeface="Times New Roman" pitchFamily="18" charset="0"/>
              </a:defRPr>
            </a:lvl4pPr>
            <a:lvl5pPr marL="2057400" indent="-228600">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fld id="{B7E4287A-F224-40EC-91BB-830D29FBDCAF}" type="slidenum">
              <a:rPr lang="en-GB" altLang="en-US" smtClean="0"/>
              <a:pPr/>
              <a:t>28</a:t>
            </a:fld>
            <a:endParaRPr lang="en-GB" altLang="en-US" smtClean="0"/>
          </a:p>
        </p:txBody>
      </p:sp>
      <p:sp>
        <p:nvSpPr>
          <p:cNvPr id="59395" name="Rectangle 2"/>
          <p:cNvSpPr>
            <a:spLocks noGrp="1" noRot="1" noChangeAspect="1" noChangeArrowheads="1" noTextEdit="1"/>
          </p:cNvSpPr>
          <p:nvPr>
            <p:ph type="sldImg"/>
          </p:nvPr>
        </p:nvSpPr>
        <p:spPr>
          <a:ln cap="flat"/>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158355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pPr/>
              <a:t>16/11/2015</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pPr/>
              <a:t>16/11/2015</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pPr/>
              <a:t>16/11/2015</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pPr/>
              <a:t>16/11/2015</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smtClean="0"/>
              <a:t>SBUS5004C</a:t>
            </a:r>
            <a:r>
              <a:rPr lang="en-GB" dirty="0"/>
              <a:t/>
            </a:r>
            <a:br>
              <a:rPr lang="en-GB" dirty="0"/>
            </a:br>
            <a:r>
              <a:rPr lang="cy-GB" b="1" dirty="0" smtClean="0"/>
              <a:t>Menter ac Entrepreneuriaeth</a:t>
            </a:r>
            <a:r>
              <a:rPr lang="en-GB" dirty="0"/>
              <a:t/>
            </a:r>
            <a:br>
              <a:rPr lang="en-GB" dirty="0"/>
            </a:br>
            <a:endParaRPr lang="en-GB" dirty="0"/>
          </a:p>
        </p:txBody>
      </p:sp>
      <p:sp>
        <p:nvSpPr>
          <p:cNvPr id="3" name="Subtitle 2"/>
          <p:cNvSpPr>
            <a:spLocks noGrp="1"/>
          </p:cNvSpPr>
          <p:nvPr>
            <p:ph type="subTitle" idx="1"/>
          </p:nvPr>
        </p:nvSpPr>
        <p:spPr/>
        <p:txBody>
          <a:bodyPr>
            <a:normAutofit/>
          </a:bodyPr>
          <a:lstStyle/>
          <a:p>
            <a:r>
              <a:rPr lang="cy-GB" sz="3200" dirty="0" smtClean="0"/>
              <a:t>Arloesi</a:t>
            </a:r>
            <a:endParaRPr lang="cy-GB" sz="3200" dirty="0"/>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977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100" name="Picture 12" descr="https://encrypted-tbn0.gstatic.com/images?q=tbn:ANd9GcTE939L9LgcoBZ82iG1GRrr6dvXqjxVw2l3OkZ2M9pyXLlxJkq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51057" y="5157192"/>
            <a:ext cx="1326842" cy="1672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8" name="Rectangle 2"/>
          <p:cNvSpPr>
            <a:spLocks noGrp="1" noChangeArrowheads="1"/>
          </p:cNvSpPr>
          <p:nvPr>
            <p:ph type="title"/>
          </p:nvPr>
        </p:nvSpPr>
        <p:spPr>
          <a:xfrm>
            <a:off x="467544" y="908720"/>
            <a:ext cx="8229600" cy="1066800"/>
          </a:xfrm>
          <a:noFill/>
        </p:spPr>
        <p:txBody>
          <a:bodyPr lIns="92075" tIns="46038" rIns="92075" bIns="46038"/>
          <a:lstStyle/>
          <a:p>
            <a:pPr algn="ctr" eaLnBrk="1" hangingPunct="1"/>
            <a:r>
              <a:rPr lang="en-GB" altLang="en-US" sz="3600" b="1" dirty="0" smtClean="0">
                <a:latin typeface="Trebuchet MS" panose="020B0603020202020204" pitchFamily="34" charset="0"/>
              </a:rPr>
              <a:t> </a:t>
            </a:r>
            <a:r>
              <a:rPr lang="cy-GB" altLang="en-US" sz="3200" b="1" dirty="0" smtClean="0">
                <a:latin typeface="Trebuchet MS" panose="020B0603020202020204" pitchFamily="34" charset="0"/>
              </a:rPr>
              <a:t>Arloesi ac Entrepreneuriaeth</a:t>
            </a:r>
          </a:p>
        </p:txBody>
      </p:sp>
      <p:sp>
        <p:nvSpPr>
          <p:cNvPr id="4099" name="Rectangle 3"/>
          <p:cNvSpPr>
            <a:spLocks noGrp="1" noChangeArrowheads="1"/>
          </p:cNvSpPr>
          <p:nvPr>
            <p:ph type="body" idx="1"/>
          </p:nvPr>
        </p:nvSpPr>
        <p:spPr>
          <a:xfrm>
            <a:off x="0" y="2060848"/>
            <a:ext cx="8229600" cy="4325112"/>
          </a:xfrm>
          <a:noFill/>
        </p:spPr>
        <p:txBody>
          <a:bodyPr wrap="square" lIns="92075" tIns="46038" rIns="92075" bIns="46038">
            <a:normAutofit lnSpcReduction="10000"/>
          </a:bodyPr>
          <a:lstStyle/>
          <a:p>
            <a:pPr eaLnBrk="1" hangingPunct="1">
              <a:buFont typeface="Wingdings" pitchFamily="2" charset="2"/>
              <a:buNone/>
            </a:pPr>
            <a:r>
              <a:rPr lang="en-GB" altLang="en-US" dirty="0" smtClean="0">
                <a:latin typeface="Calibri" pitchFamily="34" charset="0"/>
              </a:rPr>
              <a:t>	</a:t>
            </a:r>
            <a:r>
              <a:rPr lang="en-GB" altLang="en-US" dirty="0" smtClean="0"/>
              <a:t>‘</a:t>
            </a:r>
            <a:r>
              <a:rPr lang="en-GB" altLang="en-US" i="1" dirty="0" smtClean="0"/>
              <a:t>Innovation is the specific tool of entrepreneurs, the means by which they exploit change as an opportunity for a different business or different service.  Entrepreneurs need to search purposefully for the sources of innovation, the change and their symptoms that indicate opportunities of successful innovation.  And they need to know and to apply the principles</a:t>
            </a:r>
          </a:p>
          <a:p>
            <a:pPr>
              <a:buNone/>
            </a:pPr>
            <a:r>
              <a:rPr lang="en-GB" altLang="en-US" i="1" dirty="0" smtClean="0"/>
              <a:t>	of successful innovation.</a:t>
            </a:r>
            <a:r>
              <a:rPr lang="en-GB" altLang="en-US" dirty="0" smtClean="0"/>
              <a:t>’</a:t>
            </a:r>
            <a:r>
              <a:rPr lang="en-GB" altLang="en-US" i="1" dirty="0" smtClean="0">
                <a:solidFill>
                  <a:srgbClr val="C00000"/>
                </a:solidFill>
              </a:rPr>
              <a:t>	</a:t>
            </a:r>
            <a:r>
              <a:rPr lang="en-GB" altLang="en-US" dirty="0" smtClean="0">
                <a:solidFill>
                  <a:srgbClr val="C00000"/>
                </a:solidFill>
              </a:rPr>
              <a:t> </a:t>
            </a:r>
          </a:p>
          <a:p>
            <a:pPr>
              <a:buNone/>
            </a:pPr>
            <a:endParaRPr lang="en-GB" altLang="en-US" sz="2400" dirty="0" smtClean="0">
              <a:solidFill>
                <a:srgbClr val="C00000"/>
              </a:solidFill>
            </a:endParaRPr>
          </a:p>
          <a:p>
            <a:pPr algn="r">
              <a:buNone/>
            </a:pPr>
            <a:r>
              <a:rPr lang="en-GB" altLang="en-US" sz="2400" dirty="0" smtClean="0"/>
              <a:t>(</a:t>
            </a:r>
            <a:r>
              <a:rPr lang="en-GB" altLang="en-US" sz="2400" dirty="0" err="1" smtClean="0"/>
              <a:t>Drucker</a:t>
            </a:r>
            <a:r>
              <a:rPr lang="en-GB" altLang="en-US" sz="2400" dirty="0" smtClean="0"/>
              <a:t>, 1985): </a:t>
            </a:r>
            <a:r>
              <a:rPr lang="en-GB" altLang="en-US" sz="2400" dirty="0" smtClean="0">
                <a:solidFill>
                  <a:srgbClr val="C00000"/>
                </a:solidFill>
                <a:latin typeface="Comic Sans MS" pitchFamily="66" charset="0"/>
              </a:rPr>
              <a:t>		</a:t>
            </a:r>
            <a:endParaRPr lang="en-GB" altLang="en-US" sz="2400" dirty="0" smtClean="0">
              <a:solidFill>
                <a:srgbClr val="C00000"/>
              </a:solidFill>
            </a:endParaRPr>
          </a:p>
          <a:p>
            <a:pPr eaLnBrk="1" hangingPunct="1">
              <a:buFont typeface="Wingdings" pitchFamily="2" charset="2"/>
              <a:buNone/>
            </a:pPr>
            <a:endParaRPr lang="en-GB" altLang="en-US" sz="2400" dirty="0" smtClean="0">
              <a:solidFill>
                <a:srgbClr val="C00000"/>
              </a:solidFill>
            </a:endParaRPr>
          </a:p>
        </p:txBody>
      </p:sp>
    </p:spTree>
    <p:extLst>
      <p:ext uri="{BB962C8B-B14F-4D97-AF65-F5344CB8AC3E}">
        <p14:creationId xmlns:p14="http://schemas.microsoft.com/office/powerpoint/2010/main" val="16920732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908720"/>
            <a:ext cx="8229600" cy="1066800"/>
          </a:xfrm>
        </p:spPr>
        <p:txBody>
          <a:bodyPr>
            <a:normAutofit/>
          </a:bodyPr>
          <a:lstStyle/>
          <a:p>
            <a:pPr algn="ctr" eaLnBrk="1" hangingPunct="1"/>
            <a:r>
              <a:rPr lang="cy-GB" altLang="en-US" sz="3200" b="1" dirty="0" smtClean="0"/>
              <a:t>Cysyniad Arloesi</a:t>
            </a:r>
          </a:p>
        </p:txBody>
      </p:sp>
      <p:sp>
        <p:nvSpPr>
          <p:cNvPr id="5123" name="Rectangle 3"/>
          <p:cNvSpPr>
            <a:spLocks noGrp="1" noChangeArrowheads="1"/>
          </p:cNvSpPr>
          <p:nvPr>
            <p:ph idx="1"/>
          </p:nvPr>
        </p:nvSpPr>
        <p:spPr/>
        <p:txBody>
          <a:bodyPr/>
          <a:lstStyle/>
          <a:p>
            <a:r>
              <a:rPr lang="en-US" altLang="en-US" dirty="0" smtClean="0"/>
              <a:t>‘</a:t>
            </a:r>
            <a:r>
              <a:rPr lang="en-US" altLang="en-US" i="1" dirty="0" smtClean="0"/>
              <a:t>New </a:t>
            </a:r>
            <a:r>
              <a:rPr lang="en-US" altLang="en-US" i="1" dirty="0"/>
              <a:t>method, idea, </a:t>
            </a:r>
            <a:r>
              <a:rPr lang="en-US" altLang="en-US" i="1" dirty="0" smtClean="0"/>
              <a:t>product</a:t>
            </a:r>
            <a:r>
              <a:rPr lang="en-US" altLang="en-US" dirty="0" smtClean="0"/>
              <a:t>’ </a:t>
            </a:r>
            <a:r>
              <a:rPr lang="en-US" altLang="en-US" dirty="0"/>
              <a:t>(OED)</a:t>
            </a:r>
          </a:p>
          <a:p>
            <a:r>
              <a:rPr lang="en-US" altLang="en-US" dirty="0" smtClean="0"/>
              <a:t>‘</a:t>
            </a:r>
            <a:r>
              <a:rPr lang="en-US" altLang="en-US" i="1" dirty="0" smtClean="0"/>
              <a:t>New </a:t>
            </a:r>
            <a:r>
              <a:rPr lang="en-US" altLang="en-US" i="1" dirty="0"/>
              <a:t>products and </a:t>
            </a:r>
            <a:r>
              <a:rPr lang="en-US" altLang="en-US" i="1" dirty="0" smtClean="0"/>
              <a:t>processes</a:t>
            </a:r>
            <a:r>
              <a:rPr lang="en-US" altLang="en-US" dirty="0" smtClean="0"/>
              <a:t>’ </a:t>
            </a:r>
            <a:r>
              <a:rPr lang="en-US" altLang="en-US" dirty="0"/>
              <a:t>(</a:t>
            </a:r>
            <a:r>
              <a:rPr lang="en-US" altLang="en-US" dirty="0" err="1"/>
              <a:t>Tushman</a:t>
            </a:r>
            <a:r>
              <a:rPr lang="en-US" altLang="en-US" dirty="0"/>
              <a:t> </a:t>
            </a:r>
            <a:r>
              <a:rPr lang="en-US" altLang="en-US" dirty="0" smtClean="0"/>
              <a:t>a Moore, </a:t>
            </a:r>
            <a:r>
              <a:rPr lang="en-US" altLang="en-US" dirty="0"/>
              <a:t>1982)</a:t>
            </a:r>
          </a:p>
          <a:p>
            <a:r>
              <a:rPr lang="en-US" altLang="en-US" dirty="0" smtClean="0"/>
              <a:t>‘</a:t>
            </a:r>
            <a:r>
              <a:rPr lang="en-US" altLang="en-US" i="1" dirty="0" smtClean="0"/>
              <a:t>A </a:t>
            </a:r>
            <a:r>
              <a:rPr lang="en-US" altLang="en-US" i="1" dirty="0"/>
              <a:t>new idea, which may be a recombination of old ideas, a scheme that challenges the present order, a formula, or a unique </a:t>
            </a:r>
            <a:r>
              <a:rPr lang="en-US" altLang="en-US" i="1" dirty="0" smtClean="0"/>
              <a:t>approach</a:t>
            </a:r>
            <a:r>
              <a:rPr lang="en-US" altLang="en-US" dirty="0" smtClean="0"/>
              <a:t>’ </a:t>
            </a:r>
            <a:r>
              <a:rPr lang="en-US" altLang="en-US" dirty="0"/>
              <a:t>(Van de </a:t>
            </a:r>
            <a:r>
              <a:rPr lang="en-US" altLang="en-US" dirty="0" err="1" smtClean="0"/>
              <a:t>Ven</a:t>
            </a:r>
            <a:r>
              <a:rPr lang="en-US" altLang="en-US" dirty="0" smtClean="0"/>
              <a:t>, </a:t>
            </a:r>
            <a:r>
              <a:rPr lang="en-US" altLang="en-US" dirty="0"/>
              <a:t>1986)</a:t>
            </a:r>
          </a:p>
        </p:txBody>
      </p:sp>
    </p:spTree>
    <p:extLst>
      <p:ext uri="{BB962C8B-B14F-4D97-AF65-F5344CB8AC3E}">
        <p14:creationId xmlns:p14="http://schemas.microsoft.com/office/powerpoint/2010/main" val="2200551233"/>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67544" y="908720"/>
            <a:ext cx="8229600" cy="1066800"/>
          </a:xfrm>
        </p:spPr>
        <p:txBody>
          <a:bodyPr>
            <a:normAutofit/>
          </a:bodyPr>
          <a:lstStyle/>
          <a:p>
            <a:pPr algn="ctr" eaLnBrk="1" hangingPunct="1"/>
            <a:r>
              <a:rPr lang="cy-GB" altLang="en-US" sz="3200" b="1" dirty="0" smtClean="0"/>
              <a:t>Arloesi yn ôl Schumpeter</a:t>
            </a:r>
          </a:p>
        </p:txBody>
      </p:sp>
      <p:sp>
        <p:nvSpPr>
          <p:cNvPr id="6147" name="Rectangle 3"/>
          <p:cNvSpPr>
            <a:spLocks noGrp="1" noChangeArrowheads="1"/>
          </p:cNvSpPr>
          <p:nvPr>
            <p:ph idx="1"/>
          </p:nvPr>
        </p:nvSpPr>
        <p:spPr/>
        <p:txBody>
          <a:bodyPr>
            <a:normAutofit/>
          </a:bodyPr>
          <a:lstStyle/>
          <a:p>
            <a:pPr marL="109728" indent="0">
              <a:buNone/>
            </a:pPr>
            <a:r>
              <a:rPr lang="en-US" altLang="en-US" dirty="0" smtClean="0"/>
              <a:t>‘…</a:t>
            </a:r>
            <a:r>
              <a:rPr lang="en-US" altLang="en-US" i="1" dirty="0"/>
              <a:t>the main function of entrepreneurs in private firms is to combine existing resources to put forward </a:t>
            </a:r>
            <a:r>
              <a:rPr lang="en-US" altLang="en-US" i="1" dirty="0" smtClean="0"/>
              <a:t>“new </a:t>
            </a:r>
            <a:r>
              <a:rPr lang="en-US" altLang="en-US" i="1" dirty="0"/>
              <a:t>use and new </a:t>
            </a:r>
            <a:r>
              <a:rPr lang="en-US" altLang="en-US" i="1" dirty="0" smtClean="0"/>
              <a:t>combinations”</a:t>
            </a:r>
            <a:r>
              <a:rPr lang="en-US" altLang="en-US" dirty="0" smtClean="0"/>
              <a:t>.’</a:t>
            </a:r>
            <a:endParaRPr lang="en-US" altLang="en-US" dirty="0"/>
          </a:p>
          <a:p>
            <a:pPr algn="r">
              <a:buNone/>
            </a:pPr>
            <a:r>
              <a:rPr lang="en-US" altLang="en-US" sz="1800" dirty="0"/>
              <a:t>Schumpeter (1934)</a:t>
            </a:r>
          </a:p>
          <a:p>
            <a:pPr algn="r" eaLnBrk="1" hangingPunct="1">
              <a:buFont typeface="Wingdings" pitchFamily="2" charset="2"/>
              <a:buNone/>
            </a:pPr>
            <a:endParaRPr lang="en-US" altLang="en-US" sz="1800" dirty="0" smtClean="0"/>
          </a:p>
          <a:p>
            <a:pPr eaLnBrk="1" hangingPunct="1">
              <a:buFont typeface="Wingdings" pitchFamily="2" charset="2"/>
              <a:buNone/>
            </a:pPr>
            <a:r>
              <a:rPr lang="cy-GB" altLang="en-US" dirty="0" smtClean="0"/>
              <a:t>Yn ôl Schumpeter (1942), ceir 3 cham arloesedd:</a:t>
            </a:r>
            <a:endParaRPr lang="en-GB" altLang="en-US" dirty="0" smtClean="0"/>
          </a:p>
          <a:p>
            <a:r>
              <a:rPr lang="en-GB" altLang="en-US" dirty="0" smtClean="0"/>
              <a:t>	</a:t>
            </a:r>
            <a:r>
              <a:rPr lang="cy-GB" altLang="en-US" dirty="0" smtClean="0"/>
              <a:t>dyfeisio;</a:t>
            </a:r>
          </a:p>
          <a:p>
            <a:pPr eaLnBrk="1" hangingPunct="1">
              <a:buFont typeface="Arial" panose="020B0604020202020204" pitchFamily="34" charset="0"/>
              <a:buChar char="•"/>
            </a:pPr>
            <a:r>
              <a:rPr lang="cy-GB" altLang="en-US" dirty="0" smtClean="0"/>
              <a:t>	arloesi;</a:t>
            </a:r>
          </a:p>
          <a:p>
            <a:pPr eaLnBrk="1" hangingPunct="1">
              <a:buFont typeface="Arial" panose="020B0604020202020204" pitchFamily="34" charset="0"/>
              <a:buChar char="•"/>
            </a:pPr>
            <a:r>
              <a:rPr lang="cy-GB" altLang="en-US" dirty="0" smtClean="0"/>
              <a:t>	lledaenu.</a:t>
            </a:r>
          </a:p>
          <a:p>
            <a:pPr eaLnBrk="1" hangingPunct="1">
              <a:buFont typeface="Wingdings" pitchFamily="2" charset="2"/>
              <a:buNone/>
            </a:pPr>
            <a:endParaRPr lang="en-US" altLang="en-US" sz="1800" dirty="0" smtClean="0"/>
          </a:p>
        </p:txBody>
      </p:sp>
      <p:pic>
        <p:nvPicPr>
          <p:cNvPr id="6148" name="Picture 6" descr="https://encrypted-tbn2.gstatic.com/images?q=tbn:ANd9GcTuZHhz967uYCUBTs94FkTfSzQ99gCRBmBc5waRrbF_CD8H4xg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325" y="4941888"/>
            <a:ext cx="23622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0284542"/>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066800"/>
          </a:xfrm>
        </p:spPr>
        <p:txBody>
          <a:bodyPr>
            <a:normAutofit/>
          </a:bodyPr>
          <a:lstStyle/>
          <a:p>
            <a:pPr algn="ctr"/>
            <a:r>
              <a:rPr lang="cy-GB" sz="3200" b="1" dirty="0" smtClean="0"/>
              <a:t>Lledaenu Arloesedd</a:t>
            </a:r>
            <a:endParaRPr lang="cy-GB" sz="3200" b="1" dirty="0"/>
          </a:p>
        </p:txBody>
      </p:sp>
      <p:sp>
        <p:nvSpPr>
          <p:cNvPr id="3" name="Content Placeholder 2"/>
          <p:cNvSpPr>
            <a:spLocks noGrp="1"/>
          </p:cNvSpPr>
          <p:nvPr>
            <p:ph idx="1"/>
          </p:nvPr>
        </p:nvSpPr>
        <p:spPr/>
        <p:txBody>
          <a:bodyPr>
            <a:normAutofit/>
          </a:bodyPr>
          <a:lstStyle/>
          <a:p>
            <a:pPr marL="109728" indent="0">
              <a:buNone/>
            </a:pPr>
            <a:r>
              <a:rPr lang="cy-GB" dirty="0" smtClean="0"/>
              <a:t>Dadleua Rogers (1962) mai lledaenu yw’r ffordd y cyflëir arloesedd trwy sianelau penodol dros amser, ymhlith cyfranogwyr mewn system gymdeithasol.</a:t>
            </a:r>
          </a:p>
          <a:p>
            <a:pPr marL="109728" indent="0">
              <a:buNone/>
            </a:pPr>
            <a:endParaRPr lang="cy-GB" dirty="0" smtClean="0"/>
          </a:p>
          <a:p>
            <a:pPr marL="109728" indent="0">
              <a:buNone/>
            </a:pPr>
            <a:r>
              <a:rPr lang="cy-GB" dirty="0" smtClean="0"/>
              <a:t>Cyfeiria at </a:t>
            </a:r>
            <a:r>
              <a:rPr lang="cy-GB" b="1" dirty="0" smtClean="0"/>
              <a:t>5 math o fabwysiadwr</a:t>
            </a:r>
            <a:r>
              <a:rPr lang="cy-GB" dirty="0" smtClean="0"/>
              <a:t>:</a:t>
            </a:r>
          </a:p>
          <a:p>
            <a:pPr marL="109728" indent="0">
              <a:buNone/>
            </a:pPr>
            <a:endParaRPr lang="cy-GB" dirty="0" smtClean="0"/>
          </a:p>
          <a:p>
            <a:pPr marL="109728" indent="0">
              <a:buNone/>
            </a:pPr>
            <a:endParaRPr lang="en-GB" dirty="0"/>
          </a:p>
        </p:txBody>
      </p:sp>
    </p:spTree>
    <p:extLst>
      <p:ext uri="{BB962C8B-B14F-4D97-AF65-F5344CB8AC3E}">
        <p14:creationId xmlns:p14="http://schemas.microsoft.com/office/powerpoint/2010/main" val="3253391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3200" dirty="0" smtClean="0"/>
              <a:t>1. Arloeswyr</a:t>
            </a:r>
            <a:endParaRPr lang="cy-GB" sz="3200" dirty="0"/>
          </a:p>
        </p:txBody>
      </p:sp>
      <p:sp>
        <p:nvSpPr>
          <p:cNvPr id="3" name="Content Placeholder 2"/>
          <p:cNvSpPr>
            <a:spLocks noGrp="1"/>
          </p:cNvSpPr>
          <p:nvPr>
            <p:ph idx="1"/>
          </p:nvPr>
        </p:nvSpPr>
        <p:spPr>
          <a:xfrm>
            <a:off x="251520" y="2249424"/>
            <a:ext cx="8640960" cy="4325112"/>
          </a:xfrm>
        </p:spPr>
        <p:txBody>
          <a:bodyPr>
            <a:normAutofit lnSpcReduction="10000"/>
          </a:bodyPr>
          <a:lstStyle/>
          <a:p>
            <a:pPr marL="109538" indent="0">
              <a:buNone/>
            </a:pPr>
            <a:r>
              <a:rPr lang="cy-GB" dirty="0" smtClean="0"/>
              <a:t>Mae arloeswyr yn barod i gymryd risg.  Maent yn gymdeithasol.  Mae ganddynt y statws cymdeithasol uchaf a hylifedd ariannol.  Hefyd mae ganddynt y cysylltiadau agosaf â ffynonellau gwyddonol; ac maent yn rhyngweithio’n agosaf ag arloeswyr eraill. </a:t>
            </a:r>
          </a:p>
          <a:p>
            <a:pPr marL="109728" indent="0">
              <a:buNone/>
            </a:pPr>
            <a:endParaRPr lang="cy-GB" dirty="0" smtClean="0"/>
          </a:p>
          <a:p>
            <a:pPr marL="109728" indent="0">
              <a:buNone/>
            </a:pPr>
            <a:r>
              <a:rPr lang="cy-GB" dirty="0" smtClean="0"/>
              <a:t>Mae eu goddefgarwch tuag at risg yn eu caniatau i fabwysiadu technolegau a allai fethu yn y pen draw.  Mae adnoddau ariannol yn helpu i lyncu’r colledion hyn.</a:t>
            </a:r>
            <a:r>
              <a:rPr lang="en-GB" dirty="0" smtClean="0"/>
              <a:t> </a:t>
            </a:r>
            <a:endParaRPr lang="en-GB" dirty="0"/>
          </a:p>
        </p:txBody>
      </p:sp>
    </p:spTree>
    <p:extLst>
      <p:ext uri="{BB962C8B-B14F-4D97-AF65-F5344CB8AC3E}">
        <p14:creationId xmlns:p14="http://schemas.microsoft.com/office/powerpoint/2010/main" val="2949224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066800"/>
          </a:xfrm>
        </p:spPr>
        <p:txBody>
          <a:bodyPr>
            <a:normAutofit/>
          </a:bodyPr>
          <a:lstStyle/>
          <a:p>
            <a:r>
              <a:rPr lang="cy-GB" sz="3200" dirty="0" smtClean="0"/>
              <a:t>2. Mabwysiadwyr Cynnar</a:t>
            </a:r>
            <a:endParaRPr lang="cy-GB" sz="3200" dirty="0"/>
          </a:p>
        </p:txBody>
      </p:sp>
      <p:sp>
        <p:nvSpPr>
          <p:cNvPr id="3" name="Content Placeholder 2"/>
          <p:cNvSpPr>
            <a:spLocks noGrp="1"/>
          </p:cNvSpPr>
          <p:nvPr>
            <p:ph idx="1"/>
          </p:nvPr>
        </p:nvSpPr>
        <p:spPr>
          <a:xfrm>
            <a:off x="251520" y="1700808"/>
            <a:ext cx="8640960" cy="4873728"/>
          </a:xfrm>
        </p:spPr>
        <p:txBody>
          <a:bodyPr>
            <a:normAutofit/>
          </a:bodyPr>
          <a:lstStyle/>
          <a:p>
            <a:pPr marL="109728" indent="0">
              <a:buNone/>
            </a:pPr>
            <a:r>
              <a:rPr lang="cy-GB" dirty="0" smtClean="0"/>
              <a:t>Mae gan rain y radd uchaf o arweinyddiaeth barn. </a:t>
            </a:r>
          </a:p>
          <a:p>
            <a:pPr marL="109728" indent="0">
              <a:buNone/>
            </a:pPr>
            <a:endParaRPr lang="cy-GB" dirty="0" smtClean="0"/>
          </a:p>
          <a:p>
            <a:pPr marL="109728" indent="0">
              <a:buNone/>
            </a:pPr>
            <a:r>
              <a:rPr lang="cy-GB" dirty="0" smtClean="0"/>
              <a:t>Mae mabwysiadwyr cynnar yn uwch eu statws cymdeithasol, hylifedd ariannol ac addysg uwch; ac maent yn fwy blaengar yn gymdeithasol na mabwysiadwyr hwyr.  Maent yn arwahanach eu dewisiadau mabwysiadu nag arloeswyr. </a:t>
            </a:r>
          </a:p>
          <a:p>
            <a:pPr marL="109728" indent="0">
              <a:buNone/>
            </a:pPr>
            <a:endParaRPr lang="cy-GB" dirty="0" smtClean="0"/>
          </a:p>
          <a:p>
            <a:pPr marL="109728" indent="0">
              <a:buNone/>
            </a:pPr>
            <a:r>
              <a:rPr lang="cy-GB" dirty="0" smtClean="0"/>
              <a:t>Maent yn mynd ati i fabwysiadu’n ddoeth er mwyn eu helpu i gynnal safle cyfathrebu canolog.</a:t>
            </a:r>
            <a:endParaRPr lang="cy-GB" dirty="0"/>
          </a:p>
        </p:txBody>
      </p:sp>
    </p:spTree>
    <p:extLst>
      <p:ext uri="{BB962C8B-B14F-4D97-AF65-F5344CB8AC3E}">
        <p14:creationId xmlns:p14="http://schemas.microsoft.com/office/powerpoint/2010/main" val="691356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1066800"/>
          </a:xfrm>
        </p:spPr>
        <p:txBody>
          <a:bodyPr>
            <a:normAutofit/>
          </a:bodyPr>
          <a:lstStyle/>
          <a:p>
            <a:r>
              <a:rPr lang="cy-GB" sz="3200" dirty="0" smtClean="0"/>
              <a:t>3. Llawn Oed Cynnar</a:t>
            </a:r>
            <a:endParaRPr lang="cy-GB" sz="3200" dirty="0"/>
          </a:p>
        </p:txBody>
      </p:sp>
      <p:sp>
        <p:nvSpPr>
          <p:cNvPr id="3" name="Content Placeholder 2"/>
          <p:cNvSpPr>
            <a:spLocks noGrp="1"/>
          </p:cNvSpPr>
          <p:nvPr>
            <p:ph idx="1"/>
          </p:nvPr>
        </p:nvSpPr>
        <p:spPr>
          <a:xfrm>
            <a:off x="251520" y="1988840"/>
            <a:ext cx="8640960" cy="4325112"/>
          </a:xfrm>
        </p:spPr>
        <p:txBody>
          <a:bodyPr>
            <a:normAutofit/>
          </a:bodyPr>
          <a:lstStyle/>
          <a:p>
            <a:pPr marL="109728" indent="0">
              <a:buNone/>
            </a:pPr>
            <a:r>
              <a:rPr lang="cy-GB" dirty="0" smtClean="0"/>
              <a:t>Maent yn mabwysiadu arloesiad ar ôl cyfnod amrywiol, sy’n hirach o lawer na’r arloeswyr a’r mabwysiadwyr cynnar. </a:t>
            </a:r>
          </a:p>
          <a:p>
            <a:pPr marL="109728" indent="0">
              <a:buNone/>
            </a:pPr>
            <a:endParaRPr lang="cy-GB" dirty="0" smtClean="0"/>
          </a:p>
          <a:p>
            <a:pPr marL="109728" indent="0">
              <a:buNone/>
            </a:pPr>
            <a:r>
              <a:rPr lang="cy-GB" dirty="0" smtClean="0"/>
              <a:t>Mae gan y Llawn Oed Cynnar statws cymdeithasol uwch na’r cyfartaledd a chysylltiad â mabwysiadwyr cynnar; ac yn anaml iawn y maent yn arwain barn mewn system.</a:t>
            </a:r>
            <a:endParaRPr lang="cy-GB" dirty="0"/>
          </a:p>
        </p:txBody>
      </p:sp>
    </p:spTree>
    <p:extLst>
      <p:ext uri="{BB962C8B-B14F-4D97-AF65-F5344CB8AC3E}">
        <p14:creationId xmlns:p14="http://schemas.microsoft.com/office/powerpoint/2010/main" val="4173393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066800"/>
          </a:xfrm>
        </p:spPr>
        <p:txBody>
          <a:bodyPr>
            <a:normAutofit/>
          </a:bodyPr>
          <a:lstStyle/>
          <a:p>
            <a:r>
              <a:rPr lang="cy-GB" sz="3200" dirty="0" smtClean="0"/>
              <a:t>4. Llawn Oed Hwyr</a:t>
            </a:r>
            <a:endParaRPr lang="cy-GB" sz="3200" dirty="0"/>
          </a:p>
        </p:txBody>
      </p:sp>
      <p:sp>
        <p:nvSpPr>
          <p:cNvPr id="3" name="Content Placeholder 2"/>
          <p:cNvSpPr>
            <a:spLocks noGrp="1"/>
          </p:cNvSpPr>
          <p:nvPr>
            <p:ph idx="1"/>
          </p:nvPr>
        </p:nvSpPr>
        <p:spPr>
          <a:xfrm>
            <a:off x="251520" y="1196752"/>
            <a:ext cx="8640960" cy="5400600"/>
          </a:xfrm>
        </p:spPr>
        <p:txBody>
          <a:bodyPr>
            <a:normAutofit lnSpcReduction="10000"/>
          </a:bodyPr>
          <a:lstStyle/>
          <a:p>
            <a:pPr marL="109728" indent="0">
              <a:buNone/>
            </a:pPr>
            <a:endParaRPr lang="cy-GB" dirty="0" smtClean="0"/>
          </a:p>
          <a:p>
            <a:pPr marL="109728" indent="0">
              <a:buNone/>
            </a:pPr>
            <a:r>
              <a:rPr lang="cy-GB" dirty="0" smtClean="0"/>
              <a:t>Maent yn mabwysiadu arloesiad ar ôl y cyfranogwr cyfartalog. </a:t>
            </a:r>
          </a:p>
          <a:p>
            <a:pPr marL="109728" indent="0">
              <a:buNone/>
            </a:pPr>
            <a:endParaRPr lang="cy-GB" dirty="0" smtClean="0"/>
          </a:p>
          <a:p>
            <a:pPr marL="109728" indent="0">
              <a:buNone/>
            </a:pPr>
            <a:r>
              <a:rPr lang="cy-GB" dirty="0" smtClean="0"/>
              <a:t>Mae’r Llawn Oed Hwyr yn troi at arloesiad gyda chyfradd uchel o amheuaeth ac ar ôl i’r mwyafrif o gymdeithas fabwysiadu’r arloesiad. </a:t>
            </a:r>
          </a:p>
          <a:p>
            <a:pPr marL="109728" indent="0">
              <a:buNone/>
            </a:pPr>
            <a:endParaRPr lang="cy-GB" dirty="0" smtClean="0"/>
          </a:p>
          <a:p>
            <a:pPr marL="109728" indent="0">
              <a:buNone/>
            </a:pPr>
            <a:r>
              <a:rPr lang="cy-GB" dirty="0" smtClean="0"/>
              <a:t>Maent yn amheus o arloesi, yn is eu statws cymdeithasol na’r cyfartalog, heb lawer o hylifedd ariannol, mewn cysylltiad ag eraill yn eu mwyafrif hwyr / cynnar; ac maent heb fawr o arweinyddiaeth barn</a:t>
            </a:r>
            <a:r>
              <a:rPr lang="en-GB" dirty="0" smtClean="0"/>
              <a:t>. </a:t>
            </a:r>
            <a:endParaRPr lang="en-GB" dirty="0"/>
          </a:p>
        </p:txBody>
      </p:sp>
    </p:spTree>
    <p:extLst>
      <p:ext uri="{BB962C8B-B14F-4D97-AF65-F5344CB8AC3E}">
        <p14:creationId xmlns:p14="http://schemas.microsoft.com/office/powerpoint/2010/main" val="3766945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066800"/>
          </a:xfrm>
        </p:spPr>
        <p:txBody>
          <a:bodyPr>
            <a:normAutofit/>
          </a:bodyPr>
          <a:lstStyle/>
          <a:p>
            <a:r>
              <a:rPr lang="en-GB" sz="3200" dirty="0" smtClean="0"/>
              <a:t>5. </a:t>
            </a:r>
            <a:r>
              <a:rPr lang="en-GB" sz="3200" i="1" dirty="0" smtClean="0"/>
              <a:t>Laggards</a:t>
            </a:r>
            <a:endParaRPr lang="en-GB" sz="3200" i="1" dirty="0"/>
          </a:p>
        </p:txBody>
      </p:sp>
      <p:sp>
        <p:nvSpPr>
          <p:cNvPr id="3" name="Content Placeholder 2"/>
          <p:cNvSpPr>
            <a:spLocks noGrp="1"/>
          </p:cNvSpPr>
          <p:nvPr>
            <p:ph idx="1"/>
          </p:nvPr>
        </p:nvSpPr>
        <p:spPr>
          <a:xfrm>
            <a:off x="251520" y="1556792"/>
            <a:ext cx="8640960" cy="5017744"/>
          </a:xfrm>
        </p:spPr>
        <p:txBody>
          <a:bodyPr>
            <a:normAutofit lnSpcReduction="10000"/>
          </a:bodyPr>
          <a:lstStyle/>
          <a:p>
            <a:pPr marL="109728" indent="0">
              <a:buNone/>
            </a:pPr>
            <a:endParaRPr lang="cy-GB" dirty="0" smtClean="0"/>
          </a:p>
          <a:p>
            <a:pPr marL="109728" indent="0">
              <a:buNone/>
            </a:pPr>
            <a:r>
              <a:rPr lang="cy-GB" dirty="0" smtClean="0"/>
              <a:t>Rhain yw’r olaf i fabwysiadau arloesiad. </a:t>
            </a:r>
          </a:p>
          <a:p>
            <a:pPr marL="109728" indent="0">
              <a:buNone/>
            </a:pPr>
            <a:endParaRPr lang="cy-GB" dirty="0" smtClean="0"/>
          </a:p>
          <a:p>
            <a:pPr marL="109728" indent="0">
              <a:buNone/>
            </a:pPr>
            <a:r>
              <a:rPr lang="cy-GB" dirty="0" smtClean="0"/>
              <a:t>Yn wahanol i rai o’r categorïau blaenorol, mae’r </a:t>
            </a:r>
            <a:r>
              <a:rPr lang="cy-GB" i="1" dirty="0" smtClean="0"/>
              <a:t>laggards</a:t>
            </a:r>
            <a:r>
              <a:rPr lang="cy-GB" dirty="0" smtClean="0"/>
              <a:t> yn dangos fawr ddim o arweinyddiaeth barn.  Maent yn wrth-asiantau newid fel arfer. </a:t>
            </a:r>
          </a:p>
          <a:p>
            <a:pPr marL="109728" indent="0">
              <a:buNone/>
            </a:pPr>
            <a:endParaRPr lang="cy-GB" dirty="0" smtClean="0"/>
          </a:p>
          <a:p>
            <a:pPr marL="109728" indent="0">
              <a:buNone/>
            </a:pPr>
            <a:r>
              <a:rPr lang="cy-GB" dirty="0" smtClean="0"/>
              <a:t>Maent yn tueddu i ganolbwyntio ar draddodiadau, i fod gyda’r isaf eu statws cymdeithasol, yr isaf eu hylifedd ariannol, yr hynaf ymhlith mabwysiadwyr, ac mewn cysylltiad â’u teulu a’u ffrindiau agosaf yn unig</a:t>
            </a:r>
            <a:r>
              <a:rPr lang="en-GB" dirty="0" smtClean="0"/>
              <a:t>.</a:t>
            </a:r>
            <a:endParaRPr lang="en-GB" dirty="0"/>
          </a:p>
        </p:txBody>
      </p:sp>
    </p:spTree>
    <p:extLst>
      <p:ext uri="{BB962C8B-B14F-4D97-AF65-F5344CB8AC3E}">
        <p14:creationId xmlns:p14="http://schemas.microsoft.com/office/powerpoint/2010/main" val="1716758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536" y="764704"/>
            <a:ext cx="8229600" cy="1066800"/>
          </a:xfrm>
          <a:noFill/>
        </p:spPr>
        <p:txBody>
          <a:bodyPr lIns="92075" tIns="46038" rIns="92075" bIns="46038"/>
          <a:lstStyle/>
          <a:p>
            <a:pPr algn="ctr" eaLnBrk="1" hangingPunct="1"/>
            <a:r>
              <a:rPr lang="en-GB" altLang="en-US" sz="2500" b="1" dirty="0" smtClean="0">
                <a:latin typeface="Comic Sans MS" pitchFamily="66" charset="0"/>
              </a:rPr>
              <a:t> </a:t>
            </a:r>
            <a:r>
              <a:rPr lang="en-GB" altLang="en-US" sz="3200" b="1" dirty="0" err="1" smtClean="0">
                <a:latin typeface="Trebuchet MS" pitchFamily="34" charset="0"/>
              </a:rPr>
              <a:t>Mathau</a:t>
            </a:r>
            <a:r>
              <a:rPr lang="en-GB" altLang="en-US" sz="3200" b="1" dirty="0" smtClean="0">
                <a:latin typeface="Trebuchet MS" pitchFamily="34" charset="0"/>
              </a:rPr>
              <a:t> o </a:t>
            </a:r>
            <a:r>
              <a:rPr lang="cy-GB" altLang="en-US" sz="3200" b="1" dirty="0" smtClean="0">
                <a:latin typeface="Trebuchet MS" pitchFamily="34" charset="0"/>
              </a:rPr>
              <a:t>Arloesi</a:t>
            </a:r>
          </a:p>
        </p:txBody>
      </p:sp>
      <p:sp>
        <p:nvSpPr>
          <p:cNvPr id="7171" name="Rectangle 3"/>
          <p:cNvSpPr>
            <a:spLocks noGrp="1" noChangeArrowheads="1"/>
          </p:cNvSpPr>
          <p:nvPr>
            <p:ph type="body" idx="1"/>
          </p:nvPr>
        </p:nvSpPr>
        <p:spPr>
          <a:xfrm>
            <a:off x="457200" y="1772816"/>
            <a:ext cx="8229600" cy="4801720"/>
          </a:xfrm>
          <a:noFill/>
        </p:spPr>
        <p:txBody>
          <a:bodyPr lIns="92075" tIns="46038" rIns="92075" bIns="46038">
            <a:normAutofit fontScale="92500" lnSpcReduction="10000"/>
          </a:bodyPr>
          <a:lstStyle/>
          <a:p>
            <a:pPr>
              <a:spcBef>
                <a:spcPct val="0"/>
              </a:spcBef>
              <a:buFont typeface="Wingdings" pitchFamily="2" charset="2"/>
              <a:buNone/>
            </a:pPr>
            <a:r>
              <a:rPr lang="cy-GB" altLang="en-US" dirty="0" smtClean="0"/>
              <a:t>Yn ôl Schumpeter (1942), ceir </a:t>
            </a:r>
            <a:r>
              <a:rPr lang="cy-GB" altLang="en-US" sz="2800" b="1" dirty="0" smtClean="0"/>
              <a:t>5 math o arloesi:</a:t>
            </a:r>
          </a:p>
          <a:p>
            <a:pPr>
              <a:spcBef>
                <a:spcPct val="0"/>
              </a:spcBef>
              <a:buFont typeface="Wingdings" pitchFamily="2" charset="2"/>
              <a:buNone/>
            </a:pPr>
            <a:endParaRPr lang="cy-GB" altLang="en-US" sz="2800" b="1" dirty="0" smtClean="0"/>
          </a:p>
          <a:p>
            <a:pPr marL="623887" indent="-514350" defTabSz="361950">
              <a:spcBef>
                <a:spcPct val="0"/>
              </a:spcBef>
              <a:buClrTx/>
              <a:buFont typeface="Wingdings" pitchFamily="2" charset="2"/>
              <a:buAutoNum type="arabicPeriod"/>
            </a:pPr>
            <a:r>
              <a:rPr lang="cy-GB" altLang="en-US" sz="2800" dirty="0" smtClean="0"/>
              <a:t>cyflwyno rhywbeth da newydd</a:t>
            </a:r>
            <a:r>
              <a:rPr lang="cy-GB" altLang="en-US" dirty="0" smtClean="0"/>
              <a:t> </a:t>
            </a:r>
            <a:r>
              <a:rPr lang="cy-GB" altLang="en-US" sz="2800" dirty="0" smtClean="0"/>
              <a:t>(neu wella  rhywbeth da sydd eisoes yn bodoli);</a:t>
            </a:r>
          </a:p>
          <a:p>
            <a:pPr marL="623887" indent="-514350" defTabSz="361950">
              <a:spcBef>
                <a:spcPct val="0"/>
              </a:spcBef>
              <a:buFont typeface="Wingdings" pitchFamily="2" charset="2"/>
              <a:buAutoNum type="arabicPeriod"/>
            </a:pPr>
            <a:endParaRPr lang="cy-GB" altLang="en-US" sz="2800" dirty="0" smtClean="0"/>
          </a:p>
          <a:p>
            <a:pPr marL="624078" indent="-514350" defTabSz="447675">
              <a:spcBef>
                <a:spcPct val="0"/>
              </a:spcBef>
              <a:buClrTx/>
              <a:buFont typeface="Wingdings" pitchFamily="2" charset="2"/>
              <a:buAutoNum type="arabicPeriod" startAt="2"/>
            </a:pPr>
            <a:r>
              <a:rPr lang="cy-GB" altLang="en-US" sz="2800" dirty="0" smtClean="0"/>
              <a:t>cyflwyno proses newydd;</a:t>
            </a:r>
          </a:p>
          <a:p>
            <a:pPr marL="624078" indent="-514350" defTabSz="447675">
              <a:spcBef>
                <a:spcPct val="0"/>
              </a:spcBef>
              <a:buClrTx/>
              <a:buFont typeface="Wingdings" pitchFamily="2" charset="2"/>
              <a:buAutoNum type="arabicPeriod" startAt="2"/>
            </a:pPr>
            <a:endParaRPr lang="cy-GB" altLang="en-US" sz="2800" dirty="0" smtClean="0"/>
          </a:p>
          <a:p>
            <a:pPr marL="623887" indent="-514350">
              <a:spcBef>
                <a:spcPct val="0"/>
              </a:spcBef>
              <a:buClrTx/>
              <a:buFont typeface="Wingdings" pitchFamily="2" charset="2"/>
              <a:buAutoNum type="arabicPeriod" startAt="3"/>
              <a:tabLst>
                <a:tab pos="447675" algn="l"/>
              </a:tabLst>
            </a:pPr>
            <a:r>
              <a:rPr lang="cy-GB" altLang="en-US" sz="2800" dirty="0" smtClean="0"/>
              <a:t>agor marchnad newydd (yn enwedig allforio);</a:t>
            </a:r>
          </a:p>
          <a:p>
            <a:pPr marL="623887" indent="-514350">
              <a:spcBef>
                <a:spcPct val="0"/>
              </a:spcBef>
              <a:buClrTx/>
              <a:buFont typeface="Wingdings" pitchFamily="2" charset="2"/>
              <a:buAutoNum type="arabicPeriod" startAt="3"/>
              <a:tabLst>
                <a:tab pos="447675" algn="l"/>
              </a:tabLst>
            </a:pPr>
            <a:endParaRPr lang="cy-GB" altLang="en-US" sz="2800" dirty="0" smtClean="0"/>
          </a:p>
          <a:p>
            <a:pPr marL="624078" indent="-514350" defTabSz="447675">
              <a:spcBef>
                <a:spcPct val="0"/>
              </a:spcBef>
              <a:buClrTx/>
              <a:buFont typeface="Wingdings" pitchFamily="2" charset="2"/>
              <a:buAutoNum type="arabicPeriod" startAt="4"/>
            </a:pPr>
            <a:r>
              <a:rPr lang="cy-GB" altLang="en-US" sz="2800" dirty="0" smtClean="0"/>
              <a:t>adnabod ffynhonnell newydd ar gyfer cyflenwi deunyddiau craidd;</a:t>
            </a:r>
          </a:p>
          <a:p>
            <a:pPr marL="624078" indent="-514350" defTabSz="447675">
              <a:spcBef>
                <a:spcPct val="0"/>
              </a:spcBef>
              <a:buFont typeface="Wingdings" pitchFamily="2" charset="2"/>
              <a:buAutoNum type="arabicPeriod" startAt="4"/>
            </a:pPr>
            <a:endParaRPr lang="cy-GB" altLang="en-US" sz="2800" dirty="0" smtClean="0"/>
          </a:p>
          <a:p>
            <a:pPr defTabSz="628650">
              <a:spcBef>
                <a:spcPct val="0"/>
              </a:spcBef>
              <a:buFont typeface="Wingdings" pitchFamily="2" charset="2"/>
              <a:buNone/>
            </a:pPr>
            <a:r>
              <a:rPr lang="cy-GB" altLang="en-US" sz="2800" dirty="0" smtClean="0"/>
              <a:t>5.	creu math newydd o sefydliad diwydiannol.</a:t>
            </a:r>
          </a:p>
          <a:p>
            <a:pPr>
              <a:spcBef>
                <a:spcPct val="0"/>
              </a:spcBef>
              <a:buFont typeface="Wingdings" pitchFamily="2" charset="2"/>
              <a:buNone/>
            </a:pPr>
            <a:endParaRPr lang="en-GB" altLang="en-US" sz="2000" dirty="0" smtClean="0"/>
          </a:p>
        </p:txBody>
      </p:sp>
    </p:spTree>
    <p:extLst>
      <p:ext uri="{BB962C8B-B14F-4D97-AF65-F5344CB8AC3E}">
        <p14:creationId xmlns:p14="http://schemas.microsoft.com/office/powerpoint/2010/main" val="19952184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908720"/>
            <a:ext cx="8229600" cy="1066800"/>
          </a:xfrm>
          <a:noFill/>
        </p:spPr>
        <p:txBody>
          <a:bodyPr lIns="92075" tIns="46038" rIns="92075" bIns="46038"/>
          <a:lstStyle/>
          <a:p>
            <a:pPr algn="ctr" eaLnBrk="1" hangingPunct="1"/>
            <a:r>
              <a:rPr lang="cy-GB" altLang="en-US" sz="3600" b="1" dirty="0" smtClean="0">
                <a:latin typeface="Trebuchet MS" pitchFamily="34" charset="0"/>
              </a:rPr>
              <a:t>Diffinio Arloesi</a:t>
            </a:r>
          </a:p>
        </p:txBody>
      </p:sp>
      <p:sp>
        <p:nvSpPr>
          <p:cNvPr id="8195" name="Rectangle 3"/>
          <p:cNvSpPr>
            <a:spLocks noGrp="1" noChangeArrowheads="1"/>
          </p:cNvSpPr>
          <p:nvPr>
            <p:ph type="body" idx="1"/>
          </p:nvPr>
        </p:nvSpPr>
        <p:spPr>
          <a:xfrm>
            <a:off x="457200" y="1844824"/>
            <a:ext cx="7067128" cy="4752528"/>
          </a:xfrm>
          <a:noFill/>
        </p:spPr>
        <p:txBody>
          <a:bodyPr lIns="92075" tIns="46038" rIns="92075" bIns="46038"/>
          <a:lstStyle/>
          <a:p>
            <a:pPr eaLnBrk="1" hangingPunct="1">
              <a:buFont typeface="Wingdings" pitchFamily="2" charset="2"/>
              <a:buNone/>
            </a:pPr>
            <a:endParaRPr lang="en-GB" altLang="en-US" sz="2000" b="1" dirty="0" smtClean="0">
              <a:latin typeface="Comic Sans MS" pitchFamily="66" charset="0"/>
            </a:endParaRPr>
          </a:p>
          <a:p>
            <a:pPr marL="365125" indent="-3175">
              <a:buNone/>
            </a:pPr>
            <a:r>
              <a:rPr lang="en-GB" altLang="en-US" dirty="0" smtClean="0"/>
              <a:t>‘</a:t>
            </a:r>
            <a:r>
              <a:rPr lang="en-GB" altLang="en-US" i="1" dirty="0" smtClean="0"/>
              <a:t>The transformation of an idea into a new or improved saleable product or operational process in industry or commerce</a:t>
            </a:r>
            <a:r>
              <a:rPr lang="en-GB" altLang="en-US" dirty="0" smtClean="0"/>
              <a:t>’</a:t>
            </a:r>
            <a:r>
              <a:rPr lang="en-GB" altLang="en-US" b="1" dirty="0" smtClean="0"/>
              <a:t> OECD (1980) </a:t>
            </a:r>
            <a:endParaRPr lang="en-GB" altLang="en-US" dirty="0" smtClean="0"/>
          </a:p>
          <a:p>
            <a:pPr eaLnBrk="1" hangingPunct="1">
              <a:buFont typeface="Wingdings" pitchFamily="2" charset="2"/>
              <a:buNone/>
            </a:pPr>
            <a:r>
              <a:rPr lang="en-GB" altLang="en-US" b="1" dirty="0" smtClean="0"/>
              <a:t> </a:t>
            </a:r>
          </a:p>
          <a:p>
            <a:pPr marL="365125" indent="-3175">
              <a:buNone/>
            </a:pPr>
            <a:r>
              <a:rPr lang="en-GB" altLang="en-US" dirty="0" smtClean="0"/>
              <a:t>‘</a:t>
            </a:r>
            <a:r>
              <a:rPr lang="en-GB" altLang="en-US" i="1" dirty="0" smtClean="0"/>
              <a:t>The first commercial application or production of a new process or product’ </a:t>
            </a:r>
            <a:r>
              <a:rPr lang="en-GB" altLang="en-US" b="1" dirty="0" smtClean="0"/>
              <a:t>Freeman (1982) </a:t>
            </a:r>
            <a:endParaRPr lang="en-GB" altLang="en-US" dirty="0" smtClean="0"/>
          </a:p>
          <a:p>
            <a:pPr eaLnBrk="1" hangingPunct="1">
              <a:buFont typeface="Wingdings" pitchFamily="2" charset="2"/>
              <a:buNone/>
            </a:pPr>
            <a:endParaRPr lang="en-GB" altLang="en-US" dirty="0" smtClean="0">
              <a:latin typeface="Calibri" pitchFamily="34" charset="0"/>
            </a:endParaRPr>
          </a:p>
        </p:txBody>
      </p:sp>
      <p:pic>
        <p:nvPicPr>
          <p:cNvPr id="8196" name="Picture 5" descr="C:\Users\susan.emmens\AppData\Local\Microsoft\Windows\Temporary Internet Files\Content.IE5\73Q0QAGA\MP90032117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1" y="4390712"/>
            <a:ext cx="1760513" cy="246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51052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67544" y="908720"/>
            <a:ext cx="8229600" cy="1066800"/>
          </a:xfrm>
        </p:spPr>
        <p:txBody>
          <a:bodyPr>
            <a:normAutofit/>
          </a:bodyPr>
          <a:lstStyle/>
          <a:p>
            <a:pPr algn="ctr"/>
            <a:r>
              <a:rPr lang="cy-GB" altLang="en-US" sz="3200" b="1" dirty="0" smtClean="0"/>
              <a:t>Arloesi ar Wahanol Lefelau:</a:t>
            </a:r>
            <a:endParaRPr lang="en-GB" altLang="en-US" sz="3200" b="1" dirty="0" smtClean="0"/>
          </a:p>
        </p:txBody>
      </p:sp>
      <p:sp>
        <p:nvSpPr>
          <p:cNvPr id="9219" name="Content Placeholder 2"/>
          <p:cNvSpPr>
            <a:spLocks noGrp="1"/>
          </p:cNvSpPr>
          <p:nvPr>
            <p:ph idx="1"/>
          </p:nvPr>
        </p:nvSpPr>
        <p:spPr>
          <a:xfrm>
            <a:off x="457200" y="1556792"/>
            <a:ext cx="8229600" cy="5017744"/>
          </a:xfrm>
        </p:spPr>
        <p:txBody>
          <a:bodyPr>
            <a:normAutofit fontScale="92500" lnSpcReduction="20000"/>
          </a:bodyPr>
          <a:lstStyle/>
          <a:p>
            <a:pPr marL="109728" indent="0">
              <a:buNone/>
            </a:pPr>
            <a:endParaRPr lang="cy-GB" altLang="en-US" sz="2800" b="1" dirty="0" smtClean="0">
              <a:solidFill>
                <a:srgbClr val="0070C0"/>
              </a:solidFill>
            </a:endParaRPr>
          </a:p>
          <a:p>
            <a:pPr marL="361950" indent="-252413">
              <a:tabLst>
                <a:tab pos="361950" algn="l"/>
              </a:tabLst>
            </a:pPr>
            <a:r>
              <a:rPr lang="cy-GB" altLang="en-US" sz="2800" b="1" dirty="0" smtClean="0"/>
              <a:t>yr unigolyn </a:t>
            </a:r>
            <a:r>
              <a:rPr lang="cy-GB" altLang="en-US" sz="2800" dirty="0" smtClean="0"/>
              <a:t>- creadigrwydd; nodweddion personol; chwarae ac addasu; gweithio a chyd-destun cymdeithasol;</a:t>
            </a:r>
          </a:p>
          <a:p>
            <a:pPr marL="361950" indent="-252413">
              <a:tabLst>
                <a:tab pos="361950" algn="l"/>
              </a:tabLst>
            </a:pPr>
            <a:endParaRPr lang="cy-GB" altLang="en-US" sz="2800" dirty="0" smtClean="0"/>
          </a:p>
          <a:p>
            <a:pPr marL="361950" indent="-252413">
              <a:tabLst>
                <a:tab pos="361950" algn="l"/>
              </a:tabLst>
            </a:pPr>
            <a:r>
              <a:rPr lang="cy-GB" altLang="en-US" sz="2800" b="1" dirty="0" smtClean="0"/>
              <a:t> grwpiau a thimau </a:t>
            </a:r>
            <a:r>
              <a:rPr lang="cy-GB" altLang="en-US" sz="2800" dirty="0" smtClean="0"/>
              <a:t>- cydweithio;</a:t>
            </a:r>
          </a:p>
          <a:p>
            <a:pPr marL="361950" indent="-252413">
              <a:tabLst>
                <a:tab pos="361950" algn="l"/>
              </a:tabLst>
            </a:pPr>
            <a:endParaRPr lang="cy-GB" altLang="en-US" sz="2800" dirty="0" smtClean="0"/>
          </a:p>
          <a:p>
            <a:pPr marL="361950" indent="-252413">
              <a:tabLst>
                <a:tab pos="361950" algn="l"/>
              </a:tabLst>
            </a:pPr>
            <a:r>
              <a:rPr lang="cy-GB" altLang="en-US" sz="2800" b="1" dirty="0" smtClean="0"/>
              <a:t>sefydliadau</a:t>
            </a:r>
            <a:r>
              <a:rPr lang="cy-GB" altLang="en-US" sz="2800" dirty="0" smtClean="0"/>
              <a:t> - cynnyrch newydd; datblygiad busnes;</a:t>
            </a:r>
          </a:p>
          <a:p>
            <a:pPr marL="361950" indent="-252413">
              <a:tabLst>
                <a:tab pos="361950" algn="l"/>
              </a:tabLst>
            </a:pPr>
            <a:endParaRPr lang="cy-GB" altLang="en-US" sz="2800" dirty="0" smtClean="0"/>
          </a:p>
          <a:p>
            <a:pPr marL="361950" indent="-252413">
              <a:tabLst>
                <a:tab pos="447675" algn="l"/>
              </a:tabLst>
            </a:pPr>
            <a:r>
              <a:rPr lang="cy-GB" altLang="en-US" sz="2800" b="1" dirty="0" smtClean="0"/>
              <a:t> diwydiannau</a:t>
            </a:r>
            <a:r>
              <a:rPr lang="cy-GB" altLang="en-US" sz="2800" dirty="0" smtClean="0"/>
              <a:t> - rhyngweithio cydweithredol a    chystadleuol, trawsgroesi gwybodaeth;</a:t>
            </a:r>
          </a:p>
          <a:p>
            <a:pPr marL="361950" indent="-252413">
              <a:tabLst>
                <a:tab pos="361950" algn="l"/>
              </a:tabLst>
            </a:pPr>
            <a:endParaRPr lang="cy-GB" altLang="en-US" sz="2800" dirty="0" smtClean="0"/>
          </a:p>
          <a:p>
            <a:pPr marL="361950" indent="-252413">
              <a:tabLst>
                <a:tab pos="361950" algn="l"/>
              </a:tabLst>
            </a:pPr>
            <a:r>
              <a:rPr lang="cy-GB" altLang="en-US" sz="2800" b="1" dirty="0" smtClean="0"/>
              <a:t> yn fyd-eang </a:t>
            </a:r>
            <a:r>
              <a:rPr lang="cy-GB" altLang="en-US" sz="2800" dirty="0" smtClean="0"/>
              <a:t>- arloesi technolegol.</a:t>
            </a:r>
            <a:endParaRPr lang="cy-GB" altLang="en-US" sz="2800" b="1" dirty="0" smtClean="0"/>
          </a:p>
        </p:txBody>
      </p:sp>
    </p:spTree>
    <p:extLst>
      <p:ext uri="{BB962C8B-B14F-4D97-AF65-F5344CB8AC3E}">
        <p14:creationId xmlns:p14="http://schemas.microsoft.com/office/powerpoint/2010/main" val="6158015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algn="ctr" eaLnBrk="1" hangingPunct="1">
              <a:defRPr/>
            </a:pPr>
            <a:r>
              <a:rPr lang="en-GB" sz="3200" b="1" dirty="0" smtClean="0"/>
              <a:t>Model o </a:t>
            </a:r>
            <a:r>
              <a:rPr lang="cy-GB" sz="3200" b="1" dirty="0" smtClean="0"/>
              <a:t>Arloesi </a:t>
            </a:r>
            <a:r>
              <a:rPr lang="en-GB" sz="3200" b="1" dirty="0" smtClean="0"/>
              <a:t>(West 2002)</a:t>
            </a:r>
          </a:p>
        </p:txBody>
      </p:sp>
      <p:sp>
        <p:nvSpPr>
          <p:cNvPr id="12291" name="Text Box 4"/>
          <p:cNvSpPr txBox="1">
            <a:spLocks noChangeArrowheads="1"/>
          </p:cNvSpPr>
          <p:nvPr/>
        </p:nvSpPr>
        <p:spPr bwMode="auto">
          <a:xfrm>
            <a:off x="1115616" y="2276872"/>
            <a:ext cx="2088605" cy="307777"/>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spcBef>
                <a:spcPct val="50000"/>
              </a:spcBef>
            </a:pPr>
            <a:r>
              <a:rPr lang="cy-GB" altLang="en-US" sz="1400" dirty="0" smtClean="0">
                <a:cs typeface="Arial" charset="0"/>
              </a:rPr>
              <a:t>nodweddion tasg grŵp</a:t>
            </a:r>
            <a:endParaRPr lang="cy-GB" altLang="en-US" sz="1400" dirty="0">
              <a:cs typeface="Arial" charset="0"/>
            </a:endParaRPr>
          </a:p>
        </p:txBody>
      </p:sp>
      <p:sp>
        <p:nvSpPr>
          <p:cNvPr id="12292" name="Text Box 5"/>
          <p:cNvSpPr txBox="1">
            <a:spLocks noChangeArrowheads="1"/>
          </p:cNvSpPr>
          <p:nvPr/>
        </p:nvSpPr>
        <p:spPr bwMode="auto">
          <a:xfrm>
            <a:off x="1619672" y="4651772"/>
            <a:ext cx="2087786" cy="523220"/>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cy-GB" altLang="en-US" sz="1400" dirty="0" smtClean="0">
                <a:cs typeface="Arial" charset="0"/>
              </a:rPr>
              <a:t>gwybodaeth grŵp; amrywiaeth a sgiliau</a:t>
            </a:r>
            <a:endParaRPr lang="cy-GB" altLang="en-US" sz="1400" dirty="0">
              <a:cs typeface="Arial" charset="0"/>
            </a:endParaRPr>
          </a:p>
        </p:txBody>
      </p:sp>
      <p:sp>
        <p:nvSpPr>
          <p:cNvPr id="12293" name="Text Box 6"/>
          <p:cNvSpPr txBox="1">
            <a:spLocks noChangeArrowheads="1"/>
          </p:cNvSpPr>
          <p:nvPr/>
        </p:nvSpPr>
        <p:spPr bwMode="auto">
          <a:xfrm>
            <a:off x="3204220" y="3572272"/>
            <a:ext cx="2087563" cy="523220"/>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spcBef>
                <a:spcPct val="50000"/>
              </a:spcBef>
            </a:pPr>
            <a:r>
              <a:rPr lang="cy-GB" altLang="en-US" sz="1400" dirty="0" smtClean="0">
                <a:cs typeface="Arial" charset="0"/>
              </a:rPr>
              <a:t>integreiddio prosesau grŵp</a:t>
            </a:r>
            <a:endParaRPr lang="cy-GB" altLang="en-US" sz="1400" dirty="0">
              <a:cs typeface="Arial" charset="0"/>
            </a:endParaRPr>
          </a:p>
        </p:txBody>
      </p:sp>
      <p:sp>
        <p:nvSpPr>
          <p:cNvPr id="12294" name="Text Box 7"/>
          <p:cNvSpPr txBox="1">
            <a:spLocks noChangeArrowheads="1"/>
          </p:cNvSpPr>
          <p:nvPr/>
        </p:nvSpPr>
        <p:spPr bwMode="auto">
          <a:xfrm>
            <a:off x="6515745" y="3643710"/>
            <a:ext cx="1800671" cy="307777"/>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spcBef>
                <a:spcPct val="50000"/>
              </a:spcBef>
            </a:pPr>
            <a:r>
              <a:rPr lang="cy-GB" altLang="en-US" sz="1400" dirty="0" smtClean="0">
                <a:cs typeface="Arial" charset="0"/>
              </a:rPr>
              <a:t>galwadau allanol</a:t>
            </a:r>
            <a:endParaRPr lang="cy-GB" altLang="en-US" sz="1400" dirty="0">
              <a:cs typeface="Arial" charset="0"/>
            </a:endParaRPr>
          </a:p>
        </p:txBody>
      </p:sp>
      <p:sp>
        <p:nvSpPr>
          <p:cNvPr id="12295" name="Text Box 8"/>
          <p:cNvSpPr txBox="1">
            <a:spLocks noChangeArrowheads="1"/>
          </p:cNvSpPr>
          <p:nvPr/>
        </p:nvSpPr>
        <p:spPr bwMode="auto">
          <a:xfrm>
            <a:off x="4644008" y="2276128"/>
            <a:ext cx="1872208" cy="307777"/>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spcBef>
                <a:spcPct val="50000"/>
              </a:spcBef>
            </a:pPr>
            <a:r>
              <a:rPr lang="cy-GB" altLang="en-US" sz="1400" dirty="0" smtClean="0">
                <a:cs typeface="Arial" charset="0"/>
              </a:rPr>
              <a:t>creadigrwydd</a:t>
            </a:r>
            <a:r>
              <a:rPr lang="en-GB" altLang="en-US" sz="1400" dirty="0" smtClean="0">
                <a:cs typeface="Arial" charset="0"/>
              </a:rPr>
              <a:t> </a:t>
            </a:r>
            <a:endParaRPr lang="en-GB" altLang="en-US" sz="1400" dirty="0">
              <a:cs typeface="Arial" charset="0"/>
            </a:endParaRPr>
          </a:p>
        </p:txBody>
      </p:sp>
      <p:sp>
        <p:nvSpPr>
          <p:cNvPr id="12296" name="Text Box 9"/>
          <p:cNvSpPr txBox="1">
            <a:spLocks noChangeArrowheads="1"/>
          </p:cNvSpPr>
          <p:nvPr/>
        </p:nvSpPr>
        <p:spPr bwMode="auto">
          <a:xfrm>
            <a:off x="4788544" y="4651772"/>
            <a:ext cx="1943695" cy="307777"/>
          </a:xfrm>
          <a:prstGeom prst="rect">
            <a:avLst/>
          </a:prstGeom>
          <a:noFill/>
          <a:ln w="12700">
            <a:solidFill>
              <a:srgbClr val="000000"/>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square">
            <a:spAutoFit/>
          </a:bodyPr>
          <a:lstStyle>
            <a:lvl1pPr>
              <a:defRPr sz="3200">
                <a:solidFill>
                  <a:schemeClr val="tx1"/>
                </a:solidFill>
                <a:latin typeface="Arial" charset="0"/>
              </a:defRPr>
            </a:lvl1pPr>
            <a:lvl2pPr>
              <a:defRPr sz="2700">
                <a:solidFill>
                  <a:schemeClr val="tx1"/>
                </a:solidFill>
                <a:latin typeface="Arial" charset="0"/>
              </a:defRPr>
            </a:lvl2pPr>
            <a:lvl3pPr>
              <a:defRPr sz="23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spcBef>
                <a:spcPct val="50000"/>
              </a:spcBef>
            </a:pPr>
            <a:r>
              <a:rPr lang="cy-GB" altLang="en-US" sz="1400" dirty="0" smtClean="0">
                <a:cs typeface="Arial" charset="0"/>
              </a:rPr>
              <a:t>gweithredu  arloesedd</a:t>
            </a:r>
            <a:endParaRPr lang="cy-GB" altLang="en-US" sz="1400" dirty="0">
              <a:cs typeface="Arial" charset="0"/>
            </a:endParaRPr>
          </a:p>
        </p:txBody>
      </p:sp>
      <p:sp>
        <p:nvSpPr>
          <p:cNvPr id="12297" name="Line 11"/>
          <p:cNvSpPr>
            <a:spLocks noChangeShapeType="1"/>
          </p:cNvSpPr>
          <p:nvPr/>
        </p:nvSpPr>
        <p:spPr bwMode="auto">
          <a:xfrm flipV="1">
            <a:off x="3059758" y="4077097"/>
            <a:ext cx="1079500" cy="574675"/>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298" name="Line 12"/>
          <p:cNvSpPr>
            <a:spLocks noChangeShapeType="1"/>
          </p:cNvSpPr>
          <p:nvPr/>
        </p:nvSpPr>
        <p:spPr bwMode="auto">
          <a:xfrm>
            <a:off x="3059832" y="2564160"/>
            <a:ext cx="1079426" cy="1008112"/>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299" name="Line 13"/>
          <p:cNvSpPr>
            <a:spLocks noChangeShapeType="1"/>
          </p:cNvSpPr>
          <p:nvPr/>
        </p:nvSpPr>
        <p:spPr bwMode="auto">
          <a:xfrm flipV="1">
            <a:off x="4356744" y="2564160"/>
            <a:ext cx="1223367" cy="1008112"/>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0" name="Line 14"/>
          <p:cNvSpPr>
            <a:spLocks noChangeShapeType="1"/>
          </p:cNvSpPr>
          <p:nvPr/>
        </p:nvSpPr>
        <p:spPr bwMode="auto">
          <a:xfrm>
            <a:off x="4644008" y="4076328"/>
            <a:ext cx="576336" cy="575444"/>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1" name="Line 15"/>
          <p:cNvSpPr>
            <a:spLocks noChangeShapeType="1"/>
          </p:cNvSpPr>
          <p:nvPr/>
        </p:nvSpPr>
        <p:spPr bwMode="auto">
          <a:xfrm flipH="1">
            <a:off x="6444208" y="3932312"/>
            <a:ext cx="792088" cy="719708"/>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2" name="Line 16"/>
          <p:cNvSpPr>
            <a:spLocks noChangeShapeType="1"/>
          </p:cNvSpPr>
          <p:nvPr/>
        </p:nvSpPr>
        <p:spPr bwMode="auto">
          <a:xfrm flipH="1" flipV="1">
            <a:off x="5652120" y="2564160"/>
            <a:ext cx="1368450" cy="107955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3" name="Line 17"/>
          <p:cNvSpPr>
            <a:spLocks noChangeShapeType="1"/>
          </p:cNvSpPr>
          <p:nvPr/>
        </p:nvSpPr>
        <p:spPr bwMode="auto">
          <a:xfrm flipH="1">
            <a:off x="5291783" y="3932635"/>
            <a:ext cx="1223962" cy="0"/>
          </a:xfrm>
          <a:prstGeom prst="line">
            <a:avLst/>
          </a:prstGeom>
          <a:noFill/>
          <a:ln w="12700">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12304" name="Line 21"/>
          <p:cNvSpPr>
            <a:spLocks noChangeShapeType="1"/>
          </p:cNvSpPr>
          <p:nvPr/>
        </p:nvSpPr>
        <p:spPr bwMode="auto">
          <a:xfrm>
            <a:off x="2555776" y="2564160"/>
            <a:ext cx="744" cy="2087612"/>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2305" name="Picture 19" descr="C:\Users\susan.emmens\AppData\Local\Microsoft\Windows\Temporary Internet Files\Content.IE5\73Q0QAGA\MP90043130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5565044"/>
            <a:ext cx="1940694" cy="1292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9426427"/>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7544" y="908720"/>
            <a:ext cx="8229600" cy="1066800"/>
          </a:xfrm>
        </p:spPr>
        <p:txBody>
          <a:bodyPr>
            <a:normAutofit/>
          </a:bodyPr>
          <a:lstStyle/>
          <a:p>
            <a:pPr algn="ctr"/>
            <a:r>
              <a:rPr lang="cy-GB" altLang="en-US" sz="3200" b="1" dirty="0" smtClean="0"/>
              <a:t>Arloesi a Grŵpiau</a:t>
            </a:r>
          </a:p>
        </p:txBody>
      </p:sp>
      <p:sp>
        <p:nvSpPr>
          <p:cNvPr id="13315" name="Rectangle 3"/>
          <p:cNvSpPr>
            <a:spLocks noGrp="1" noChangeArrowheads="1"/>
          </p:cNvSpPr>
          <p:nvPr>
            <p:ph type="body" idx="1"/>
          </p:nvPr>
        </p:nvSpPr>
        <p:spPr/>
        <p:txBody>
          <a:bodyPr>
            <a:normAutofit lnSpcReduction="10000"/>
          </a:bodyPr>
          <a:lstStyle/>
          <a:p>
            <a:pPr eaLnBrk="1" hangingPunct="1"/>
            <a:r>
              <a:rPr lang="cy-GB" altLang="en-US" sz="2800" dirty="0" smtClean="0"/>
              <a:t>Caiff amrywiaeth grŵp effaith gadarnhaol gref ar greadigrwydd grŵp.</a:t>
            </a:r>
          </a:p>
          <a:p>
            <a:pPr eaLnBrk="1" hangingPunct="1"/>
            <a:endParaRPr lang="cy-GB" altLang="en-US" sz="2800" dirty="0" smtClean="0"/>
          </a:p>
          <a:p>
            <a:pPr eaLnBrk="1" hangingPunct="1"/>
            <a:r>
              <a:rPr lang="cy-GB" altLang="en-US" sz="2800" dirty="0" smtClean="0"/>
              <a:t>Gall gormod o amrywiaeth leihau eglurder y grŵp a’r ymrwymiad i amcanion y grŵp.</a:t>
            </a:r>
          </a:p>
          <a:p>
            <a:pPr eaLnBrk="1" hangingPunct="1"/>
            <a:endParaRPr lang="cy-GB" altLang="en-US" sz="2800" dirty="0" smtClean="0"/>
          </a:p>
          <a:p>
            <a:pPr eaLnBrk="1" hangingPunct="1"/>
            <a:r>
              <a:rPr lang="cy-GB" altLang="en-US" dirty="0" smtClean="0"/>
              <a:t>Mae amrywiaeth isel yn rhoi pwysau ar gydymffurfio yn hytrach nag integreiddio tra bod amrywiaeth uchel yn llesteirio</a:t>
            </a:r>
          </a:p>
          <a:p>
            <a:pPr marL="109728" indent="0" eaLnBrk="1" hangingPunct="1">
              <a:buNone/>
            </a:pPr>
            <a:r>
              <a:rPr lang="cy-GB" altLang="en-US" dirty="0"/>
              <a:t>  </a:t>
            </a:r>
            <a:r>
              <a:rPr lang="cy-GB" altLang="en-US" dirty="0" smtClean="0"/>
              <a:t> </a:t>
            </a:r>
            <a:r>
              <a:rPr lang="cy-GB" altLang="en-US" sz="2800" dirty="0" smtClean="0"/>
              <a:t>integreiddio.</a:t>
            </a:r>
          </a:p>
        </p:txBody>
      </p:sp>
      <p:pic>
        <p:nvPicPr>
          <p:cNvPr id="13316" name="Picture 5" descr="C:\Users\susan.emmens\AppData\Local\Microsoft\Windows\Temporary Internet Files\Content.IE5\5UNUOYYT\MP90043927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8976" y="5445224"/>
            <a:ext cx="2045023" cy="1393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857338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23528" y="476672"/>
            <a:ext cx="8229600" cy="1066800"/>
          </a:xfrm>
        </p:spPr>
        <p:txBody>
          <a:bodyPr>
            <a:normAutofit/>
          </a:bodyPr>
          <a:lstStyle/>
          <a:p>
            <a:pPr algn="ctr" eaLnBrk="1" hangingPunct="1"/>
            <a:r>
              <a:rPr lang="cy-GB" altLang="en-US" sz="3200" b="1" dirty="0" smtClean="0"/>
              <a:t>Prosesau Grŵp:</a:t>
            </a:r>
          </a:p>
        </p:txBody>
      </p:sp>
      <p:sp>
        <p:nvSpPr>
          <p:cNvPr id="14339" name="Rectangle 3"/>
          <p:cNvSpPr>
            <a:spLocks noGrp="1" noChangeArrowheads="1"/>
          </p:cNvSpPr>
          <p:nvPr>
            <p:ph type="body" idx="1"/>
          </p:nvPr>
        </p:nvSpPr>
        <p:spPr>
          <a:xfrm>
            <a:off x="251520" y="1484784"/>
            <a:ext cx="8640960" cy="5089752"/>
          </a:xfrm>
        </p:spPr>
        <p:txBody>
          <a:bodyPr>
            <a:normAutofit fontScale="92500" lnSpcReduction="20000"/>
          </a:bodyPr>
          <a:lstStyle/>
          <a:p>
            <a:pPr eaLnBrk="1" hangingPunct="1"/>
            <a:r>
              <a:rPr lang="cy-GB" altLang="en-US" dirty="0" smtClean="0"/>
              <a:t>sicrhau eglurder ac ymrwymiad i amcanion grŵp;</a:t>
            </a:r>
          </a:p>
          <a:p>
            <a:pPr eaLnBrk="1" hangingPunct="1"/>
            <a:endParaRPr lang="cy-GB" altLang="en-US" dirty="0" smtClean="0"/>
          </a:p>
          <a:p>
            <a:pPr eaLnBrk="1" hangingPunct="1"/>
            <a:r>
              <a:rPr lang="cy-GB" altLang="en-US" dirty="0" smtClean="0"/>
              <a:t>cymryd rhan yn y broses o wneud penderfyniadau;</a:t>
            </a:r>
          </a:p>
          <a:p>
            <a:pPr eaLnBrk="1" hangingPunct="1"/>
            <a:r>
              <a:rPr lang="cy-GB" altLang="en-US" dirty="0" smtClean="0"/>
              <a:t>rheoli gwrthdaro;</a:t>
            </a:r>
          </a:p>
          <a:p>
            <a:pPr eaLnBrk="1" hangingPunct="1"/>
            <a:endParaRPr lang="cy-GB" altLang="en-US" dirty="0" smtClean="0"/>
          </a:p>
          <a:p>
            <a:pPr eaLnBrk="1" hangingPunct="1"/>
            <a:r>
              <a:rPr lang="cy-GB" altLang="en-US" dirty="0" smtClean="0"/>
              <a:t>diogelwch rhwng grwpiau e.e. hinsawdd </a:t>
            </a:r>
          </a:p>
          <a:p>
            <a:pPr eaLnBrk="1" hangingPunct="1">
              <a:buNone/>
            </a:pPr>
            <a:r>
              <a:rPr lang="cy-GB" altLang="en-US" dirty="0" smtClean="0"/>
              <a:t>	diogelwch, rheoli gwrthdaro’n adeiladol, ac ati;</a:t>
            </a:r>
          </a:p>
          <a:p>
            <a:pPr eaLnBrk="1" hangingPunct="1"/>
            <a:endParaRPr lang="cy-GB" altLang="en-US" dirty="0" smtClean="0"/>
          </a:p>
          <a:p>
            <a:pPr eaLnBrk="1" hangingPunct="1"/>
            <a:r>
              <a:rPr lang="cy-GB" altLang="en-US" dirty="0" smtClean="0"/>
              <a:t> adfyfyredd - i ba raddau y mae aelodau’r tîm yn adfyfyrio ar amcanion, strategaethau a phrosesau’r tîm ac yn eu haddasu yn unol â hynny;</a:t>
            </a:r>
          </a:p>
          <a:p>
            <a:pPr eaLnBrk="1" hangingPunct="1"/>
            <a:endParaRPr lang="cy-GB" altLang="en-US" dirty="0" smtClean="0"/>
          </a:p>
          <a:p>
            <a:pPr eaLnBrk="1" hangingPunct="1"/>
            <a:r>
              <a:rPr lang="cy-GB" altLang="en-US" dirty="0" smtClean="0"/>
              <a:t>sgiliau integreiddio - gallu’r tîm i gydweithio.</a:t>
            </a:r>
          </a:p>
          <a:p>
            <a:pPr eaLnBrk="1" hangingPunct="1"/>
            <a:endParaRPr lang="en-GB" altLang="en-US" dirty="0" smtClean="0"/>
          </a:p>
        </p:txBody>
      </p:sp>
    </p:spTree>
    <p:extLst>
      <p:ext uri="{BB962C8B-B14F-4D97-AF65-F5344CB8AC3E}">
        <p14:creationId xmlns:p14="http://schemas.microsoft.com/office/powerpoint/2010/main" val="3999565197"/>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23528" y="620688"/>
            <a:ext cx="8229600" cy="1066800"/>
          </a:xfrm>
        </p:spPr>
        <p:txBody>
          <a:bodyPr>
            <a:normAutofit/>
          </a:bodyPr>
          <a:lstStyle/>
          <a:p>
            <a:pPr algn="ctr" eaLnBrk="1" hangingPunct="1"/>
            <a:r>
              <a:rPr lang="cy-GB" altLang="en-US" sz="3200" b="1" dirty="0" smtClean="0"/>
              <a:t>Goblygiadau Grŵp</a:t>
            </a:r>
          </a:p>
        </p:txBody>
      </p:sp>
      <p:sp>
        <p:nvSpPr>
          <p:cNvPr id="15363" name="Rectangle 3"/>
          <p:cNvSpPr>
            <a:spLocks noGrp="1" noChangeArrowheads="1"/>
          </p:cNvSpPr>
          <p:nvPr>
            <p:ph type="body" idx="1"/>
          </p:nvPr>
        </p:nvSpPr>
        <p:spPr>
          <a:xfrm>
            <a:off x="457200" y="1844824"/>
            <a:ext cx="8229600" cy="4729712"/>
          </a:xfrm>
        </p:spPr>
        <p:txBody>
          <a:bodyPr>
            <a:normAutofit/>
          </a:bodyPr>
          <a:lstStyle/>
          <a:p>
            <a:pPr eaLnBrk="1" hangingPunct="1"/>
            <a:r>
              <a:rPr lang="cy-GB" altLang="en-US" sz="2800" dirty="0" smtClean="0"/>
              <a:t>Ar </a:t>
            </a:r>
            <a:r>
              <a:rPr lang="cy-GB" altLang="en-US" dirty="0" smtClean="0"/>
              <a:t>gyfer tasgau cyfan, mae gofyn defnyddio gwybodaeth aelodau’r tîm yn rhyngddibynnol.</a:t>
            </a:r>
          </a:p>
          <a:p>
            <a:pPr eaLnBrk="1" hangingPunct="1"/>
            <a:endParaRPr lang="cy-GB" altLang="en-US" sz="2800" dirty="0" smtClean="0"/>
          </a:p>
          <a:p>
            <a:pPr eaLnBrk="1" hangingPunct="1"/>
            <a:r>
              <a:rPr lang="cy-GB" altLang="en-US" sz="2800" dirty="0" smtClean="0"/>
              <a:t>Gallai galwadau allanol wanhau’r camau i weithredu arloesedd.</a:t>
            </a:r>
          </a:p>
          <a:p>
            <a:pPr eaLnBrk="1" hangingPunct="1"/>
            <a:endParaRPr lang="cy-GB" altLang="en-US" sz="2800" dirty="0" smtClean="0"/>
          </a:p>
          <a:p>
            <a:pPr eaLnBrk="1" hangingPunct="1"/>
            <a:r>
              <a:rPr lang="cy-GB" altLang="en-US" sz="2800" dirty="0" smtClean="0"/>
              <a:t>Mae angen am ddiogelwch emosiynol oddi mewn i dimau mewn hinsawdd o gystadleuaeth, globaleiddio a bellach dirwasgiad economaidd byd-eang.</a:t>
            </a:r>
          </a:p>
        </p:txBody>
      </p:sp>
    </p:spTree>
    <p:extLst>
      <p:ext uri="{BB962C8B-B14F-4D97-AF65-F5344CB8AC3E}">
        <p14:creationId xmlns:p14="http://schemas.microsoft.com/office/powerpoint/2010/main" val="1274859055"/>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67544" y="908720"/>
            <a:ext cx="8229600" cy="1066800"/>
          </a:xfrm>
          <a:noFill/>
        </p:spPr>
        <p:txBody>
          <a:bodyPr lIns="92075" tIns="46038" rIns="92075" bIns="46038">
            <a:normAutofit/>
          </a:bodyPr>
          <a:lstStyle/>
          <a:p>
            <a:pPr algn="ctr" eaLnBrk="1" hangingPunct="1"/>
            <a:r>
              <a:rPr lang="cy-GB" altLang="en-US" sz="3200" b="1" dirty="0" smtClean="0"/>
              <a:t>Mathau o Arloesi:</a:t>
            </a:r>
          </a:p>
        </p:txBody>
      </p:sp>
      <p:sp>
        <p:nvSpPr>
          <p:cNvPr id="18435" name="Rectangle 3"/>
          <p:cNvSpPr>
            <a:spLocks noGrp="1" noChangeArrowheads="1"/>
          </p:cNvSpPr>
          <p:nvPr>
            <p:ph type="body" idx="1"/>
          </p:nvPr>
        </p:nvSpPr>
        <p:spPr>
          <a:xfrm>
            <a:off x="457200" y="1412776"/>
            <a:ext cx="8229600" cy="5161760"/>
          </a:xfrm>
          <a:noFill/>
        </p:spPr>
        <p:txBody>
          <a:bodyPr lIns="92075" tIns="46038" rIns="92075" bIns="46038"/>
          <a:lstStyle/>
          <a:p>
            <a:pPr eaLnBrk="1" hangingPunct="1">
              <a:lnSpc>
                <a:spcPct val="90000"/>
              </a:lnSpc>
              <a:buFont typeface="Wingdings" pitchFamily="2" charset="2"/>
              <a:buNone/>
            </a:pPr>
            <a:endParaRPr lang="cy-GB" altLang="en-US" sz="2400" dirty="0" smtClean="0">
              <a:latin typeface="Calibri" pitchFamily="34" charset="0"/>
            </a:endParaRPr>
          </a:p>
          <a:p>
            <a:pPr eaLnBrk="1" hangingPunct="1">
              <a:lnSpc>
                <a:spcPct val="90000"/>
              </a:lnSpc>
              <a:buFont typeface="Wingdings" pitchFamily="2" charset="2"/>
              <a:buChar char="§"/>
            </a:pPr>
            <a:endParaRPr lang="cy-GB" altLang="en-US" sz="2400" dirty="0" smtClean="0">
              <a:latin typeface="Calibri" pitchFamily="34" charset="0"/>
            </a:endParaRPr>
          </a:p>
          <a:p>
            <a:pPr eaLnBrk="1" hangingPunct="1">
              <a:lnSpc>
                <a:spcPct val="90000"/>
              </a:lnSpc>
              <a:buFont typeface="Arial" pitchFamily="34" charset="0"/>
              <a:buChar char="•"/>
            </a:pPr>
            <a:r>
              <a:rPr lang="cy-GB" altLang="en-US" sz="2400" dirty="0" smtClean="0"/>
              <a:t>cynnyrch newydd;</a:t>
            </a:r>
          </a:p>
          <a:p>
            <a:pPr eaLnBrk="1" hangingPunct="1">
              <a:lnSpc>
                <a:spcPct val="90000"/>
              </a:lnSpc>
              <a:buFont typeface="Arial" pitchFamily="34" charset="0"/>
              <a:buChar char="•"/>
            </a:pPr>
            <a:r>
              <a:rPr lang="cy-GB" altLang="en-US" sz="2400" dirty="0" smtClean="0"/>
              <a:t>gwasanaethau newydd;</a:t>
            </a:r>
          </a:p>
          <a:p>
            <a:pPr eaLnBrk="1" hangingPunct="1">
              <a:lnSpc>
                <a:spcPct val="90000"/>
              </a:lnSpc>
              <a:buFont typeface="Arial" pitchFamily="34" charset="0"/>
              <a:buChar char="•"/>
            </a:pPr>
            <a:r>
              <a:rPr lang="cy-GB" altLang="en-US" sz="2400" dirty="0" smtClean="0"/>
              <a:t>technegau cynhyrchu newydd;</a:t>
            </a:r>
          </a:p>
          <a:p>
            <a:pPr eaLnBrk="1" hangingPunct="1">
              <a:lnSpc>
                <a:spcPct val="90000"/>
              </a:lnSpc>
              <a:buFont typeface="Arial" pitchFamily="34" charset="0"/>
              <a:buChar char="•"/>
            </a:pPr>
            <a:r>
              <a:rPr lang="cy-GB" altLang="en-US" sz="2400" dirty="0" smtClean="0"/>
              <a:t>arferion gweithredu newydd;</a:t>
            </a:r>
          </a:p>
          <a:p>
            <a:pPr eaLnBrk="1" hangingPunct="1">
              <a:lnSpc>
                <a:spcPct val="90000"/>
              </a:lnSpc>
              <a:buFont typeface="Arial" pitchFamily="34" charset="0"/>
              <a:buChar char="•"/>
            </a:pPr>
            <a:r>
              <a:rPr lang="cy-GB" altLang="en-US" sz="2400" dirty="0" smtClean="0"/>
              <a:t>ffyrdd newydd o ddarparu’r cynnyrch / gwasanaeth i’r cwsmer; </a:t>
            </a:r>
          </a:p>
          <a:p>
            <a:pPr eaLnBrk="1" hangingPunct="1">
              <a:lnSpc>
                <a:spcPct val="90000"/>
              </a:lnSpc>
              <a:buFont typeface="Arial" pitchFamily="34" charset="0"/>
              <a:buChar char="•"/>
            </a:pPr>
            <a:r>
              <a:rPr lang="cy-GB" altLang="en-US" sz="2400" dirty="0" smtClean="0"/>
              <a:t>ffyrdd newydd o roi gwybod i’r cwsmer am y cynnyrch; </a:t>
            </a:r>
          </a:p>
          <a:p>
            <a:pPr eaLnBrk="1" hangingPunct="1">
              <a:lnSpc>
                <a:spcPct val="90000"/>
              </a:lnSpc>
              <a:buFont typeface="Arial" pitchFamily="34" charset="0"/>
              <a:buChar char="•"/>
            </a:pPr>
            <a:r>
              <a:rPr lang="cy-GB" altLang="en-US" sz="2400" dirty="0" smtClean="0"/>
              <a:t>ffyrdd newydd o reoli perthnasoedd yn y sefydliad; </a:t>
            </a:r>
          </a:p>
          <a:p>
            <a:pPr eaLnBrk="1" hangingPunct="1">
              <a:lnSpc>
                <a:spcPct val="90000"/>
              </a:lnSpc>
              <a:buFont typeface="Arial" pitchFamily="34" charset="0"/>
              <a:buChar char="•"/>
            </a:pPr>
            <a:r>
              <a:rPr lang="cy-GB" altLang="en-US" sz="2400" dirty="0" smtClean="0"/>
              <a:t>ffyrdd newydd o reoli perthnasedd rhwng sefydliadau</a:t>
            </a:r>
          </a:p>
          <a:p>
            <a:pPr eaLnBrk="1" hangingPunct="1">
              <a:lnSpc>
                <a:spcPct val="90000"/>
              </a:lnSpc>
              <a:buFont typeface="Arial" pitchFamily="34" charset="0"/>
              <a:buChar char="•"/>
            </a:pPr>
            <a:r>
              <a:rPr lang="cy-GB" altLang="en-US" sz="2400" dirty="0" smtClean="0"/>
              <a:t>arloesi lluosog.</a:t>
            </a:r>
          </a:p>
          <a:p>
            <a:pPr eaLnBrk="1" hangingPunct="1">
              <a:lnSpc>
                <a:spcPct val="90000"/>
              </a:lnSpc>
              <a:buFont typeface="Wingdings" pitchFamily="2" charset="2"/>
              <a:buNone/>
            </a:pPr>
            <a:r>
              <a:rPr lang="en-GB" altLang="en-US" sz="2400" dirty="0" smtClean="0"/>
              <a:t> </a:t>
            </a:r>
          </a:p>
          <a:p>
            <a:pPr algn="r">
              <a:lnSpc>
                <a:spcPct val="90000"/>
              </a:lnSpc>
              <a:buNone/>
            </a:pPr>
            <a:r>
              <a:rPr lang="cy-GB" altLang="en-US" sz="2400" dirty="0" smtClean="0"/>
              <a:t>(Wickham, 2001)</a:t>
            </a:r>
          </a:p>
          <a:p>
            <a:pPr eaLnBrk="1" hangingPunct="1">
              <a:lnSpc>
                <a:spcPct val="90000"/>
              </a:lnSpc>
              <a:buFont typeface="Wingdings" pitchFamily="2" charset="2"/>
              <a:buNone/>
            </a:pPr>
            <a:endParaRPr lang="en-GB" altLang="en-US" sz="2000" dirty="0" smtClean="0">
              <a:latin typeface="Calibri" pitchFamily="34" charset="0"/>
            </a:endParaRPr>
          </a:p>
        </p:txBody>
      </p:sp>
    </p:spTree>
    <p:extLst>
      <p:ext uri="{BB962C8B-B14F-4D97-AF65-F5344CB8AC3E}">
        <p14:creationId xmlns:p14="http://schemas.microsoft.com/office/powerpoint/2010/main" val="10518416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95536" y="908720"/>
            <a:ext cx="8229600" cy="1066800"/>
          </a:xfrm>
          <a:noFill/>
        </p:spPr>
        <p:txBody>
          <a:bodyPr lIns="92075" tIns="46038" rIns="92075" bIns="46038">
            <a:normAutofit fontScale="90000"/>
          </a:bodyPr>
          <a:lstStyle/>
          <a:p>
            <a:pPr algn="ctr" eaLnBrk="1" hangingPunct="1"/>
            <a:r>
              <a:rPr lang="en-GB" altLang="en-US" sz="2500" b="1" dirty="0" smtClean="0">
                <a:latin typeface="Comic Sans MS" pitchFamily="66" charset="0"/>
              </a:rPr>
              <a:t/>
            </a:r>
            <a:br>
              <a:rPr lang="en-GB" altLang="en-US" sz="2500" b="1" dirty="0" smtClean="0">
                <a:latin typeface="Comic Sans MS" pitchFamily="66" charset="0"/>
              </a:rPr>
            </a:br>
            <a:r>
              <a:rPr lang="en-GB" altLang="en-US" sz="2500" b="1" dirty="0" smtClean="0">
                <a:latin typeface="Comic Sans MS" pitchFamily="66" charset="0"/>
              </a:rPr>
              <a:t> </a:t>
            </a:r>
            <a:r>
              <a:rPr lang="en-GB" altLang="en-US" sz="3600" b="1" dirty="0" err="1" smtClean="0"/>
              <a:t>Gweithgareddau</a:t>
            </a:r>
            <a:r>
              <a:rPr lang="en-GB" altLang="en-US" sz="3600" b="1" dirty="0" smtClean="0"/>
              <a:t> </a:t>
            </a:r>
            <a:r>
              <a:rPr lang="en-GB" altLang="en-US" sz="3600" b="1" dirty="0" err="1" smtClean="0"/>
              <a:t>Arloesi</a:t>
            </a:r>
            <a:r>
              <a:rPr lang="en-GB" altLang="en-US" sz="3600" b="1" dirty="0" smtClean="0"/>
              <a:t>:</a:t>
            </a:r>
            <a:r>
              <a:rPr lang="cy-GB" altLang="en-US" sz="3600" b="1" dirty="0" smtClean="0">
                <a:solidFill>
                  <a:srgbClr val="C00000"/>
                </a:solidFill>
              </a:rPr>
              <a:t/>
            </a:r>
            <a:br>
              <a:rPr lang="cy-GB" altLang="en-US" sz="3600" b="1" dirty="0" smtClean="0">
                <a:solidFill>
                  <a:srgbClr val="C00000"/>
                </a:solidFill>
              </a:rPr>
            </a:br>
            <a:endParaRPr lang="cy-GB" altLang="en-US" sz="3600" b="1" dirty="0" smtClean="0">
              <a:solidFill>
                <a:srgbClr val="C00000"/>
              </a:solidFill>
            </a:endParaRPr>
          </a:p>
        </p:txBody>
      </p:sp>
      <p:sp>
        <p:nvSpPr>
          <p:cNvPr id="19459" name="Rectangle 3"/>
          <p:cNvSpPr>
            <a:spLocks noGrp="1" noChangeArrowheads="1"/>
          </p:cNvSpPr>
          <p:nvPr>
            <p:ph type="body" idx="1"/>
          </p:nvPr>
        </p:nvSpPr>
        <p:spPr>
          <a:xfrm>
            <a:off x="467544" y="1700808"/>
            <a:ext cx="8208912" cy="4536503"/>
          </a:xfrm>
          <a:noFill/>
        </p:spPr>
        <p:txBody>
          <a:bodyPr lIns="92075" tIns="46038" rIns="92075" bIns="46038">
            <a:normAutofit fontScale="92500" lnSpcReduction="10000"/>
          </a:bodyPr>
          <a:lstStyle/>
          <a:p>
            <a:pPr marL="533400" indent="-533400" eaLnBrk="1" hangingPunct="1">
              <a:lnSpc>
                <a:spcPct val="90000"/>
              </a:lnSpc>
              <a:buFont typeface="Wingdings" pitchFamily="2" charset="2"/>
              <a:buNone/>
            </a:pPr>
            <a:endParaRPr lang="en-GB" altLang="en-US" sz="2400" dirty="0">
              <a:latin typeface="Calibri" pitchFamily="34" charset="0"/>
            </a:endParaRPr>
          </a:p>
          <a:p>
            <a:pPr marL="542925" lvl="1" indent="-250825">
              <a:lnSpc>
                <a:spcPct val="90000"/>
              </a:lnSpc>
              <a:buClr>
                <a:schemeClr val="accent3"/>
              </a:buClr>
              <a:buFont typeface="Arial" pitchFamily="34" charset="0"/>
              <a:buChar char="•"/>
            </a:pPr>
            <a:r>
              <a:rPr lang="cy-GB" altLang="en-US" dirty="0" smtClean="0">
                <a:solidFill>
                  <a:schemeClr val="tx1"/>
                </a:solidFill>
              </a:rPr>
              <a:t>ymchwil sylfaenol sy’n creu gwybodaeth newydd heb fod defnydd penodol wedi’i fwriadu o reidrwydd;</a:t>
            </a:r>
          </a:p>
          <a:p>
            <a:pPr marL="542925" lvl="1" indent="-250825">
              <a:lnSpc>
                <a:spcPct val="90000"/>
              </a:lnSpc>
              <a:buClr>
                <a:schemeClr val="accent3"/>
              </a:buClr>
              <a:buNone/>
            </a:pPr>
            <a:r>
              <a:rPr lang="cy-GB" altLang="en-US" dirty="0" smtClean="0">
                <a:solidFill>
                  <a:schemeClr val="tx1"/>
                </a:solidFill>
              </a:rPr>
              <a:t> </a:t>
            </a:r>
          </a:p>
          <a:p>
            <a:pPr marL="542925" lvl="1" indent="-250825">
              <a:lnSpc>
                <a:spcPct val="90000"/>
              </a:lnSpc>
              <a:buClr>
                <a:schemeClr val="accent3"/>
              </a:buClr>
              <a:buFont typeface="Arial" pitchFamily="34" charset="0"/>
              <a:buChar char="•"/>
            </a:pPr>
            <a:r>
              <a:rPr lang="cy-GB" altLang="en-US" dirty="0" smtClean="0">
                <a:solidFill>
                  <a:schemeClr val="tx1"/>
                </a:solidFill>
              </a:rPr>
              <a:t>dyfeisio sy’n cynnwys defnyddio gwybodaeth i gyflawni nod penodol, megis adeiladu model prototeip;</a:t>
            </a:r>
          </a:p>
          <a:p>
            <a:pPr marL="542925" lvl="1" indent="-250825">
              <a:lnSpc>
                <a:spcPct val="90000"/>
              </a:lnSpc>
              <a:buClr>
                <a:schemeClr val="accent3"/>
              </a:buClr>
              <a:buNone/>
            </a:pPr>
            <a:r>
              <a:rPr lang="cy-GB" altLang="en-US" dirty="0" smtClean="0">
                <a:solidFill>
                  <a:schemeClr val="tx1"/>
                </a:solidFill>
              </a:rPr>
              <a:t>  </a:t>
            </a:r>
          </a:p>
          <a:p>
            <a:pPr marL="542925" lvl="1" indent="-250825">
              <a:lnSpc>
                <a:spcPct val="90000"/>
              </a:lnSpc>
              <a:buClr>
                <a:schemeClr val="accent3"/>
              </a:buClr>
              <a:buFont typeface="Arial" pitchFamily="34" charset="0"/>
              <a:buChar char="•"/>
            </a:pPr>
            <a:r>
              <a:rPr lang="cy-GB" altLang="en-US" dirty="0" smtClean="0">
                <a:solidFill>
                  <a:schemeClr val="tx1"/>
                </a:solidFill>
              </a:rPr>
              <a:t>datblygu sy’n cynnwys mireinio’r model prototeip i  greu’r cynnyrch neu’r broses (cyfnod arloesi Schumpeter);</a:t>
            </a:r>
          </a:p>
          <a:p>
            <a:pPr marL="542925" lvl="1" indent="-250825">
              <a:lnSpc>
                <a:spcPct val="90000"/>
              </a:lnSpc>
              <a:buClr>
                <a:schemeClr val="accent3"/>
              </a:buClr>
              <a:buFont typeface="Arial" pitchFamily="34" charset="0"/>
              <a:buChar char="•"/>
            </a:pPr>
            <a:endParaRPr lang="cy-GB" altLang="en-US" dirty="0" smtClean="0">
              <a:solidFill>
                <a:schemeClr val="tx1"/>
              </a:solidFill>
            </a:endParaRPr>
          </a:p>
          <a:p>
            <a:pPr marL="542925" lvl="1" indent="-250825">
              <a:lnSpc>
                <a:spcPct val="90000"/>
              </a:lnSpc>
              <a:buClr>
                <a:schemeClr val="accent3"/>
              </a:buClr>
              <a:buFont typeface="Arial" pitchFamily="34" charset="0"/>
              <a:buChar char="•"/>
            </a:pPr>
            <a:r>
              <a:rPr lang="cy-GB" altLang="en-US" dirty="0" smtClean="0">
                <a:solidFill>
                  <a:schemeClr val="tx1"/>
                </a:solidFill>
              </a:rPr>
              <a:t>rhagor o ddefnydd ac amsugno ar y dechnoleg mewn cymdeithas (cyfnod lledaenu Schumpeter).</a:t>
            </a:r>
          </a:p>
        </p:txBody>
      </p:sp>
    </p:spTree>
    <p:extLst>
      <p:ext uri="{BB962C8B-B14F-4D97-AF65-F5344CB8AC3E}">
        <p14:creationId xmlns:p14="http://schemas.microsoft.com/office/powerpoint/2010/main" val="42359416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467544" y="908720"/>
            <a:ext cx="8229600" cy="1066800"/>
          </a:xfrm>
        </p:spPr>
        <p:txBody>
          <a:bodyPr>
            <a:normAutofit/>
          </a:bodyPr>
          <a:lstStyle/>
          <a:p>
            <a:pPr algn="ctr" eaLnBrk="1" hangingPunct="1"/>
            <a:r>
              <a:rPr lang="cy-GB" altLang="en-US" sz="3200" b="1" dirty="0" smtClean="0"/>
              <a:t>Enghreifftiau o Gynnyrch: </a:t>
            </a:r>
          </a:p>
        </p:txBody>
      </p:sp>
      <p:sp>
        <p:nvSpPr>
          <p:cNvPr id="22531" name="Rectangle 3"/>
          <p:cNvSpPr>
            <a:spLocks noGrp="1" noChangeArrowheads="1"/>
          </p:cNvSpPr>
          <p:nvPr>
            <p:ph type="body" idx="4294967295"/>
          </p:nvPr>
        </p:nvSpPr>
        <p:spPr/>
        <p:txBody>
          <a:bodyPr/>
          <a:lstStyle/>
          <a:p>
            <a:pPr eaLnBrk="1" hangingPunct="1"/>
            <a:r>
              <a:rPr lang="cy-GB" altLang="en-US" dirty="0" smtClean="0"/>
              <a:t>gwella cynnyrch e.e. ceir newydd sy’n fersiynau newydd ar fodelau sy’n bodoli eisoes;</a:t>
            </a:r>
          </a:p>
          <a:p>
            <a:pPr eaLnBrk="1" hangingPunct="1"/>
            <a:endParaRPr lang="cy-GB" altLang="en-US" dirty="0" smtClean="0"/>
          </a:p>
          <a:p>
            <a:pPr eaLnBrk="1" hangingPunct="1"/>
            <a:r>
              <a:rPr lang="cy-GB" altLang="en-US" dirty="0" smtClean="0"/>
              <a:t>datblygu cynnyrch newydd sbon e.e. ceir modur o’u cymharu â cheffyl a chart;</a:t>
            </a:r>
          </a:p>
          <a:p>
            <a:pPr eaLnBrk="1" hangingPunct="1"/>
            <a:endParaRPr lang="cy-GB" altLang="en-US" dirty="0" smtClean="0"/>
          </a:p>
          <a:p>
            <a:pPr eaLnBrk="1" hangingPunct="1"/>
            <a:r>
              <a:rPr lang="cy-GB" altLang="en-US" dirty="0" smtClean="0"/>
              <a:t>ystod neu estyniadau llinell e.e. modelau ac amrediadau o geir.</a:t>
            </a:r>
          </a:p>
        </p:txBody>
      </p:sp>
    </p:spTree>
    <p:extLst>
      <p:ext uri="{BB962C8B-B14F-4D97-AF65-F5344CB8AC3E}">
        <p14:creationId xmlns:p14="http://schemas.microsoft.com/office/powerpoint/2010/main" val="3646371597"/>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395536" y="908720"/>
            <a:ext cx="8229600" cy="1066800"/>
          </a:xfrm>
        </p:spPr>
        <p:txBody>
          <a:bodyPr>
            <a:normAutofit/>
          </a:bodyPr>
          <a:lstStyle/>
          <a:p>
            <a:pPr algn="ctr" eaLnBrk="1" hangingPunct="1"/>
            <a:r>
              <a:rPr lang="cy-GB" altLang="en-US" sz="3200" b="1" dirty="0" smtClean="0"/>
              <a:t>Enghreifftiau o Fethiannau (o ran elw):</a:t>
            </a:r>
          </a:p>
        </p:txBody>
      </p:sp>
      <p:sp>
        <p:nvSpPr>
          <p:cNvPr id="23555" name="Rectangle 3"/>
          <p:cNvSpPr>
            <a:spLocks noGrp="1" noChangeArrowheads="1"/>
          </p:cNvSpPr>
          <p:nvPr>
            <p:ph type="body" idx="4294967295"/>
          </p:nvPr>
        </p:nvSpPr>
        <p:spPr/>
        <p:txBody>
          <a:bodyPr/>
          <a:lstStyle/>
          <a:p>
            <a:pPr eaLnBrk="1" hangingPunct="1"/>
            <a:r>
              <a:rPr lang="cy-GB" altLang="en-US" dirty="0" smtClean="0"/>
              <a:t>Concorde (prosiect Prydeinig/Ffrengig);</a:t>
            </a:r>
          </a:p>
          <a:p>
            <a:pPr eaLnBrk="1" hangingPunct="1"/>
            <a:r>
              <a:rPr lang="cy-GB" altLang="en-US" dirty="0" smtClean="0"/>
              <a:t>recordydd casetiau fideo Betamax; </a:t>
            </a:r>
          </a:p>
          <a:p>
            <a:pPr eaLnBrk="1" hangingPunct="1"/>
            <a:r>
              <a:rPr lang="cy-GB" altLang="en-US" dirty="0" smtClean="0"/>
              <a:t>Euro Disney;</a:t>
            </a:r>
          </a:p>
          <a:p>
            <a:pPr eaLnBrk="1" hangingPunct="1"/>
            <a:r>
              <a:rPr lang="cy-GB" altLang="en-US" dirty="0" smtClean="0"/>
              <a:t>C5 (car trydan Sinclair);</a:t>
            </a:r>
          </a:p>
          <a:p>
            <a:pPr eaLnBrk="1" hangingPunct="1"/>
            <a:r>
              <a:rPr lang="cy-GB" altLang="en-US" dirty="0" smtClean="0"/>
              <a:t>Dôm Llundain.</a:t>
            </a:r>
          </a:p>
          <a:p>
            <a:pPr marL="109728" indent="0" eaLnBrk="1" hangingPunct="1">
              <a:buNone/>
            </a:pPr>
            <a:endParaRPr lang="en-GB" altLang="en-US" dirty="0" smtClean="0"/>
          </a:p>
        </p:txBody>
      </p:sp>
    </p:spTree>
    <p:extLst>
      <p:ext uri="{BB962C8B-B14F-4D97-AF65-F5344CB8AC3E}">
        <p14:creationId xmlns:p14="http://schemas.microsoft.com/office/powerpoint/2010/main" val="1239191774"/>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395536" y="908720"/>
            <a:ext cx="8229600" cy="1066800"/>
          </a:xfrm>
        </p:spPr>
        <p:txBody>
          <a:bodyPr>
            <a:normAutofit/>
          </a:bodyPr>
          <a:lstStyle/>
          <a:p>
            <a:pPr algn="ctr" eaLnBrk="1" hangingPunct="1"/>
            <a:r>
              <a:rPr lang="cy-GB" altLang="en-US" sz="3200" b="1" dirty="0" smtClean="0"/>
              <a:t>Rhesymau dros Fethu</a:t>
            </a:r>
            <a:r>
              <a:rPr lang="en-GB" altLang="en-US" sz="3200" b="1" dirty="0" smtClean="0"/>
              <a:t>:</a:t>
            </a:r>
          </a:p>
        </p:txBody>
      </p:sp>
      <p:sp>
        <p:nvSpPr>
          <p:cNvPr id="24579" name="Rectangle 3"/>
          <p:cNvSpPr>
            <a:spLocks noGrp="1" noChangeArrowheads="1"/>
          </p:cNvSpPr>
          <p:nvPr>
            <p:ph type="body" idx="4294967295"/>
          </p:nvPr>
        </p:nvSpPr>
        <p:spPr/>
        <p:txBody>
          <a:bodyPr/>
          <a:lstStyle/>
          <a:p>
            <a:pPr eaLnBrk="1" hangingPunct="1"/>
            <a:r>
              <a:rPr lang="cy-GB" altLang="en-US" dirty="0" smtClean="0"/>
              <a:t>amcangyfrif rhy uchel o faint y farchnad; </a:t>
            </a:r>
          </a:p>
          <a:p>
            <a:pPr eaLnBrk="1" hangingPunct="1"/>
            <a:r>
              <a:rPr lang="cy-GB" altLang="en-US" dirty="0" smtClean="0"/>
              <a:t>dylunio gwael;</a:t>
            </a:r>
          </a:p>
          <a:p>
            <a:pPr eaLnBrk="1" hangingPunct="1"/>
            <a:r>
              <a:rPr lang="cy-GB" altLang="en-US" dirty="0" smtClean="0"/>
              <a:t>cynnyrch ‘fi hefyd’; </a:t>
            </a:r>
          </a:p>
          <a:p>
            <a:pPr eaLnBrk="1" hangingPunct="1"/>
            <a:r>
              <a:rPr lang="cy-GB" altLang="en-US" dirty="0" smtClean="0"/>
              <a:t>lleoli anghywir;</a:t>
            </a:r>
          </a:p>
          <a:p>
            <a:pPr eaLnBrk="1" hangingPunct="1"/>
            <a:r>
              <a:rPr lang="cy-GB" altLang="en-US" dirty="0" smtClean="0"/>
              <a:t>gosod pris rhy uchel;</a:t>
            </a:r>
          </a:p>
          <a:p>
            <a:pPr eaLnBrk="1" hangingPunct="1"/>
            <a:r>
              <a:rPr lang="cy-GB" altLang="en-US" dirty="0" smtClean="0"/>
              <a:t>hyrwyddo a hysbysebu gwael;</a:t>
            </a:r>
          </a:p>
          <a:p>
            <a:pPr eaLnBrk="1" hangingPunct="1"/>
            <a:r>
              <a:rPr lang="cy-GB" altLang="en-US" dirty="0" smtClean="0"/>
              <a:t>ymateb cryf o’r cystadleuwyr.</a:t>
            </a:r>
          </a:p>
        </p:txBody>
      </p:sp>
    </p:spTree>
    <p:extLst>
      <p:ext uri="{BB962C8B-B14F-4D97-AF65-F5344CB8AC3E}">
        <p14:creationId xmlns:p14="http://schemas.microsoft.com/office/powerpoint/2010/main" val="2416116975"/>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536" y="908720"/>
            <a:ext cx="8229600" cy="1066800"/>
          </a:xfrm>
          <a:noFill/>
        </p:spPr>
        <p:txBody>
          <a:bodyPr lIns="92075" tIns="46038" rIns="92075" bIns="46038">
            <a:normAutofit/>
          </a:bodyPr>
          <a:lstStyle/>
          <a:p>
            <a:pPr algn="ctr" eaLnBrk="1" hangingPunct="1"/>
            <a:r>
              <a:rPr lang="cy-GB" altLang="en-US" sz="3200" b="1" dirty="0" smtClean="0"/>
              <a:t>Cyfleoedd Arloesi:</a:t>
            </a:r>
          </a:p>
        </p:txBody>
      </p:sp>
      <p:sp>
        <p:nvSpPr>
          <p:cNvPr id="26627" name="Rectangle 3"/>
          <p:cNvSpPr>
            <a:spLocks noGrp="1" noChangeArrowheads="1"/>
          </p:cNvSpPr>
          <p:nvPr>
            <p:ph type="body" idx="1"/>
          </p:nvPr>
        </p:nvSpPr>
        <p:spPr>
          <a:xfrm>
            <a:off x="251520" y="1484784"/>
            <a:ext cx="8640960" cy="5089752"/>
          </a:xfrm>
          <a:noFill/>
        </p:spPr>
        <p:txBody>
          <a:bodyPr lIns="92075" tIns="46038" rIns="92075" bIns="46038">
            <a:normAutofit fontScale="77500" lnSpcReduction="20000"/>
          </a:bodyPr>
          <a:lstStyle/>
          <a:p>
            <a:pPr eaLnBrk="1" hangingPunct="1">
              <a:lnSpc>
                <a:spcPct val="90000"/>
              </a:lnSpc>
              <a:buFont typeface="Wingdings" pitchFamily="2" charset="2"/>
              <a:buNone/>
            </a:pPr>
            <a:endParaRPr lang="cy-GB" altLang="en-US" b="1" dirty="0" smtClean="0">
              <a:latin typeface="Calibri" pitchFamily="34" charset="0"/>
            </a:endParaRPr>
          </a:p>
          <a:p>
            <a:pPr eaLnBrk="1" hangingPunct="1">
              <a:lnSpc>
                <a:spcPct val="90000"/>
              </a:lnSpc>
              <a:buFont typeface="Wingdings" pitchFamily="2" charset="2"/>
              <a:buNone/>
            </a:pPr>
            <a:endParaRPr lang="cy-GB" altLang="en-US" sz="3300" b="1" dirty="0" smtClean="0"/>
          </a:p>
          <a:p>
            <a:pPr eaLnBrk="1" hangingPunct="1">
              <a:lnSpc>
                <a:spcPct val="90000"/>
              </a:lnSpc>
              <a:buFont typeface="Wingdings" pitchFamily="2" charset="2"/>
              <a:buNone/>
            </a:pPr>
            <a:r>
              <a:rPr lang="cy-GB" altLang="en-US" sz="3300" b="1" dirty="0" smtClean="0"/>
              <a:t>Tu fewn i’r fenter:</a:t>
            </a:r>
          </a:p>
          <a:p>
            <a:pPr eaLnBrk="1" hangingPunct="1">
              <a:lnSpc>
                <a:spcPct val="90000"/>
              </a:lnSpc>
              <a:buFont typeface="Wingdings" pitchFamily="2" charset="2"/>
              <a:buNone/>
            </a:pPr>
            <a:endParaRPr lang="cy-GB" altLang="en-US" sz="3300" b="1" dirty="0" smtClean="0"/>
          </a:p>
          <a:p>
            <a:pPr marL="628650" indent="-519113">
              <a:lnSpc>
                <a:spcPct val="90000"/>
              </a:lnSpc>
            </a:pPr>
            <a:r>
              <a:rPr lang="cy-GB" altLang="en-US" sz="3300" dirty="0" smtClean="0"/>
              <a:t>yr annisgwyl - llwyddiant, methiant, digwyddiadau allanol;</a:t>
            </a:r>
          </a:p>
          <a:p>
            <a:pPr marL="628650" indent="-519113">
              <a:lnSpc>
                <a:spcPct val="90000"/>
              </a:lnSpc>
            </a:pPr>
            <a:endParaRPr lang="cy-GB" altLang="en-US" sz="3300" dirty="0" smtClean="0"/>
          </a:p>
          <a:p>
            <a:pPr marL="623888" indent="-514350">
              <a:lnSpc>
                <a:spcPct val="90000"/>
              </a:lnSpc>
            </a:pPr>
            <a:r>
              <a:rPr lang="cy-GB" altLang="en-US" sz="3300" dirty="0" smtClean="0"/>
              <a:t>anghysondeb rhwng realiti fel y mae mewn gwirionedd a’r realiti a dybir;</a:t>
            </a:r>
          </a:p>
          <a:p>
            <a:pPr marL="623888" indent="-514350">
              <a:lnSpc>
                <a:spcPct val="90000"/>
              </a:lnSpc>
            </a:pPr>
            <a:endParaRPr lang="cy-GB" altLang="en-US" sz="3300" dirty="0" smtClean="0"/>
          </a:p>
          <a:p>
            <a:pPr marL="623888" indent="-514350">
              <a:lnSpc>
                <a:spcPct val="90000"/>
              </a:lnSpc>
            </a:pPr>
            <a:r>
              <a:rPr lang="cy-GB" altLang="en-US" sz="3300" dirty="0" smtClean="0"/>
              <a:t>arloesi ar sail angen proses;</a:t>
            </a:r>
          </a:p>
          <a:p>
            <a:pPr marL="623888" indent="-514350">
              <a:lnSpc>
                <a:spcPct val="90000"/>
              </a:lnSpc>
            </a:pPr>
            <a:endParaRPr lang="cy-GB" altLang="en-US" sz="3300" dirty="0" smtClean="0"/>
          </a:p>
          <a:p>
            <a:pPr marL="628650" indent="-519113">
              <a:lnSpc>
                <a:spcPct val="90000"/>
              </a:lnSpc>
            </a:pPr>
            <a:r>
              <a:rPr lang="cy-GB" altLang="en-US" sz="3300" dirty="0" smtClean="0"/>
              <a:t>newidiadau yn strwythur y diwydiant neu strwythur y farchnad sy’n dal pawb yn ddiarwybod.</a:t>
            </a:r>
          </a:p>
          <a:p>
            <a:pPr eaLnBrk="1" hangingPunct="1">
              <a:lnSpc>
                <a:spcPct val="90000"/>
              </a:lnSpc>
              <a:buFont typeface="Wingdings" pitchFamily="2" charset="2"/>
              <a:buAutoNum type="arabicPeriod" startAt="4"/>
            </a:pPr>
            <a:endParaRPr lang="cy-GB" altLang="en-US" sz="3300" b="1" dirty="0" smtClean="0"/>
          </a:p>
          <a:p>
            <a:pPr algn="r">
              <a:lnSpc>
                <a:spcPct val="90000"/>
              </a:lnSpc>
              <a:buNone/>
            </a:pPr>
            <a:r>
              <a:rPr lang="cy-GB" altLang="en-US" sz="3300" dirty="0" smtClean="0"/>
              <a:t>(Drucker, 1985)</a:t>
            </a:r>
            <a:endParaRPr lang="en-GB" altLang="en-US" sz="3300" dirty="0" smtClean="0"/>
          </a:p>
        </p:txBody>
      </p:sp>
    </p:spTree>
    <p:extLst>
      <p:ext uri="{BB962C8B-B14F-4D97-AF65-F5344CB8AC3E}">
        <p14:creationId xmlns:p14="http://schemas.microsoft.com/office/powerpoint/2010/main" val="34086638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8720"/>
            <a:ext cx="8229600" cy="1066800"/>
          </a:xfrm>
        </p:spPr>
        <p:txBody>
          <a:bodyPr>
            <a:normAutofit/>
          </a:bodyPr>
          <a:lstStyle/>
          <a:p>
            <a:pPr algn="ctr"/>
            <a:r>
              <a:rPr lang="cy-GB" altLang="en-US" sz="3200" b="1" dirty="0" smtClean="0"/>
              <a:t>Cyfleoedd Arloesi:</a:t>
            </a:r>
            <a:endParaRPr lang="cy-GB" sz="3200" dirty="0"/>
          </a:p>
        </p:txBody>
      </p:sp>
      <p:sp>
        <p:nvSpPr>
          <p:cNvPr id="3" name="Content Placeholder 2"/>
          <p:cNvSpPr>
            <a:spLocks noGrp="1"/>
          </p:cNvSpPr>
          <p:nvPr>
            <p:ph idx="1"/>
          </p:nvPr>
        </p:nvSpPr>
        <p:spPr>
          <a:xfrm>
            <a:off x="251520" y="1700808"/>
            <a:ext cx="8640960" cy="4873728"/>
          </a:xfrm>
        </p:spPr>
        <p:txBody>
          <a:bodyPr/>
          <a:lstStyle/>
          <a:p>
            <a:pPr marL="109728" indent="0">
              <a:buNone/>
            </a:pPr>
            <a:endParaRPr lang="cy-GB" b="1" dirty="0" smtClean="0"/>
          </a:p>
          <a:p>
            <a:pPr marL="109728" indent="0">
              <a:buNone/>
            </a:pPr>
            <a:r>
              <a:rPr lang="cy-GB" b="1" dirty="0" smtClean="0"/>
              <a:t>Tu allan i’r fenter:</a:t>
            </a:r>
          </a:p>
          <a:p>
            <a:pPr marL="109728" indent="0">
              <a:buNone/>
            </a:pPr>
            <a:endParaRPr lang="cy-GB" b="1" dirty="0" smtClean="0"/>
          </a:p>
          <a:p>
            <a:pPr marL="109728" indent="0">
              <a:spcBef>
                <a:spcPts val="0"/>
              </a:spcBef>
              <a:tabLst>
                <a:tab pos="895350" algn="l"/>
              </a:tabLst>
            </a:pPr>
            <a:r>
              <a:rPr lang="cy-GB" dirty="0" smtClean="0"/>
              <a:t> demograffeg;</a:t>
            </a:r>
          </a:p>
          <a:p>
            <a:pPr marL="109728" indent="0">
              <a:buNone/>
              <a:tabLst>
                <a:tab pos="895350" algn="l"/>
              </a:tabLst>
            </a:pPr>
            <a:endParaRPr lang="cy-GB" dirty="0" smtClean="0"/>
          </a:p>
          <a:p>
            <a:pPr marL="109728" indent="0">
              <a:tabLst>
                <a:tab pos="895350" algn="l"/>
              </a:tabLst>
            </a:pPr>
            <a:r>
              <a:rPr lang="cy-GB" dirty="0" smtClean="0"/>
              <a:t> newidiadau o ran canfyddiad, hwyl ac ystyr;</a:t>
            </a:r>
          </a:p>
          <a:p>
            <a:pPr marL="109728" indent="0">
              <a:buNone/>
              <a:tabLst>
                <a:tab pos="895350" algn="l"/>
              </a:tabLst>
            </a:pPr>
            <a:endParaRPr lang="cy-GB" dirty="0" smtClean="0"/>
          </a:p>
          <a:p>
            <a:pPr marL="109728" indent="0">
              <a:tabLst>
                <a:tab pos="361950" algn="l"/>
              </a:tabLst>
            </a:pPr>
            <a:r>
              <a:rPr lang="cy-GB" dirty="0" smtClean="0"/>
              <a:t> gwybodaeth newydd boed yn wyddonol neu’n 	anwyddonol.</a:t>
            </a:r>
          </a:p>
          <a:p>
            <a:endParaRPr lang="cy-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67544" y="908720"/>
            <a:ext cx="8229600" cy="1066800"/>
          </a:xfrm>
          <a:noFill/>
        </p:spPr>
        <p:txBody>
          <a:bodyPr lIns="92075" tIns="46038" rIns="92075" bIns="46038">
            <a:normAutofit/>
          </a:bodyPr>
          <a:lstStyle/>
          <a:p>
            <a:pPr algn="ctr" eaLnBrk="1" hangingPunct="1"/>
            <a:r>
              <a:rPr lang="en-GB" altLang="en-US" sz="2500" b="1" dirty="0" smtClean="0">
                <a:latin typeface="Comic Sans MS" pitchFamily="66" charset="0"/>
              </a:rPr>
              <a:t> </a:t>
            </a:r>
            <a:r>
              <a:rPr lang="en-GB" altLang="en-US" sz="3200" b="1" dirty="0" err="1" smtClean="0"/>
              <a:t>Pethau</a:t>
            </a:r>
            <a:r>
              <a:rPr lang="en-GB" altLang="en-US" sz="3200" b="1" dirty="0" smtClean="0"/>
              <a:t> </a:t>
            </a:r>
            <a:r>
              <a:rPr lang="en-GB" altLang="en-US" sz="3200" b="1" dirty="0" err="1" smtClean="0"/>
              <a:t>i’w</a:t>
            </a:r>
            <a:r>
              <a:rPr lang="en-GB" altLang="en-US" sz="3200" b="1" dirty="0" smtClean="0"/>
              <a:t> </a:t>
            </a:r>
            <a:r>
              <a:rPr lang="en-GB" altLang="en-US" sz="3200" b="1" dirty="0" err="1" smtClean="0"/>
              <a:t>Gwneud</a:t>
            </a:r>
            <a:r>
              <a:rPr lang="en-GB" altLang="en-US" sz="3200" b="1" dirty="0" smtClean="0"/>
              <a:t> </a:t>
            </a:r>
            <a:r>
              <a:rPr lang="en-GB" altLang="en-US" sz="3200" b="1" dirty="0" err="1" smtClean="0"/>
              <a:t>ar</a:t>
            </a:r>
            <a:r>
              <a:rPr lang="en-GB" altLang="en-US" sz="3200" b="1" dirty="0" smtClean="0"/>
              <a:t> </a:t>
            </a:r>
            <a:r>
              <a:rPr lang="en-GB" altLang="en-US" sz="3200" b="1" dirty="0" err="1" smtClean="0"/>
              <a:t>gyfer</a:t>
            </a:r>
            <a:r>
              <a:rPr lang="en-GB" altLang="en-US" sz="3200" b="1" dirty="0" smtClean="0"/>
              <a:t> </a:t>
            </a:r>
            <a:r>
              <a:rPr lang="en-GB" altLang="en-US" sz="3200" b="1" dirty="0" err="1" smtClean="0"/>
              <a:t>Arloesi</a:t>
            </a:r>
            <a:endParaRPr lang="cy-GB" altLang="en-US" sz="3200" b="1" dirty="0" smtClean="0"/>
          </a:p>
        </p:txBody>
      </p:sp>
      <p:sp>
        <p:nvSpPr>
          <p:cNvPr id="27651" name="Rectangle 3"/>
          <p:cNvSpPr>
            <a:spLocks noGrp="1" noChangeArrowheads="1"/>
          </p:cNvSpPr>
          <p:nvPr>
            <p:ph type="body" idx="1"/>
          </p:nvPr>
        </p:nvSpPr>
        <p:spPr>
          <a:xfrm>
            <a:off x="685800" y="1700213"/>
            <a:ext cx="7958138" cy="4314825"/>
          </a:xfrm>
          <a:noFill/>
        </p:spPr>
        <p:txBody>
          <a:bodyPr lIns="92075" tIns="46038" rIns="92075" bIns="46038">
            <a:normAutofit fontScale="92500" lnSpcReduction="10000"/>
          </a:bodyPr>
          <a:lstStyle/>
          <a:p>
            <a:pPr marL="609600" indent="-609600" eaLnBrk="1" hangingPunct="1">
              <a:lnSpc>
                <a:spcPct val="90000"/>
              </a:lnSpc>
              <a:buFont typeface="Wingdings" pitchFamily="2" charset="2"/>
              <a:buNone/>
            </a:pPr>
            <a:endParaRPr lang="cy-GB" altLang="en-US" sz="2400" b="1" i="1" dirty="0" smtClean="0">
              <a:latin typeface="Calibri" pitchFamily="34" charset="0"/>
            </a:endParaRPr>
          </a:p>
          <a:p>
            <a:pPr marL="609600" indent="-609600" eaLnBrk="1" hangingPunct="1">
              <a:lnSpc>
                <a:spcPct val="90000"/>
              </a:lnSpc>
              <a:buClrTx/>
              <a:buFont typeface="Wingdings" pitchFamily="2" charset="2"/>
              <a:buAutoNum type="arabicPeriod"/>
            </a:pPr>
            <a:r>
              <a:rPr lang="cy-GB" altLang="en-US" dirty="0" smtClean="0"/>
              <a:t>Dechreuwch trwy ddadansoddi cyfle.</a:t>
            </a:r>
          </a:p>
          <a:p>
            <a:pPr marL="609600" indent="-609600" eaLnBrk="1" hangingPunct="1">
              <a:lnSpc>
                <a:spcPct val="90000"/>
              </a:lnSpc>
              <a:buClrTx/>
              <a:buFont typeface="Wingdings" pitchFamily="2" charset="2"/>
              <a:buAutoNum type="arabicPeriod"/>
            </a:pPr>
            <a:endParaRPr lang="cy-GB" altLang="en-US" dirty="0" smtClean="0"/>
          </a:p>
          <a:p>
            <a:pPr marL="609600" indent="-609600" eaLnBrk="1" hangingPunct="1">
              <a:lnSpc>
                <a:spcPct val="90000"/>
              </a:lnSpc>
              <a:buClrTx/>
              <a:buFont typeface="Wingdings" pitchFamily="2" charset="2"/>
              <a:buAutoNum type="arabicPeriod" startAt="2"/>
            </a:pPr>
            <a:r>
              <a:rPr lang="cy-GB" altLang="en-US" dirty="0" smtClean="0"/>
              <a:t>Edrychwch, holwch a gwrandewch.</a:t>
            </a:r>
          </a:p>
          <a:p>
            <a:pPr marL="609600" indent="-609600" eaLnBrk="1" hangingPunct="1">
              <a:lnSpc>
                <a:spcPct val="90000"/>
              </a:lnSpc>
              <a:buClrTx/>
              <a:buFont typeface="Wingdings" pitchFamily="2" charset="2"/>
              <a:buAutoNum type="arabicPeriod" startAt="2"/>
            </a:pPr>
            <a:endParaRPr lang="cy-GB" altLang="en-US" dirty="0" smtClean="0"/>
          </a:p>
          <a:p>
            <a:pPr marL="609600" indent="-609600" eaLnBrk="1" hangingPunct="1">
              <a:lnSpc>
                <a:spcPct val="90000"/>
              </a:lnSpc>
              <a:buClrTx/>
              <a:buFont typeface="Wingdings" pitchFamily="2" charset="2"/>
              <a:buAutoNum type="arabicPeriod" startAt="3"/>
            </a:pPr>
            <a:r>
              <a:rPr lang="cy-GB" altLang="en-US" dirty="0" smtClean="0"/>
              <a:t>Byddwch yn syml ac yn glir eich ffocws.</a:t>
            </a:r>
          </a:p>
          <a:p>
            <a:pPr marL="609600" indent="-609600" eaLnBrk="1" hangingPunct="1">
              <a:lnSpc>
                <a:spcPct val="90000"/>
              </a:lnSpc>
              <a:buClrTx/>
              <a:buFont typeface="Wingdings" pitchFamily="2" charset="2"/>
              <a:buAutoNum type="arabicPeriod" startAt="3"/>
            </a:pPr>
            <a:endParaRPr lang="cy-GB" altLang="en-US" dirty="0" smtClean="0"/>
          </a:p>
          <a:p>
            <a:pPr marL="609600" indent="-609600" eaLnBrk="1" hangingPunct="1">
              <a:lnSpc>
                <a:spcPct val="90000"/>
              </a:lnSpc>
              <a:buClrTx/>
              <a:buFont typeface="Wingdings" pitchFamily="2" charset="2"/>
              <a:buAutoNum type="arabicPeriod" startAt="4"/>
            </a:pPr>
            <a:r>
              <a:rPr lang="cy-GB" altLang="en-US" dirty="0" smtClean="0"/>
              <a:t>Dechreuwch yn fach.</a:t>
            </a:r>
          </a:p>
          <a:p>
            <a:pPr marL="609600" indent="-609600" eaLnBrk="1" hangingPunct="1">
              <a:lnSpc>
                <a:spcPct val="90000"/>
              </a:lnSpc>
              <a:buClrTx/>
              <a:buFont typeface="Wingdings" pitchFamily="2" charset="2"/>
              <a:buAutoNum type="arabicPeriod" startAt="4"/>
            </a:pPr>
            <a:endParaRPr lang="cy-GB" altLang="en-US" dirty="0" smtClean="0"/>
          </a:p>
          <a:p>
            <a:pPr marL="542925" indent="-542925" eaLnBrk="1" hangingPunct="1">
              <a:lnSpc>
                <a:spcPct val="90000"/>
              </a:lnSpc>
              <a:buClrTx/>
              <a:buFont typeface="Wingdings" pitchFamily="2" charset="2"/>
              <a:buNone/>
            </a:pPr>
            <a:r>
              <a:rPr lang="cy-GB" altLang="en-US" dirty="0" smtClean="0"/>
              <a:t>5.    Anelwch at arweinyddiaeth.</a:t>
            </a:r>
          </a:p>
          <a:p>
            <a:pPr marL="609600" indent="-609600" eaLnBrk="1" hangingPunct="1">
              <a:lnSpc>
                <a:spcPct val="90000"/>
              </a:lnSpc>
              <a:buFont typeface="Wingdings" pitchFamily="2" charset="2"/>
              <a:buNone/>
            </a:pPr>
            <a:endParaRPr lang="en-GB" altLang="en-US" dirty="0" smtClean="0"/>
          </a:p>
          <a:p>
            <a:pPr marL="609600" indent="-609600" algn="r">
              <a:lnSpc>
                <a:spcPct val="90000"/>
              </a:lnSpc>
              <a:buNone/>
            </a:pPr>
            <a:r>
              <a:rPr lang="cy-GB" altLang="en-US" b="1" dirty="0" smtClean="0"/>
              <a:t>(Drucker, 1985)</a:t>
            </a:r>
          </a:p>
          <a:p>
            <a:pPr marL="609600" indent="-609600" algn="r" eaLnBrk="1" hangingPunct="1">
              <a:lnSpc>
                <a:spcPct val="90000"/>
              </a:lnSpc>
              <a:buFont typeface="Wingdings" pitchFamily="2" charset="2"/>
              <a:buNone/>
            </a:pPr>
            <a:endParaRPr lang="en-GB" altLang="en-US" dirty="0" smtClean="0"/>
          </a:p>
        </p:txBody>
      </p:sp>
      <p:sp>
        <p:nvSpPr>
          <p:cNvPr id="27652" name="AutoShape 6" descr="data:image/jpeg;base64,/9j/4AAQSkZJRgABAQAAAQABAAD/2wCEAAkGBxQTEhUUExQWFhQXGBoXGBcYGBwcGBwaGBwcHB8aHRwcHCggGhwlHR8YIjEhJSkrLi4uHh8zODMsNygtLisBCgoKDgwOFA8PFCwcFBwsLCwsLCwsLCwrLCssLCwsLCwsLCwsLCwsLCwsLCwsLCwsKyssKywsLCwsLCsrKysrK//AABEIAOUA3AMBIgACEQEDEQH/xAAcAAABBAMBAAAAAAAAAAAAAAAGAwQFBwABAgj/xABDEAABAgMFBQQHBgUDBAMAAAABAhEAAyEEBRIxQQZRYXGBBxMikSMyQqGxwfAUUmJy0eEkM3Oy8VOCkkOTosIVY4P/xAAWAQEBAQAAAAAAAAAAAAAAAAAAAQL/xAAbEQEBAQADAQEAAAAAAAAAAAAAARECMUEhEv/aAAwDAQACEQMRAD8AnEQukQkhMOECMK5wRsSoUAjYEQ0mUbxGBG/4RsisdMYDjBWMwDdCjVjoiAQRJ5QC7dS+WfyiwkJgH2+UAN3+IsALdqBjDtBxZbTLwYQHLfd+vfAZY7PkpRCRxNegieTahhwobiwJJ6nXzi0QG0VkWVYsBSnQkU91IjVXcvQA9R/iDGTdapvtHNwa9Qd4yickbHgeIFgRk2X15/GLoGNmJCUnDMGE7lD9YKrRZEN6qfIQ5m3Cv8KxRgaEUah3Q0XYFIOZlvoapfc/nyaIJG7rEjDVCfIQAbcyUhdEgV0DRZN1LBS+WYz1EV/2hJ8fWEASU8If3PLBmJcPDEiJS4U+kEaFj3bYEYA6Ef8AEfpEtIu+V/pI/wCA/SG12p8ESlnTpGBCbV2CWJJaWgFtEj9IqMyw5yi5Nsv5Jinjmecag2mUGyHkIKNi7Chcw4kJPNIPxgeQKQXbCJ8ZpuhQeouaztWRJ/7aP0hnb7ms4UP4eTl/po3nhE+gUiOvSih+X5mMhSUmFmhKWmFkiA3GJEKNHWCASKY2EwsURpt0Am0bAMdGNNAaQmKv7RbySJvdAuRVW4bhFj3nb0yJE2crJCSW3nQcyWEef7RPVMmKWsupSioniS5iwOpS1LNSevugquWyPhHHdA/YZHhfdBls5YyVBe5meLQYXXYglGTnhEzIlVY+UcXfZSACS7w7KfFSMjDI6twjidZAQQUgiHKVeUdAUq8QClsuVcsPKJ3lL6UB5nJuUVvtniUxIavHjUcP3i9VWdxWBjaq4gpBWoFSAPEBUpb2wPiNQ8WUUJNQQ0SmzweYIktrtm1SF4kAKlrqgjJiHpvYA0hjs0PSCNi07rR4RErIFYjLuDJHKJKzvGBD7Zj0JintTzi5Ns/5JbdFODONQLogy2DHjMBqMoN9gmcmFFjoyERl7qZY/L8zEskUiIvxXjT+UfExgO5MLJhOWIVaKFGjtMcJhRKYDkRsiMjGgOFCMjpUdJRAVn2sXoQmXZ0mh9Iv4JHxPlFbyg6oJe0q247bMGiAENyDmIO7mBDkB9TGoJSwpKklIG6LE2NsxSmoyFIHrJ3Rw4cOdQFA7vPfBXcctg6TU1bXLOAMpSCwbQQlLScZMd3fanSOUOlgJBO+MDSBCssOctWiMkXhiWUMQasSKMKPEvZk74B1LlUjmagEGkKhVIBtpL0mm8ZUhCiEIQJi0g+tiJAB5MacYCI2qsSES51nWPRfzZRBqDqke8NuMV/dUsCaEh3JLvuGRi4tubAJkpCktuyfMfqx6RVUqyLlTUlQwvm2XXo0agsCwp8Ih7JEMLEtkjlD+SYghttlNJPKKb1i39tl+iI4RUJzMagXGUG+wqmJgHSMoO9h0ZwosWWqkQd/raYn8o+JiYTlEFf/AK6fyDXiqMwTqUwqI4EdwGJMKvSOMMdhMBqMjcaEBoRVnaJtfaJdtMqzzlIRKCXCWqshzipXQNlnFoT5wQlSzklKlHkkPHm+3WhUxapivWWoqPMlzFgcXreBtE5U1SQlS6qwu2JgCa5OaxxJQkqeYSEZOH+jHNhsylKYQQWS5sacgrCWAbwnKnHP3RoPbLNu4JZFrXKURTEiYz8ThZo7/wDmLTZhi7xMxBDJmJZQPMjhvrDpOyhK+9lqSg4SkpWkLSyhhIeunAEb4HdobmXZlFKAvuiEuVGilNXVjvHNogtC5r/CpUtjWYQ++lSYMDaHYK3v0aKf7LrCuZPyCkIIJrkeEWxtRO7iWFgPRinVjqORaJQ+uxlFSt9ByES8oA8oqOXtytCmTKUUjhXPjBBcu3QwAzgUlSi1CwBNHLNEwH07KKe23t5k3ohbsFS0j/iov8RFqWW95c1LpL/4eKS7YlfxSCDXDSLBbNgUi02cB82bgQaQM7Y2FIWhQYKc0oKa/W+Bnsrv9liWpRcgjCToDQjlqP0iwL8ulFsSCDhnooH1rVKhuOh0h0ISxZARIyjDGXJUjwqGEjMHhD2TWFA9tyfRHlFTAvFobdq9GRwirkxYHO6DrYY/GAQGDbYo/GFFhkwObQTPSJ/IPiqJwLcQO7RKaYn8g+KozAYpTHYRHKRHYEBjbo6AjUbeAwpjTRto2RADXaHbDKu+eRmsCX/3CEn3PFDsXi6e1o/wH/6of3xTQHzjUE5ccsEpAUx14/rpSDCTdxSxQwp9e5oB7sW6kpG+LNu9bSxkaeUKG4tC0iumoFd2f6wO35NxEIOKZNP3lOEjgOWucOdpb6weGWQpYqrckaVGsOuz67jPUZ0xIJPyygDbsuucyLOHHiUStR4n9mETe1tmxyFODkcuVK6CJG6khKcIFIcW+yY5ZTwaMjzXbZ1sknGVLASojOlN7a8M4Odk9upUwdzbJSFOGxgUVQOA4BxVJIOdWOQMpbbhMqcVBIwqoU88wNDyMS0jZ2xzZeBUlOAHEAPCymqqjFxF0NEWIWaaDZi8icnGnCRhBpUcCGise0e1mZbDiqUpSktvAcn3+6LTkqRZpHckP3bpluSxTUirHTTOILYi4U2i0TrRNSFJ8UsJI8Jx+s43NTzhKKxskwIZiUqBCkLFCFDTl8IsbY3a1VpnJTOLTGbGPaalRx1gY2i2T+y2syVLazl1oUSMWB2be4ydqxL2CxWOz4ZkuXNxCuNUxQy1CRFotybJRMThWnV8QNXyd/1iFn2JUssaj7wy/YxB3VfcycTMMwS0BQT4WxKJySHzV8OOhnZrEVJBWkjXxF4yKv2+X4TFcSo9K3xs5JtUnu5yKaKTRQ5H5RT23+wpu/BMQtUySs4ajxIVmASKEGrGlaaxqUCadINNjxQQHIOUF+ytBCg3TMgc2lX6RP5B8VRM95A7tIr0ia+wPiqILDMKJMcJjoRkbWY2I0RG0iA6EY0baMEAP7Z3SbTY50pPrsFoG9SDiA6s3WKIVLKThIKSMwQQQ2hByj0sBWulY87XnajNnzJuq1rUP9yifnG+IUuKTiX15QXXzfPcywEHxkM/7GIu45AlSlTF5Vrv4CIC22ozVuf2rANDaCScRLqLk74ufs/tMsSkJSQzRTyLsWs+FP0IJ9jrNbETAUSFqSOQHmTCj0EhmGExqVbQJvdE1KcQ6UMVtdt+Xt9pSg2RPclga5D7xW7dGiTvSctF6yVKNFSzQZBtPOM4DG8bGFhqREqs4lB1slIcu7M514dYlPtgpX3iIa9bwAc0NGY5c4gHdoL0SJZUkM7pTuNW+bgxMdn1nKbIgt4lkkfWpis7+vYWiemWFA1ahZIzDbgdIPtprUu7rPLwTBhTZlgb1TSwBfc5enGNCt9obX9tvSYalImCWPyIoW5kE/7oQ2jvFcuZMkr9ZHgB3pFUq6hjCuxMkIRMnqBIT8jnx0hmootlqmTJgOFtCRlx5A0jQlOznx2qWpbq7qstOmL73m8egpIxpBV+0UJ2dSWngpUQkhmoSeHDjF+2OqRGKMWC3KG1rkpmDBMSFoUMKkkOCDoRrD+amkQ20Nt7iROnf6cpSxzALe9og87XrZ0y7ROQj1ETZiU6+FKyBXWggk2ayECCSd78YLNnDQRsFKjA3tHN9In8g/uVE9NVSBfaJfpE/kHxVAWsgx0I0lMdtGBiRHQjGjtKIDI0kR3hjAN7NvgOVynCmzKSB5R5wuuSVzEp1/SDvbjtAUtSpFkVhljwrmj1l78J0TxFT8RDZqemXPQtRoMz1zjUgntslCXLlyhuBPNsjrugPkWrAoKYdRBFfU37RPx6fAaRGqs/dTMCwCD013xQebDbR2CYgyrQhMpZLhfsl61Vp1pFh3VZEMe6UlSfW8KgRU6NFT3bspY7SnwTVS5m5/1BEP7Jsfb7GszLPPSpqgVGIccw/PzESwWoieE8xo1YC9sbS86TMSQVodKhwIBhWw3+md4ZqTKtSQykKZlfiToRyOsR14TcTAs/HrEgkU34AA5oQw5gamA7bLaVRSEILO7Nm2peJG9JolITR1Kpy1eA2fd3erxLUQTkANGzJ4xcEWZgw/GOE2lZlFGJWB3CMRwg1qBkDWCkdn82bJVNs60HCf5S1ALwgesDlUvQtzga+ytKJPrOQRyjQnbFacFlKQWxJrxf6HlEbdtoSmWt1MpQIA1L00y5wxn2t0BO4NCdjlufKCLU2MuXAEzEg1D4XoeKTv3jlFwXap0A8IAtiZQ+zJTmGz1HD94ObtSQBVx74xVPlxXvbBbO7sBQ7GZMQjoPGf7YsJcVB262pvssreZiz0wpHxVCdirpZgquIsBAnL0gquXIfrGxP95A1tKfSpz9QfFUTxgZ2nX6VP5B8VRIJ+R2ql/HZktwWX/tiRkdqtnPryJqeRSfmIqhuP1wjhYhguqT2nWA5manmh/hEtZNtbvXlapaeC3SffHnxSY1pE/I9F27auwypfeKtMsjQIViUeAAqYq7bTtEmWoGTZwZUk0USfGsbiR6qeEAqQI0qLIN+z1aFJKsuca7vw+/5QlLMUWBs7dqJks0YgeIuzVzBeI+23QtUxSM2JY7w9D1P1WEtl7+7oKSqqFpKSNWV9dILLmtksl64SQKjIgZPo50NDWIICxXTNQvCtwCR4myg9uawTKfxJIbJt/UwvIMpYpkQaRlnkAMpBATnud94ehiaGd93X4WVMK2OJKiBiSRuPJ4jkeIlbFhkMz/AIeJm3pOEke+Bi02rABwB8INHgG9/TwxNX8mf4xHXXYgpY45vu1PSNTVmYrEo9OMTFyywl39Y79OEUSs8AILUYN0EVjetnCVqwksSS0WXavUMVvfB8ZhBFFEOrPRoRWn65R2hdIouLY29ECWEhQr0iw7tmhvpo89bN2soUC5Ya5gftFtbO33XAs1zB3jeIzYLCdxFM9uNgmd5Z5oDywlSCrcokEDqB7jFt2WeCBDXaW502uzzJKq40kDgrRXMFjElyjzHKGUEl0rLCB2dZ1ypikTAUrQopUk6ERO3erKN0TuOnlAztOr0qfyD4qidSvnA3tMr0qfyD+5USCGWmE1CkOFp0FYTMv5RQ3wxpoWUnWOMMAmlMdGXQHf8oc2GxqmLEtAdSiw+tAIe3xY0yylCSVEAhSvZxbhygOLNY3SkkUKsB6hx74jZ9lKXf2SUnpBps7YO+s89AHjCETkc0uPikecEatmZa56MQ9HapDj+okP54SfKJoqRC2h7Z7xWjJUOb1uCZIqrLGqWR7QUneM2IYgwwKKRQWXFtcUK8WrORUUH3eNP3goG1aWBDZu2UVpdN1qtEwIlgqJ0SkqUeg+JpBhZNg7V3iZbJRMXXC4UtKfvLI8KODEkxA5t9/lTsyU6OTlwDVhXZzZS029QUAZcjMzpgIB08Cfa6U4wdbO9ntms5BmqVap24hpY5pyP+5+UGyyEJUZhSEoGIgeqhIq5jOiodtbis9hFnkSypc+YorUteYQilEiiQVENqWMRspY1NRUiI28b6NuvGbaGOAnu5e8ITQdSST1iQQdBTmPdziji23whLpU4JyOkB94yitRUjxDhBReqULln2gnhUcjAjJSULcdIoaKDUNIXk2FSg6a64dem/lEsJpJ8QSre4eHNjXLGSQN7e+kUQ11WgpW2T0MWZslaBPQpI/mSqgvmDFc31KCZgmIyVUjcofr+sSey1+CVakLHhSosoaViUXndFoLMc4n7OtxA9ZCksRqHiRkTaxgVR2z3N3dqRPSPDOSyjpjRTzKW8jArYCwi9NtrmTbbGuX7Y8cs7lpy86jrFYWDs8txQFYEAEEspbGnskNn7uMbl+CNSXgb2nV6VP5B8VRNYyCQQQQ4IOYI0gc2lX6VP5B8VQHIYNCE1ULhBPl84ybI3/tpAMwIWQh+kbCX5Q/sdnBbQkiu7eTwaKC3YK4DMQpQ8JWPEv7koEgt+JZBHAJJ3RxtXYErTaO7TgRZky8AyJFSVdR8IsfZS68EgIIYN3k3gwATLPEJAfjziEt92maVTMLC2SCw/ECVJ8kEDpGdAVsteP2ZP2hipMpKhNqASiY2FIcesZgAG4EmIS8NtLVMSlCV91LQXlhHrpz/wCqfGczuiUTYe7sUxa0nJCkqPquxSUtqpyOXWAmKFpk1SyVKUpSjUlRJV1JrC1ltcyXVCmO8pSf7gYSQmkY0UWz2N7Qd4V2RSR3rY5akskrA9fGWcqDg8RyeLMXd6QCjFhKqqEoHGeay560Mee+ztZTelkbF/MY4XfCUqByqzZx6TUs5JZI139TkPjGKOUrCEhIAQNAKqYb9BzMVx2q7Un7MqTJLJNFqBcH8IPtHechx0Nr5CxLPdgEmgxvhJPDNR5xS3aE6fApRWQvAVZAqAdTDIJTRIHOEEXs6hOCuWXEudDpE/aJZzSqpc1LZV5RB3KkACmLEHAO8Zg/VekS06eKMGcOwqa6j/MaCEycSK1BfFkM6aRCzkYVYSzZPziQtRANNRpr55Q1tBBA3jMcN8A3lAeX08bTzAOYAzMN5i2L+ccCa+tIB3a5AUlnAPwI4RDKpwI+USHe1fSH9zbKWm2zQmQh0+3MP8tPM72agrAG2yO1g7lPerw4BVRNGG/hBom/UCQqeQpMpAxYyCAr8rs76GOdjOzyy2UBWET5us2YHAP4E5DnnxiZ2tsCZtnmywjvVlJCU8WpwEZ+CRuOemdIlTkgtMQlYetFB4eKAGcQewlvx3fJKx3ZlJ7qYCR4VSvCrlk/WB6+tqBacSJB9AHSVh3maUOiOOsTALbfXahU6ZPs/q0KxRiquIp+t8VZf5eYPyj4mLnXRkl2Ab9oqXbex91aMOhQFDg5UG90bg6YMQ1HrplX5QlbFkUzyy90KIA3vXfpx0hOcSTQjgdTuff9dQSkS+raPw+vrMn2bsaplpkSkByVOxFGFXPAVP0YirFKDk0LP0pm+W/zOjufdl1nKp06c3jURKllssXjWeicEKLMlpQhGF2ly/WVqtW7i5z4wOypq5UjGpKMckKxpU4OEBTAFizsC0EVpKQGP8uUHPFXz/UwMX8Vql90ARMnK7yZ+GWCKeQCfOMCuu0SYJaJchIwhQM1SXJqou1dMRVFfJEE+2trXNmd8qiV+GW+ZSimIDc7wOSxG4FExsAkgAEk0AFSTuA1MdJlkkYRUkBt7084uDYjs87hSJ03xTEFKlfdQWJwp+8XavlxWhHsb2VVLn2idOCkzpTSQijJxoTMJJ3sUimVd8WpPmhAoMSh0SPrqYiLhkCzTLSZ0xLz5gnhGoCkJlgb1fy92sd2O2Lnla1JCJMsshOqlfeV8hxrXLF+hILmPNtE1WLAMMtADJBO4ak0DmKY7SF4ZsqS/iQgrmfnmFz84ue/rUmVL8XqykmdM4nQdT8BHnq87SqfaZi1+spbq4VZhyyjXESFlBwBJoCzFw44HcRv0aJDEliknxCmW52z0y+hDSzAM4qzgbg+h95eOjVhR80ltK9GffFClplCtAa5jz+NPKIhc8JUWDtTprD2bbmLPUU/wdRx/SIO1kg0I5/XWA3bRhNC4NQYby1Q7kSjMSQ3hDnEcksHz3cIjpavfFBzsFcEi0zPTKKgCGkpfErmdEx6BslilypSUpQmXLSGCEgADgwzjzDsptEqxTxNQ24uHpFvo7X7vSgFRnTJjZCWwfg5AjNgPUlRLk4JY01/YQ3t96JQg4GAHtqoP3ioL57YZk0+jkAIGQWr4gQP3xt1Pny2WQ+gAZI6RMD+9Zk+faZ0izzZncTl45qXYFWppowFNWgvsNlEqWlIFAGPKITYSQn7N3qSTMUTiepd4KkyXz3dHi2iMmSsSgUHwmrOwp84rXtQf7VL19Cn++Z5xZ9oks4b/MVX2ll7Uhx/0Uihy8a+EJ2G6pvUHXrpCQDq1O/6y+tNMWvPezb6ZfRh3YJYz6/HruH6mKJCyywhAxMQHJGtG8NauSAOo4CLe2BuwyJOJfrpBf8AqzPEodHSnpFb3JYjNnS0M6UtMUBkwUyEcMSyabmMXbYrJgSiWT6oxrO9Rr8XMZo2qyv3cs1bxr5/5+EDG1NuSiRMU4C7Qru0HdLDurkEhR6iCO2zjhIHrziw3hAzPl7zFG9p20QnTzJlH0cod3Q0/EOpDcgN5hIBi/7x+0T1LFJYZEsaBCaJ/XrDOUISRC6BGw4ksCDuIPkXj1MyRwloGI/iVp9co8q6HlHoW8rzVOEqTIr4UFavxrSCkf8AsYzyDgp7+YqYPZdCqesokYZYP3U0JbMkjfE5LkplJSj2UArWd5zr1cxqwWJMpCJY9WUMRO9RqSeOZ6wlbSVBKDnMOJXBA0+AjIENsLQe6IV7eKfM4JR6ifPCOhiirGt1vVyetYtvtMtrWeesf9RQkI/KM/fi8oqewpbnTPL6yjUE7KJCQCcIfdq2XEig4Ryuezkk7i2/rkGhn3xL0zDAl2pWgOYjU5XFmoa5a9Yo3MNAKB8snrz4fVYYLArUMAK7+mb8I4tEx3Jzc+dIZGYd8ULTpz0FEjIfM8aCEnjCp844OcAo7xzGJjpYYwGhCoLjjCIEdJgDDZa/hZ7JNoSoHwjnD249sUHEq0iati6ES1YUjiagmBS5EBazKVQLBHWGqpWCZgKqBTEiJgvW7ZiZ8lEwBsYxAKzHWKj7VpeG2J4yUn/yXB9snf0uYruZMpaQlFVKU7nlpAJ2uH+NR/RT/euJOxEyk6UL7/PpE5YktLqaVc8H0o7gOf8ANImyyzwrpw+hx+MFuzd0/abTKlLHo5aTMm0I8I8RSX3kp8+ZNB32b3MwE6YlippyhuADSkckodXlByBiDHNfiU+iBkOuXnCF3SWlpDVmnEobk7uiWEd2ua4wjOcrC+5CXc8KA+cYqgrtE2pTZ5C1pPpZwMuTwSM1cnr5RQhLwTdpF/i122YUH0Mv0UpssKc1D8xc8mgXjcR2mFkwkiFAYoWxUj0hsddqZUmVuRKSSTmVqSCeoyjzfIllZCBmohIHFRAHyj1RLkYUy5Q4KVyH7xnkOlkslPtLOJXIV/QREXnbWE+aNPRS+eVP9xHlD202whMybqT3csccvjXpEXaJaQqXLJ8EkGbMOj1Z+uJXSMisO1SZhMmQC6ZSMSvzKoP/AGPWAGz0GQL6H57x+0EG3V4mbMKzRU1RW25AogeVesDslXD9K743A8TOYEZuD9P0EN1TS2ef10jkltP88t8IzFP5efvijmcX+EN1wqqEjAbS0cjOOk5RyIBWSlzD+3SPRpNKUNdD+8MpJr1iQvCY0sCtT8hWAi42DHLRsQDmyTcK0q3EeUSG0lmSiZiSXCxiHWIlMFdwXam3SjLKsM2Xkd44xBrZK+5NmSVGSZkw+1iIA3U1hp2qzcdqlKZns6DXipcFlzbCJlkKmrKy/qgMnrvgW7Wg1sQN0hA/8lw9GXVIdjmXBpmffWu7zDPFpbLXT9nkzFLoudNlyfeMXvKhySIhOzS5BMnAqYolALVlVQ9UFtQXOvq7szq2+vY5e5a56uSEn5rTGbQRzJjd4oeynCOv0Ir3tf2hNkkS5EstOmy1BxmlBZKjzNQOsHU2YEyQqYQkEmYsnIJT4iT0AjzbtxtGq3WyZPL4CcMsH2ZafVHM1UeJMJNECU7ox41HUbCiTG3hN42VQBR2cWMTrysqT6qFmargJQK3/wCQTHoBdpJSVD15xZHBO/yrFNdi13Gbapq64USsJPBagWfiENyMW7OtTBc9svRyhvOVOZ9wMY5DU6cnGSf5VmHmtvew95gc2hWrukyVFl2lRXNIzEtNSPJk+cTk2zv3cgGg9LOO/h1V7hARtjeuGXPtJzX6CQDnhDuocyCrpCCrr/tve2hah6oOFI/CKCGyWhuSH5CFQQNPr6aNo6UYSWaQovh0/wAQmo0rBSTxp43HIgjFCNARsmNCAWkFiI7tsxyBuhJBjhZrBWCOkmOIUgNgxJ7P3kZE9EzTJQ4GIto2BAXxZJ4WzF6OOUVV2tn+NT/RT/cuCrYO1CbKS58aC2eggS7Vz/Gj+kn+5cZnYurYGyiVd6lj1lkvpkcNNwzLcYXHitU78HdSE8EqGJR5lwOkZGRn2qHO3C+Fy5IkIomYyFHXCkBRHU4eg4xSBzjIyNcekYI6EZGRobUI4eMjIC6uyST3d2TpifXmzygncAEpDeaj1g7VKBtEuV7EqXjA3qJwgnl84yMjFERbpx+yzZgLLnrwFWqQVYA3IfGK67Rj6VMoepJlBSRvKjhc9BGRkIABUkCWFak/p+sZJFC/1UCMjI2OFnMxxMTGRkB0JQYHe/uhEpjIyCExGxGRkB0I5MajIDbR2kRuMgpQJEawxkZAE2xE4ieEaLDbmbWG3avLw21I/wDpR8VRkZE9R//Z"/>
          <p:cNvSpPr>
            <a:spLocks noChangeAspect="1" noChangeArrowheads="1"/>
          </p:cNvSpPr>
          <p:nvPr/>
        </p:nvSpPr>
        <p:spPr bwMode="auto">
          <a:xfrm>
            <a:off x="63500" y="-3841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3" name="AutoShape 8" descr="data:image/jpeg;base64,/9j/4AAQSkZJRgABAQAAAQABAAD/2wCEAAkGBhQSERQUEhQVFRUWFxUXFBcXFxcXFxgXFBUXFxccFxgXHCYfFxojGhcXHy8gIycpLCwsGh4xNTAqNSYrLCkBCQoKBQUFDQUFDSkYEhgpKSkpKSkpKSkpKSkpKSkpKSkpKSkpKSkpKSkpKSkpKSkpKSkpKSkpKSkpKSkpKSkpKf/AABEIAMgA/AMBIgACEQEDEQH/xAAcAAABBQEBAQAAAAAAAAAAAAADAQIEBQYABwj/xAA+EAABAwIEBAUBBAgGAgMAAAABAAIDESEEBRIxBkFRYRMicYGRoQcyQrEUI1JywdHh8BUzYoKSsrPxFkNz/8QAFAEBAAAAAAAAAAAAAAAAAAAAAP/EABQRAQAAAAAAAAAAAAAAAAAAAAD/2gAMAwEAAhEDEQA/AMAyMqQxiWIWRSEDE4BdpT6IBhFamURAEHVXPd0TXhNCBGhEe1K1qeWIBMYieGURkaKGoI4CUMRNCe2JADwk7wkfw1xYgA6NCdGpehNfGghOalEaO+NcGoOa0Jhal5pXtsgHVI0JrmJzAgdpSAJ5CaECA3SkpoTjRAgRA5CC4lASqeHoJKViCPEiFdG1PQCDk9ODEoCBqeAkCIAgbRNbGihq5oqgcGpwaiNYlZGgRrURkaNFhSdgntYBv9L/AJcu6CMI04NRfDpcg+oFR9PdK6G/ZAEtQy1TBBX+FkPwfVAABNLFL8LfshlqCI9qYpDmobmoBUTXolEN6AdVxK4FIQgUOSEpWhcQgbRcAkCc4oGkppK6q4IE1ojH2TERoQc1iKxicG2Rom1QB0JjmKW+NIWIIzGowjsiCJEDUABGkDKKU1iURjmgbA0HfZNfGfvEU6VNBcpzDUjf1AsOp7lTcNgzLtcNN62cRzII6dO6BuWn8I8xuW9z26V5bXtzVw+CR9K0FhQ0FQejh+IKXhcvYAA1ob15fP8ARXGHiFBVBQ4PJX1uQetv62U8cPHYUAPKlR72P1V5DDtRTIYLboMiOFXRjyC4qTQ0rzuDavfso8+EaLSMcz/VSxJ7jnX+yt8yGtkkuXBw29UHl+Lg5i+1xsR17HsoJYt/mHCjbmOrSdxyJ9FlpsrNXWIcz7zSOXUdQgopGIDwrGeMA2ooz2II3hoZiUlzUEgoBGNMLUQodEHBJRLpTUCFI5I7dI5A0JK0Tgkc1ByI1yYdlwKCdRSImpnho0SBzmpoajFqVrEAnBcGIrmJHA0QDjF0PHThg/a5dBX33RWtVfm5LvDjF6kk03oO6A2FY91LVJtc7D+C02XYMNAv05fSyqsowoMh5gAAfF7fP0W1wOAFLoGYSP8Av+atWSNFFGdG1orsjYeQFoI9kE2M+hR4gojHaUXxaFBNhfcbq0ZSnyqQS2KkYbMOSAuKaqLMsDqOsffbWncH8J6gq1llr/fdRp3IPP8APcu0kSM/y38ubXc2n0KpHhejY7LvGjewWNCR+9uP4j3Xn8kZBIO4QRXhBKlPao8oQCIQi1GKG5qAZchVRnNsgkoEBS0TQLrigUlMJXVTeaBy4JCUiC8ARGNSNbZOa1AUpQuAXM3QcUhCIWpWtQMZGqjMoSJ2EXqAKe/9VoGxJJ8Dqcym/nJ/dA/qgTh+Pw6k83En5WwhxAoPZZmLD6G6Tv8AzupuGxh29kF5LO11jT56J7Jb0bt/f1VQ6bSex6bqfhauvsPzQThiPLSiRmIr1CkYXCj1KV+AOrayBWtqLomGbWlW1Q3eTe2wpuen8QpOAmaWhwrQ9eXsgJNh/ZQ5XG/qrJ+JCjuj1Xqgr4TR4WL4jwuid9Nj5h73W0xEFCHC9DVVWe5P4gMrpGxxtaS5xuBQlBhnobqKViotLiKg9xsQRYj1CjyMQRpLIRKPKyyjjdAxxQno0iFIgGSkJsuJSOQImkJQU1Ai6qUlcAgvwUeBl0jIlKZHRAN7UjGqRoRIoUA/DqujYpQYubGgZEFaZaynvb8iVDZGlkxYjANQLinepCA2I8xcT+0dv76lRI2kOUmJ4dqINRy+f/SSCGrqf3ZBJwrQd+Y35qxw40jt82S4d0bQBz/n3KjY/NYYq1c3nW+yC1gzUN9FZR5uwip60PvsvM8w45iBIaQ63LmfVRoOLg5ppva21waoPTMwxTLEHmqtuaUc8cq/mqTLnuxDNTK16V3581meK81fGXNOph52pT35/wBUGuzPjuGA01ealRt7qjP2nPJ8sbyOZoae5pt6Ly05m7xNdA4jm4Einp0W1yrijMPDa9mHgljcD5REGmgPMg15d0HovDmfDFNApehBv69Oyi8S6nYeSFtaAjV3BvT5/NN4Olhka2eFnh1NJI6fcfs6/RTsZNWaRh2dpp3DhSvygx/hfqoCbfqwP+JI/go8rVaY+IsjiY4ULA9p70eVXvFUEGUpoYjyRXSAWQQ5Qo8jVPlagPZzQQyxNc1HITZAgjJNSKQm6UAwngpulJRBsWNT1zGowaga1qkRNTWBFa1BwYu0p7UQNQdG2tFV5tPhpmvbFJqlaKsIBoHNIJv6V+it2hYvLsP4WMdGRu407tdsgu+A2aKiQ11E0ceRPKnwtZ+hAHyhZKOaLDuDRcvJLR6d/YrWRYoNadZAF7uNABvcn3QZnO/E1kNsOZ6Dr8LFZtmsUYMYL5n18wrRja9Tu5b3OsWHwv8ADDnF/laADt11bUPVUuTZAyKOlGuNy889Wog39UGGwmAnmBkZGABSwbStTs2u6PgcPIJAHsLCTaoIv6FbnE4wMtz2DQan6bKflfDWo+LMNth+SC24DjLhetjQhTONOCROSdGqoqO1k7h1ugvpzK20btTWk7ixQfORy8QSFjo2WP4mgm3XUt5w7mMTgGFzYza1BcdBS3Nb3N+FcPif82NruhpQindVkP2fYdhaWsFtqgGiAOU5dFrL2NA10uOZFvM3avdHzHJ/FAa00e17XNNNwD5mntz9kd+FLLANN7WDfyRP8QZE4OcTW4AF6uNAB8VQeO51lGM/TMQ0SyRx6nOjc+pa4vNRp1bjapG23ZWGF1GONzt3MaTyvs74cHD2Wr4wnD56N2a0D33KyMGKpJJCfwnxGfuS3I9pBIf9yB0gQ3NsjSBDeLIIsjEB7VJeEJyCMQmuaikJiCM4JC1HLUwoAuYmFikgVTmxoNQHojXIDDREY5BJhCKgsKIgICiAoAcntcgO0qBmOVh0kcw+8wivdtb/AEqpgKIxyDM4dgOYNhk5TamdC1zTq+n5q84qyc4prmNrXRI5h5BzW6qkcx5af7lKbkccz/EcP1jBWN9SC0jbbdFkY9kYIcPEAN2moqa0+bWQRMphcMHCxw84ja0gGoq0UJLuYCjf/FY5LF7+QIBIHXl3KLgMfria4ANq3Y/hNSCO4Bt7K2yc1u6nsgHlvCkUVC1vqdzy5lXE8I3J0gdU6XEgCpWL/wAdE+ZRxu+4xsh7aqWqPkoNrlULXEkG21lqMvaNNFjMtmZCSNVjdXGC4jjtU15Hl1QTs0zQwMdIW1Y37x7dfqhYLPIp2B0bgQe/0UTHZ9DIHYdx1Ola5ugXJa4EE05C+68sy2WXLcSYnkmN12E8/wCqD17F4gUWfmxtNZc2oANOtTsR0IS4TMvFoeVEHH00uI5g/QBBn5nVqeaz+NYRi4z+3E9p9WOBH/ZyvnBUeenS6B/SXSfSRrm/nRBJogyospUWSRAPWgyPSOkugSSXQELkwoRlSmVA+qHpTfGuu8RAYNTg1MjciUQXVbIrXKGHIsbkE6N6O1ygscpDJEB6pzXqOHJ7SgkakSNyjEp8b0E6DEUJ6HdNMkbWgDyueTb0FQhB66tUFThPK+WLah8Vn7kv3gP3ZAf+YVthJtI99lQ5u/RLFJ+wdL/3JSGmvYO0O/2q1kfWo5oOz3O9EZusvw7gy9xkJOomvcD/ANJ/ETq/Sys8mIawGl9gAgjYwTQOe4Suew7MdS3dpp9DuoWDx87307+nrZaSbKtdC9waDzJoRbmD6KRgsjw8fmfPGAL11AW+UFxwrkgZK6d13uABJ3oBy7f31UTj/KfFZqa37pr3FOY6pZPtEy+IaNTzTmAaexUKfi/CSWjxFnH7rgajrRAbgx/l0m9NldZuykYPVZ/IJmtmOipZYitt/RaLPYXyxUipqHmA/apyQZlypuJsO79GkcGnyUk2P/1uDvyCjx8VEPIkaWkGhr1C9G4Plbi4S6Usex1WhmkUIFjqrv6IMXh8lnmAMcT3AgEECgp1qbKxwn2ezvP6xzIxzvrd8C31XoOPxEUVKEDkWg2Apa3JZ7OOM2RDceqBuH+zjDNHn1SHnVxaPYNoq7iHgKFwrhyI5B+Ek6HfNS09xb81AdxhiJ7YeOSU/wCgHSPV2w9ypGCy7HupJIGA/sF/mFDsbFv1QYLMcC+F5ZI0tcOR6HmCLEdwoupeqY7BtxTPDxUZaR912xaerXCoPpcFYfPuD5sMC7/Mj/bby/fb+H1uO6CjCK0KMXURo3oDNRRIhNKcAgtmlEY9AY5FYUEtiOxQw9HiegPVKHJgRGhARxSjZdVJqQFZIlMgAJOw3QAVT57mzSwsad7FBdZ9gQWiv3JG6T/uFD8i6i5TivEja8nz3bJ2kjOh/wAkavRwRuHc3ZisOInkeIxoDhztYOCo4dWGxc8TvuvDZm/+N5/6E/uoHZ1CC0k8jX2UJmey6HDCxBzqXcdx6DmVY5hKC0jrVC4fwwaynrVBi8Vi8TISZPErvzKitZI6w1m/JvX1XpcmYCLcAqBHxjDCTSOvYU/mgpOH/s9lncXTBzGCm+7q8uy9GynhHDxscwRtuPNavoASssOOpJ/IwaG9rn2Wr4fx1GgNa53Vx77oKZmBdhZxvodYc6H8qLXYPMb1dbl77lRs8LSwlw2uP4KKWkRw6vKC8udW3Sl0FR9o+SAFs7R5X2koPxcj7qq4Tw+M8IuwoLhrIDT5W2+8XOJAaPzotvnGf4NsL2TTxAFpqNQca0tZtSrnh3OsM2BgjoGgCjWjr6bk9eaCtw2RyyMH6TLpPNkIo0ernCrj3oFLw3COEa7U6ISOGzpD4lPQOsPYKLxNxuyI3ABpt+L3HJed4/7RZHyBsep/+lgJ+aIPX8XmkUMTnWAaNhYKHFjfFFYiK2qDsfT++SxeV4HEYhhGIc2BjhSh8zyD76W/J9FSuzzE5XN4cpEkJPkkFwRXl+yeoQesWaKOcK9+aE6Vt+n0+FR5XxjHO0AUcDuD/VXrMMxwqw0+o+CgxWb/AGa+I8vw0jGhxr4bwQG9dJFbdqWWUzjhybCECVoodnNOpp7A9exovXooH1oXt7aW0Hvckn3VLxrEThJNQqAAfQtIoR/fNB5e0p6YE9pQT43KRGoMblKjcglURYyotUSIoJdURhQGORmhAaqZrXKHjsToFBWp6IImc5wI2kfXqslLjC+tai9QCKfHVEzqc11HcWpWtPZQxiBIytL9uvZATBY+SJ4kj8r2m3cHkeoWsxeZx4l2EnqGkSeDOObWzgtJ7gG49lhJQ5m9x1HVCfiKggGlQg3uZ6Yzpc9jhejmuBaaEt5GxqDYp2DzmBraGZg5U1BY3IcKZ5W4d0z42uJqdR06RyDa71rut3LwXlkIDS50ryLkvcKHsG6R81QVmJx8Mho2YOJ5DV8VopOF4RiI1SzQM/8A0niafjUXfRVkmT4RjrBrr7Uc4fLqV+Fssl4kwWEY536JHTTSpaxgr3JBJ9LlALB4fAwi2JwbiL0bMwmw5aqX7VVXmn2pxxCmGj1P2DnHygegNXH4WL4gzaGbFvlihZGw7RgeUm9SQfX6BTMn8OUkOYKG2iNoBd6uG3qgtcI7McyoXTNiY4+X8APcNYKn1JUPPuEfCcWyYkzPAudVvQF9z7LY8P8AAMpj/VytaATpjlDnFrTcASRub9WlVWdSx4Z/gYiDVNQGnjuLKGtCPICQgx+W4OMytbI18ra3YJNJp67BbDOZ2NaBlzJIXhoaGMlLhTq8u9/uqhz6eRrKRBkYLdYMZrUAV53rT3UPgfPvClcxwLjIQQbF2oV671/ggmScJ4qVwdK5wBIrV1XGu/otdl8OHwUdBSu5NqlUedccvLhDFG5riQPPZxJtsdlk81xk5P6w/VBrs248Ar4aymO4nklBDnVB3BuFRkkpKILjKc9dC+oJA+i9AyHjMkij6djsV5Q0XVnhWkCra1F0HveT52yb8QD/AMTaj+C0Au2hGppFwRUH2K8R4eztzXCwPfYr13IMaXRiptT4Qeb8U4BkWKeIvuGjmgctW4HYGvsq4MV5xbGP0uSm3l/6glVAagDApkZUWIWUlhQH1IkL0CiLFZBLYVIYorCj+IAKk0HMoCveAKlZ7GYrUXV5Hb/T2TsdnLXmjXWHele/dAbvQkj629+aCozfBksN60/jtdZiOUsdvRbHFRUOxqem1DtbqVQY7Lg42seXIFAJmJruT3IuhyYfVdluo7oQwrgSPX6JWyEHehqgZsaGoIU6LO5m211HcA0QnEOFHdr86k3uozoC3a6C3h4lkFnO92Njafo2v1Q53iY1Ly49XEk/W4VWx/VHYwG+/wCf9/zQT8JkzXEEmy3HDeDijIoAsBD4jTY19f5q7yuaYm1kHtWExbSLGhWO+1XLC+BuKitLh71HOJx8wPob/wDJQssmkZQufzWldO2WMh3mBBa4ci14oQg8fyHOIqOE/mJtpI5EHY1sa0VPicM/Dyg0IoQ5hPMbhSc84fkwsukgluo+G/qB+RpQrWNdFJgPFndHI4ECSOobIG1064wOYGkk87oImdsbiWeJEf1kbWSim9HXPw4IceGZLEywBc0F1OR/EXO3oDy+apMtyzTiS/Dv/UElrPEOlzm12rTTUeyk4jDeBPLC5oaC641Vo4iumo5Gx+UGdzDCtB8goKW9BzPqq5uGJP1PotVjcNbma0LjTe9GtA6nkFEGFDA4n8N3nq/k0HoEFIyCpNeVB7qdgYDU1NFc5ZkB0B5bd1XX7/yH1qp0OTAuLTYUQRcPhmtFdTmuABoKEH5WjwHFj42+WthV1ensq/DSfo5o4tLadQSK8qFWGFy3xnM2GtzbAAUFd6Dc0qgLncL9fiOaWiQNcAdxVose4VaAvUsyyxs0RYRt909DyXnGNy98TyxwuPyQV8IUgBcuQEajNC5cgOEDMMtlxOnDw2c8jW7kxnMn+XNcuQa3A/Z3g42MYYWyFo+8+5J5uPUldjOAsO67AYnHmxxp7sNWkLlyDKZ7w3Nh6uIEjP228h/rZyA6iu3JZnF4bY2cKChae9D9Vy5BWSNrsD3rc978/dVuIjuafRcuQNjjKM1nVcuQK+Bp/n/e6E7DujN9hzFx79Fy5BKgxNHVdXoCPSn5AD5WryicFrRVrgL053F9rjmfhIuQWU2AksY316xu3FN9LtjToVMwubBrSx5oaXruD36XXLkGY4jzAzNcwOGjWxxPOoadumyTPvCgbE6KJrb3GvxBIKAnUCatBqRppy7pVyCw/wAUgjYWFrJIzERA2N7SGOcdX6xo8weKnndQMvy8SQVq4l/nvuXUAoL1FKbrlyBkWILvIf8AMB0j951dTz6NFO1VMiyT9IkbDHXQyheepJ2J6m5PZIuQbPEZe1o+AB2BFVnM/wAUGtNBRw9hb+YK5cgzOGALwTUurudvYc16Dw1hq0LblgL3V3oLW+dvVcuQbSHEig7rpsGx5q5oJ2XLkH//2Q=="/>
          <p:cNvSpPr>
            <a:spLocks noChangeAspect="1" noChangeArrowheads="1"/>
          </p:cNvSpPr>
          <p:nvPr/>
        </p:nvSpPr>
        <p:spPr bwMode="auto">
          <a:xfrm>
            <a:off x="215900" y="-2317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AutoShape 10" descr="data:image/jpeg;base64,/9j/4AAQSkZJRgABAQAAAQABAAD/2wCEAAkGBhQSERQUEhQVFRUWFxUXFBcXFxcXFxgXFBUXFxccFxgXHCYfFxojGhcXHy8gIycpLCwsGh4xNTAqNSYrLCkBCQoKBQUFDQUFDSkYEhgpKSkpKSkpKSkpKSkpKSkpKSkpKSkpKSkpKSkpKSkpKSkpKSkpKSkpKSkpKSkpKSkpKf/AABEIAMgA/AMBIgACEQEDEQH/xAAcAAABBQEBAQAAAAAAAAAAAAADAQIEBQYABwj/xAA+EAABAwIEBAUBBAgGAgMAAAABAAIDESEEBRIxBkFRYRMicYGRoQcyQrEUI1JywdHh8BUzYoKSsrPxFkNz/8QAFAEBAAAAAAAAAAAAAAAAAAAAAP/EABQRAQAAAAAAAAAAAAAAAAAAAAD/2gAMAwEAAhEDEQA/AMAyMqQxiWIWRSEDE4BdpT6IBhFamURAEHVXPd0TXhNCBGhEe1K1qeWIBMYieGURkaKGoI4CUMRNCe2JADwk7wkfw1xYgA6NCdGpehNfGghOalEaO+NcGoOa0Jhal5pXtsgHVI0JrmJzAgdpSAJ5CaECA3SkpoTjRAgRA5CC4lASqeHoJKViCPEiFdG1PQCDk9ODEoCBqeAkCIAgbRNbGihq5oqgcGpwaiNYlZGgRrURkaNFhSdgntYBv9L/AJcu6CMI04NRfDpcg+oFR9PdK6G/ZAEtQy1TBBX+FkPwfVAABNLFL8LfshlqCI9qYpDmobmoBUTXolEN6AdVxK4FIQgUOSEpWhcQgbRcAkCc4oGkppK6q4IE1ojH2TERoQc1iKxicG2Rom1QB0JjmKW+NIWIIzGowjsiCJEDUABGkDKKU1iURjmgbA0HfZNfGfvEU6VNBcpzDUjf1AsOp7lTcNgzLtcNN62cRzII6dO6BuWn8I8xuW9z26V5bXtzVw+CR9K0FhQ0FQejh+IKXhcvYAA1ob15fP8ARXGHiFBVBQ4PJX1uQetv62U8cPHYUAPKlR72P1V5DDtRTIYLboMiOFXRjyC4qTQ0rzuDavfso8+EaLSMcz/VSxJ7jnX+yt8yGtkkuXBw29UHl+Lg5i+1xsR17HsoJYt/mHCjbmOrSdxyJ9FlpsrNXWIcz7zSOXUdQgopGIDwrGeMA2ooz2II3hoZiUlzUEgoBGNMLUQodEHBJRLpTUCFI5I7dI5A0JK0Tgkc1ByI1yYdlwKCdRSImpnho0SBzmpoajFqVrEAnBcGIrmJHA0QDjF0PHThg/a5dBX33RWtVfm5LvDjF6kk03oO6A2FY91LVJtc7D+C02XYMNAv05fSyqsowoMh5gAAfF7fP0W1wOAFLoGYSP8Av+atWSNFFGdG1orsjYeQFoI9kE2M+hR4gojHaUXxaFBNhfcbq0ZSnyqQS2KkYbMOSAuKaqLMsDqOsffbWncH8J6gq1llr/fdRp3IPP8APcu0kSM/y38ubXc2n0KpHhejY7LvGjewWNCR+9uP4j3Xn8kZBIO4QRXhBKlPao8oQCIQi1GKG5qAZchVRnNsgkoEBS0TQLrigUlMJXVTeaBy4JCUiC8ARGNSNbZOa1AUpQuAXM3QcUhCIWpWtQMZGqjMoSJ2EXqAKe/9VoGxJJ8Dqcym/nJ/dA/qgTh+Pw6k83En5WwhxAoPZZmLD6G6Tv8AzupuGxh29kF5LO11jT56J7Jb0bt/f1VQ6bSex6bqfhauvsPzQThiPLSiRmIr1CkYXCj1KV+AOrayBWtqLomGbWlW1Q3eTe2wpuen8QpOAmaWhwrQ9eXsgJNh/ZQ5XG/qrJ+JCjuj1Xqgr4TR4WL4jwuid9Nj5h73W0xEFCHC9DVVWe5P4gMrpGxxtaS5xuBQlBhnobqKViotLiKg9xsQRYj1CjyMQRpLIRKPKyyjjdAxxQno0iFIgGSkJsuJSOQImkJQU1Ai6qUlcAgvwUeBl0jIlKZHRAN7UjGqRoRIoUA/DqujYpQYubGgZEFaZaynvb8iVDZGlkxYjANQLinepCA2I8xcT+0dv76lRI2kOUmJ4dqINRy+f/SSCGrqf3ZBJwrQd+Y35qxw40jt82S4d0bQBz/n3KjY/NYYq1c3nW+yC1gzUN9FZR5uwip60PvsvM8w45iBIaQ63LmfVRoOLg5ppva21waoPTMwxTLEHmqtuaUc8cq/mqTLnuxDNTK16V3581meK81fGXNOph52pT35/wBUGuzPjuGA01ealRt7qjP2nPJ8sbyOZoae5pt6Ly05m7xNdA4jm4Einp0W1yrijMPDa9mHgljcD5REGmgPMg15d0HovDmfDFNApehBv69Oyi8S6nYeSFtaAjV3BvT5/NN4Olhka2eFnh1NJI6fcfs6/RTsZNWaRh2dpp3DhSvygx/hfqoCbfqwP+JI/go8rVaY+IsjiY4ULA9p70eVXvFUEGUpoYjyRXSAWQQ5Qo8jVPlagPZzQQyxNc1HITZAgjJNSKQm6UAwngpulJRBsWNT1zGowaga1qkRNTWBFa1BwYu0p7UQNQdG2tFV5tPhpmvbFJqlaKsIBoHNIJv6V+it2hYvLsP4WMdGRu407tdsgu+A2aKiQ11E0ceRPKnwtZ+hAHyhZKOaLDuDRcvJLR6d/YrWRYoNadZAF7uNABvcn3QZnO/E1kNsOZ6Dr8LFZtmsUYMYL5n18wrRja9Tu5b3OsWHwv8ADDnF/laADt11bUPVUuTZAyKOlGuNy889Wog39UGGwmAnmBkZGABSwbStTs2u6PgcPIJAHsLCTaoIv6FbnE4wMtz2DQan6bKflfDWo+LMNth+SC24DjLhetjQhTONOCROSdGqoqO1k7h1ugvpzK20btTWk7ixQfORy8QSFjo2WP4mgm3XUt5w7mMTgGFzYza1BcdBS3Nb3N+FcPif82NruhpQindVkP2fYdhaWsFtqgGiAOU5dFrL2NA10uOZFvM3avdHzHJ/FAa00e17XNNNwD5mntz9kd+FLLANN7WDfyRP8QZE4OcTW4AF6uNAB8VQeO51lGM/TMQ0SyRx6nOjc+pa4vNRp1bjapG23ZWGF1GONzt3MaTyvs74cHD2Wr4wnD56N2a0D33KyMGKpJJCfwnxGfuS3I9pBIf9yB0gQ3NsjSBDeLIIsjEB7VJeEJyCMQmuaikJiCM4JC1HLUwoAuYmFikgVTmxoNQHojXIDDREY5BJhCKgsKIgICiAoAcntcgO0qBmOVh0kcw+8wivdtb/AEqpgKIxyDM4dgOYNhk5TamdC1zTq+n5q84qyc4prmNrXRI5h5BzW6qkcx5af7lKbkccz/EcP1jBWN9SC0jbbdFkY9kYIcPEAN2moqa0+bWQRMphcMHCxw84ja0gGoq0UJLuYCjf/FY5LF7+QIBIHXl3KLgMfria4ANq3Y/hNSCO4Bt7K2yc1u6nsgHlvCkUVC1vqdzy5lXE8I3J0gdU6XEgCpWL/wAdE+ZRxu+4xsh7aqWqPkoNrlULXEkG21lqMvaNNFjMtmZCSNVjdXGC4jjtU15Hl1QTs0zQwMdIW1Y37x7dfqhYLPIp2B0bgQe/0UTHZ9DIHYdx1Ola5ugXJa4EE05C+68sy2WXLcSYnkmN12E8/wCqD17F4gUWfmxtNZc2oANOtTsR0IS4TMvFoeVEHH00uI5g/QBBn5nVqeaz+NYRi4z+3E9p9WOBH/ZyvnBUeenS6B/SXSfSRrm/nRBJogyospUWSRAPWgyPSOkugSSXQELkwoRlSmVA+qHpTfGuu8RAYNTg1MjciUQXVbIrXKGHIsbkE6N6O1ygscpDJEB6pzXqOHJ7SgkakSNyjEp8b0E6DEUJ6HdNMkbWgDyueTb0FQhB66tUFThPK+WLah8Vn7kv3gP3ZAf+YVthJtI99lQ5u/RLFJ+wdL/3JSGmvYO0O/2q1kfWo5oOz3O9EZusvw7gy9xkJOomvcD/ANJ/ETq/Sys8mIawGl9gAgjYwTQOe4Suew7MdS3dpp9DuoWDx87307+nrZaSbKtdC9waDzJoRbmD6KRgsjw8fmfPGAL11AW+UFxwrkgZK6d13uABJ3oBy7f31UTj/KfFZqa37pr3FOY6pZPtEy+IaNTzTmAaexUKfi/CSWjxFnH7rgajrRAbgx/l0m9NldZuykYPVZ/IJmtmOipZYitt/RaLPYXyxUipqHmA/apyQZlypuJsO79GkcGnyUk2P/1uDvyCjx8VEPIkaWkGhr1C9G4Plbi4S6Usex1WhmkUIFjqrv6IMXh8lnmAMcT3AgEECgp1qbKxwn2ezvP6xzIxzvrd8C31XoOPxEUVKEDkWg2Apa3JZ7OOM2RDceqBuH+zjDNHn1SHnVxaPYNoq7iHgKFwrhyI5B+Ek6HfNS09xb81AdxhiJ7YeOSU/wCgHSPV2w9ypGCy7HupJIGA/sF/mFDsbFv1QYLMcC+F5ZI0tcOR6HmCLEdwoupeqY7BtxTPDxUZaR912xaerXCoPpcFYfPuD5sMC7/Mj/bby/fb+H1uO6CjCK0KMXURo3oDNRRIhNKcAgtmlEY9AY5FYUEtiOxQw9HiegPVKHJgRGhARxSjZdVJqQFZIlMgAJOw3QAVT57mzSwsad7FBdZ9gQWiv3JG6T/uFD8i6i5TivEja8nz3bJ2kjOh/wAkavRwRuHc3ZisOInkeIxoDhztYOCo4dWGxc8TvuvDZm/+N5/6E/uoHZ1CC0k8jX2UJmey6HDCxBzqXcdx6DmVY5hKC0jrVC4fwwaynrVBi8Vi8TISZPErvzKitZI6w1m/JvX1XpcmYCLcAqBHxjDCTSOvYU/mgpOH/s9lncXTBzGCm+7q8uy9GynhHDxscwRtuPNavoASssOOpJ/IwaG9rn2Wr4fx1GgNa53Vx77oKZmBdhZxvodYc6H8qLXYPMb1dbl77lRs8LSwlw2uP4KKWkRw6vKC8udW3Sl0FR9o+SAFs7R5X2koPxcj7qq4Tw+M8IuwoLhrIDT5W2+8XOJAaPzotvnGf4NsL2TTxAFpqNQca0tZtSrnh3OsM2BgjoGgCjWjr6bk9eaCtw2RyyMH6TLpPNkIo0ernCrj3oFLw3COEa7U6ISOGzpD4lPQOsPYKLxNxuyI3ABpt+L3HJed4/7RZHyBsep/+lgJ+aIPX8XmkUMTnWAaNhYKHFjfFFYiK2qDsfT++SxeV4HEYhhGIc2BjhSh8zyD76W/J9FSuzzE5XN4cpEkJPkkFwRXl+yeoQesWaKOcK9+aE6Vt+n0+FR5XxjHO0AUcDuD/VXrMMxwqw0+o+CgxWb/AGa+I8vw0jGhxr4bwQG9dJFbdqWWUzjhybCECVoodnNOpp7A9exovXooH1oXt7aW0Hvckn3VLxrEThJNQqAAfQtIoR/fNB5e0p6YE9pQT43KRGoMblKjcglURYyotUSIoJdURhQGORmhAaqZrXKHjsToFBWp6IImc5wI2kfXqslLjC+tai9QCKfHVEzqc11HcWpWtPZQxiBIytL9uvZATBY+SJ4kj8r2m3cHkeoWsxeZx4l2EnqGkSeDOObWzgtJ7gG49lhJQ5m9x1HVCfiKggGlQg3uZ6Yzpc9jhejmuBaaEt5GxqDYp2DzmBraGZg5U1BY3IcKZ5W4d0z42uJqdR06RyDa71rut3LwXlkIDS50ryLkvcKHsG6R81QVmJx8Mho2YOJ5DV8VopOF4RiI1SzQM/8A0niafjUXfRVkmT4RjrBrr7Uc4fLqV+Fssl4kwWEY536JHTTSpaxgr3JBJ9LlALB4fAwi2JwbiL0bMwmw5aqX7VVXmn2pxxCmGj1P2DnHygegNXH4WL4gzaGbFvlihZGw7RgeUm9SQfX6BTMn8OUkOYKG2iNoBd6uG3qgtcI7McyoXTNiY4+X8APcNYKn1JUPPuEfCcWyYkzPAudVvQF9z7LY8P8AAMpj/VytaATpjlDnFrTcASRub9WlVWdSx4Z/gYiDVNQGnjuLKGtCPICQgx+W4OMytbI18ra3YJNJp67BbDOZ2NaBlzJIXhoaGMlLhTq8u9/uqhz6eRrKRBkYLdYMZrUAV53rT3UPgfPvClcxwLjIQQbF2oV671/ggmScJ4qVwdK5wBIrV1XGu/otdl8OHwUdBSu5NqlUedccvLhDFG5riQPPZxJtsdlk81xk5P6w/VBrs248Ar4aymO4nklBDnVB3BuFRkkpKILjKc9dC+oJA+i9AyHjMkij6djsV5Q0XVnhWkCra1F0HveT52yb8QD/AMTaj+C0Au2hGppFwRUH2K8R4eztzXCwPfYr13IMaXRiptT4Qeb8U4BkWKeIvuGjmgctW4HYGvsq4MV5xbGP0uSm3l/6glVAagDApkZUWIWUlhQH1IkL0CiLFZBLYVIYorCj+IAKk0HMoCveAKlZ7GYrUXV5Hb/T2TsdnLXmjXWHele/dAbvQkj629+aCozfBksN60/jtdZiOUsdvRbHFRUOxqem1DtbqVQY7Lg42seXIFAJmJruT3IuhyYfVdluo7oQwrgSPX6JWyEHehqgZsaGoIU6LO5m211HcA0QnEOFHdr86k3uozoC3a6C3h4lkFnO92Njafo2v1Q53iY1Ly49XEk/W4VWx/VHYwG+/wCf9/zQT8JkzXEEmy3HDeDijIoAsBD4jTY19f5q7yuaYm1kHtWExbSLGhWO+1XLC+BuKitLh71HOJx8wPob/wDJQssmkZQufzWldO2WMh3mBBa4ci14oQg8fyHOIqOE/mJtpI5EHY1sa0VPicM/Dyg0IoQ5hPMbhSc84fkwsukgluo+G/qB+RpQrWNdFJgPFndHI4ECSOobIG1064wOYGkk87oImdsbiWeJEf1kbWSim9HXPw4IceGZLEywBc0F1OR/EXO3oDy+apMtyzTiS/Dv/UElrPEOlzm12rTTUeyk4jDeBPLC5oaC641Vo4iumo5Gx+UGdzDCtB8goKW9BzPqq5uGJP1PotVjcNbma0LjTe9GtA6nkFEGFDA4n8N3nq/k0HoEFIyCpNeVB7qdgYDU1NFc5ZkB0B5bd1XX7/yH1qp0OTAuLTYUQRcPhmtFdTmuABoKEH5WjwHFj42+WthV1ensq/DSfo5o4tLadQSK8qFWGFy3xnM2GtzbAAUFd6Dc0qgLncL9fiOaWiQNcAdxVose4VaAvUsyyxs0RYRt909DyXnGNy98TyxwuPyQV8IUgBcuQEajNC5cgOEDMMtlxOnDw2c8jW7kxnMn+XNcuQa3A/Z3g42MYYWyFo+8+5J5uPUldjOAsO67AYnHmxxp7sNWkLlyDKZ7w3Nh6uIEjP228h/rZyA6iu3JZnF4bY2cKChae9D9Vy5BWSNrsD3rc978/dVuIjuafRcuQNjjKM1nVcuQK+Bp/n/e6E7DujN9hzFx79Fy5BKgxNHVdXoCPSn5AD5WryicFrRVrgL053F9rjmfhIuQWU2AksY316xu3FN9LtjToVMwubBrSx5oaXruD36XXLkGY4jzAzNcwOGjWxxPOoadumyTPvCgbE6KJrb3GvxBIKAnUCatBqRppy7pVyCw/wAUgjYWFrJIzERA2N7SGOcdX6xo8weKnndQMvy8SQVq4l/nvuXUAoL1FKbrlyBkWILvIf8AMB0j951dTz6NFO1VMiyT9IkbDHXQyheepJ2J6m5PZIuQbPEZe1o+AB2BFVnM/wAUGtNBRw9hb+YK5cgzOGALwTUurudvYc16Dw1hq0LblgL3V3oLW+dvVcuQbSHEig7rpsGx5q5oJ2XLkH//2Q=="/>
          <p:cNvSpPr>
            <a:spLocks noChangeAspect="1" noChangeArrowheads="1"/>
          </p:cNvSpPr>
          <p:nvPr/>
        </p:nvSpPr>
        <p:spPr bwMode="auto">
          <a:xfrm>
            <a:off x="368300" y="-793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884587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916832"/>
            <a:ext cx="8928992" cy="3865616"/>
          </a:xfrm>
        </p:spPr>
        <p:txBody>
          <a:bodyPr/>
          <a:lstStyle/>
          <a:p>
            <a:pPr marL="624078" indent="-514350">
              <a:buClrTx/>
              <a:buAutoNum type="arabicPeriod"/>
            </a:pPr>
            <a:r>
              <a:rPr lang="cy-GB" dirty="0" smtClean="0"/>
              <a:t>Ceisiwch beidio â bod yn glyfar.</a:t>
            </a:r>
          </a:p>
          <a:p>
            <a:pPr marL="624078" indent="-514350">
              <a:buClrTx/>
              <a:buAutoNum type="arabicPeriod"/>
            </a:pPr>
            <a:endParaRPr lang="cy-GB" dirty="0" smtClean="0"/>
          </a:p>
          <a:p>
            <a:pPr marL="624078" indent="-514350">
              <a:buClrTx/>
              <a:buAutoNum type="arabicPeriod" startAt="2"/>
            </a:pPr>
            <a:r>
              <a:rPr lang="cy-GB" dirty="0" smtClean="0"/>
              <a:t>Peidiwch ag arall gyfeirio.</a:t>
            </a:r>
          </a:p>
          <a:p>
            <a:pPr marL="624078" indent="-514350">
              <a:buAutoNum type="arabicPeriod" startAt="2"/>
            </a:pPr>
            <a:endParaRPr lang="cy-GB" dirty="0" smtClean="0"/>
          </a:p>
          <a:p>
            <a:pPr marL="714375" indent="-604838">
              <a:buNone/>
            </a:pPr>
            <a:r>
              <a:rPr lang="cy-GB" dirty="0" smtClean="0"/>
              <a:t>3.	Peidiwch ag arloesi ar gyfer y dyfodol, arloeswch ar gyfer heddiw.</a:t>
            </a:r>
          </a:p>
          <a:p>
            <a:pPr marL="109728" indent="0">
              <a:buNone/>
            </a:pPr>
            <a:endParaRPr lang="en-GB" dirty="0"/>
          </a:p>
        </p:txBody>
      </p:sp>
      <p:sp>
        <p:nvSpPr>
          <p:cNvPr id="4" name="Rectangle 3"/>
          <p:cNvSpPr/>
          <p:nvPr/>
        </p:nvSpPr>
        <p:spPr>
          <a:xfrm>
            <a:off x="323528" y="1196752"/>
            <a:ext cx="8352928" cy="584775"/>
          </a:xfrm>
          <a:prstGeom prst="rect">
            <a:avLst/>
          </a:prstGeom>
        </p:spPr>
        <p:txBody>
          <a:bodyPr wrap="square">
            <a:spAutoFit/>
          </a:bodyPr>
          <a:lstStyle/>
          <a:p>
            <a:pPr algn="ctr"/>
            <a:r>
              <a:rPr lang="en-GB" altLang="en-US" sz="3200" b="1" dirty="0" err="1" smtClean="0">
                <a:solidFill>
                  <a:schemeClr val="tx2"/>
                </a:solidFill>
                <a:latin typeface="+mj-lt"/>
              </a:rPr>
              <a:t>Pethau</a:t>
            </a:r>
            <a:r>
              <a:rPr lang="en-GB" altLang="en-US" sz="3200" b="1" dirty="0" smtClean="0">
                <a:solidFill>
                  <a:schemeClr val="tx2"/>
                </a:solidFill>
                <a:latin typeface="+mj-lt"/>
              </a:rPr>
              <a:t> </a:t>
            </a:r>
            <a:r>
              <a:rPr lang="en-GB" altLang="en-US" sz="3200" b="1" dirty="0" err="1" smtClean="0">
                <a:solidFill>
                  <a:schemeClr val="tx2"/>
                </a:solidFill>
                <a:latin typeface="+mj-lt"/>
              </a:rPr>
              <a:t>i</a:t>
            </a:r>
            <a:r>
              <a:rPr lang="en-GB" altLang="en-US" sz="3200" b="1" dirty="0" smtClean="0">
                <a:solidFill>
                  <a:schemeClr val="tx2"/>
                </a:solidFill>
                <a:latin typeface="+mj-lt"/>
              </a:rPr>
              <a:t> </a:t>
            </a:r>
            <a:r>
              <a:rPr lang="en-GB" altLang="en-US" sz="3200" b="1" dirty="0" err="1" smtClean="0">
                <a:solidFill>
                  <a:schemeClr val="tx2"/>
                </a:solidFill>
                <a:latin typeface="+mj-lt"/>
              </a:rPr>
              <a:t>Beidio</a:t>
            </a:r>
            <a:r>
              <a:rPr lang="en-GB" altLang="en-US" sz="3200" b="1" dirty="0" smtClean="0">
                <a:solidFill>
                  <a:schemeClr val="tx2"/>
                </a:solidFill>
                <a:latin typeface="+mj-lt"/>
              </a:rPr>
              <a:t> â </a:t>
            </a:r>
            <a:r>
              <a:rPr lang="en-GB" altLang="en-US" sz="3200" b="1" dirty="0" err="1" smtClean="0">
                <a:solidFill>
                  <a:schemeClr val="tx2"/>
                </a:solidFill>
                <a:latin typeface="+mj-lt"/>
              </a:rPr>
              <a:t>Gwneud</a:t>
            </a:r>
            <a:r>
              <a:rPr lang="en-GB" altLang="en-US" sz="3200" b="1" dirty="0" smtClean="0">
                <a:solidFill>
                  <a:schemeClr val="tx2"/>
                </a:solidFill>
                <a:latin typeface="+mj-lt"/>
              </a:rPr>
              <a:t> </a:t>
            </a:r>
            <a:r>
              <a:rPr lang="en-GB" altLang="en-US" sz="3200" b="1" dirty="0" err="1" smtClean="0">
                <a:solidFill>
                  <a:schemeClr val="tx2"/>
                </a:solidFill>
                <a:latin typeface="+mj-lt"/>
              </a:rPr>
              <a:t>ar</a:t>
            </a:r>
            <a:r>
              <a:rPr lang="en-GB" altLang="en-US" sz="3200" b="1" dirty="0" smtClean="0">
                <a:solidFill>
                  <a:schemeClr val="tx2"/>
                </a:solidFill>
                <a:latin typeface="+mj-lt"/>
              </a:rPr>
              <a:t> </a:t>
            </a:r>
            <a:r>
              <a:rPr lang="en-GB" altLang="en-US" sz="3200" b="1" dirty="0" err="1" smtClean="0">
                <a:solidFill>
                  <a:schemeClr val="tx2"/>
                </a:solidFill>
                <a:latin typeface="+mj-lt"/>
              </a:rPr>
              <a:t>gyfer</a:t>
            </a:r>
            <a:r>
              <a:rPr lang="en-GB" altLang="en-US" sz="3200" b="1" dirty="0" smtClean="0">
                <a:solidFill>
                  <a:schemeClr val="tx2"/>
                </a:solidFill>
                <a:latin typeface="+mj-lt"/>
              </a:rPr>
              <a:t> </a:t>
            </a:r>
            <a:r>
              <a:rPr lang="en-GB" altLang="en-US" sz="3200" b="1" dirty="0" err="1" smtClean="0">
                <a:solidFill>
                  <a:schemeClr val="tx2"/>
                </a:solidFill>
                <a:latin typeface="+mj-lt"/>
              </a:rPr>
              <a:t>Arloesi</a:t>
            </a:r>
            <a:endParaRPr lang="cy-GB" sz="3200" dirty="0">
              <a:solidFill>
                <a:schemeClr val="tx2"/>
              </a:solidFill>
              <a:latin typeface="+mj-lt"/>
            </a:endParaRPr>
          </a:p>
        </p:txBody>
      </p:sp>
    </p:spTree>
    <p:extLst>
      <p:ext uri="{BB962C8B-B14F-4D97-AF65-F5344CB8AC3E}">
        <p14:creationId xmlns:p14="http://schemas.microsoft.com/office/powerpoint/2010/main" val="4121052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467544" y="908720"/>
            <a:ext cx="8229600" cy="1066800"/>
          </a:xfrm>
        </p:spPr>
        <p:txBody>
          <a:bodyPr>
            <a:normAutofit/>
          </a:bodyPr>
          <a:lstStyle/>
          <a:p>
            <a:pPr algn="ctr" eaLnBrk="1" hangingPunct="1"/>
            <a:r>
              <a:rPr lang="cy-GB" altLang="en-US" sz="3200" b="1" dirty="0" smtClean="0"/>
              <a:t>Ffynonellau Arloesi Cyffredinol</a:t>
            </a:r>
            <a:r>
              <a:rPr lang="en-GB" altLang="en-US" dirty="0" smtClean="0"/>
              <a:t>:</a:t>
            </a:r>
          </a:p>
        </p:txBody>
      </p:sp>
      <p:sp>
        <p:nvSpPr>
          <p:cNvPr id="28675" name="Rectangle 3"/>
          <p:cNvSpPr>
            <a:spLocks noGrp="1" noChangeArrowheads="1"/>
          </p:cNvSpPr>
          <p:nvPr>
            <p:ph type="body" idx="4294967295"/>
          </p:nvPr>
        </p:nvSpPr>
        <p:spPr>
          <a:xfrm>
            <a:off x="457200" y="1556792"/>
            <a:ext cx="8229600" cy="5017744"/>
          </a:xfrm>
        </p:spPr>
        <p:txBody>
          <a:bodyPr>
            <a:normAutofit fontScale="92500" lnSpcReduction="10000"/>
          </a:bodyPr>
          <a:lstStyle/>
          <a:p>
            <a:pPr eaLnBrk="1" hangingPunct="1"/>
            <a:endParaRPr lang="cy-GB" altLang="en-US" sz="2800" dirty="0" smtClean="0"/>
          </a:p>
          <a:p>
            <a:pPr eaLnBrk="1" hangingPunct="1"/>
            <a:r>
              <a:rPr lang="cy-GB" altLang="en-US" dirty="0" smtClean="0"/>
              <a:t>c</a:t>
            </a:r>
            <a:r>
              <a:rPr lang="cy-GB" altLang="en-US" sz="2800" dirty="0" smtClean="0"/>
              <a:t>wsmeriaid, prif ddefnyddwyr (allanol);</a:t>
            </a:r>
          </a:p>
          <a:p>
            <a:pPr marL="109728" indent="0" eaLnBrk="1" hangingPunct="1">
              <a:buNone/>
            </a:pPr>
            <a:endParaRPr lang="cy-GB" altLang="en-US" sz="2800" dirty="0" smtClean="0"/>
          </a:p>
          <a:p>
            <a:pPr eaLnBrk="1" hangingPunct="1"/>
            <a:r>
              <a:rPr lang="cy-GB" altLang="en-US" sz="2800" dirty="0" smtClean="0"/>
              <a:t>cystadleuwyr a chyflenwyr cyfredol a photensial</a:t>
            </a:r>
            <a:r>
              <a:rPr lang="cy-GB" altLang="en-US" dirty="0" smtClean="0"/>
              <a:t> </a:t>
            </a:r>
            <a:r>
              <a:rPr lang="cy-GB" altLang="en-US" sz="2800" dirty="0" smtClean="0"/>
              <a:t>(allanol);</a:t>
            </a:r>
          </a:p>
          <a:p>
            <a:pPr marL="109728" indent="0" eaLnBrk="1" hangingPunct="1">
              <a:buNone/>
            </a:pPr>
            <a:endParaRPr lang="cy-GB" altLang="en-US" sz="2800" dirty="0" smtClean="0"/>
          </a:p>
          <a:p>
            <a:pPr eaLnBrk="1" hangingPunct="1"/>
            <a:r>
              <a:rPr lang="cy-GB" altLang="en-US" sz="2800" dirty="0" smtClean="0"/>
              <a:t>asiantaethau ac ymgynghorwyr, a chylchgronau masnach ac arddangosfeydd (allanol);</a:t>
            </a:r>
          </a:p>
          <a:p>
            <a:pPr marL="109728" indent="0" eaLnBrk="1" hangingPunct="1">
              <a:buNone/>
            </a:pPr>
            <a:endParaRPr lang="cy-GB" altLang="en-US" sz="2800" dirty="0" smtClean="0"/>
          </a:p>
          <a:p>
            <a:pPr eaLnBrk="1" hangingPunct="1"/>
            <a:r>
              <a:rPr lang="cy-GB" altLang="en-US" sz="2800" dirty="0" smtClean="0"/>
              <a:t>yr adran ymchwil a datblygiad, cyflogeion, y gweithlu gwerthiant, timau datblygu prosiectau, gweithgareddau tanio syniadau (mewnol).</a:t>
            </a:r>
          </a:p>
          <a:p>
            <a:pPr eaLnBrk="1" hangingPunct="1"/>
            <a:endParaRPr lang="cy-GB" altLang="en-US" sz="2800" dirty="0" smtClean="0"/>
          </a:p>
        </p:txBody>
      </p:sp>
    </p:spTree>
    <p:extLst>
      <p:ext uri="{BB962C8B-B14F-4D97-AF65-F5344CB8AC3E}">
        <p14:creationId xmlns:p14="http://schemas.microsoft.com/office/powerpoint/2010/main" val="26831924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7544" y="908720"/>
            <a:ext cx="8229600" cy="1066800"/>
          </a:xfrm>
          <a:noFill/>
        </p:spPr>
        <p:txBody>
          <a:bodyPr lIns="92075" tIns="46038" rIns="92075" bIns="46038">
            <a:normAutofit/>
          </a:bodyPr>
          <a:lstStyle/>
          <a:p>
            <a:pPr algn="ctr" eaLnBrk="1" hangingPunct="1"/>
            <a:r>
              <a:rPr lang="en-GB" altLang="en-US" sz="3200" b="1" dirty="0" smtClean="0"/>
              <a:t> </a:t>
            </a:r>
            <a:r>
              <a:rPr lang="cy-GB" altLang="en-US" sz="3200" b="1" dirty="0" smtClean="0"/>
              <a:t>Ystyriaethau Arloesi</a:t>
            </a:r>
          </a:p>
        </p:txBody>
      </p:sp>
      <p:sp>
        <p:nvSpPr>
          <p:cNvPr id="29699" name="Rectangle 3"/>
          <p:cNvSpPr>
            <a:spLocks noGrp="1" noChangeArrowheads="1"/>
          </p:cNvSpPr>
          <p:nvPr>
            <p:ph type="body" idx="1"/>
          </p:nvPr>
        </p:nvSpPr>
        <p:spPr>
          <a:xfrm>
            <a:off x="251520" y="1844824"/>
            <a:ext cx="8229600" cy="4325112"/>
          </a:xfrm>
          <a:noFill/>
        </p:spPr>
        <p:txBody>
          <a:bodyPr lIns="92075" tIns="46038" rIns="92075" bIns="46038">
            <a:normAutofit fontScale="25000" lnSpcReduction="20000"/>
          </a:bodyPr>
          <a:lstStyle/>
          <a:p>
            <a:pPr marL="542925" indent="-433388" eaLnBrk="1" hangingPunct="1">
              <a:buClrTx/>
              <a:buFont typeface="Wingdings" pitchFamily="2" charset="2"/>
              <a:buNone/>
            </a:pPr>
            <a:r>
              <a:rPr lang="cy-GB" altLang="en-US" sz="10400" dirty="0" smtClean="0"/>
              <a:t>1</a:t>
            </a:r>
            <a:r>
              <a:rPr lang="cy-GB" altLang="en-US" sz="4500" dirty="0" smtClean="0"/>
              <a:t>.</a:t>
            </a:r>
            <a:r>
              <a:rPr lang="cy-GB" altLang="en-US" sz="4500" dirty="0" smtClean="0">
                <a:solidFill>
                  <a:srgbClr val="00B050"/>
                </a:solidFill>
              </a:rPr>
              <a:t>	</a:t>
            </a:r>
            <a:r>
              <a:rPr lang="cy-GB" altLang="en-US" sz="10400" dirty="0" smtClean="0"/>
              <a:t>Anfanteision y broses arloesi - costau ymchwil a datblygiad, oedi elw, safle a hyder marchnad.</a:t>
            </a:r>
          </a:p>
          <a:p>
            <a:pPr eaLnBrk="1" hangingPunct="1">
              <a:buClrTx/>
              <a:buFont typeface="Wingdings" pitchFamily="2" charset="2"/>
              <a:buNone/>
            </a:pPr>
            <a:endParaRPr lang="cy-GB" altLang="en-US" sz="10400" dirty="0" smtClean="0"/>
          </a:p>
          <a:p>
            <a:pPr marL="566928" indent="-457200" eaLnBrk="1" hangingPunct="1">
              <a:buClrTx/>
              <a:buFont typeface="Wingdings" pitchFamily="2" charset="2"/>
              <a:buAutoNum type="arabicPeriod" startAt="2"/>
            </a:pPr>
            <a:r>
              <a:rPr lang="cy-GB" altLang="en-US" sz="10400" dirty="0" smtClean="0"/>
              <a:t>Anawsterau o ran codi arian ar gyfer arloesi - cyfalaf hau, ansicrwydd, profiad.</a:t>
            </a:r>
          </a:p>
          <a:p>
            <a:pPr marL="566928" indent="-457200" eaLnBrk="1" hangingPunct="1">
              <a:buClrTx/>
              <a:buFont typeface="Wingdings" pitchFamily="2" charset="2"/>
              <a:buAutoNum type="arabicPeriod" startAt="2"/>
            </a:pPr>
            <a:endParaRPr lang="cy-GB" altLang="en-US" sz="10400" dirty="0" smtClean="0"/>
          </a:p>
          <a:p>
            <a:pPr marL="566928" indent="-457200" eaLnBrk="1" hangingPunct="1">
              <a:buClrTx/>
              <a:buFont typeface="Wingdings" pitchFamily="2" charset="2"/>
              <a:buAutoNum type="arabicPeriod" startAt="2"/>
            </a:pPr>
            <a:r>
              <a:rPr lang="cy-GB" altLang="en-US" sz="10400" dirty="0" smtClean="0"/>
              <a:t>Anawsterau wrth amddiffyn hawliau eiddo deallusol (IPR) - patentau, hawlfraint, nodau masnach.</a:t>
            </a:r>
          </a:p>
          <a:p>
            <a:pPr>
              <a:lnSpc>
                <a:spcPct val="80000"/>
              </a:lnSpc>
              <a:buClrTx/>
              <a:buFont typeface="Wingdings" pitchFamily="2" charset="2"/>
              <a:buNone/>
            </a:pPr>
            <a:r>
              <a:rPr lang="cy-GB" altLang="en-US" sz="10400" dirty="0" smtClean="0">
                <a:solidFill>
                  <a:srgbClr val="FFC000"/>
                </a:solidFill>
              </a:rPr>
              <a:t>	</a:t>
            </a:r>
            <a:endParaRPr lang="cy-GB" altLang="en-US" sz="10400" i="1" dirty="0" smtClean="0">
              <a:solidFill>
                <a:srgbClr val="FFC000"/>
              </a:solidFill>
            </a:endParaRPr>
          </a:p>
          <a:p>
            <a:pPr>
              <a:lnSpc>
                <a:spcPct val="80000"/>
              </a:lnSpc>
              <a:buClrTx/>
              <a:buFont typeface="Wingdings" pitchFamily="2" charset="2"/>
              <a:buNone/>
            </a:pPr>
            <a:endParaRPr lang="cy-GB" altLang="en-US" sz="10400" dirty="0" smtClean="0"/>
          </a:p>
          <a:p>
            <a:pPr marL="542925" indent="-434975">
              <a:buClrTx/>
              <a:buFont typeface="Wingdings" pitchFamily="2" charset="2"/>
              <a:buAutoNum type="arabicPeriod" startAt="4"/>
            </a:pPr>
            <a:r>
              <a:rPr lang="cy-GB" altLang="en-US" sz="10400" dirty="0" smtClean="0"/>
              <a:t>Amgylcheddau cymorth arbennig - deoryddion, canolfannau technegol parciau gwyddoniaeth.</a:t>
            </a:r>
          </a:p>
          <a:p>
            <a:pPr algn="r">
              <a:buNone/>
            </a:pPr>
            <a:endParaRPr lang="cy-GB" altLang="en-US" sz="10400" smtClean="0"/>
          </a:p>
          <a:p>
            <a:pPr algn="r">
              <a:buNone/>
            </a:pPr>
            <a:r>
              <a:rPr lang="cy-GB" altLang="en-US" sz="10400" smtClean="0"/>
              <a:t>(</a:t>
            </a:r>
            <a:r>
              <a:rPr lang="cy-GB" altLang="en-US" sz="10400" dirty="0" smtClean="0"/>
              <a:t>Deakin, 1999)</a:t>
            </a:r>
          </a:p>
          <a:p>
            <a:pPr algn="r" eaLnBrk="1" hangingPunct="1">
              <a:buFont typeface="Wingdings" pitchFamily="2" charset="2"/>
              <a:buNone/>
            </a:pPr>
            <a:endParaRPr lang="cy-GB" altLang="en-US" sz="2400" dirty="0" smtClean="0">
              <a:solidFill>
                <a:srgbClr val="0070C0"/>
              </a:solidFill>
            </a:endParaRPr>
          </a:p>
        </p:txBody>
      </p:sp>
    </p:spTree>
    <p:extLst>
      <p:ext uri="{BB962C8B-B14F-4D97-AF65-F5344CB8AC3E}">
        <p14:creationId xmlns:p14="http://schemas.microsoft.com/office/powerpoint/2010/main" val="15781946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1629</TotalTime>
  <Words>1234</Words>
  <Application>Microsoft Office PowerPoint</Application>
  <PresentationFormat>On-screen Show (4:3)</PresentationFormat>
  <Paragraphs>236</Paragraphs>
  <Slides>28</Slides>
  <Notes>20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Urban</vt:lpstr>
      <vt:lpstr>SBUS5004C Menter ac Entrepreneuriaeth </vt:lpstr>
      <vt:lpstr> Arloesi ac Entrepreneuriaeth</vt:lpstr>
      <vt:lpstr>Cysyniad Arloesi</vt:lpstr>
      <vt:lpstr>Arloesi yn ôl Schumpeter</vt:lpstr>
      <vt:lpstr>Lledaenu Arloesedd</vt:lpstr>
      <vt:lpstr>1. Arloeswyr</vt:lpstr>
      <vt:lpstr>2. Mabwysiadwyr Cynnar</vt:lpstr>
      <vt:lpstr>3. Llawn Oed Cynnar</vt:lpstr>
      <vt:lpstr>4. Llawn Oed Hwyr</vt:lpstr>
      <vt:lpstr>5. Laggards</vt:lpstr>
      <vt:lpstr> Mathau o Arloesi</vt:lpstr>
      <vt:lpstr>Diffinio Arloesi</vt:lpstr>
      <vt:lpstr>Arloesi ar Wahanol Lefelau:</vt:lpstr>
      <vt:lpstr>Model o Arloesi (West 2002)</vt:lpstr>
      <vt:lpstr>Arloesi a Grŵpiau</vt:lpstr>
      <vt:lpstr>Prosesau Grŵp:</vt:lpstr>
      <vt:lpstr>Goblygiadau Grŵp</vt:lpstr>
      <vt:lpstr>Mathau o Arloesi:</vt:lpstr>
      <vt:lpstr>  Gweithgareddau Arloesi: </vt:lpstr>
      <vt:lpstr>Enghreifftiau o Gynnyrch: </vt:lpstr>
      <vt:lpstr>Enghreifftiau o Fethiannau (o ran elw):</vt:lpstr>
      <vt:lpstr>Rhesymau dros Fethu:</vt:lpstr>
      <vt:lpstr>Cyfleoedd Arloesi:</vt:lpstr>
      <vt:lpstr>Cyfleoedd Arloesi:</vt:lpstr>
      <vt:lpstr> Pethau i’w Gwneud ar gyfer Arloesi</vt:lpstr>
      <vt:lpstr>PowerPoint Presentation</vt:lpstr>
      <vt:lpstr>Ffynonellau Arloesi Cyffredinol:</vt:lpstr>
      <vt:lpstr> Ystyriaethau Arloesi</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Administrator</cp:lastModifiedBy>
  <cp:revision>92</cp:revision>
  <cp:lastPrinted>2015-10-19T08:41:34Z</cp:lastPrinted>
  <dcterms:created xsi:type="dcterms:W3CDTF">2014-12-18T11:36:24Z</dcterms:created>
  <dcterms:modified xsi:type="dcterms:W3CDTF">2015-11-16T12:41:57Z</dcterms:modified>
</cp:coreProperties>
</file>