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3"/>
  </p:notesMasterIdLst>
  <p:sldIdLst>
    <p:sldId id="256" r:id="rId2"/>
    <p:sldId id="269" r:id="rId3"/>
    <p:sldId id="270" r:id="rId4"/>
    <p:sldId id="271" r:id="rId5"/>
    <p:sldId id="272" r:id="rId6"/>
    <p:sldId id="273" r:id="rId7"/>
    <p:sldId id="274" r:id="rId8"/>
    <p:sldId id="277" r:id="rId9"/>
    <p:sldId id="275" r:id="rId10"/>
    <p:sldId id="276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CF5C2C-DEC0-448F-9B0F-9D6C50F5D63A}" v="4" dt="2026-07-18T20:54:31.7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283" autoAdjust="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mdh Ahsan" userId="2837a9b1-887b-48e8-9303-360e2dc9abaa" providerId="ADAL" clId="{F9B86C87-BC65-4382-950E-906760BB1237}"/>
    <pc:docChg chg="undo custSel addSld delSld modSld">
      <pc:chgData name="Hamdh Ahsan" userId="2837a9b1-887b-48e8-9303-360e2dc9abaa" providerId="ADAL" clId="{F9B86C87-BC65-4382-950E-906760BB1237}" dt="2026-07-18T20:59:15.773" v="107" actId="255"/>
      <pc:docMkLst>
        <pc:docMk/>
      </pc:docMkLst>
      <pc:sldChg chg="modSp mod">
        <pc:chgData name="Hamdh Ahsan" userId="2837a9b1-887b-48e8-9303-360e2dc9abaa" providerId="ADAL" clId="{F9B86C87-BC65-4382-950E-906760BB1237}" dt="2026-07-18T20:55:44.111" v="83" actId="20577"/>
        <pc:sldMkLst>
          <pc:docMk/>
          <pc:sldMk cId="2563627717" sldId="256"/>
        </pc:sldMkLst>
        <pc:spChg chg="mod">
          <ac:chgData name="Hamdh Ahsan" userId="2837a9b1-887b-48e8-9303-360e2dc9abaa" providerId="ADAL" clId="{F9B86C87-BC65-4382-950E-906760BB1237}" dt="2026-07-18T20:55:44.111" v="83" actId="20577"/>
          <ac:spMkLst>
            <pc:docMk/>
            <pc:sldMk cId="2563627717" sldId="256"/>
            <ac:spMk id="2" creationId="{13877589-7B87-1810-7D1A-B5A2048E3490}"/>
          </ac:spMkLst>
        </pc:spChg>
      </pc:sldChg>
      <pc:sldChg chg="del">
        <pc:chgData name="Hamdh Ahsan" userId="2837a9b1-887b-48e8-9303-360e2dc9abaa" providerId="ADAL" clId="{F9B86C87-BC65-4382-950E-906760BB1237}" dt="2026-07-18T20:56:08.569" v="84" actId="47"/>
        <pc:sldMkLst>
          <pc:docMk/>
          <pc:sldMk cId="2715806010" sldId="257"/>
        </pc:sldMkLst>
      </pc:sldChg>
      <pc:sldChg chg="del">
        <pc:chgData name="Hamdh Ahsan" userId="2837a9b1-887b-48e8-9303-360e2dc9abaa" providerId="ADAL" clId="{F9B86C87-BC65-4382-950E-906760BB1237}" dt="2026-07-18T20:56:10.040" v="85" actId="47"/>
        <pc:sldMkLst>
          <pc:docMk/>
          <pc:sldMk cId="2897957523" sldId="258"/>
        </pc:sldMkLst>
      </pc:sldChg>
      <pc:sldChg chg="del">
        <pc:chgData name="Hamdh Ahsan" userId="2837a9b1-887b-48e8-9303-360e2dc9abaa" providerId="ADAL" clId="{F9B86C87-BC65-4382-950E-906760BB1237}" dt="2026-07-18T20:56:11.585" v="86" actId="47"/>
        <pc:sldMkLst>
          <pc:docMk/>
          <pc:sldMk cId="1748499028" sldId="259"/>
        </pc:sldMkLst>
      </pc:sldChg>
      <pc:sldChg chg="del">
        <pc:chgData name="Hamdh Ahsan" userId="2837a9b1-887b-48e8-9303-360e2dc9abaa" providerId="ADAL" clId="{F9B86C87-BC65-4382-950E-906760BB1237}" dt="2026-07-18T20:56:12.330" v="87" actId="47"/>
        <pc:sldMkLst>
          <pc:docMk/>
          <pc:sldMk cId="1424087263" sldId="260"/>
        </pc:sldMkLst>
      </pc:sldChg>
      <pc:sldChg chg="del">
        <pc:chgData name="Hamdh Ahsan" userId="2837a9b1-887b-48e8-9303-360e2dc9abaa" providerId="ADAL" clId="{F9B86C87-BC65-4382-950E-906760BB1237}" dt="2026-07-18T20:56:13.850" v="88" actId="47"/>
        <pc:sldMkLst>
          <pc:docMk/>
          <pc:sldMk cId="1382716628" sldId="262"/>
        </pc:sldMkLst>
      </pc:sldChg>
      <pc:sldChg chg="del">
        <pc:chgData name="Hamdh Ahsan" userId="2837a9b1-887b-48e8-9303-360e2dc9abaa" providerId="ADAL" clId="{F9B86C87-BC65-4382-950E-906760BB1237}" dt="2026-07-18T20:56:16.470" v="91" actId="47"/>
        <pc:sldMkLst>
          <pc:docMk/>
          <pc:sldMk cId="3970473306" sldId="264"/>
        </pc:sldMkLst>
      </pc:sldChg>
      <pc:sldChg chg="del">
        <pc:chgData name="Hamdh Ahsan" userId="2837a9b1-887b-48e8-9303-360e2dc9abaa" providerId="ADAL" clId="{F9B86C87-BC65-4382-950E-906760BB1237}" dt="2026-07-18T20:56:17.920" v="92" actId="47"/>
        <pc:sldMkLst>
          <pc:docMk/>
          <pc:sldMk cId="359125969" sldId="265"/>
        </pc:sldMkLst>
      </pc:sldChg>
      <pc:sldChg chg="del">
        <pc:chgData name="Hamdh Ahsan" userId="2837a9b1-887b-48e8-9303-360e2dc9abaa" providerId="ADAL" clId="{F9B86C87-BC65-4382-950E-906760BB1237}" dt="2026-07-18T20:56:14.509" v="89" actId="47"/>
        <pc:sldMkLst>
          <pc:docMk/>
          <pc:sldMk cId="1917974163" sldId="267"/>
        </pc:sldMkLst>
      </pc:sldChg>
      <pc:sldChg chg="del">
        <pc:chgData name="Hamdh Ahsan" userId="2837a9b1-887b-48e8-9303-360e2dc9abaa" providerId="ADAL" clId="{F9B86C87-BC65-4382-950E-906760BB1237}" dt="2026-07-18T20:56:15.620" v="90" actId="47"/>
        <pc:sldMkLst>
          <pc:docMk/>
          <pc:sldMk cId="3645478630" sldId="268"/>
        </pc:sldMkLst>
      </pc:sldChg>
      <pc:sldChg chg="modSp mod">
        <pc:chgData name="Hamdh Ahsan" userId="2837a9b1-887b-48e8-9303-360e2dc9abaa" providerId="ADAL" clId="{F9B86C87-BC65-4382-950E-906760BB1237}" dt="2026-07-18T20:59:15.773" v="107" actId="255"/>
        <pc:sldMkLst>
          <pc:docMk/>
          <pc:sldMk cId="1890955970" sldId="274"/>
        </pc:sldMkLst>
        <pc:spChg chg="mod">
          <ac:chgData name="Hamdh Ahsan" userId="2837a9b1-887b-48e8-9303-360e2dc9abaa" providerId="ADAL" clId="{F9B86C87-BC65-4382-950E-906760BB1237}" dt="2026-07-18T20:59:15.773" v="107" actId="255"/>
          <ac:spMkLst>
            <pc:docMk/>
            <pc:sldMk cId="1890955970" sldId="274"/>
            <ac:spMk id="3" creationId="{8D2B0202-D542-2667-46F5-F81FC8416C3D}"/>
          </ac:spMkLst>
        </pc:spChg>
      </pc:sldChg>
      <pc:sldChg chg="addSp delSp modSp new mod">
        <pc:chgData name="Hamdh Ahsan" userId="2837a9b1-887b-48e8-9303-360e2dc9abaa" providerId="ADAL" clId="{F9B86C87-BC65-4382-950E-906760BB1237}" dt="2026-07-18T20:57:38.729" v="102" actId="478"/>
        <pc:sldMkLst>
          <pc:docMk/>
          <pc:sldMk cId="211267783" sldId="277"/>
        </pc:sldMkLst>
        <pc:spChg chg="del">
          <ac:chgData name="Hamdh Ahsan" userId="2837a9b1-887b-48e8-9303-360e2dc9abaa" providerId="ADAL" clId="{F9B86C87-BC65-4382-950E-906760BB1237}" dt="2026-07-18T20:57:38.729" v="102" actId="478"/>
          <ac:spMkLst>
            <pc:docMk/>
            <pc:sldMk cId="211267783" sldId="277"/>
            <ac:spMk id="2" creationId="{A949714E-0A7C-D773-7938-C334E3B9BA5A}"/>
          </ac:spMkLst>
        </pc:spChg>
        <pc:spChg chg="del">
          <ac:chgData name="Hamdh Ahsan" userId="2837a9b1-887b-48e8-9303-360e2dc9abaa" providerId="ADAL" clId="{F9B86C87-BC65-4382-950E-906760BB1237}" dt="2026-07-18T20:57:20.978" v="94" actId="22"/>
          <ac:spMkLst>
            <pc:docMk/>
            <pc:sldMk cId="211267783" sldId="277"/>
            <ac:spMk id="3" creationId="{FB49C42B-AF94-AE99-936A-26B2999F8262}"/>
          </ac:spMkLst>
        </pc:spChg>
        <pc:picChg chg="add mod ord">
          <ac:chgData name="Hamdh Ahsan" userId="2837a9b1-887b-48e8-9303-360e2dc9abaa" providerId="ADAL" clId="{F9B86C87-BC65-4382-950E-906760BB1237}" dt="2026-07-18T20:57:34.504" v="101" actId="1076"/>
          <ac:picMkLst>
            <pc:docMk/>
            <pc:sldMk cId="211267783" sldId="277"/>
            <ac:picMk id="5" creationId="{C36232A2-89F6-450A-CB04-EBE8E686602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4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26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0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5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2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02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8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01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89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426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9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55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3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95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0280" y="1122363"/>
            <a:ext cx="8427720" cy="358679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"/>
              </a:rPr>
              <a:t>MODULE NAME – problem solving and decision making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MODULE CODE lclm4004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NAME –Hamdh Ahsan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ID 2532836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LECTURER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06513-7A0E-9EBC-CB0B-862B9FFA9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Introduction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6B3539-5E0A-DC6C-AD26-79BF8E2C79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Basil’s Bakery</a:t>
            </a:r>
            <a:r>
              <a:rPr lang="en-GB" dirty="0"/>
              <a:t> is a small independent bakery located in a shopping retail park in Coventry, UK. The presentation analyses the challenges affecting the business using the </a:t>
            </a:r>
            <a:r>
              <a:rPr lang="en-GB" b="1" dirty="0"/>
              <a:t>PESTLE framework</a:t>
            </a:r>
            <a:r>
              <a:rPr lang="en-GB" dirty="0"/>
              <a:t> and a </a:t>
            </a:r>
            <a:r>
              <a:rPr lang="en-GB" b="1" dirty="0"/>
              <a:t>Fishbone (Cause-and-Effect) diagram</a:t>
            </a:r>
            <a:r>
              <a:rPr lang="en-GB" dirty="0"/>
              <a:t>. The aim is to identify why sales have declined and recommend areas for improvement</a:t>
            </a:r>
          </a:p>
        </p:txBody>
      </p:sp>
    </p:spTree>
    <p:extLst>
      <p:ext uri="{BB962C8B-B14F-4D97-AF65-F5344CB8AC3E}">
        <p14:creationId xmlns:p14="http://schemas.microsoft.com/office/powerpoint/2010/main" val="314296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8A0FA-A1DE-F15F-E741-A447F5177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Company </a:t>
            </a:r>
            <a:r>
              <a:rPr lang="en-GB" b="1" dirty="0" err="1"/>
              <a:t>Backgroun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79318-26BC-206F-93E6-0F391B1C45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b="1" dirty="0"/>
              <a:t>Company:</a:t>
            </a:r>
            <a:r>
              <a:rPr lang="en-GB" dirty="0"/>
              <a:t> Basil’s Bakery</a:t>
            </a:r>
          </a:p>
          <a:p>
            <a:r>
              <a:rPr lang="en-GB" b="1" dirty="0"/>
              <a:t>Founded:</a:t>
            </a:r>
            <a:r>
              <a:rPr lang="en-GB" dirty="0"/>
              <a:t> 2015 </a:t>
            </a:r>
            <a:r>
              <a:rPr lang="en-GB" b="1" dirty="0"/>
              <a:t>Owner:</a:t>
            </a:r>
            <a:r>
              <a:rPr lang="en-GB" dirty="0"/>
              <a:t> Basil </a:t>
            </a:r>
            <a:r>
              <a:rPr lang="en-GB" b="1" dirty="0"/>
              <a:t>Location:</a:t>
            </a:r>
            <a:r>
              <a:rPr lang="en-GB" dirty="0"/>
              <a:t> Shopping retail park, Coventry, UK </a:t>
            </a:r>
            <a:r>
              <a:rPr lang="en-GB" b="1" dirty="0"/>
              <a:t>Products:</a:t>
            </a:r>
            <a:r>
              <a:rPr lang="en-GB" dirty="0"/>
              <a:t> Artisan cakes, pastries and breads made from high-quality organic ingredients. </a:t>
            </a:r>
            <a:r>
              <a:rPr lang="en-GB" b="1" dirty="0"/>
              <a:t>Customers:</a:t>
            </a:r>
            <a:r>
              <a:rPr lang="en-GB" dirty="0"/>
              <a:t> Local shoppers, retail employees, office workers and warehouse staff. </a:t>
            </a:r>
            <a:r>
              <a:rPr lang="en-GB" b="1" dirty="0"/>
              <a:t>Business model:</a:t>
            </a:r>
            <a:r>
              <a:rPr lang="en-GB" dirty="0"/>
              <a:t> Independent bakery focusing on fresh, premium-quality baked goods.</a:t>
            </a:r>
          </a:p>
        </p:txBody>
      </p:sp>
    </p:spTree>
    <p:extLst>
      <p:ext uri="{BB962C8B-B14F-4D97-AF65-F5344CB8AC3E}">
        <p14:creationId xmlns:p14="http://schemas.microsoft.com/office/powerpoint/2010/main" val="141826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56453-C96A-D18F-61BE-1F8FE4D2C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Problem – Nature and Scope (5W2H)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1D6F85-A401-069B-B6E2-3DF303F618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dirty="0"/>
              <a:t>What?</a:t>
            </a:r>
            <a:endParaRPr lang="en-GB" dirty="0"/>
          </a:p>
          <a:p>
            <a:pPr lvl="0"/>
            <a:r>
              <a:rPr lang="en-GB" dirty="0"/>
              <a:t>Sales and customer footfall have remained around </a:t>
            </a:r>
            <a:r>
              <a:rPr lang="en-GB" b="1" dirty="0"/>
              <a:t>25% below 2019 levels</a:t>
            </a:r>
            <a:r>
              <a:rPr lang="en-GB" dirty="0"/>
              <a:t>. </a:t>
            </a:r>
          </a:p>
          <a:p>
            <a:pPr lvl="0"/>
            <a:r>
              <a:rPr lang="en-GB" b="1" dirty="0"/>
              <a:t>Who?</a:t>
            </a:r>
            <a:r>
              <a:rPr lang="en-GB" dirty="0"/>
              <a:t> Basil, his employees and customers.</a:t>
            </a:r>
          </a:p>
          <a:p>
            <a:pPr lvl="0"/>
            <a:r>
              <a:rPr lang="en-GB" b="1" dirty="0"/>
              <a:t>Where?</a:t>
            </a:r>
            <a:r>
              <a:rPr lang="en-GB" dirty="0"/>
              <a:t> Basil’s Bakery, Coventry retail park.</a:t>
            </a:r>
          </a:p>
          <a:p>
            <a:pPr lvl="0"/>
            <a:r>
              <a:rPr lang="en-GB" b="1" dirty="0"/>
              <a:t>When?</a:t>
            </a:r>
            <a:r>
              <a:rPr lang="en-GB" dirty="0"/>
              <a:t> Decline started in </a:t>
            </a:r>
            <a:r>
              <a:rPr lang="en-GB" b="1" dirty="0"/>
              <a:t>2020</a:t>
            </a:r>
            <a:r>
              <a:rPr lang="en-GB" dirty="0"/>
              <a:t> during COVID-19 lockdowns and has continued between </a:t>
            </a:r>
            <a:r>
              <a:rPr lang="en-GB" b="1" dirty="0"/>
              <a:t>2023–2025</a:t>
            </a:r>
            <a:r>
              <a:rPr lang="en-GB" dirty="0"/>
              <a:t>. </a:t>
            </a:r>
          </a:p>
          <a:p>
            <a:pPr lvl="0"/>
            <a:r>
              <a:rPr lang="en-GB" b="1" dirty="0"/>
              <a:t>Why?</a:t>
            </a:r>
            <a:r>
              <a:rPr lang="en-GB" dirty="0"/>
              <a:t> Fewer visitors to the retail park.</a:t>
            </a:r>
          </a:p>
          <a:p>
            <a:pPr lvl="0"/>
            <a:r>
              <a:rPr lang="en-GB" dirty="0"/>
              <a:t>Shop closures reducing customer numbers.</a:t>
            </a:r>
          </a:p>
          <a:p>
            <a:pPr lvl="0"/>
            <a:r>
              <a:rPr lang="en-GB" dirty="0"/>
              <a:t>More people working from home.</a:t>
            </a:r>
          </a:p>
          <a:p>
            <a:pPr lvl="0"/>
            <a:r>
              <a:rPr lang="en-GB" dirty="0"/>
              <a:t>No delivery service.</a:t>
            </a:r>
          </a:p>
          <a:p>
            <a:pPr lvl="0"/>
            <a:r>
              <a:rPr lang="en-GB" dirty="0"/>
              <a:t>Limited ability to take pre-orders.</a:t>
            </a:r>
          </a:p>
          <a:p>
            <a:pPr lvl="0"/>
            <a:r>
              <a:rPr lang="en-GB" dirty="0"/>
              <a:t>Rising business costs.</a:t>
            </a:r>
          </a:p>
          <a:p>
            <a:pPr lvl="0"/>
            <a:r>
              <a:rPr lang="en-GB" b="1" dirty="0"/>
              <a:t>How?</a:t>
            </a:r>
            <a:r>
              <a:rPr lang="en-GB" dirty="0"/>
              <a:t> Reduced customer demand and increasing operating costs have lowered profitability.</a:t>
            </a:r>
          </a:p>
          <a:p>
            <a:r>
              <a:rPr lang="en-GB" b="1" dirty="0"/>
              <a:t>How much?</a:t>
            </a:r>
            <a:r>
              <a:rPr lang="en-GB" dirty="0"/>
              <a:t> Sales have stagnated at approximately </a:t>
            </a:r>
            <a:r>
              <a:rPr lang="en-GB" b="1" dirty="0"/>
              <a:t>25% below 2019 figures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479205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DD9D8-4DC0-37B8-6AEB-931E565FA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PESTLE Analysis (Political, Economic, Social)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B84113-2FDD-C64E-8996-03A0932DA9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Political</a:t>
            </a:r>
            <a:endParaRPr lang="en-GB" dirty="0"/>
          </a:p>
          <a:p>
            <a:pPr lvl="0"/>
            <a:r>
              <a:rPr lang="en-GB" dirty="0"/>
              <a:t>COVID-19 lockdown restrictions reduced customer footfall.</a:t>
            </a:r>
          </a:p>
          <a:p>
            <a:pPr lvl="0"/>
            <a:r>
              <a:rPr lang="en-GB" dirty="0"/>
              <a:t>Business rates and government policies affect operating costs.</a:t>
            </a:r>
          </a:p>
          <a:p>
            <a:pPr lvl="0"/>
            <a:r>
              <a:rPr lang="en-GB" b="1" dirty="0"/>
              <a:t>Economic</a:t>
            </a:r>
            <a:r>
              <a:rPr lang="en-GB" dirty="0"/>
              <a:t> Rising inflation has increased utility bills, rent and insurance.</a:t>
            </a:r>
          </a:p>
          <a:p>
            <a:pPr lvl="0"/>
            <a:r>
              <a:rPr lang="en-GB" dirty="0"/>
              <a:t>Organic ingredients have become more expensive and unpredictable.</a:t>
            </a:r>
          </a:p>
          <a:p>
            <a:pPr lvl="0"/>
            <a:r>
              <a:rPr lang="en-GB" b="1" dirty="0"/>
              <a:t>Social</a:t>
            </a:r>
            <a:r>
              <a:rPr lang="en-GB" dirty="0"/>
              <a:t> More people work from home and visit the retail park less often.</a:t>
            </a:r>
          </a:p>
          <a:p>
            <a:pPr lvl="0"/>
            <a:r>
              <a:rPr lang="en-GB" dirty="0"/>
              <a:t>Customers increasingly expect delivery and convenient ordering.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3189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5DCC0-A5CB-4ECC-3324-4FE1F5F49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PESTLE Analysis (Technological, Legal, Environmental)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8BFC9A-7F4A-0955-5843-61C16CB17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Technological</a:t>
            </a:r>
            <a:endParaRPr lang="en-GB" dirty="0"/>
          </a:p>
          <a:p>
            <a:pPr lvl="0"/>
            <a:r>
              <a:rPr lang="en-GB" dirty="0"/>
              <a:t>No online ordering or delivery system.</a:t>
            </a:r>
          </a:p>
          <a:p>
            <a:pPr lvl="0"/>
            <a:r>
              <a:rPr lang="en-GB" dirty="0"/>
              <a:t>Limited ability to manage customer pre-orders.</a:t>
            </a:r>
          </a:p>
          <a:p>
            <a:pPr lvl="0"/>
            <a:r>
              <a:rPr lang="en-GB" b="1" dirty="0"/>
              <a:t>Legal</a:t>
            </a:r>
            <a:r>
              <a:rPr lang="en-GB" dirty="0"/>
              <a:t> Must comply with UK food hygiene and health &amp; safety regulations.</a:t>
            </a:r>
          </a:p>
          <a:p>
            <a:pPr lvl="0"/>
            <a:r>
              <a:rPr lang="en-GB" dirty="0"/>
              <a:t>Employment laws and minimum wage increases increase labour costs.</a:t>
            </a:r>
          </a:p>
          <a:p>
            <a:pPr lvl="0"/>
            <a:r>
              <a:rPr lang="en-GB" b="1" dirty="0"/>
              <a:t>Environmental</a:t>
            </a:r>
            <a:r>
              <a:rPr lang="en-GB" dirty="0"/>
              <a:t> Organic produce is vulnerable to crop failures and weather conditions.</a:t>
            </a:r>
          </a:p>
          <a:p>
            <a:pPr lvl="0"/>
            <a:r>
              <a:rPr lang="en-GB" dirty="0"/>
              <a:t>Sustainable sourcing increases supply costs but supports the bakery’s brand.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742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37C8E-8E74-8F2C-B326-60B4FC628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Cause and Effect (Fishbone Diagram)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B0202-D542-2667-46F5-F81FC8416C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GB" sz="3200" b="1" dirty="0"/>
              <a:t>Problem:</a:t>
            </a:r>
            <a:endParaRPr lang="en-GB" sz="3200" dirty="0"/>
          </a:p>
          <a:p>
            <a:r>
              <a:rPr lang="en-GB" sz="3200" b="1" dirty="0"/>
              <a:t>Declining sales and reduced profitability</a:t>
            </a:r>
            <a:r>
              <a:rPr lang="en-GB" sz="3200" dirty="0"/>
              <a:t> </a:t>
            </a:r>
          </a:p>
          <a:p>
            <a:pPr lvl="0"/>
            <a:r>
              <a:rPr lang="en-GB" sz="3200" b="1" dirty="0"/>
              <a:t>People</a:t>
            </a:r>
            <a:r>
              <a:rPr lang="en-GB" sz="3200" dirty="0"/>
              <a:t> Customers working from home</a:t>
            </a:r>
          </a:p>
          <a:p>
            <a:pPr lvl="0"/>
            <a:r>
              <a:rPr lang="en-GB" sz="3200" dirty="0"/>
              <a:t>Redundant retail workers</a:t>
            </a:r>
          </a:p>
          <a:p>
            <a:pPr lvl="0"/>
            <a:r>
              <a:rPr lang="en-GB" sz="3200" dirty="0"/>
              <a:t>Fewer visitors</a:t>
            </a:r>
          </a:p>
          <a:p>
            <a:pPr lvl="0"/>
            <a:r>
              <a:rPr lang="en-GB" sz="3200" b="1" dirty="0"/>
              <a:t>Methods</a:t>
            </a:r>
            <a:r>
              <a:rPr lang="en-GB" sz="3200" dirty="0"/>
              <a:t> No delivery service</a:t>
            </a:r>
          </a:p>
          <a:p>
            <a:pPr lvl="0"/>
            <a:r>
              <a:rPr lang="en-GB" sz="3200" dirty="0"/>
              <a:t>Limited pre-order system</a:t>
            </a:r>
          </a:p>
          <a:p>
            <a:pPr lvl="0"/>
            <a:r>
              <a:rPr lang="en-GB" sz="3200" b="1" dirty="0"/>
              <a:t>Environment</a:t>
            </a:r>
            <a:r>
              <a:rPr lang="en-GB" sz="3200" dirty="0"/>
              <a:t> Quieter retail park</a:t>
            </a:r>
          </a:p>
          <a:p>
            <a:pPr lvl="0"/>
            <a:r>
              <a:rPr lang="en-GB" sz="3200" dirty="0"/>
              <a:t>Shop closures</a:t>
            </a:r>
          </a:p>
          <a:p>
            <a:pPr lvl="0"/>
            <a:r>
              <a:rPr lang="en-GB" sz="3200" dirty="0"/>
              <a:t>Lower customer footfall</a:t>
            </a:r>
          </a:p>
          <a:p>
            <a:pPr lvl="0"/>
            <a:r>
              <a:rPr lang="en-GB" sz="3200" b="1" dirty="0"/>
              <a:t>Materials</a:t>
            </a:r>
            <a:r>
              <a:rPr lang="en-GB" sz="3200" dirty="0"/>
              <a:t> Expensive organic ingredients</a:t>
            </a:r>
          </a:p>
          <a:p>
            <a:pPr lvl="0"/>
            <a:r>
              <a:rPr lang="en-GB" sz="3200" dirty="0"/>
              <a:t>Unpredictable supply costs</a:t>
            </a:r>
          </a:p>
          <a:p>
            <a:pPr lvl="0"/>
            <a:r>
              <a:rPr lang="en-GB" sz="3200" b="1" dirty="0"/>
              <a:t>Money</a:t>
            </a:r>
            <a:r>
              <a:rPr lang="en-GB" sz="3200" dirty="0"/>
              <a:t> Rising rent</a:t>
            </a:r>
          </a:p>
          <a:p>
            <a:pPr lvl="0"/>
            <a:r>
              <a:rPr lang="en-GB" sz="3200" dirty="0"/>
              <a:t>Higher utility bills</a:t>
            </a:r>
          </a:p>
          <a:p>
            <a:pPr lvl="0"/>
            <a:r>
              <a:rPr lang="en-GB" sz="3200" dirty="0"/>
              <a:t>Increased insurance and business rates</a:t>
            </a:r>
          </a:p>
          <a:p>
            <a:pPr lvl="0"/>
            <a:r>
              <a:rPr lang="en-GB" sz="3200" b="1" dirty="0"/>
              <a:t>Technology</a:t>
            </a:r>
            <a:r>
              <a:rPr lang="en-GB" sz="3200" dirty="0"/>
              <a:t> Lack of online ordering system</a:t>
            </a:r>
          </a:p>
          <a:p>
            <a:pPr lvl="0"/>
            <a:r>
              <a:rPr lang="en-GB" sz="3200" dirty="0"/>
              <a:t>Limited digital customer engagement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6F3B68-2F5D-4D52-0E1A-BBB4B5058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5900" y="1883508"/>
            <a:ext cx="6041571" cy="402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955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36232A2-89F6-450A-CB04-EBE8E68660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87950" y="323190"/>
            <a:ext cx="4705773" cy="6211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67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4F433-6F3C-7726-07BB-0D7C0791C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Conclusion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EF26C-FAE6-3B4B-91E2-62A6D12A3D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Basil’s Bakery faces declining customer numbers due to changes in shopping habits after COVID-19, fewer visitors to the retail park and rising operating costs. Introducing delivery services, improving online ordering and pre-order systems, and increasing digital marketing could help attract new customers and improve sales while maintaining the bakery’s reputation for high-quality artisan products.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0842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9F5924-760F-0FED-DE17-7A26217EB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References (Harvard)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320E8C-AD34-08A5-FCAC-A4254E5963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GOV.UK. (2025). </a:t>
            </a:r>
            <a:r>
              <a:rPr lang="en-GB" i="1" dirty="0"/>
              <a:t>Business rates guidance.</a:t>
            </a:r>
            <a:r>
              <a:rPr lang="en-GB" dirty="0"/>
              <a:t> Office for National Statistics (ONS). (2025). </a:t>
            </a:r>
            <a:r>
              <a:rPr lang="en-GB" i="1" dirty="0"/>
              <a:t>Working from home in the UK.</a:t>
            </a:r>
            <a:r>
              <a:rPr lang="en-GB" dirty="0"/>
              <a:t> Food Standards Agency (2025). </a:t>
            </a:r>
            <a:r>
              <a:rPr lang="en-GB" i="1" dirty="0"/>
              <a:t>Food hygiene regulations.</a:t>
            </a:r>
            <a:r>
              <a:rPr lang="en-GB" dirty="0"/>
              <a:t> British Baker. (2025). </a:t>
            </a:r>
            <a:r>
              <a:rPr lang="en-GB" i="1" dirty="0"/>
              <a:t>UK bakery industry trends.</a:t>
            </a:r>
            <a:r>
              <a:rPr lang="en-GB" dirty="0"/>
              <a:t> Mintel. (2025). </a:t>
            </a:r>
            <a:r>
              <a:rPr lang="en-GB" i="1" dirty="0"/>
              <a:t>UK Bakery Market Report.</a:t>
            </a:r>
            <a:r>
              <a:rPr lang="en-GB" dirty="0"/>
              <a:t>  </a:t>
            </a:r>
          </a:p>
        </p:txBody>
      </p:sp>
    </p:spTree>
    <p:extLst>
      <p:ext uri="{BB962C8B-B14F-4D97-AF65-F5344CB8AC3E}">
        <p14:creationId xmlns:p14="http://schemas.microsoft.com/office/powerpoint/2010/main" val="3129363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601</Words>
  <Application>Microsoft Office PowerPoint</Application>
  <PresentationFormat>Widescreen</PresentationFormat>
  <Paragraphs>60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</vt:lpstr>
      <vt:lpstr>Aptos</vt:lpstr>
      <vt:lpstr>Arial</vt:lpstr>
      <vt:lpstr>Century Gothic</vt:lpstr>
      <vt:lpstr>Wingdings 3</vt:lpstr>
      <vt:lpstr>Wisp</vt:lpstr>
      <vt:lpstr>MODULE NAME – problem solving and decision making MODULE CODE lclm4004 STUDENT NAME –Hamdh Ahsan STUDENT ID 2532836 LECTURER Assignment 1: Presentation</vt:lpstr>
      <vt:lpstr>Introduction</vt:lpstr>
      <vt:lpstr>Company Backgroun</vt:lpstr>
      <vt:lpstr>Problem – Nature and Scope (5W2H)</vt:lpstr>
      <vt:lpstr>PESTLE Analysis (Political, Economic, Social) </vt:lpstr>
      <vt:lpstr>PESTLE Analysis (Technological, Legal, Environmental) </vt:lpstr>
      <vt:lpstr>Cause and Effect (Fishbone Diagram) </vt:lpstr>
      <vt:lpstr>PowerPoint Presentation</vt:lpstr>
      <vt:lpstr>Conclusion</vt:lpstr>
      <vt:lpstr>References (Harvard)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Hamdh Ahsan</cp:lastModifiedBy>
  <cp:revision>93</cp:revision>
  <dcterms:created xsi:type="dcterms:W3CDTF">2024-10-08T15:58:04Z</dcterms:created>
  <dcterms:modified xsi:type="dcterms:W3CDTF">2026-07-18T20:59:22Z</dcterms:modified>
</cp:coreProperties>
</file>