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 id="2147483780" r:id="rId5"/>
    <p:sldMasterId id="2147483798" r:id="rId6"/>
  </p:sldMasterIdLst>
  <p:notesMasterIdLst>
    <p:notesMasterId r:id="rId32"/>
  </p:notesMasterIdLst>
  <p:sldIdLst>
    <p:sldId id="256" r:id="rId7"/>
    <p:sldId id="378" r:id="rId8"/>
    <p:sldId id="1145" r:id="rId9"/>
    <p:sldId id="1146" r:id="rId10"/>
    <p:sldId id="448" r:id="rId11"/>
    <p:sldId id="1110" r:id="rId12"/>
    <p:sldId id="1111" r:id="rId13"/>
    <p:sldId id="1112" r:id="rId14"/>
    <p:sldId id="1113" r:id="rId15"/>
    <p:sldId id="1128" r:id="rId16"/>
    <p:sldId id="1124" r:id="rId17"/>
    <p:sldId id="1122" r:id="rId18"/>
    <p:sldId id="1123" r:id="rId19"/>
    <p:sldId id="1127" r:id="rId20"/>
    <p:sldId id="1126" r:id="rId21"/>
    <p:sldId id="1134" r:id="rId22"/>
    <p:sldId id="1135" r:id="rId23"/>
    <p:sldId id="1136" r:id="rId24"/>
    <p:sldId id="1137" r:id="rId25"/>
    <p:sldId id="1141" r:id="rId26"/>
    <p:sldId id="1142" r:id="rId27"/>
    <p:sldId id="1144" r:id="rId28"/>
    <p:sldId id="1143" r:id="rId29"/>
    <p:sldId id="379" r:id="rId30"/>
    <p:sldId id="377" r:id="rId31"/>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0066"/>
    <a:srgbClr val="FF0066"/>
    <a:srgbClr val="009900"/>
    <a:srgbClr val="FF0000"/>
    <a:srgbClr val="3333F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F95597A-8AAA-47CE-AB14-42E4DBD47962}" v="3" dt="2026-05-27T17:16:31.6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7131" autoAdjust="0"/>
  </p:normalViewPr>
  <p:slideViewPr>
    <p:cSldViewPr>
      <p:cViewPr varScale="1">
        <p:scale>
          <a:sx n="71" d="100"/>
          <a:sy n="71" d="100"/>
        </p:scale>
        <p:origin x="2676"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theme" Target="theme/theme1.xml"/><Relationship Id="rId8" Type="http://schemas.openxmlformats.org/officeDocument/2006/relationships/slide" Target="slides/slide2.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Tinkler" userId="bcebf29c-73c2-433d-80d2-6bad896374bf" providerId="ADAL" clId="{C534DB3A-EA26-4F43-8EF1-246B3972595E}"/>
    <pc:docChg chg="custSel modSld">
      <pc:chgData name="Paul Tinkler" userId="bcebf29c-73c2-433d-80d2-6bad896374bf" providerId="ADAL" clId="{C534DB3A-EA26-4F43-8EF1-246B3972595E}" dt="2026-05-27T17:16:35.424" v="34" actId="20577"/>
      <pc:docMkLst>
        <pc:docMk/>
      </pc:docMkLst>
      <pc:sldChg chg="modSp mod">
        <pc:chgData name="Paul Tinkler" userId="bcebf29c-73c2-433d-80d2-6bad896374bf" providerId="ADAL" clId="{C534DB3A-EA26-4F43-8EF1-246B3972595E}" dt="2026-05-27T17:16:35.424" v="34" actId="20577"/>
        <pc:sldMkLst>
          <pc:docMk/>
          <pc:sldMk cId="3643099484" sldId="379"/>
        </pc:sldMkLst>
        <pc:spChg chg="mod">
          <ac:chgData name="Paul Tinkler" userId="bcebf29c-73c2-433d-80d2-6bad896374bf" providerId="ADAL" clId="{C534DB3A-EA26-4F43-8EF1-246B3972595E}" dt="2026-05-27T17:15:46.699" v="11" actId="122"/>
          <ac:spMkLst>
            <pc:docMk/>
            <pc:sldMk cId="3643099484" sldId="379"/>
            <ac:spMk id="2" creationId="{2FB9A943-CA74-406F-9834-1DA9C56D6D2B}"/>
          </ac:spMkLst>
        </pc:spChg>
        <pc:spChg chg="mod">
          <ac:chgData name="Paul Tinkler" userId="bcebf29c-73c2-433d-80d2-6bad896374bf" providerId="ADAL" clId="{C534DB3A-EA26-4F43-8EF1-246B3972595E}" dt="2026-05-27T17:16:35.424" v="34" actId="20577"/>
          <ac:spMkLst>
            <pc:docMk/>
            <pc:sldMk cId="3643099484" sldId="379"/>
            <ac:spMk id="3" creationId="{2A4335A4-21C7-42AA-9462-7BB405F7938D}"/>
          </ac:spMkLst>
        </pc:spChg>
        <pc:picChg chg="mod">
          <ac:chgData name="Paul Tinkler" userId="bcebf29c-73c2-433d-80d2-6bad896374bf" providerId="ADAL" clId="{C534DB3A-EA26-4F43-8EF1-246B3972595E}" dt="2026-05-27T17:16:31.620" v="33" actId="1076"/>
          <ac:picMkLst>
            <pc:docMk/>
            <pc:sldMk cId="3643099484" sldId="379"/>
            <ac:picMk id="1026" creationId="{AFE5C3C1-76D5-4D17-0E9F-D529249B9907}"/>
          </ac:picMkLst>
        </pc:picChg>
      </pc:sldChg>
      <pc:sldChg chg="addSp modSp mod modAnim">
        <pc:chgData name="Paul Tinkler" userId="bcebf29c-73c2-433d-80d2-6bad896374bf" providerId="ADAL" clId="{C534DB3A-EA26-4F43-8EF1-246B3972595E}" dt="2026-05-27T17:14:06.211" v="5" actId="14100"/>
        <pc:sldMkLst>
          <pc:docMk/>
          <pc:sldMk cId="557143248" sldId="1113"/>
        </pc:sldMkLst>
        <pc:spChg chg="mod">
          <ac:chgData name="Paul Tinkler" userId="bcebf29c-73c2-433d-80d2-6bad896374bf" providerId="ADAL" clId="{C534DB3A-EA26-4F43-8EF1-246B3972595E}" dt="2026-05-27T17:13:57.416" v="4" actId="20577"/>
          <ac:spMkLst>
            <pc:docMk/>
            <pc:sldMk cId="557143248" sldId="1113"/>
            <ac:spMk id="3" creationId="{A11DC399-46E0-4D5B-9446-0221A8A6A4E6}"/>
          </ac:spMkLst>
        </pc:spChg>
        <pc:picChg chg="add mod">
          <ac:chgData name="Paul Tinkler" userId="bcebf29c-73c2-433d-80d2-6bad896374bf" providerId="ADAL" clId="{C534DB3A-EA26-4F43-8EF1-246B3972595E}" dt="2026-05-27T17:14:06.211" v="5" actId="14100"/>
          <ac:picMkLst>
            <pc:docMk/>
            <pc:sldMk cId="557143248" sldId="1113"/>
            <ac:picMk id="5" creationId="{21007942-D731-4B05-F0DB-75B655A8DD5A}"/>
          </ac:picMkLst>
        </pc:picChg>
      </pc:sldChg>
      <pc:sldChg chg="modSp mod">
        <pc:chgData name="Paul Tinkler" userId="bcebf29c-73c2-433d-80d2-6bad896374bf" providerId="ADAL" clId="{C534DB3A-EA26-4F43-8EF1-246B3972595E}" dt="2026-05-27T17:14:46.675" v="7" actId="27636"/>
        <pc:sldMkLst>
          <pc:docMk/>
          <pc:sldMk cId="4079892423" sldId="1144"/>
        </pc:sldMkLst>
        <pc:spChg chg="mod">
          <ac:chgData name="Paul Tinkler" userId="bcebf29c-73c2-433d-80d2-6bad896374bf" providerId="ADAL" clId="{C534DB3A-EA26-4F43-8EF1-246B3972595E}" dt="2026-05-27T17:14:46.675" v="7" actId="27636"/>
          <ac:spMkLst>
            <pc:docMk/>
            <pc:sldMk cId="4079892423" sldId="1144"/>
            <ac:spMk id="2" creationId="{F578C90F-FB43-495C-84E6-3BB34F706DA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9197E91-9ACA-49B4-A1B1-B4642D5CCFDC}" type="datetimeFigureOut">
              <a:rPr lang="en-GB" smtClean="0"/>
              <a:t>27/05/2026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C6CB15D-7834-4590-98D7-9EFFC39372F4}" type="slidenum">
              <a:rPr lang="en-GB" smtClean="0"/>
              <a:t>‹#›</a:t>
            </a:fld>
            <a:endParaRPr lang="en-GB"/>
          </a:p>
        </p:txBody>
      </p:sp>
    </p:spTree>
    <p:extLst>
      <p:ext uri="{BB962C8B-B14F-4D97-AF65-F5344CB8AC3E}">
        <p14:creationId xmlns:p14="http://schemas.microsoft.com/office/powerpoint/2010/main" val="13453572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French and Raven (1959) developed a typology that identifies five sources of power: (a) reward power, (b) coercive power, (c) legitimate power, (d) expert power, and (e) referent power. </a:t>
            </a:r>
          </a:p>
          <a:p>
            <a:endParaRPr lang="en-GB" dirty="0"/>
          </a:p>
          <a:p>
            <a:r>
              <a:rPr lang="en-GB" dirty="0">
                <a:effectLst/>
              </a:rPr>
              <a:t>Social influence is defined as '</a:t>
            </a:r>
            <a:r>
              <a:rPr lang="en-GB" i="1" dirty="0">
                <a:effectLst/>
              </a:rPr>
              <a:t>change in the belief, attitude, or behaviour of a person (the target of influence), which results from the action of another person</a:t>
            </a:r>
            <a:r>
              <a:rPr lang="en-GB" dirty="0">
                <a:effectLst/>
              </a:rPr>
              <a:t> </a:t>
            </a:r>
            <a:r>
              <a:rPr lang="en-GB" i="1" dirty="0">
                <a:effectLst/>
              </a:rPr>
              <a:t>(an influencing agent)</a:t>
            </a:r>
            <a:r>
              <a:rPr lang="en-GB" dirty="0">
                <a:effectLst/>
              </a:rPr>
              <a:t>', and social power as the potential for such influence.</a:t>
            </a:r>
          </a:p>
          <a:p>
            <a:r>
              <a:rPr lang="en-GB" b="1" dirty="0">
                <a:effectLst/>
              </a:rPr>
              <a:t>Coercive power</a:t>
            </a:r>
          </a:p>
          <a:p>
            <a:r>
              <a:rPr lang="en-GB" dirty="0">
                <a:effectLst/>
              </a:rPr>
              <a:t>This is the power to force someone to do something against their will. It is often physical although other threats may be used. It is the power of dictators, despots and bullies. Coercion can result in physical harm, although its principal goal is compliance. Demonstrations of harm are often used to illustrate what will happen if compliance is not gained.</a:t>
            </a:r>
          </a:p>
          <a:p>
            <a:r>
              <a:rPr lang="en-GB" dirty="0">
                <a:effectLst/>
              </a:rPr>
              <a:t>Coercion is also the ultimate power of all governments. Although it is often seen as negative, it is also used to keep the peace. Parents coerce young children who know no better. A person holds back their friend who is about to step out in front of a car.</a:t>
            </a:r>
          </a:p>
          <a:p>
            <a:r>
              <a:rPr lang="en-GB" dirty="0">
                <a:effectLst/>
              </a:rPr>
              <a:t>Other forms of power can also be used in coercive ways, such as when a reward or expertise is withheld or referent power is used to threaten social exclusion.</a:t>
            </a:r>
          </a:p>
          <a:p>
            <a:r>
              <a:rPr lang="en-GB" b="1" dirty="0">
                <a:effectLst/>
              </a:rPr>
              <a:t>Reward power </a:t>
            </a:r>
          </a:p>
          <a:p>
            <a:r>
              <a:rPr lang="en-GB" dirty="0">
                <a:effectLst/>
              </a:rPr>
              <a:t>One of the main reasons we work is for the money we need to conduct our lives. There are many more forms of reward -- in fact anything we find desirable can be a reward, from a million dollar yacht to a pat on the back. </a:t>
            </a:r>
          </a:p>
          <a:p>
            <a:r>
              <a:rPr lang="en-GB" dirty="0">
                <a:effectLst/>
              </a:rPr>
              <a:t>Reward power is thus the ability to give other people what they want, and hence ask them to do things for you in exchange. </a:t>
            </a:r>
          </a:p>
          <a:p>
            <a:r>
              <a:rPr lang="en-GB" dirty="0">
                <a:effectLst/>
              </a:rPr>
              <a:t>Rewards can also be used to punish, such as when they are withheld. The promise is essentially the same: do this and you will get that.</a:t>
            </a:r>
          </a:p>
          <a:p>
            <a:r>
              <a:rPr lang="en-GB" b="1" dirty="0">
                <a:effectLst/>
              </a:rPr>
              <a:t>Legitimate power </a:t>
            </a:r>
          </a:p>
          <a:p>
            <a:r>
              <a:rPr lang="en-GB" dirty="0">
                <a:effectLst/>
              </a:rPr>
              <a:t>Legitimate power is that which is invested in a role. Kings, policemen and managers all have legitimate power. The legitimacy may come from a higher power, often one with coercive power. Legitimate power can often thus be the acceptable face of raw power.</a:t>
            </a:r>
          </a:p>
          <a:p>
            <a:r>
              <a:rPr lang="en-GB" dirty="0">
                <a:effectLst/>
              </a:rPr>
              <a:t>A common trap that people in such roles can fall into is to forget that people are obeying the position, not them. When they either fall from power or move onto other things, it can be a puzzling surprise that people who used to fawn at your feet no long do so.</a:t>
            </a:r>
          </a:p>
          <a:p>
            <a:r>
              <a:rPr lang="en-GB" dirty="0">
                <a:effectLst/>
              </a:rPr>
              <a:t>More broadly, legitimate power is that based on social rules and can be have several different forms and not just be based on position:</a:t>
            </a:r>
          </a:p>
          <a:p>
            <a:pPr>
              <a:buFont typeface="Arial" panose="020B0604020202020204" pitchFamily="34" charset="0"/>
              <a:buChar char="•"/>
            </a:pPr>
            <a:r>
              <a:rPr lang="en-GB" dirty="0">
                <a:effectLst/>
              </a:rPr>
              <a:t>Legitimate position power: The social norm of obeying people in a superior position.</a:t>
            </a:r>
          </a:p>
          <a:p>
            <a:pPr>
              <a:buFont typeface="Arial" panose="020B0604020202020204" pitchFamily="34" charset="0"/>
              <a:buChar char="•"/>
            </a:pPr>
            <a:r>
              <a:rPr lang="en-GB" dirty="0">
                <a:effectLst/>
              </a:rPr>
              <a:t>Legitimate power of reciprocity: The norm that we should repay those who help us.</a:t>
            </a:r>
          </a:p>
          <a:p>
            <a:pPr>
              <a:buFont typeface="Arial" panose="020B0604020202020204" pitchFamily="34" charset="0"/>
              <a:buChar char="•"/>
            </a:pPr>
            <a:r>
              <a:rPr lang="en-GB" dirty="0">
                <a:effectLst/>
              </a:rPr>
              <a:t>Legitimate power of equity: The norm of fair play and due compensation.</a:t>
            </a:r>
          </a:p>
          <a:p>
            <a:pPr>
              <a:buFont typeface="Arial" panose="020B0604020202020204" pitchFamily="34" charset="0"/>
              <a:buChar char="•"/>
            </a:pPr>
            <a:r>
              <a:rPr lang="en-GB" dirty="0">
                <a:effectLst/>
              </a:rPr>
              <a:t>Legitimate power of responsibility: The norm of social responsibility in helping others (the 'power of the powerless').</a:t>
            </a:r>
          </a:p>
          <a:p>
            <a:r>
              <a:rPr lang="en-GB" b="1" dirty="0">
                <a:effectLst/>
              </a:rPr>
              <a:t>Referent power </a:t>
            </a:r>
          </a:p>
          <a:p>
            <a:r>
              <a:rPr lang="en-GB" dirty="0">
                <a:effectLst/>
              </a:rPr>
              <a:t>This is the power from another person liking you or wanting to be like you. It is the power of charisma and fame and is wielded by all celebrities (by definition) as well as more local social leaders. In wanting to be like these people, we stand near them, hoping some of the charisma will rub off onto us.</a:t>
            </a:r>
          </a:p>
          <a:p>
            <a:r>
              <a:rPr lang="en-GB" dirty="0">
                <a:effectLst/>
              </a:rPr>
              <a:t>Those with referent power can also use it for coercion. One of the things we fear most is social exclusion, and all it takes is a word from a social leader for us to be shunned by others in the group.</a:t>
            </a:r>
          </a:p>
          <a:p>
            <a:r>
              <a:rPr lang="en-GB" b="1" dirty="0">
                <a:effectLst/>
              </a:rPr>
              <a:t>Expert power </a:t>
            </a:r>
          </a:p>
          <a:p>
            <a:r>
              <a:rPr lang="en-GB" dirty="0">
                <a:effectLst/>
              </a:rPr>
              <a:t>When I have knowledge and skill that someone else requires, then I have Expert power. This is a very common form of power and is the basis for a very large proportion of human collaboration, including most companies where the principle of specialization allows large and complex enterprises to be undertaken.</a:t>
            </a:r>
          </a:p>
          <a:p>
            <a:r>
              <a:rPr lang="en-GB" dirty="0">
                <a:effectLst/>
              </a:rPr>
              <a:t>Expert power is that which is used by Trades Unions when they encourage their members to strike for better pay or working conditions. It is also the power of the specialist R&amp;D Engineer when they threaten to leave unless they get an exorbitant pay rise or a seat by the window.</a:t>
            </a:r>
          </a:p>
          <a:p>
            <a:r>
              <a:rPr lang="en-GB" b="1" dirty="0">
                <a:effectLst/>
              </a:rPr>
              <a:t>And Informational power</a:t>
            </a:r>
          </a:p>
          <a:p>
            <a:r>
              <a:rPr lang="en-GB" dirty="0">
                <a:effectLst/>
              </a:rPr>
              <a:t>Raven (1965) added a sixth source: informational power. This is providing information to a person that results in them thinking/acting in a different way.</a:t>
            </a:r>
          </a:p>
          <a:p>
            <a:r>
              <a:rPr lang="en-GB" dirty="0">
                <a:effectLst/>
              </a:rPr>
              <a:t>Information by itself may not be enough for this and may hence be supported by an argument as to why the information should be believed. If the information is accepted then 'socially independent change' occurs as the person continues to believe this information to be true and acts accordingly. </a:t>
            </a:r>
          </a:p>
          <a:p>
            <a:endParaRPr lang="en-GB" dirty="0"/>
          </a:p>
          <a:p>
            <a:endParaRPr lang="en-GB" dirty="0"/>
          </a:p>
        </p:txBody>
      </p:sp>
      <p:sp>
        <p:nvSpPr>
          <p:cNvPr id="4" name="Slide Number Placeholder 3"/>
          <p:cNvSpPr>
            <a:spLocks noGrp="1"/>
          </p:cNvSpPr>
          <p:nvPr>
            <p:ph type="sldNum" sz="quarter" idx="10"/>
          </p:nvPr>
        </p:nvSpPr>
        <p:spPr/>
        <p:txBody>
          <a:bodyPr/>
          <a:lstStyle/>
          <a:p>
            <a:pPr>
              <a:defRPr/>
            </a:pPr>
            <a:fld id="{03C5A80D-B251-D643-BF3F-E0CDD6032DAB}" type="slidenum">
              <a:rPr lang="en-GB" smtClean="0"/>
              <a:pPr>
                <a:defRPr/>
              </a:pPr>
              <a:t>11</a:t>
            </a:fld>
            <a:endParaRPr lang="en-GB"/>
          </a:p>
        </p:txBody>
      </p:sp>
    </p:spTree>
    <p:extLst>
      <p:ext uri="{BB962C8B-B14F-4D97-AF65-F5344CB8AC3E}">
        <p14:creationId xmlns:p14="http://schemas.microsoft.com/office/powerpoint/2010/main" val="9638205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t>“A geek" </a:t>
            </a:r>
            <a:r>
              <a:rPr lang="en-GB" sz="1200" dirty="0"/>
              <a:t>— a leader age 21 to 35</a:t>
            </a:r>
          </a:p>
          <a:p>
            <a:r>
              <a:rPr lang="en-GB" sz="1200" b="1" dirty="0"/>
              <a:t>“A geezer" </a:t>
            </a:r>
            <a:r>
              <a:rPr lang="en-GB" sz="1200" dirty="0"/>
              <a:t>— a leader age 70 to 93</a:t>
            </a:r>
          </a:p>
          <a:p>
            <a:r>
              <a:rPr lang="en-GB" sz="1200" b="1" dirty="0"/>
              <a:t>Great Depression versus Dot-Com Collapse</a:t>
            </a:r>
          </a:p>
          <a:p>
            <a:endParaRPr lang="en-GB" dirty="0"/>
          </a:p>
          <a:p>
            <a:endParaRPr lang="en-GB" dirty="0"/>
          </a:p>
          <a:p>
            <a:r>
              <a:rPr lang="en-GB" dirty="0"/>
              <a:t>Stephen Covey’s 8</a:t>
            </a:r>
            <a:r>
              <a:rPr lang="en-GB" baseline="30000" dirty="0"/>
              <a:t>th</a:t>
            </a:r>
            <a:r>
              <a:rPr lang="en-GB" dirty="0"/>
              <a:t> Habit – Developing your Voice</a:t>
            </a:r>
          </a:p>
        </p:txBody>
      </p:sp>
      <p:sp>
        <p:nvSpPr>
          <p:cNvPr id="4" name="Slide Number Placeholder 3"/>
          <p:cNvSpPr>
            <a:spLocks noGrp="1"/>
          </p:cNvSpPr>
          <p:nvPr>
            <p:ph type="sldNum" sz="quarter" idx="10"/>
          </p:nvPr>
        </p:nvSpPr>
        <p:spPr/>
        <p:txBody>
          <a:bodyPr/>
          <a:lstStyle/>
          <a:p>
            <a:pPr>
              <a:defRPr/>
            </a:pPr>
            <a:fld id="{03C5A80D-B251-D643-BF3F-E0CDD6032DAB}" type="slidenum">
              <a:rPr lang="en-GB" smtClean="0"/>
              <a:pPr>
                <a:defRPr/>
              </a:pPr>
              <a:t>12</a:t>
            </a:fld>
            <a:endParaRPr lang="en-GB"/>
          </a:p>
        </p:txBody>
      </p:sp>
    </p:spTree>
    <p:extLst>
      <p:ext uri="{BB962C8B-B14F-4D97-AF65-F5344CB8AC3E}">
        <p14:creationId xmlns:p14="http://schemas.microsoft.com/office/powerpoint/2010/main" val="20274753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b="1" dirty="0"/>
              <a:t>Geeks, </a:t>
            </a:r>
            <a:r>
              <a:rPr lang="en-GB" dirty="0"/>
              <a:t>matured in the "Era of Options" (1991-2000), which included MTV, AIDS, terrorism, globalization, the end of the Cold War, weapons of mass destruction, high public distrust of government, and influential special interest groups.</a:t>
            </a:r>
          </a:p>
          <a:p>
            <a:endParaRPr lang="en-GB" dirty="0"/>
          </a:p>
        </p:txBody>
      </p:sp>
      <p:sp>
        <p:nvSpPr>
          <p:cNvPr id="4" name="Slide Number Placeholder 3"/>
          <p:cNvSpPr>
            <a:spLocks noGrp="1"/>
          </p:cNvSpPr>
          <p:nvPr>
            <p:ph type="sldNum" sz="quarter" idx="10"/>
          </p:nvPr>
        </p:nvSpPr>
        <p:spPr/>
        <p:txBody>
          <a:bodyPr/>
          <a:lstStyle/>
          <a:p>
            <a:pPr>
              <a:defRPr/>
            </a:pPr>
            <a:fld id="{03C5A80D-B251-D643-BF3F-E0CDD6032DAB}" type="slidenum">
              <a:rPr lang="en-GB" smtClean="0"/>
              <a:pPr>
                <a:defRPr/>
              </a:pPr>
              <a:t>13</a:t>
            </a:fld>
            <a:endParaRPr lang="en-GB"/>
          </a:p>
        </p:txBody>
      </p:sp>
    </p:spTree>
    <p:extLst>
      <p:ext uri="{BB962C8B-B14F-4D97-AF65-F5344CB8AC3E}">
        <p14:creationId xmlns:p14="http://schemas.microsoft.com/office/powerpoint/2010/main" val="9404192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03C5A80D-B251-D643-BF3F-E0CDD6032DAB}" type="slidenum">
              <a:rPr lang="en-GB" smtClean="0"/>
              <a:pPr>
                <a:defRPr/>
              </a:pPr>
              <a:t>18</a:t>
            </a:fld>
            <a:endParaRPr lang="en-GB"/>
          </a:p>
        </p:txBody>
      </p:sp>
    </p:spTree>
    <p:extLst>
      <p:ext uri="{BB962C8B-B14F-4D97-AF65-F5344CB8AC3E}">
        <p14:creationId xmlns:p14="http://schemas.microsoft.com/office/powerpoint/2010/main" val="3303881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Char char="•"/>
            </a:pPr>
            <a:r>
              <a:rPr lang="en-GB" b="0" i="0" dirty="0">
                <a:solidFill>
                  <a:srgbClr val="383838"/>
                </a:solidFill>
                <a:effectLst/>
                <a:latin typeface="Georgia" panose="02040502050405020303" pitchFamily="18" charset="0"/>
              </a:rPr>
              <a:t>Warren Bennis’ 4 Abilities: - </a:t>
            </a:r>
          </a:p>
          <a:p>
            <a:pPr algn="l">
              <a:buFont typeface="Arial" panose="020B0604020202020204" pitchFamily="34" charset="0"/>
              <a:buChar char="•"/>
            </a:pPr>
            <a:endParaRPr lang="en-GB" b="0" i="0" dirty="0">
              <a:solidFill>
                <a:srgbClr val="383838"/>
              </a:solidFill>
              <a:effectLst/>
              <a:latin typeface="Georgia" panose="02040502050405020303" pitchFamily="18" charset="0"/>
            </a:endParaRPr>
          </a:p>
          <a:p>
            <a:pPr marL="228600" indent="-228600" algn="l">
              <a:buFont typeface="+mj-lt"/>
              <a:buAutoNum type="arabicPeriod"/>
            </a:pPr>
            <a:r>
              <a:rPr lang="en-GB" b="0" i="0" dirty="0">
                <a:solidFill>
                  <a:srgbClr val="383838"/>
                </a:solidFill>
                <a:effectLst/>
                <a:latin typeface="Georgia" panose="02040502050405020303" pitchFamily="18" charset="0"/>
              </a:rPr>
              <a:t>Leaders are able to engage others by creating shared meaning</a:t>
            </a:r>
          </a:p>
          <a:p>
            <a:pPr marL="228600" indent="-228600" algn="l">
              <a:buFont typeface="+mj-lt"/>
              <a:buAutoNum type="arabicPeriod"/>
            </a:pPr>
            <a:r>
              <a:rPr lang="en-GB" b="0" i="0" dirty="0">
                <a:solidFill>
                  <a:srgbClr val="383838"/>
                </a:solidFill>
                <a:effectLst/>
                <a:latin typeface="Georgia" panose="02040502050405020303" pitchFamily="18" charset="0"/>
              </a:rPr>
              <a:t>All authentic leaders have a distinctive voice</a:t>
            </a:r>
          </a:p>
          <a:p>
            <a:pPr marL="228600" indent="-228600" algn="l">
              <a:buFont typeface="+mj-lt"/>
              <a:buAutoNum type="arabicPeriod"/>
            </a:pPr>
            <a:r>
              <a:rPr lang="en-GB" b="0" i="0" dirty="0">
                <a:solidFill>
                  <a:srgbClr val="383838"/>
                </a:solidFill>
                <a:effectLst/>
                <a:latin typeface="Georgia" panose="02040502050405020303" pitchFamily="18" charset="0"/>
              </a:rPr>
              <a:t>All true leaders have integrity</a:t>
            </a:r>
          </a:p>
          <a:p>
            <a:pPr marL="228600" indent="-228600" algn="l">
              <a:buFont typeface="+mj-lt"/>
              <a:buAutoNum type="arabicPeriod"/>
            </a:pPr>
            <a:r>
              <a:rPr lang="en-GB" b="0" i="0" dirty="0">
                <a:solidFill>
                  <a:srgbClr val="383838"/>
                </a:solidFill>
                <a:effectLst/>
                <a:latin typeface="Georgia" panose="02040502050405020303" pitchFamily="18" charset="0"/>
              </a:rPr>
              <a:t>The most important competency is adaptive capacity — this is what allows leaders to respond quickly and intelligently to relentless change</a:t>
            </a:r>
          </a:p>
          <a:p>
            <a:endParaRPr lang="en-GB" dirty="0"/>
          </a:p>
          <a:p>
            <a:endParaRPr lang="en-GB" dirty="0"/>
          </a:p>
          <a:p>
            <a:r>
              <a:rPr lang="en-GB" dirty="0"/>
              <a:t>Warren Bennis – 13 Characteristics</a:t>
            </a:r>
          </a:p>
          <a:p>
            <a:br>
              <a:rPr lang="en-GB" dirty="0"/>
            </a:br>
            <a:r>
              <a:rPr lang="en-GB" b="0" i="0" dirty="0">
                <a:solidFill>
                  <a:srgbClr val="2D2D2D"/>
                </a:solidFill>
                <a:effectLst/>
                <a:latin typeface="Poppins"/>
              </a:rPr>
              <a:t>1. Administration vs. innovation</a:t>
            </a:r>
            <a:br>
              <a:rPr lang="en-GB" dirty="0"/>
            </a:br>
            <a:br>
              <a:rPr lang="en-GB" dirty="0"/>
            </a:br>
            <a:r>
              <a:rPr lang="en-GB" b="0" i="0" dirty="0">
                <a:solidFill>
                  <a:srgbClr val="2D2D2D"/>
                </a:solidFill>
                <a:effectLst/>
                <a:latin typeface="Poppins"/>
              </a:rPr>
              <a:t>2. Carbon copy vs. original</a:t>
            </a:r>
            <a:br>
              <a:rPr lang="en-GB" dirty="0"/>
            </a:br>
            <a:br>
              <a:rPr lang="en-GB" dirty="0"/>
            </a:br>
            <a:r>
              <a:rPr lang="en-GB" b="0" i="0" dirty="0">
                <a:solidFill>
                  <a:srgbClr val="2D2D2D"/>
                </a:solidFill>
                <a:effectLst/>
                <a:latin typeface="Poppins"/>
              </a:rPr>
              <a:t>3. Maintenance vs. development</a:t>
            </a:r>
            <a:br>
              <a:rPr lang="en-GB" dirty="0"/>
            </a:br>
            <a:br>
              <a:rPr lang="en-GB" dirty="0"/>
            </a:br>
            <a:r>
              <a:rPr lang="en-GB" b="0" i="0" dirty="0">
                <a:solidFill>
                  <a:srgbClr val="2D2D2D"/>
                </a:solidFill>
                <a:effectLst/>
                <a:latin typeface="Poppins"/>
              </a:rPr>
              <a:t>4. System or structure focus vs. people focus (an important differentiation in Bennis leadership theory)</a:t>
            </a:r>
            <a:br>
              <a:rPr lang="en-GB" dirty="0"/>
            </a:br>
            <a:br>
              <a:rPr lang="en-GB" dirty="0"/>
            </a:br>
            <a:r>
              <a:rPr lang="en-GB" b="0" i="0" dirty="0">
                <a:solidFill>
                  <a:srgbClr val="2D2D2D"/>
                </a:solidFill>
                <a:effectLst/>
                <a:latin typeface="Poppins"/>
              </a:rPr>
              <a:t>5. Control vs. inspiration</a:t>
            </a:r>
            <a:br>
              <a:rPr lang="en-GB" dirty="0"/>
            </a:br>
            <a:br>
              <a:rPr lang="en-GB" dirty="0"/>
            </a:br>
            <a:r>
              <a:rPr lang="en-GB" b="0" i="0" dirty="0">
                <a:solidFill>
                  <a:srgbClr val="2D2D2D"/>
                </a:solidFill>
                <a:effectLst/>
                <a:latin typeface="Poppins"/>
              </a:rPr>
              <a:t>6. Acceptance vs. investigation</a:t>
            </a:r>
            <a:br>
              <a:rPr lang="en-GB" dirty="0"/>
            </a:br>
            <a:br>
              <a:rPr lang="en-GB" dirty="0"/>
            </a:br>
            <a:r>
              <a:rPr lang="en-GB" b="0" i="0" dirty="0">
                <a:solidFill>
                  <a:srgbClr val="2D2D2D"/>
                </a:solidFill>
                <a:effectLst/>
                <a:latin typeface="Poppins"/>
              </a:rPr>
              <a:t>7. Short-range vs. long-range perspective</a:t>
            </a:r>
            <a:br>
              <a:rPr lang="en-GB" dirty="0"/>
            </a:br>
            <a:br>
              <a:rPr lang="en-GB" dirty="0"/>
            </a:br>
            <a:r>
              <a:rPr lang="en-GB" b="0" i="0" dirty="0">
                <a:solidFill>
                  <a:srgbClr val="2D2D2D"/>
                </a:solidFill>
                <a:effectLst/>
                <a:latin typeface="Poppins"/>
              </a:rPr>
              <a:t>8. Interest in "how" and "when" vs. interest in "what" and "why"</a:t>
            </a:r>
            <a:br>
              <a:rPr lang="en-GB" dirty="0"/>
            </a:br>
            <a:br>
              <a:rPr lang="en-GB" dirty="0"/>
            </a:br>
            <a:r>
              <a:rPr lang="en-GB" b="0" i="0" dirty="0">
                <a:solidFill>
                  <a:srgbClr val="2D2D2D"/>
                </a:solidFill>
                <a:effectLst/>
                <a:latin typeface="Poppins"/>
              </a:rPr>
              <a:t>9. View toward bottom line vs. view toward horizon</a:t>
            </a:r>
            <a:br>
              <a:rPr lang="en-GB" dirty="0"/>
            </a:br>
            <a:br>
              <a:rPr lang="en-GB" dirty="0"/>
            </a:br>
            <a:r>
              <a:rPr lang="en-GB" b="0" i="0" dirty="0">
                <a:solidFill>
                  <a:srgbClr val="2D2D2D"/>
                </a:solidFill>
                <a:effectLst/>
                <a:latin typeface="Poppins"/>
              </a:rPr>
              <a:t>10. Imitation vs. origination</a:t>
            </a:r>
            <a:br>
              <a:rPr lang="en-GB" dirty="0"/>
            </a:br>
            <a:br>
              <a:rPr lang="en-GB" dirty="0"/>
            </a:br>
            <a:r>
              <a:rPr lang="en-GB" b="0" i="0" dirty="0">
                <a:solidFill>
                  <a:srgbClr val="2D2D2D"/>
                </a:solidFill>
                <a:effectLst/>
                <a:latin typeface="Poppins"/>
              </a:rPr>
              <a:t>11. Acceptance vs. challenge of/to status quo</a:t>
            </a:r>
            <a:br>
              <a:rPr lang="en-GB" dirty="0"/>
            </a:br>
            <a:br>
              <a:rPr lang="en-GB" dirty="0"/>
            </a:br>
            <a:r>
              <a:rPr lang="en-GB" b="0" i="0" dirty="0">
                <a:solidFill>
                  <a:srgbClr val="2D2D2D"/>
                </a:solidFill>
                <a:effectLst/>
                <a:latin typeface="Poppins"/>
              </a:rPr>
              <a:t>12. Conformity (i.e., "good soldier" mentality) vs. individuality</a:t>
            </a:r>
            <a:br>
              <a:rPr lang="en-GB" dirty="0"/>
            </a:br>
            <a:br>
              <a:rPr lang="en-GB" dirty="0"/>
            </a:br>
            <a:r>
              <a:rPr lang="en-GB" b="0" i="0" dirty="0">
                <a:solidFill>
                  <a:srgbClr val="2D2D2D"/>
                </a:solidFill>
                <a:effectLst/>
                <a:latin typeface="Poppins"/>
              </a:rPr>
              <a:t>13. Desire to do things right vs. ability to do the right things</a:t>
            </a:r>
            <a:endParaRPr lang="en-GB" dirty="0"/>
          </a:p>
        </p:txBody>
      </p:sp>
      <p:sp>
        <p:nvSpPr>
          <p:cNvPr id="4" name="Slide Number Placeholder 3"/>
          <p:cNvSpPr>
            <a:spLocks noGrp="1"/>
          </p:cNvSpPr>
          <p:nvPr>
            <p:ph type="sldNum" sz="quarter" idx="5"/>
          </p:nvPr>
        </p:nvSpPr>
        <p:spPr/>
        <p:txBody>
          <a:bodyPr/>
          <a:lstStyle/>
          <a:p>
            <a:fld id="{FC6CB15D-7834-4590-98D7-9EFFC39372F4}" type="slidenum">
              <a:rPr lang="en-GB" smtClean="0"/>
              <a:t>22</a:t>
            </a:fld>
            <a:endParaRPr lang="en-GB"/>
          </a:p>
        </p:txBody>
      </p:sp>
    </p:spTree>
    <p:extLst>
      <p:ext uri="{BB962C8B-B14F-4D97-AF65-F5344CB8AC3E}">
        <p14:creationId xmlns:p14="http://schemas.microsoft.com/office/powerpoint/2010/main" val="12805011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C6CB15D-7834-4590-98D7-9EFFC39372F4}" type="slidenum">
              <a:rPr lang="en-GB" smtClean="0"/>
              <a:t>24</a:t>
            </a:fld>
            <a:endParaRPr lang="en-GB"/>
          </a:p>
        </p:txBody>
      </p:sp>
    </p:spTree>
    <p:extLst>
      <p:ext uri="{BB962C8B-B14F-4D97-AF65-F5344CB8AC3E}">
        <p14:creationId xmlns:p14="http://schemas.microsoft.com/office/powerpoint/2010/main" val="18605534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fld id="{6FE27BEA-FA24-4EB7-8B77-139066C0BDE3}" type="datetime1">
              <a:rPr lang="en-GB" smtClean="0"/>
              <a:t>27/05/2026</a:t>
            </a:fld>
            <a:endParaRPr lang="en-GB"/>
          </a:p>
        </p:txBody>
      </p:sp>
      <p:sp>
        <p:nvSpPr>
          <p:cNvPr id="5" name="Footer Placeholder 4"/>
          <p:cNvSpPr>
            <a:spLocks noGrp="1"/>
          </p:cNvSpPr>
          <p:nvPr>
            <p:ph type="ftr" sz="quarter" idx="11"/>
          </p:nvPr>
        </p:nvSpPr>
        <p:spPr/>
        <p:txBody>
          <a:bodyPr/>
          <a:lstStyle>
            <a:lvl1pPr>
              <a:defRPr/>
            </a:lvl1pPr>
          </a:lstStyle>
          <a:p>
            <a:r>
              <a:rPr lang="en-GB"/>
              <a:t>TSD60051013</a:t>
            </a:r>
          </a:p>
        </p:txBody>
      </p:sp>
      <p:sp>
        <p:nvSpPr>
          <p:cNvPr id="6" name="Slide Number Placeholder 5"/>
          <p:cNvSpPr>
            <a:spLocks noGrp="1"/>
          </p:cNvSpPr>
          <p:nvPr>
            <p:ph type="sldNum" sz="quarter" idx="12"/>
          </p:nvPr>
        </p:nvSpPr>
        <p:spPr/>
        <p:txBody>
          <a:bodyPr/>
          <a:lstStyle>
            <a:lvl1pPr>
              <a:defRPr/>
            </a:lvl1pPr>
          </a:lstStyle>
          <a:p>
            <a:fld id="{7CB3D1F3-51ED-44EA-84DA-3B6A2B849620}" type="slidenum">
              <a:rPr lang="en-GB" smtClean="0"/>
              <a:t>‹#›</a:t>
            </a:fld>
            <a:endParaRPr lang="en-GB"/>
          </a:p>
        </p:txBody>
      </p:sp>
    </p:spTree>
    <p:extLst>
      <p:ext uri="{BB962C8B-B14F-4D97-AF65-F5344CB8AC3E}">
        <p14:creationId xmlns:p14="http://schemas.microsoft.com/office/powerpoint/2010/main" val="3933567772"/>
      </p:ext>
    </p:extLst>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fld id="{229FF2C5-B12F-48A9-836F-7A0063371E09}" type="datetime1">
              <a:rPr lang="en-GB" smtClean="0"/>
              <a:t>27/05/2026</a:t>
            </a:fld>
            <a:endParaRPr lang="en-GB"/>
          </a:p>
        </p:txBody>
      </p:sp>
      <p:sp>
        <p:nvSpPr>
          <p:cNvPr id="5" name="Footer Placeholder 4"/>
          <p:cNvSpPr>
            <a:spLocks noGrp="1"/>
          </p:cNvSpPr>
          <p:nvPr>
            <p:ph type="ftr" sz="quarter" idx="11"/>
          </p:nvPr>
        </p:nvSpPr>
        <p:spPr/>
        <p:txBody>
          <a:bodyPr/>
          <a:lstStyle>
            <a:lvl1pPr>
              <a:defRPr/>
            </a:lvl1pPr>
          </a:lstStyle>
          <a:p>
            <a:r>
              <a:rPr lang="en-GB"/>
              <a:t>TSD60051013</a:t>
            </a:r>
          </a:p>
        </p:txBody>
      </p:sp>
      <p:sp>
        <p:nvSpPr>
          <p:cNvPr id="6" name="Slide Number Placeholder 5"/>
          <p:cNvSpPr>
            <a:spLocks noGrp="1"/>
          </p:cNvSpPr>
          <p:nvPr>
            <p:ph type="sldNum" sz="quarter" idx="12"/>
          </p:nvPr>
        </p:nvSpPr>
        <p:spPr/>
        <p:txBody>
          <a:bodyPr/>
          <a:lstStyle>
            <a:lvl1pPr>
              <a:defRPr/>
            </a:lvl1pPr>
          </a:lstStyle>
          <a:p>
            <a:fld id="{7CB3D1F3-51ED-44EA-84DA-3B6A2B849620}" type="slidenum">
              <a:rPr lang="en-GB" smtClean="0"/>
              <a:t>‹#›</a:t>
            </a:fld>
            <a:endParaRPr lang="en-GB"/>
          </a:p>
        </p:txBody>
      </p:sp>
    </p:spTree>
    <p:extLst>
      <p:ext uri="{BB962C8B-B14F-4D97-AF65-F5344CB8AC3E}">
        <p14:creationId xmlns:p14="http://schemas.microsoft.com/office/powerpoint/2010/main" val="1941348240"/>
      </p:ext>
    </p:extLst>
  </p:cSld>
  <p:clrMapOvr>
    <a:masterClrMapping/>
  </p:clrMapOvr>
  <p:transition>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B372AF6E-24CD-4B90-B7F2-E8D7DD0D03A5}" type="datetime1">
              <a:rPr lang="en-GB" smtClean="0"/>
              <a:t>27/05/2026</a:t>
            </a:fld>
            <a:endParaRPr lang="en-GB"/>
          </a:p>
        </p:txBody>
      </p:sp>
      <p:sp>
        <p:nvSpPr>
          <p:cNvPr id="5" name="Footer Placeholder 4"/>
          <p:cNvSpPr>
            <a:spLocks noGrp="1"/>
          </p:cNvSpPr>
          <p:nvPr>
            <p:ph type="ftr" sz="quarter" idx="11"/>
          </p:nvPr>
        </p:nvSpPr>
        <p:spPr/>
        <p:txBody>
          <a:bodyPr/>
          <a:lstStyle>
            <a:lvl1pPr>
              <a:defRPr/>
            </a:lvl1pPr>
          </a:lstStyle>
          <a:p>
            <a:pPr>
              <a:defRPr/>
            </a:pPr>
            <a:r>
              <a:rPr lang="en-GB"/>
              <a:t>Workshop 1 EMPL6003</a:t>
            </a:r>
          </a:p>
        </p:txBody>
      </p:sp>
      <p:sp>
        <p:nvSpPr>
          <p:cNvPr id="6" name="Slide Number Placeholder 5"/>
          <p:cNvSpPr>
            <a:spLocks noGrp="1"/>
          </p:cNvSpPr>
          <p:nvPr>
            <p:ph type="sldNum" sz="quarter" idx="12"/>
          </p:nvPr>
        </p:nvSpPr>
        <p:spPr/>
        <p:txBody>
          <a:bodyPr/>
          <a:lstStyle>
            <a:lvl1pPr>
              <a:defRPr/>
            </a:lvl1pPr>
          </a:lstStyle>
          <a:p>
            <a:fld id="{7CB3D1F3-51ED-44EA-84DA-3B6A2B849620}" type="slidenum">
              <a:rPr lang="en-GB" smtClean="0"/>
              <a:t>‹#›</a:t>
            </a:fld>
            <a:endParaRPr lang="en-GB"/>
          </a:p>
        </p:txBody>
      </p:sp>
    </p:spTree>
    <p:extLst>
      <p:ext uri="{BB962C8B-B14F-4D97-AF65-F5344CB8AC3E}">
        <p14:creationId xmlns:p14="http://schemas.microsoft.com/office/powerpoint/2010/main" val="2170996704"/>
      </p:ext>
    </p:extLst>
  </p:cSld>
  <p:clrMapOvr>
    <a:masterClrMapping/>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fld id="{7FF90D1F-6AD4-4833-A781-58EF52D5EC8B}" type="datetime1">
              <a:rPr lang="en-GB" smtClean="0"/>
              <a:t>27/05/2026</a:t>
            </a:fld>
            <a:endParaRPr lang="en-GB"/>
          </a:p>
        </p:txBody>
      </p:sp>
      <p:sp>
        <p:nvSpPr>
          <p:cNvPr id="6" name="Footer Placeholder 4"/>
          <p:cNvSpPr>
            <a:spLocks noGrp="1"/>
          </p:cNvSpPr>
          <p:nvPr>
            <p:ph type="ftr" sz="quarter" idx="11"/>
          </p:nvPr>
        </p:nvSpPr>
        <p:spPr/>
        <p:txBody>
          <a:bodyPr/>
          <a:lstStyle>
            <a:lvl1pPr>
              <a:defRPr/>
            </a:lvl1pPr>
          </a:lstStyle>
          <a:p>
            <a:pPr>
              <a:defRPr/>
            </a:pPr>
            <a:r>
              <a:rPr lang="en-GB"/>
              <a:t>Workshop 1 EMPL6003</a:t>
            </a:r>
          </a:p>
        </p:txBody>
      </p:sp>
      <p:sp>
        <p:nvSpPr>
          <p:cNvPr id="7" name="Slide Number Placeholder 5"/>
          <p:cNvSpPr>
            <a:spLocks noGrp="1"/>
          </p:cNvSpPr>
          <p:nvPr>
            <p:ph type="sldNum" sz="quarter" idx="12"/>
          </p:nvPr>
        </p:nvSpPr>
        <p:spPr/>
        <p:txBody>
          <a:bodyPr/>
          <a:lstStyle>
            <a:lvl1pPr>
              <a:defRPr/>
            </a:lvl1pPr>
          </a:lstStyle>
          <a:p>
            <a:fld id="{7CB3D1F3-51ED-44EA-84DA-3B6A2B849620}" type="slidenum">
              <a:rPr lang="en-GB" smtClean="0"/>
              <a:t>‹#›</a:t>
            </a:fld>
            <a:endParaRPr lang="en-GB"/>
          </a:p>
        </p:txBody>
      </p:sp>
    </p:spTree>
    <p:extLst>
      <p:ext uri="{BB962C8B-B14F-4D97-AF65-F5344CB8AC3E}">
        <p14:creationId xmlns:p14="http://schemas.microsoft.com/office/powerpoint/2010/main" val="278070490"/>
      </p:ext>
    </p:extLst>
  </p:cSld>
  <p:clrMapOvr>
    <a:masterClrMapping/>
  </p:clrMapOvr>
  <p:transition>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fld id="{D4726F54-918A-4AC5-9654-D7F4C3F85898}" type="datetime1">
              <a:rPr lang="en-GB" smtClean="0"/>
              <a:t>27/05/2026</a:t>
            </a:fld>
            <a:endParaRPr lang="en-GB"/>
          </a:p>
        </p:txBody>
      </p:sp>
      <p:sp>
        <p:nvSpPr>
          <p:cNvPr id="8" name="Footer Placeholder 4"/>
          <p:cNvSpPr>
            <a:spLocks noGrp="1"/>
          </p:cNvSpPr>
          <p:nvPr>
            <p:ph type="ftr" sz="quarter" idx="11"/>
          </p:nvPr>
        </p:nvSpPr>
        <p:spPr/>
        <p:txBody>
          <a:bodyPr/>
          <a:lstStyle>
            <a:lvl1pPr>
              <a:defRPr/>
            </a:lvl1pPr>
          </a:lstStyle>
          <a:p>
            <a:pPr>
              <a:defRPr/>
            </a:pPr>
            <a:r>
              <a:rPr lang="en-GB"/>
              <a:t>Workshop 1 EMPL6003</a:t>
            </a:r>
          </a:p>
        </p:txBody>
      </p:sp>
      <p:sp>
        <p:nvSpPr>
          <p:cNvPr id="9" name="Slide Number Placeholder 5"/>
          <p:cNvSpPr>
            <a:spLocks noGrp="1"/>
          </p:cNvSpPr>
          <p:nvPr>
            <p:ph type="sldNum" sz="quarter" idx="12"/>
          </p:nvPr>
        </p:nvSpPr>
        <p:spPr/>
        <p:txBody>
          <a:bodyPr/>
          <a:lstStyle>
            <a:lvl1pPr>
              <a:defRPr/>
            </a:lvl1pPr>
          </a:lstStyle>
          <a:p>
            <a:fld id="{7CB3D1F3-51ED-44EA-84DA-3B6A2B849620}" type="slidenum">
              <a:rPr lang="en-GB" smtClean="0"/>
              <a:t>‹#›</a:t>
            </a:fld>
            <a:endParaRPr lang="en-GB"/>
          </a:p>
        </p:txBody>
      </p:sp>
    </p:spTree>
    <p:extLst>
      <p:ext uri="{BB962C8B-B14F-4D97-AF65-F5344CB8AC3E}">
        <p14:creationId xmlns:p14="http://schemas.microsoft.com/office/powerpoint/2010/main" val="2172894077"/>
      </p:ext>
    </p:extLst>
  </p:cSld>
  <p:clrMapOvr>
    <a:masterClrMapping/>
  </p:clrMapOvr>
  <p:transition>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fld id="{3377DA89-ED9D-44AA-BD95-5E705631C41D}" type="datetime1">
              <a:rPr lang="en-GB" smtClean="0"/>
              <a:t>27/05/2026</a:t>
            </a:fld>
            <a:endParaRPr lang="en-GB"/>
          </a:p>
        </p:txBody>
      </p:sp>
      <p:sp>
        <p:nvSpPr>
          <p:cNvPr id="4" name="Footer Placeholder 4"/>
          <p:cNvSpPr>
            <a:spLocks noGrp="1"/>
          </p:cNvSpPr>
          <p:nvPr>
            <p:ph type="ftr" sz="quarter" idx="11"/>
          </p:nvPr>
        </p:nvSpPr>
        <p:spPr/>
        <p:txBody>
          <a:bodyPr/>
          <a:lstStyle>
            <a:lvl1pPr>
              <a:defRPr/>
            </a:lvl1pPr>
          </a:lstStyle>
          <a:p>
            <a:pPr>
              <a:defRPr/>
            </a:pPr>
            <a:r>
              <a:rPr lang="en-GB"/>
              <a:t>Workshop 1 EMPL6003</a:t>
            </a:r>
          </a:p>
        </p:txBody>
      </p:sp>
      <p:sp>
        <p:nvSpPr>
          <p:cNvPr id="5" name="Slide Number Placeholder 5"/>
          <p:cNvSpPr>
            <a:spLocks noGrp="1"/>
          </p:cNvSpPr>
          <p:nvPr>
            <p:ph type="sldNum" sz="quarter" idx="12"/>
          </p:nvPr>
        </p:nvSpPr>
        <p:spPr/>
        <p:txBody>
          <a:bodyPr/>
          <a:lstStyle>
            <a:lvl1pPr>
              <a:defRPr/>
            </a:lvl1pPr>
          </a:lstStyle>
          <a:p>
            <a:fld id="{7CB3D1F3-51ED-44EA-84DA-3B6A2B849620}" type="slidenum">
              <a:rPr lang="en-GB" smtClean="0"/>
              <a:t>‹#›</a:t>
            </a:fld>
            <a:endParaRPr lang="en-GB"/>
          </a:p>
        </p:txBody>
      </p:sp>
    </p:spTree>
    <p:extLst>
      <p:ext uri="{BB962C8B-B14F-4D97-AF65-F5344CB8AC3E}">
        <p14:creationId xmlns:p14="http://schemas.microsoft.com/office/powerpoint/2010/main" val="417827437"/>
      </p:ext>
    </p:extLst>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FE7ED35E-E954-40DD-895D-4405D05DBA4F}" type="datetime1">
              <a:rPr lang="en-GB" smtClean="0"/>
              <a:t>27/05/2026</a:t>
            </a:fld>
            <a:endParaRPr lang="en-GB"/>
          </a:p>
        </p:txBody>
      </p:sp>
      <p:sp>
        <p:nvSpPr>
          <p:cNvPr id="3" name="Footer Placeholder 4"/>
          <p:cNvSpPr>
            <a:spLocks noGrp="1"/>
          </p:cNvSpPr>
          <p:nvPr>
            <p:ph type="ftr" sz="quarter" idx="11"/>
          </p:nvPr>
        </p:nvSpPr>
        <p:spPr/>
        <p:txBody>
          <a:bodyPr/>
          <a:lstStyle>
            <a:lvl1pPr>
              <a:defRPr/>
            </a:lvl1pPr>
          </a:lstStyle>
          <a:p>
            <a:pPr>
              <a:defRPr/>
            </a:pPr>
            <a:r>
              <a:rPr lang="en-GB"/>
              <a:t>Workshop 1 EMPL6003</a:t>
            </a:r>
          </a:p>
        </p:txBody>
      </p:sp>
      <p:sp>
        <p:nvSpPr>
          <p:cNvPr id="4" name="Slide Number Placeholder 5"/>
          <p:cNvSpPr>
            <a:spLocks noGrp="1"/>
          </p:cNvSpPr>
          <p:nvPr>
            <p:ph type="sldNum" sz="quarter" idx="12"/>
          </p:nvPr>
        </p:nvSpPr>
        <p:spPr/>
        <p:txBody>
          <a:bodyPr/>
          <a:lstStyle>
            <a:lvl1pPr>
              <a:defRPr/>
            </a:lvl1pPr>
          </a:lstStyle>
          <a:p>
            <a:fld id="{7CB3D1F3-51ED-44EA-84DA-3B6A2B849620}" type="slidenum">
              <a:rPr lang="en-GB" smtClean="0"/>
              <a:t>‹#›</a:t>
            </a:fld>
            <a:endParaRPr lang="en-GB"/>
          </a:p>
        </p:txBody>
      </p:sp>
    </p:spTree>
    <p:extLst>
      <p:ext uri="{BB962C8B-B14F-4D97-AF65-F5344CB8AC3E}">
        <p14:creationId xmlns:p14="http://schemas.microsoft.com/office/powerpoint/2010/main" val="2629968436"/>
      </p:ext>
    </p:extLst>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fld id="{0CFE0FFB-BDF0-436A-8C43-6EE298C9F366}" type="datetime1">
              <a:rPr lang="en-GB" smtClean="0"/>
              <a:t>27/05/2026</a:t>
            </a:fld>
            <a:endParaRPr lang="en-GB"/>
          </a:p>
        </p:txBody>
      </p:sp>
      <p:sp>
        <p:nvSpPr>
          <p:cNvPr id="6" name="Footer Placeholder 4"/>
          <p:cNvSpPr>
            <a:spLocks noGrp="1"/>
          </p:cNvSpPr>
          <p:nvPr>
            <p:ph type="ftr" sz="quarter" idx="11"/>
          </p:nvPr>
        </p:nvSpPr>
        <p:spPr/>
        <p:txBody>
          <a:bodyPr/>
          <a:lstStyle>
            <a:lvl1pPr>
              <a:defRPr/>
            </a:lvl1pPr>
          </a:lstStyle>
          <a:p>
            <a:pPr>
              <a:defRPr/>
            </a:pPr>
            <a:r>
              <a:rPr lang="en-GB"/>
              <a:t>Workshop 1 EMPL6003</a:t>
            </a:r>
          </a:p>
        </p:txBody>
      </p:sp>
      <p:sp>
        <p:nvSpPr>
          <p:cNvPr id="7" name="Slide Number Placeholder 5"/>
          <p:cNvSpPr>
            <a:spLocks noGrp="1"/>
          </p:cNvSpPr>
          <p:nvPr>
            <p:ph type="sldNum" sz="quarter" idx="12"/>
          </p:nvPr>
        </p:nvSpPr>
        <p:spPr/>
        <p:txBody>
          <a:bodyPr/>
          <a:lstStyle>
            <a:lvl1pPr>
              <a:defRPr/>
            </a:lvl1pPr>
          </a:lstStyle>
          <a:p>
            <a:fld id="{7CB3D1F3-51ED-44EA-84DA-3B6A2B849620}" type="slidenum">
              <a:rPr lang="en-GB" smtClean="0"/>
              <a:t>‹#›</a:t>
            </a:fld>
            <a:endParaRPr lang="en-GB"/>
          </a:p>
        </p:txBody>
      </p:sp>
    </p:spTree>
    <p:extLst>
      <p:ext uri="{BB962C8B-B14F-4D97-AF65-F5344CB8AC3E}">
        <p14:creationId xmlns:p14="http://schemas.microsoft.com/office/powerpoint/2010/main" val="290922561"/>
      </p:ext>
    </p:extLst>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fld id="{7975A1BC-F4F6-4BE5-864D-24856EC73ECB}" type="datetime1">
              <a:rPr lang="en-GB" smtClean="0"/>
              <a:t>27/05/2026</a:t>
            </a:fld>
            <a:endParaRPr lang="en-GB"/>
          </a:p>
        </p:txBody>
      </p:sp>
      <p:sp>
        <p:nvSpPr>
          <p:cNvPr id="6" name="Footer Placeholder 4"/>
          <p:cNvSpPr>
            <a:spLocks noGrp="1"/>
          </p:cNvSpPr>
          <p:nvPr>
            <p:ph type="ftr" sz="quarter" idx="11"/>
          </p:nvPr>
        </p:nvSpPr>
        <p:spPr/>
        <p:txBody>
          <a:bodyPr/>
          <a:lstStyle>
            <a:lvl1pPr>
              <a:defRPr/>
            </a:lvl1pPr>
          </a:lstStyle>
          <a:p>
            <a:pPr>
              <a:defRPr/>
            </a:pPr>
            <a:r>
              <a:rPr lang="en-GB"/>
              <a:t>Workshop 1 EMPL6003</a:t>
            </a:r>
          </a:p>
        </p:txBody>
      </p:sp>
      <p:sp>
        <p:nvSpPr>
          <p:cNvPr id="7" name="Slide Number Placeholder 5"/>
          <p:cNvSpPr>
            <a:spLocks noGrp="1"/>
          </p:cNvSpPr>
          <p:nvPr>
            <p:ph type="sldNum" sz="quarter" idx="12"/>
          </p:nvPr>
        </p:nvSpPr>
        <p:spPr/>
        <p:txBody>
          <a:bodyPr/>
          <a:lstStyle>
            <a:lvl1pPr>
              <a:defRPr/>
            </a:lvl1pPr>
          </a:lstStyle>
          <a:p>
            <a:fld id="{7CB3D1F3-51ED-44EA-84DA-3B6A2B849620}" type="slidenum">
              <a:rPr lang="en-GB" smtClean="0"/>
              <a:t>‹#›</a:t>
            </a:fld>
            <a:endParaRPr lang="en-GB"/>
          </a:p>
        </p:txBody>
      </p:sp>
    </p:spTree>
    <p:extLst>
      <p:ext uri="{BB962C8B-B14F-4D97-AF65-F5344CB8AC3E}">
        <p14:creationId xmlns:p14="http://schemas.microsoft.com/office/powerpoint/2010/main" val="1535950527"/>
      </p:ext>
    </p:extLst>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fld id="{FB753635-C00D-4B19-8E9B-244CE9048CF1}" type="datetime1">
              <a:rPr lang="en-GB" smtClean="0"/>
              <a:t>27/05/2026</a:t>
            </a:fld>
            <a:endParaRPr lang="en-GB"/>
          </a:p>
        </p:txBody>
      </p:sp>
      <p:sp>
        <p:nvSpPr>
          <p:cNvPr id="5" name="Footer Placeholder 4"/>
          <p:cNvSpPr>
            <a:spLocks noGrp="1"/>
          </p:cNvSpPr>
          <p:nvPr>
            <p:ph type="ftr" sz="quarter" idx="11"/>
          </p:nvPr>
        </p:nvSpPr>
        <p:spPr/>
        <p:txBody>
          <a:bodyPr/>
          <a:lstStyle>
            <a:lvl1pPr>
              <a:defRPr/>
            </a:lvl1pPr>
          </a:lstStyle>
          <a:p>
            <a:pPr>
              <a:defRPr/>
            </a:pPr>
            <a:r>
              <a:rPr lang="en-GB"/>
              <a:t>Workshop 1 EMPL6003</a:t>
            </a:r>
          </a:p>
        </p:txBody>
      </p:sp>
      <p:sp>
        <p:nvSpPr>
          <p:cNvPr id="6" name="Slide Number Placeholder 5"/>
          <p:cNvSpPr>
            <a:spLocks noGrp="1"/>
          </p:cNvSpPr>
          <p:nvPr>
            <p:ph type="sldNum" sz="quarter" idx="12"/>
          </p:nvPr>
        </p:nvSpPr>
        <p:spPr/>
        <p:txBody>
          <a:bodyPr/>
          <a:lstStyle>
            <a:lvl1pPr>
              <a:defRPr/>
            </a:lvl1pPr>
          </a:lstStyle>
          <a:p>
            <a:fld id="{7CB3D1F3-51ED-44EA-84DA-3B6A2B849620}" type="slidenum">
              <a:rPr lang="en-GB" smtClean="0"/>
              <a:t>‹#›</a:t>
            </a:fld>
            <a:endParaRPr lang="en-GB"/>
          </a:p>
        </p:txBody>
      </p:sp>
    </p:spTree>
    <p:extLst>
      <p:ext uri="{BB962C8B-B14F-4D97-AF65-F5344CB8AC3E}">
        <p14:creationId xmlns:p14="http://schemas.microsoft.com/office/powerpoint/2010/main" val="336509317"/>
      </p:ext>
    </p:extLst>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fld id="{7D895083-90FD-4C2E-B5BA-0DD43CCF8CB7}" type="datetime1">
              <a:rPr lang="en-GB" smtClean="0"/>
              <a:t>27/05/2026</a:t>
            </a:fld>
            <a:endParaRPr lang="en-GB"/>
          </a:p>
        </p:txBody>
      </p:sp>
      <p:sp>
        <p:nvSpPr>
          <p:cNvPr id="5" name="Footer Placeholder 4"/>
          <p:cNvSpPr>
            <a:spLocks noGrp="1"/>
          </p:cNvSpPr>
          <p:nvPr>
            <p:ph type="ftr" sz="quarter" idx="11"/>
          </p:nvPr>
        </p:nvSpPr>
        <p:spPr/>
        <p:txBody>
          <a:bodyPr/>
          <a:lstStyle>
            <a:lvl1pPr>
              <a:defRPr/>
            </a:lvl1pPr>
          </a:lstStyle>
          <a:p>
            <a:pPr>
              <a:defRPr/>
            </a:pPr>
            <a:r>
              <a:rPr lang="en-GB"/>
              <a:t>Workshop 1 EMPL6003</a:t>
            </a:r>
          </a:p>
        </p:txBody>
      </p:sp>
      <p:sp>
        <p:nvSpPr>
          <p:cNvPr id="6" name="Slide Number Placeholder 5"/>
          <p:cNvSpPr>
            <a:spLocks noGrp="1"/>
          </p:cNvSpPr>
          <p:nvPr>
            <p:ph type="sldNum" sz="quarter" idx="12"/>
          </p:nvPr>
        </p:nvSpPr>
        <p:spPr/>
        <p:txBody>
          <a:bodyPr/>
          <a:lstStyle>
            <a:lvl1pPr>
              <a:defRPr/>
            </a:lvl1pPr>
          </a:lstStyle>
          <a:p>
            <a:fld id="{7CB3D1F3-51ED-44EA-84DA-3B6A2B849620}" type="slidenum">
              <a:rPr lang="en-GB" smtClean="0"/>
              <a:t>‹#›</a:t>
            </a:fld>
            <a:endParaRPr lang="en-GB"/>
          </a:p>
        </p:txBody>
      </p:sp>
    </p:spTree>
    <p:extLst>
      <p:ext uri="{BB962C8B-B14F-4D97-AF65-F5344CB8AC3E}">
        <p14:creationId xmlns:p14="http://schemas.microsoft.com/office/powerpoint/2010/main" val="2943594113"/>
      </p:ext>
    </p:extLst>
  </p:cSld>
  <p:clrMapOvr>
    <a:masterClrMapping/>
  </p:clrMapOvr>
  <p:transition>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473108" y="1470582"/>
            <a:ext cx="3910357"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3383216346"/>
      </p:ext>
    </p:extLst>
  </p:cSld>
  <p:clrMapOvr>
    <a:masterClrMapping/>
  </p:clrMapOvr>
  <p:hf sldNum="0" hd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201273560"/>
      </p:ext>
    </p:extLst>
  </p:cSld>
  <p:clrMapOvr>
    <a:masterClrMapping/>
  </p:clrMapOvr>
  <p:hf sldNum="0"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p:nvPicPr>
        <p:blipFill>
          <a:blip r:embed="rId2"/>
          <a:stretch>
            <a:fillRect/>
          </a:stretch>
        </p:blipFill>
        <p:spPr>
          <a:xfrm>
            <a:off x="0" y="0"/>
            <a:ext cx="9144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473108" y="1470582"/>
            <a:ext cx="3649147"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5042623" y="1470582"/>
            <a:ext cx="3649147"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577461448"/>
      </p:ext>
    </p:extLst>
  </p:cSld>
  <p:clrMapOvr>
    <a:masterClrMapping/>
  </p:clrMapOvr>
  <p:hf sldNum="0" hd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473108" y="1470582"/>
            <a:ext cx="8102927"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58970693"/>
      </p:ext>
    </p:extLst>
  </p:cSld>
  <p:clrMapOvr>
    <a:masterClrMapping/>
  </p:clrMapOvr>
  <p:hf sldNum="0" hdr="0" dt="0"/>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473108" y="1470581"/>
            <a:ext cx="8102927"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99676413"/>
      </p:ext>
    </p:extLst>
  </p:cSld>
  <p:clrMapOvr>
    <a:masterClrMapping/>
  </p:clrMapOvr>
  <p:hf sldNum="0" hd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7918068"/>
      </p:ext>
    </p:extLst>
  </p:cSld>
  <p:clrMapOvr>
    <a:masterClrMapping/>
  </p:clrMapOvr>
  <p:hf sldNum="0" hd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5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08630949"/>
      </p:ext>
    </p:extLst>
  </p:cSld>
  <p:clrMapOvr>
    <a:masterClrMapping/>
  </p:clrMapOvr>
  <p:hf sldNum="0" hd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6809156E-5546-4837-9D89-E74159CFF91B}" type="datetime1">
              <a:rPr lang="en-GB"/>
              <a:pPr>
                <a:defRPr/>
              </a:pPr>
              <a:t>27/05/2026</a:t>
            </a:fld>
            <a:endParaRPr lang="en-GB"/>
          </a:p>
        </p:txBody>
      </p:sp>
      <p:sp>
        <p:nvSpPr>
          <p:cNvPr id="5" name="Footer Placeholder 4"/>
          <p:cNvSpPr>
            <a:spLocks noGrp="1"/>
          </p:cNvSpPr>
          <p:nvPr>
            <p:ph type="ftr" sz="quarter" idx="11"/>
          </p:nvPr>
        </p:nvSpPr>
        <p:spPr/>
        <p:txBody>
          <a:bodyPr/>
          <a:lstStyle>
            <a:lvl1pPr>
              <a:defRPr/>
            </a:lvl1pPr>
          </a:lstStyle>
          <a:p>
            <a:pPr>
              <a:defRPr/>
            </a:pPr>
            <a:r>
              <a:rPr lang="en-GB"/>
              <a:t>Workshop 1 EMPL6003</a:t>
            </a:r>
          </a:p>
        </p:txBody>
      </p:sp>
      <p:sp>
        <p:nvSpPr>
          <p:cNvPr id="6" name="Slide Number Placeholder 5"/>
          <p:cNvSpPr>
            <a:spLocks noGrp="1"/>
          </p:cNvSpPr>
          <p:nvPr>
            <p:ph type="sldNum" sz="quarter" idx="12"/>
          </p:nvPr>
        </p:nvSpPr>
        <p:spPr/>
        <p:txBody>
          <a:bodyPr/>
          <a:lstStyle>
            <a:lvl1pPr>
              <a:defRPr/>
            </a:lvl1pPr>
          </a:lstStyle>
          <a:p>
            <a:pPr>
              <a:defRPr/>
            </a:pPr>
            <a:fld id="{79DFC03B-8527-494F-A56C-C494D592BC00}" type="slidenum">
              <a:rPr lang="en-GB"/>
              <a:pPr>
                <a:defRPr/>
              </a:pPr>
              <a:t>‹#›</a:t>
            </a:fld>
            <a:endParaRPr lang="en-GB"/>
          </a:p>
        </p:txBody>
      </p:sp>
    </p:spTree>
    <p:extLst>
      <p:ext uri="{BB962C8B-B14F-4D97-AF65-F5344CB8AC3E}">
        <p14:creationId xmlns:p14="http://schemas.microsoft.com/office/powerpoint/2010/main" val="34980821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126589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226243" y="1420927"/>
            <a:ext cx="869622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226243" y="2881427"/>
            <a:ext cx="8696227"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7392460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32671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628650" y="6356350"/>
            <a:ext cx="2057400" cy="365125"/>
          </a:xfrm>
          <a:prstGeom prst="rect">
            <a:avLst/>
          </a:prstGeom>
        </p:spPr>
        <p:txBody>
          <a:bodyPr/>
          <a:lstStyle/>
          <a:p>
            <a:pPr>
              <a:defRPr/>
            </a:pPr>
            <a:fld id="{9812353F-7203-4E7E-8F13-5D798470F1C8}" type="datetime1">
              <a:rPr lang="en-GB" smtClean="0"/>
              <a:pPr>
                <a:defRPr/>
              </a:pPr>
              <a:t>27/05/2026</a:t>
            </a:fld>
            <a:endParaRPr lang="en-GB"/>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3028950" y="6356350"/>
            <a:ext cx="3086100" cy="365125"/>
          </a:xfrm>
          <a:prstGeom prst="rect">
            <a:avLst/>
          </a:prstGeom>
        </p:spPr>
        <p:txBody>
          <a:bodyPr/>
          <a:lstStyle/>
          <a:p>
            <a:pPr>
              <a:defRPr/>
            </a:pPr>
            <a:r>
              <a:rPr lang="en-GB"/>
              <a:t>Workshop 1 EMPL6003</a:t>
            </a:r>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6457950" y="6356350"/>
            <a:ext cx="2057400" cy="365125"/>
          </a:xfrm>
          <a:prstGeom prst="rect">
            <a:avLst/>
          </a:prstGeom>
        </p:spPr>
        <p:txBody>
          <a:bodyPr/>
          <a:lstStyle/>
          <a:p>
            <a:pPr>
              <a:defRPr/>
            </a:pPr>
            <a:fld id="{AC19F6BF-26EC-400F-8A25-CBA7C56E534C}" type="slidenum">
              <a:rPr lang="en-GB" smtClean="0"/>
              <a:pPr>
                <a:defRPr/>
              </a:pPr>
              <a:t>‹#›</a:t>
            </a:fld>
            <a:endParaRPr lang="en-GB"/>
          </a:p>
        </p:txBody>
      </p:sp>
    </p:spTree>
    <p:extLst>
      <p:ext uri="{BB962C8B-B14F-4D97-AF65-F5344CB8AC3E}">
        <p14:creationId xmlns:p14="http://schemas.microsoft.com/office/powerpoint/2010/main" val="715230401"/>
      </p:ext>
    </p:extLst>
  </p:cSld>
  <p:clrMapOvr>
    <a:masterClrMapping/>
  </p:clrMapOvr>
  <p:transition>
    <p:dissolv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1F02E-4691-5B41-A12D-981090D63C95}"/>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6D1E9276-A334-1C45-89B5-AFFBF6C40089}"/>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1D23CB-DB39-5E49-8879-CDF04F0B2710}"/>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129C764-0FD9-284A-AA8E-1E42341CBD5A}"/>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7EF579A-02C9-B04A-8635-505C0117E5EE}"/>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8696C75-4933-9F45-BD25-8DD70AA361F0}"/>
              </a:ext>
            </a:extLst>
          </p:cNvPr>
          <p:cNvSpPr>
            <a:spLocks noGrp="1"/>
          </p:cNvSpPr>
          <p:nvPr>
            <p:ph type="dt" sz="half" idx="10"/>
          </p:nvPr>
        </p:nvSpPr>
        <p:spPr>
          <a:xfrm>
            <a:off x="628650" y="6356350"/>
            <a:ext cx="2057400" cy="365125"/>
          </a:xfrm>
          <a:prstGeom prst="rect">
            <a:avLst/>
          </a:prstGeom>
        </p:spPr>
        <p:txBody>
          <a:bodyPr/>
          <a:lstStyle/>
          <a:p>
            <a:pPr>
              <a:defRPr/>
            </a:pPr>
            <a:fld id="{6DE86A91-A20B-4B6E-BA7E-7711C2150BB2}" type="datetime1">
              <a:rPr lang="en-GB" smtClean="0"/>
              <a:pPr>
                <a:defRPr/>
              </a:pPr>
              <a:t>27/05/2026</a:t>
            </a:fld>
            <a:endParaRPr lang="en-GB"/>
          </a:p>
        </p:txBody>
      </p:sp>
      <p:sp>
        <p:nvSpPr>
          <p:cNvPr id="8" name="Footer Placeholder 7">
            <a:extLst>
              <a:ext uri="{FF2B5EF4-FFF2-40B4-BE49-F238E27FC236}">
                <a16:creationId xmlns:a16="http://schemas.microsoft.com/office/drawing/2014/main" id="{5B3C18E0-AF7C-1142-916D-865075531BA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287EDA83-2DBB-A142-9D6A-029E84283F0D}"/>
              </a:ext>
            </a:extLst>
          </p:cNvPr>
          <p:cNvSpPr>
            <a:spLocks noGrp="1"/>
          </p:cNvSpPr>
          <p:nvPr>
            <p:ph type="sldNum" sz="quarter" idx="12"/>
          </p:nvPr>
        </p:nvSpPr>
        <p:spPr>
          <a:xfrm>
            <a:off x="6457950" y="6356350"/>
            <a:ext cx="2057400" cy="365125"/>
          </a:xfrm>
          <a:prstGeom prst="rect">
            <a:avLst/>
          </a:prstGeom>
        </p:spPr>
        <p:txBody>
          <a:bodyPr/>
          <a:lstStyle/>
          <a:p>
            <a:pPr>
              <a:defRPr/>
            </a:pPr>
            <a:fld id="{7220CC21-79BC-4B21-A0FF-A8FDC357F6E9}" type="slidenum">
              <a:rPr lang="en-GB" smtClean="0"/>
              <a:pPr>
                <a:defRPr/>
              </a:pPr>
              <a:t>‹#›</a:t>
            </a:fld>
            <a:endParaRPr lang="en-GB"/>
          </a:p>
        </p:txBody>
      </p:sp>
    </p:spTree>
    <p:extLst>
      <p:ext uri="{BB962C8B-B14F-4D97-AF65-F5344CB8AC3E}">
        <p14:creationId xmlns:p14="http://schemas.microsoft.com/office/powerpoint/2010/main" val="2018641069"/>
      </p:ext>
    </p:extLst>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10" Type="http://schemas.openxmlformats.org/officeDocument/2006/relationships/image" Target="../media/image1.png"/><Relationship Id="rId4" Type="http://schemas.openxmlformats.org/officeDocument/2006/relationships/slideLayout" Target="../slideLayouts/slideLayout15.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2.xml"/><Relationship Id="rId7" Type="http://schemas.openxmlformats.org/officeDocument/2006/relationships/image" Target="../media/image6.png"/><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theme" Target="../theme/theme3.xml"/><Relationship Id="rId5" Type="http://schemas.openxmlformats.org/officeDocument/2006/relationships/slideLayout" Target="../slideLayouts/slideLayout24.xml"/><Relationship Id="rId4"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3"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hangingPunct="1">
              <a:defRPr sz="900">
                <a:solidFill>
                  <a:prstClr val="black">
                    <a:tint val="75000"/>
                  </a:prstClr>
                </a:solidFill>
              </a:defRPr>
            </a:lvl1pPr>
          </a:lstStyle>
          <a:p>
            <a:fld id="{4F60C728-9A38-45DE-BA73-0730424121CA}" type="datetime1">
              <a:rPr lang="en-GB" smtClean="0"/>
              <a:t>27/05/2026</a:t>
            </a:fld>
            <a:endParaRPr lang="en-GB"/>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hangingPunct="1">
              <a:defRPr sz="900">
                <a:solidFill>
                  <a:prstClr val="black">
                    <a:tint val="75000"/>
                  </a:prstClr>
                </a:solidFill>
              </a:defRPr>
            </a:lvl1pPr>
          </a:lstStyle>
          <a:p>
            <a:pPr>
              <a:defRPr/>
            </a:pPr>
            <a:r>
              <a:rPr lang="en-GB"/>
              <a:t>Workshop 1 EMPL6003</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eaLnBrk="1" hangingPunct="1">
              <a:defRPr sz="900">
                <a:solidFill>
                  <a:prstClr val="black">
                    <a:tint val="75000"/>
                  </a:prstClr>
                </a:solidFill>
              </a:defRPr>
            </a:lvl1pPr>
          </a:lstStyle>
          <a:p>
            <a:fld id="{7CB3D1F3-51ED-44EA-84DA-3B6A2B849620}" type="slidenum">
              <a:rPr lang="en-GB" smtClean="0"/>
              <a:t>‹#›</a:t>
            </a:fld>
            <a:endParaRPr lang="en-GB"/>
          </a:p>
        </p:txBody>
      </p:sp>
    </p:spTree>
    <p:extLst>
      <p:ext uri="{BB962C8B-B14F-4D97-AF65-F5344CB8AC3E}">
        <p14:creationId xmlns:p14="http://schemas.microsoft.com/office/powerpoint/2010/main" val="364627877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dissolve">
                                      <p:cBhvr>
                                        <p:cTn id="13" dur="500"/>
                                        <p:tgtEl>
                                          <p:spTgt spid="3">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dissolve">
                                      <p:cBhvr>
                                        <p:cTn id="18" dur="500"/>
                                        <p:tgtEl>
                                          <p:spTgt spid="3">
                                            <p:txEl>
                                              <p:pRg st="1" end="1"/>
                                            </p:txEl>
                                          </p:spTgt>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dissolve">
                                      <p:cBhvr>
                                        <p:cTn id="21" dur="500"/>
                                        <p:tgtEl>
                                          <p:spTgt spid="3">
                                            <p:txEl>
                                              <p:pRg st="2" end="2"/>
                                            </p:txEl>
                                          </p:spTgt>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dissolve">
                                      <p:cBhvr>
                                        <p:cTn id="24" dur="500"/>
                                        <p:tgtEl>
                                          <p:spTgt spid="3">
                                            <p:txEl>
                                              <p:pRg st="3" end="3"/>
                                            </p:txEl>
                                          </p:spTgt>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ssolv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P spid="3" grpId="0" build="p" bldLvl="2" autoUpdateAnimBg="0">
        <p:tmplLst>
          <p:tmpl lvl="1">
            <p:tnLst>
              <p:par>
                <p:cTn presetID="9"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dissolve">
                      <p:cBhvr>
                        <p:cTn dur="500"/>
                        <p:tgtEl>
                          <p:spTgt spid="3"/>
                        </p:tgtEl>
                      </p:cBhvr>
                    </p:animEffect>
                  </p:childTnLst>
                </p:cTn>
              </p:par>
            </p:tnLst>
          </p:tmpl>
          <p:tmpl lvl="2">
            <p:tnLst>
              <p:par>
                <p:cTn presetID="9"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dissolve">
                      <p:cBhvr>
                        <p:cTn dur="500"/>
                        <p:tgtEl>
                          <p:spTgt spid="3"/>
                        </p:tgtEl>
                      </p:cBhvr>
                    </p:animEffect>
                  </p:childTnLst>
                </p:cTn>
              </p:par>
            </p:tnLst>
          </p:tmpl>
          <p:tmpl lvl="3">
            <p:tnLst>
              <p:par>
                <p:cTn presetID="9"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dissolve">
                      <p:cBhvr>
                        <p:cTn dur="500"/>
                        <p:tgtEl>
                          <p:spTgt spid="3"/>
                        </p:tgtEl>
                      </p:cBhvr>
                    </p:animEffect>
                  </p:childTnLst>
                </p:cTn>
              </p:par>
            </p:tnLst>
          </p:tmpl>
          <p:tmpl lvl="4">
            <p:tnLst>
              <p:par>
                <p:cTn presetID="9"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dissolve">
                      <p:cBhvr>
                        <p:cTn dur="500"/>
                        <p:tgtEl>
                          <p:spTgt spid="3"/>
                        </p:tgtEl>
                      </p:cBhvr>
                    </p:animEffect>
                  </p:childTnLst>
                </p:cTn>
              </p:par>
            </p:tnLst>
          </p:tmpl>
          <p:tmpl lvl="5">
            <p:tnLst>
              <p:par>
                <p:cTn presetID="9"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dissolve">
                      <p:cBhvr>
                        <p:cTn dur="500"/>
                        <p:tgtEl>
                          <p:spTgt spid="3"/>
                        </p:tgtEl>
                      </p:cBhvr>
                    </p:animEffect>
                  </p:childTnLst>
                </p:cTn>
              </p:par>
            </p:tnLst>
          </p:tmpl>
        </p:tmplLst>
      </p:bldP>
    </p:bldLst>
  </p:timing>
  <p:hf sldNum="0" hdr="0" dt="0"/>
  <p:txStyles>
    <p:titleStyle>
      <a:lvl1pPr algn="l" defTabSz="685800" rtl="0" eaLnBrk="1" fontAlgn="base" hangingPunct="1">
        <a:lnSpc>
          <a:spcPct val="90000"/>
        </a:lnSpc>
        <a:spcBef>
          <a:spcPct val="0"/>
        </a:spcBef>
        <a:spcAft>
          <a:spcPct val="0"/>
        </a:spcAft>
        <a:defRPr sz="3300" kern="1200">
          <a:solidFill>
            <a:schemeClr val="tx1"/>
          </a:solidFill>
          <a:latin typeface="+mj-lt"/>
          <a:ea typeface="+mj-ea"/>
          <a:cs typeface="+mj-cs"/>
        </a:defRPr>
      </a:lvl1pPr>
      <a:lvl2pPr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eaLnBrk="1" fontAlgn="base" hangingPunct="1">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fontAlgn="base" hangingPunct="1">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1" fontAlgn="base" hangingPunct="1">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fontAlgn="base" hangingPunct="1">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1" fontAlgn="base" hangingPunct="1">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p:nvPicPr>
        <p:blipFill>
          <a:blip r:embed="rId10"/>
          <a:stretch>
            <a:fillRect/>
          </a:stretch>
        </p:blipFill>
        <p:spPr>
          <a:xfrm>
            <a:off x="0" y="0"/>
            <a:ext cx="9144000" cy="6858000"/>
          </a:xfrm>
          <a:prstGeom prst="rect">
            <a:avLst/>
          </a:prstGeom>
        </p:spPr>
      </p:pic>
    </p:spTree>
    <p:extLst>
      <p:ext uri="{BB962C8B-B14F-4D97-AF65-F5344CB8AC3E}">
        <p14:creationId xmlns:p14="http://schemas.microsoft.com/office/powerpoint/2010/main" val="3880128367"/>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Lst>
  <p:hf sldNum="0"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p:nvPicPr>
        <p:blipFill>
          <a:blip r:embed="rId7"/>
          <a:stretch>
            <a:fillRect/>
          </a:stretch>
        </p:blipFill>
        <p:spPr>
          <a:xfrm>
            <a:off x="0" y="0"/>
            <a:ext cx="9144000" cy="6858000"/>
          </a:xfrm>
          <a:prstGeom prst="rect">
            <a:avLst/>
          </a:prstGeom>
        </p:spPr>
      </p:pic>
    </p:spTree>
    <p:extLst>
      <p:ext uri="{BB962C8B-B14F-4D97-AF65-F5344CB8AC3E}">
        <p14:creationId xmlns:p14="http://schemas.microsoft.com/office/powerpoint/2010/main" val="2776841444"/>
      </p:ext>
    </p:extLst>
  </p:cSld>
  <p:clrMap bg1="lt1" tx1="dk1" bg2="lt2" tx2="dk2" accent1="accent1" accent2="accent2" accent3="accent3" accent4="accent4" accent5="accent5" accent6="accent6" hlink="hlink" folHlink="folHlink"/>
  <p:sldLayoutIdLst>
    <p:sldLayoutId id="2147483799" r:id="rId1"/>
    <p:sldLayoutId id="2147483800" r:id="rId2"/>
    <p:sldLayoutId id="2147483801" r:id="rId3"/>
    <p:sldLayoutId id="2147483820" r:id="rId4"/>
    <p:sldLayoutId id="2147483821" r:id="rId5"/>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3" Type="http://schemas.openxmlformats.org/officeDocument/2006/relationships/hyperlink" Target="http://picpedia.org/handwriting/a/agenda.html" TargetMode="External"/><Relationship Id="rId2" Type="http://schemas.openxmlformats.org/officeDocument/2006/relationships/image" Target="../media/image9.jpeg"/><Relationship Id="rId1" Type="http://schemas.openxmlformats.org/officeDocument/2006/relationships/slideLayout" Target="../slideLayouts/slideLayout23.xml"/><Relationship Id="rId5" Type="http://schemas.openxmlformats.org/officeDocument/2006/relationships/hyperlink" Target="https://pxhere.com/en/photo/915297" TargetMode="External"/><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openxmlformats.org/officeDocument/2006/relationships/hyperlink" Target="http://www.pcamaral.com.br/2011/03/39-coisas-que-voce-provavelmente-nao.html" TargetMode="External"/><Relationship Id="rId2" Type="http://schemas.openxmlformats.org/officeDocument/2006/relationships/image" Target="../media/image11.png"/><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3" Type="http://schemas.openxmlformats.org/officeDocument/2006/relationships/hyperlink" Target="https://esheninger.blogspot.com/2018/07/great-leaders-surround-themselves-with.html" TargetMode="External"/><Relationship Id="rId2" Type="http://schemas.openxmlformats.org/officeDocument/2006/relationships/image" Target="../media/image17.jpeg"/><Relationship Id="rId1" Type="http://schemas.openxmlformats.org/officeDocument/2006/relationships/slideLayout" Target="../slideLayouts/slideLayout23.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3" Type="http://schemas.openxmlformats.org/officeDocument/2006/relationships/hyperlink" Target="http://www.teachingwithtlc.com/2007_09_01_archive.html" TargetMode="External"/><Relationship Id="rId2" Type="http://schemas.openxmlformats.org/officeDocument/2006/relationships/image" Target="../media/image20.png"/><Relationship Id="rId1" Type="http://schemas.openxmlformats.org/officeDocument/2006/relationships/slideLayout" Target="../slideLayouts/slideLayout23.xml"/></Relationships>
</file>

<file path=ppt/slides/_rels/slide15.xml.rels><?xml version="1.0" encoding="UTF-8" standalone="yes"?>
<Relationships xmlns="http://schemas.openxmlformats.org/package/2006/relationships"><Relationship Id="rId3" Type="http://schemas.openxmlformats.org/officeDocument/2006/relationships/hyperlink" Target="https://psychclasses2.wikispaces.com/Group+-+Chapter+12+-+Personality" TargetMode="External"/><Relationship Id="rId2" Type="http://schemas.openxmlformats.org/officeDocument/2006/relationships/image" Target="../media/image21.jpeg"/><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xml"/><Relationship Id="rId1" Type="http://schemas.openxmlformats.org/officeDocument/2006/relationships/slideLayout" Target="../slideLayouts/slideLayout23.xml"/><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3" Type="http://schemas.openxmlformats.org/officeDocument/2006/relationships/hyperlink" Target="https://build-a-biome.wikispaces.com/Task" TargetMode="External"/><Relationship Id="rId2" Type="http://schemas.openxmlformats.org/officeDocument/2006/relationships/image" Target="../media/image26.jpeg"/><Relationship Id="rId1" Type="http://schemas.openxmlformats.org/officeDocument/2006/relationships/slideLayout" Target="../slideLayouts/slideLayout23.xml"/><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3" Type="http://schemas.openxmlformats.org/officeDocument/2006/relationships/hyperlink" Target="http://hikingartist.com/2012/06/17/teamwork-illustrations-new-gallery/" TargetMode="External"/><Relationship Id="rId2" Type="http://schemas.openxmlformats.org/officeDocument/2006/relationships/image" Target="../media/image27.jpg"/><Relationship Id="rId1" Type="http://schemas.openxmlformats.org/officeDocument/2006/relationships/slideLayout" Target="../slideLayouts/slideLayout23.xml"/><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8.png"/><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notesSlide" Target="../notesSlides/notesSlide6.xml"/><Relationship Id="rId1" Type="http://schemas.openxmlformats.org/officeDocument/2006/relationships/slideLayout" Target="../slideLayouts/slideLayout23.xml"/></Relationships>
</file>

<file path=ppt/slides/_rels/slide25.xml.rels><?xml version="1.0" encoding="UTF-8" standalone="yes"?>
<Relationships xmlns="http://schemas.openxmlformats.org/package/2006/relationships"><Relationship Id="rId3" Type="http://schemas.openxmlformats.org/officeDocument/2006/relationships/hyperlink" Target="http://commons.wikimedia.org/wiki/File:Snowdon_reflection.jpg" TargetMode="External"/><Relationship Id="rId2" Type="http://schemas.openxmlformats.org/officeDocument/2006/relationships/image" Target="../media/image31.jpg"/><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041400"/>
            <a:ext cx="4572000" cy="2387600"/>
          </a:xfrm>
        </p:spPr>
        <p:txBody>
          <a:bodyPr>
            <a:normAutofit/>
          </a:bodyPr>
          <a:lstStyle/>
          <a:p>
            <a:r>
              <a:rPr lang="en-GB" sz="4000" b="1">
                <a:solidFill>
                  <a:schemeClr val="bg1"/>
                </a:solidFill>
              </a:rPr>
              <a:t>BMSK6010</a:t>
            </a:r>
            <a:br>
              <a:rPr lang="en-GB" sz="4000" b="1" dirty="0">
                <a:solidFill>
                  <a:schemeClr val="bg1"/>
                </a:solidFill>
              </a:rPr>
            </a:br>
            <a:br>
              <a:rPr lang="en-GB" sz="4000" b="1" dirty="0">
                <a:solidFill>
                  <a:schemeClr val="bg1"/>
                </a:solidFill>
              </a:rPr>
            </a:br>
            <a:r>
              <a:rPr lang="en-GB" sz="4000" b="1" dirty="0">
                <a:solidFill>
                  <a:schemeClr val="bg1"/>
                </a:solidFill>
              </a:rPr>
              <a:t> Inspiring Leadership</a:t>
            </a:r>
          </a:p>
        </p:txBody>
      </p:sp>
      <p:sp>
        <p:nvSpPr>
          <p:cNvPr id="3" name="Subtitle 2"/>
          <p:cNvSpPr>
            <a:spLocks noGrp="1"/>
          </p:cNvSpPr>
          <p:nvPr>
            <p:ph type="subTitle" idx="1"/>
          </p:nvPr>
        </p:nvSpPr>
        <p:spPr>
          <a:xfrm>
            <a:off x="395536" y="4149080"/>
            <a:ext cx="3933056" cy="936104"/>
          </a:xfrm>
        </p:spPr>
        <p:txBody>
          <a:bodyPr/>
          <a:lstStyle/>
          <a:p>
            <a:r>
              <a:rPr lang="en-GB" sz="4000" b="1" i="1" dirty="0">
                <a:solidFill>
                  <a:schemeClr val="bg1"/>
                </a:solidFill>
                <a:latin typeface="+mj-lt"/>
              </a:rPr>
              <a:t> Session 5</a:t>
            </a:r>
          </a:p>
        </p:txBody>
      </p:sp>
    </p:spTree>
    <p:extLst>
      <p:ext uri="{BB962C8B-B14F-4D97-AF65-F5344CB8AC3E}">
        <p14:creationId xmlns:p14="http://schemas.microsoft.com/office/powerpoint/2010/main" val="31690443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6DFEBC-83E2-4D34-AC5E-6E0A47BE73CE}"/>
              </a:ext>
            </a:extLst>
          </p:cNvPr>
          <p:cNvSpPr>
            <a:spLocks noGrp="1"/>
          </p:cNvSpPr>
          <p:nvPr>
            <p:ph idx="1"/>
          </p:nvPr>
        </p:nvSpPr>
        <p:spPr>
          <a:xfrm>
            <a:off x="539552" y="971938"/>
            <a:ext cx="5328593" cy="3456384"/>
          </a:xfrm>
        </p:spPr>
        <p:txBody>
          <a:bodyPr/>
          <a:lstStyle/>
          <a:p>
            <a:r>
              <a:rPr lang="en-GB" dirty="0"/>
              <a:t>Review of pre-session activities</a:t>
            </a:r>
          </a:p>
          <a:p>
            <a:r>
              <a:rPr lang="en-GB" dirty="0"/>
              <a:t>Difference and leadership</a:t>
            </a:r>
          </a:p>
          <a:p>
            <a:r>
              <a:rPr lang="en-GB" dirty="0"/>
              <a:t>Leadership and power</a:t>
            </a:r>
          </a:p>
          <a:p>
            <a:r>
              <a:rPr lang="en-GB" dirty="0"/>
              <a:t>Some other leadership models</a:t>
            </a:r>
          </a:p>
          <a:p>
            <a:r>
              <a:rPr lang="en-GB" dirty="0"/>
              <a:t>Q &amp; A</a:t>
            </a:r>
          </a:p>
          <a:p>
            <a:r>
              <a:rPr lang="en-GB" dirty="0"/>
              <a:t>Pre-session activity</a:t>
            </a:r>
          </a:p>
        </p:txBody>
      </p:sp>
      <p:pic>
        <p:nvPicPr>
          <p:cNvPr id="5" name="Picture 4" descr="Text, whiteboard&#10;&#10;Description automatically generated">
            <a:extLst>
              <a:ext uri="{FF2B5EF4-FFF2-40B4-BE49-F238E27FC236}">
                <a16:creationId xmlns:a16="http://schemas.microsoft.com/office/drawing/2014/main" id="{59263AAA-8768-443F-8639-181BBE98A342}"/>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228184" y="0"/>
            <a:ext cx="2915816" cy="1943877"/>
          </a:xfrm>
          <a:prstGeom prst="rect">
            <a:avLst/>
          </a:prstGeom>
        </p:spPr>
      </p:pic>
      <p:pic>
        <p:nvPicPr>
          <p:cNvPr id="14" name="Picture 13" descr="A book on a table&#10;&#10;Description automatically generated with low confidence">
            <a:extLst>
              <a:ext uri="{FF2B5EF4-FFF2-40B4-BE49-F238E27FC236}">
                <a16:creationId xmlns:a16="http://schemas.microsoft.com/office/drawing/2014/main" id="{1DCFBD25-5F03-4BB9-9F69-C5EB041B26AD}"/>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228184" y="3573016"/>
            <a:ext cx="2915816" cy="2160240"/>
          </a:xfrm>
          <a:prstGeom prst="rect">
            <a:avLst/>
          </a:prstGeom>
        </p:spPr>
      </p:pic>
    </p:spTree>
    <p:extLst>
      <p:ext uri="{BB962C8B-B14F-4D97-AF65-F5344CB8AC3E}">
        <p14:creationId xmlns:p14="http://schemas.microsoft.com/office/powerpoint/2010/main" val="3254800580"/>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erson wearing a garment&#10;&#10;Description automatically generated with low confidence">
            <a:extLst>
              <a:ext uri="{FF2B5EF4-FFF2-40B4-BE49-F238E27FC236}">
                <a16:creationId xmlns:a16="http://schemas.microsoft.com/office/drawing/2014/main" id="{8F42C7BB-8159-31BE-4D39-41EFCB2835F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flipH="1">
            <a:off x="4458900" y="2924943"/>
            <a:ext cx="4576891" cy="2786607"/>
          </a:xfrm>
          <a:prstGeom prst="rect">
            <a:avLst/>
          </a:prstGeom>
        </p:spPr>
      </p:pic>
      <p:sp>
        <p:nvSpPr>
          <p:cNvPr id="2" name="Title 1">
            <a:extLst>
              <a:ext uri="{FF2B5EF4-FFF2-40B4-BE49-F238E27FC236}">
                <a16:creationId xmlns:a16="http://schemas.microsoft.com/office/drawing/2014/main" id="{A9A399EE-A9F2-53FF-0DE7-94617696EBC1}"/>
              </a:ext>
            </a:extLst>
          </p:cNvPr>
          <p:cNvSpPr>
            <a:spLocks noGrp="1"/>
          </p:cNvSpPr>
          <p:nvPr>
            <p:ph type="title"/>
          </p:nvPr>
        </p:nvSpPr>
        <p:spPr>
          <a:xfrm>
            <a:off x="628650" y="18255"/>
            <a:ext cx="7886700" cy="1250505"/>
          </a:xfrm>
        </p:spPr>
        <p:txBody>
          <a:bodyPr/>
          <a:lstStyle/>
          <a:p>
            <a:pPr algn="ctr"/>
            <a:r>
              <a:rPr lang="en-GB" dirty="0"/>
              <a:t>Recap/Review</a:t>
            </a:r>
          </a:p>
        </p:txBody>
      </p:sp>
      <p:sp>
        <p:nvSpPr>
          <p:cNvPr id="3" name="Content Placeholder 2">
            <a:extLst>
              <a:ext uri="{FF2B5EF4-FFF2-40B4-BE49-F238E27FC236}">
                <a16:creationId xmlns:a16="http://schemas.microsoft.com/office/drawing/2014/main" id="{5F80C0CE-ABC5-5910-F250-A2B0BAA6DEB0}"/>
              </a:ext>
            </a:extLst>
          </p:cNvPr>
          <p:cNvSpPr>
            <a:spLocks noGrp="1"/>
          </p:cNvSpPr>
          <p:nvPr>
            <p:ph idx="1"/>
          </p:nvPr>
        </p:nvSpPr>
        <p:spPr>
          <a:xfrm>
            <a:off x="628650" y="1378743"/>
            <a:ext cx="4807446" cy="4210497"/>
          </a:xfrm>
        </p:spPr>
        <p:txBody>
          <a:bodyPr/>
          <a:lstStyle/>
          <a:p>
            <a:r>
              <a:rPr lang="en-GB" dirty="0">
                <a:solidFill>
                  <a:srgbClr val="0000CC"/>
                </a:solidFill>
              </a:rPr>
              <a:t>Leadership &amp; Management</a:t>
            </a:r>
          </a:p>
          <a:p>
            <a:r>
              <a:rPr lang="en-GB" dirty="0">
                <a:solidFill>
                  <a:srgbClr val="0000CC"/>
                </a:solidFill>
              </a:rPr>
              <a:t>Situational Leadership</a:t>
            </a:r>
          </a:p>
          <a:p>
            <a:r>
              <a:rPr lang="en-GB" dirty="0">
                <a:solidFill>
                  <a:srgbClr val="0000CC"/>
                </a:solidFill>
              </a:rPr>
              <a:t>The Leadership Continuum</a:t>
            </a:r>
          </a:p>
          <a:p>
            <a:r>
              <a:rPr lang="en-GB" dirty="0">
                <a:solidFill>
                  <a:srgbClr val="0000CC"/>
                </a:solidFill>
              </a:rPr>
              <a:t>David Marquet</a:t>
            </a:r>
          </a:p>
          <a:p>
            <a:r>
              <a:rPr lang="en-GB" dirty="0">
                <a:solidFill>
                  <a:srgbClr val="0000CC"/>
                </a:solidFill>
              </a:rPr>
              <a:t>Martin Luther King</a:t>
            </a:r>
          </a:p>
          <a:p>
            <a:r>
              <a:rPr lang="en-GB" dirty="0">
                <a:solidFill>
                  <a:srgbClr val="0000CC"/>
                </a:solidFill>
              </a:rPr>
              <a:t>Paul Hersey</a:t>
            </a:r>
          </a:p>
          <a:p>
            <a:r>
              <a:rPr lang="en-GB" dirty="0">
                <a:solidFill>
                  <a:srgbClr val="0000CC"/>
                </a:solidFill>
              </a:rPr>
              <a:t>Experiences/Case Studies</a:t>
            </a:r>
          </a:p>
        </p:txBody>
      </p:sp>
    </p:spTree>
    <p:extLst>
      <p:ext uri="{BB962C8B-B14F-4D97-AF65-F5344CB8AC3E}">
        <p14:creationId xmlns:p14="http://schemas.microsoft.com/office/powerpoint/2010/main" val="1855567145"/>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3E2D5-817B-3D61-259D-576539C746D8}"/>
              </a:ext>
            </a:extLst>
          </p:cNvPr>
          <p:cNvSpPr>
            <a:spLocks noGrp="1"/>
          </p:cNvSpPr>
          <p:nvPr>
            <p:ph type="title"/>
          </p:nvPr>
        </p:nvSpPr>
        <p:spPr>
          <a:xfrm>
            <a:off x="268665" y="116632"/>
            <a:ext cx="8611385" cy="687610"/>
          </a:xfrm>
        </p:spPr>
        <p:txBody>
          <a:bodyPr/>
          <a:lstStyle/>
          <a:p>
            <a:pPr algn="ctr"/>
            <a:r>
              <a:rPr lang="en-GB" dirty="0"/>
              <a:t>Activity</a:t>
            </a:r>
          </a:p>
        </p:txBody>
      </p:sp>
      <p:sp>
        <p:nvSpPr>
          <p:cNvPr id="3" name="Content Placeholder 2">
            <a:extLst>
              <a:ext uri="{FF2B5EF4-FFF2-40B4-BE49-F238E27FC236}">
                <a16:creationId xmlns:a16="http://schemas.microsoft.com/office/drawing/2014/main" id="{627591D1-1CDD-38E6-A951-D562089AB488}"/>
              </a:ext>
            </a:extLst>
          </p:cNvPr>
          <p:cNvSpPr>
            <a:spLocks noGrp="1"/>
          </p:cNvSpPr>
          <p:nvPr>
            <p:ph idx="1"/>
          </p:nvPr>
        </p:nvSpPr>
        <p:spPr>
          <a:xfrm>
            <a:off x="266307" y="835002"/>
            <a:ext cx="8611385" cy="4348822"/>
          </a:xfrm>
        </p:spPr>
        <p:txBody>
          <a:bodyPr>
            <a:normAutofit lnSpcReduction="10000"/>
          </a:bodyPr>
          <a:lstStyle/>
          <a:p>
            <a:pPr marL="0" indent="0">
              <a:buNone/>
            </a:pPr>
            <a:r>
              <a:rPr lang="en-GB" dirty="0">
                <a:solidFill>
                  <a:srgbClr val="0000CC"/>
                </a:solidFill>
              </a:rPr>
              <a:t>After reading and researching Chapter 7, ‘Difference &amp; Leadership’ in Carroll et al, (2015)…………….</a:t>
            </a:r>
          </a:p>
          <a:p>
            <a:r>
              <a:rPr lang="en-GB" i="1" dirty="0">
                <a:solidFill>
                  <a:srgbClr val="002060"/>
                </a:solidFill>
              </a:rPr>
              <a:t>Critically analyse whether ‘difference and diversity are significant for leadership style?</a:t>
            </a:r>
          </a:p>
          <a:p>
            <a:pPr marL="0" indent="0">
              <a:buNone/>
            </a:pPr>
            <a:endParaRPr lang="en-GB" i="1" dirty="0">
              <a:solidFill>
                <a:srgbClr val="002060"/>
              </a:solidFill>
            </a:endParaRPr>
          </a:p>
          <a:p>
            <a:pPr marL="0" indent="0">
              <a:buNone/>
            </a:pPr>
            <a:r>
              <a:rPr lang="en-GB" dirty="0">
                <a:solidFill>
                  <a:srgbClr val="002060"/>
                </a:solidFill>
              </a:rPr>
              <a:t>You may find it useful to read </a:t>
            </a:r>
            <a:r>
              <a:rPr lang="en-GB" i="1" dirty="0">
                <a:solidFill>
                  <a:srgbClr val="002060"/>
                </a:solidFill>
              </a:rPr>
              <a:t>Chapter 21, ‘Women and Leadership: Selection, Development, Leadership Style, and Performance’ </a:t>
            </a:r>
            <a:r>
              <a:rPr lang="en-GB" dirty="0">
                <a:solidFill>
                  <a:srgbClr val="002060"/>
                </a:solidFill>
              </a:rPr>
              <a:t>by Gipson, et al, in Maund, A. (ed). (2018) </a:t>
            </a:r>
            <a:r>
              <a:rPr lang="en-GB" i="1" dirty="0">
                <a:solidFill>
                  <a:srgbClr val="002060"/>
                </a:solidFill>
              </a:rPr>
              <a:t>BA in Leadership and Management, Skills for the workplace, Student yearbook, final year’</a:t>
            </a:r>
          </a:p>
          <a:p>
            <a:pPr marL="0" indent="0">
              <a:buNone/>
            </a:pPr>
            <a:endParaRPr lang="en-GB" dirty="0">
              <a:solidFill>
                <a:srgbClr val="002060"/>
              </a:solidFill>
            </a:endParaRPr>
          </a:p>
          <a:p>
            <a:pPr marL="0" indent="0">
              <a:buNone/>
            </a:pPr>
            <a:endParaRPr lang="en-GB" i="1" u="sng" dirty="0">
              <a:solidFill>
                <a:srgbClr val="002060"/>
              </a:solidFill>
            </a:endParaRPr>
          </a:p>
          <a:p>
            <a:r>
              <a:rPr lang="en-GB" dirty="0">
                <a:solidFill>
                  <a:srgbClr val="002060"/>
                </a:solidFill>
              </a:rPr>
              <a:t>Summarise your findings for discussion</a:t>
            </a:r>
          </a:p>
          <a:p>
            <a:r>
              <a:rPr lang="en-GB" dirty="0">
                <a:solidFill>
                  <a:srgbClr val="002060"/>
                </a:solidFill>
              </a:rPr>
              <a:t>Fully reference the evidence you provide</a:t>
            </a:r>
          </a:p>
          <a:p>
            <a:endParaRPr lang="en-GB" dirty="0"/>
          </a:p>
        </p:txBody>
      </p:sp>
      <p:pic>
        <p:nvPicPr>
          <p:cNvPr id="5" name="Picture 4">
            <a:extLst>
              <a:ext uri="{FF2B5EF4-FFF2-40B4-BE49-F238E27FC236}">
                <a16:creationId xmlns:a16="http://schemas.microsoft.com/office/drawing/2014/main" id="{F2265B4C-0D93-B090-871D-728683B5B179}"/>
              </a:ext>
            </a:extLst>
          </p:cNvPr>
          <p:cNvPicPr>
            <a:picLocks noChangeAspect="1"/>
          </p:cNvPicPr>
          <p:nvPr/>
        </p:nvPicPr>
        <p:blipFill>
          <a:blip r:embed="rId2"/>
          <a:stretch>
            <a:fillRect/>
          </a:stretch>
        </p:blipFill>
        <p:spPr>
          <a:xfrm>
            <a:off x="6012160" y="3449832"/>
            <a:ext cx="3131840" cy="2271133"/>
          </a:xfrm>
          <a:prstGeom prst="rect">
            <a:avLst/>
          </a:prstGeom>
        </p:spPr>
      </p:pic>
    </p:spTree>
    <p:extLst>
      <p:ext uri="{BB962C8B-B14F-4D97-AF65-F5344CB8AC3E}">
        <p14:creationId xmlns:p14="http://schemas.microsoft.com/office/powerpoint/2010/main" val="3119703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689D4-0240-5B42-B292-ED52582EAC8E}"/>
              </a:ext>
            </a:extLst>
          </p:cNvPr>
          <p:cNvSpPr>
            <a:spLocks noGrp="1"/>
          </p:cNvSpPr>
          <p:nvPr>
            <p:ph type="title"/>
          </p:nvPr>
        </p:nvSpPr>
        <p:spPr>
          <a:xfrm>
            <a:off x="630238" y="365126"/>
            <a:ext cx="7886700" cy="639762"/>
          </a:xfrm>
        </p:spPr>
        <p:txBody>
          <a:bodyPr/>
          <a:lstStyle/>
          <a:p>
            <a:r>
              <a:rPr lang="en-GB" dirty="0"/>
              <a:t>Module Task Assessment</a:t>
            </a:r>
          </a:p>
        </p:txBody>
      </p:sp>
      <p:sp>
        <p:nvSpPr>
          <p:cNvPr id="3" name="Text Placeholder 2">
            <a:extLst>
              <a:ext uri="{FF2B5EF4-FFF2-40B4-BE49-F238E27FC236}">
                <a16:creationId xmlns:a16="http://schemas.microsoft.com/office/drawing/2014/main" id="{8BDE32A9-3463-4946-9075-4913B3582113}"/>
              </a:ext>
            </a:extLst>
          </p:cNvPr>
          <p:cNvSpPr>
            <a:spLocks noGrp="1"/>
          </p:cNvSpPr>
          <p:nvPr>
            <p:ph type="body" idx="1"/>
          </p:nvPr>
        </p:nvSpPr>
        <p:spPr>
          <a:xfrm>
            <a:off x="434975" y="963871"/>
            <a:ext cx="4040188" cy="639762"/>
          </a:xfrm>
        </p:spPr>
        <p:txBody>
          <a:bodyPr>
            <a:normAutofit/>
          </a:bodyPr>
          <a:lstStyle/>
          <a:p>
            <a:r>
              <a:rPr lang="en-GB" dirty="0"/>
              <a:t>TASK</a:t>
            </a:r>
          </a:p>
        </p:txBody>
      </p:sp>
      <p:sp>
        <p:nvSpPr>
          <p:cNvPr id="4" name="Content Placeholder 3">
            <a:extLst>
              <a:ext uri="{FF2B5EF4-FFF2-40B4-BE49-F238E27FC236}">
                <a16:creationId xmlns:a16="http://schemas.microsoft.com/office/drawing/2014/main" id="{8E772F59-619A-9141-8586-ECDD50C154D1}"/>
              </a:ext>
            </a:extLst>
          </p:cNvPr>
          <p:cNvSpPr>
            <a:spLocks noGrp="1"/>
          </p:cNvSpPr>
          <p:nvPr>
            <p:ph sz="half" idx="2"/>
          </p:nvPr>
        </p:nvSpPr>
        <p:spPr>
          <a:xfrm>
            <a:off x="128752" y="1603633"/>
            <a:ext cx="4540087" cy="1064775"/>
          </a:xfrm>
        </p:spPr>
        <p:txBody>
          <a:bodyPr>
            <a:noAutofit/>
          </a:bodyPr>
          <a:lstStyle/>
          <a:p>
            <a:pPr>
              <a:lnSpc>
                <a:spcPct val="100000"/>
              </a:lnSpc>
              <a:spcBef>
                <a:spcPts val="0"/>
              </a:spcBef>
            </a:pPr>
            <a:r>
              <a:rPr lang="en-GB" sz="2000" dirty="0"/>
              <a:t>Critically assess a recognised leadership model or theory in relation to its ability to impact on individual’s workplace performance</a:t>
            </a:r>
          </a:p>
          <a:p>
            <a:pPr>
              <a:lnSpc>
                <a:spcPct val="100000"/>
              </a:lnSpc>
              <a:spcBef>
                <a:spcPts val="0"/>
              </a:spcBef>
            </a:pPr>
            <a:r>
              <a:rPr lang="en-GB" sz="2000" dirty="0"/>
              <a:t>Evaluate own ability to use a range of leadership styles, in different situations and with different types of people, to fulfil the leadership role </a:t>
            </a:r>
          </a:p>
          <a:p>
            <a:pPr>
              <a:lnSpc>
                <a:spcPct val="100000"/>
              </a:lnSpc>
              <a:spcBef>
                <a:spcPts val="0"/>
              </a:spcBef>
            </a:pPr>
            <a:r>
              <a:rPr lang="en-GB" sz="2000" dirty="0"/>
              <a:t>Assess your own ability to set direction, motivate, delegate and empower others to bring about a workplace change</a:t>
            </a:r>
          </a:p>
          <a:p>
            <a:pPr marL="0" indent="0">
              <a:lnSpc>
                <a:spcPct val="100000"/>
              </a:lnSpc>
              <a:spcBef>
                <a:spcPts val="0"/>
              </a:spcBef>
              <a:buNone/>
            </a:pPr>
            <a:r>
              <a:rPr lang="en-GB" sz="2000" dirty="0"/>
              <a:t>    </a:t>
            </a:r>
          </a:p>
        </p:txBody>
      </p:sp>
      <p:sp>
        <p:nvSpPr>
          <p:cNvPr id="5" name="Text Placeholder 4">
            <a:extLst>
              <a:ext uri="{FF2B5EF4-FFF2-40B4-BE49-F238E27FC236}">
                <a16:creationId xmlns:a16="http://schemas.microsoft.com/office/drawing/2014/main" id="{F267F932-2727-544D-9FD5-B75A811B9543}"/>
              </a:ext>
            </a:extLst>
          </p:cNvPr>
          <p:cNvSpPr>
            <a:spLocks noGrp="1"/>
          </p:cNvSpPr>
          <p:nvPr>
            <p:ph type="body" sz="quarter" idx="3"/>
          </p:nvPr>
        </p:nvSpPr>
        <p:spPr>
          <a:xfrm>
            <a:off x="4932040" y="963871"/>
            <a:ext cx="4041775" cy="639762"/>
          </a:xfrm>
        </p:spPr>
        <p:txBody>
          <a:bodyPr>
            <a:normAutofit/>
          </a:bodyPr>
          <a:lstStyle/>
          <a:p>
            <a:r>
              <a:rPr lang="en-GB" dirty="0"/>
              <a:t>Common Assessment Criteria</a:t>
            </a:r>
          </a:p>
        </p:txBody>
      </p:sp>
      <p:sp>
        <p:nvSpPr>
          <p:cNvPr id="6" name="Content Placeholder 5">
            <a:extLst>
              <a:ext uri="{FF2B5EF4-FFF2-40B4-BE49-F238E27FC236}">
                <a16:creationId xmlns:a16="http://schemas.microsoft.com/office/drawing/2014/main" id="{6D6CC05F-5CDF-9743-8EC8-85F6AD289176}"/>
              </a:ext>
            </a:extLst>
          </p:cNvPr>
          <p:cNvSpPr>
            <a:spLocks noGrp="1"/>
          </p:cNvSpPr>
          <p:nvPr>
            <p:ph sz="quarter" idx="4"/>
          </p:nvPr>
        </p:nvSpPr>
        <p:spPr>
          <a:xfrm>
            <a:off x="4751514" y="1772816"/>
            <a:ext cx="4540087" cy="3657064"/>
          </a:xfrm>
        </p:spPr>
        <p:txBody>
          <a:bodyPr>
            <a:normAutofit/>
          </a:bodyPr>
          <a:lstStyle/>
          <a:p>
            <a:pPr marL="514350" indent="-514350">
              <a:buFont typeface="+mj-lt"/>
              <a:buAutoNum type="arabicPeriod"/>
            </a:pPr>
            <a:r>
              <a:rPr lang="en-GB" dirty="0"/>
              <a:t>Engagement with Literature Skills.      (30)</a:t>
            </a:r>
          </a:p>
          <a:p>
            <a:pPr marL="514350" indent="-514350">
              <a:buFont typeface="+mj-lt"/>
              <a:buAutoNum type="arabicPeriod"/>
            </a:pPr>
            <a:r>
              <a:rPr lang="en-GB" dirty="0"/>
              <a:t>Knowledge and Understanding Skills (25)</a:t>
            </a:r>
          </a:p>
          <a:p>
            <a:pPr marL="514350" indent="-514350">
              <a:buFont typeface="+mj-lt"/>
              <a:buAutoNum type="arabicPeriod"/>
            </a:pPr>
            <a:r>
              <a:rPr lang="en-GB" dirty="0"/>
              <a:t>Cognitive and Intellectual Skills          (25)</a:t>
            </a:r>
          </a:p>
          <a:p>
            <a:pPr marL="514350" indent="-514350">
              <a:buFont typeface="+mj-lt"/>
              <a:buAutoNum type="arabicPeriod"/>
            </a:pPr>
            <a:r>
              <a:rPr lang="en-GB" dirty="0"/>
              <a:t>Practical Application Skills (10)</a:t>
            </a:r>
          </a:p>
          <a:p>
            <a:pPr marL="514350" indent="-514350">
              <a:buFont typeface="+mj-lt"/>
              <a:buAutoNum type="arabicPeriod"/>
            </a:pPr>
            <a:r>
              <a:rPr lang="en-GB" dirty="0"/>
              <a:t> Transferable Skills for Life and Professional Practice (10)</a:t>
            </a:r>
          </a:p>
          <a:p>
            <a:pPr marL="514350" indent="-514350">
              <a:buFont typeface="+mj-lt"/>
              <a:buAutoNum type="arabicPeriod"/>
            </a:pPr>
            <a:endParaRPr lang="en-GB" dirty="0"/>
          </a:p>
        </p:txBody>
      </p:sp>
      <p:sp>
        <p:nvSpPr>
          <p:cNvPr id="9" name="TextBox 8">
            <a:extLst>
              <a:ext uri="{FF2B5EF4-FFF2-40B4-BE49-F238E27FC236}">
                <a16:creationId xmlns:a16="http://schemas.microsoft.com/office/drawing/2014/main" id="{1B667D1D-4D3F-E33C-A566-29FFEF6047AC}"/>
              </a:ext>
            </a:extLst>
          </p:cNvPr>
          <p:cNvSpPr txBox="1"/>
          <p:nvPr/>
        </p:nvSpPr>
        <p:spPr>
          <a:xfrm>
            <a:off x="6416203" y="429323"/>
            <a:ext cx="2097559" cy="400110"/>
          </a:xfrm>
          <a:prstGeom prst="rect">
            <a:avLst/>
          </a:prstGeom>
          <a:noFill/>
        </p:spPr>
        <p:txBody>
          <a:bodyPr wrap="square" rtlCol="0">
            <a:spAutoFit/>
          </a:bodyPr>
          <a:lstStyle/>
          <a:p>
            <a:r>
              <a:rPr lang="en-GB" sz="2000" b="1" dirty="0">
                <a:solidFill>
                  <a:srgbClr val="FF0000"/>
                </a:solidFill>
                <a:latin typeface="Arial" panose="020B0604020202020204" pitchFamily="34" charset="0"/>
                <a:cs typeface="Arial" panose="020B0604020202020204" pitchFamily="34" charset="0"/>
              </a:rPr>
              <a:t>5</a:t>
            </a:r>
            <a:r>
              <a:rPr lang="en-GB" sz="2000" b="1" baseline="30000" dirty="0">
                <a:solidFill>
                  <a:srgbClr val="FF0000"/>
                </a:solidFill>
                <a:latin typeface="Arial" panose="020B0604020202020204" pitchFamily="34" charset="0"/>
                <a:cs typeface="Arial" panose="020B0604020202020204" pitchFamily="34" charset="0"/>
              </a:rPr>
              <a:t>th</a:t>
            </a:r>
            <a:r>
              <a:rPr lang="en-GB" sz="2000" b="1" dirty="0">
                <a:solidFill>
                  <a:srgbClr val="FF0000"/>
                </a:solidFill>
                <a:latin typeface="Arial" panose="020B0604020202020204" pitchFamily="34" charset="0"/>
                <a:cs typeface="Arial" panose="020B0604020202020204" pitchFamily="34" charset="0"/>
              </a:rPr>
              <a:t> July 2026</a:t>
            </a:r>
          </a:p>
        </p:txBody>
      </p:sp>
    </p:spTree>
    <p:extLst>
      <p:ext uri="{BB962C8B-B14F-4D97-AF65-F5344CB8AC3E}">
        <p14:creationId xmlns:p14="http://schemas.microsoft.com/office/powerpoint/2010/main" val="3212947102"/>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fade">
                                      <p:cBhvr>
                                        <p:cTn id="12" dur="500"/>
                                        <p:tgtEl>
                                          <p:spTgt spid="4">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fade">
                                      <p:cBhvr>
                                        <p:cTn id="2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0E09DB-F205-4984-A7FF-98897F3CCA70}"/>
              </a:ext>
            </a:extLst>
          </p:cNvPr>
          <p:cNvSpPr>
            <a:spLocks noGrp="1"/>
          </p:cNvSpPr>
          <p:nvPr>
            <p:ph type="title"/>
          </p:nvPr>
        </p:nvSpPr>
        <p:spPr>
          <a:xfrm>
            <a:off x="628650" y="171642"/>
            <a:ext cx="7886700" cy="1169126"/>
          </a:xfrm>
        </p:spPr>
        <p:txBody>
          <a:bodyPr>
            <a:normAutofit/>
          </a:bodyPr>
          <a:lstStyle/>
          <a:p>
            <a:pPr algn="ctr"/>
            <a:r>
              <a:rPr lang="en-GB" sz="3200" dirty="0"/>
              <a:t>Difference and Leadership –Some reflective thoughts</a:t>
            </a:r>
          </a:p>
        </p:txBody>
      </p:sp>
      <p:sp>
        <p:nvSpPr>
          <p:cNvPr id="3" name="Content Placeholder 2">
            <a:extLst>
              <a:ext uri="{FF2B5EF4-FFF2-40B4-BE49-F238E27FC236}">
                <a16:creationId xmlns:a16="http://schemas.microsoft.com/office/drawing/2014/main" id="{390D8242-72FF-41C8-BB89-82239212F90A}"/>
              </a:ext>
            </a:extLst>
          </p:cNvPr>
          <p:cNvSpPr>
            <a:spLocks noGrp="1"/>
          </p:cNvSpPr>
          <p:nvPr>
            <p:ph idx="1"/>
          </p:nvPr>
        </p:nvSpPr>
        <p:spPr>
          <a:xfrm>
            <a:off x="179512" y="1340768"/>
            <a:ext cx="6347048" cy="4248472"/>
          </a:xfrm>
        </p:spPr>
        <p:txBody>
          <a:bodyPr>
            <a:normAutofit/>
          </a:bodyPr>
          <a:lstStyle/>
          <a:p>
            <a:r>
              <a:rPr lang="en-GB" dirty="0">
                <a:solidFill>
                  <a:srgbClr val="0000CC"/>
                </a:solidFill>
              </a:rPr>
              <a:t>Under what circumstances have you felt ‘</a:t>
            </a:r>
            <a:r>
              <a:rPr lang="en-GB" i="1" dirty="0">
                <a:solidFill>
                  <a:srgbClr val="0000CC"/>
                </a:solidFill>
              </a:rPr>
              <a:t>different</a:t>
            </a:r>
            <a:r>
              <a:rPr lang="en-GB" dirty="0">
                <a:solidFill>
                  <a:srgbClr val="0000CC"/>
                </a:solidFill>
              </a:rPr>
              <a:t>’ and what was your experience?</a:t>
            </a:r>
          </a:p>
          <a:p>
            <a:r>
              <a:rPr lang="en-GB" dirty="0">
                <a:solidFill>
                  <a:srgbClr val="002060"/>
                </a:solidFill>
              </a:rPr>
              <a:t>What kinds of pressures (if any) did you come under to ‘fit in’, to modify what you said or to conform to norms?</a:t>
            </a:r>
          </a:p>
          <a:p>
            <a:r>
              <a:rPr lang="en-GB" dirty="0">
                <a:solidFill>
                  <a:srgbClr val="7030A0"/>
                </a:solidFill>
              </a:rPr>
              <a:t>Has it been important to you to speak up or stand out on a particular issue against the views of the majority and, if so, what happened?</a:t>
            </a:r>
          </a:p>
          <a:p>
            <a:r>
              <a:rPr lang="en-GB" dirty="0">
                <a:solidFill>
                  <a:srgbClr val="000066"/>
                </a:solidFill>
              </a:rPr>
              <a:t>Have you had experience of seeking to introduce new and different perspectives into group discussions and, if so, what unfolded? Were you heard? Did what you say change things?</a:t>
            </a:r>
          </a:p>
        </p:txBody>
      </p:sp>
      <p:pic>
        <p:nvPicPr>
          <p:cNvPr id="4" name="Picture 3">
            <a:extLst>
              <a:ext uri="{FF2B5EF4-FFF2-40B4-BE49-F238E27FC236}">
                <a16:creationId xmlns:a16="http://schemas.microsoft.com/office/drawing/2014/main" id="{5BFD302F-D31D-4798-BD66-F149586141BF}"/>
              </a:ext>
            </a:extLst>
          </p:cNvPr>
          <p:cNvPicPr>
            <a:picLocks noChangeAspect="1"/>
          </p:cNvPicPr>
          <p:nvPr/>
        </p:nvPicPr>
        <p:blipFill>
          <a:blip r:embed="rId2"/>
          <a:stretch>
            <a:fillRect/>
          </a:stretch>
        </p:blipFill>
        <p:spPr>
          <a:xfrm flipH="1">
            <a:off x="6506718" y="2483767"/>
            <a:ext cx="2637281" cy="2155957"/>
          </a:xfrm>
          <a:prstGeom prst="rect">
            <a:avLst/>
          </a:prstGeom>
        </p:spPr>
      </p:pic>
    </p:spTree>
    <p:extLst>
      <p:ext uri="{BB962C8B-B14F-4D97-AF65-F5344CB8AC3E}">
        <p14:creationId xmlns:p14="http://schemas.microsoft.com/office/powerpoint/2010/main" val="2471392391"/>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9FDF54-2EE9-45B1-AB34-6FD9EBECAC44}"/>
              </a:ext>
            </a:extLst>
          </p:cNvPr>
          <p:cNvSpPr>
            <a:spLocks noGrp="1"/>
          </p:cNvSpPr>
          <p:nvPr>
            <p:ph type="title"/>
          </p:nvPr>
        </p:nvSpPr>
        <p:spPr/>
        <p:txBody>
          <a:bodyPr/>
          <a:lstStyle/>
          <a:p>
            <a:r>
              <a:rPr lang="en-GB" dirty="0"/>
              <a:t>Difference and Leadership</a:t>
            </a:r>
          </a:p>
        </p:txBody>
      </p:sp>
      <p:sp>
        <p:nvSpPr>
          <p:cNvPr id="3" name="Content Placeholder 2">
            <a:extLst>
              <a:ext uri="{FF2B5EF4-FFF2-40B4-BE49-F238E27FC236}">
                <a16:creationId xmlns:a16="http://schemas.microsoft.com/office/drawing/2014/main" id="{2D2684BF-06C3-43B8-A40E-F169D4E7F3C5}"/>
              </a:ext>
            </a:extLst>
          </p:cNvPr>
          <p:cNvSpPr>
            <a:spLocks noGrp="1"/>
          </p:cNvSpPr>
          <p:nvPr>
            <p:ph idx="1"/>
          </p:nvPr>
        </p:nvSpPr>
        <p:spPr>
          <a:xfrm>
            <a:off x="3419872" y="1600201"/>
            <a:ext cx="5616624" cy="3917032"/>
          </a:xfrm>
        </p:spPr>
        <p:txBody>
          <a:bodyPr>
            <a:normAutofit/>
          </a:bodyPr>
          <a:lstStyle/>
          <a:p>
            <a:r>
              <a:rPr lang="en-GB" dirty="0">
                <a:solidFill>
                  <a:srgbClr val="0000CC"/>
                </a:solidFill>
              </a:rPr>
              <a:t>Have you come across individual leaders or acts of leadership that seemed open and inviting of difference?  What occurred and what were the consequences?</a:t>
            </a:r>
          </a:p>
          <a:p>
            <a:r>
              <a:rPr lang="en-GB" dirty="0">
                <a:solidFill>
                  <a:srgbClr val="7030A0"/>
                </a:solidFill>
              </a:rPr>
              <a:t>How would you characterise or describe leadership that is open and sensitive to exploring issues of difference?</a:t>
            </a:r>
          </a:p>
          <a:p>
            <a:r>
              <a:rPr lang="en-GB" dirty="0">
                <a:solidFill>
                  <a:srgbClr val="000066"/>
                </a:solidFill>
              </a:rPr>
              <a:t>What are the institutional, political or social supports that enable that kind of leadership, and what kinds of obstacles are likely to block or undermine it?</a:t>
            </a:r>
          </a:p>
        </p:txBody>
      </p:sp>
      <p:pic>
        <p:nvPicPr>
          <p:cNvPr id="4" name="Picture 3">
            <a:extLst>
              <a:ext uri="{FF2B5EF4-FFF2-40B4-BE49-F238E27FC236}">
                <a16:creationId xmlns:a16="http://schemas.microsoft.com/office/drawing/2014/main" id="{5234D27D-87DF-4F7B-B520-9F42622945D6}"/>
              </a:ext>
            </a:extLst>
          </p:cNvPr>
          <p:cNvPicPr>
            <a:picLocks noChangeAspect="1"/>
          </p:cNvPicPr>
          <p:nvPr/>
        </p:nvPicPr>
        <p:blipFill>
          <a:blip r:embed="rId2"/>
          <a:stretch>
            <a:fillRect/>
          </a:stretch>
        </p:blipFill>
        <p:spPr>
          <a:xfrm>
            <a:off x="0" y="1441341"/>
            <a:ext cx="3347864" cy="4250753"/>
          </a:xfrm>
          <a:prstGeom prst="rect">
            <a:avLst/>
          </a:prstGeom>
        </p:spPr>
      </p:pic>
    </p:spTree>
    <p:extLst>
      <p:ext uri="{BB962C8B-B14F-4D97-AF65-F5344CB8AC3E}">
        <p14:creationId xmlns:p14="http://schemas.microsoft.com/office/powerpoint/2010/main" val="3716586685"/>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011EB1-6E65-4481-9859-DCFDEFB330A4}"/>
              </a:ext>
            </a:extLst>
          </p:cNvPr>
          <p:cNvSpPr>
            <a:spLocks noGrp="1"/>
          </p:cNvSpPr>
          <p:nvPr>
            <p:ph type="title"/>
          </p:nvPr>
        </p:nvSpPr>
        <p:spPr/>
        <p:txBody>
          <a:bodyPr/>
          <a:lstStyle/>
          <a:p>
            <a:r>
              <a:rPr lang="en-GB" dirty="0"/>
              <a:t>Difference and Leadership</a:t>
            </a:r>
          </a:p>
        </p:txBody>
      </p:sp>
      <p:sp>
        <p:nvSpPr>
          <p:cNvPr id="3" name="Content Placeholder 2">
            <a:extLst>
              <a:ext uri="{FF2B5EF4-FFF2-40B4-BE49-F238E27FC236}">
                <a16:creationId xmlns:a16="http://schemas.microsoft.com/office/drawing/2014/main" id="{482F48D9-1B33-4FE3-BEFB-CE838EC48910}"/>
              </a:ext>
            </a:extLst>
          </p:cNvPr>
          <p:cNvSpPr>
            <a:spLocks noGrp="1"/>
          </p:cNvSpPr>
          <p:nvPr>
            <p:ph idx="1"/>
          </p:nvPr>
        </p:nvSpPr>
        <p:spPr>
          <a:xfrm>
            <a:off x="251520" y="1470484"/>
            <a:ext cx="5184576" cy="3917032"/>
          </a:xfrm>
        </p:spPr>
        <p:txBody>
          <a:bodyPr>
            <a:normAutofit/>
          </a:bodyPr>
          <a:lstStyle/>
          <a:p>
            <a:r>
              <a:rPr lang="en-GB" dirty="0">
                <a:solidFill>
                  <a:srgbClr val="000066"/>
                </a:solidFill>
              </a:rPr>
              <a:t>Can you identify examples – from your own context or the public arena – of leadership practices with significant positive impacts on appreciation of difference.</a:t>
            </a:r>
          </a:p>
        </p:txBody>
      </p:sp>
      <p:pic>
        <p:nvPicPr>
          <p:cNvPr id="4" name="Picture 3">
            <a:extLst>
              <a:ext uri="{FF2B5EF4-FFF2-40B4-BE49-F238E27FC236}">
                <a16:creationId xmlns:a16="http://schemas.microsoft.com/office/drawing/2014/main" id="{C842DFEC-A244-4529-8735-33FC477C50CB}"/>
              </a:ext>
            </a:extLst>
          </p:cNvPr>
          <p:cNvPicPr>
            <a:picLocks noChangeAspect="1"/>
          </p:cNvPicPr>
          <p:nvPr/>
        </p:nvPicPr>
        <p:blipFill>
          <a:blip r:embed="rId2"/>
          <a:stretch>
            <a:fillRect/>
          </a:stretch>
        </p:blipFill>
        <p:spPr>
          <a:xfrm>
            <a:off x="5396659" y="1417638"/>
            <a:ext cx="3747341" cy="4272210"/>
          </a:xfrm>
          <a:prstGeom prst="rect">
            <a:avLst/>
          </a:prstGeom>
        </p:spPr>
      </p:pic>
    </p:spTree>
    <p:extLst>
      <p:ext uri="{BB962C8B-B14F-4D97-AF65-F5344CB8AC3E}">
        <p14:creationId xmlns:p14="http://schemas.microsoft.com/office/powerpoint/2010/main" val="2486129205"/>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AE71B-A206-424E-BDE1-50958FD7DD70}"/>
              </a:ext>
            </a:extLst>
          </p:cNvPr>
          <p:cNvSpPr>
            <a:spLocks noGrp="1"/>
          </p:cNvSpPr>
          <p:nvPr>
            <p:ph type="title"/>
          </p:nvPr>
        </p:nvSpPr>
        <p:spPr/>
        <p:txBody>
          <a:bodyPr/>
          <a:lstStyle/>
          <a:p>
            <a:r>
              <a:rPr lang="en-GB" dirty="0"/>
              <a:t>Leadership and Difference</a:t>
            </a:r>
          </a:p>
        </p:txBody>
      </p:sp>
      <p:sp>
        <p:nvSpPr>
          <p:cNvPr id="3" name="Content Placeholder 2">
            <a:extLst>
              <a:ext uri="{FF2B5EF4-FFF2-40B4-BE49-F238E27FC236}">
                <a16:creationId xmlns:a16="http://schemas.microsoft.com/office/drawing/2014/main" id="{A11DC399-46E0-4D5B-9446-0221A8A6A4E6}"/>
              </a:ext>
            </a:extLst>
          </p:cNvPr>
          <p:cNvSpPr>
            <a:spLocks noGrp="1"/>
          </p:cNvSpPr>
          <p:nvPr>
            <p:ph idx="1"/>
          </p:nvPr>
        </p:nvSpPr>
        <p:spPr>
          <a:xfrm>
            <a:off x="628650" y="1412776"/>
            <a:ext cx="4663430" cy="3691607"/>
          </a:xfrm>
        </p:spPr>
        <p:txBody>
          <a:bodyPr>
            <a:normAutofit/>
          </a:bodyPr>
          <a:lstStyle/>
          <a:p>
            <a:r>
              <a:rPr lang="en-GB" dirty="0">
                <a:solidFill>
                  <a:srgbClr val="000066"/>
                </a:solidFill>
              </a:rPr>
              <a:t>Difference is tightly interwoven with dynamics of power</a:t>
            </a:r>
          </a:p>
          <a:p>
            <a:endParaRPr lang="en-GB" dirty="0">
              <a:solidFill>
                <a:srgbClr val="000066"/>
              </a:solidFill>
            </a:endParaRPr>
          </a:p>
          <a:p>
            <a:r>
              <a:rPr lang="en-GB" dirty="0">
                <a:solidFill>
                  <a:srgbClr val="0000CC"/>
                </a:solidFill>
              </a:rPr>
              <a:t>Leadership has a long history of being constructed in ways which privilege and empower some people over others</a:t>
            </a:r>
          </a:p>
          <a:p>
            <a:endParaRPr lang="en-GB" dirty="0">
              <a:solidFill>
                <a:srgbClr val="0000CC"/>
              </a:solidFill>
            </a:endParaRPr>
          </a:p>
          <a:p>
            <a:r>
              <a:rPr lang="en-GB" dirty="0">
                <a:solidFill>
                  <a:srgbClr val="002060"/>
                </a:solidFill>
              </a:rPr>
              <a:t>Critical perspectives on leadership and diversity seek to engage more reflexively with power and leadership.</a:t>
            </a:r>
          </a:p>
        </p:txBody>
      </p:sp>
      <p:pic>
        <p:nvPicPr>
          <p:cNvPr id="5" name="Picture 4">
            <a:extLst>
              <a:ext uri="{FF2B5EF4-FFF2-40B4-BE49-F238E27FC236}">
                <a16:creationId xmlns:a16="http://schemas.microsoft.com/office/drawing/2014/main" id="{21007942-D731-4B05-F0DB-75B655A8DD5A}"/>
              </a:ext>
            </a:extLst>
          </p:cNvPr>
          <p:cNvPicPr>
            <a:picLocks noChangeAspect="1"/>
          </p:cNvPicPr>
          <p:nvPr/>
        </p:nvPicPr>
        <p:blipFill>
          <a:blip r:embed="rId2"/>
          <a:stretch>
            <a:fillRect/>
          </a:stretch>
        </p:blipFill>
        <p:spPr>
          <a:xfrm>
            <a:off x="6300193" y="29507"/>
            <a:ext cx="2861610" cy="5648245"/>
          </a:xfrm>
          <a:prstGeom prst="rect">
            <a:avLst/>
          </a:prstGeom>
        </p:spPr>
      </p:pic>
    </p:spTree>
    <p:extLst>
      <p:ext uri="{BB962C8B-B14F-4D97-AF65-F5344CB8AC3E}">
        <p14:creationId xmlns:p14="http://schemas.microsoft.com/office/powerpoint/2010/main" val="557143248"/>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93787E-9119-4D79-8ED7-14ABBF353EEA}"/>
              </a:ext>
            </a:extLst>
          </p:cNvPr>
          <p:cNvSpPr>
            <a:spLocks noGrp="1"/>
          </p:cNvSpPr>
          <p:nvPr>
            <p:ph type="title"/>
          </p:nvPr>
        </p:nvSpPr>
        <p:spPr>
          <a:xfrm>
            <a:off x="477784" y="0"/>
            <a:ext cx="8229600" cy="1143000"/>
          </a:xfrm>
        </p:spPr>
        <p:txBody>
          <a:bodyPr>
            <a:normAutofit/>
          </a:bodyPr>
          <a:lstStyle/>
          <a:p>
            <a:r>
              <a:rPr lang="en-GB" sz="3600" dirty="0"/>
              <a:t>Leadership and power</a:t>
            </a:r>
          </a:p>
        </p:txBody>
      </p:sp>
      <p:sp>
        <p:nvSpPr>
          <p:cNvPr id="3" name="Content Placeholder 2">
            <a:extLst>
              <a:ext uri="{FF2B5EF4-FFF2-40B4-BE49-F238E27FC236}">
                <a16:creationId xmlns:a16="http://schemas.microsoft.com/office/drawing/2014/main" id="{CDE54DFC-C7FD-41D1-B140-B835638D504E}"/>
              </a:ext>
            </a:extLst>
          </p:cNvPr>
          <p:cNvSpPr>
            <a:spLocks noGrp="1"/>
          </p:cNvSpPr>
          <p:nvPr>
            <p:ph idx="1"/>
          </p:nvPr>
        </p:nvSpPr>
        <p:spPr>
          <a:xfrm>
            <a:off x="179512" y="1759974"/>
            <a:ext cx="4655368" cy="1224136"/>
          </a:xfrm>
        </p:spPr>
        <p:txBody>
          <a:bodyPr/>
          <a:lstStyle/>
          <a:p>
            <a:pPr marL="0" indent="0">
              <a:buNone/>
            </a:pPr>
            <a:r>
              <a:rPr lang="en-GB" sz="3200" dirty="0">
                <a:solidFill>
                  <a:srgbClr val="0000CC"/>
                </a:solidFill>
              </a:rPr>
              <a:t>What is the source of a leader’s power?  </a:t>
            </a:r>
          </a:p>
          <a:p>
            <a:endParaRPr lang="en-GB" dirty="0">
              <a:solidFill>
                <a:srgbClr val="0000CC"/>
              </a:solidFill>
            </a:endParaRPr>
          </a:p>
        </p:txBody>
      </p:sp>
      <p:pic>
        <p:nvPicPr>
          <p:cNvPr id="6" name="Picture 5" descr="A person posing for the camera&#10;&#10;Description automatically generated">
            <a:extLst>
              <a:ext uri="{FF2B5EF4-FFF2-40B4-BE49-F238E27FC236}">
                <a16:creationId xmlns:a16="http://schemas.microsoft.com/office/drawing/2014/main" id="{8B7455FE-2878-4753-BEED-53B9B00721ED}"/>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197232" y="1268760"/>
            <a:ext cx="3923928" cy="2060062"/>
          </a:xfrm>
          <a:prstGeom prst="rect">
            <a:avLst/>
          </a:prstGeom>
        </p:spPr>
      </p:pic>
      <p:pic>
        <p:nvPicPr>
          <p:cNvPr id="8" name="Picture 7">
            <a:extLst>
              <a:ext uri="{FF2B5EF4-FFF2-40B4-BE49-F238E27FC236}">
                <a16:creationId xmlns:a16="http://schemas.microsoft.com/office/drawing/2014/main" id="{A359EAE8-A01A-4A19-886C-C2EEA3706D59}"/>
              </a:ext>
            </a:extLst>
          </p:cNvPr>
          <p:cNvPicPr>
            <a:picLocks noChangeAspect="1"/>
          </p:cNvPicPr>
          <p:nvPr/>
        </p:nvPicPr>
        <p:blipFill>
          <a:blip r:embed="rId4"/>
          <a:stretch>
            <a:fillRect/>
          </a:stretch>
        </p:blipFill>
        <p:spPr>
          <a:xfrm>
            <a:off x="457200" y="3585557"/>
            <a:ext cx="5591175" cy="2133600"/>
          </a:xfrm>
          <a:prstGeom prst="rect">
            <a:avLst/>
          </a:prstGeom>
        </p:spPr>
      </p:pic>
      <p:sp>
        <p:nvSpPr>
          <p:cNvPr id="9" name="Rectangle 8">
            <a:extLst>
              <a:ext uri="{FF2B5EF4-FFF2-40B4-BE49-F238E27FC236}">
                <a16:creationId xmlns:a16="http://schemas.microsoft.com/office/drawing/2014/main" id="{90FF1ADA-16F0-4A13-A8DD-04671575B679}"/>
              </a:ext>
            </a:extLst>
          </p:cNvPr>
          <p:cNvSpPr/>
          <p:nvPr/>
        </p:nvSpPr>
        <p:spPr>
          <a:xfrm>
            <a:off x="6588224" y="4437112"/>
            <a:ext cx="1988045" cy="584775"/>
          </a:xfrm>
          <a:prstGeom prst="rect">
            <a:avLst/>
          </a:prstGeom>
        </p:spPr>
        <p:txBody>
          <a:bodyPr wrap="none">
            <a:spAutoFit/>
          </a:bodyPr>
          <a:lstStyle/>
          <a:p>
            <a:r>
              <a:rPr lang="en-GB" sz="3200" dirty="0">
                <a:solidFill>
                  <a:srgbClr val="002060"/>
                </a:solidFill>
              </a:rPr>
              <a:t>Discussion</a:t>
            </a:r>
          </a:p>
        </p:txBody>
      </p:sp>
    </p:spTree>
    <p:extLst>
      <p:ext uri="{BB962C8B-B14F-4D97-AF65-F5344CB8AC3E}">
        <p14:creationId xmlns:p14="http://schemas.microsoft.com/office/powerpoint/2010/main" val="3802154914"/>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FCDBF-2994-4860-9A61-53E9C9428A3E}"/>
              </a:ext>
            </a:extLst>
          </p:cNvPr>
          <p:cNvSpPr>
            <a:spLocks noGrp="1"/>
          </p:cNvSpPr>
          <p:nvPr>
            <p:ph type="title"/>
          </p:nvPr>
        </p:nvSpPr>
        <p:spPr>
          <a:xfrm>
            <a:off x="539552" y="127823"/>
            <a:ext cx="8229600" cy="1143000"/>
          </a:xfrm>
        </p:spPr>
        <p:txBody>
          <a:bodyPr>
            <a:noAutofit/>
          </a:bodyPr>
          <a:lstStyle/>
          <a:p>
            <a:r>
              <a:rPr lang="en-GB" altLang="en-US" sz="3600" dirty="0"/>
              <a:t>Leadership &amp; Power </a:t>
            </a:r>
            <a:r>
              <a:rPr lang="en-GB" altLang="en-US" sz="2800" dirty="0"/>
              <a:t>(French and Raven 1959) </a:t>
            </a:r>
            <a:endParaRPr lang="en-GB" sz="2800" dirty="0"/>
          </a:p>
        </p:txBody>
      </p:sp>
      <p:sp>
        <p:nvSpPr>
          <p:cNvPr id="3" name="Content Placeholder 2">
            <a:extLst>
              <a:ext uri="{FF2B5EF4-FFF2-40B4-BE49-F238E27FC236}">
                <a16:creationId xmlns:a16="http://schemas.microsoft.com/office/drawing/2014/main" id="{47DF4609-1ED5-406A-BB37-3B439201E520}"/>
              </a:ext>
            </a:extLst>
          </p:cNvPr>
          <p:cNvSpPr>
            <a:spLocks noGrp="1"/>
          </p:cNvSpPr>
          <p:nvPr>
            <p:ph idx="1"/>
          </p:nvPr>
        </p:nvSpPr>
        <p:spPr>
          <a:xfrm>
            <a:off x="611560" y="1270823"/>
            <a:ext cx="8229600" cy="3917032"/>
          </a:xfrm>
        </p:spPr>
        <p:txBody>
          <a:bodyPr>
            <a:normAutofit lnSpcReduction="10000"/>
          </a:bodyPr>
          <a:lstStyle/>
          <a:p>
            <a:r>
              <a:rPr lang="en-GB" altLang="en-US" b="1" dirty="0">
                <a:solidFill>
                  <a:srgbClr val="0000CC"/>
                </a:solidFill>
              </a:rPr>
              <a:t>Reward power:</a:t>
            </a:r>
            <a:r>
              <a:rPr lang="en-GB" altLang="en-US" dirty="0">
                <a:solidFill>
                  <a:srgbClr val="0000CC"/>
                </a:solidFill>
              </a:rPr>
              <a:t> ability and resources to obtain rewards for those who comply, e.g. pay, promotion, recognition, privileges.</a:t>
            </a:r>
          </a:p>
          <a:p>
            <a:r>
              <a:rPr lang="en-GB" altLang="en-US" b="1" dirty="0">
                <a:solidFill>
                  <a:srgbClr val="000066"/>
                </a:solidFill>
              </a:rPr>
              <a:t>Coercive power:</a:t>
            </a:r>
            <a:r>
              <a:rPr lang="en-GB" altLang="en-US" dirty="0">
                <a:solidFill>
                  <a:srgbClr val="000066"/>
                </a:solidFill>
              </a:rPr>
              <a:t> ability to punish or to bring about undesirable outcomes, e.g. withholding pay rises &amp; promotion, withdrawing friendship, formal reprimands</a:t>
            </a:r>
          </a:p>
          <a:p>
            <a:r>
              <a:rPr lang="en-GB" altLang="en-US" b="1" dirty="0">
                <a:solidFill>
                  <a:srgbClr val="0000CC"/>
                </a:solidFill>
              </a:rPr>
              <a:t>Legitimate power:</a:t>
            </a:r>
            <a:r>
              <a:rPr lang="en-GB" altLang="en-US" dirty="0">
                <a:solidFill>
                  <a:srgbClr val="0000CC"/>
                </a:solidFill>
              </a:rPr>
              <a:t> the right to exercise power because of leader's position in the organisation</a:t>
            </a:r>
          </a:p>
          <a:p>
            <a:r>
              <a:rPr lang="en-GB" altLang="en-US" b="1" dirty="0">
                <a:solidFill>
                  <a:srgbClr val="000066"/>
                </a:solidFill>
              </a:rPr>
              <a:t>Referent power:</a:t>
            </a:r>
            <a:r>
              <a:rPr lang="en-GB" altLang="en-US" dirty="0">
                <a:solidFill>
                  <a:srgbClr val="000066"/>
                </a:solidFill>
              </a:rPr>
              <a:t> subordinate's identification with the leader because of attractiveness, reputation, or charisma. Etzioni (1961) refers to this a “personal power” </a:t>
            </a:r>
          </a:p>
          <a:p>
            <a:r>
              <a:rPr lang="en-GB" altLang="en-US" b="1" dirty="0">
                <a:solidFill>
                  <a:srgbClr val="0000CC"/>
                </a:solidFill>
              </a:rPr>
              <a:t>Expert power:</a:t>
            </a:r>
            <a:r>
              <a:rPr lang="en-GB" altLang="en-US" dirty="0">
                <a:solidFill>
                  <a:srgbClr val="0000CC"/>
                </a:solidFill>
              </a:rPr>
              <a:t> competence, special knowledge or expertise in a given area. Expert power is normally limited to narrow, well-defined areas or specialisms</a:t>
            </a:r>
          </a:p>
          <a:p>
            <a:endParaRPr lang="en-GB" dirty="0"/>
          </a:p>
        </p:txBody>
      </p:sp>
    </p:spTree>
    <p:extLst>
      <p:ext uri="{BB962C8B-B14F-4D97-AF65-F5344CB8AC3E}">
        <p14:creationId xmlns:p14="http://schemas.microsoft.com/office/powerpoint/2010/main" val="1540159645"/>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B139E-28B2-4793-BF91-AFD68B400DEC}"/>
              </a:ext>
            </a:extLst>
          </p:cNvPr>
          <p:cNvSpPr>
            <a:spLocks noGrp="1"/>
          </p:cNvSpPr>
          <p:nvPr>
            <p:ph type="title"/>
          </p:nvPr>
        </p:nvSpPr>
        <p:spPr>
          <a:xfrm>
            <a:off x="0" y="136525"/>
            <a:ext cx="9036496" cy="1143000"/>
          </a:xfrm>
        </p:spPr>
        <p:txBody>
          <a:bodyPr>
            <a:noAutofit/>
          </a:bodyPr>
          <a:lstStyle/>
          <a:p>
            <a:r>
              <a:rPr lang="en-GB" sz="3600" dirty="0"/>
              <a:t>Geeks or Geezers  (Bennis &amp;Thomas 2002)</a:t>
            </a:r>
          </a:p>
        </p:txBody>
      </p:sp>
      <p:sp>
        <p:nvSpPr>
          <p:cNvPr id="3" name="Content Placeholder 2">
            <a:extLst>
              <a:ext uri="{FF2B5EF4-FFF2-40B4-BE49-F238E27FC236}">
                <a16:creationId xmlns:a16="http://schemas.microsoft.com/office/drawing/2014/main" id="{7721A3D5-F23D-467A-B23A-118FE4C258D8}"/>
              </a:ext>
            </a:extLst>
          </p:cNvPr>
          <p:cNvSpPr>
            <a:spLocks noGrp="1"/>
          </p:cNvSpPr>
          <p:nvPr>
            <p:ph idx="1"/>
          </p:nvPr>
        </p:nvSpPr>
        <p:spPr>
          <a:xfrm>
            <a:off x="403448" y="1279525"/>
            <a:ext cx="8229600" cy="3917032"/>
          </a:xfrm>
        </p:spPr>
        <p:txBody>
          <a:bodyPr>
            <a:normAutofit fontScale="92500" lnSpcReduction="20000"/>
          </a:bodyPr>
          <a:lstStyle/>
          <a:p>
            <a:pPr marL="0" indent="0">
              <a:buNone/>
            </a:pPr>
            <a:r>
              <a:rPr lang="en-GB" sz="2800" b="1" dirty="0">
                <a:latin typeface="Calibri Light" panose="020F0302020204030204" pitchFamily="34" charset="0"/>
              </a:rPr>
              <a:t>Core Leadership Competencies</a:t>
            </a:r>
          </a:p>
          <a:p>
            <a:pPr marL="800100" lvl="1" indent="-457200">
              <a:buFont typeface="+mj-lt"/>
              <a:buAutoNum type="arabicPeriod"/>
            </a:pPr>
            <a:r>
              <a:rPr lang="en-GB" sz="2500" b="1" dirty="0">
                <a:latin typeface="Calibri Light" panose="020F0302020204030204" pitchFamily="34" charset="0"/>
              </a:rPr>
              <a:t>Adaptive capacity – </a:t>
            </a:r>
            <a:r>
              <a:rPr lang="en-GB" sz="2500" dirty="0">
                <a:latin typeface="Calibri Light" panose="020F0302020204030204" pitchFamily="34" charset="0"/>
              </a:rPr>
              <a:t>an ability to "transcend adversity, with all its attendant stresses</a:t>
            </a:r>
          </a:p>
          <a:p>
            <a:pPr marL="800100" lvl="1" indent="-457200">
              <a:buFont typeface="+mj-lt"/>
              <a:buAutoNum type="arabicPeriod"/>
            </a:pPr>
            <a:r>
              <a:rPr lang="en-GB" sz="2500" b="1" dirty="0">
                <a:latin typeface="Calibri Light" panose="020F0302020204030204" pitchFamily="34" charset="0"/>
              </a:rPr>
              <a:t>Engaging others through Shared Meaning - </a:t>
            </a:r>
            <a:r>
              <a:rPr lang="en-GB" sz="2500" dirty="0">
                <a:latin typeface="Calibri Light" panose="020F0302020204030204" pitchFamily="34" charset="0"/>
              </a:rPr>
              <a:t>an ability to build culture and community in an organization.</a:t>
            </a:r>
          </a:p>
          <a:p>
            <a:pPr marL="800100" lvl="1" indent="-457200">
              <a:buFont typeface="+mj-lt"/>
              <a:buAutoNum type="arabicPeriod"/>
            </a:pPr>
            <a:r>
              <a:rPr lang="en-GB" sz="2500" b="1" dirty="0">
                <a:latin typeface="Calibri Light" panose="020F0302020204030204" pitchFamily="34" charset="0"/>
              </a:rPr>
              <a:t>Voice </a:t>
            </a:r>
            <a:r>
              <a:rPr lang="en-GB" sz="2500" dirty="0">
                <a:latin typeface="Calibri Light" panose="020F0302020204030204" pitchFamily="34" charset="0"/>
              </a:rPr>
              <a:t>- a distinctive and  compelling sense of conviction, or voice driven from a strong set of values.</a:t>
            </a:r>
          </a:p>
          <a:p>
            <a:pPr marL="800100" lvl="1" indent="-457200">
              <a:buFont typeface="+mj-lt"/>
              <a:buAutoNum type="arabicPeriod"/>
            </a:pPr>
            <a:r>
              <a:rPr lang="en-GB" sz="2500" b="1" dirty="0">
                <a:latin typeface="Calibri Light" panose="020F0302020204030204" pitchFamily="34" charset="0"/>
              </a:rPr>
              <a:t>Purpose -</a:t>
            </a:r>
            <a:r>
              <a:rPr lang="en-GB" sz="2500" dirty="0">
                <a:latin typeface="Calibri Light" panose="020F0302020204030204" pitchFamily="34" charset="0"/>
              </a:rPr>
              <a:t> that purpose includes vision.</a:t>
            </a:r>
          </a:p>
          <a:p>
            <a:pPr marL="800100" lvl="1" indent="-457200">
              <a:buFont typeface="+mj-lt"/>
              <a:buAutoNum type="arabicPeriod"/>
            </a:pPr>
            <a:endParaRPr lang="en-GB" sz="2500" b="1" dirty="0">
              <a:latin typeface="Calibri Light" panose="020F0302020204030204" pitchFamily="34" charset="0"/>
            </a:endParaRPr>
          </a:p>
          <a:p>
            <a:pPr marL="0" indent="0">
              <a:buNone/>
            </a:pPr>
            <a:r>
              <a:rPr lang="en-GB" sz="2800" b="1" dirty="0">
                <a:latin typeface="Calibri Light" panose="020F0302020204030204" pitchFamily="34" charset="0"/>
              </a:rPr>
              <a:t>The Commonality of Crucibles</a:t>
            </a:r>
          </a:p>
          <a:p>
            <a:pPr lvl="1">
              <a:buFont typeface="Courier New" panose="02070309020205020404" pitchFamily="49" charset="0"/>
              <a:buChar char="o"/>
            </a:pPr>
            <a:r>
              <a:rPr lang="en-GB" sz="2500" b="1" dirty="0">
                <a:latin typeface="Calibri Light" panose="020F0302020204030204" pitchFamily="34" charset="0"/>
              </a:rPr>
              <a:t> Crucibles are "intense, transformational  experiences" </a:t>
            </a:r>
            <a:r>
              <a:rPr lang="en-GB" sz="2500" dirty="0">
                <a:latin typeface="Calibri Light" panose="020F0302020204030204" pitchFamily="34" charset="0"/>
              </a:rPr>
              <a:t>from which a leader changes dramatically and emerges much wiser.</a:t>
            </a:r>
          </a:p>
          <a:p>
            <a:endParaRPr lang="en-GB" dirty="0"/>
          </a:p>
        </p:txBody>
      </p:sp>
    </p:spTree>
    <p:extLst>
      <p:ext uri="{BB962C8B-B14F-4D97-AF65-F5344CB8AC3E}">
        <p14:creationId xmlns:p14="http://schemas.microsoft.com/office/powerpoint/2010/main" val="1492697392"/>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fade">
                                      <p:cBhvr>
                                        <p:cTn id="30"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7161FD-7350-43B1-8DDC-B0A5E9DF051C}"/>
              </a:ext>
            </a:extLst>
          </p:cNvPr>
          <p:cNvSpPr>
            <a:spLocks noGrp="1"/>
          </p:cNvSpPr>
          <p:nvPr>
            <p:ph type="title"/>
          </p:nvPr>
        </p:nvSpPr>
        <p:spPr>
          <a:xfrm>
            <a:off x="467544" y="110112"/>
            <a:ext cx="6516222" cy="1143000"/>
          </a:xfrm>
        </p:spPr>
        <p:txBody>
          <a:bodyPr/>
          <a:lstStyle/>
          <a:p>
            <a:r>
              <a:rPr lang="en-GB" dirty="0"/>
              <a:t>Geeks and Geezers</a:t>
            </a:r>
          </a:p>
        </p:txBody>
      </p:sp>
      <p:sp>
        <p:nvSpPr>
          <p:cNvPr id="6" name="Text Placeholder 2">
            <a:extLst>
              <a:ext uri="{FF2B5EF4-FFF2-40B4-BE49-F238E27FC236}">
                <a16:creationId xmlns:a16="http://schemas.microsoft.com/office/drawing/2014/main" id="{7F3420A8-466D-49CF-AA8C-350ABFE393F1}"/>
              </a:ext>
            </a:extLst>
          </p:cNvPr>
          <p:cNvSpPr txBox="1">
            <a:spLocks/>
          </p:cNvSpPr>
          <p:nvPr/>
        </p:nvSpPr>
        <p:spPr>
          <a:xfrm>
            <a:off x="0" y="1262460"/>
            <a:ext cx="5157787" cy="91422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1600" b="1" dirty="0"/>
              <a:t>Geeks often:-</a:t>
            </a:r>
          </a:p>
        </p:txBody>
      </p:sp>
      <p:sp>
        <p:nvSpPr>
          <p:cNvPr id="7" name="Content Placeholder 3">
            <a:extLst>
              <a:ext uri="{FF2B5EF4-FFF2-40B4-BE49-F238E27FC236}">
                <a16:creationId xmlns:a16="http://schemas.microsoft.com/office/drawing/2014/main" id="{E758E197-285F-41C2-9E8F-A3FECB8CF897}"/>
              </a:ext>
            </a:extLst>
          </p:cNvPr>
          <p:cNvSpPr txBox="1">
            <a:spLocks/>
          </p:cNvSpPr>
          <p:nvPr/>
        </p:nvSpPr>
        <p:spPr>
          <a:xfrm>
            <a:off x="1" y="1772816"/>
            <a:ext cx="4860032" cy="3822724"/>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1600" dirty="0">
                <a:solidFill>
                  <a:srgbClr val="0000CC"/>
                </a:solidFill>
              </a:rPr>
              <a:t>Are committed to making a life, not just a living;</a:t>
            </a:r>
          </a:p>
          <a:p>
            <a:r>
              <a:rPr lang="en-GB" sz="1600" dirty="0">
                <a:solidFill>
                  <a:srgbClr val="0000CC"/>
                </a:solidFill>
              </a:rPr>
              <a:t>View team-building, engagement, and partnerships as essential to leadership;</a:t>
            </a:r>
          </a:p>
          <a:p>
            <a:r>
              <a:rPr lang="en-GB" sz="1600" dirty="0">
                <a:solidFill>
                  <a:srgbClr val="0000CC"/>
                </a:solidFill>
              </a:rPr>
              <a:t>Recognize that with diversity come new perspectives, ideas, and insights;</a:t>
            </a:r>
          </a:p>
          <a:p>
            <a:r>
              <a:rPr lang="en-GB" sz="1600" dirty="0">
                <a:solidFill>
                  <a:srgbClr val="0000CC"/>
                </a:solidFill>
              </a:rPr>
              <a:t>Desire and believe that they can better the world;</a:t>
            </a:r>
          </a:p>
          <a:p>
            <a:r>
              <a:rPr lang="en-GB" sz="1600" dirty="0">
                <a:solidFill>
                  <a:srgbClr val="0000CC"/>
                </a:solidFill>
              </a:rPr>
              <a:t>Are experimental and entrepreneurial, less loyal to employers;</a:t>
            </a:r>
          </a:p>
          <a:p>
            <a:r>
              <a:rPr lang="en-GB" sz="1600" dirty="0">
                <a:solidFill>
                  <a:srgbClr val="0000CC"/>
                </a:solidFill>
              </a:rPr>
              <a:t>Learn through both traditional and experiential means;</a:t>
            </a:r>
          </a:p>
          <a:p>
            <a:r>
              <a:rPr lang="en-GB" sz="1600" dirty="0">
                <a:solidFill>
                  <a:srgbClr val="0000CC"/>
                </a:solidFill>
              </a:rPr>
              <a:t>Are more secure with insecurity and change;</a:t>
            </a:r>
          </a:p>
          <a:p>
            <a:r>
              <a:rPr lang="en-GB" sz="1600" dirty="0">
                <a:solidFill>
                  <a:srgbClr val="0000CC"/>
                </a:solidFill>
              </a:rPr>
              <a:t>Have multiple careers, thanks in part to longer life expectancy.</a:t>
            </a:r>
          </a:p>
        </p:txBody>
      </p:sp>
      <p:sp>
        <p:nvSpPr>
          <p:cNvPr id="8" name="Text Placeholder 4">
            <a:extLst>
              <a:ext uri="{FF2B5EF4-FFF2-40B4-BE49-F238E27FC236}">
                <a16:creationId xmlns:a16="http://schemas.microsoft.com/office/drawing/2014/main" id="{6693BDCE-D4F0-461B-A0C2-46D4D1558DC9}"/>
              </a:ext>
            </a:extLst>
          </p:cNvPr>
          <p:cNvSpPr txBox="1">
            <a:spLocks/>
          </p:cNvSpPr>
          <p:nvPr/>
        </p:nvSpPr>
        <p:spPr>
          <a:xfrm>
            <a:off x="5256211" y="1262460"/>
            <a:ext cx="2767980" cy="510356"/>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1600" b="1" dirty="0"/>
              <a:t>Geezers often:-</a:t>
            </a:r>
          </a:p>
        </p:txBody>
      </p:sp>
      <p:sp>
        <p:nvSpPr>
          <p:cNvPr id="9" name="Content Placeholder 5">
            <a:extLst>
              <a:ext uri="{FF2B5EF4-FFF2-40B4-BE49-F238E27FC236}">
                <a16:creationId xmlns:a16="http://schemas.microsoft.com/office/drawing/2014/main" id="{2B6EC97F-B836-4CA0-81BC-61CED726C39F}"/>
              </a:ext>
            </a:extLst>
          </p:cNvPr>
          <p:cNvSpPr txBox="1">
            <a:spLocks/>
          </p:cNvSpPr>
          <p:nvPr/>
        </p:nvSpPr>
        <p:spPr>
          <a:xfrm>
            <a:off x="5256211" y="1772816"/>
            <a:ext cx="3811588" cy="3822724"/>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1600" dirty="0">
                <a:solidFill>
                  <a:srgbClr val="000066"/>
                </a:solidFill>
              </a:rPr>
              <a:t>Have had only one to three jobs in their careers;</a:t>
            </a:r>
          </a:p>
          <a:p>
            <a:r>
              <a:rPr lang="en-GB" sz="1600" dirty="0">
                <a:solidFill>
                  <a:srgbClr val="000066"/>
                </a:solidFill>
              </a:rPr>
              <a:t>Consider their work a vital part of their "social identity;"</a:t>
            </a:r>
          </a:p>
          <a:p>
            <a:r>
              <a:rPr lang="en-GB" sz="1600" dirty="0">
                <a:solidFill>
                  <a:srgbClr val="000066"/>
                </a:solidFill>
              </a:rPr>
              <a:t>Have not generally recognized the value of diversity until late in their careers;</a:t>
            </a:r>
          </a:p>
          <a:p>
            <a:r>
              <a:rPr lang="en-GB" sz="1600" dirty="0">
                <a:solidFill>
                  <a:srgbClr val="000066"/>
                </a:solidFill>
              </a:rPr>
              <a:t>Consider "paying your dues" essential;</a:t>
            </a:r>
          </a:p>
          <a:p>
            <a:r>
              <a:rPr lang="en-GB" sz="1600" dirty="0">
                <a:solidFill>
                  <a:srgbClr val="000066"/>
                </a:solidFill>
              </a:rPr>
              <a:t>Learn in traditional ways such as reading and classrooms;</a:t>
            </a:r>
          </a:p>
          <a:p>
            <a:r>
              <a:rPr lang="en-GB" sz="1600" dirty="0">
                <a:solidFill>
                  <a:srgbClr val="000066"/>
                </a:solidFill>
              </a:rPr>
              <a:t>Are unfamiliar with the pressures of two-career families</a:t>
            </a:r>
          </a:p>
          <a:p>
            <a:endParaRPr lang="en-GB" sz="1600" dirty="0">
              <a:solidFill>
                <a:srgbClr val="000066"/>
              </a:solidFill>
            </a:endParaRPr>
          </a:p>
        </p:txBody>
      </p:sp>
      <p:pic>
        <p:nvPicPr>
          <p:cNvPr id="12" name="Picture 11" descr="A person in a white shirt&#10;&#10;Description generated with very high confidence">
            <a:extLst>
              <a:ext uri="{FF2B5EF4-FFF2-40B4-BE49-F238E27FC236}">
                <a16:creationId xmlns:a16="http://schemas.microsoft.com/office/drawing/2014/main" id="{134EDE3C-523F-41B9-9F50-8EC778A44DF6}"/>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876256" y="9236"/>
            <a:ext cx="2267743" cy="1830388"/>
          </a:xfrm>
          <a:prstGeom prst="rect">
            <a:avLst/>
          </a:prstGeom>
        </p:spPr>
      </p:pic>
    </p:spTree>
    <p:extLst>
      <p:ext uri="{BB962C8B-B14F-4D97-AF65-F5344CB8AC3E}">
        <p14:creationId xmlns:p14="http://schemas.microsoft.com/office/powerpoint/2010/main" val="3880096050"/>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3D6C10-D6E4-4138-B9AA-1E3CFC5446E9}"/>
              </a:ext>
            </a:extLst>
          </p:cNvPr>
          <p:cNvSpPr>
            <a:spLocks noGrp="1"/>
          </p:cNvSpPr>
          <p:nvPr>
            <p:ph type="title"/>
          </p:nvPr>
        </p:nvSpPr>
        <p:spPr>
          <a:xfrm>
            <a:off x="1691763" y="499678"/>
            <a:ext cx="4114800" cy="619472"/>
          </a:xfrm>
        </p:spPr>
        <p:txBody>
          <a:bodyPr>
            <a:normAutofit fontScale="90000"/>
          </a:bodyPr>
          <a:lstStyle/>
          <a:p>
            <a:r>
              <a:rPr lang="en-GB" altLang="en-US" sz="4400" b="1" dirty="0">
                <a:solidFill>
                  <a:srgbClr val="0563C1"/>
                </a:solidFill>
              </a:rPr>
              <a:t>Trait Theory</a:t>
            </a:r>
            <a:br>
              <a:rPr lang="en-GB" altLang="en-US" b="1" dirty="0">
                <a:solidFill>
                  <a:srgbClr val="0563C1"/>
                </a:solidFill>
              </a:rPr>
            </a:br>
            <a:endParaRPr lang="en-GB" dirty="0"/>
          </a:p>
        </p:txBody>
      </p:sp>
      <p:sp>
        <p:nvSpPr>
          <p:cNvPr id="3" name="Content Placeholder 2">
            <a:extLst>
              <a:ext uri="{FF2B5EF4-FFF2-40B4-BE49-F238E27FC236}">
                <a16:creationId xmlns:a16="http://schemas.microsoft.com/office/drawing/2014/main" id="{EB9E662A-5D93-4226-92C1-B388B15A1B28}"/>
              </a:ext>
            </a:extLst>
          </p:cNvPr>
          <p:cNvSpPr>
            <a:spLocks noGrp="1"/>
          </p:cNvSpPr>
          <p:nvPr>
            <p:ph idx="1"/>
          </p:nvPr>
        </p:nvSpPr>
        <p:spPr>
          <a:xfrm>
            <a:off x="426451" y="1916832"/>
            <a:ext cx="3322712" cy="3614175"/>
          </a:xfrm>
        </p:spPr>
        <p:txBody>
          <a:bodyPr>
            <a:normAutofit/>
          </a:bodyPr>
          <a:lstStyle/>
          <a:p>
            <a:r>
              <a:rPr lang="en-GB" altLang="en-US" sz="3200" dirty="0">
                <a:solidFill>
                  <a:srgbClr val="0000CC"/>
                </a:solidFill>
              </a:rPr>
              <a:t>Vision</a:t>
            </a:r>
          </a:p>
          <a:p>
            <a:r>
              <a:rPr lang="en-GB" altLang="en-US" sz="3200" dirty="0">
                <a:solidFill>
                  <a:srgbClr val="0000CC"/>
                </a:solidFill>
              </a:rPr>
              <a:t>Judgement</a:t>
            </a:r>
          </a:p>
          <a:p>
            <a:r>
              <a:rPr lang="en-GB" altLang="en-US" sz="3200" dirty="0">
                <a:solidFill>
                  <a:srgbClr val="0000CC"/>
                </a:solidFill>
              </a:rPr>
              <a:t>Commitment</a:t>
            </a:r>
          </a:p>
          <a:p>
            <a:r>
              <a:rPr lang="en-GB" altLang="en-US" sz="3200" dirty="0">
                <a:solidFill>
                  <a:srgbClr val="0000CC"/>
                </a:solidFill>
              </a:rPr>
              <a:t>Knowledge</a:t>
            </a:r>
          </a:p>
          <a:p>
            <a:r>
              <a:rPr lang="en-GB" altLang="en-US" sz="3200" dirty="0">
                <a:solidFill>
                  <a:srgbClr val="0000CC"/>
                </a:solidFill>
              </a:rPr>
              <a:t>Will-power</a:t>
            </a:r>
          </a:p>
          <a:p>
            <a:r>
              <a:rPr lang="en-GB" altLang="en-US" sz="3200" dirty="0">
                <a:solidFill>
                  <a:srgbClr val="0000CC"/>
                </a:solidFill>
              </a:rPr>
              <a:t>Energy &amp; Drive</a:t>
            </a:r>
          </a:p>
          <a:p>
            <a:endParaRPr lang="en-GB" sz="3200" dirty="0"/>
          </a:p>
        </p:txBody>
      </p:sp>
      <p:sp>
        <p:nvSpPr>
          <p:cNvPr id="5" name="Rectangle 4">
            <a:extLst>
              <a:ext uri="{FF2B5EF4-FFF2-40B4-BE49-F238E27FC236}">
                <a16:creationId xmlns:a16="http://schemas.microsoft.com/office/drawing/2014/main" id="{2753977A-E87B-4B53-BF3B-A0AFE889D20A}"/>
              </a:ext>
            </a:extLst>
          </p:cNvPr>
          <p:cNvSpPr/>
          <p:nvPr/>
        </p:nvSpPr>
        <p:spPr>
          <a:xfrm>
            <a:off x="4572000" y="1916832"/>
            <a:ext cx="4572000" cy="2554545"/>
          </a:xfrm>
          <a:prstGeom prst="rect">
            <a:avLst/>
          </a:prstGeom>
        </p:spPr>
        <p:txBody>
          <a:bodyPr>
            <a:spAutoFit/>
          </a:bodyPr>
          <a:lstStyle/>
          <a:p>
            <a:pPr marL="457200" indent="-457200">
              <a:buFont typeface="Arial" panose="020B0604020202020204" pitchFamily="34" charset="0"/>
              <a:buChar char="•"/>
            </a:pPr>
            <a:r>
              <a:rPr lang="en-GB" altLang="en-US" sz="3200" dirty="0">
                <a:solidFill>
                  <a:srgbClr val="0000CC"/>
                </a:solidFill>
                <a:latin typeface="+mn-lt"/>
              </a:rPr>
              <a:t>Sensitivity to others</a:t>
            </a:r>
          </a:p>
          <a:p>
            <a:pPr marL="457200" indent="-457200">
              <a:buFont typeface="Arial" panose="020B0604020202020204" pitchFamily="34" charset="0"/>
              <a:buChar char="•"/>
            </a:pPr>
            <a:r>
              <a:rPr lang="en-GB" altLang="en-US" sz="3200" dirty="0">
                <a:solidFill>
                  <a:srgbClr val="0000CC"/>
                </a:solidFill>
                <a:latin typeface="+mn-lt"/>
              </a:rPr>
              <a:t>Communications skills</a:t>
            </a:r>
          </a:p>
          <a:p>
            <a:pPr marL="457200" indent="-457200">
              <a:buFont typeface="Arial" panose="020B0604020202020204" pitchFamily="34" charset="0"/>
              <a:buChar char="•"/>
            </a:pPr>
            <a:r>
              <a:rPr lang="en-GB" altLang="en-US" sz="3200" dirty="0">
                <a:solidFill>
                  <a:srgbClr val="0000CC"/>
                </a:solidFill>
                <a:latin typeface="+mn-lt"/>
              </a:rPr>
              <a:t>Strongly help personal beliefs </a:t>
            </a:r>
          </a:p>
          <a:p>
            <a:pPr marL="457200" indent="-457200">
              <a:buFont typeface="Arial" panose="020B0604020202020204" pitchFamily="34" charset="0"/>
              <a:buChar char="•"/>
            </a:pPr>
            <a:r>
              <a:rPr lang="en-GB" altLang="en-US" sz="3200" dirty="0">
                <a:solidFill>
                  <a:srgbClr val="0000CC"/>
                </a:solidFill>
                <a:latin typeface="+mn-lt"/>
              </a:rPr>
              <a:t>Ambition</a:t>
            </a:r>
          </a:p>
        </p:txBody>
      </p:sp>
      <p:pic>
        <p:nvPicPr>
          <p:cNvPr id="7" name="Picture 6" descr="A close up of a logo&#10;&#10;Description generated with high confidence">
            <a:extLst>
              <a:ext uri="{FF2B5EF4-FFF2-40B4-BE49-F238E27FC236}">
                <a16:creationId xmlns:a16="http://schemas.microsoft.com/office/drawing/2014/main" id="{824F85D7-C8B9-40C0-AA9B-85AFAC696408}"/>
              </a:ext>
            </a:extLst>
          </p:cNvPr>
          <p:cNvPicPr>
            <a:picLocks noChangeAspect="1"/>
          </p:cNvPicPr>
          <p:nvPr/>
        </p:nvPicPr>
        <p:blipFill>
          <a:blip r:embed="rId2" cstate="email">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444208" y="30159"/>
            <a:ext cx="2431908" cy="1524391"/>
          </a:xfrm>
          <a:prstGeom prst="rect">
            <a:avLst/>
          </a:prstGeom>
        </p:spPr>
      </p:pic>
    </p:spTree>
    <p:extLst>
      <p:ext uri="{BB962C8B-B14F-4D97-AF65-F5344CB8AC3E}">
        <p14:creationId xmlns:p14="http://schemas.microsoft.com/office/powerpoint/2010/main" val="735498630"/>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0" end="0"/>
                                            </p:txEl>
                                          </p:spTgt>
                                        </p:tgtEl>
                                        <p:attrNameLst>
                                          <p:attrName>style.visibility</p:attrName>
                                        </p:attrNameLst>
                                      </p:cBhvr>
                                      <p:to>
                                        <p:strVal val="visible"/>
                                      </p:to>
                                    </p:set>
                                    <p:animEffect transition="in" filter="fade">
                                      <p:cBhvr>
                                        <p:cTn id="37" dur="500"/>
                                        <p:tgtEl>
                                          <p:spTgt spid="5">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
                                            <p:txEl>
                                              <p:pRg st="1" end="1"/>
                                            </p:txEl>
                                          </p:spTgt>
                                        </p:tgtEl>
                                        <p:attrNameLst>
                                          <p:attrName>style.visibility</p:attrName>
                                        </p:attrNameLst>
                                      </p:cBhvr>
                                      <p:to>
                                        <p:strVal val="visible"/>
                                      </p:to>
                                    </p:set>
                                    <p:animEffect transition="in" filter="fade">
                                      <p:cBhvr>
                                        <p:cTn id="42" dur="500"/>
                                        <p:tgtEl>
                                          <p:spTgt spid="5">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5">
                                            <p:txEl>
                                              <p:pRg st="2" end="2"/>
                                            </p:txEl>
                                          </p:spTgt>
                                        </p:tgtEl>
                                        <p:attrNameLst>
                                          <p:attrName>style.visibility</p:attrName>
                                        </p:attrNameLst>
                                      </p:cBhvr>
                                      <p:to>
                                        <p:strVal val="visible"/>
                                      </p:to>
                                    </p:set>
                                    <p:animEffect transition="in" filter="fade">
                                      <p:cBhvr>
                                        <p:cTn id="47" dur="500"/>
                                        <p:tgtEl>
                                          <p:spTgt spid="5">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5">
                                            <p:txEl>
                                              <p:pRg st="3" end="3"/>
                                            </p:txEl>
                                          </p:spTgt>
                                        </p:tgtEl>
                                        <p:attrNameLst>
                                          <p:attrName>style.visibility</p:attrName>
                                        </p:attrNameLst>
                                      </p:cBhvr>
                                      <p:to>
                                        <p:strVal val="visible"/>
                                      </p:to>
                                    </p:set>
                                    <p:animEffect transition="in" filter="fade">
                                      <p:cBhvr>
                                        <p:cTn id="52"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FFCA64-DA8C-430E-8A13-B4286147FB36}"/>
              </a:ext>
            </a:extLst>
          </p:cNvPr>
          <p:cNvSpPr>
            <a:spLocks noGrp="1"/>
          </p:cNvSpPr>
          <p:nvPr>
            <p:ph type="title"/>
          </p:nvPr>
        </p:nvSpPr>
        <p:spPr>
          <a:xfrm>
            <a:off x="457200" y="548680"/>
            <a:ext cx="8229600" cy="634082"/>
          </a:xfrm>
        </p:spPr>
        <p:txBody>
          <a:bodyPr>
            <a:normAutofit fontScale="90000"/>
          </a:bodyPr>
          <a:lstStyle/>
          <a:p>
            <a:r>
              <a:rPr lang="en-GB" altLang="en-US" dirty="0"/>
              <a:t>Trait Theory</a:t>
            </a:r>
            <a:br>
              <a:rPr lang="en-GB" altLang="en-US" dirty="0"/>
            </a:br>
            <a:endParaRPr lang="en-GB" dirty="0"/>
          </a:p>
        </p:txBody>
      </p:sp>
      <p:sp>
        <p:nvSpPr>
          <p:cNvPr id="3" name="Content Placeholder 2">
            <a:extLst>
              <a:ext uri="{FF2B5EF4-FFF2-40B4-BE49-F238E27FC236}">
                <a16:creationId xmlns:a16="http://schemas.microsoft.com/office/drawing/2014/main" id="{F854ECA3-350B-4F39-A9A2-6738764E6A0D}"/>
              </a:ext>
            </a:extLst>
          </p:cNvPr>
          <p:cNvSpPr>
            <a:spLocks noGrp="1"/>
          </p:cNvSpPr>
          <p:nvPr>
            <p:ph idx="1"/>
          </p:nvPr>
        </p:nvSpPr>
        <p:spPr>
          <a:xfrm>
            <a:off x="457200" y="978863"/>
            <a:ext cx="8229600" cy="4538370"/>
          </a:xfrm>
        </p:spPr>
        <p:txBody>
          <a:bodyPr/>
          <a:lstStyle/>
          <a:p>
            <a:pPr marL="0" indent="0">
              <a:buNone/>
            </a:pPr>
            <a:endParaRPr lang="en-GB" altLang="en-US" sz="2800" b="1" i="1" dirty="0">
              <a:solidFill>
                <a:srgbClr val="00B050"/>
              </a:solidFill>
            </a:endParaRPr>
          </a:p>
          <a:p>
            <a:pPr marL="0" indent="0">
              <a:buNone/>
            </a:pPr>
            <a:r>
              <a:rPr lang="en-GB" altLang="en-US" sz="2800" b="1" i="1" dirty="0">
                <a:solidFill>
                  <a:schemeClr val="tx1">
                    <a:lumMod val="85000"/>
                    <a:lumOff val="15000"/>
                  </a:schemeClr>
                </a:solidFill>
              </a:rPr>
              <a:t>(The belief that leaders develop </a:t>
            </a:r>
          </a:p>
          <a:p>
            <a:pPr marL="0" indent="0">
              <a:buNone/>
            </a:pPr>
            <a:r>
              <a:rPr lang="en-GB" altLang="en-US" sz="2800" b="1" i="1" dirty="0">
                <a:solidFill>
                  <a:schemeClr val="tx1">
                    <a:lumMod val="85000"/>
                    <a:lumOff val="15000"/>
                  </a:schemeClr>
                </a:solidFill>
              </a:rPr>
              <a:t>from their own personal qualities)</a:t>
            </a:r>
          </a:p>
          <a:p>
            <a:endParaRPr lang="en-GB" dirty="0"/>
          </a:p>
        </p:txBody>
      </p:sp>
      <p:sp>
        <p:nvSpPr>
          <p:cNvPr id="5" name="Text Box 7">
            <a:extLst>
              <a:ext uri="{FF2B5EF4-FFF2-40B4-BE49-F238E27FC236}">
                <a16:creationId xmlns:a16="http://schemas.microsoft.com/office/drawing/2014/main" id="{492BA5B6-2AD8-4D88-9785-7E86823EBEFD}"/>
              </a:ext>
            </a:extLst>
          </p:cNvPr>
          <p:cNvSpPr txBox="1">
            <a:spLocks noChangeArrowheads="1"/>
          </p:cNvSpPr>
          <p:nvPr/>
        </p:nvSpPr>
        <p:spPr bwMode="auto">
          <a:xfrm>
            <a:off x="11575" y="3078370"/>
            <a:ext cx="9144000"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fontAlgn="base">
              <a:spcBef>
                <a:spcPct val="50000"/>
              </a:spcBef>
              <a:spcAft>
                <a:spcPct val="0"/>
              </a:spcAft>
            </a:pPr>
            <a:r>
              <a:rPr lang="en-GB" altLang="en-US" sz="3200" dirty="0">
                <a:solidFill>
                  <a:srgbClr val="0563C1"/>
                </a:solidFill>
              </a:rPr>
              <a:t>Mother Teresa            </a:t>
            </a:r>
            <a:r>
              <a:rPr lang="en-GB" altLang="en-US" sz="3200" dirty="0">
                <a:solidFill>
                  <a:srgbClr val="7030A0"/>
                </a:solidFill>
              </a:rPr>
              <a:t>Mahatma Gandhi</a:t>
            </a:r>
          </a:p>
          <a:p>
            <a:pPr algn="ctr" fontAlgn="base">
              <a:spcBef>
                <a:spcPct val="50000"/>
              </a:spcBef>
              <a:spcAft>
                <a:spcPct val="0"/>
              </a:spcAft>
            </a:pPr>
            <a:r>
              <a:rPr lang="en-GB" altLang="en-US" sz="3200" dirty="0">
                <a:solidFill>
                  <a:srgbClr val="0000CC"/>
                </a:solidFill>
              </a:rPr>
              <a:t>Moses </a:t>
            </a:r>
            <a:r>
              <a:rPr lang="en-GB" altLang="en-US" sz="3200" dirty="0">
                <a:solidFill>
                  <a:srgbClr val="FF0000"/>
                </a:solidFill>
              </a:rPr>
              <a:t>  </a:t>
            </a:r>
            <a:r>
              <a:rPr lang="en-GB" altLang="en-US" sz="3200" dirty="0">
                <a:solidFill>
                  <a:srgbClr val="0563C1"/>
                </a:solidFill>
              </a:rPr>
              <a:t>        </a:t>
            </a:r>
            <a:r>
              <a:rPr lang="en-GB" altLang="en-US" sz="3200" dirty="0">
                <a:solidFill>
                  <a:srgbClr val="000066"/>
                </a:solidFill>
              </a:rPr>
              <a:t>Margaret Thatcher</a:t>
            </a:r>
          </a:p>
          <a:p>
            <a:pPr algn="ctr" fontAlgn="base">
              <a:spcBef>
                <a:spcPct val="50000"/>
              </a:spcBef>
              <a:spcAft>
                <a:spcPct val="0"/>
              </a:spcAft>
            </a:pPr>
            <a:r>
              <a:rPr lang="en-GB" altLang="en-US" sz="3200" dirty="0">
                <a:solidFill>
                  <a:srgbClr val="0000CC"/>
                </a:solidFill>
              </a:rPr>
              <a:t>Bill Gates</a:t>
            </a:r>
          </a:p>
          <a:p>
            <a:pPr fontAlgn="base">
              <a:spcBef>
                <a:spcPct val="50000"/>
              </a:spcBef>
              <a:spcAft>
                <a:spcPct val="0"/>
              </a:spcAft>
            </a:pPr>
            <a:endParaRPr lang="en-GB" altLang="en-US" sz="3200" dirty="0">
              <a:solidFill>
                <a:srgbClr val="0563C1"/>
              </a:solidFill>
            </a:endParaRPr>
          </a:p>
        </p:txBody>
      </p:sp>
      <p:pic>
        <p:nvPicPr>
          <p:cNvPr id="7" name="Picture 6" descr="A picture containing text&#10;&#10;Description generated with very high confidence">
            <a:extLst>
              <a:ext uri="{FF2B5EF4-FFF2-40B4-BE49-F238E27FC236}">
                <a16:creationId xmlns:a16="http://schemas.microsoft.com/office/drawing/2014/main" id="{8FCD2D22-48A4-4D43-B9E3-EC8D78778C79}"/>
              </a:ext>
            </a:extLst>
          </p:cNvPr>
          <p:cNvPicPr>
            <a:picLocks noChangeAspect="1"/>
          </p:cNvPicPr>
          <p:nvPr/>
        </p:nvPicPr>
        <p:blipFill>
          <a:blip r:embed="rId2" cstate="email">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316422" y="87061"/>
            <a:ext cx="2688735" cy="2800766"/>
          </a:xfrm>
          <a:prstGeom prst="rect">
            <a:avLst/>
          </a:prstGeom>
        </p:spPr>
      </p:pic>
    </p:spTree>
    <p:extLst>
      <p:ext uri="{BB962C8B-B14F-4D97-AF65-F5344CB8AC3E}">
        <p14:creationId xmlns:p14="http://schemas.microsoft.com/office/powerpoint/2010/main" val="2423268354"/>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500"/>
                                        <p:tgtEl>
                                          <p:spTgt spid="3">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Effect transition="in" filter="fade">
                                      <p:cBhvr>
                                        <p:cTn id="19" dur="500"/>
                                        <p:tgtEl>
                                          <p:spTgt spid="5">
                                            <p:txEl>
                                              <p:pRg st="0" end="0"/>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5">
                                            <p:txEl>
                                              <p:pRg st="1" end="1"/>
                                            </p:txEl>
                                          </p:spTgt>
                                        </p:tgtEl>
                                        <p:attrNameLst>
                                          <p:attrName>style.visibility</p:attrName>
                                        </p:attrNameLst>
                                      </p:cBhvr>
                                      <p:to>
                                        <p:strVal val="visible"/>
                                      </p:to>
                                    </p:set>
                                    <p:animEffect transition="in" filter="fade">
                                      <p:cBhvr>
                                        <p:cTn id="22" dur="500"/>
                                        <p:tgtEl>
                                          <p:spTgt spid="5">
                                            <p:txEl>
                                              <p:pRg st="1" end="1"/>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5">
                                            <p:txEl>
                                              <p:pRg st="2" end="2"/>
                                            </p:txEl>
                                          </p:spTgt>
                                        </p:tgtEl>
                                        <p:attrNameLst>
                                          <p:attrName>style.visibility</p:attrName>
                                        </p:attrNameLst>
                                      </p:cBhvr>
                                      <p:to>
                                        <p:strVal val="visible"/>
                                      </p:to>
                                    </p:set>
                                    <p:animEffect transition="in" filter="fade">
                                      <p:cBhvr>
                                        <p:cTn id="25"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D54F26-3F1A-4362-87F4-9684DD026482}"/>
              </a:ext>
            </a:extLst>
          </p:cNvPr>
          <p:cNvSpPr>
            <a:spLocks noGrp="1"/>
          </p:cNvSpPr>
          <p:nvPr>
            <p:ph type="title"/>
          </p:nvPr>
        </p:nvSpPr>
        <p:spPr>
          <a:xfrm>
            <a:off x="251520" y="87213"/>
            <a:ext cx="8712968" cy="1325563"/>
          </a:xfrm>
        </p:spPr>
        <p:txBody>
          <a:bodyPr>
            <a:normAutofit/>
          </a:bodyPr>
          <a:lstStyle/>
          <a:p>
            <a:r>
              <a:rPr lang="en-GB" altLang="en-US" dirty="0"/>
              <a:t>Factors Affecting Leadership Styles</a:t>
            </a:r>
            <a:endParaRPr lang="en-GB" dirty="0"/>
          </a:p>
        </p:txBody>
      </p:sp>
      <p:sp>
        <p:nvSpPr>
          <p:cNvPr id="3" name="Content Placeholder 2">
            <a:extLst>
              <a:ext uri="{FF2B5EF4-FFF2-40B4-BE49-F238E27FC236}">
                <a16:creationId xmlns:a16="http://schemas.microsoft.com/office/drawing/2014/main" id="{7520E094-5822-4602-94D9-A5A7E3E2E4CD}"/>
              </a:ext>
            </a:extLst>
          </p:cNvPr>
          <p:cNvSpPr>
            <a:spLocks noGrp="1"/>
          </p:cNvSpPr>
          <p:nvPr>
            <p:ph idx="1"/>
          </p:nvPr>
        </p:nvSpPr>
        <p:spPr>
          <a:xfrm>
            <a:off x="266924" y="1174855"/>
            <a:ext cx="7886700" cy="3619599"/>
          </a:xfrm>
        </p:spPr>
        <p:txBody>
          <a:bodyPr>
            <a:normAutofit/>
          </a:bodyPr>
          <a:lstStyle/>
          <a:p>
            <a:pPr fontAlgn="base">
              <a:spcBef>
                <a:spcPct val="50000"/>
              </a:spcBef>
              <a:spcAft>
                <a:spcPct val="0"/>
              </a:spcAft>
              <a:buFontTx/>
              <a:buChar char="•"/>
            </a:pPr>
            <a:r>
              <a:rPr lang="en-GB" altLang="en-US" dirty="0">
                <a:solidFill>
                  <a:srgbClr val="0000CC"/>
                </a:solidFill>
              </a:rPr>
              <a:t>Preference of leader in terms of personal characteristics</a:t>
            </a:r>
          </a:p>
          <a:p>
            <a:pPr fontAlgn="base">
              <a:spcBef>
                <a:spcPct val="50000"/>
              </a:spcBef>
              <a:spcAft>
                <a:spcPct val="0"/>
              </a:spcAft>
              <a:buFontTx/>
              <a:buChar char="•"/>
            </a:pPr>
            <a:r>
              <a:rPr lang="en-GB" altLang="en-US" dirty="0">
                <a:solidFill>
                  <a:srgbClr val="7030A0"/>
                </a:solidFill>
              </a:rPr>
              <a:t>History of business</a:t>
            </a:r>
          </a:p>
          <a:p>
            <a:pPr fontAlgn="base">
              <a:spcBef>
                <a:spcPct val="50000"/>
              </a:spcBef>
              <a:spcAft>
                <a:spcPct val="0"/>
              </a:spcAft>
              <a:buFontTx/>
              <a:buChar char="•"/>
            </a:pPr>
            <a:r>
              <a:rPr lang="en-GB" altLang="en-US" dirty="0">
                <a:solidFill>
                  <a:srgbClr val="0000CC"/>
                </a:solidFill>
              </a:rPr>
              <a:t>The job/task which needs to be performed</a:t>
            </a:r>
          </a:p>
          <a:p>
            <a:pPr fontAlgn="base">
              <a:spcBef>
                <a:spcPct val="50000"/>
              </a:spcBef>
              <a:spcAft>
                <a:spcPct val="0"/>
              </a:spcAft>
              <a:buFontTx/>
              <a:buChar char="•"/>
            </a:pPr>
            <a:r>
              <a:rPr lang="en-GB" altLang="en-US" dirty="0">
                <a:solidFill>
                  <a:prstClr val="black"/>
                </a:solidFill>
              </a:rPr>
              <a:t>The attitude of the work force</a:t>
            </a:r>
          </a:p>
          <a:p>
            <a:pPr fontAlgn="base">
              <a:spcBef>
                <a:spcPct val="50000"/>
              </a:spcBef>
              <a:spcAft>
                <a:spcPct val="0"/>
              </a:spcAft>
              <a:buFontTx/>
              <a:buChar char="•"/>
            </a:pPr>
            <a:r>
              <a:rPr lang="en-GB" altLang="en-US" dirty="0">
                <a:solidFill>
                  <a:srgbClr val="0000CC"/>
                </a:solidFill>
              </a:rPr>
              <a:t>Markets in which the business operates</a:t>
            </a:r>
          </a:p>
          <a:p>
            <a:endParaRPr lang="en-GB" dirty="0"/>
          </a:p>
        </p:txBody>
      </p:sp>
      <p:pic>
        <p:nvPicPr>
          <p:cNvPr id="6" name="Picture 5">
            <a:extLst>
              <a:ext uri="{FF2B5EF4-FFF2-40B4-BE49-F238E27FC236}">
                <a16:creationId xmlns:a16="http://schemas.microsoft.com/office/drawing/2014/main" id="{EEEF3AFF-AAAF-4F4B-9276-B072204ADF49}"/>
              </a:ext>
            </a:extLst>
          </p:cNvPr>
          <p:cNvPicPr>
            <a:picLocks noChangeAspect="1"/>
          </p:cNvPicPr>
          <p:nvPr/>
        </p:nvPicPr>
        <p:blipFill>
          <a:blip r:embed="rId2"/>
          <a:stretch>
            <a:fillRect/>
          </a:stretch>
        </p:blipFill>
        <p:spPr>
          <a:xfrm>
            <a:off x="6398093" y="3933056"/>
            <a:ext cx="2745907" cy="1757605"/>
          </a:xfrm>
          <a:prstGeom prst="rect">
            <a:avLst/>
          </a:prstGeom>
        </p:spPr>
      </p:pic>
    </p:spTree>
    <p:extLst>
      <p:ext uri="{BB962C8B-B14F-4D97-AF65-F5344CB8AC3E}">
        <p14:creationId xmlns:p14="http://schemas.microsoft.com/office/powerpoint/2010/main" val="1418120082"/>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47246EE-6FA9-40C0-837D-44FDA78BB625}"/>
              </a:ext>
            </a:extLst>
          </p:cNvPr>
          <p:cNvPicPr>
            <a:picLocks noChangeAspect="1"/>
          </p:cNvPicPr>
          <p:nvPr/>
        </p:nvPicPr>
        <p:blipFill>
          <a:blip r:embed="rId2"/>
          <a:stretch>
            <a:fillRect/>
          </a:stretch>
        </p:blipFill>
        <p:spPr>
          <a:xfrm>
            <a:off x="5672876" y="3732430"/>
            <a:ext cx="3440099" cy="1950358"/>
          </a:xfrm>
          <a:prstGeom prst="rect">
            <a:avLst/>
          </a:prstGeom>
        </p:spPr>
      </p:pic>
      <p:pic>
        <p:nvPicPr>
          <p:cNvPr id="3" name="Picture 2">
            <a:extLst>
              <a:ext uri="{FF2B5EF4-FFF2-40B4-BE49-F238E27FC236}">
                <a16:creationId xmlns:a16="http://schemas.microsoft.com/office/drawing/2014/main" id="{53E6366E-E92F-42FE-9D70-C55E1FE75FF3}"/>
              </a:ext>
            </a:extLst>
          </p:cNvPr>
          <p:cNvPicPr>
            <a:picLocks noChangeAspect="1"/>
          </p:cNvPicPr>
          <p:nvPr/>
        </p:nvPicPr>
        <p:blipFill>
          <a:blip r:embed="rId3"/>
          <a:stretch>
            <a:fillRect/>
          </a:stretch>
        </p:blipFill>
        <p:spPr>
          <a:xfrm>
            <a:off x="0" y="3717032"/>
            <a:ext cx="2674571" cy="2018310"/>
          </a:xfrm>
          <a:prstGeom prst="rect">
            <a:avLst/>
          </a:prstGeom>
        </p:spPr>
      </p:pic>
      <p:sp>
        <p:nvSpPr>
          <p:cNvPr id="2" name="Title 1">
            <a:extLst>
              <a:ext uri="{FF2B5EF4-FFF2-40B4-BE49-F238E27FC236}">
                <a16:creationId xmlns:a16="http://schemas.microsoft.com/office/drawing/2014/main" id="{4EC04F0E-91B5-43DC-8364-CFFE28B07FD4}"/>
              </a:ext>
            </a:extLst>
          </p:cNvPr>
          <p:cNvSpPr>
            <a:spLocks noGrp="1"/>
          </p:cNvSpPr>
          <p:nvPr>
            <p:ph type="title"/>
          </p:nvPr>
        </p:nvSpPr>
        <p:spPr>
          <a:xfrm>
            <a:off x="457310" y="0"/>
            <a:ext cx="8229600" cy="1180965"/>
          </a:xfrm>
        </p:spPr>
        <p:txBody>
          <a:bodyPr>
            <a:noAutofit/>
          </a:bodyPr>
          <a:lstStyle/>
          <a:p>
            <a:r>
              <a:rPr lang="en-GB" altLang="en-US" sz="4000" dirty="0">
                <a:solidFill>
                  <a:srgbClr val="002060"/>
                </a:solidFill>
              </a:rPr>
              <a:t>Adair – Action Centred Leadership</a:t>
            </a:r>
            <a:endParaRPr lang="en-GB" sz="4000" dirty="0">
              <a:solidFill>
                <a:srgbClr val="002060"/>
              </a:solidFill>
            </a:endParaRPr>
          </a:p>
        </p:txBody>
      </p:sp>
      <p:sp>
        <p:nvSpPr>
          <p:cNvPr id="5" name="Oval 5">
            <a:extLst>
              <a:ext uri="{FF2B5EF4-FFF2-40B4-BE49-F238E27FC236}">
                <a16:creationId xmlns:a16="http://schemas.microsoft.com/office/drawing/2014/main" id="{5F0A137E-3668-47B5-A8FB-CDE20A170088}"/>
              </a:ext>
            </a:extLst>
          </p:cNvPr>
          <p:cNvSpPr>
            <a:spLocks noChangeArrowheads="1"/>
          </p:cNvSpPr>
          <p:nvPr/>
        </p:nvSpPr>
        <p:spPr bwMode="auto">
          <a:xfrm>
            <a:off x="1403105" y="1035294"/>
            <a:ext cx="2880320" cy="2232025"/>
          </a:xfrm>
          <a:prstGeom prst="ellipse">
            <a:avLst/>
          </a:prstGeom>
          <a:noFill/>
          <a:ln w="508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GB" altLang="en-US">
              <a:solidFill>
                <a:prstClr val="black"/>
              </a:solidFill>
            </a:endParaRPr>
          </a:p>
        </p:txBody>
      </p:sp>
      <p:sp>
        <p:nvSpPr>
          <p:cNvPr id="6" name="Oval 8">
            <a:extLst>
              <a:ext uri="{FF2B5EF4-FFF2-40B4-BE49-F238E27FC236}">
                <a16:creationId xmlns:a16="http://schemas.microsoft.com/office/drawing/2014/main" id="{CC0ACD60-6E05-4282-A326-DD8AB243D22B}"/>
              </a:ext>
            </a:extLst>
          </p:cNvPr>
          <p:cNvSpPr>
            <a:spLocks noChangeArrowheads="1"/>
          </p:cNvSpPr>
          <p:nvPr/>
        </p:nvSpPr>
        <p:spPr bwMode="auto">
          <a:xfrm>
            <a:off x="3923928" y="1035294"/>
            <a:ext cx="2880320" cy="2250466"/>
          </a:xfrm>
          <a:prstGeom prst="ellipse">
            <a:avLst/>
          </a:prstGeom>
          <a:noFill/>
          <a:ln w="508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GB" altLang="en-US">
              <a:solidFill>
                <a:prstClr val="black"/>
              </a:solidFill>
            </a:endParaRPr>
          </a:p>
        </p:txBody>
      </p:sp>
      <p:sp>
        <p:nvSpPr>
          <p:cNvPr id="7" name="Oval 9">
            <a:extLst>
              <a:ext uri="{FF2B5EF4-FFF2-40B4-BE49-F238E27FC236}">
                <a16:creationId xmlns:a16="http://schemas.microsoft.com/office/drawing/2014/main" id="{1C2C166E-BB84-4706-A553-35A80A7FB6DE}"/>
              </a:ext>
            </a:extLst>
          </p:cNvPr>
          <p:cNvSpPr>
            <a:spLocks noChangeArrowheads="1"/>
          </p:cNvSpPr>
          <p:nvPr/>
        </p:nvSpPr>
        <p:spPr bwMode="auto">
          <a:xfrm>
            <a:off x="2766790" y="2151306"/>
            <a:ext cx="2880320" cy="2232025"/>
          </a:xfrm>
          <a:prstGeom prst="ellipse">
            <a:avLst/>
          </a:prstGeom>
          <a:noFill/>
          <a:ln w="508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GB" altLang="en-US">
              <a:solidFill>
                <a:prstClr val="black"/>
              </a:solidFill>
            </a:endParaRPr>
          </a:p>
        </p:txBody>
      </p:sp>
      <p:sp>
        <p:nvSpPr>
          <p:cNvPr id="8" name="Text Box 10">
            <a:extLst>
              <a:ext uri="{FF2B5EF4-FFF2-40B4-BE49-F238E27FC236}">
                <a16:creationId xmlns:a16="http://schemas.microsoft.com/office/drawing/2014/main" id="{55C84554-6E10-43B0-BA14-04798C124AFD}"/>
              </a:ext>
            </a:extLst>
          </p:cNvPr>
          <p:cNvSpPr txBox="1">
            <a:spLocks noChangeArrowheads="1"/>
          </p:cNvSpPr>
          <p:nvPr/>
        </p:nvSpPr>
        <p:spPr bwMode="auto">
          <a:xfrm>
            <a:off x="2348713" y="1546698"/>
            <a:ext cx="136683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fontAlgn="base">
              <a:spcBef>
                <a:spcPct val="50000"/>
              </a:spcBef>
              <a:spcAft>
                <a:spcPct val="0"/>
              </a:spcAft>
            </a:pPr>
            <a:r>
              <a:rPr lang="en-GB" altLang="en-US" sz="2800" dirty="0">
                <a:solidFill>
                  <a:srgbClr val="FF0000"/>
                </a:solidFill>
              </a:rPr>
              <a:t>Task</a:t>
            </a:r>
          </a:p>
        </p:txBody>
      </p:sp>
      <p:sp>
        <p:nvSpPr>
          <p:cNvPr id="9" name="Text Box 11">
            <a:extLst>
              <a:ext uri="{FF2B5EF4-FFF2-40B4-BE49-F238E27FC236}">
                <a16:creationId xmlns:a16="http://schemas.microsoft.com/office/drawing/2014/main" id="{A7B1878E-7C10-45D1-833A-6FAE0816A30E}"/>
              </a:ext>
            </a:extLst>
          </p:cNvPr>
          <p:cNvSpPr txBox="1">
            <a:spLocks noChangeArrowheads="1"/>
          </p:cNvSpPr>
          <p:nvPr/>
        </p:nvSpPr>
        <p:spPr bwMode="auto">
          <a:xfrm>
            <a:off x="4700180" y="1495669"/>
            <a:ext cx="1366837"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fontAlgn="base">
              <a:spcBef>
                <a:spcPct val="50000"/>
              </a:spcBef>
              <a:spcAft>
                <a:spcPct val="0"/>
              </a:spcAft>
            </a:pPr>
            <a:r>
              <a:rPr lang="en-GB" altLang="en-US" sz="2800" dirty="0">
                <a:solidFill>
                  <a:srgbClr val="009900"/>
                </a:solidFill>
              </a:rPr>
              <a:t>Team</a:t>
            </a:r>
          </a:p>
        </p:txBody>
      </p:sp>
      <p:sp>
        <p:nvSpPr>
          <p:cNvPr id="10" name="Text Box 12">
            <a:extLst>
              <a:ext uri="{FF2B5EF4-FFF2-40B4-BE49-F238E27FC236}">
                <a16:creationId xmlns:a16="http://schemas.microsoft.com/office/drawing/2014/main" id="{C2A3E207-D029-4E3F-8B08-22134F79949F}"/>
              </a:ext>
            </a:extLst>
          </p:cNvPr>
          <p:cNvSpPr txBox="1">
            <a:spLocks noChangeArrowheads="1"/>
          </p:cNvSpPr>
          <p:nvPr/>
        </p:nvSpPr>
        <p:spPr bwMode="auto">
          <a:xfrm>
            <a:off x="3389640" y="3431727"/>
            <a:ext cx="19431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fontAlgn="base">
              <a:spcBef>
                <a:spcPct val="50000"/>
              </a:spcBef>
              <a:spcAft>
                <a:spcPct val="0"/>
              </a:spcAft>
            </a:pPr>
            <a:r>
              <a:rPr lang="en-GB" altLang="en-US" sz="2800" dirty="0">
                <a:solidFill>
                  <a:srgbClr val="0000CC"/>
                </a:solidFill>
              </a:rPr>
              <a:t>Individual</a:t>
            </a:r>
          </a:p>
        </p:txBody>
      </p:sp>
    </p:spTree>
    <p:extLst>
      <p:ext uri="{BB962C8B-B14F-4D97-AF65-F5344CB8AC3E}">
        <p14:creationId xmlns:p14="http://schemas.microsoft.com/office/powerpoint/2010/main" val="4231097544"/>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2ED623-6CFC-40D0-8F7F-69893F17CE93}"/>
              </a:ext>
            </a:extLst>
          </p:cNvPr>
          <p:cNvSpPr>
            <a:spLocks noGrp="1"/>
          </p:cNvSpPr>
          <p:nvPr>
            <p:ph type="title"/>
          </p:nvPr>
        </p:nvSpPr>
        <p:spPr>
          <a:xfrm>
            <a:off x="457200" y="397431"/>
            <a:ext cx="8229600" cy="1143000"/>
          </a:xfrm>
        </p:spPr>
        <p:txBody>
          <a:bodyPr>
            <a:normAutofit/>
          </a:bodyPr>
          <a:lstStyle/>
          <a:p>
            <a:r>
              <a:rPr lang="en-GB" altLang="en-US" dirty="0">
                <a:solidFill>
                  <a:srgbClr val="0563C1"/>
                </a:solidFill>
              </a:rPr>
              <a:t>Adair – Action Centred Leadership</a:t>
            </a:r>
            <a:br>
              <a:rPr lang="en-GB" altLang="en-US" sz="4000" dirty="0">
                <a:solidFill>
                  <a:prstClr val="black"/>
                </a:solidFill>
              </a:rPr>
            </a:br>
            <a:endParaRPr lang="en-GB" dirty="0"/>
          </a:p>
        </p:txBody>
      </p:sp>
      <p:sp>
        <p:nvSpPr>
          <p:cNvPr id="3" name="Content Placeholder 2">
            <a:extLst>
              <a:ext uri="{FF2B5EF4-FFF2-40B4-BE49-F238E27FC236}">
                <a16:creationId xmlns:a16="http://schemas.microsoft.com/office/drawing/2014/main" id="{1E15AA4F-1ADE-4256-BD25-7717FB06FEC7}"/>
              </a:ext>
            </a:extLst>
          </p:cNvPr>
          <p:cNvSpPr>
            <a:spLocks noGrp="1"/>
          </p:cNvSpPr>
          <p:nvPr>
            <p:ph idx="1"/>
          </p:nvPr>
        </p:nvSpPr>
        <p:spPr>
          <a:xfrm>
            <a:off x="457200" y="1412776"/>
            <a:ext cx="7886700" cy="4065414"/>
          </a:xfrm>
        </p:spPr>
        <p:txBody>
          <a:bodyPr/>
          <a:lstStyle/>
          <a:p>
            <a:pPr fontAlgn="base">
              <a:spcBef>
                <a:spcPct val="50000"/>
              </a:spcBef>
              <a:spcAft>
                <a:spcPct val="0"/>
              </a:spcAft>
              <a:buFontTx/>
              <a:buAutoNum type="arabicPeriod"/>
            </a:pPr>
            <a:r>
              <a:rPr lang="en-GB" altLang="en-US" dirty="0">
                <a:solidFill>
                  <a:srgbClr val="0000CC"/>
                </a:solidFill>
              </a:rPr>
              <a:t>The need to accomplish the task</a:t>
            </a:r>
          </a:p>
          <a:p>
            <a:pPr fontAlgn="base">
              <a:spcBef>
                <a:spcPct val="50000"/>
              </a:spcBef>
              <a:spcAft>
                <a:spcPct val="0"/>
              </a:spcAft>
              <a:buFontTx/>
              <a:buAutoNum type="arabicPeriod"/>
            </a:pPr>
            <a:r>
              <a:rPr lang="en-GB" altLang="en-US" dirty="0">
                <a:solidFill>
                  <a:srgbClr val="000066"/>
                </a:solidFill>
              </a:rPr>
              <a:t>The need to be seen and maintained as a cohesive unit</a:t>
            </a:r>
          </a:p>
          <a:p>
            <a:pPr fontAlgn="base">
              <a:spcBef>
                <a:spcPct val="50000"/>
              </a:spcBef>
              <a:spcAft>
                <a:spcPct val="0"/>
              </a:spcAft>
              <a:buFontTx/>
              <a:buAutoNum type="arabicPeriod"/>
            </a:pPr>
            <a:r>
              <a:rPr lang="en-GB" altLang="en-US" dirty="0">
                <a:solidFill>
                  <a:srgbClr val="0000CC"/>
                </a:solidFill>
              </a:rPr>
              <a:t>The need to satisfy an individual’s needs within that team</a:t>
            </a:r>
          </a:p>
          <a:p>
            <a:pPr marL="514350" indent="-514350">
              <a:buFont typeface="+mj-lt"/>
              <a:buAutoNum type="arabicPeriod"/>
            </a:pPr>
            <a:endParaRPr lang="en-GB" dirty="0"/>
          </a:p>
        </p:txBody>
      </p:sp>
      <p:pic>
        <p:nvPicPr>
          <p:cNvPr id="5" name="Picture 4">
            <a:extLst>
              <a:ext uri="{FF2B5EF4-FFF2-40B4-BE49-F238E27FC236}">
                <a16:creationId xmlns:a16="http://schemas.microsoft.com/office/drawing/2014/main" id="{9DD4DC35-2E73-432E-A317-3BA5768E855C}"/>
              </a:ext>
            </a:extLst>
          </p:cNvPr>
          <p:cNvPicPr>
            <a:picLocks noChangeAspect="1"/>
          </p:cNvPicPr>
          <p:nvPr/>
        </p:nvPicPr>
        <p:blipFill>
          <a:blip r:embed="rId3"/>
          <a:stretch>
            <a:fillRect/>
          </a:stretch>
        </p:blipFill>
        <p:spPr>
          <a:xfrm>
            <a:off x="3275856" y="3714724"/>
            <a:ext cx="2088232" cy="1949676"/>
          </a:xfrm>
          <a:prstGeom prst="rect">
            <a:avLst/>
          </a:prstGeom>
        </p:spPr>
      </p:pic>
      <p:pic>
        <p:nvPicPr>
          <p:cNvPr id="6" name="Picture 5">
            <a:extLst>
              <a:ext uri="{FF2B5EF4-FFF2-40B4-BE49-F238E27FC236}">
                <a16:creationId xmlns:a16="http://schemas.microsoft.com/office/drawing/2014/main" id="{D5503148-EAB1-6003-C0E2-E894A2331EA6}"/>
              </a:ext>
            </a:extLst>
          </p:cNvPr>
          <p:cNvPicPr>
            <a:picLocks noChangeAspect="1"/>
          </p:cNvPicPr>
          <p:nvPr/>
        </p:nvPicPr>
        <p:blipFill>
          <a:blip r:embed="rId4"/>
          <a:stretch>
            <a:fillRect/>
          </a:stretch>
        </p:blipFill>
        <p:spPr>
          <a:xfrm>
            <a:off x="6469429" y="3717032"/>
            <a:ext cx="2674571" cy="2018310"/>
          </a:xfrm>
          <a:prstGeom prst="rect">
            <a:avLst/>
          </a:prstGeom>
        </p:spPr>
      </p:pic>
    </p:spTree>
    <p:extLst>
      <p:ext uri="{BB962C8B-B14F-4D97-AF65-F5344CB8AC3E}">
        <p14:creationId xmlns:p14="http://schemas.microsoft.com/office/powerpoint/2010/main" val="1459176478"/>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D1DEF-7D22-427A-9866-2C93DBFD6443}"/>
              </a:ext>
            </a:extLst>
          </p:cNvPr>
          <p:cNvSpPr>
            <a:spLocks noGrp="1"/>
          </p:cNvSpPr>
          <p:nvPr>
            <p:ph type="title"/>
          </p:nvPr>
        </p:nvSpPr>
        <p:spPr/>
        <p:txBody>
          <a:bodyPr/>
          <a:lstStyle/>
          <a:p>
            <a:r>
              <a:rPr lang="en-GB" altLang="en-US" dirty="0"/>
              <a:t>Task Function</a:t>
            </a:r>
            <a:endParaRPr lang="en-GB" dirty="0"/>
          </a:p>
        </p:txBody>
      </p:sp>
      <p:sp>
        <p:nvSpPr>
          <p:cNvPr id="3" name="Content Placeholder 2">
            <a:extLst>
              <a:ext uri="{FF2B5EF4-FFF2-40B4-BE49-F238E27FC236}">
                <a16:creationId xmlns:a16="http://schemas.microsoft.com/office/drawing/2014/main" id="{500759D5-2AED-4C1A-AA2D-0999F5CE9260}"/>
              </a:ext>
            </a:extLst>
          </p:cNvPr>
          <p:cNvSpPr>
            <a:spLocks noGrp="1"/>
          </p:cNvSpPr>
          <p:nvPr>
            <p:ph idx="1"/>
          </p:nvPr>
        </p:nvSpPr>
        <p:spPr>
          <a:xfrm>
            <a:off x="597671" y="1253331"/>
            <a:ext cx="7886700" cy="4351338"/>
          </a:xfrm>
        </p:spPr>
        <p:txBody>
          <a:bodyPr>
            <a:normAutofit/>
          </a:bodyPr>
          <a:lstStyle/>
          <a:p>
            <a:pPr>
              <a:lnSpc>
                <a:spcPct val="120000"/>
              </a:lnSpc>
            </a:pPr>
            <a:r>
              <a:rPr lang="en-GB" altLang="en-US" dirty="0">
                <a:solidFill>
                  <a:srgbClr val="000066"/>
                </a:solidFill>
              </a:rPr>
              <a:t>Appreciating/re-appreciating the situation</a:t>
            </a:r>
          </a:p>
          <a:p>
            <a:pPr>
              <a:lnSpc>
                <a:spcPct val="120000"/>
              </a:lnSpc>
            </a:pPr>
            <a:r>
              <a:rPr lang="en-GB" altLang="en-US" dirty="0">
                <a:solidFill>
                  <a:srgbClr val="0000CC"/>
                </a:solidFill>
              </a:rPr>
              <a:t>Controlling quality/tempo of work and performance</a:t>
            </a:r>
          </a:p>
          <a:p>
            <a:pPr>
              <a:lnSpc>
                <a:spcPct val="120000"/>
              </a:lnSpc>
            </a:pPr>
            <a:r>
              <a:rPr lang="en-GB" altLang="en-US" dirty="0">
                <a:solidFill>
                  <a:srgbClr val="000066"/>
                </a:solidFill>
              </a:rPr>
              <a:t>Enquiring, communication</a:t>
            </a:r>
          </a:p>
          <a:p>
            <a:pPr>
              <a:lnSpc>
                <a:spcPct val="120000"/>
              </a:lnSpc>
            </a:pPr>
            <a:r>
              <a:rPr lang="en-GB" altLang="en-US" dirty="0">
                <a:solidFill>
                  <a:srgbClr val="0000CC"/>
                </a:solidFill>
              </a:rPr>
              <a:t>Setting standards</a:t>
            </a:r>
          </a:p>
          <a:p>
            <a:pPr>
              <a:lnSpc>
                <a:spcPct val="120000"/>
              </a:lnSpc>
            </a:pPr>
            <a:r>
              <a:rPr lang="en-GB" altLang="en-US" dirty="0">
                <a:solidFill>
                  <a:srgbClr val="000066"/>
                </a:solidFill>
              </a:rPr>
              <a:t>Making/adjusting plans</a:t>
            </a:r>
          </a:p>
          <a:p>
            <a:pPr>
              <a:lnSpc>
                <a:spcPct val="120000"/>
              </a:lnSpc>
            </a:pPr>
            <a:r>
              <a:rPr lang="en-GB" altLang="en-US" dirty="0">
                <a:solidFill>
                  <a:srgbClr val="0000CC"/>
                </a:solidFill>
              </a:rPr>
              <a:t>Allocating work/resource</a:t>
            </a:r>
          </a:p>
          <a:p>
            <a:pPr marL="0" indent="0">
              <a:buNone/>
            </a:pPr>
            <a:endParaRPr lang="en-GB" dirty="0"/>
          </a:p>
        </p:txBody>
      </p:sp>
      <p:pic>
        <p:nvPicPr>
          <p:cNvPr id="6" name="Picture 5">
            <a:extLst>
              <a:ext uri="{FF2B5EF4-FFF2-40B4-BE49-F238E27FC236}">
                <a16:creationId xmlns:a16="http://schemas.microsoft.com/office/drawing/2014/main" id="{1C464370-F3C5-4F55-BAB7-5E61BD24BF66}"/>
              </a:ext>
            </a:extLst>
          </p:cNvPr>
          <p:cNvPicPr>
            <a:picLocks noChangeAspect="1"/>
          </p:cNvPicPr>
          <p:nvPr/>
        </p:nvPicPr>
        <p:blipFill>
          <a:blip r:embed="rId2" cstate="email">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516216" y="3068960"/>
            <a:ext cx="2030113" cy="2292834"/>
          </a:xfrm>
          <a:prstGeom prst="rect">
            <a:avLst/>
          </a:prstGeom>
        </p:spPr>
      </p:pic>
      <p:pic>
        <p:nvPicPr>
          <p:cNvPr id="5" name="Picture 4">
            <a:extLst>
              <a:ext uri="{FF2B5EF4-FFF2-40B4-BE49-F238E27FC236}">
                <a16:creationId xmlns:a16="http://schemas.microsoft.com/office/drawing/2014/main" id="{309E97D0-D651-FE1E-6E96-05D94C8BE4A7}"/>
              </a:ext>
            </a:extLst>
          </p:cNvPr>
          <p:cNvPicPr>
            <a:picLocks noChangeAspect="1"/>
          </p:cNvPicPr>
          <p:nvPr/>
        </p:nvPicPr>
        <p:blipFill>
          <a:blip r:embed="rId4"/>
          <a:stretch>
            <a:fillRect/>
          </a:stretch>
        </p:blipFill>
        <p:spPr>
          <a:xfrm>
            <a:off x="7308304" y="0"/>
            <a:ext cx="1817564" cy="1371587"/>
          </a:xfrm>
          <a:prstGeom prst="rect">
            <a:avLst/>
          </a:prstGeom>
        </p:spPr>
      </p:pic>
    </p:spTree>
    <p:extLst>
      <p:ext uri="{BB962C8B-B14F-4D97-AF65-F5344CB8AC3E}">
        <p14:creationId xmlns:p14="http://schemas.microsoft.com/office/powerpoint/2010/main" val="1895830372"/>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drawing of a cartoon character&#10;&#10;Description generated with high confidence">
            <a:extLst>
              <a:ext uri="{FF2B5EF4-FFF2-40B4-BE49-F238E27FC236}">
                <a16:creationId xmlns:a16="http://schemas.microsoft.com/office/drawing/2014/main" id="{96C98DFC-8005-409E-A17A-4A8043A8D25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483768" y="2670213"/>
            <a:ext cx="1553870" cy="2061773"/>
          </a:xfrm>
          <a:prstGeom prst="rect">
            <a:avLst/>
          </a:prstGeom>
        </p:spPr>
      </p:pic>
      <p:sp>
        <p:nvSpPr>
          <p:cNvPr id="2" name="Title 1">
            <a:extLst>
              <a:ext uri="{FF2B5EF4-FFF2-40B4-BE49-F238E27FC236}">
                <a16:creationId xmlns:a16="http://schemas.microsoft.com/office/drawing/2014/main" id="{7DB1DF66-F955-4625-9F04-EF5DE0B69C94}"/>
              </a:ext>
            </a:extLst>
          </p:cNvPr>
          <p:cNvSpPr>
            <a:spLocks noGrp="1"/>
          </p:cNvSpPr>
          <p:nvPr>
            <p:ph type="title"/>
          </p:nvPr>
        </p:nvSpPr>
        <p:spPr/>
        <p:txBody>
          <a:bodyPr/>
          <a:lstStyle/>
          <a:p>
            <a:r>
              <a:rPr lang="en-GB" altLang="en-US" dirty="0"/>
              <a:t>Team Maintenance Function</a:t>
            </a:r>
            <a:endParaRPr lang="en-GB" dirty="0"/>
          </a:p>
        </p:txBody>
      </p:sp>
      <p:sp>
        <p:nvSpPr>
          <p:cNvPr id="3" name="Content Placeholder 2">
            <a:extLst>
              <a:ext uri="{FF2B5EF4-FFF2-40B4-BE49-F238E27FC236}">
                <a16:creationId xmlns:a16="http://schemas.microsoft.com/office/drawing/2014/main" id="{8DB87F34-17F2-4D20-B79B-4A17BCC281C5}"/>
              </a:ext>
            </a:extLst>
          </p:cNvPr>
          <p:cNvSpPr>
            <a:spLocks noGrp="1"/>
          </p:cNvSpPr>
          <p:nvPr>
            <p:ph idx="1"/>
          </p:nvPr>
        </p:nvSpPr>
        <p:spPr>
          <a:xfrm>
            <a:off x="107504" y="1598275"/>
            <a:ext cx="3610744" cy="3917032"/>
          </a:xfrm>
        </p:spPr>
        <p:txBody>
          <a:bodyPr>
            <a:normAutofit/>
          </a:bodyPr>
          <a:lstStyle/>
          <a:p>
            <a:pPr>
              <a:lnSpc>
                <a:spcPct val="120000"/>
              </a:lnSpc>
            </a:pPr>
            <a:r>
              <a:rPr lang="en-GB" altLang="en-US" sz="2800" dirty="0">
                <a:solidFill>
                  <a:srgbClr val="0000CC"/>
                </a:solidFill>
              </a:rPr>
              <a:t>Setting Standards</a:t>
            </a:r>
          </a:p>
          <a:p>
            <a:pPr>
              <a:lnSpc>
                <a:spcPct val="120000"/>
              </a:lnSpc>
            </a:pPr>
            <a:r>
              <a:rPr lang="en-GB" altLang="en-US" sz="2800" dirty="0">
                <a:solidFill>
                  <a:srgbClr val="0000CC"/>
                </a:solidFill>
              </a:rPr>
              <a:t>Giving Examples</a:t>
            </a:r>
          </a:p>
          <a:p>
            <a:pPr>
              <a:lnSpc>
                <a:spcPct val="120000"/>
              </a:lnSpc>
            </a:pPr>
            <a:r>
              <a:rPr lang="en-GB" altLang="en-US" sz="2800" dirty="0">
                <a:solidFill>
                  <a:srgbClr val="0000CC"/>
                </a:solidFill>
              </a:rPr>
              <a:t>Discipline</a:t>
            </a:r>
          </a:p>
          <a:p>
            <a:pPr>
              <a:lnSpc>
                <a:spcPct val="120000"/>
              </a:lnSpc>
            </a:pPr>
            <a:r>
              <a:rPr lang="en-GB" altLang="en-US" sz="2800" dirty="0">
                <a:solidFill>
                  <a:srgbClr val="0000CC"/>
                </a:solidFill>
              </a:rPr>
              <a:t>Motivating</a:t>
            </a:r>
          </a:p>
          <a:p>
            <a:pPr>
              <a:lnSpc>
                <a:spcPct val="120000"/>
              </a:lnSpc>
            </a:pPr>
            <a:r>
              <a:rPr lang="en-GB" altLang="en-US" sz="2800" dirty="0">
                <a:solidFill>
                  <a:srgbClr val="0000CC"/>
                </a:solidFill>
              </a:rPr>
              <a:t>Praising </a:t>
            </a:r>
          </a:p>
          <a:p>
            <a:pPr>
              <a:lnSpc>
                <a:spcPct val="120000"/>
              </a:lnSpc>
            </a:pPr>
            <a:r>
              <a:rPr lang="en-GB" altLang="en-US" sz="2800" dirty="0">
                <a:solidFill>
                  <a:srgbClr val="0000CC"/>
                </a:solidFill>
              </a:rPr>
              <a:t>Giving Status</a:t>
            </a:r>
          </a:p>
          <a:p>
            <a:endParaRPr lang="en-GB" sz="2800" dirty="0">
              <a:solidFill>
                <a:srgbClr val="A50021"/>
              </a:solidFill>
            </a:endParaRPr>
          </a:p>
        </p:txBody>
      </p:sp>
      <p:sp>
        <p:nvSpPr>
          <p:cNvPr id="5" name="Rectangle 4">
            <a:extLst>
              <a:ext uri="{FF2B5EF4-FFF2-40B4-BE49-F238E27FC236}">
                <a16:creationId xmlns:a16="http://schemas.microsoft.com/office/drawing/2014/main" id="{CE94DF41-DB45-4394-B38C-BA1904C048B6}"/>
              </a:ext>
            </a:extLst>
          </p:cNvPr>
          <p:cNvSpPr/>
          <p:nvPr/>
        </p:nvSpPr>
        <p:spPr>
          <a:xfrm>
            <a:off x="4139952" y="1596349"/>
            <a:ext cx="4752527" cy="3663823"/>
          </a:xfrm>
          <a:prstGeom prst="rect">
            <a:avLst/>
          </a:prstGeom>
        </p:spPr>
        <p:txBody>
          <a:bodyPr wrap="square">
            <a:spAutoFit/>
          </a:bodyPr>
          <a:lstStyle/>
          <a:p>
            <a:pPr marL="457200" indent="-457200">
              <a:lnSpc>
                <a:spcPct val="120000"/>
              </a:lnSpc>
              <a:buFont typeface="Arial" panose="020B0604020202020204" pitchFamily="34" charset="0"/>
              <a:buChar char="•"/>
            </a:pPr>
            <a:r>
              <a:rPr lang="en-GB" altLang="en-US" sz="2800" dirty="0">
                <a:solidFill>
                  <a:srgbClr val="7030A0"/>
                </a:solidFill>
              </a:rPr>
              <a:t>Giving a Sense of Purpose</a:t>
            </a:r>
          </a:p>
          <a:p>
            <a:pPr marL="457200" indent="-457200">
              <a:lnSpc>
                <a:spcPct val="120000"/>
              </a:lnSpc>
              <a:buFont typeface="Arial" panose="020B0604020202020204" pitchFamily="34" charset="0"/>
              <a:buChar char="•"/>
            </a:pPr>
            <a:r>
              <a:rPr lang="en-GB" altLang="en-US" sz="2800" dirty="0">
                <a:solidFill>
                  <a:srgbClr val="7030A0"/>
                </a:solidFill>
              </a:rPr>
              <a:t>Developing communication within a group</a:t>
            </a:r>
          </a:p>
          <a:p>
            <a:pPr marL="457200" indent="-457200">
              <a:lnSpc>
                <a:spcPct val="120000"/>
              </a:lnSpc>
              <a:buFont typeface="Arial" panose="020B0604020202020204" pitchFamily="34" charset="0"/>
              <a:buChar char="•"/>
            </a:pPr>
            <a:r>
              <a:rPr lang="en-GB" altLang="en-US" sz="2800" dirty="0">
                <a:solidFill>
                  <a:srgbClr val="7030A0"/>
                </a:solidFill>
              </a:rPr>
              <a:t>Training the group</a:t>
            </a:r>
          </a:p>
          <a:p>
            <a:pPr marL="457200" indent="-457200">
              <a:lnSpc>
                <a:spcPct val="120000"/>
              </a:lnSpc>
              <a:buFont typeface="Arial" panose="020B0604020202020204" pitchFamily="34" charset="0"/>
              <a:buChar char="•"/>
            </a:pPr>
            <a:r>
              <a:rPr lang="en-GB" altLang="en-US" sz="2800" dirty="0">
                <a:solidFill>
                  <a:srgbClr val="7030A0"/>
                </a:solidFill>
              </a:rPr>
              <a:t>Instilling/Maintaining/</a:t>
            </a:r>
            <a:br>
              <a:rPr lang="en-GB" altLang="en-US" sz="2800" dirty="0">
                <a:solidFill>
                  <a:srgbClr val="7030A0"/>
                </a:solidFill>
              </a:rPr>
            </a:br>
            <a:r>
              <a:rPr lang="en-GB" altLang="en-US" sz="2800" dirty="0">
                <a:solidFill>
                  <a:srgbClr val="7030A0"/>
                </a:solidFill>
              </a:rPr>
              <a:t>Building a team spirit</a:t>
            </a:r>
          </a:p>
        </p:txBody>
      </p:sp>
      <p:pic>
        <p:nvPicPr>
          <p:cNvPr id="6" name="Picture 5">
            <a:extLst>
              <a:ext uri="{FF2B5EF4-FFF2-40B4-BE49-F238E27FC236}">
                <a16:creationId xmlns:a16="http://schemas.microsoft.com/office/drawing/2014/main" id="{E45433E3-9531-6E35-8D1C-CD6A05747E56}"/>
              </a:ext>
            </a:extLst>
          </p:cNvPr>
          <p:cNvPicPr>
            <a:picLocks noChangeAspect="1"/>
          </p:cNvPicPr>
          <p:nvPr/>
        </p:nvPicPr>
        <p:blipFill>
          <a:blip r:embed="rId4"/>
          <a:stretch>
            <a:fillRect/>
          </a:stretch>
        </p:blipFill>
        <p:spPr>
          <a:xfrm>
            <a:off x="7308304" y="0"/>
            <a:ext cx="1817564" cy="1371587"/>
          </a:xfrm>
          <a:prstGeom prst="rect">
            <a:avLst/>
          </a:prstGeom>
        </p:spPr>
      </p:pic>
    </p:spTree>
    <p:extLst>
      <p:ext uri="{BB962C8B-B14F-4D97-AF65-F5344CB8AC3E}">
        <p14:creationId xmlns:p14="http://schemas.microsoft.com/office/powerpoint/2010/main" val="747769119"/>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0" end="0"/>
                                            </p:txEl>
                                          </p:spTgt>
                                        </p:tgtEl>
                                        <p:attrNameLst>
                                          <p:attrName>style.visibility</p:attrName>
                                        </p:attrNameLst>
                                      </p:cBhvr>
                                      <p:to>
                                        <p:strVal val="visible"/>
                                      </p:to>
                                    </p:set>
                                    <p:animEffect transition="in" filter="fade">
                                      <p:cBhvr>
                                        <p:cTn id="37" dur="500"/>
                                        <p:tgtEl>
                                          <p:spTgt spid="5">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
                                            <p:txEl>
                                              <p:pRg st="1" end="1"/>
                                            </p:txEl>
                                          </p:spTgt>
                                        </p:tgtEl>
                                        <p:attrNameLst>
                                          <p:attrName>style.visibility</p:attrName>
                                        </p:attrNameLst>
                                      </p:cBhvr>
                                      <p:to>
                                        <p:strVal val="visible"/>
                                      </p:to>
                                    </p:set>
                                    <p:animEffect transition="in" filter="fade">
                                      <p:cBhvr>
                                        <p:cTn id="42" dur="500"/>
                                        <p:tgtEl>
                                          <p:spTgt spid="5">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5">
                                            <p:txEl>
                                              <p:pRg st="2" end="2"/>
                                            </p:txEl>
                                          </p:spTgt>
                                        </p:tgtEl>
                                        <p:attrNameLst>
                                          <p:attrName>style.visibility</p:attrName>
                                        </p:attrNameLst>
                                      </p:cBhvr>
                                      <p:to>
                                        <p:strVal val="visible"/>
                                      </p:to>
                                    </p:set>
                                    <p:animEffect transition="in" filter="fade">
                                      <p:cBhvr>
                                        <p:cTn id="47" dur="500"/>
                                        <p:tgtEl>
                                          <p:spTgt spid="5">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5">
                                            <p:txEl>
                                              <p:pRg st="3" end="3"/>
                                            </p:txEl>
                                          </p:spTgt>
                                        </p:tgtEl>
                                        <p:attrNameLst>
                                          <p:attrName>style.visibility</p:attrName>
                                        </p:attrNameLst>
                                      </p:cBhvr>
                                      <p:to>
                                        <p:strVal val="visible"/>
                                      </p:to>
                                    </p:set>
                                    <p:animEffect transition="in" filter="fade">
                                      <p:cBhvr>
                                        <p:cTn id="52"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86E67D-CFE2-4B03-BB59-DB2CF0303955}"/>
              </a:ext>
            </a:extLst>
          </p:cNvPr>
          <p:cNvSpPr>
            <a:spLocks noGrp="1"/>
          </p:cNvSpPr>
          <p:nvPr>
            <p:ph type="title"/>
          </p:nvPr>
        </p:nvSpPr>
        <p:spPr/>
        <p:txBody>
          <a:bodyPr/>
          <a:lstStyle/>
          <a:p>
            <a:r>
              <a:rPr lang="en-GB" altLang="en-US" dirty="0"/>
              <a:t>Individual Function</a:t>
            </a:r>
            <a:endParaRPr lang="en-GB" dirty="0"/>
          </a:p>
        </p:txBody>
      </p:sp>
      <p:sp>
        <p:nvSpPr>
          <p:cNvPr id="3" name="Content Placeholder 2">
            <a:extLst>
              <a:ext uri="{FF2B5EF4-FFF2-40B4-BE49-F238E27FC236}">
                <a16:creationId xmlns:a16="http://schemas.microsoft.com/office/drawing/2014/main" id="{C6176AEB-1317-4F01-9134-AAF02872A399}"/>
              </a:ext>
            </a:extLst>
          </p:cNvPr>
          <p:cNvSpPr>
            <a:spLocks noGrp="1"/>
          </p:cNvSpPr>
          <p:nvPr>
            <p:ph idx="1"/>
          </p:nvPr>
        </p:nvSpPr>
        <p:spPr>
          <a:xfrm>
            <a:off x="628650" y="1825625"/>
            <a:ext cx="7886700" cy="3619599"/>
          </a:xfrm>
        </p:spPr>
        <p:txBody>
          <a:bodyPr/>
          <a:lstStyle/>
          <a:p>
            <a:pPr>
              <a:lnSpc>
                <a:spcPct val="120000"/>
              </a:lnSpc>
            </a:pPr>
            <a:r>
              <a:rPr lang="en-GB" altLang="en-US" dirty="0">
                <a:solidFill>
                  <a:srgbClr val="7030A0"/>
                </a:solidFill>
              </a:rPr>
              <a:t>Attending to Personal Problems</a:t>
            </a:r>
          </a:p>
          <a:p>
            <a:pPr>
              <a:lnSpc>
                <a:spcPct val="120000"/>
              </a:lnSpc>
            </a:pPr>
            <a:r>
              <a:rPr lang="en-GB" altLang="en-US" dirty="0">
                <a:solidFill>
                  <a:srgbClr val="7030A0"/>
                </a:solidFill>
              </a:rPr>
              <a:t>Praising Individuals</a:t>
            </a:r>
          </a:p>
          <a:p>
            <a:pPr>
              <a:lnSpc>
                <a:spcPct val="120000"/>
              </a:lnSpc>
            </a:pPr>
            <a:r>
              <a:rPr lang="en-GB" altLang="en-US" dirty="0">
                <a:solidFill>
                  <a:srgbClr val="7030A0"/>
                </a:solidFill>
              </a:rPr>
              <a:t>Giving Status</a:t>
            </a:r>
          </a:p>
          <a:p>
            <a:pPr>
              <a:lnSpc>
                <a:spcPct val="120000"/>
              </a:lnSpc>
            </a:pPr>
            <a:r>
              <a:rPr lang="en-GB" altLang="en-US" dirty="0">
                <a:solidFill>
                  <a:srgbClr val="7030A0"/>
                </a:solidFill>
              </a:rPr>
              <a:t>Recognising and Using Individual Status</a:t>
            </a:r>
          </a:p>
          <a:p>
            <a:pPr>
              <a:lnSpc>
                <a:spcPct val="120000"/>
              </a:lnSpc>
            </a:pPr>
            <a:r>
              <a:rPr lang="en-GB" altLang="en-US" dirty="0">
                <a:solidFill>
                  <a:srgbClr val="7030A0"/>
                </a:solidFill>
              </a:rPr>
              <a:t>Training the Individual</a:t>
            </a:r>
          </a:p>
          <a:p>
            <a:endParaRPr lang="en-GB" dirty="0"/>
          </a:p>
        </p:txBody>
      </p:sp>
      <p:pic>
        <p:nvPicPr>
          <p:cNvPr id="7" name="Picture 6">
            <a:extLst>
              <a:ext uri="{FF2B5EF4-FFF2-40B4-BE49-F238E27FC236}">
                <a16:creationId xmlns:a16="http://schemas.microsoft.com/office/drawing/2014/main" id="{E9820797-5875-490C-B4EC-CA8FEF3C6210}"/>
              </a:ext>
            </a:extLst>
          </p:cNvPr>
          <p:cNvPicPr>
            <a:picLocks noChangeAspect="1"/>
          </p:cNvPicPr>
          <p:nvPr/>
        </p:nvPicPr>
        <p:blipFill>
          <a:blip r:embed="rId2"/>
          <a:stretch>
            <a:fillRect/>
          </a:stretch>
        </p:blipFill>
        <p:spPr>
          <a:xfrm>
            <a:off x="6748888" y="2132856"/>
            <a:ext cx="2395112" cy="1586305"/>
          </a:xfrm>
          <a:prstGeom prst="rect">
            <a:avLst/>
          </a:prstGeom>
        </p:spPr>
      </p:pic>
      <p:pic>
        <p:nvPicPr>
          <p:cNvPr id="5" name="Picture 4">
            <a:extLst>
              <a:ext uri="{FF2B5EF4-FFF2-40B4-BE49-F238E27FC236}">
                <a16:creationId xmlns:a16="http://schemas.microsoft.com/office/drawing/2014/main" id="{D373EE18-DBF8-101D-5B78-6DF16C59C27D}"/>
              </a:ext>
            </a:extLst>
          </p:cNvPr>
          <p:cNvPicPr>
            <a:picLocks noChangeAspect="1"/>
          </p:cNvPicPr>
          <p:nvPr/>
        </p:nvPicPr>
        <p:blipFill>
          <a:blip r:embed="rId3"/>
          <a:stretch>
            <a:fillRect/>
          </a:stretch>
        </p:blipFill>
        <p:spPr>
          <a:xfrm>
            <a:off x="7308304" y="0"/>
            <a:ext cx="1817564" cy="1371587"/>
          </a:xfrm>
          <a:prstGeom prst="rect">
            <a:avLst/>
          </a:prstGeom>
        </p:spPr>
      </p:pic>
    </p:spTree>
    <p:extLst>
      <p:ext uri="{BB962C8B-B14F-4D97-AF65-F5344CB8AC3E}">
        <p14:creationId xmlns:p14="http://schemas.microsoft.com/office/powerpoint/2010/main" val="3663461691"/>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78C90F-FB43-495C-84E6-3BB34F706DAA}"/>
              </a:ext>
            </a:extLst>
          </p:cNvPr>
          <p:cNvSpPr>
            <a:spLocks noGrp="1"/>
          </p:cNvSpPr>
          <p:nvPr>
            <p:ph type="title"/>
          </p:nvPr>
        </p:nvSpPr>
        <p:spPr>
          <a:xfrm>
            <a:off x="628650" y="365125"/>
            <a:ext cx="7886700" cy="543595"/>
          </a:xfrm>
        </p:spPr>
        <p:txBody>
          <a:bodyPr>
            <a:normAutofit fontScale="90000"/>
          </a:bodyPr>
          <a:lstStyle/>
          <a:p>
            <a:r>
              <a:rPr lang="en-GB" dirty="0"/>
              <a:t>Some other models to research…</a:t>
            </a:r>
          </a:p>
        </p:txBody>
      </p:sp>
      <p:sp>
        <p:nvSpPr>
          <p:cNvPr id="3" name="Content Placeholder 2">
            <a:extLst>
              <a:ext uri="{FF2B5EF4-FFF2-40B4-BE49-F238E27FC236}">
                <a16:creationId xmlns:a16="http://schemas.microsoft.com/office/drawing/2014/main" id="{158D03B2-1963-4D7E-BCFF-95EC86274BF5}"/>
              </a:ext>
            </a:extLst>
          </p:cNvPr>
          <p:cNvSpPr>
            <a:spLocks noGrp="1"/>
          </p:cNvSpPr>
          <p:nvPr>
            <p:ph idx="1"/>
          </p:nvPr>
        </p:nvSpPr>
        <p:spPr>
          <a:xfrm>
            <a:off x="594122" y="1124744"/>
            <a:ext cx="7886700" cy="4351338"/>
          </a:xfrm>
        </p:spPr>
        <p:txBody>
          <a:bodyPr>
            <a:normAutofit/>
          </a:bodyPr>
          <a:lstStyle/>
          <a:p>
            <a:r>
              <a:rPr lang="en-GB" dirty="0">
                <a:solidFill>
                  <a:srgbClr val="0000CC"/>
                </a:solidFill>
              </a:rPr>
              <a:t>Warren Bennis – Four key abilities</a:t>
            </a:r>
          </a:p>
          <a:p>
            <a:r>
              <a:rPr lang="en-GB" dirty="0">
                <a:solidFill>
                  <a:srgbClr val="000066"/>
                </a:solidFill>
              </a:rPr>
              <a:t>Rensis Likert – Participation management</a:t>
            </a:r>
          </a:p>
          <a:p>
            <a:r>
              <a:rPr lang="en-GB" dirty="0">
                <a:solidFill>
                  <a:srgbClr val="0000CC"/>
                </a:solidFill>
              </a:rPr>
              <a:t>MacGregor’s Theory X and Theory Y</a:t>
            </a:r>
          </a:p>
          <a:p>
            <a:r>
              <a:rPr lang="en-GB" dirty="0">
                <a:solidFill>
                  <a:srgbClr val="7030A0"/>
                </a:solidFill>
              </a:rPr>
              <a:t>Kurt Lewin – Directive, Democratic and Laissez-Faire</a:t>
            </a:r>
          </a:p>
          <a:p>
            <a:endParaRPr lang="en-GB" dirty="0">
              <a:solidFill>
                <a:srgbClr val="FF0066"/>
              </a:solidFill>
            </a:endParaRPr>
          </a:p>
          <a:p>
            <a:pPr marL="0" indent="0">
              <a:buNone/>
            </a:pPr>
            <a:r>
              <a:rPr lang="en-GB" dirty="0">
                <a:solidFill>
                  <a:srgbClr val="002060"/>
                </a:solidFill>
              </a:rPr>
              <a:t>As you look at these, and other models, put your </a:t>
            </a:r>
            <a:r>
              <a:rPr lang="en-GB" i="1" u="sng" dirty="0">
                <a:solidFill>
                  <a:srgbClr val="002060"/>
                </a:solidFill>
              </a:rPr>
              <a:t>critical thinking hat </a:t>
            </a:r>
            <a:r>
              <a:rPr lang="en-GB" dirty="0">
                <a:solidFill>
                  <a:srgbClr val="002060"/>
                </a:solidFill>
              </a:rPr>
              <a:t>on and ask questions about the various theories and models…Do they make sense?  Have I seen examples of this in practice?  What evidence is being provided?  How does this model compare to other models and theories? Strengths? Weaknesses?  Who else has looked at these models – what did they have to say about them?</a:t>
            </a:r>
          </a:p>
        </p:txBody>
      </p:sp>
    </p:spTree>
    <p:extLst>
      <p:ext uri="{BB962C8B-B14F-4D97-AF65-F5344CB8AC3E}">
        <p14:creationId xmlns:p14="http://schemas.microsoft.com/office/powerpoint/2010/main" val="4079892423"/>
      </p:ext>
    </p:extLst>
  </p:cSld>
  <p:clrMapOvr>
    <a:masterClrMapping/>
  </p:clrMapOvr>
  <p:transition>
    <p:dissolv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FC8BA-52C2-4EEB-91F2-82018DB77D3D}"/>
              </a:ext>
            </a:extLst>
          </p:cNvPr>
          <p:cNvSpPr>
            <a:spLocks noGrp="1"/>
          </p:cNvSpPr>
          <p:nvPr>
            <p:ph type="title"/>
          </p:nvPr>
        </p:nvSpPr>
        <p:spPr/>
        <p:txBody>
          <a:bodyPr>
            <a:normAutofit/>
          </a:bodyPr>
          <a:lstStyle/>
          <a:p>
            <a:r>
              <a:rPr lang="en-GB" sz="4400" dirty="0">
                <a:solidFill>
                  <a:srgbClr val="FF0066"/>
                </a:solidFill>
              </a:rPr>
              <a:t>Recap</a:t>
            </a:r>
          </a:p>
        </p:txBody>
      </p:sp>
      <p:sp>
        <p:nvSpPr>
          <p:cNvPr id="3" name="Content Placeholder 2">
            <a:extLst>
              <a:ext uri="{FF2B5EF4-FFF2-40B4-BE49-F238E27FC236}">
                <a16:creationId xmlns:a16="http://schemas.microsoft.com/office/drawing/2014/main" id="{08ADE580-9472-4F67-A277-5722A08E50B2}"/>
              </a:ext>
            </a:extLst>
          </p:cNvPr>
          <p:cNvSpPr>
            <a:spLocks noGrp="1"/>
          </p:cNvSpPr>
          <p:nvPr>
            <p:ph idx="1"/>
          </p:nvPr>
        </p:nvSpPr>
        <p:spPr/>
        <p:txBody>
          <a:bodyPr/>
          <a:lstStyle/>
          <a:p>
            <a:r>
              <a:rPr lang="en-GB" dirty="0">
                <a:solidFill>
                  <a:srgbClr val="002060"/>
                </a:solidFill>
              </a:rPr>
              <a:t>Difference and leadership</a:t>
            </a:r>
          </a:p>
          <a:p>
            <a:r>
              <a:rPr lang="en-GB" dirty="0">
                <a:solidFill>
                  <a:srgbClr val="FF0000"/>
                </a:solidFill>
              </a:rPr>
              <a:t>Leadership and </a:t>
            </a:r>
            <a:r>
              <a:rPr lang="en-GB" i="1" dirty="0">
                <a:solidFill>
                  <a:srgbClr val="FF0000"/>
                </a:solidFill>
              </a:rPr>
              <a:t>power</a:t>
            </a:r>
          </a:p>
          <a:p>
            <a:r>
              <a:rPr lang="en-GB" dirty="0">
                <a:solidFill>
                  <a:srgbClr val="0000CC"/>
                </a:solidFill>
              </a:rPr>
              <a:t>Geeks and geezers</a:t>
            </a:r>
          </a:p>
          <a:p>
            <a:r>
              <a:rPr lang="en-GB" dirty="0">
                <a:solidFill>
                  <a:srgbClr val="FF0066"/>
                </a:solidFill>
              </a:rPr>
              <a:t>Trait theory</a:t>
            </a:r>
          </a:p>
          <a:p>
            <a:r>
              <a:rPr lang="en-GB" dirty="0">
                <a:solidFill>
                  <a:srgbClr val="C00000"/>
                </a:solidFill>
              </a:rPr>
              <a:t>Factors affecting leadership</a:t>
            </a:r>
          </a:p>
          <a:p>
            <a:r>
              <a:rPr lang="en-GB" dirty="0">
                <a:solidFill>
                  <a:srgbClr val="7030A0"/>
                </a:solidFill>
              </a:rPr>
              <a:t>Adair,</a:t>
            </a:r>
          </a:p>
          <a:p>
            <a:r>
              <a:rPr lang="en-GB" dirty="0">
                <a:solidFill>
                  <a:srgbClr val="7030A0"/>
                </a:solidFill>
              </a:rPr>
              <a:t>Bennis, Likert, Lewin, et al</a:t>
            </a:r>
          </a:p>
        </p:txBody>
      </p:sp>
      <p:pic>
        <p:nvPicPr>
          <p:cNvPr id="8" name="Picture 7">
            <a:extLst>
              <a:ext uri="{FF2B5EF4-FFF2-40B4-BE49-F238E27FC236}">
                <a16:creationId xmlns:a16="http://schemas.microsoft.com/office/drawing/2014/main" id="{C51A3618-A7FE-4774-8598-7074505B25FE}"/>
              </a:ext>
            </a:extLst>
          </p:cNvPr>
          <p:cNvPicPr>
            <a:picLocks noChangeAspect="1"/>
          </p:cNvPicPr>
          <p:nvPr/>
        </p:nvPicPr>
        <p:blipFill>
          <a:blip r:embed="rId2"/>
          <a:stretch>
            <a:fillRect/>
          </a:stretch>
        </p:blipFill>
        <p:spPr>
          <a:xfrm>
            <a:off x="6012160" y="1979966"/>
            <a:ext cx="3131840" cy="3725162"/>
          </a:xfrm>
          <a:prstGeom prst="rect">
            <a:avLst/>
          </a:prstGeom>
        </p:spPr>
      </p:pic>
    </p:spTree>
    <p:extLst>
      <p:ext uri="{BB962C8B-B14F-4D97-AF65-F5344CB8AC3E}">
        <p14:creationId xmlns:p14="http://schemas.microsoft.com/office/powerpoint/2010/main" val="2942483412"/>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B9A943-CA74-406F-9834-1DA9C56D6D2B}"/>
              </a:ext>
            </a:extLst>
          </p:cNvPr>
          <p:cNvSpPr>
            <a:spLocks noGrp="1"/>
          </p:cNvSpPr>
          <p:nvPr>
            <p:ph type="title"/>
          </p:nvPr>
        </p:nvSpPr>
        <p:spPr>
          <a:xfrm>
            <a:off x="539552" y="24138"/>
            <a:ext cx="8229600" cy="740566"/>
          </a:xfrm>
        </p:spPr>
        <p:txBody>
          <a:bodyPr>
            <a:normAutofit/>
          </a:bodyPr>
          <a:lstStyle/>
          <a:p>
            <a:pPr algn="ctr"/>
            <a:r>
              <a:rPr lang="en-GB" sz="4000" dirty="0"/>
              <a:t>For the next session</a:t>
            </a:r>
          </a:p>
        </p:txBody>
      </p:sp>
      <p:sp>
        <p:nvSpPr>
          <p:cNvPr id="3" name="Content Placeholder 2">
            <a:extLst>
              <a:ext uri="{FF2B5EF4-FFF2-40B4-BE49-F238E27FC236}">
                <a16:creationId xmlns:a16="http://schemas.microsoft.com/office/drawing/2014/main" id="{2A4335A4-21C7-42AA-9462-7BB405F7938D}"/>
              </a:ext>
            </a:extLst>
          </p:cNvPr>
          <p:cNvSpPr>
            <a:spLocks noGrp="1"/>
          </p:cNvSpPr>
          <p:nvPr>
            <p:ph idx="1"/>
          </p:nvPr>
        </p:nvSpPr>
        <p:spPr>
          <a:xfrm>
            <a:off x="32955" y="764704"/>
            <a:ext cx="8856984" cy="4824536"/>
          </a:xfrm>
        </p:spPr>
        <p:txBody>
          <a:bodyPr>
            <a:normAutofit fontScale="92500" lnSpcReduction="10000"/>
          </a:bodyPr>
          <a:lstStyle/>
          <a:p>
            <a:pPr marL="0" indent="0">
              <a:buNone/>
            </a:pPr>
            <a:r>
              <a:rPr lang="en-GB" dirty="0">
                <a:solidFill>
                  <a:srgbClr val="0000CC"/>
                </a:solidFill>
              </a:rPr>
              <a:t>Complete the ‘two’ Leadership Self-assessment questionnaires available in Moodle: </a:t>
            </a:r>
          </a:p>
          <a:p>
            <a:pPr marL="457200" indent="-457200">
              <a:buAutoNum type="arabicPeriod"/>
            </a:pPr>
            <a:r>
              <a:rPr lang="en-GB" dirty="0">
                <a:solidFill>
                  <a:srgbClr val="0000CC"/>
                </a:solidFill>
              </a:rPr>
              <a:t>Leadership Style Questionnaire</a:t>
            </a:r>
          </a:p>
          <a:p>
            <a:pPr marL="457200" indent="-457200">
              <a:buAutoNum type="arabicPeriod"/>
            </a:pPr>
            <a:r>
              <a:rPr lang="en-GB" dirty="0">
                <a:solidFill>
                  <a:srgbClr val="0000CC"/>
                </a:solidFill>
              </a:rPr>
              <a:t>Conceptualising Leadership Questionnaire</a:t>
            </a:r>
          </a:p>
          <a:p>
            <a:pPr marL="0" indent="0" algn="ctr">
              <a:buNone/>
            </a:pPr>
            <a:r>
              <a:rPr lang="en-GB" i="1" dirty="0">
                <a:solidFill>
                  <a:srgbClr val="0000CC"/>
                </a:solidFill>
              </a:rPr>
              <a:t>When you have completed the two questionnaires, please </a:t>
            </a:r>
            <a:r>
              <a:rPr lang="en-GB" i="1" u="sng" dirty="0">
                <a:solidFill>
                  <a:srgbClr val="0000CC"/>
                </a:solidFill>
              </a:rPr>
              <a:t>critically reflect upon and analyse</a:t>
            </a:r>
            <a:r>
              <a:rPr lang="en-GB" i="1" dirty="0">
                <a:solidFill>
                  <a:srgbClr val="0000CC"/>
                </a:solidFill>
              </a:rPr>
              <a:t> the results – supporting your arguments and conclusions with appropriate evidence.</a:t>
            </a:r>
          </a:p>
          <a:p>
            <a:pPr marL="0" indent="0">
              <a:buNone/>
            </a:pPr>
            <a:endParaRPr lang="en-GB" sz="900" i="1" dirty="0">
              <a:solidFill>
                <a:srgbClr val="0000CC"/>
              </a:solidFill>
            </a:endParaRPr>
          </a:p>
          <a:p>
            <a:pPr marL="0" indent="0">
              <a:buNone/>
            </a:pPr>
            <a:r>
              <a:rPr lang="en-GB" dirty="0">
                <a:solidFill>
                  <a:srgbClr val="0000CC"/>
                </a:solidFill>
              </a:rPr>
              <a:t>Write approximately </a:t>
            </a:r>
            <a:r>
              <a:rPr lang="en-GB" i="1" dirty="0">
                <a:solidFill>
                  <a:srgbClr val="0000CC"/>
                </a:solidFill>
              </a:rPr>
              <a:t>500 words </a:t>
            </a:r>
            <a:r>
              <a:rPr lang="en-GB" dirty="0">
                <a:solidFill>
                  <a:srgbClr val="0000CC"/>
                </a:solidFill>
              </a:rPr>
              <a:t>on your findings </a:t>
            </a:r>
          </a:p>
          <a:p>
            <a:r>
              <a:rPr lang="en-GB" dirty="0">
                <a:solidFill>
                  <a:srgbClr val="0000CC"/>
                </a:solidFill>
              </a:rPr>
              <a:t>Fully reference the evidence you provide</a:t>
            </a:r>
          </a:p>
          <a:p>
            <a:endParaRPr lang="en-GB" dirty="0">
              <a:solidFill>
                <a:srgbClr val="0000CC"/>
              </a:solidFill>
            </a:endParaRPr>
          </a:p>
          <a:p>
            <a:pPr marL="0" indent="0">
              <a:buNone/>
            </a:pPr>
            <a:r>
              <a:rPr lang="en-GB" dirty="0">
                <a:solidFill>
                  <a:srgbClr val="0000CC"/>
                </a:solidFill>
              </a:rPr>
              <a:t>You should allow 3 hours for this activity</a:t>
            </a:r>
          </a:p>
          <a:p>
            <a:pPr marL="0" indent="0">
              <a:buNone/>
            </a:pPr>
            <a:endParaRPr lang="en-GB" dirty="0">
              <a:solidFill>
                <a:srgbClr val="0000CC"/>
              </a:solidFill>
            </a:endParaRPr>
          </a:p>
          <a:p>
            <a:pPr marL="0" indent="0">
              <a:buNone/>
            </a:pPr>
            <a:endParaRPr lang="en-GB" dirty="0">
              <a:solidFill>
                <a:srgbClr val="0000CC"/>
              </a:solidFill>
            </a:endParaRPr>
          </a:p>
          <a:p>
            <a:r>
              <a:rPr lang="en-GB" dirty="0">
                <a:solidFill>
                  <a:srgbClr val="0000CC"/>
                </a:solidFill>
              </a:rPr>
              <a:t>Please note: There are additional questionnaires in the Resources section of the Module in Moodle.  </a:t>
            </a:r>
            <a:r>
              <a:rPr lang="en-GB" b="1" u="sng" dirty="0">
                <a:solidFill>
                  <a:srgbClr val="0000CC"/>
                </a:solidFill>
              </a:rPr>
              <a:t>There are also many self-assessment questionnaires available </a:t>
            </a:r>
            <a:r>
              <a:rPr lang="en-GB" b="1" i="1" u="sng" dirty="0">
                <a:solidFill>
                  <a:srgbClr val="0000CC"/>
                </a:solidFill>
              </a:rPr>
              <a:t>on-line</a:t>
            </a:r>
            <a:r>
              <a:rPr lang="en-GB" b="1" u="sng" dirty="0">
                <a:solidFill>
                  <a:srgbClr val="0000CC"/>
                </a:solidFill>
              </a:rPr>
              <a:t>.</a:t>
            </a:r>
          </a:p>
        </p:txBody>
      </p:sp>
      <p:pic>
        <p:nvPicPr>
          <p:cNvPr id="1026" name="Picture 2" descr="homer simpson sits at a desk with a stack of books one of which is titled depressing death">
            <a:extLst>
              <a:ext uri="{FF2B5EF4-FFF2-40B4-BE49-F238E27FC236}">
                <a16:creationId xmlns:a16="http://schemas.microsoft.com/office/drawing/2014/main" id="{AFE5C3C1-76D5-4D17-0E9F-D529249B99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44671" y="2456892"/>
            <a:ext cx="3599329" cy="1944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3099484"/>
      </p:ext>
    </p:extLst>
  </p:cSld>
  <p:clrMapOvr>
    <a:masterClrMapping/>
  </p:clrMapOvr>
  <p:transition>
    <p:dissolv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F38BA25-F9E8-4E5F-8651-2D8A963FA99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45042"/>
            <a:ext cx="9144000" cy="5653141"/>
          </a:xfrm>
          <a:prstGeom prst="rect">
            <a:avLst/>
          </a:prstGeom>
        </p:spPr>
      </p:pic>
      <p:sp>
        <p:nvSpPr>
          <p:cNvPr id="2" name="Title 1">
            <a:extLst>
              <a:ext uri="{FF2B5EF4-FFF2-40B4-BE49-F238E27FC236}">
                <a16:creationId xmlns:a16="http://schemas.microsoft.com/office/drawing/2014/main" id="{2AC89C35-4F29-4E58-BE04-20D965CAEBF8}"/>
              </a:ext>
            </a:extLst>
          </p:cNvPr>
          <p:cNvSpPr>
            <a:spLocks noGrp="1"/>
          </p:cNvSpPr>
          <p:nvPr>
            <p:ph type="title"/>
          </p:nvPr>
        </p:nvSpPr>
        <p:spPr/>
        <p:txBody>
          <a:bodyPr/>
          <a:lstStyle/>
          <a:p>
            <a:r>
              <a:rPr lang="en-GB" dirty="0">
                <a:solidFill>
                  <a:schemeClr val="tx1">
                    <a:lumMod val="85000"/>
                    <a:lumOff val="15000"/>
                  </a:schemeClr>
                </a:solidFill>
              </a:rPr>
              <a:t>Summary</a:t>
            </a:r>
          </a:p>
        </p:txBody>
      </p:sp>
      <p:sp>
        <p:nvSpPr>
          <p:cNvPr id="3" name="Content Placeholder 2">
            <a:extLst>
              <a:ext uri="{FF2B5EF4-FFF2-40B4-BE49-F238E27FC236}">
                <a16:creationId xmlns:a16="http://schemas.microsoft.com/office/drawing/2014/main" id="{F35A2312-1B24-4FA6-B2A2-0A29923A85B0}"/>
              </a:ext>
            </a:extLst>
          </p:cNvPr>
          <p:cNvSpPr>
            <a:spLocks noGrp="1"/>
          </p:cNvSpPr>
          <p:nvPr>
            <p:ph idx="1"/>
          </p:nvPr>
        </p:nvSpPr>
        <p:spPr>
          <a:xfrm>
            <a:off x="179512" y="2100427"/>
            <a:ext cx="8496944" cy="2900723"/>
          </a:xfrm>
        </p:spPr>
        <p:txBody>
          <a:bodyPr>
            <a:normAutofit/>
          </a:bodyPr>
          <a:lstStyle/>
          <a:p>
            <a:r>
              <a:rPr lang="en-GB" dirty="0">
                <a:solidFill>
                  <a:srgbClr val="FFFF00"/>
                </a:solidFill>
              </a:rPr>
              <a:t>Take 5 minutes to reflect upon the session – what have you learnt?  </a:t>
            </a:r>
          </a:p>
          <a:p>
            <a:r>
              <a:rPr lang="en-GB" dirty="0">
                <a:solidFill>
                  <a:srgbClr val="FFFF00"/>
                </a:solidFill>
              </a:rPr>
              <a:t>Any key areas you want to research further? </a:t>
            </a:r>
          </a:p>
          <a:p>
            <a:r>
              <a:rPr lang="en-GB" dirty="0">
                <a:solidFill>
                  <a:srgbClr val="FFFF00"/>
                </a:solidFill>
              </a:rPr>
              <a:t>What can help you with your assignment?</a:t>
            </a:r>
          </a:p>
          <a:p>
            <a:r>
              <a:rPr lang="en-GB" dirty="0">
                <a:solidFill>
                  <a:srgbClr val="FFFF00"/>
                </a:solidFill>
              </a:rPr>
              <a:t>What can help you in your career?</a:t>
            </a:r>
          </a:p>
        </p:txBody>
      </p:sp>
    </p:spTree>
    <p:extLst>
      <p:ext uri="{BB962C8B-B14F-4D97-AF65-F5344CB8AC3E}">
        <p14:creationId xmlns:p14="http://schemas.microsoft.com/office/powerpoint/2010/main" val="2058534929"/>
      </p:ext>
    </p:extLst>
  </p:cSld>
  <p:clrMapOvr>
    <a:masterClrMapping/>
  </p:clrMapOvr>
  <p:transition>
    <p:dissolve/>
  </p:transition>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4A686837-B4AB-4032-A70A-103BA4FF322B}" vid="{F9CAE193-F0FE-4703-9CD5-C7FB7C781829}"/>
    </a:ext>
  </a:extLst>
</a:theme>
</file>

<file path=ppt/theme/theme2.xml><?xml version="1.0" encoding="utf-8"?>
<a:theme xmlns:a="http://schemas.openxmlformats.org/drawingml/2006/main" name="UWTSD 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2024" id="{B68D5239-D552-48ED-B7E6-16AE6B461942}" vid="{0FA391F6-8034-4FCA-A6C2-1BA6C71FBF74}"/>
    </a:ext>
  </a:extLst>
</a:theme>
</file>

<file path=ppt/theme/theme3.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B9528BA58694940A69F131DBB6E1994" ma:contentTypeVersion="13" ma:contentTypeDescription="Create a new document." ma:contentTypeScope="" ma:versionID="36503afdb0a31493edb607237a60e911">
  <xsd:schema xmlns:xsd="http://www.w3.org/2001/XMLSchema" xmlns:xs="http://www.w3.org/2001/XMLSchema" xmlns:p="http://schemas.microsoft.com/office/2006/metadata/properties" xmlns:ns3="f90edf9b-0f74-455c-b63c-928a27ec8b1c" xmlns:ns4="bc4c28ad-82b3-4539-a18c-a8c438c69a43" targetNamespace="http://schemas.microsoft.com/office/2006/metadata/properties" ma:root="true" ma:fieldsID="fec713ee433a82e6fdfed189b9c00616" ns3:_="" ns4:_="">
    <xsd:import namespace="f90edf9b-0f74-455c-b63c-928a27ec8b1c"/>
    <xsd:import namespace="bc4c28ad-82b3-4539-a18c-a8c438c69a43"/>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90edf9b-0f74-455c-b63c-928a27ec8b1c"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Location" ma:index="12" nillable="true" ma:displayName="MediaServiceLocation" ma:descrip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c4c28ad-82b3-4539-a18c-a8c438c69a4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B17C2DB-9EF1-40B8-A775-723F616296C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90edf9b-0f74-455c-b63c-928a27ec8b1c"/>
    <ds:schemaRef ds:uri="bc4c28ad-82b3-4539-a18c-a8c438c69a4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87331A4-C63F-4E4E-A563-96CEABD94796}">
  <ds:schemaRefs>
    <ds:schemaRef ds:uri="http://schemas.microsoft.com/sharepoint/v3/contenttype/forms"/>
  </ds:schemaRefs>
</ds:datastoreItem>
</file>

<file path=customXml/itemProps3.xml><?xml version="1.0" encoding="utf-8"?>
<ds:datastoreItem xmlns:ds="http://schemas.openxmlformats.org/officeDocument/2006/customXml" ds:itemID="{9EC19A70-49D2-4B48-A37F-22A5AF9D44D6}">
  <ds:schemaRefs>
    <ds:schemaRef ds:uri="http://schemas.microsoft.com/office/2006/metadata/properties"/>
    <ds:schemaRef ds:uri="http://schemas.microsoft.com/office/2006/documentManagement/types"/>
    <ds:schemaRef ds:uri="http://purl.org/dc/terms/"/>
    <ds:schemaRef ds:uri="http://purl.org/dc/elements/1.1/"/>
    <ds:schemaRef ds:uri="http://www.w3.org/XML/1998/namespace"/>
    <ds:schemaRef ds:uri="http://schemas.microsoft.com/office/infopath/2007/PartnerControls"/>
    <ds:schemaRef ds:uri="f90edf9b-0f74-455c-b63c-928a27ec8b1c"/>
    <ds:schemaRef ds:uri="http://schemas.openxmlformats.org/package/2006/metadata/core-properties"/>
    <ds:schemaRef ds:uri="bc4c28ad-82b3-4539-a18c-a8c438c69a43"/>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Theme1</Template>
  <TotalTime>10741</TotalTime>
  <Words>2571</Words>
  <Application>Microsoft Office PowerPoint</Application>
  <PresentationFormat>On-screen Show (4:3)</PresentationFormat>
  <Paragraphs>230</Paragraphs>
  <Slides>25</Slides>
  <Notes>6</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25</vt:i4>
      </vt:variant>
    </vt:vector>
  </HeadingPairs>
  <TitlesOfParts>
    <vt:vector size="35" baseType="lpstr">
      <vt:lpstr>Arial</vt:lpstr>
      <vt:lpstr>Calibri</vt:lpstr>
      <vt:lpstr>Calibri Light</vt:lpstr>
      <vt:lpstr>Courier New</vt:lpstr>
      <vt:lpstr>Georgia</vt:lpstr>
      <vt:lpstr>Poppins</vt:lpstr>
      <vt:lpstr>Times New Roman</vt:lpstr>
      <vt:lpstr>Theme1</vt:lpstr>
      <vt:lpstr>UWTSD 2024</vt:lpstr>
      <vt:lpstr>UWTSD Text 2</vt:lpstr>
      <vt:lpstr>BMSK6010   Inspiring Leadership</vt:lpstr>
      <vt:lpstr>PowerPoint Presentation</vt:lpstr>
      <vt:lpstr>Recap/Review</vt:lpstr>
      <vt:lpstr>Activity</vt:lpstr>
      <vt:lpstr>Module Task Assessment</vt:lpstr>
      <vt:lpstr>Difference and Leadership –Some reflective thoughts</vt:lpstr>
      <vt:lpstr>Difference and Leadership</vt:lpstr>
      <vt:lpstr>Difference and Leadership</vt:lpstr>
      <vt:lpstr>Leadership and Difference</vt:lpstr>
      <vt:lpstr>Leadership and power</vt:lpstr>
      <vt:lpstr>Leadership &amp; Power (French and Raven 1959) </vt:lpstr>
      <vt:lpstr>Geeks or Geezers  (Bennis &amp;Thomas 2002)</vt:lpstr>
      <vt:lpstr>Geeks and Geezers</vt:lpstr>
      <vt:lpstr>Trait Theory </vt:lpstr>
      <vt:lpstr>Trait Theory </vt:lpstr>
      <vt:lpstr>Factors Affecting Leadership Styles</vt:lpstr>
      <vt:lpstr>Adair – Action Centred Leadership</vt:lpstr>
      <vt:lpstr>Adair – Action Centred Leadership </vt:lpstr>
      <vt:lpstr>Task Function</vt:lpstr>
      <vt:lpstr>Team Maintenance Function</vt:lpstr>
      <vt:lpstr>Individual Function</vt:lpstr>
      <vt:lpstr>Some other models to research…</vt:lpstr>
      <vt:lpstr>Recap</vt:lpstr>
      <vt:lpstr>For the next session</vt:lpstr>
      <vt:lpstr>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core principles of coaching</dc:title>
  <dc:creator>Andrew Maund</dc:creator>
  <cp:lastModifiedBy>Paul Tinkler</cp:lastModifiedBy>
  <cp:revision>33</cp:revision>
  <dcterms:created xsi:type="dcterms:W3CDTF">2015-03-03T13:29:53Z</dcterms:created>
  <dcterms:modified xsi:type="dcterms:W3CDTF">2026-05-27T17:16:42Z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0x0101006B9528BA58694940A69F131DBB6E1994</vt:lpwstr>
  </property>
</Properties>
</file>