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2" r:id="rId2"/>
  </p:sldMasterIdLst>
  <p:notesMasterIdLst>
    <p:notesMasterId r:id="rId48"/>
  </p:notesMasterIdLst>
  <p:sldIdLst>
    <p:sldId id="337" r:id="rId3"/>
    <p:sldId id="257" r:id="rId4"/>
    <p:sldId id="334" r:id="rId5"/>
    <p:sldId id="294" r:id="rId6"/>
    <p:sldId id="295" r:id="rId7"/>
    <p:sldId id="335" r:id="rId8"/>
    <p:sldId id="261" r:id="rId9"/>
    <p:sldId id="338" r:id="rId10"/>
    <p:sldId id="339" r:id="rId11"/>
    <p:sldId id="333" r:id="rId12"/>
    <p:sldId id="263" r:id="rId13"/>
    <p:sldId id="311" r:id="rId14"/>
    <p:sldId id="265" r:id="rId15"/>
    <p:sldId id="310" r:id="rId16"/>
    <p:sldId id="262" r:id="rId17"/>
    <p:sldId id="267" r:id="rId18"/>
    <p:sldId id="318" r:id="rId19"/>
    <p:sldId id="313" r:id="rId20"/>
    <p:sldId id="319" r:id="rId21"/>
    <p:sldId id="320" r:id="rId22"/>
    <p:sldId id="314" r:id="rId23"/>
    <p:sldId id="315" r:id="rId24"/>
    <p:sldId id="321" r:id="rId25"/>
    <p:sldId id="316" r:id="rId26"/>
    <p:sldId id="327" r:id="rId27"/>
    <p:sldId id="322" r:id="rId28"/>
    <p:sldId id="328" r:id="rId29"/>
    <p:sldId id="323" r:id="rId30"/>
    <p:sldId id="329" r:id="rId31"/>
    <p:sldId id="324" r:id="rId32"/>
    <p:sldId id="330" r:id="rId33"/>
    <p:sldId id="325" r:id="rId34"/>
    <p:sldId id="331" r:id="rId35"/>
    <p:sldId id="326" r:id="rId36"/>
    <p:sldId id="332" r:id="rId37"/>
    <p:sldId id="264" r:id="rId38"/>
    <p:sldId id="309" r:id="rId39"/>
    <p:sldId id="268" r:id="rId40"/>
    <p:sldId id="269" r:id="rId41"/>
    <p:sldId id="260" r:id="rId42"/>
    <p:sldId id="336" r:id="rId43"/>
    <p:sldId id="341" r:id="rId44"/>
    <p:sldId id="342" r:id="rId45"/>
    <p:sldId id="343" r:id="rId46"/>
    <p:sldId id="344"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5788"/>
  </p:normalViewPr>
  <p:slideViewPr>
    <p:cSldViewPr snapToGrid="0" snapToObjects="1">
      <p:cViewPr varScale="1">
        <p:scale>
          <a:sx n="106" d="100"/>
          <a:sy n="106" d="100"/>
        </p:scale>
        <p:origin x="79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_rels/data1.xml.rels><?xml version="1.0" encoding="UTF-8" standalone="yes"?>
<Relationships xmlns="http://schemas.openxmlformats.org/package/2006/relationships"><Relationship Id="rId1" Type="http://schemas.openxmlformats.org/officeDocument/2006/relationships/hyperlink" Target="https://www.unicef.org.uk/rights-respecting-schools/resources/teaching-resources/best-practice-case-studies/" TargetMode="External"/></Relationships>
</file>

<file path=ppt/diagrams/_rels/data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3.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rawing1.xml.rels><?xml version="1.0" encoding="UTF-8" standalone="yes"?>
<Relationships xmlns="http://schemas.openxmlformats.org/package/2006/relationships"><Relationship Id="rId1" Type="http://schemas.openxmlformats.org/officeDocument/2006/relationships/hyperlink" Target="https://www.unicef.org.uk/rights-respecting-schools/resources/teaching-resources/best-practice-case-studies/"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11BA76-FFAF-4998-A42D-39706F26ED7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DFA38A7-B73C-4C77-AEE4-0D2FB62D8A2F}">
      <dgm:prSet/>
      <dgm:spPr/>
      <dgm:t>
        <a:bodyPr/>
        <a:lstStyle/>
        <a:p>
          <a:r>
            <a:rPr lang="en-US" dirty="0">
              <a:hlinkClick xmlns:r="http://schemas.openxmlformats.org/officeDocument/2006/relationships" r:id="rId1"/>
            </a:rPr>
            <a:t>https://www.unicef.org.uk/rights-respecting-schools/resources/teaching-resources/best-practice-case-studies/</a:t>
          </a:r>
          <a:endParaRPr lang="en-US" dirty="0"/>
        </a:p>
      </dgm:t>
    </dgm:pt>
    <dgm:pt modelId="{AFB55999-F9E6-4714-A7EB-AA9746923697}" type="parTrans" cxnId="{7908049A-FDA4-4A24-825C-DE9EF8525B3D}">
      <dgm:prSet/>
      <dgm:spPr/>
      <dgm:t>
        <a:bodyPr/>
        <a:lstStyle/>
        <a:p>
          <a:endParaRPr lang="en-US"/>
        </a:p>
      </dgm:t>
    </dgm:pt>
    <dgm:pt modelId="{4160F1C3-0148-4BF4-9E8A-36F15D90D757}" type="sibTrans" cxnId="{7908049A-FDA4-4A24-825C-DE9EF8525B3D}">
      <dgm:prSet/>
      <dgm:spPr/>
      <dgm:t>
        <a:bodyPr/>
        <a:lstStyle/>
        <a:p>
          <a:endParaRPr lang="en-US"/>
        </a:p>
      </dgm:t>
    </dgm:pt>
    <dgm:pt modelId="{32F786BB-DEFB-4FC6-815C-F62C461F0635}">
      <dgm:prSet/>
      <dgm:spPr/>
      <dgm:t>
        <a:bodyPr/>
        <a:lstStyle/>
        <a:p>
          <a:r>
            <a:rPr lang="en-US" dirty="0"/>
            <a:t>Read a Case Study from a Primary School Setting</a:t>
          </a:r>
        </a:p>
      </dgm:t>
    </dgm:pt>
    <dgm:pt modelId="{656AD9A2-495F-4D78-AE12-833C72ADD4F7}" type="parTrans" cxnId="{1E580F1F-04E1-4AE4-9F2E-84FECF898DCF}">
      <dgm:prSet/>
      <dgm:spPr/>
      <dgm:t>
        <a:bodyPr/>
        <a:lstStyle/>
        <a:p>
          <a:endParaRPr lang="en-US"/>
        </a:p>
      </dgm:t>
    </dgm:pt>
    <dgm:pt modelId="{E8669E50-6964-429E-AA45-58E8FDAB40A1}" type="sibTrans" cxnId="{1E580F1F-04E1-4AE4-9F2E-84FECF898DCF}">
      <dgm:prSet/>
      <dgm:spPr/>
      <dgm:t>
        <a:bodyPr/>
        <a:lstStyle/>
        <a:p>
          <a:endParaRPr lang="en-US"/>
        </a:p>
      </dgm:t>
    </dgm:pt>
    <dgm:pt modelId="{6C62C579-7BE3-4EFE-9013-6ECA74D5DB0F}">
      <dgm:prSet/>
      <dgm:spPr/>
      <dgm:t>
        <a:bodyPr/>
        <a:lstStyle/>
        <a:p>
          <a:r>
            <a:rPr lang="en-US" dirty="0"/>
            <a:t>Research  </a:t>
          </a:r>
          <a:r>
            <a:rPr lang="en-GB" dirty="0"/>
            <a:t>h</a:t>
          </a:r>
          <a:r>
            <a:rPr lang="en-GB" b="0" i="0" dirty="0"/>
            <a:t>ow do children’s rights impact their wellbeing? </a:t>
          </a:r>
          <a:endParaRPr lang="en-US" dirty="0"/>
        </a:p>
      </dgm:t>
    </dgm:pt>
    <dgm:pt modelId="{63FFFCA5-CDDA-495F-B548-869E9B33E99D}" type="parTrans" cxnId="{8541213E-314B-4436-8C17-CF0F4F22F4C8}">
      <dgm:prSet/>
      <dgm:spPr/>
      <dgm:t>
        <a:bodyPr/>
        <a:lstStyle/>
        <a:p>
          <a:endParaRPr lang="en-US"/>
        </a:p>
      </dgm:t>
    </dgm:pt>
    <dgm:pt modelId="{7B4DCC42-F2EA-44E6-8821-95A99CE1ED4C}" type="sibTrans" cxnId="{8541213E-314B-4436-8C17-CF0F4F22F4C8}">
      <dgm:prSet/>
      <dgm:spPr/>
      <dgm:t>
        <a:bodyPr/>
        <a:lstStyle/>
        <a:p>
          <a:endParaRPr lang="en-US"/>
        </a:p>
      </dgm:t>
    </dgm:pt>
    <dgm:pt modelId="{CE794001-3D00-754C-981F-C59A70DD3288}" type="pres">
      <dgm:prSet presAssocID="{E811BA76-FFAF-4998-A42D-39706F26ED74}" presName="vert0" presStyleCnt="0">
        <dgm:presLayoutVars>
          <dgm:dir/>
          <dgm:animOne val="branch"/>
          <dgm:animLvl val="lvl"/>
        </dgm:presLayoutVars>
      </dgm:prSet>
      <dgm:spPr/>
    </dgm:pt>
    <dgm:pt modelId="{25C3CA83-6C72-AF47-A09C-51DC59067553}" type="pres">
      <dgm:prSet presAssocID="{3DFA38A7-B73C-4C77-AEE4-0D2FB62D8A2F}" presName="thickLine" presStyleLbl="alignNode1" presStyleIdx="0" presStyleCnt="3"/>
      <dgm:spPr/>
    </dgm:pt>
    <dgm:pt modelId="{B7A930DB-3F3A-6B4C-8CD0-B690057CFBA5}" type="pres">
      <dgm:prSet presAssocID="{3DFA38A7-B73C-4C77-AEE4-0D2FB62D8A2F}" presName="horz1" presStyleCnt="0"/>
      <dgm:spPr/>
    </dgm:pt>
    <dgm:pt modelId="{D0E6D964-6529-8144-960E-2CFBA3A2AC67}" type="pres">
      <dgm:prSet presAssocID="{3DFA38A7-B73C-4C77-AEE4-0D2FB62D8A2F}" presName="tx1" presStyleLbl="revTx" presStyleIdx="0" presStyleCnt="3"/>
      <dgm:spPr/>
    </dgm:pt>
    <dgm:pt modelId="{183ECC49-BC98-7B4F-B641-B2A25D2D4820}" type="pres">
      <dgm:prSet presAssocID="{3DFA38A7-B73C-4C77-AEE4-0D2FB62D8A2F}" presName="vert1" presStyleCnt="0"/>
      <dgm:spPr/>
    </dgm:pt>
    <dgm:pt modelId="{E96885BB-3536-9645-BCAA-998E4D496E9A}" type="pres">
      <dgm:prSet presAssocID="{32F786BB-DEFB-4FC6-815C-F62C461F0635}" presName="thickLine" presStyleLbl="alignNode1" presStyleIdx="1" presStyleCnt="3"/>
      <dgm:spPr/>
    </dgm:pt>
    <dgm:pt modelId="{C3EEE6B4-0880-194A-A969-7D2ACED8D5E9}" type="pres">
      <dgm:prSet presAssocID="{32F786BB-DEFB-4FC6-815C-F62C461F0635}" presName="horz1" presStyleCnt="0"/>
      <dgm:spPr/>
    </dgm:pt>
    <dgm:pt modelId="{064B1FC2-87AC-2C41-99AF-0A5F2BC33BD3}" type="pres">
      <dgm:prSet presAssocID="{32F786BB-DEFB-4FC6-815C-F62C461F0635}" presName="tx1" presStyleLbl="revTx" presStyleIdx="1" presStyleCnt="3"/>
      <dgm:spPr/>
    </dgm:pt>
    <dgm:pt modelId="{174E6B8C-588E-0444-A4CE-CB760A8C0362}" type="pres">
      <dgm:prSet presAssocID="{32F786BB-DEFB-4FC6-815C-F62C461F0635}" presName="vert1" presStyleCnt="0"/>
      <dgm:spPr/>
    </dgm:pt>
    <dgm:pt modelId="{CCBD7F27-1F36-544C-98C5-9224A88E3CB0}" type="pres">
      <dgm:prSet presAssocID="{6C62C579-7BE3-4EFE-9013-6ECA74D5DB0F}" presName="thickLine" presStyleLbl="alignNode1" presStyleIdx="2" presStyleCnt="3"/>
      <dgm:spPr/>
    </dgm:pt>
    <dgm:pt modelId="{D5C95147-6A7D-0949-B3C6-23A1BC4B2157}" type="pres">
      <dgm:prSet presAssocID="{6C62C579-7BE3-4EFE-9013-6ECA74D5DB0F}" presName="horz1" presStyleCnt="0"/>
      <dgm:spPr/>
    </dgm:pt>
    <dgm:pt modelId="{1504FEBF-6CF9-F94A-B23F-250A4BBA44C6}" type="pres">
      <dgm:prSet presAssocID="{6C62C579-7BE3-4EFE-9013-6ECA74D5DB0F}" presName="tx1" presStyleLbl="revTx" presStyleIdx="2" presStyleCnt="3"/>
      <dgm:spPr/>
    </dgm:pt>
    <dgm:pt modelId="{0065DE49-B25F-2441-9B1B-E48802B5F49C}" type="pres">
      <dgm:prSet presAssocID="{6C62C579-7BE3-4EFE-9013-6ECA74D5DB0F}" presName="vert1" presStyleCnt="0"/>
      <dgm:spPr/>
    </dgm:pt>
  </dgm:ptLst>
  <dgm:cxnLst>
    <dgm:cxn modelId="{1E580F1F-04E1-4AE4-9F2E-84FECF898DCF}" srcId="{E811BA76-FFAF-4998-A42D-39706F26ED74}" destId="{32F786BB-DEFB-4FC6-815C-F62C461F0635}" srcOrd="1" destOrd="0" parTransId="{656AD9A2-495F-4D78-AE12-833C72ADD4F7}" sibTransId="{E8669E50-6964-429E-AA45-58E8FDAB40A1}"/>
    <dgm:cxn modelId="{E985F13C-59D7-BD4C-B77D-027D404A3010}" type="presOf" srcId="{E811BA76-FFAF-4998-A42D-39706F26ED74}" destId="{CE794001-3D00-754C-981F-C59A70DD3288}" srcOrd="0" destOrd="0" presId="urn:microsoft.com/office/officeart/2008/layout/LinedList"/>
    <dgm:cxn modelId="{8541213E-314B-4436-8C17-CF0F4F22F4C8}" srcId="{E811BA76-FFAF-4998-A42D-39706F26ED74}" destId="{6C62C579-7BE3-4EFE-9013-6ECA74D5DB0F}" srcOrd="2" destOrd="0" parTransId="{63FFFCA5-CDDA-495F-B548-869E9B33E99D}" sibTransId="{7B4DCC42-F2EA-44E6-8821-95A99CE1ED4C}"/>
    <dgm:cxn modelId="{7908049A-FDA4-4A24-825C-DE9EF8525B3D}" srcId="{E811BA76-FFAF-4998-A42D-39706F26ED74}" destId="{3DFA38A7-B73C-4C77-AEE4-0D2FB62D8A2F}" srcOrd="0" destOrd="0" parTransId="{AFB55999-F9E6-4714-A7EB-AA9746923697}" sibTransId="{4160F1C3-0148-4BF4-9E8A-36F15D90D757}"/>
    <dgm:cxn modelId="{3F55FBBD-43A2-1B42-B950-0131DD53B08D}" type="presOf" srcId="{3DFA38A7-B73C-4C77-AEE4-0D2FB62D8A2F}" destId="{D0E6D964-6529-8144-960E-2CFBA3A2AC67}" srcOrd="0" destOrd="0" presId="urn:microsoft.com/office/officeart/2008/layout/LinedList"/>
    <dgm:cxn modelId="{06C7B8CB-52F7-CA4F-8378-56B35E01C299}" type="presOf" srcId="{32F786BB-DEFB-4FC6-815C-F62C461F0635}" destId="{064B1FC2-87AC-2C41-99AF-0A5F2BC33BD3}" srcOrd="0" destOrd="0" presId="urn:microsoft.com/office/officeart/2008/layout/LinedList"/>
    <dgm:cxn modelId="{F7DACFF4-0C06-364D-A50A-E68ADA7C05B1}" type="presOf" srcId="{6C62C579-7BE3-4EFE-9013-6ECA74D5DB0F}" destId="{1504FEBF-6CF9-F94A-B23F-250A4BBA44C6}" srcOrd="0" destOrd="0" presId="urn:microsoft.com/office/officeart/2008/layout/LinedList"/>
    <dgm:cxn modelId="{476BB79C-BB1F-EC4F-9A6A-6F2A9D5D9F2C}" type="presParOf" srcId="{CE794001-3D00-754C-981F-C59A70DD3288}" destId="{25C3CA83-6C72-AF47-A09C-51DC59067553}" srcOrd="0" destOrd="0" presId="urn:microsoft.com/office/officeart/2008/layout/LinedList"/>
    <dgm:cxn modelId="{102CD252-C7C9-1649-BE39-FE9FC02F1899}" type="presParOf" srcId="{CE794001-3D00-754C-981F-C59A70DD3288}" destId="{B7A930DB-3F3A-6B4C-8CD0-B690057CFBA5}" srcOrd="1" destOrd="0" presId="urn:microsoft.com/office/officeart/2008/layout/LinedList"/>
    <dgm:cxn modelId="{16E154E6-AE06-4548-A35A-8761791599B0}" type="presParOf" srcId="{B7A930DB-3F3A-6B4C-8CD0-B690057CFBA5}" destId="{D0E6D964-6529-8144-960E-2CFBA3A2AC67}" srcOrd="0" destOrd="0" presId="urn:microsoft.com/office/officeart/2008/layout/LinedList"/>
    <dgm:cxn modelId="{79A23188-B8E8-3B42-B7FF-74B3F8AA57E4}" type="presParOf" srcId="{B7A930DB-3F3A-6B4C-8CD0-B690057CFBA5}" destId="{183ECC49-BC98-7B4F-B641-B2A25D2D4820}" srcOrd="1" destOrd="0" presId="urn:microsoft.com/office/officeart/2008/layout/LinedList"/>
    <dgm:cxn modelId="{FD51F6C3-99B4-234D-9A4D-60FC0C5FFEA2}" type="presParOf" srcId="{CE794001-3D00-754C-981F-C59A70DD3288}" destId="{E96885BB-3536-9645-BCAA-998E4D496E9A}" srcOrd="2" destOrd="0" presId="urn:microsoft.com/office/officeart/2008/layout/LinedList"/>
    <dgm:cxn modelId="{8405B149-99F5-9844-AEF8-9B33E9AD3132}" type="presParOf" srcId="{CE794001-3D00-754C-981F-C59A70DD3288}" destId="{C3EEE6B4-0880-194A-A969-7D2ACED8D5E9}" srcOrd="3" destOrd="0" presId="urn:microsoft.com/office/officeart/2008/layout/LinedList"/>
    <dgm:cxn modelId="{C5245088-42A0-FA4C-AF3C-7A51795AF781}" type="presParOf" srcId="{C3EEE6B4-0880-194A-A969-7D2ACED8D5E9}" destId="{064B1FC2-87AC-2C41-99AF-0A5F2BC33BD3}" srcOrd="0" destOrd="0" presId="urn:microsoft.com/office/officeart/2008/layout/LinedList"/>
    <dgm:cxn modelId="{7DDA819B-7196-AA46-B2A1-DF1C2CC3331B}" type="presParOf" srcId="{C3EEE6B4-0880-194A-A969-7D2ACED8D5E9}" destId="{174E6B8C-588E-0444-A4CE-CB760A8C0362}" srcOrd="1" destOrd="0" presId="urn:microsoft.com/office/officeart/2008/layout/LinedList"/>
    <dgm:cxn modelId="{78E652ED-EE3C-5745-BD7A-CDD25FC10F82}" type="presParOf" srcId="{CE794001-3D00-754C-981F-C59A70DD3288}" destId="{CCBD7F27-1F36-544C-98C5-9224A88E3CB0}" srcOrd="4" destOrd="0" presId="urn:microsoft.com/office/officeart/2008/layout/LinedList"/>
    <dgm:cxn modelId="{569AF696-6BA8-6A4D-8B02-BB1D9A3FAC7B}" type="presParOf" srcId="{CE794001-3D00-754C-981F-C59A70DD3288}" destId="{D5C95147-6A7D-0949-B3C6-23A1BC4B2157}" srcOrd="5" destOrd="0" presId="urn:microsoft.com/office/officeart/2008/layout/LinedList"/>
    <dgm:cxn modelId="{4CCC4EB2-06E9-1B49-B1F2-294B318F665E}" type="presParOf" srcId="{D5C95147-6A7D-0949-B3C6-23A1BC4B2157}" destId="{1504FEBF-6CF9-F94A-B23F-250A4BBA44C6}" srcOrd="0" destOrd="0" presId="urn:microsoft.com/office/officeart/2008/layout/LinedList"/>
    <dgm:cxn modelId="{2A426300-EE6D-3F4A-8C0C-2C1B82412B62}" type="presParOf" srcId="{D5C95147-6A7D-0949-B3C6-23A1BC4B2157}" destId="{0065DE49-B25F-2441-9B1B-E48802B5F4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C98C34-FC8C-4816-B05F-277340F7BC5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C8062F2-84A2-4EC0-BCDA-8FDCB1FCF303}">
      <dgm:prSet/>
      <dgm:spPr/>
      <dgm:t>
        <a:bodyPr/>
        <a:lstStyle/>
        <a:p>
          <a:pPr>
            <a:lnSpc>
              <a:spcPct val="100000"/>
            </a:lnSpc>
          </a:pPr>
          <a:r>
            <a:rPr lang="en-GB" b="0" i="0"/>
            <a:t>Sort and justify 10 of the children’s rights that they feel are the most important for their setting, and, justify why? </a:t>
          </a:r>
          <a:endParaRPr lang="en-US"/>
        </a:p>
      </dgm:t>
    </dgm:pt>
    <dgm:pt modelId="{F3F2C785-8C93-46B2-8081-72A77B6F2AFE}" type="parTrans" cxnId="{DB016A7A-0E18-4776-8C1B-3867CCE957DF}">
      <dgm:prSet/>
      <dgm:spPr/>
      <dgm:t>
        <a:bodyPr/>
        <a:lstStyle/>
        <a:p>
          <a:endParaRPr lang="en-US"/>
        </a:p>
      </dgm:t>
    </dgm:pt>
    <dgm:pt modelId="{DA7797E2-80A3-4397-9654-C222FEA24DAF}" type="sibTrans" cxnId="{DB016A7A-0E18-4776-8C1B-3867CCE957DF}">
      <dgm:prSet/>
      <dgm:spPr/>
      <dgm:t>
        <a:bodyPr/>
        <a:lstStyle/>
        <a:p>
          <a:endParaRPr lang="en-US"/>
        </a:p>
      </dgm:t>
    </dgm:pt>
    <dgm:pt modelId="{41535688-BA01-4F27-8028-A5B902AD30C3}">
      <dgm:prSet/>
      <dgm:spPr/>
      <dgm:t>
        <a:bodyPr/>
        <a:lstStyle/>
        <a:p>
          <a:pPr>
            <a:lnSpc>
              <a:spcPct val="100000"/>
            </a:lnSpc>
          </a:pPr>
          <a:r>
            <a:rPr lang="en-GB" b="0" i="0"/>
            <a:t>Use the UNCRC website to plan a lesson to introduce the rights to the children in a purposeful and contextual way </a:t>
          </a:r>
          <a:endParaRPr lang="en-US"/>
        </a:p>
      </dgm:t>
    </dgm:pt>
    <dgm:pt modelId="{0C7C7C5F-31E9-46DF-9740-F4F01B5AEEC1}" type="parTrans" cxnId="{8EE9A1D1-48A6-40CD-9613-D7B837911223}">
      <dgm:prSet/>
      <dgm:spPr/>
      <dgm:t>
        <a:bodyPr/>
        <a:lstStyle/>
        <a:p>
          <a:endParaRPr lang="en-US"/>
        </a:p>
      </dgm:t>
    </dgm:pt>
    <dgm:pt modelId="{F0B3740A-20F4-484B-AD04-5BD1A3007D6F}" type="sibTrans" cxnId="{8EE9A1D1-48A6-40CD-9613-D7B837911223}">
      <dgm:prSet/>
      <dgm:spPr/>
      <dgm:t>
        <a:bodyPr/>
        <a:lstStyle/>
        <a:p>
          <a:endParaRPr lang="en-US"/>
        </a:p>
      </dgm:t>
    </dgm:pt>
    <dgm:pt modelId="{194D5D3F-9DC4-4E99-9964-2EB340F18882}">
      <dgm:prSet/>
      <dgm:spPr/>
      <dgm:t>
        <a:bodyPr/>
        <a:lstStyle/>
        <a:p>
          <a:pPr>
            <a:lnSpc>
              <a:spcPct val="100000"/>
            </a:lnSpc>
          </a:pPr>
          <a:r>
            <a:rPr lang="en-GB" b="0" i="0"/>
            <a:t>Carousel within a group and share a ‘right’ to plan and share a ‘deep dive’ to find authentic context as to how the right is relevant on a local, national and international level. Split into age appropriate to discuss. </a:t>
          </a:r>
          <a:endParaRPr lang="en-US"/>
        </a:p>
      </dgm:t>
    </dgm:pt>
    <dgm:pt modelId="{FFEAC02A-86FC-4B18-B229-A3DC9C6981C1}" type="parTrans" cxnId="{0FFE0223-3BE6-4028-AE77-F2279BAE19D8}">
      <dgm:prSet/>
      <dgm:spPr/>
      <dgm:t>
        <a:bodyPr/>
        <a:lstStyle/>
        <a:p>
          <a:endParaRPr lang="en-US"/>
        </a:p>
      </dgm:t>
    </dgm:pt>
    <dgm:pt modelId="{494FBA24-4715-44E1-A4C1-316D37E19EC6}" type="sibTrans" cxnId="{0FFE0223-3BE6-4028-AE77-F2279BAE19D8}">
      <dgm:prSet/>
      <dgm:spPr/>
      <dgm:t>
        <a:bodyPr/>
        <a:lstStyle/>
        <a:p>
          <a:endParaRPr lang="en-US"/>
        </a:p>
      </dgm:t>
    </dgm:pt>
    <dgm:pt modelId="{76D5BDBD-4809-4ED5-90DF-CA2E5229D08B}" type="pres">
      <dgm:prSet presAssocID="{F2C98C34-FC8C-4816-B05F-277340F7BC56}" presName="root" presStyleCnt="0">
        <dgm:presLayoutVars>
          <dgm:dir/>
          <dgm:resizeHandles val="exact"/>
        </dgm:presLayoutVars>
      </dgm:prSet>
      <dgm:spPr/>
    </dgm:pt>
    <dgm:pt modelId="{3D508FED-B847-461C-B8BD-72E4D465D419}" type="pres">
      <dgm:prSet presAssocID="{AC8062F2-84A2-4EC0-BCDA-8FDCB1FCF303}" presName="compNode" presStyleCnt="0"/>
      <dgm:spPr/>
    </dgm:pt>
    <dgm:pt modelId="{473D5887-1EFE-481F-BA4E-40ED87D0CB9A}" type="pres">
      <dgm:prSet presAssocID="{AC8062F2-84A2-4EC0-BCDA-8FDCB1FCF303}" presName="bgRect" presStyleLbl="bgShp" presStyleIdx="0" presStyleCnt="3"/>
      <dgm:spPr/>
    </dgm:pt>
    <dgm:pt modelId="{A41E4791-79A8-4DF1-983E-D4676EB0360F}" type="pres">
      <dgm:prSet presAssocID="{AC8062F2-84A2-4EC0-BCDA-8FDCB1FCF30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arent and Child"/>
        </a:ext>
      </dgm:extLst>
    </dgm:pt>
    <dgm:pt modelId="{69D0BD75-C200-4DE6-8F01-8F8549A3BB0B}" type="pres">
      <dgm:prSet presAssocID="{AC8062F2-84A2-4EC0-BCDA-8FDCB1FCF303}" presName="spaceRect" presStyleCnt="0"/>
      <dgm:spPr/>
    </dgm:pt>
    <dgm:pt modelId="{8F3A68C5-D008-403F-833C-61EF72853ED1}" type="pres">
      <dgm:prSet presAssocID="{AC8062F2-84A2-4EC0-BCDA-8FDCB1FCF303}" presName="parTx" presStyleLbl="revTx" presStyleIdx="0" presStyleCnt="3">
        <dgm:presLayoutVars>
          <dgm:chMax val="0"/>
          <dgm:chPref val="0"/>
        </dgm:presLayoutVars>
      </dgm:prSet>
      <dgm:spPr/>
    </dgm:pt>
    <dgm:pt modelId="{CC290048-BA3A-41E3-8FE3-641C0FA8DC7B}" type="pres">
      <dgm:prSet presAssocID="{DA7797E2-80A3-4397-9654-C222FEA24DAF}" presName="sibTrans" presStyleCnt="0"/>
      <dgm:spPr/>
    </dgm:pt>
    <dgm:pt modelId="{95972195-AF19-4724-8DA2-285DA2C2996C}" type="pres">
      <dgm:prSet presAssocID="{41535688-BA01-4F27-8028-A5B902AD30C3}" presName="compNode" presStyleCnt="0"/>
      <dgm:spPr/>
    </dgm:pt>
    <dgm:pt modelId="{460D17C8-8623-4AF4-A900-80829F1FDFB8}" type="pres">
      <dgm:prSet presAssocID="{41535688-BA01-4F27-8028-A5B902AD30C3}" presName="bgRect" presStyleLbl="bgShp" presStyleIdx="1" presStyleCnt="3"/>
      <dgm:spPr/>
    </dgm:pt>
    <dgm:pt modelId="{95E09017-E89B-44FD-82AF-751F1F541314}" type="pres">
      <dgm:prSet presAssocID="{41535688-BA01-4F27-8028-A5B902AD30C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0FA40CC6-DED9-4364-9AE9-61001C642037}" type="pres">
      <dgm:prSet presAssocID="{41535688-BA01-4F27-8028-A5B902AD30C3}" presName="spaceRect" presStyleCnt="0"/>
      <dgm:spPr/>
    </dgm:pt>
    <dgm:pt modelId="{C60ED26F-0255-4989-A062-84CCF4A44460}" type="pres">
      <dgm:prSet presAssocID="{41535688-BA01-4F27-8028-A5B902AD30C3}" presName="parTx" presStyleLbl="revTx" presStyleIdx="1" presStyleCnt="3">
        <dgm:presLayoutVars>
          <dgm:chMax val="0"/>
          <dgm:chPref val="0"/>
        </dgm:presLayoutVars>
      </dgm:prSet>
      <dgm:spPr/>
    </dgm:pt>
    <dgm:pt modelId="{3E185777-C399-4A36-9B9C-6B75206523C9}" type="pres">
      <dgm:prSet presAssocID="{F0B3740A-20F4-484B-AD04-5BD1A3007D6F}" presName="sibTrans" presStyleCnt="0"/>
      <dgm:spPr/>
    </dgm:pt>
    <dgm:pt modelId="{67DBE05B-C358-40A4-8B8B-2D4602D715D6}" type="pres">
      <dgm:prSet presAssocID="{194D5D3F-9DC4-4E99-9964-2EB340F18882}" presName="compNode" presStyleCnt="0"/>
      <dgm:spPr/>
    </dgm:pt>
    <dgm:pt modelId="{AE468CFE-88F6-44B2-8B3B-2483AEA9F65B}" type="pres">
      <dgm:prSet presAssocID="{194D5D3F-9DC4-4E99-9964-2EB340F18882}" presName="bgRect" presStyleLbl="bgShp" presStyleIdx="2" presStyleCnt="3"/>
      <dgm:spPr/>
    </dgm:pt>
    <dgm:pt modelId="{F9ECC2F2-0A0B-42C0-A103-6F8C0B39DDE1}" type="pres">
      <dgm:prSet presAssocID="{194D5D3F-9DC4-4E99-9964-2EB340F1888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lloon Animal"/>
        </a:ext>
      </dgm:extLst>
    </dgm:pt>
    <dgm:pt modelId="{3B281B1C-8505-4DD4-A89E-60AFCB4B2596}" type="pres">
      <dgm:prSet presAssocID="{194D5D3F-9DC4-4E99-9964-2EB340F18882}" presName="spaceRect" presStyleCnt="0"/>
      <dgm:spPr/>
    </dgm:pt>
    <dgm:pt modelId="{7A5AEDA5-B795-488A-8F7A-7F9A125DE442}" type="pres">
      <dgm:prSet presAssocID="{194D5D3F-9DC4-4E99-9964-2EB340F18882}" presName="parTx" presStyleLbl="revTx" presStyleIdx="2" presStyleCnt="3">
        <dgm:presLayoutVars>
          <dgm:chMax val="0"/>
          <dgm:chPref val="0"/>
        </dgm:presLayoutVars>
      </dgm:prSet>
      <dgm:spPr/>
    </dgm:pt>
  </dgm:ptLst>
  <dgm:cxnLst>
    <dgm:cxn modelId="{0FFE0223-3BE6-4028-AE77-F2279BAE19D8}" srcId="{F2C98C34-FC8C-4816-B05F-277340F7BC56}" destId="{194D5D3F-9DC4-4E99-9964-2EB340F18882}" srcOrd="2" destOrd="0" parTransId="{FFEAC02A-86FC-4B18-B229-A3DC9C6981C1}" sibTransId="{494FBA24-4715-44E1-A4C1-316D37E19EC6}"/>
    <dgm:cxn modelId="{62699E4D-0A1C-420B-8211-881952790FDC}" type="presOf" srcId="{41535688-BA01-4F27-8028-A5B902AD30C3}" destId="{C60ED26F-0255-4989-A062-84CCF4A44460}" srcOrd="0" destOrd="0" presId="urn:microsoft.com/office/officeart/2018/2/layout/IconVerticalSolidList"/>
    <dgm:cxn modelId="{EC73295E-9600-4700-844A-67BB4BE59724}" type="presOf" srcId="{194D5D3F-9DC4-4E99-9964-2EB340F18882}" destId="{7A5AEDA5-B795-488A-8F7A-7F9A125DE442}" srcOrd="0" destOrd="0" presId="urn:microsoft.com/office/officeart/2018/2/layout/IconVerticalSolidList"/>
    <dgm:cxn modelId="{DB016A7A-0E18-4776-8C1B-3867CCE957DF}" srcId="{F2C98C34-FC8C-4816-B05F-277340F7BC56}" destId="{AC8062F2-84A2-4EC0-BCDA-8FDCB1FCF303}" srcOrd="0" destOrd="0" parTransId="{F3F2C785-8C93-46B2-8081-72A77B6F2AFE}" sibTransId="{DA7797E2-80A3-4397-9654-C222FEA24DAF}"/>
    <dgm:cxn modelId="{52A73B8F-DFEA-4B8E-A128-0ADA3F4AF653}" type="presOf" srcId="{AC8062F2-84A2-4EC0-BCDA-8FDCB1FCF303}" destId="{8F3A68C5-D008-403F-833C-61EF72853ED1}" srcOrd="0" destOrd="0" presId="urn:microsoft.com/office/officeart/2018/2/layout/IconVerticalSolidList"/>
    <dgm:cxn modelId="{8114559B-07D6-461E-9D9C-18C239CEAFC5}" type="presOf" srcId="{F2C98C34-FC8C-4816-B05F-277340F7BC56}" destId="{76D5BDBD-4809-4ED5-90DF-CA2E5229D08B}" srcOrd="0" destOrd="0" presId="urn:microsoft.com/office/officeart/2018/2/layout/IconVerticalSolidList"/>
    <dgm:cxn modelId="{8EE9A1D1-48A6-40CD-9613-D7B837911223}" srcId="{F2C98C34-FC8C-4816-B05F-277340F7BC56}" destId="{41535688-BA01-4F27-8028-A5B902AD30C3}" srcOrd="1" destOrd="0" parTransId="{0C7C7C5F-31E9-46DF-9740-F4F01B5AEEC1}" sibTransId="{F0B3740A-20F4-484B-AD04-5BD1A3007D6F}"/>
    <dgm:cxn modelId="{31E7930D-8A52-4A5B-B42E-04DF067C3F90}" type="presParOf" srcId="{76D5BDBD-4809-4ED5-90DF-CA2E5229D08B}" destId="{3D508FED-B847-461C-B8BD-72E4D465D419}" srcOrd="0" destOrd="0" presId="urn:microsoft.com/office/officeart/2018/2/layout/IconVerticalSolidList"/>
    <dgm:cxn modelId="{97666AD4-FFE1-41A0-AD05-C51921425BD9}" type="presParOf" srcId="{3D508FED-B847-461C-B8BD-72E4D465D419}" destId="{473D5887-1EFE-481F-BA4E-40ED87D0CB9A}" srcOrd="0" destOrd="0" presId="urn:microsoft.com/office/officeart/2018/2/layout/IconVerticalSolidList"/>
    <dgm:cxn modelId="{EBDAB738-0475-439B-8DEB-94BF4F4E33E6}" type="presParOf" srcId="{3D508FED-B847-461C-B8BD-72E4D465D419}" destId="{A41E4791-79A8-4DF1-983E-D4676EB0360F}" srcOrd="1" destOrd="0" presId="urn:microsoft.com/office/officeart/2018/2/layout/IconVerticalSolidList"/>
    <dgm:cxn modelId="{954F163A-8BA8-4B72-9D3F-30757BE12BC5}" type="presParOf" srcId="{3D508FED-B847-461C-B8BD-72E4D465D419}" destId="{69D0BD75-C200-4DE6-8F01-8F8549A3BB0B}" srcOrd="2" destOrd="0" presId="urn:microsoft.com/office/officeart/2018/2/layout/IconVerticalSolidList"/>
    <dgm:cxn modelId="{8EB3DF69-9698-4898-8D1F-99B048513867}" type="presParOf" srcId="{3D508FED-B847-461C-B8BD-72E4D465D419}" destId="{8F3A68C5-D008-403F-833C-61EF72853ED1}" srcOrd="3" destOrd="0" presId="urn:microsoft.com/office/officeart/2018/2/layout/IconVerticalSolidList"/>
    <dgm:cxn modelId="{D80D59F7-97F9-415C-8AA2-22C0BD965E9F}" type="presParOf" srcId="{76D5BDBD-4809-4ED5-90DF-CA2E5229D08B}" destId="{CC290048-BA3A-41E3-8FE3-641C0FA8DC7B}" srcOrd="1" destOrd="0" presId="urn:microsoft.com/office/officeart/2018/2/layout/IconVerticalSolidList"/>
    <dgm:cxn modelId="{D1EF5F52-61B6-4A26-BA95-C6EE3F649B8F}" type="presParOf" srcId="{76D5BDBD-4809-4ED5-90DF-CA2E5229D08B}" destId="{95972195-AF19-4724-8DA2-285DA2C2996C}" srcOrd="2" destOrd="0" presId="urn:microsoft.com/office/officeart/2018/2/layout/IconVerticalSolidList"/>
    <dgm:cxn modelId="{544E79BA-54DE-4210-A661-3EA16FD9B8D6}" type="presParOf" srcId="{95972195-AF19-4724-8DA2-285DA2C2996C}" destId="{460D17C8-8623-4AF4-A900-80829F1FDFB8}" srcOrd="0" destOrd="0" presId="urn:microsoft.com/office/officeart/2018/2/layout/IconVerticalSolidList"/>
    <dgm:cxn modelId="{0A812AF8-55BD-40B2-BD15-5FB474BD15D7}" type="presParOf" srcId="{95972195-AF19-4724-8DA2-285DA2C2996C}" destId="{95E09017-E89B-44FD-82AF-751F1F541314}" srcOrd="1" destOrd="0" presId="urn:microsoft.com/office/officeart/2018/2/layout/IconVerticalSolidList"/>
    <dgm:cxn modelId="{D6A7DCCD-A32B-4FF2-BC4A-20622601B94E}" type="presParOf" srcId="{95972195-AF19-4724-8DA2-285DA2C2996C}" destId="{0FA40CC6-DED9-4364-9AE9-61001C642037}" srcOrd="2" destOrd="0" presId="urn:microsoft.com/office/officeart/2018/2/layout/IconVerticalSolidList"/>
    <dgm:cxn modelId="{B4BED544-A93E-48CE-A594-22F750B4D8BF}" type="presParOf" srcId="{95972195-AF19-4724-8DA2-285DA2C2996C}" destId="{C60ED26F-0255-4989-A062-84CCF4A44460}" srcOrd="3" destOrd="0" presId="urn:microsoft.com/office/officeart/2018/2/layout/IconVerticalSolidList"/>
    <dgm:cxn modelId="{158E0146-3888-406D-9EE7-0A1C16493575}" type="presParOf" srcId="{76D5BDBD-4809-4ED5-90DF-CA2E5229D08B}" destId="{3E185777-C399-4A36-9B9C-6B75206523C9}" srcOrd="3" destOrd="0" presId="urn:microsoft.com/office/officeart/2018/2/layout/IconVerticalSolidList"/>
    <dgm:cxn modelId="{9264F1BF-267B-4E4F-A72C-48A07E4BCA0B}" type="presParOf" srcId="{76D5BDBD-4809-4ED5-90DF-CA2E5229D08B}" destId="{67DBE05B-C358-40A4-8B8B-2D4602D715D6}" srcOrd="4" destOrd="0" presId="urn:microsoft.com/office/officeart/2018/2/layout/IconVerticalSolidList"/>
    <dgm:cxn modelId="{86252DC6-8353-43E3-9D51-E14D89C18301}" type="presParOf" srcId="{67DBE05B-C358-40A4-8B8B-2D4602D715D6}" destId="{AE468CFE-88F6-44B2-8B3B-2483AEA9F65B}" srcOrd="0" destOrd="0" presId="urn:microsoft.com/office/officeart/2018/2/layout/IconVerticalSolidList"/>
    <dgm:cxn modelId="{7C4C9911-ACFF-4344-9BAB-B4F53620FB99}" type="presParOf" srcId="{67DBE05B-C358-40A4-8B8B-2D4602D715D6}" destId="{F9ECC2F2-0A0B-42C0-A103-6F8C0B39DDE1}" srcOrd="1" destOrd="0" presId="urn:microsoft.com/office/officeart/2018/2/layout/IconVerticalSolidList"/>
    <dgm:cxn modelId="{A1DB7E91-30E1-49CB-91A9-5609AEF25108}" type="presParOf" srcId="{67DBE05B-C358-40A4-8B8B-2D4602D715D6}" destId="{3B281B1C-8505-4DD4-A89E-60AFCB4B2596}" srcOrd="2" destOrd="0" presId="urn:microsoft.com/office/officeart/2018/2/layout/IconVerticalSolidList"/>
    <dgm:cxn modelId="{C695D5BA-3D18-4580-A62A-78FC8B1441A7}" type="presParOf" srcId="{67DBE05B-C358-40A4-8B8B-2D4602D715D6}" destId="{7A5AEDA5-B795-488A-8F7A-7F9A125DE44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36E175-582C-4AC6-84CB-53D58993183C}"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0ADA2F2-DAE6-43FF-8B22-CE248286181F}">
      <dgm:prSet/>
      <dgm:spPr/>
      <dgm:t>
        <a:bodyPr/>
        <a:lstStyle/>
        <a:p>
          <a:r>
            <a:rPr lang="en-GB" b="0" i="0" dirty="0"/>
            <a:t>Positive Emotions </a:t>
          </a:r>
          <a:endParaRPr lang="en-US" dirty="0"/>
        </a:p>
      </dgm:t>
    </dgm:pt>
    <dgm:pt modelId="{9FB49A0F-7122-4FC6-81AD-6447C3EF9B42}" type="parTrans" cxnId="{609EEAD9-D5AF-4EBA-929C-5B0F272813DB}">
      <dgm:prSet/>
      <dgm:spPr/>
      <dgm:t>
        <a:bodyPr/>
        <a:lstStyle/>
        <a:p>
          <a:endParaRPr lang="en-US"/>
        </a:p>
      </dgm:t>
    </dgm:pt>
    <dgm:pt modelId="{30268F10-8DAF-4286-AF2A-5BE8C0778E8F}" type="sibTrans" cxnId="{609EEAD9-D5AF-4EBA-929C-5B0F272813DB}">
      <dgm:prSet/>
      <dgm:spPr/>
      <dgm:t>
        <a:bodyPr/>
        <a:lstStyle/>
        <a:p>
          <a:endParaRPr lang="en-US"/>
        </a:p>
      </dgm:t>
    </dgm:pt>
    <dgm:pt modelId="{AD439815-7BF1-4FFC-ADD1-54AAC6DE191D}">
      <dgm:prSet/>
      <dgm:spPr/>
      <dgm:t>
        <a:bodyPr/>
        <a:lstStyle/>
        <a:p>
          <a:r>
            <a:rPr lang="en-GB" b="0" i="0" dirty="0"/>
            <a:t>Engagement </a:t>
          </a:r>
          <a:endParaRPr lang="en-US" dirty="0"/>
        </a:p>
      </dgm:t>
    </dgm:pt>
    <dgm:pt modelId="{3410F635-06F9-404B-BEDA-3237FFC2396A}" type="parTrans" cxnId="{66E13563-5EC3-405D-A503-5E17B75595F5}">
      <dgm:prSet/>
      <dgm:spPr/>
      <dgm:t>
        <a:bodyPr/>
        <a:lstStyle/>
        <a:p>
          <a:endParaRPr lang="en-US"/>
        </a:p>
      </dgm:t>
    </dgm:pt>
    <dgm:pt modelId="{DBEC1002-2550-4880-B9A6-C9CC31B2492B}" type="sibTrans" cxnId="{66E13563-5EC3-405D-A503-5E17B75595F5}">
      <dgm:prSet/>
      <dgm:spPr/>
      <dgm:t>
        <a:bodyPr/>
        <a:lstStyle/>
        <a:p>
          <a:endParaRPr lang="en-US"/>
        </a:p>
      </dgm:t>
    </dgm:pt>
    <dgm:pt modelId="{9520566F-79AC-417E-90E3-B554CFFF7E60}">
      <dgm:prSet/>
      <dgm:spPr/>
      <dgm:t>
        <a:bodyPr/>
        <a:lstStyle/>
        <a:p>
          <a:r>
            <a:rPr lang="en-GB" b="0" i="0" dirty="0"/>
            <a:t>Relationships </a:t>
          </a:r>
          <a:endParaRPr lang="en-US" dirty="0"/>
        </a:p>
      </dgm:t>
    </dgm:pt>
    <dgm:pt modelId="{748F2C41-78FC-4FA6-B5BF-A8A35413128A}" type="parTrans" cxnId="{D541A3CA-461A-453F-A47F-F028F5C04824}">
      <dgm:prSet/>
      <dgm:spPr/>
      <dgm:t>
        <a:bodyPr/>
        <a:lstStyle/>
        <a:p>
          <a:endParaRPr lang="en-US"/>
        </a:p>
      </dgm:t>
    </dgm:pt>
    <dgm:pt modelId="{1970DFF4-BE98-4821-AF07-441364D2E397}" type="sibTrans" cxnId="{D541A3CA-461A-453F-A47F-F028F5C04824}">
      <dgm:prSet/>
      <dgm:spPr/>
      <dgm:t>
        <a:bodyPr/>
        <a:lstStyle/>
        <a:p>
          <a:endParaRPr lang="en-US"/>
        </a:p>
      </dgm:t>
    </dgm:pt>
    <dgm:pt modelId="{3047F99D-389F-4C46-B644-B43E79C6D56D}">
      <dgm:prSet/>
      <dgm:spPr/>
      <dgm:t>
        <a:bodyPr/>
        <a:lstStyle/>
        <a:p>
          <a:r>
            <a:rPr lang="en-GB" b="0" i="0" dirty="0"/>
            <a:t>Meaning </a:t>
          </a:r>
          <a:endParaRPr lang="en-US" dirty="0"/>
        </a:p>
      </dgm:t>
    </dgm:pt>
    <dgm:pt modelId="{EBEBF172-71C8-4046-8BA9-CE2F8473AEDF}" type="parTrans" cxnId="{28028B65-640C-4C13-B239-91E83B5E833E}">
      <dgm:prSet/>
      <dgm:spPr/>
      <dgm:t>
        <a:bodyPr/>
        <a:lstStyle/>
        <a:p>
          <a:endParaRPr lang="en-US"/>
        </a:p>
      </dgm:t>
    </dgm:pt>
    <dgm:pt modelId="{4065B748-CF9E-4002-AE3F-34704CAE50D5}" type="sibTrans" cxnId="{28028B65-640C-4C13-B239-91E83B5E833E}">
      <dgm:prSet/>
      <dgm:spPr/>
      <dgm:t>
        <a:bodyPr/>
        <a:lstStyle/>
        <a:p>
          <a:endParaRPr lang="en-US"/>
        </a:p>
      </dgm:t>
    </dgm:pt>
    <dgm:pt modelId="{A9DBCF1A-BCBD-40FF-9BD9-541667A12A09}">
      <dgm:prSet/>
      <dgm:spPr/>
      <dgm:t>
        <a:bodyPr/>
        <a:lstStyle/>
        <a:p>
          <a:r>
            <a:rPr lang="en-GB" b="0" i="0" dirty="0"/>
            <a:t>Accomplishments </a:t>
          </a:r>
          <a:endParaRPr lang="en-US" dirty="0"/>
        </a:p>
      </dgm:t>
    </dgm:pt>
    <dgm:pt modelId="{172EB440-FC01-42DC-BD1C-4445BBA11054}" type="parTrans" cxnId="{14EFB3EA-C59B-46AF-B331-0B96EDE5D04D}">
      <dgm:prSet/>
      <dgm:spPr/>
      <dgm:t>
        <a:bodyPr/>
        <a:lstStyle/>
        <a:p>
          <a:endParaRPr lang="en-US"/>
        </a:p>
      </dgm:t>
    </dgm:pt>
    <dgm:pt modelId="{02858292-5935-41F5-9AF9-6F4D84D2F85C}" type="sibTrans" cxnId="{14EFB3EA-C59B-46AF-B331-0B96EDE5D04D}">
      <dgm:prSet/>
      <dgm:spPr/>
      <dgm:t>
        <a:bodyPr/>
        <a:lstStyle/>
        <a:p>
          <a:endParaRPr lang="en-US"/>
        </a:p>
      </dgm:t>
    </dgm:pt>
    <dgm:pt modelId="{7A0237D6-CC3C-46E5-A0DB-D199A4A8256B}" type="pres">
      <dgm:prSet presAssocID="{7C36E175-582C-4AC6-84CB-53D58993183C}" presName="root" presStyleCnt="0">
        <dgm:presLayoutVars>
          <dgm:dir/>
          <dgm:resizeHandles val="exact"/>
        </dgm:presLayoutVars>
      </dgm:prSet>
      <dgm:spPr/>
    </dgm:pt>
    <dgm:pt modelId="{49CBDB9A-EE4E-4C7D-90C7-ACDA6E07F5EA}" type="pres">
      <dgm:prSet presAssocID="{C0ADA2F2-DAE6-43FF-8B22-CE248286181F}" presName="compNode" presStyleCnt="0"/>
      <dgm:spPr/>
    </dgm:pt>
    <dgm:pt modelId="{1D633C4E-E57B-4EF9-A60D-4A7DD1DA86B6}" type="pres">
      <dgm:prSet presAssocID="{C0ADA2F2-DAE6-43FF-8B22-CE248286181F}" presName="bgRect" presStyleLbl="bgShp" presStyleIdx="0" presStyleCnt="5"/>
      <dgm:spPr/>
    </dgm:pt>
    <dgm:pt modelId="{0E8DD875-926E-411D-96D9-C2E413EFF57E}" type="pres">
      <dgm:prSet presAssocID="{C0ADA2F2-DAE6-43FF-8B22-CE248286181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77302B3E-DA7A-4695-A766-F36C07046705}" type="pres">
      <dgm:prSet presAssocID="{C0ADA2F2-DAE6-43FF-8B22-CE248286181F}" presName="spaceRect" presStyleCnt="0"/>
      <dgm:spPr/>
    </dgm:pt>
    <dgm:pt modelId="{E8B53C18-5C6D-40B1-BDD9-095ECCF9BAC0}" type="pres">
      <dgm:prSet presAssocID="{C0ADA2F2-DAE6-43FF-8B22-CE248286181F}" presName="parTx" presStyleLbl="revTx" presStyleIdx="0" presStyleCnt="5">
        <dgm:presLayoutVars>
          <dgm:chMax val="0"/>
          <dgm:chPref val="0"/>
        </dgm:presLayoutVars>
      </dgm:prSet>
      <dgm:spPr/>
    </dgm:pt>
    <dgm:pt modelId="{36EB656B-0ADD-448A-B3BF-D36E1CE4F554}" type="pres">
      <dgm:prSet presAssocID="{30268F10-8DAF-4286-AF2A-5BE8C0778E8F}" presName="sibTrans" presStyleCnt="0"/>
      <dgm:spPr/>
    </dgm:pt>
    <dgm:pt modelId="{9E0A2B61-D714-4073-89B3-8A7F92862168}" type="pres">
      <dgm:prSet presAssocID="{AD439815-7BF1-4FFC-ADD1-54AAC6DE191D}" presName="compNode" presStyleCnt="0"/>
      <dgm:spPr/>
    </dgm:pt>
    <dgm:pt modelId="{88E26601-A262-4FD2-8F81-40A2AA3C9877}" type="pres">
      <dgm:prSet presAssocID="{AD439815-7BF1-4FFC-ADD1-54AAC6DE191D}" presName="bgRect" presStyleLbl="bgShp" presStyleIdx="1" presStyleCnt="5"/>
      <dgm:spPr/>
    </dgm:pt>
    <dgm:pt modelId="{F942234B-28F2-4EA3-B48D-AC03907733D5}" type="pres">
      <dgm:prSet presAssocID="{AD439815-7BF1-4FFC-ADD1-54AAC6DE191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ng"/>
        </a:ext>
      </dgm:extLst>
    </dgm:pt>
    <dgm:pt modelId="{8E4F1F6B-8474-410E-8BB7-5DEDF262DB72}" type="pres">
      <dgm:prSet presAssocID="{AD439815-7BF1-4FFC-ADD1-54AAC6DE191D}" presName="spaceRect" presStyleCnt="0"/>
      <dgm:spPr/>
    </dgm:pt>
    <dgm:pt modelId="{9FAAD7A3-957A-4926-833A-F466E97F5B9D}" type="pres">
      <dgm:prSet presAssocID="{AD439815-7BF1-4FFC-ADD1-54AAC6DE191D}" presName="parTx" presStyleLbl="revTx" presStyleIdx="1" presStyleCnt="5">
        <dgm:presLayoutVars>
          <dgm:chMax val="0"/>
          <dgm:chPref val="0"/>
        </dgm:presLayoutVars>
      </dgm:prSet>
      <dgm:spPr/>
    </dgm:pt>
    <dgm:pt modelId="{412F52EB-DC51-4D16-990C-0787DDB5097B}" type="pres">
      <dgm:prSet presAssocID="{DBEC1002-2550-4880-B9A6-C9CC31B2492B}" presName="sibTrans" presStyleCnt="0"/>
      <dgm:spPr/>
    </dgm:pt>
    <dgm:pt modelId="{45CDF451-0EF6-4DE8-A9C9-ED3D6C6A1B4B}" type="pres">
      <dgm:prSet presAssocID="{9520566F-79AC-417E-90E3-B554CFFF7E60}" presName="compNode" presStyleCnt="0"/>
      <dgm:spPr/>
    </dgm:pt>
    <dgm:pt modelId="{4FDB3105-072A-4663-BA33-D140E76CB51A}" type="pres">
      <dgm:prSet presAssocID="{9520566F-79AC-417E-90E3-B554CFFF7E60}" presName="bgRect" presStyleLbl="bgShp" presStyleIdx="2" presStyleCnt="5"/>
      <dgm:spPr/>
    </dgm:pt>
    <dgm:pt modelId="{53E46478-A239-4007-AD52-D1D397C62F14}" type="pres">
      <dgm:prSet presAssocID="{9520566F-79AC-417E-90E3-B554CFFF7E6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D03DE409-3224-4769-A457-A3D0C2BBCA88}" type="pres">
      <dgm:prSet presAssocID="{9520566F-79AC-417E-90E3-B554CFFF7E60}" presName="spaceRect" presStyleCnt="0"/>
      <dgm:spPr/>
    </dgm:pt>
    <dgm:pt modelId="{5084A1E3-C37A-4467-A892-F8B409888A4E}" type="pres">
      <dgm:prSet presAssocID="{9520566F-79AC-417E-90E3-B554CFFF7E60}" presName="parTx" presStyleLbl="revTx" presStyleIdx="2" presStyleCnt="5">
        <dgm:presLayoutVars>
          <dgm:chMax val="0"/>
          <dgm:chPref val="0"/>
        </dgm:presLayoutVars>
      </dgm:prSet>
      <dgm:spPr/>
    </dgm:pt>
    <dgm:pt modelId="{162AC947-425F-43E2-9F22-22D349A7EA78}" type="pres">
      <dgm:prSet presAssocID="{1970DFF4-BE98-4821-AF07-441364D2E397}" presName="sibTrans" presStyleCnt="0"/>
      <dgm:spPr/>
    </dgm:pt>
    <dgm:pt modelId="{EC0BA6F5-4452-4EE8-991F-B9082D82F2B7}" type="pres">
      <dgm:prSet presAssocID="{3047F99D-389F-4C46-B644-B43E79C6D56D}" presName="compNode" presStyleCnt="0"/>
      <dgm:spPr/>
    </dgm:pt>
    <dgm:pt modelId="{C22750FF-C806-44F0-962F-0610E109481E}" type="pres">
      <dgm:prSet presAssocID="{3047F99D-389F-4C46-B644-B43E79C6D56D}" presName="bgRect" presStyleLbl="bgShp" presStyleIdx="3" presStyleCnt="5"/>
      <dgm:spPr/>
    </dgm:pt>
    <dgm:pt modelId="{60D69C7A-F47D-4100-943C-EFDF042BFA80}" type="pres">
      <dgm:prSet presAssocID="{3047F99D-389F-4C46-B644-B43E79C6D56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69D87B92-792F-4C41-8499-A37F06C837BE}" type="pres">
      <dgm:prSet presAssocID="{3047F99D-389F-4C46-B644-B43E79C6D56D}" presName="spaceRect" presStyleCnt="0"/>
      <dgm:spPr/>
    </dgm:pt>
    <dgm:pt modelId="{CC87E57F-BE0E-4DE2-8886-0E7D41CBE8FA}" type="pres">
      <dgm:prSet presAssocID="{3047F99D-389F-4C46-B644-B43E79C6D56D}" presName="parTx" presStyleLbl="revTx" presStyleIdx="3" presStyleCnt="5">
        <dgm:presLayoutVars>
          <dgm:chMax val="0"/>
          <dgm:chPref val="0"/>
        </dgm:presLayoutVars>
      </dgm:prSet>
      <dgm:spPr/>
    </dgm:pt>
    <dgm:pt modelId="{0FDF2243-10B7-43BE-AA33-BA88FD70D9D7}" type="pres">
      <dgm:prSet presAssocID="{4065B748-CF9E-4002-AE3F-34704CAE50D5}" presName="sibTrans" presStyleCnt="0"/>
      <dgm:spPr/>
    </dgm:pt>
    <dgm:pt modelId="{4384FC88-F1E8-40A0-98CB-4348B3F47434}" type="pres">
      <dgm:prSet presAssocID="{A9DBCF1A-BCBD-40FF-9BD9-541667A12A09}" presName="compNode" presStyleCnt="0"/>
      <dgm:spPr/>
    </dgm:pt>
    <dgm:pt modelId="{661C58C6-DF07-4713-94E9-43DC5E8F4331}" type="pres">
      <dgm:prSet presAssocID="{A9DBCF1A-BCBD-40FF-9BD9-541667A12A09}" presName="bgRect" presStyleLbl="bgShp" presStyleIdx="4" presStyleCnt="5"/>
      <dgm:spPr/>
    </dgm:pt>
    <dgm:pt modelId="{61E9F12A-4A07-4569-99E9-66280DDF93A8}" type="pres">
      <dgm:prSet presAssocID="{A9DBCF1A-BCBD-40FF-9BD9-541667A12A0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ibbon"/>
        </a:ext>
      </dgm:extLst>
    </dgm:pt>
    <dgm:pt modelId="{95271E86-A123-433F-BA91-185AB6AAF964}" type="pres">
      <dgm:prSet presAssocID="{A9DBCF1A-BCBD-40FF-9BD9-541667A12A09}" presName="spaceRect" presStyleCnt="0"/>
      <dgm:spPr/>
    </dgm:pt>
    <dgm:pt modelId="{FA8F63A6-03DA-40BD-9A6E-EC95BE825717}" type="pres">
      <dgm:prSet presAssocID="{A9DBCF1A-BCBD-40FF-9BD9-541667A12A09}" presName="parTx" presStyleLbl="revTx" presStyleIdx="4" presStyleCnt="5">
        <dgm:presLayoutVars>
          <dgm:chMax val="0"/>
          <dgm:chPref val="0"/>
        </dgm:presLayoutVars>
      </dgm:prSet>
      <dgm:spPr/>
    </dgm:pt>
  </dgm:ptLst>
  <dgm:cxnLst>
    <dgm:cxn modelId="{66E13563-5EC3-405D-A503-5E17B75595F5}" srcId="{7C36E175-582C-4AC6-84CB-53D58993183C}" destId="{AD439815-7BF1-4FFC-ADD1-54AAC6DE191D}" srcOrd="1" destOrd="0" parTransId="{3410F635-06F9-404B-BEDA-3237FFC2396A}" sibTransId="{DBEC1002-2550-4880-B9A6-C9CC31B2492B}"/>
    <dgm:cxn modelId="{28028B65-640C-4C13-B239-91E83B5E833E}" srcId="{7C36E175-582C-4AC6-84CB-53D58993183C}" destId="{3047F99D-389F-4C46-B644-B43E79C6D56D}" srcOrd="3" destOrd="0" parTransId="{EBEBF172-71C8-4046-8BA9-CE2F8473AEDF}" sibTransId="{4065B748-CF9E-4002-AE3F-34704CAE50D5}"/>
    <dgm:cxn modelId="{695C197C-4218-4D7A-96C7-BBA49277F149}" type="presOf" srcId="{7C36E175-582C-4AC6-84CB-53D58993183C}" destId="{7A0237D6-CC3C-46E5-A0DB-D199A4A8256B}" srcOrd="0" destOrd="0" presId="urn:microsoft.com/office/officeart/2018/2/layout/IconVerticalSolidList"/>
    <dgm:cxn modelId="{4B615184-58C9-48B9-A510-40F9EC4CF0C6}" type="presOf" srcId="{C0ADA2F2-DAE6-43FF-8B22-CE248286181F}" destId="{E8B53C18-5C6D-40B1-BDD9-095ECCF9BAC0}" srcOrd="0" destOrd="0" presId="urn:microsoft.com/office/officeart/2018/2/layout/IconVerticalSolidList"/>
    <dgm:cxn modelId="{264505AA-68FF-42B5-9227-C39AFB2968C1}" type="presOf" srcId="{3047F99D-389F-4C46-B644-B43E79C6D56D}" destId="{CC87E57F-BE0E-4DE2-8886-0E7D41CBE8FA}" srcOrd="0" destOrd="0" presId="urn:microsoft.com/office/officeart/2018/2/layout/IconVerticalSolidList"/>
    <dgm:cxn modelId="{366549AE-9F5F-4C0A-887F-C4D41F8BFB3A}" type="presOf" srcId="{9520566F-79AC-417E-90E3-B554CFFF7E60}" destId="{5084A1E3-C37A-4467-A892-F8B409888A4E}" srcOrd="0" destOrd="0" presId="urn:microsoft.com/office/officeart/2018/2/layout/IconVerticalSolidList"/>
    <dgm:cxn modelId="{D541A3CA-461A-453F-A47F-F028F5C04824}" srcId="{7C36E175-582C-4AC6-84CB-53D58993183C}" destId="{9520566F-79AC-417E-90E3-B554CFFF7E60}" srcOrd="2" destOrd="0" parTransId="{748F2C41-78FC-4FA6-B5BF-A8A35413128A}" sibTransId="{1970DFF4-BE98-4821-AF07-441364D2E397}"/>
    <dgm:cxn modelId="{609EEAD9-D5AF-4EBA-929C-5B0F272813DB}" srcId="{7C36E175-582C-4AC6-84CB-53D58993183C}" destId="{C0ADA2F2-DAE6-43FF-8B22-CE248286181F}" srcOrd="0" destOrd="0" parTransId="{9FB49A0F-7122-4FC6-81AD-6447C3EF9B42}" sibTransId="{30268F10-8DAF-4286-AF2A-5BE8C0778E8F}"/>
    <dgm:cxn modelId="{A14013E0-F453-47EB-AA35-8276E511F57C}" type="presOf" srcId="{AD439815-7BF1-4FFC-ADD1-54AAC6DE191D}" destId="{9FAAD7A3-957A-4926-833A-F466E97F5B9D}" srcOrd="0" destOrd="0" presId="urn:microsoft.com/office/officeart/2018/2/layout/IconVerticalSolidList"/>
    <dgm:cxn modelId="{14EFB3EA-C59B-46AF-B331-0B96EDE5D04D}" srcId="{7C36E175-582C-4AC6-84CB-53D58993183C}" destId="{A9DBCF1A-BCBD-40FF-9BD9-541667A12A09}" srcOrd="4" destOrd="0" parTransId="{172EB440-FC01-42DC-BD1C-4445BBA11054}" sibTransId="{02858292-5935-41F5-9AF9-6F4D84D2F85C}"/>
    <dgm:cxn modelId="{132D87F7-3ECC-4B2A-854D-C34FAA1B75D3}" type="presOf" srcId="{A9DBCF1A-BCBD-40FF-9BD9-541667A12A09}" destId="{FA8F63A6-03DA-40BD-9A6E-EC95BE825717}" srcOrd="0" destOrd="0" presId="urn:microsoft.com/office/officeart/2018/2/layout/IconVerticalSolidList"/>
    <dgm:cxn modelId="{B59F6354-1ED7-4E1D-AB30-32D7133F1AB0}" type="presParOf" srcId="{7A0237D6-CC3C-46E5-A0DB-D199A4A8256B}" destId="{49CBDB9A-EE4E-4C7D-90C7-ACDA6E07F5EA}" srcOrd="0" destOrd="0" presId="urn:microsoft.com/office/officeart/2018/2/layout/IconVerticalSolidList"/>
    <dgm:cxn modelId="{5C4396C8-31FA-4DA6-9E2F-C5215A8671FD}" type="presParOf" srcId="{49CBDB9A-EE4E-4C7D-90C7-ACDA6E07F5EA}" destId="{1D633C4E-E57B-4EF9-A60D-4A7DD1DA86B6}" srcOrd="0" destOrd="0" presId="urn:microsoft.com/office/officeart/2018/2/layout/IconVerticalSolidList"/>
    <dgm:cxn modelId="{2A61534A-5536-47B8-B2D2-AD39A382F271}" type="presParOf" srcId="{49CBDB9A-EE4E-4C7D-90C7-ACDA6E07F5EA}" destId="{0E8DD875-926E-411D-96D9-C2E413EFF57E}" srcOrd="1" destOrd="0" presId="urn:microsoft.com/office/officeart/2018/2/layout/IconVerticalSolidList"/>
    <dgm:cxn modelId="{C1EEBB57-77FE-403D-B82F-ECDA9BC47CA2}" type="presParOf" srcId="{49CBDB9A-EE4E-4C7D-90C7-ACDA6E07F5EA}" destId="{77302B3E-DA7A-4695-A766-F36C07046705}" srcOrd="2" destOrd="0" presId="urn:microsoft.com/office/officeart/2018/2/layout/IconVerticalSolidList"/>
    <dgm:cxn modelId="{A3457FDE-25FD-4A59-8513-5356FC8D263E}" type="presParOf" srcId="{49CBDB9A-EE4E-4C7D-90C7-ACDA6E07F5EA}" destId="{E8B53C18-5C6D-40B1-BDD9-095ECCF9BAC0}" srcOrd="3" destOrd="0" presId="urn:microsoft.com/office/officeart/2018/2/layout/IconVerticalSolidList"/>
    <dgm:cxn modelId="{CF4A42FD-9EA9-46D8-8D12-B783EAB259A3}" type="presParOf" srcId="{7A0237D6-CC3C-46E5-A0DB-D199A4A8256B}" destId="{36EB656B-0ADD-448A-B3BF-D36E1CE4F554}" srcOrd="1" destOrd="0" presId="urn:microsoft.com/office/officeart/2018/2/layout/IconVerticalSolidList"/>
    <dgm:cxn modelId="{40E6CB8C-FC2A-49F1-80F7-FF98EE8215CD}" type="presParOf" srcId="{7A0237D6-CC3C-46E5-A0DB-D199A4A8256B}" destId="{9E0A2B61-D714-4073-89B3-8A7F92862168}" srcOrd="2" destOrd="0" presId="urn:microsoft.com/office/officeart/2018/2/layout/IconVerticalSolidList"/>
    <dgm:cxn modelId="{0EE2A30C-BC97-42EE-9A10-935635A7DA12}" type="presParOf" srcId="{9E0A2B61-D714-4073-89B3-8A7F92862168}" destId="{88E26601-A262-4FD2-8F81-40A2AA3C9877}" srcOrd="0" destOrd="0" presId="urn:microsoft.com/office/officeart/2018/2/layout/IconVerticalSolidList"/>
    <dgm:cxn modelId="{A3954B6F-9020-4A7F-BCF7-D065A372997E}" type="presParOf" srcId="{9E0A2B61-D714-4073-89B3-8A7F92862168}" destId="{F942234B-28F2-4EA3-B48D-AC03907733D5}" srcOrd="1" destOrd="0" presId="urn:microsoft.com/office/officeart/2018/2/layout/IconVerticalSolidList"/>
    <dgm:cxn modelId="{669752B3-AB60-4632-8945-696D19093967}" type="presParOf" srcId="{9E0A2B61-D714-4073-89B3-8A7F92862168}" destId="{8E4F1F6B-8474-410E-8BB7-5DEDF262DB72}" srcOrd="2" destOrd="0" presId="urn:microsoft.com/office/officeart/2018/2/layout/IconVerticalSolidList"/>
    <dgm:cxn modelId="{13584E75-C22A-4096-8C9B-5D48D06D0E31}" type="presParOf" srcId="{9E0A2B61-D714-4073-89B3-8A7F92862168}" destId="{9FAAD7A3-957A-4926-833A-F466E97F5B9D}" srcOrd="3" destOrd="0" presId="urn:microsoft.com/office/officeart/2018/2/layout/IconVerticalSolidList"/>
    <dgm:cxn modelId="{C77CF205-5E77-41FB-BFD7-02367F86FB45}" type="presParOf" srcId="{7A0237D6-CC3C-46E5-A0DB-D199A4A8256B}" destId="{412F52EB-DC51-4D16-990C-0787DDB5097B}" srcOrd="3" destOrd="0" presId="urn:microsoft.com/office/officeart/2018/2/layout/IconVerticalSolidList"/>
    <dgm:cxn modelId="{EF903404-909A-4A56-8BC1-D5B8BE42FEDD}" type="presParOf" srcId="{7A0237D6-CC3C-46E5-A0DB-D199A4A8256B}" destId="{45CDF451-0EF6-4DE8-A9C9-ED3D6C6A1B4B}" srcOrd="4" destOrd="0" presId="urn:microsoft.com/office/officeart/2018/2/layout/IconVerticalSolidList"/>
    <dgm:cxn modelId="{53974BE9-71BC-4661-B3FE-747B08ADD314}" type="presParOf" srcId="{45CDF451-0EF6-4DE8-A9C9-ED3D6C6A1B4B}" destId="{4FDB3105-072A-4663-BA33-D140E76CB51A}" srcOrd="0" destOrd="0" presId="urn:microsoft.com/office/officeart/2018/2/layout/IconVerticalSolidList"/>
    <dgm:cxn modelId="{E771F68C-FE67-4E1E-9352-C82CB27DA900}" type="presParOf" srcId="{45CDF451-0EF6-4DE8-A9C9-ED3D6C6A1B4B}" destId="{53E46478-A239-4007-AD52-D1D397C62F14}" srcOrd="1" destOrd="0" presId="urn:microsoft.com/office/officeart/2018/2/layout/IconVerticalSolidList"/>
    <dgm:cxn modelId="{0DC76D70-7D9F-45FF-8564-4DB998181E15}" type="presParOf" srcId="{45CDF451-0EF6-4DE8-A9C9-ED3D6C6A1B4B}" destId="{D03DE409-3224-4769-A457-A3D0C2BBCA88}" srcOrd="2" destOrd="0" presId="urn:microsoft.com/office/officeart/2018/2/layout/IconVerticalSolidList"/>
    <dgm:cxn modelId="{D8D60EBB-5ACF-4DD1-85BB-F5BB73B4C0D1}" type="presParOf" srcId="{45CDF451-0EF6-4DE8-A9C9-ED3D6C6A1B4B}" destId="{5084A1E3-C37A-4467-A892-F8B409888A4E}" srcOrd="3" destOrd="0" presId="urn:microsoft.com/office/officeart/2018/2/layout/IconVerticalSolidList"/>
    <dgm:cxn modelId="{69ACBDB1-18CE-48F7-8500-B512EC360B15}" type="presParOf" srcId="{7A0237D6-CC3C-46E5-A0DB-D199A4A8256B}" destId="{162AC947-425F-43E2-9F22-22D349A7EA78}" srcOrd="5" destOrd="0" presId="urn:microsoft.com/office/officeart/2018/2/layout/IconVerticalSolidList"/>
    <dgm:cxn modelId="{A284BA46-7BA7-41E1-B204-604D5B7B3019}" type="presParOf" srcId="{7A0237D6-CC3C-46E5-A0DB-D199A4A8256B}" destId="{EC0BA6F5-4452-4EE8-991F-B9082D82F2B7}" srcOrd="6" destOrd="0" presId="urn:microsoft.com/office/officeart/2018/2/layout/IconVerticalSolidList"/>
    <dgm:cxn modelId="{A20415E7-A34F-4AAA-8BBA-4818E7547700}" type="presParOf" srcId="{EC0BA6F5-4452-4EE8-991F-B9082D82F2B7}" destId="{C22750FF-C806-44F0-962F-0610E109481E}" srcOrd="0" destOrd="0" presId="urn:microsoft.com/office/officeart/2018/2/layout/IconVerticalSolidList"/>
    <dgm:cxn modelId="{73D96897-052B-490D-A2EF-766141F5C4E5}" type="presParOf" srcId="{EC0BA6F5-4452-4EE8-991F-B9082D82F2B7}" destId="{60D69C7A-F47D-4100-943C-EFDF042BFA80}" srcOrd="1" destOrd="0" presId="urn:microsoft.com/office/officeart/2018/2/layout/IconVerticalSolidList"/>
    <dgm:cxn modelId="{2F858262-F848-4489-BDED-28D2367B39E9}" type="presParOf" srcId="{EC0BA6F5-4452-4EE8-991F-B9082D82F2B7}" destId="{69D87B92-792F-4C41-8499-A37F06C837BE}" srcOrd="2" destOrd="0" presId="urn:microsoft.com/office/officeart/2018/2/layout/IconVerticalSolidList"/>
    <dgm:cxn modelId="{D5AF9D9F-C422-440D-86A7-EF3E41C5E9B3}" type="presParOf" srcId="{EC0BA6F5-4452-4EE8-991F-B9082D82F2B7}" destId="{CC87E57F-BE0E-4DE2-8886-0E7D41CBE8FA}" srcOrd="3" destOrd="0" presId="urn:microsoft.com/office/officeart/2018/2/layout/IconVerticalSolidList"/>
    <dgm:cxn modelId="{F4824962-6271-44C2-8609-F86EF891065D}" type="presParOf" srcId="{7A0237D6-CC3C-46E5-A0DB-D199A4A8256B}" destId="{0FDF2243-10B7-43BE-AA33-BA88FD70D9D7}" srcOrd="7" destOrd="0" presId="urn:microsoft.com/office/officeart/2018/2/layout/IconVerticalSolidList"/>
    <dgm:cxn modelId="{0EC8EB7B-0989-4433-A2DB-4FD2EB006928}" type="presParOf" srcId="{7A0237D6-CC3C-46E5-A0DB-D199A4A8256B}" destId="{4384FC88-F1E8-40A0-98CB-4348B3F47434}" srcOrd="8" destOrd="0" presId="urn:microsoft.com/office/officeart/2018/2/layout/IconVerticalSolidList"/>
    <dgm:cxn modelId="{F789CA6F-BE46-442C-B38D-895B806C1065}" type="presParOf" srcId="{4384FC88-F1E8-40A0-98CB-4348B3F47434}" destId="{661C58C6-DF07-4713-94E9-43DC5E8F4331}" srcOrd="0" destOrd="0" presId="urn:microsoft.com/office/officeart/2018/2/layout/IconVerticalSolidList"/>
    <dgm:cxn modelId="{61BE0242-E968-42C5-B9EF-E05A726E773F}" type="presParOf" srcId="{4384FC88-F1E8-40A0-98CB-4348B3F47434}" destId="{61E9F12A-4A07-4569-99E9-66280DDF93A8}" srcOrd="1" destOrd="0" presId="urn:microsoft.com/office/officeart/2018/2/layout/IconVerticalSolidList"/>
    <dgm:cxn modelId="{FC019F49-6505-45A6-8462-66FB143EEA88}" type="presParOf" srcId="{4384FC88-F1E8-40A0-98CB-4348B3F47434}" destId="{95271E86-A123-433F-BA91-185AB6AAF964}" srcOrd="2" destOrd="0" presId="urn:microsoft.com/office/officeart/2018/2/layout/IconVerticalSolidList"/>
    <dgm:cxn modelId="{6BA54903-AA9E-4595-AA94-654BB07A8F1A}" type="presParOf" srcId="{4384FC88-F1E8-40A0-98CB-4348B3F47434}" destId="{FA8F63A6-03DA-40BD-9A6E-EC95BE82571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C3CA83-6C72-AF47-A09C-51DC59067553}">
      <dsp:nvSpPr>
        <dsp:cNvPr id="0" name=""/>
        <dsp:cNvSpPr/>
      </dsp:nvSpPr>
      <dsp:spPr>
        <a:xfrm>
          <a:off x="0" y="1323"/>
          <a:ext cx="108489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E6D964-6529-8144-960E-2CFBA3A2AC67}">
      <dsp:nvSpPr>
        <dsp:cNvPr id="0" name=""/>
        <dsp:cNvSpPr/>
      </dsp:nvSpPr>
      <dsp:spPr>
        <a:xfrm>
          <a:off x="0" y="1323"/>
          <a:ext cx="10848975" cy="902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hlinkClick xmlns:r="http://schemas.openxmlformats.org/officeDocument/2006/relationships" r:id="rId1"/>
            </a:rPr>
            <a:t>https://www.unicef.org.uk/rights-respecting-schools/resources/teaching-resources/best-practice-case-studies/</a:t>
          </a:r>
          <a:endParaRPr lang="en-US" sz="2500" kern="1200" dirty="0"/>
        </a:p>
      </dsp:txBody>
      <dsp:txXfrm>
        <a:off x="0" y="1323"/>
        <a:ext cx="10848975" cy="902572"/>
      </dsp:txXfrm>
    </dsp:sp>
    <dsp:sp modelId="{E96885BB-3536-9645-BCAA-998E4D496E9A}">
      <dsp:nvSpPr>
        <dsp:cNvPr id="0" name=""/>
        <dsp:cNvSpPr/>
      </dsp:nvSpPr>
      <dsp:spPr>
        <a:xfrm>
          <a:off x="0" y="903895"/>
          <a:ext cx="108489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4B1FC2-87AC-2C41-99AF-0A5F2BC33BD3}">
      <dsp:nvSpPr>
        <dsp:cNvPr id="0" name=""/>
        <dsp:cNvSpPr/>
      </dsp:nvSpPr>
      <dsp:spPr>
        <a:xfrm>
          <a:off x="0" y="903895"/>
          <a:ext cx="10848975" cy="902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Read a Case Study from a Primary School Setting</a:t>
          </a:r>
        </a:p>
      </dsp:txBody>
      <dsp:txXfrm>
        <a:off x="0" y="903895"/>
        <a:ext cx="10848975" cy="902572"/>
      </dsp:txXfrm>
    </dsp:sp>
    <dsp:sp modelId="{CCBD7F27-1F36-544C-98C5-9224A88E3CB0}">
      <dsp:nvSpPr>
        <dsp:cNvPr id="0" name=""/>
        <dsp:cNvSpPr/>
      </dsp:nvSpPr>
      <dsp:spPr>
        <a:xfrm>
          <a:off x="0" y="1806468"/>
          <a:ext cx="108489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04FEBF-6CF9-F94A-B23F-250A4BBA44C6}">
      <dsp:nvSpPr>
        <dsp:cNvPr id="0" name=""/>
        <dsp:cNvSpPr/>
      </dsp:nvSpPr>
      <dsp:spPr>
        <a:xfrm>
          <a:off x="0" y="1806468"/>
          <a:ext cx="10848975" cy="902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Research  </a:t>
          </a:r>
          <a:r>
            <a:rPr lang="en-GB" sz="2500" kern="1200" dirty="0"/>
            <a:t>h</a:t>
          </a:r>
          <a:r>
            <a:rPr lang="en-GB" sz="2500" b="0" i="0" kern="1200" dirty="0"/>
            <a:t>ow do children’s rights impact their wellbeing? </a:t>
          </a:r>
          <a:endParaRPr lang="en-US" sz="2500" kern="1200" dirty="0"/>
        </a:p>
      </dsp:txBody>
      <dsp:txXfrm>
        <a:off x="0" y="1806468"/>
        <a:ext cx="10848975" cy="9025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D5887-1EFE-481F-BA4E-40ED87D0CB9A}">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1E4791-79A8-4DF1-983E-D4676EB0360F}">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3A68C5-D008-403F-833C-61EF72853ED1}">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b="0" i="0" kern="1200"/>
            <a:t>Sort and justify 10 of the children’s rights that they feel are the most important for their setting, and, justify why? </a:t>
          </a:r>
          <a:endParaRPr lang="en-US" sz="2100" kern="1200"/>
        </a:p>
      </dsp:txBody>
      <dsp:txXfrm>
        <a:off x="1435590" y="531"/>
        <a:ext cx="9080009" cy="1242935"/>
      </dsp:txXfrm>
    </dsp:sp>
    <dsp:sp modelId="{460D17C8-8623-4AF4-A900-80829F1FDFB8}">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E09017-E89B-44FD-82AF-751F1F541314}">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0ED26F-0255-4989-A062-84CCF4A44460}">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b="0" i="0" kern="1200"/>
            <a:t>Use the UNCRC website to plan a lesson to introduce the rights to the children in a purposeful and contextual way </a:t>
          </a:r>
          <a:endParaRPr lang="en-US" sz="2100" kern="1200"/>
        </a:p>
      </dsp:txBody>
      <dsp:txXfrm>
        <a:off x="1435590" y="1554201"/>
        <a:ext cx="9080009" cy="1242935"/>
      </dsp:txXfrm>
    </dsp:sp>
    <dsp:sp modelId="{AE468CFE-88F6-44B2-8B3B-2483AEA9F65B}">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ECC2F2-0A0B-42C0-A103-6F8C0B39DDE1}">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5AEDA5-B795-488A-8F7A-7F9A125DE442}">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b="0" i="0" kern="1200"/>
            <a:t>Carousel within a group and share a ‘right’ to plan and share a ‘deep dive’ to find authentic context as to how the right is relevant on a local, national and international level. Split into age appropriate to discuss. </a:t>
          </a:r>
          <a:endParaRPr lang="en-US" sz="2100" kern="1200"/>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633C4E-E57B-4EF9-A60D-4A7DD1DA86B6}">
      <dsp:nvSpPr>
        <dsp:cNvPr id="0" name=""/>
        <dsp:cNvSpPr/>
      </dsp:nvSpPr>
      <dsp:spPr>
        <a:xfrm>
          <a:off x="0" y="1564"/>
          <a:ext cx="2878160" cy="3332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8DD875-926E-411D-96D9-C2E413EFF57E}">
      <dsp:nvSpPr>
        <dsp:cNvPr id="0" name=""/>
        <dsp:cNvSpPr/>
      </dsp:nvSpPr>
      <dsp:spPr>
        <a:xfrm>
          <a:off x="100806" y="76544"/>
          <a:ext cx="183283" cy="1832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B53C18-5C6D-40B1-BDD9-095ECCF9BAC0}">
      <dsp:nvSpPr>
        <dsp:cNvPr id="0" name=""/>
        <dsp:cNvSpPr/>
      </dsp:nvSpPr>
      <dsp:spPr>
        <a:xfrm>
          <a:off x="384895" y="1564"/>
          <a:ext cx="2493264" cy="333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268" tIns="35268" rIns="35268" bIns="35268" numCol="1" spcCol="1270" anchor="ctr" anchorCtr="0">
          <a:noAutofit/>
        </a:bodyPr>
        <a:lstStyle/>
        <a:p>
          <a:pPr marL="0" lvl="0" indent="0" algn="l" defTabSz="800100">
            <a:lnSpc>
              <a:spcPct val="90000"/>
            </a:lnSpc>
            <a:spcBef>
              <a:spcPct val="0"/>
            </a:spcBef>
            <a:spcAft>
              <a:spcPct val="35000"/>
            </a:spcAft>
            <a:buNone/>
          </a:pPr>
          <a:r>
            <a:rPr lang="en-GB" sz="1800" b="0" i="0" kern="1200" dirty="0"/>
            <a:t>Positive Emotions </a:t>
          </a:r>
          <a:endParaRPr lang="en-US" sz="1800" kern="1200" dirty="0"/>
        </a:p>
      </dsp:txBody>
      <dsp:txXfrm>
        <a:off x="384895" y="1564"/>
        <a:ext cx="2493264" cy="333242"/>
      </dsp:txXfrm>
    </dsp:sp>
    <dsp:sp modelId="{88E26601-A262-4FD2-8F81-40A2AA3C9877}">
      <dsp:nvSpPr>
        <dsp:cNvPr id="0" name=""/>
        <dsp:cNvSpPr/>
      </dsp:nvSpPr>
      <dsp:spPr>
        <a:xfrm>
          <a:off x="0" y="418118"/>
          <a:ext cx="2878160" cy="3332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42234B-28F2-4EA3-B48D-AC03907733D5}">
      <dsp:nvSpPr>
        <dsp:cNvPr id="0" name=""/>
        <dsp:cNvSpPr/>
      </dsp:nvSpPr>
      <dsp:spPr>
        <a:xfrm>
          <a:off x="100806" y="493097"/>
          <a:ext cx="183283" cy="1832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AAD7A3-957A-4926-833A-F466E97F5B9D}">
      <dsp:nvSpPr>
        <dsp:cNvPr id="0" name=""/>
        <dsp:cNvSpPr/>
      </dsp:nvSpPr>
      <dsp:spPr>
        <a:xfrm>
          <a:off x="384895" y="418118"/>
          <a:ext cx="2493264" cy="333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268" tIns="35268" rIns="35268" bIns="35268" numCol="1" spcCol="1270" anchor="ctr" anchorCtr="0">
          <a:noAutofit/>
        </a:bodyPr>
        <a:lstStyle/>
        <a:p>
          <a:pPr marL="0" lvl="0" indent="0" algn="l" defTabSz="800100">
            <a:lnSpc>
              <a:spcPct val="90000"/>
            </a:lnSpc>
            <a:spcBef>
              <a:spcPct val="0"/>
            </a:spcBef>
            <a:spcAft>
              <a:spcPct val="35000"/>
            </a:spcAft>
            <a:buNone/>
          </a:pPr>
          <a:r>
            <a:rPr lang="en-GB" sz="1800" b="0" i="0" kern="1200" dirty="0"/>
            <a:t>Engagement </a:t>
          </a:r>
          <a:endParaRPr lang="en-US" sz="1800" kern="1200" dirty="0"/>
        </a:p>
      </dsp:txBody>
      <dsp:txXfrm>
        <a:off x="384895" y="418118"/>
        <a:ext cx="2493264" cy="333242"/>
      </dsp:txXfrm>
    </dsp:sp>
    <dsp:sp modelId="{4FDB3105-072A-4663-BA33-D140E76CB51A}">
      <dsp:nvSpPr>
        <dsp:cNvPr id="0" name=""/>
        <dsp:cNvSpPr/>
      </dsp:nvSpPr>
      <dsp:spPr>
        <a:xfrm>
          <a:off x="0" y="834672"/>
          <a:ext cx="2878160" cy="3332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E46478-A239-4007-AD52-D1D397C62F14}">
      <dsp:nvSpPr>
        <dsp:cNvPr id="0" name=""/>
        <dsp:cNvSpPr/>
      </dsp:nvSpPr>
      <dsp:spPr>
        <a:xfrm>
          <a:off x="100806" y="909651"/>
          <a:ext cx="183283" cy="1832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84A1E3-C37A-4467-A892-F8B409888A4E}">
      <dsp:nvSpPr>
        <dsp:cNvPr id="0" name=""/>
        <dsp:cNvSpPr/>
      </dsp:nvSpPr>
      <dsp:spPr>
        <a:xfrm>
          <a:off x="384895" y="834672"/>
          <a:ext cx="2493264" cy="333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268" tIns="35268" rIns="35268" bIns="35268" numCol="1" spcCol="1270" anchor="ctr" anchorCtr="0">
          <a:noAutofit/>
        </a:bodyPr>
        <a:lstStyle/>
        <a:p>
          <a:pPr marL="0" lvl="0" indent="0" algn="l" defTabSz="800100">
            <a:lnSpc>
              <a:spcPct val="90000"/>
            </a:lnSpc>
            <a:spcBef>
              <a:spcPct val="0"/>
            </a:spcBef>
            <a:spcAft>
              <a:spcPct val="35000"/>
            </a:spcAft>
            <a:buNone/>
          </a:pPr>
          <a:r>
            <a:rPr lang="en-GB" sz="1800" b="0" i="0" kern="1200" dirty="0"/>
            <a:t>Relationships </a:t>
          </a:r>
          <a:endParaRPr lang="en-US" sz="1800" kern="1200" dirty="0"/>
        </a:p>
      </dsp:txBody>
      <dsp:txXfrm>
        <a:off x="384895" y="834672"/>
        <a:ext cx="2493264" cy="333242"/>
      </dsp:txXfrm>
    </dsp:sp>
    <dsp:sp modelId="{C22750FF-C806-44F0-962F-0610E109481E}">
      <dsp:nvSpPr>
        <dsp:cNvPr id="0" name=""/>
        <dsp:cNvSpPr/>
      </dsp:nvSpPr>
      <dsp:spPr>
        <a:xfrm>
          <a:off x="0" y="1251225"/>
          <a:ext cx="2878160" cy="3332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D69C7A-F47D-4100-943C-EFDF042BFA80}">
      <dsp:nvSpPr>
        <dsp:cNvPr id="0" name=""/>
        <dsp:cNvSpPr/>
      </dsp:nvSpPr>
      <dsp:spPr>
        <a:xfrm>
          <a:off x="100806" y="1326205"/>
          <a:ext cx="183283" cy="1832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87E57F-BE0E-4DE2-8886-0E7D41CBE8FA}">
      <dsp:nvSpPr>
        <dsp:cNvPr id="0" name=""/>
        <dsp:cNvSpPr/>
      </dsp:nvSpPr>
      <dsp:spPr>
        <a:xfrm>
          <a:off x="384895" y="1251225"/>
          <a:ext cx="2493264" cy="333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268" tIns="35268" rIns="35268" bIns="35268" numCol="1" spcCol="1270" anchor="ctr" anchorCtr="0">
          <a:noAutofit/>
        </a:bodyPr>
        <a:lstStyle/>
        <a:p>
          <a:pPr marL="0" lvl="0" indent="0" algn="l" defTabSz="800100">
            <a:lnSpc>
              <a:spcPct val="90000"/>
            </a:lnSpc>
            <a:spcBef>
              <a:spcPct val="0"/>
            </a:spcBef>
            <a:spcAft>
              <a:spcPct val="35000"/>
            </a:spcAft>
            <a:buNone/>
          </a:pPr>
          <a:r>
            <a:rPr lang="en-GB" sz="1800" b="0" i="0" kern="1200" dirty="0"/>
            <a:t>Meaning </a:t>
          </a:r>
          <a:endParaRPr lang="en-US" sz="1800" kern="1200" dirty="0"/>
        </a:p>
      </dsp:txBody>
      <dsp:txXfrm>
        <a:off x="384895" y="1251225"/>
        <a:ext cx="2493264" cy="333242"/>
      </dsp:txXfrm>
    </dsp:sp>
    <dsp:sp modelId="{661C58C6-DF07-4713-94E9-43DC5E8F4331}">
      <dsp:nvSpPr>
        <dsp:cNvPr id="0" name=""/>
        <dsp:cNvSpPr/>
      </dsp:nvSpPr>
      <dsp:spPr>
        <a:xfrm>
          <a:off x="0" y="1667779"/>
          <a:ext cx="2878160" cy="3332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E9F12A-4A07-4569-99E9-66280DDF93A8}">
      <dsp:nvSpPr>
        <dsp:cNvPr id="0" name=""/>
        <dsp:cNvSpPr/>
      </dsp:nvSpPr>
      <dsp:spPr>
        <a:xfrm>
          <a:off x="100806" y="1742759"/>
          <a:ext cx="183283" cy="1832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8F63A6-03DA-40BD-9A6E-EC95BE825717}">
      <dsp:nvSpPr>
        <dsp:cNvPr id="0" name=""/>
        <dsp:cNvSpPr/>
      </dsp:nvSpPr>
      <dsp:spPr>
        <a:xfrm>
          <a:off x="384895" y="1667779"/>
          <a:ext cx="2493264" cy="333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268" tIns="35268" rIns="35268" bIns="35268" numCol="1" spcCol="1270" anchor="ctr" anchorCtr="0">
          <a:noAutofit/>
        </a:bodyPr>
        <a:lstStyle/>
        <a:p>
          <a:pPr marL="0" lvl="0" indent="0" algn="l" defTabSz="800100">
            <a:lnSpc>
              <a:spcPct val="90000"/>
            </a:lnSpc>
            <a:spcBef>
              <a:spcPct val="0"/>
            </a:spcBef>
            <a:spcAft>
              <a:spcPct val="35000"/>
            </a:spcAft>
            <a:buNone/>
          </a:pPr>
          <a:r>
            <a:rPr lang="en-GB" sz="1800" b="0" i="0" kern="1200" dirty="0"/>
            <a:t>Accomplishments </a:t>
          </a:r>
          <a:endParaRPr lang="en-US" sz="1800" kern="1200" dirty="0"/>
        </a:p>
      </dsp:txBody>
      <dsp:txXfrm>
        <a:off x="384895" y="1667779"/>
        <a:ext cx="2493264" cy="33324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197FA1-FEC9-B64A-8A69-E49F7B6C483F}" type="datetimeFigureOut">
              <a:rPr lang="en-US" smtClean="0"/>
              <a:t>9/18/23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B5CD4A-272B-EB4E-AE3D-EA42329D0C4C}" type="slidenum">
              <a:rPr lang="en-US" smtClean="0"/>
              <a:t>‹#›</a:t>
            </a:fld>
            <a:endParaRPr lang="en-US"/>
          </a:p>
        </p:txBody>
      </p:sp>
    </p:spTree>
    <p:extLst>
      <p:ext uri="{BB962C8B-B14F-4D97-AF65-F5344CB8AC3E}">
        <p14:creationId xmlns:p14="http://schemas.microsoft.com/office/powerpoint/2010/main" val="2546089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46A2-DA41-1F4F-9229-678E7F8F1E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8588DD5-722A-7642-BE85-0B1363373B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E545FCC-DE4F-1547-9EB9-A84667CE9893}"/>
              </a:ext>
            </a:extLst>
          </p:cNvPr>
          <p:cNvSpPr>
            <a:spLocks noGrp="1"/>
          </p:cNvSpPr>
          <p:nvPr>
            <p:ph type="dt" sz="half" idx="10"/>
          </p:nvPr>
        </p:nvSpPr>
        <p:spPr/>
        <p:txBody>
          <a:bodyPr/>
          <a:lstStyle/>
          <a:p>
            <a:fld id="{D7789E8C-EA49-5545-BAEE-30F4084A78CE}" type="datetimeFigureOut">
              <a:rPr lang="en-US" smtClean="0"/>
              <a:t>9/18/23</a:t>
            </a:fld>
            <a:endParaRPr lang="en-US"/>
          </a:p>
        </p:txBody>
      </p:sp>
      <p:sp>
        <p:nvSpPr>
          <p:cNvPr id="5" name="Footer Placeholder 4">
            <a:extLst>
              <a:ext uri="{FF2B5EF4-FFF2-40B4-BE49-F238E27FC236}">
                <a16:creationId xmlns:a16="http://schemas.microsoft.com/office/drawing/2014/main" id="{ED027856-B3FE-0B48-A8CC-07C20E20F5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F9DCE8-44B3-8A44-883A-FA3D1A84C198}"/>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3014710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EF2CD-1176-B74B-8ACE-7A3A9A49A5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3350A54-F40C-1341-8972-934342117CC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32D45-200D-A24F-9F60-9C84A955B8DD}"/>
              </a:ext>
            </a:extLst>
          </p:cNvPr>
          <p:cNvSpPr>
            <a:spLocks noGrp="1"/>
          </p:cNvSpPr>
          <p:nvPr>
            <p:ph type="dt" sz="half" idx="10"/>
          </p:nvPr>
        </p:nvSpPr>
        <p:spPr/>
        <p:txBody>
          <a:bodyPr/>
          <a:lstStyle/>
          <a:p>
            <a:fld id="{D7789E8C-EA49-5545-BAEE-30F4084A78CE}" type="datetimeFigureOut">
              <a:rPr lang="en-US" smtClean="0"/>
              <a:t>9/18/23</a:t>
            </a:fld>
            <a:endParaRPr lang="en-US"/>
          </a:p>
        </p:txBody>
      </p:sp>
      <p:sp>
        <p:nvSpPr>
          <p:cNvPr id="5" name="Footer Placeholder 4">
            <a:extLst>
              <a:ext uri="{FF2B5EF4-FFF2-40B4-BE49-F238E27FC236}">
                <a16:creationId xmlns:a16="http://schemas.microsoft.com/office/drawing/2014/main" id="{960BE3D8-06EC-954E-8C20-FF640C31DB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92705B-B14D-8649-B685-4BE0F005A3F8}"/>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1437558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0C9CE-1BE6-BD43-959D-EF103487C7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6F22165-118B-DE41-BE2D-32915AA90A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1E38D94-7432-AE4C-9421-B5CA996C5F75}"/>
              </a:ext>
            </a:extLst>
          </p:cNvPr>
          <p:cNvSpPr>
            <a:spLocks noGrp="1"/>
          </p:cNvSpPr>
          <p:nvPr>
            <p:ph type="dt" sz="half" idx="10"/>
          </p:nvPr>
        </p:nvSpPr>
        <p:spPr/>
        <p:txBody>
          <a:bodyPr/>
          <a:lstStyle/>
          <a:p>
            <a:fld id="{D7789E8C-EA49-5545-BAEE-30F4084A78CE}" type="datetimeFigureOut">
              <a:rPr lang="en-US" smtClean="0"/>
              <a:t>9/18/23</a:t>
            </a:fld>
            <a:endParaRPr lang="en-US"/>
          </a:p>
        </p:txBody>
      </p:sp>
      <p:sp>
        <p:nvSpPr>
          <p:cNvPr id="5" name="Footer Placeholder 4">
            <a:extLst>
              <a:ext uri="{FF2B5EF4-FFF2-40B4-BE49-F238E27FC236}">
                <a16:creationId xmlns:a16="http://schemas.microsoft.com/office/drawing/2014/main" id="{7F3BCDC1-D470-0243-9AC0-743A19B401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DC05A-1E03-334D-996F-E2D176F8D3E8}"/>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309426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0DC88-A843-E943-8040-F09FF16CDB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096F8C6-627A-8B46-B594-2CAE01623CD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F10D466-B8F8-0341-A55C-66AF3A1337B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7251C1E-AA7E-C24F-8390-21C7C18BDEAB}"/>
              </a:ext>
            </a:extLst>
          </p:cNvPr>
          <p:cNvSpPr>
            <a:spLocks noGrp="1"/>
          </p:cNvSpPr>
          <p:nvPr>
            <p:ph type="dt" sz="half" idx="10"/>
          </p:nvPr>
        </p:nvSpPr>
        <p:spPr/>
        <p:txBody>
          <a:bodyPr/>
          <a:lstStyle/>
          <a:p>
            <a:fld id="{D7789E8C-EA49-5545-BAEE-30F4084A78CE}" type="datetimeFigureOut">
              <a:rPr lang="en-US" smtClean="0"/>
              <a:t>9/18/23</a:t>
            </a:fld>
            <a:endParaRPr lang="en-US"/>
          </a:p>
        </p:txBody>
      </p:sp>
      <p:sp>
        <p:nvSpPr>
          <p:cNvPr id="6" name="Footer Placeholder 5">
            <a:extLst>
              <a:ext uri="{FF2B5EF4-FFF2-40B4-BE49-F238E27FC236}">
                <a16:creationId xmlns:a16="http://schemas.microsoft.com/office/drawing/2014/main" id="{44BEB917-C556-484E-BF49-19C8E6CFAB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57B266-89D0-B14A-B170-EC4174649C6C}"/>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3528205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795B8-BF59-2F47-8165-2A4DEF7DD10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6F1E55A-67DF-E949-9508-A0BFD7CB95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C8073C2-0A1A-B34A-ACA3-84DAC67FEEB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2C7D3DD-7374-5B43-9F64-C491125EC9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3BE54F3-35CE-C145-9BE7-57791C383E8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9DC8D8-BBA8-E34F-B137-68D92C8B2A00}"/>
              </a:ext>
            </a:extLst>
          </p:cNvPr>
          <p:cNvSpPr>
            <a:spLocks noGrp="1"/>
          </p:cNvSpPr>
          <p:nvPr>
            <p:ph type="dt" sz="half" idx="10"/>
          </p:nvPr>
        </p:nvSpPr>
        <p:spPr/>
        <p:txBody>
          <a:bodyPr/>
          <a:lstStyle/>
          <a:p>
            <a:fld id="{D7789E8C-EA49-5545-BAEE-30F4084A78CE}" type="datetimeFigureOut">
              <a:rPr lang="en-US" smtClean="0"/>
              <a:t>9/18/23</a:t>
            </a:fld>
            <a:endParaRPr lang="en-US"/>
          </a:p>
        </p:txBody>
      </p:sp>
      <p:sp>
        <p:nvSpPr>
          <p:cNvPr id="8" name="Footer Placeholder 7">
            <a:extLst>
              <a:ext uri="{FF2B5EF4-FFF2-40B4-BE49-F238E27FC236}">
                <a16:creationId xmlns:a16="http://schemas.microsoft.com/office/drawing/2014/main" id="{97BF54D5-6544-3E41-86CE-4337934C3DF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892B96-692F-D242-9FDF-725177C345D6}"/>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1330467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54CC4-2605-D94A-B199-2691D35F213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3A1BD8D-C521-5143-A8F3-B459F96BB73B}"/>
              </a:ext>
            </a:extLst>
          </p:cNvPr>
          <p:cNvSpPr>
            <a:spLocks noGrp="1"/>
          </p:cNvSpPr>
          <p:nvPr>
            <p:ph type="dt" sz="half" idx="10"/>
          </p:nvPr>
        </p:nvSpPr>
        <p:spPr/>
        <p:txBody>
          <a:bodyPr/>
          <a:lstStyle/>
          <a:p>
            <a:fld id="{D7789E8C-EA49-5545-BAEE-30F4084A78CE}" type="datetimeFigureOut">
              <a:rPr lang="en-US" smtClean="0"/>
              <a:t>9/18/23</a:t>
            </a:fld>
            <a:endParaRPr lang="en-US"/>
          </a:p>
        </p:txBody>
      </p:sp>
      <p:sp>
        <p:nvSpPr>
          <p:cNvPr id="4" name="Footer Placeholder 3">
            <a:extLst>
              <a:ext uri="{FF2B5EF4-FFF2-40B4-BE49-F238E27FC236}">
                <a16:creationId xmlns:a16="http://schemas.microsoft.com/office/drawing/2014/main" id="{C0696F21-D1BE-C54B-99E5-609DC0AFEDC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ACF7FD5-B97E-5445-8B6D-4E7E20849836}"/>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2872577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FE9E43-7E3B-CE4D-9307-237AA233508C}"/>
              </a:ext>
            </a:extLst>
          </p:cNvPr>
          <p:cNvSpPr>
            <a:spLocks noGrp="1"/>
          </p:cNvSpPr>
          <p:nvPr>
            <p:ph type="dt" sz="half" idx="10"/>
          </p:nvPr>
        </p:nvSpPr>
        <p:spPr/>
        <p:txBody>
          <a:bodyPr/>
          <a:lstStyle/>
          <a:p>
            <a:fld id="{D7789E8C-EA49-5545-BAEE-30F4084A78CE}" type="datetimeFigureOut">
              <a:rPr lang="en-US" smtClean="0"/>
              <a:t>9/18/23</a:t>
            </a:fld>
            <a:endParaRPr lang="en-US"/>
          </a:p>
        </p:txBody>
      </p:sp>
      <p:sp>
        <p:nvSpPr>
          <p:cNvPr id="3" name="Footer Placeholder 2">
            <a:extLst>
              <a:ext uri="{FF2B5EF4-FFF2-40B4-BE49-F238E27FC236}">
                <a16:creationId xmlns:a16="http://schemas.microsoft.com/office/drawing/2014/main" id="{55967177-71AC-4A42-B51B-41EADE36AFD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07AF772-7BD1-3646-B78D-03B6628D1705}"/>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141306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C1394-CBF5-C849-91E9-7DF003D719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9A1E0EA-7015-BD4D-AE6F-AAFA3B64CE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8AC743B-FC91-024D-A099-4E75ADEF27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E4F344-DBD8-C149-B716-EC1C1A8D5DBF}"/>
              </a:ext>
            </a:extLst>
          </p:cNvPr>
          <p:cNvSpPr>
            <a:spLocks noGrp="1"/>
          </p:cNvSpPr>
          <p:nvPr>
            <p:ph type="dt" sz="half" idx="10"/>
          </p:nvPr>
        </p:nvSpPr>
        <p:spPr/>
        <p:txBody>
          <a:bodyPr/>
          <a:lstStyle/>
          <a:p>
            <a:fld id="{D7789E8C-EA49-5545-BAEE-30F4084A78CE}" type="datetimeFigureOut">
              <a:rPr lang="en-US" smtClean="0"/>
              <a:t>9/18/23</a:t>
            </a:fld>
            <a:endParaRPr lang="en-US"/>
          </a:p>
        </p:txBody>
      </p:sp>
      <p:sp>
        <p:nvSpPr>
          <p:cNvPr id="6" name="Footer Placeholder 5">
            <a:extLst>
              <a:ext uri="{FF2B5EF4-FFF2-40B4-BE49-F238E27FC236}">
                <a16:creationId xmlns:a16="http://schemas.microsoft.com/office/drawing/2014/main" id="{9F0AF624-207D-864F-8B4F-162B3D789C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ADBEFC-89D0-0E42-B32E-CB184693B5C0}"/>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4223219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343AA-3E64-4240-A992-6EC43449BC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96B4C4A-4233-D54A-8635-E5D72841E0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5B250A-D045-334F-8755-07385AA1D4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7DB050-34DF-6B45-990E-9A1C563418B3}"/>
              </a:ext>
            </a:extLst>
          </p:cNvPr>
          <p:cNvSpPr>
            <a:spLocks noGrp="1"/>
          </p:cNvSpPr>
          <p:nvPr>
            <p:ph type="dt" sz="half" idx="10"/>
          </p:nvPr>
        </p:nvSpPr>
        <p:spPr/>
        <p:txBody>
          <a:bodyPr/>
          <a:lstStyle/>
          <a:p>
            <a:fld id="{D7789E8C-EA49-5545-BAEE-30F4084A78CE}" type="datetimeFigureOut">
              <a:rPr lang="en-US" smtClean="0"/>
              <a:t>9/18/23</a:t>
            </a:fld>
            <a:endParaRPr lang="en-US"/>
          </a:p>
        </p:txBody>
      </p:sp>
      <p:sp>
        <p:nvSpPr>
          <p:cNvPr id="6" name="Footer Placeholder 5">
            <a:extLst>
              <a:ext uri="{FF2B5EF4-FFF2-40B4-BE49-F238E27FC236}">
                <a16:creationId xmlns:a16="http://schemas.microsoft.com/office/drawing/2014/main" id="{EF76BA59-1705-E444-AC44-954FFC3B11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0B19D9-A631-5A41-B170-9CD2796304FD}"/>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483785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03660-B69E-8F46-BA0F-66A02ACBE69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D1AAA10-94C2-7549-ABBC-904A3A03413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35FCFC-417A-D74B-912E-BE690805AD41}"/>
              </a:ext>
            </a:extLst>
          </p:cNvPr>
          <p:cNvSpPr>
            <a:spLocks noGrp="1"/>
          </p:cNvSpPr>
          <p:nvPr>
            <p:ph type="dt" sz="half" idx="10"/>
          </p:nvPr>
        </p:nvSpPr>
        <p:spPr/>
        <p:txBody>
          <a:bodyPr/>
          <a:lstStyle/>
          <a:p>
            <a:fld id="{D7789E8C-EA49-5545-BAEE-30F4084A78CE}" type="datetimeFigureOut">
              <a:rPr lang="en-US" smtClean="0"/>
              <a:t>9/18/23</a:t>
            </a:fld>
            <a:endParaRPr lang="en-US"/>
          </a:p>
        </p:txBody>
      </p:sp>
      <p:sp>
        <p:nvSpPr>
          <p:cNvPr id="5" name="Footer Placeholder 4">
            <a:extLst>
              <a:ext uri="{FF2B5EF4-FFF2-40B4-BE49-F238E27FC236}">
                <a16:creationId xmlns:a16="http://schemas.microsoft.com/office/drawing/2014/main" id="{837C1357-89F7-A84E-96E5-6EFF72944F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162F91-B522-6F4E-8D44-97739CA04854}"/>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1632815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6E4D4D-3127-FE46-BE14-788D9DA220D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34514AF-279B-5947-AF08-7B7E78CAA71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DB6041-357D-7249-A98E-DB31295B7569}"/>
              </a:ext>
            </a:extLst>
          </p:cNvPr>
          <p:cNvSpPr>
            <a:spLocks noGrp="1"/>
          </p:cNvSpPr>
          <p:nvPr>
            <p:ph type="dt" sz="half" idx="10"/>
          </p:nvPr>
        </p:nvSpPr>
        <p:spPr/>
        <p:txBody>
          <a:bodyPr/>
          <a:lstStyle/>
          <a:p>
            <a:fld id="{D7789E8C-EA49-5545-BAEE-30F4084A78CE}" type="datetimeFigureOut">
              <a:rPr lang="en-US" smtClean="0"/>
              <a:t>9/18/23</a:t>
            </a:fld>
            <a:endParaRPr lang="en-US"/>
          </a:p>
        </p:txBody>
      </p:sp>
      <p:sp>
        <p:nvSpPr>
          <p:cNvPr id="5" name="Footer Placeholder 4">
            <a:extLst>
              <a:ext uri="{FF2B5EF4-FFF2-40B4-BE49-F238E27FC236}">
                <a16:creationId xmlns:a16="http://schemas.microsoft.com/office/drawing/2014/main" id="{B4316A54-8958-4E46-B63E-5C9A1BDD06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8CFC1C-2F34-7A44-BB4B-7F61CFA1704F}"/>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2142464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3378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072A09-E07F-C641-8752-F8F7AA85EC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81D9820-7CE1-D849-BFE5-D3AACCF6C9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AACB5E-2602-D84E-A58E-3E7CAF0202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789E8C-EA49-5545-BAEE-30F4084A78CE}" type="datetimeFigureOut">
              <a:rPr lang="en-US" smtClean="0"/>
              <a:t>9/18/23</a:t>
            </a:fld>
            <a:endParaRPr lang="en-US"/>
          </a:p>
        </p:txBody>
      </p:sp>
      <p:sp>
        <p:nvSpPr>
          <p:cNvPr id="5" name="Footer Placeholder 4">
            <a:extLst>
              <a:ext uri="{FF2B5EF4-FFF2-40B4-BE49-F238E27FC236}">
                <a16:creationId xmlns:a16="http://schemas.microsoft.com/office/drawing/2014/main" id="{342392FF-2A2B-4F42-B157-73B0DCF1C4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315C7F7-1AAA-6A48-B972-F46123C66D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17D2FC-5444-E240-90DB-CD509962903D}" type="slidenum">
              <a:rPr lang="en-US" smtClean="0"/>
              <a:t>‹#›</a:t>
            </a:fld>
            <a:endParaRPr lang="en-US"/>
          </a:p>
        </p:txBody>
      </p:sp>
    </p:spTree>
    <p:extLst>
      <p:ext uri="{BB962C8B-B14F-4D97-AF65-F5344CB8AC3E}">
        <p14:creationId xmlns:p14="http://schemas.microsoft.com/office/powerpoint/2010/main" val="2091678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9/18/23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18473"/>
            <a:ext cx="12192000" cy="6858000"/>
          </a:xfrm>
          <a:prstGeom prst="rect">
            <a:avLst/>
          </a:prstGeom>
        </p:spPr>
      </p:pic>
    </p:spTree>
    <p:extLst>
      <p:ext uri="{BB962C8B-B14F-4D97-AF65-F5344CB8AC3E}">
        <p14:creationId xmlns:p14="http://schemas.microsoft.com/office/powerpoint/2010/main" val="2415475905"/>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qVHmRlqCTtc"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childcomwales.org.uk/wp-content/uploads/2022/04/CCfW-A2-Rights-Poster-ENGLISH-AW-Rocio.pdf" TargetMode="Externa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childcomwales.org.uk/wp-content/uploads/2017/01/42-Articles-A4-cards-ENG.pdf"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childcomwales.org.uk/wp-content/uploads/2017/01/42-Articles-A4-cards-ENG.pdf"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5.png"/><Relationship Id="rId2" Type="http://schemas.openxmlformats.org/officeDocument/2006/relationships/hyperlink" Target="https://www.childcomwales.org.uk/wp-content/uploads/2017/01/42-Articles-A4-cards-ENG.pdf" TargetMode="Externa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27.png"/><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youtube.com/watch?v=kli9mIu7gmI" TargetMode="Externa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diagramLayout" Target="../diagrams/layout1.xml"/><Relationship Id="rId7" Type="http://schemas.openxmlformats.org/officeDocument/2006/relationships/hyperlink" Target="https://www.unicef.org.uk/rights-respecting-schools/resources/teaching-resources/best-practice-case-studies/"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2.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diagramLayout" Target="../diagrams/layout3.xml"/><Relationship Id="rId7" Type="http://schemas.openxmlformats.org/officeDocument/2006/relationships/hyperlink" Target="https://www.youtube.com/watch?v=DAQ4EqcGwEw" TargetMode="Externa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3.xml.rels><?xml version="1.0" encoding="UTF-8" standalone="yes"?>
<Relationships xmlns="http://schemas.openxmlformats.org/package/2006/relationships"><Relationship Id="rId3" Type="http://schemas.openxmlformats.org/officeDocument/2006/relationships/hyperlink" Target="https://posproject.org/character-strengths/" TargetMode="External"/><Relationship Id="rId7" Type="http://schemas.openxmlformats.org/officeDocument/2006/relationships/image" Target="../media/image52.png"/><Relationship Id="rId2" Type="http://schemas.openxmlformats.org/officeDocument/2006/relationships/image" Target="../media/image48.jpeg"/><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44.xml.rels><?xml version="1.0" encoding="UTF-8" standalone="yes"?>
<Relationships xmlns="http://schemas.openxmlformats.org/package/2006/relationships"><Relationship Id="rId3" Type="http://schemas.openxmlformats.org/officeDocument/2006/relationships/hyperlink" Target="https://leadingschoolwidesel.casel.org/courses/intro-to-sel?_gl=1*18l5qib*_ga*MTMzNjYyNjgyNy4xNjg5MTAzMjM2*_ga_WV5CMTF83E*MTY4OTEwMzIzNi4xLjAuMTY4OTEwMzIzNi4wLjAuMA.." TargetMode="External"/><Relationship Id="rId2" Type="http://schemas.openxmlformats.org/officeDocument/2006/relationships/hyperlink" Target="https://mbl.stanford.edu/resources/measures/stress-mindset-measure-adult-version" TargetMode="External"/><Relationship Id="rId1" Type="http://schemas.openxmlformats.org/officeDocument/2006/relationships/slideLayout" Target="../slideLayouts/slideLayout2.xml"/><Relationship Id="rId4" Type="http://schemas.openxmlformats.org/officeDocument/2006/relationships/image" Target="../media/image53.jpeg"/></Relationships>
</file>

<file path=ppt/slides/_rels/slide45.xml.rels><?xml version="1.0" encoding="UTF-8" standalone="yes"?>
<Relationships xmlns="http://schemas.openxmlformats.org/package/2006/relationships"><Relationship Id="rId3" Type="http://schemas.openxmlformats.org/officeDocument/2006/relationships/hyperlink" Target="https://www.unicef.org.uk/rights-respecting-schools/ss-peter-and-pauls-catholic-primary-school/" TargetMode="External"/><Relationship Id="rId2" Type="http://schemas.openxmlformats.org/officeDocument/2006/relationships/hyperlink" Target="https://mentallyhealthyschools.org.uk/whole-school-approach/supporting-staff-wellbe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EFF23C3-E544-F742-87DD-F9D95204D257}"/>
              </a:ext>
            </a:extLst>
          </p:cNvPr>
          <p:cNvSpPr/>
          <p:nvPr/>
        </p:nvSpPr>
        <p:spPr>
          <a:xfrm>
            <a:off x="243840" y="329476"/>
            <a:ext cx="11692128" cy="132343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ECAD6007: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Who am I teaching?</a:t>
            </a:r>
          </a:p>
        </p:txBody>
      </p:sp>
      <p:sp>
        <p:nvSpPr>
          <p:cNvPr id="3" name="TextBox 2">
            <a:extLst>
              <a:ext uri="{FF2B5EF4-FFF2-40B4-BE49-F238E27FC236}">
                <a16:creationId xmlns:a16="http://schemas.microsoft.com/office/drawing/2014/main" id="{2B063713-F1CA-5346-B077-C30501207B4F}"/>
              </a:ext>
            </a:extLst>
          </p:cNvPr>
          <p:cNvSpPr txBox="1"/>
          <p:nvPr/>
        </p:nvSpPr>
        <p:spPr>
          <a:xfrm>
            <a:off x="942976" y="5672137"/>
            <a:ext cx="10508069" cy="707886"/>
          </a:xfrm>
          <a:prstGeom prst="rect">
            <a:avLst/>
          </a:prstGeom>
          <a:noFill/>
        </p:spPr>
        <p:txBody>
          <a:bodyPr wrap="none" rtlCol="0">
            <a:spAutoFit/>
          </a:bodyPr>
          <a:lstStyle/>
          <a:p>
            <a:r>
              <a:rPr lang="en-US" sz="4000" dirty="0" err="1">
                <a:solidFill>
                  <a:schemeClr val="bg1"/>
                </a:solidFill>
                <a:latin typeface="Calibri Light" panose="020F0302020204030204"/>
                <a:ea typeface="+mj-ea"/>
                <a:cs typeface="+mj-cs"/>
              </a:rPr>
              <a:t>Childrens</a:t>
            </a:r>
            <a:r>
              <a:rPr lang="en-US" sz="4000" dirty="0">
                <a:solidFill>
                  <a:schemeClr val="bg1"/>
                </a:solidFill>
                <a:latin typeface="Calibri Light" panose="020F0302020204030204"/>
                <a:ea typeface="+mj-ea"/>
                <a:cs typeface="+mj-cs"/>
              </a:rPr>
              <a:t>’ Rights and Voice and Teacher Wellbeing</a:t>
            </a:r>
            <a:endParaRPr lang="en-US" dirty="0">
              <a:solidFill>
                <a:schemeClr val="bg1"/>
              </a:solidFill>
            </a:endParaRPr>
          </a:p>
        </p:txBody>
      </p:sp>
    </p:spTree>
    <p:extLst>
      <p:ext uri="{BB962C8B-B14F-4D97-AF65-F5344CB8AC3E}">
        <p14:creationId xmlns:p14="http://schemas.microsoft.com/office/powerpoint/2010/main" val="2920956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9A4FA-D973-5EE8-BD19-79E8A4C4D41D}"/>
              </a:ext>
            </a:extLst>
          </p:cNvPr>
          <p:cNvSpPr>
            <a:spLocks noGrp="1"/>
          </p:cNvSpPr>
          <p:nvPr>
            <p:ph type="title"/>
          </p:nvPr>
        </p:nvSpPr>
        <p:spPr>
          <a:xfrm>
            <a:off x="5272721" y="0"/>
            <a:ext cx="6272784" cy="1535051"/>
          </a:xfrm>
        </p:spPr>
        <p:txBody>
          <a:bodyPr anchor="b">
            <a:normAutofit/>
          </a:bodyPr>
          <a:lstStyle/>
          <a:p>
            <a:r>
              <a:rPr lang="en-GB" sz="5200" b="0" i="0" dirty="0">
                <a:effectLst/>
                <a:latin typeface="Calibri" panose="020F0502020204030204" pitchFamily="34" charset="0"/>
              </a:rPr>
              <a:t>Learning Intention</a:t>
            </a:r>
            <a:endParaRPr lang="en-US" sz="5200" dirty="0"/>
          </a:p>
        </p:txBody>
      </p:sp>
      <p:pic>
        <p:nvPicPr>
          <p:cNvPr id="5" name="Picture 4" descr="Abstract blurred public library with bookshelves">
            <a:extLst>
              <a:ext uri="{FF2B5EF4-FFF2-40B4-BE49-F238E27FC236}">
                <a16:creationId xmlns:a16="http://schemas.microsoft.com/office/drawing/2014/main" id="{736DF927-B999-1548-421F-5D8A27EA9C97}"/>
              </a:ext>
            </a:extLst>
          </p:cNvPr>
          <p:cNvPicPr>
            <a:picLocks noChangeAspect="1"/>
          </p:cNvPicPr>
          <p:nvPr/>
        </p:nvPicPr>
        <p:blipFill rotWithShape="1">
          <a:blip r:embed="rId2"/>
          <a:srcRect l="16905" r="39244" b="-1"/>
          <a:stretch/>
        </p:blipFill>
        <p:spPr>
          <a:xfrm>
            <a:off x="20" y="10"/>
            <a:ext cx="4505305" cy="6857990"/>
          </a:xfrm>
          <a:prstGeom prst="rect">
            <a:avLst/>
          </a:prstGeom>
        </p:spPr>
      </p:pic>
      <p:sp>
        <p:nvSpPr>
          <p:cNvPr id="3" name="Content Placeholder 2">
            <a:extLst>
              <a:ext uri="{FF2B5EF4-FFF2-40B4-BE49-F238E27FC236}">
                <a16:creationId xmlns:a16="http://schemas.microsoft.com/office/drawing/2014/main" id="{A737EEF1-616D-18DF-51A5-111D10410964}"/>
              </a:ext>
            </a:extLst>
          </p:cNvPr>
          <p:cNvSpPr>
            <a:spLocks noGrp="1"/>
          </p:cNvSpPr>
          <p:nvPr>
            <p:ph idx="1"/>
          </p:nvPr>
        </p:nvSpPr>
        <p:spPr>
          <a:xfrm>
            <a:off x="5104280" y="2665476"/>
            <a:ext cx="6272784" cy="2825686"/>
          </a:xfrm>
        </p:spPr>
        <p:txBody>
          <a:bodyPr>
            <a:noAutofit/>
          </a:bodyPr>
          <a:lstStyle/>
          <a:p>
            <a:pPr marL="0" indent="0">
              <a:buNone/>
            </a:pPr>
            <a:r>
              <a:rPr lang="en-GB" sz="4000" b="0" i="0" dirty="0">
                <a:effectLst/>
                <a:latin typeface="Calibri" panose="020F0502020204030204" pitchFamily="34" charset="0"/>
              </a:rPr>
              <a:t>To explore the ideas of child wellbeing and </a:t>
            </a:r>
            <a:r>
              <a:rPr lang="en-GB" sz="4000" b="0" i="0" dirty="0" err="1">
                <a:effectLst/>
                <a:latin typeface="Calibri" panose="020F0502020204030204" pitchFamily="34" charset="0"/>
              </a:rPr>
              <a:t>childrens</a:t>
            </a:r>
            <a:r>
              <a:rPr lang="en-GB" sz="4000" b="0" i="0" dirty="0">
                <a:effectLst/>
                <a:latin typeface="Calibri" panose="020F0502020204030204" pitchFamily="34" charset="0"/>
              </a:rPr>
              <a:t>’ rights and teacher wellbeing and how this influences classroom practice.</a:t>
            </a:r>
            <a:endParaRPr lang="en-US" sz="4000" dirty="0"/>
          </a:p>
        </p:txBody>
      </p:sp>
    </p:spTree>
    <p:extLst>
      <p:ext uri="{BB962C8B-B14F-4D97-AF65-F5344CB8AC3E}">
        <p14:creationId xmlns:p14="http://schemas.microsoft.com/office/powerpoint/2010/main" val="3536351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20762-5C29-7F46-B7C6-20E3C1CC0605}"/>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E80E2F3A-857B-1646-A205-350CEC6CD3EF}"/>
              </a:ext>
            </a:extLst>
          </p:cNvPr>
          <p:cNvSpPr>
            <a:spLocks noGrp="1"/>
          </p:cNvSpPr>
          <p:nvPr>
            <p:ph type="subTitle" idx="1"/>
          </p:nvPr>
        </p:nvSpPr>
        <p:spPr/>
        <p:txBody>
          <a:bodyPr/>
          <a:lstStyle/>
          <a:p>
            <a:endParaRPr lang="en-US"/>
          </a:p>
        </p:txBody>
      </p:sp>
      <p:pic>
        <p:nvPicPr>
          <p:cNvPr id="5" name="Picture 4">
            <a:hlinkClick r:id="rId2"/>
            <a:extLst>
              <a:ext uri="{FF2B5EF4-FFF2-40B4-BE49-F238E27FC236}">
                <a16:creationId xmlns:a16="http://schemas.microsoft.com/office/drawing/2014/main" id="{66C150F7-8399-4443-B84C-CC623BD15EDF}"/>
              </a:ext>
            </a:extLst>
          </p:cNvPr>
          <p:cNvPicPr>
            <a:picLocks noChangeAspect="1"/>
          </p:cNvPicPr>
          <p:nvPr/>
        </p:nvPicPr>
        <p:blipFill>
          <a:blip r:embed="rId3"/>
          <a:stretch>
            <a:fillRect/>
          </a:stretch>
        </p:blipFill>
        <p:spPr>
          <a:xfrm>
            <a:off x="1270668" y="165898"/>
            <a:ext cx="9650663" cy="5831510"/>
          </a:xfrm>
          <a:prstGeom prst="rect">
            <a:avLst/>
          </a:prstGeom>
        </p:spPr>
      </p:pic>
      <p:sp>
        <p:nvSpPr>
          <p:cNvPr id="6" name="Rectangle 5">
            <a:extLst>
              <a:ext uri="{FF2B5EF4-FFF2-40B4-BE49-F238E27FC236}">
                <a16:creationId xmlns:a16="http://schemas.microsoft.com/office/drawing/2014/main" id="{B0CB60E7-509F-C74D-85F5-88596D11E9CC}"/>
              </a:ext>
            </a:extLst>
          </p:cNvPr>
          <p:cNvSpPr/>
          <p:nvPr/>
        </p:nvSpPr>
        <p:spPr>
          <a:xfrm>
            <a:off x="3620129" y="6182546"/>
            <a:ext cx="4951740" cy="369332"/>
          </a:xfrm>
          <a:prstGeom prst="rect">
            <a:avLst/>
          </a:prstGeom>
        </p:spPr>
        <p:txBody>
          <a:bodyPr wrap="none">
            <a:spAutoFit/>
          </a:bodyPr>
          <a:lstStyle/>
          <a:p>
            <a:r>
              <a:rPr lang="en-US" dirty="0"/>
              <a:t>https://</a:t>
            </a:r>
            <a:r>
              <a:rPr lang="en-US" dirty="0" err="1"/>
              <a:t>www.youtube.com</a:t>
            </a:r>
            <a:r>
              <a:rPr lang="en-US" dirty="0"/>
              <a:t>/</a:t>
            </a:r>
            <a:r>
              <a:rPr lang="en-US" dirty="0" err="1"/>
              <a:t>watch?v</a:t>
            </a:r>
            <a:r>
              <a:rPr lang="en-US" dirty="0"/>
              <a:t>=</a:t>
            </a:r>
            <a:r>
              <a:rPr lang="en-US" dirty="0" err="1"/>
              <a:t>qVHmRlqCTtc</a:t>
            </a:r>
            <a:endParaRPr lang="en-US" dirty="0"/>
          </a:p>
        </p:txBody>
      </p:sp>
    </p:spTree>
    <p:extLst>
      <p:ext uri="{BB962C8B-B14F-4D97-AF65-F5344CB8AC3E}">
        <p14:creationId xmlns:p14="http://schemas.microsoft.com/office/powerpoint/2010/main" val="2588004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D0414D9-0667-7541-B3A3-64C943088509}"/>
              </a:ext>
            </a:extLst>
          </p:cNvPr>
          <p:cNvPicPr>
            <a:picLocks noChangeAspect="1"/>
          </p:cNvPicPr>
          <p:nvPr/>
        </p:nvPicPr>
        <p:blipFill>
          <a:blip r:embed="rId2"/>
          <a:stretch>
            <a:fillRect/>
          </a:stretch>
        </p:blipFill>
        <p:spPr>
          <a:xfrm>
            <a:off x="6842459" y="337230"/>
            <a:ext cx="3713843" cy="5255088"/>
          </a:xfrm>
          <a:prstGeom prst="rect">
            <a:avLst/>
          </a:prstGeom>
        </p:spPr>
      </p:pic>
      <p:sp>
        <p:nvSpPr>
          <p:cNvPr id="10" name="TextBox 9">
            <a:extLst>
              <a:ext uri="{FF2B5EF4-FFF2-40B4-BE49-F238E27FC236}">
                <a16:creationId xmlns:a16="http://schemas.microsoft.com/office/drawing/2014/main" id="{80C5F3C6-7A3D-8C4F-9339-FFEFC05B9472}"/>
              </a:ext>
            </a:extLst>
          </p:cNvPr>
          <p:cNvSpPr txBox="1"/>
          <p:nvPr/>
        </p:nvSpPr>
        <p:spPr>
          <a:xfrm>
            <a:off x="6650538" y="5693990"/>
            <a:ext cx="4097684" cy="923330"/>
          </a:xfrm>
          <a:prstGeom prst="rect">
            <a:avLst/>
          </a:prstGeom>
          <a:noFill/>
        </p:spPr>
        <p:txBody>
          <a:bodyPr wrap="square" rtlCol="0">
            <a:spAutoFit/>
          </a:bodyPr>
          <a:lstStyle/>
          <a:p>
            <a:pPr algn="ctr"/>
            <a:r>
              <a:rPr lang="en-US" b="1" dirty="0"/>
              <a:t>Statutory</a:t>
            </a:r>
            <a:r>
              <a:rPr lang="en-US" dirty="0"/>
              <a:t> obligation for all adults working with children and young people 0-19 (Rights respected and enacted)</a:t>
            </a:r>
          </a:p>
        </p:txBody>
      </p:sp>
      <p:sp>
        <p:nvSpPr>
          <p:cNvPr id="11" name="TextBox 10">
            <a:extLst>
              <a:ext uri="{FF2B5EF4-FFF2-40B4-BE49-F238E27FC236}">
                <a16:creationId xmlns:a16="http://schemas.microsoft.com/office/drawing/2014/main" id="{4E53BDDE-7E41-0041-990D-02B170BB8FC3}"/>
              </a:ext>
            </a:extLst>
          </p:cNvPr>
          <p:cNvSpPr txBox="1"/>
          <p:nvPr/>
        </p:nvSpPr>
        <p:spPr>
          <a:xfrm>
            <a:off x="7865498" y="1957254"/>
            <a:ext cx="1667764" cy="707886"/>
          </a:xfrm>
          <a:prstGeom prst="rect">
            <a:avLst/>
          </a:prstGeom>
          <a:noFill/>
        </p:spPr>
        <p:txBody>
          <a:bodyPr wrap="none" rtlCol="0">
            <a:spAutoFit/>
          </a:bodyPr>
          <a:lstStyle/>
          <a:p>
            <a:r>
              <a:rPr lang="en-US" sz="4000" dirty="0"/>
              <a:t>UNCRC</a:t>
            </a:r>
          </a:p>
        </p:txBody>
      </p:sp>
      <p:sp>
        <p:nvSpPr>
          <p:cNvPr id="12" name="Rectangle 11">
            <a:extLst>
              <a:ext uri="{FF2B5EF4-FFF2-40B4-BE49-F238E27FC236}">
                <a16:creationId xmlns:a16="http://schemas.microsoft.com/office/drawing/2014/main" id="{E43EC463-9E71-4A42-9C20-9B6AAFE41921}"/>
              </a:ext>
            </a:extLst>
          </p:cNvPr>
          <p:cNvSpPr/>
          <p:nvPr/>
        </p:nvSpPr>
        <p:spPr>
          <a:xfrm>
            <a:off x="398036" y="372205"/>
            <a:ext cx="6050889" cy="4524315"/>
          </a:xfrm>
          <a:prstGeom prst="rect">
            <a:avLst/>
          </a:prstGeom>
        </p:spPr>
        <p:txBody>
          <a:bodyPr wrap="square">
            <a:spAutoFit/>
          </a:bodyPr>
          <a:lstStyle/>
          <a:p>
            <a:r>
              <a:rPr lang="en-GB" sz="3600" b="0" i="0" dirty="0">
                <a:solidFill>
                  <a:srgbClr val="1E1E1E"/>
                </a:solidFill>
                <a:effectLst/>
                <a:latin typeface="Roboto"/>
              </a:rPr>
              <a:t>The UN Convention on the Rights of the Child (UNCRC) is the most complete statement of children’s rights ever produced and is the most widely-ratified international human rights treaty in history.</a:t>
            </a:r>
            <a:endParaRPr lang="en-US" sz="3600" dirty="0"/>
          </a:p>
        </p:txBody>
      </p:sp>
    </p:spTree>
    <p:extLst>
      <p:ext uri="{BB962C8B-B14F-4D97-AF65-F5344CB8AC3E}">
        <p14:creationId xmlns:p14="http://schemas.microsoft.com/office/powerpoint/2010/main" val="3270732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07FE5C-C7D0-DC46-8A3B-4F68F6C52710}"/>
              </a:ext>
            </a:extLst>
          </p:cNvPr>
          <p:cNvPicPr>
            <a:picLocks noChangeAspect="1"/>
          </p:cNvPicPr>
          <p:nvPr/>
        </p:nvPicPr>
        <p:blipFill>
          <a:blip r:embed="rId2"/>
          <a:stretch>
            <a:fillRect/>
          </a:stretch>
        </p:blipFill>
        <p:spPr>
          <a:xfrm rot="733508">
            <a:off x="88899" y="61907"/>
            <a:ext cx="4613729" cy="6568400"/>
          </a:xfrm>
          <a:prstGeom prst="rect">
            <a:avLst/>
          </a:prstGeom>
        </p:spPr>
      </p:pic>
      <p:sp>
        <p:nvSpPr>
          <p:cNvPr id="4" name="TextBox 3">
            <a:extLst>
              <a:ext uri="{FF2B5EF4-FFF2-40B4-BE49-F238E27FC236}">
                <a16:creationId xmlns:a16="http://schemas.microsoft.com/office/drawing/2014/main" id="{0D13BF6F-1BCD-1D45-BAF5-E8323C4835B1}"/>
              </a:ext>
            </a:extLst>
          </p:cNvPr>
          <p:cNvSpPr txBox="1"/>
          <p:nvPr/>
        </p:nvSpPr>
        <p:spPr>
          <a:xfrm>
            <a:off x="5345757" y="114300"/>
            <a:ext cx="7641771" cy="4401205"/>
          </a:xfrm>
          <a:prstGeom prst="rect">
            <a:avLst/>
          </a:prstGeom>
          <a:noFill/>
        </p:spPr>
        <p:txBody>
          <a:bodyPr wrap="square" rtlCol="0">
            <a:spAutoFit/>
          </a:bodyPr>
          <a:lstStyle/>
          <a:p>
            <a:r>
              <a:rPr lang="en-US" sz="4000" dirty="0"/>
              <a:t>The most ratified convention </a:t>
            </a:r>
          </a:p>
          <a:p>
            <a:endParaRPr lang="en-US" sz="4000" dirty="0"/>
          </a:p>
          <a:p>
            <a:r>
              <a:rPr lang="en-GB" sz="4000" dirty="0"/>
              <a:t>As of 29 September 2022, </a:t>
            </a:r>
            <a:r>
              <a:rPr lang="en-GB" sz="4000" b="1" dirty="0"/>
              <a:t>196 countries</a:t>
            </a:r>
            <a:r>
              <a:rPr lang="en-GB" sz="4000" dirty="0"/>
              <a:t> are parties to the treaty…can you guess the only country to not have ratified the convention yet?</a:t>
            </a:r>
            <a:endParaRPr lang="en-US" sz="4000" dirty="0"/>
          </a:p>
        </p:txBody>
      </p:sp>
    </p:spTree>
    <p:extLst>
      <p:ext uri="{BB962C8B-B14F-4D97-AF65-F5344CB8AC3E}">
        <p14:creationId xmlns:p14="http://schemas.microsoft.com/office/powerpoint/2010/main" val="3187992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C77075-2CF0-C241-A672-4984D5AB9B1B}"/>
              </a:ext>
            </a:extLst>
          </p:cNvPr>
          <p:cNvPicPr>
            <a:picLocks noChangeAspect="1"/>
          </p:cNvPicPr>
          <p:nvPr/>
        </p:nvPicPr>
        <p:blipFill>
          <a:blip r:embed="rId2"/>
          <a:stretch>
            <a:fillRect/>
          </a:stretch>
        </p:blipFill>
        <p:spPr>
          <a:xfrm>
            <a:off x="0" y="0"/>
            <a:ext cx="12404558" cy="9314300"/>
          </a:xfrm>
          <a:prstGeom prst="rect">
            <a:avLst/>
          </a:prstGeom>
        </p:spPr>
      </p:pic>
    </p:spTree>
    <p:extLst>
      <p:ext uri="{BB962C8B-B14F-4D97-AF65-F5344CB8AC3E}">
        <p14:creationId xmlns:p14="http://schemas.microsoft.com/office/powerpoint/2010/main" val="325705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07FE5C-C7D0-DC46-8A3B-4F68F6C52710}"/>
              </a:ext>
            </a:extLst>
          </p:cNvPr>
          <p:cNvPicPr>
            <a:picLocks noChangeAspect="1"/>
          </p:cNvPicPr>
          <p:nvPr/>
        </p:nvPicPr>
        <p:blipFill>
          <a:blip r:embed="rId2"/>
          <a:stretch>
            <a:fillRect/>
          </a:stretch>
        </p:blipFill>
        <p:spPr>
          <a:xfrm rot="20810375">
            <a:off x="7322455" y="71112"/>
            <a:ext cx="4613729" cy="6568400"/>
          </a:xfrm>
          <a:prstGeom prst="rect">
            <a:avLst/>
          </a:prstGeom>
        </p:spPr>
      </p:pic>
      <p:sp>
        <p:nvSpPr>
          <p:cNvPr id="4" name="TextBox 3">
            <a:extLst>
              <a:ext uri="{FF2B5EF4-FFF2-40B4-BE49-F238E27FC236}">
                <a16:creationId xmlns:a16="http://schemas.microsoft.com/office/drawing/2014/main" id="{0D13BF6F-1BCD-1D45-BAF5-E8323C4835B1}"/>
              </a:ext>
            </a:extLst>
          </p:cNvPr>
          <p:cNvSpPr txBox="1"/>
          <p:nvPr/>
        </p:nvSpPr>
        <p:spPr>
          <a:xfrm>
            <a:off x="496172" y="791280"/>
            <a:ext cx="5904627" cy="5016758"/>
          </a:xfrm>
          <a:prstGeom prst="rect">
            <a:avLst/>
          </a:prstGeom>
          <a:noFill/>
        </p:spPr>
        <p:txBody>
          <a:bodyPr wrap="square" rtlCol="0">
            <a:spAutoFit/>
          </a:bodyPr>
          <a:lstStyle/>
          <a:p>
            <a:r>
              <a:rPr lang="en-GB" sz="3200" dirty="0"/>
              <a:t>The Convention has </a:t>
            </a:r>
            <a:r>
              <a:rPr lang="en-GB" sz="3200" dirty="0">
                <a:solidFill>
                  <a:srgbClr val="00B050"/>
                </a:solidFill>
              </a:rPr>
              <a:t>54 articles </a:t>
            </a:r>
            <a:r>
              <a:rPr lang="en-GB" sz="3200" dirty="0"/>
              <a:t>that cover all aspects of a child’s life and set out the </a:t>
            </a:r>
            <a:r>
              <a:rPr lang="en-GB" sz="3200" dirty="0">
                <a:solidFill>
                  <a:srgbClr val="00B050"/>
                </a:solidFill>
              </a:rPr>
              <a:t>civil, political, economic, social and cultural rights</a:t>
            </a:r>
            <a:r>
              <a:rPr lang="en-GB" sz="3200" dirty="0"/>
              <a:t> that </a:t>
            </a:r>
            <a:r>
              <a:rPr lang="en-GB" sz="3200" dirty="0">
                <a:solidFill>
                  <a:srgbClr val="FF0000"/>
                </a:solidFill>
              </a:rPr>
              <a:t>all children everywhere </a:t>
            </a:r>
            <a:r>
              <a:rPr lang="en-GB" sz="3200" dirty="0"/>
              <a:t>are entitled to. It also explains how adults and governments must work together to make sure all children can enjoy all their rights.</a:t>
            </a:r>
            <a:endParaRPr lang="en-US" sz="3200" dirty="0"/>
          </a:p>
        </p:txBody>
      </p:sp>
    </p:spTree>
    <p:extLst>
      <p:ext uri="{BB962C8B-B14F-4D97-AF65-F5344CB8AC3E}">
        <p14:creationId xmlns:p14="http://schemas.microsoft.com/office/powerpoint/2010/main" val="1188282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07FE5C-C7D0-DC46-8A3B-4F68F6C52710}"/>
              </a:ext>
            </a:extLst>
          </p:cNvPr>
          <p:cNvPicPr>
            <a:picLocks noChangeAspect="1"/>
          </p:cNvPicPr>
          <p:nvPr/>
        </p:nvPicPr>
        <p:blipFill>
          <a:blip r:embed="rId2"/>
          <a:stretch>
            <a:fillRect/>
          </a:stretch>
        </p:blipFill>
        <p:spPr>
          <a:xfrm rot="20810375">
            <a:off x="7322455" y="71112"/>
            <a:ext cx="4613729" cy="6568400"/>
          </a:xfrm>
          <a:prstGeom prst="rect">
            <a:avLst/>
          </a:prstGeom>
        </p:spPr>
      </p:pic>
      <p:sp>
        <p:nvSpPr>
          <p:cNvPr id="4" name="TextBox 3">
            <a:extLst>
              <a:ext uri="{FF2B5EF4-FFF2-40B4-BE49-F238E27FC236}">
                <a16:creationId xmlns:a16="http://schemas.microsoft.com/office/drawing/2014/main" id="{0D13BF6F-1BCD-1D45-BAF5-E8323C4835B1}"/>
              </a:ext>
            </a:extLst>
          </p:cNvPr>
          <p:cNvSpPr txBox="1"/>
          <p:nvPr/>
        </p:nvSpPr>
        <p:spPr>
          <a:xfrm>
            <a:off x="496172" y="1284575"/>
            <a:ext cx="5904627" cy="4524315"/>
          </a:xfrm>
          <a:prstGeom prst="rect">
            <a:avLst/>
          </a:prstGeom>
          <a:noFill/>
        </p:spPr>
        <p:txBody>
          <a:bodyPr wrap="square" rtlCol="0">
            <a:spAutoFit/>
          </a:bodyPr>
          <a:lstStyle/>
          <a:p>
            <a:r>
              <a:rPr lang="en-GB" sz="3200" dirty="0">
                <a:latin typeface="Roboto" panose="02000000000000000000" pitchFamily="2" charset="0"/>
              </a:rPr>
              <a:t>Every child has rights “without discrimination of any kind, irrespective of the child’s parent’s or legal guardian’s race, colour, sex, language, religion, political or other opinion, national, ethnic or social origin, property, disability, birth or other status” (Article 2).</a:t>
            </a:r>
          </a:p>
        </p:txBody>
      </p:sp>
    </p:spTree>
    <p:extLst>
      <p:ext uri="{BB962C8B-B14F-4D97-AF65-F5344CB8AC3E}">
        <p14:creationId xmlns:p14="http://schemas.microsoft.com/office/powerpoint/2010/main" val="1881069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07FE5C-C7D0-DC46-8A3B-4F68F6C52710}"/>
              </a:ext>
            </a:extLst>
          </p:cNvPr>
          <p:cNvPicPr>
            <a:picLocks noChangeAspect="1"/>
          </p:cNvPicPr>
          <p:nvPr/>
        </p:nvPicPr>
        <p:blipFill>
          <a:blip r:embed="rId2"/>
          <a:stretch>
            <a:fillRect/>
          </a:stretch>
        </p:blipFill>
        <p:spPr>
          <a:xfrm rot="733508">
            <a:off x="88899" y="61907"/>
            <a:ext cx="4613729" cy="6568400"/>
          </a:xfrm>
          <a:prstGeom prst="rect">
            <a:avLst/>
          </a:prstGeom>
        </p:spPr>
      </p:pic>
      <p:sp>
        <p:nvSpPr>
          <p:cNvPr id="4" name="TextBox 3">
            <a:extLst>
              <a:ext uri="{FF2B5EF4-FFF2-40B4-BE49-F238E27FC236}">
                <a16:creationId xmlns:a16="http://schemas.microsoft.com/office/drawing/2014/main" id="{0D13BF6F-1BCD-1D45-BAF5-E8323C4835B1}"/>
              </a:ext>
            </a:extLst>
          </p:cNvPr>
          <p:cNvSpPr txBox="1"/>
          <p:nvPr/>
        </p:nvSpPr>
        <p:spPr>
          <a:xfrm>
            <a:off x="5562326" y="1112921"/>
            <a:ext cx="6276748" cy="5016758"/>
          </a:xfrm>
          <a:prstGeom prst="rect">
            <a:avLst/>
          </a:prstGeom>
          <a:noFill/>
        </p:spPr>
        <p:txBody>
          <a:bodyPr wrap="square" rtlCol="0">
            <a:spAutoFit/>
          </a:bodyPr>
          <a:lstStyle/>
          <a:p>
            <a:r>
              <a:rPr lang="en-GB" sz="3200" dirty="0">
                <a:solidFill>
                  <a:srgbClr val="00B050"/>
                </a:solidFill>
                <a:latin typeface="Roboto" panose="02000000000000000000" pitchFamily="2" charset="0"/>
              </a:rPr>
              <a:t>The Convention must be seen as a whole</a:t>
            </a:r>
            <a:r>
              <a:rPr lang="en-GB" sz="3200" dirty="0">
                <a:latin typeface="Roboto" panose="02000000000000000000" pitchFamily="2" charset="0"/>
              </a:rPr>
              <a:t>: all the rights are linked and </a:t>
            </a:r>
            <a:r>
              <a:rPr lang="en-GB" sz="3200" dirty="0">
                <a:solidFill>
                  <a:srgbClr val="FF0000"/>
                </a:solidFill>
                <a:latin typeface="Roboto" panose="02000000000000000000" pitchFamily="2" charset="0"/>
              </a:rPr>
              <a:t>no right is more important than another. </a:t>
            </a:r>
            <a:r>
              <a:rPr lang="en-GB" sz="3200" dirty="0">
                <a:latin typeface="Roboto" panose="02000000000000000000" pitchFamily="2" charset="0"/>
              </a:rPr>
              <a:t>The right to relax and play (Article 31) and the right to freedom of expression (Article 13) have equal importance as the right to be safe from violence (Article 19) and the right to education (Article 28).</a:t>
            </a:r>
          </a:p>
        </p:txBody>
      </p:sp>
    </p:spTree>
    <p:extLst>
      <p:ext uri="{BB962C8B-B14F-4D97-AF65-F5344CB8AC3E}">
        <p14:creationId xmlns:p14="http://schemas.microsoft.com/office/powerpoint/2010/main" val="229072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07FE5C-C7D0-DC46-8A3B-4F68F6C52710}"/>
              </a:ext>
            </a:extLst>
          </p:cNvPr>
          <p:cNvPicPr>
            <a:picLocks noChangeAspect="1"/>
          </p:cNvPicPr>
          <p:nvPr/>
        </p:nvPicPr>
        <p:blipFill>
          <a:blip r:embed="rId2"/>
          <a:stretch>
            <a:fillRect/>
          </a:stretch>
        </p:blipFill>
        <p:spPr>
          <a:xfrm rot="20810375">
            <a:off x="7322455" y="71112"/>
            <a:ext cx="4613729" cy="6568400"/>
          </a:xfrm>
          <a:prstGeom prst="rect">
            <a:avLst/>
          </a:prstGeom>
        </p:spPr>
      </p:pic>
      <p:pic>
        <p:nvPicPr>
          <p:cNvPr id="5" name="Picture 4">
            <a:extLst>
              <a:ext uri="{FF2B5EF4-FFF2-40B4-BE49-F238E27FC236}">
                <a16:creationId xmlns:a16="http://schemas.microsoft.com/office/drawing/2014/main" id="{8BFB58B1-9FED-0E4B-AE2A-CCE6E4E31277}"/>
              </a:ext>
            </a:extLst>
          </p:cNvPr>
          <p:cNvPicPr>
            <a:picLocks noChangeAspect="1"/>
          </p:cNvPicPr>
          <p:nvPr/>
        </p:nvPicPr>
        <p:blipFill>
          <a:blip r:embed="rId3"/>
          <a:stretch>
            <a:fillRect/>
          </a:stretch>
        </p:blipFill>
        <p:spPr>
          <a:xfrm>
            <a:off x="-2634917" y="-938219"/>
            <a:ext cx="19228275" cy="7880440"/>
          </a:xfrm>
          <a:prstGeom prst="rect">
            <a:avLst/>
          </a:prstGeom>
        </p:spPr>
      </p:pic>
      <p:sp>
        <p:nvSpPr>
          <p:cNvPr id="4" name="TextBox 3">
            <a:extLst>
              <a:ext uri="{FF2B5EF4-FFF2-40B4-BE49-F238E27FC236}">
                <a16:creationId xmlns:a16="http://schemas.microsoft.com/office/drawing/2014/main" id="{0D13BF6F-1BCD-1D45-BAF5-E8323C4835B1}"/>
              </a:ext>
            </a:extLst>
          </p:cNvPr>
          <p:cNvSpPr txBox="1"/>
          <p:nvPr/>
        </p:nvSpPr>
        <p:spPr>
          <a:xfrm>
            <a:off x="341273" y="5640007"/>
            <a:ext cx="10017917" cy="1077218"/>
          </a:xfrm>
          <a:prstGeom prst="rect">
            <a:avLst/>
          </a:prstGeom>
          <a:noFill/>
        </p:spPr>
        <p:txBody>
          <a:bodyPr wrap="square" rtlCol="0">
            <a:spAutoFit/>
          </a:bodyPr>
          <a:lstStyle/>
          <a:p>
            <a:r>
              <a:rPr lang="en-GB" sz="3200" dirty="0"/>
              <a:t>We have Human rights, so why is it important that we have children’s rights also?</a:t>
            </a:r>
            <a:endParaRPr lang="en-US" sz="3200" dirty="0"/>
          </a:p>
        </p:txBody>
      </p:sp>
    </p:spTree>
    <p:extLst>
      <p:ext uri="{BB962C8B-B14F-4D97-AF65-F5344CB8AC3E}">
        <p14:creationId xmlns:p14="http://schemas.microsoft.com/office/powerpoint/2010/main" val="970113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50E1FA5C-C039-294F-81E6-8ECC73B0DB68}"/>
              </a:ext>
            </a:extLst>
          </p:cNvPr>
          <p:cNvSpPr txBox="1">
            <a:spLocks/>
          </p:cNvSpPr>
          <p:nvPr/>
        </p:nvSpPr>
        <p:spPr>
          <a:xfrm>
            <a:off x="2621494" y="1338942"/>
            <a:ext cx="7730820" cy="551905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defTabSz="868680">
              <a:lnSpc>
                <a:spcPct val="64000"/>
              </a:lnSpc>
              <a:spcBef>
                <a:spcPts val="900"/>
              </a:spcBef>
              <a:buFont typeface="+mj-lt"/>
              <a:buAutoNum type="arabicPeriod"/>
              <a:defRPr sz="1900">
                <a:solidFill>
                  <a:srgbClr val="DE0058"/>
                </a:solidFill>
              </a:defRPr>
            </a:pPr>
            <a:r>
              <a:rPr lang="en-GB" sz="3000" i="1" dirty="0">
                <a:solidFill>
                  <a:schemeClr val="tx1">
                    <a:lumMod val="85000"/>
                    <a:lumOff val="15000"/>
                  </a:schemeClr>
                </a:solidFill>
              </a:rPr>
              <a:t>Children are more vulnerable to abuse and exploitation</a:t>
            </a:r>
          </a:p>
          <a:p>
            <a:pPr marL="457200" indent="-457200" defTabSz="868680">
              <a:lnSpc>
                <a:spcPct val="64000"/>
              </a:lnSpc>
              <a:spcBef>
                <a:spcPts val="900"/>
              </a:spcBef>
              <a:buFont typeface="+mj-lt"/>
              <a:buAutoNum type="arabicPeriod"/>
              <a:defRPr sz="1900">
                <a:solidFill>
                  <a:srgbClr val="DE0058"/>
                </a:solidFill>
              </a:defRPr>
            </a:pPr>
            <a:endParaRPr lang="en-GB" sz="3000" i="1" dirty="0">
              <a:solidFill>
                <a:schemeClr val="tx1">
                  <a:lumMod val="85000"/>
                  <a:lumOff val="15000"/>
                </a:schemeClr>
              </a:solidFill>
            </a:endParaRPr>
          </a:p>
          <a:p>
            <a:pPr marL="457200" indent="-457200" defTabSz="868680">
              <a:lnSpc>
                <a:spcPct val="64000"/>
              </a:lnSpc>
              <a:spcBef>
                <a:spcPts val="900"/>
              </a:spcBef>
              <a:buFont typeface="+mj-lt"/>
              <a:buAutoNum type="arabicPeriod"/>
              <a:defRPr sz="1900">
                <a:solidFill>
                  <a:srgbClr val="DE0058"/>
                </a:solidFill>
              </a:defRPr>
            </a:pPr>
            <a:r>
              <a:rPr lang="en-GB" sz="3000" i="1" dirty="0">
                <a:solidFill>
                  <a:schemeClr val="tx1">
                    <a:lumMod val="85000"/>
                    <a:lumOff val="15000"/>
                  </a:schemeClr>
                </a:solidFill>
              </a:rPr>
              <a:t>Dependent on age, children are entirely or mostly dependent on adults – best interests not always considered</a:t>
            </a:r>
          </a:p>
          <a:p>
            <a:pPr marL="457200" indent="-457200" defTabSz="868680">
              <a:lnSpc>
                <a:spcPct val="64000"/>
              </a:lnSpc>
              <a:spcBef>
                <a:spcPts val="900"/>
              </a:spcBef>
              <a:buFont typeface="+mj-lt"/>
              <a:buAutoNum type="arabicPeriod"/>
              <a:defRPr sz="1900">
                <a:solidFill>
                  <a:srgbClr val="DE0058"/>
                </a:solidFill>
              </a:defRPr>
            </a:pPr>
            <a:endParaRPr lang="en-GB" sz="3000" i="1" dirty="0">
              <a:solidFill>
                <a:schemeClr val="tx1">
                  <a:lumMod val="85000"/>
                  <a:lumOff val="15000"/>
                </a:schemeClr>
              </a:solidFill>
            </a:endParaRPr>
          </a:p>
          <a:p>
            <a:pPr marL="457200" indent="-457200" defTabSz="868680">
              <a:lnSpc>
                <a:spcPct val="64000"/>
              </a:lnSpc>
              <a:spcBef>
                <a:spcPts val="900"/>
              </a:spcBef>
              <a:buFont typeface="+mj-lt"/>
              <a:buAutoNum type="arabicPeriod"/>
              <a:defRPr sz="1900">
                <a:solidFill>
                  <a:srgbClr val="DE0058"/>
                </a:solidFill>
              </a:defRPr>
            </a:pPr>
            <a:r>
              <a:rPr lang="en-GB" sz="3000" i="1" dirty="0">
                <a:solidFill>
                  <a:schemeClr val="tx1">
                    <a:lumMod val="85000"/>
                    <a:lumOff val="15000"/>
                  </a:schemeClr>
                </a:solidFill>
              </a:rPr>
              <a:t>Children face an array of legal minimum ages at which they are considered capable of making decisions for themselves</a:t>
            </a:r>
          </a:p>
          <a:p>
            <a:pPr marL="457200" indent="-457200" defTabSz="868680">
              <a:lnSpc>
                <a:spcPct val="64000"/>
              </a:lnSpc>
              <a:spcBef>
                <a:spcPts val="900"/>
              </a:spcBef>
              <a:buFont typeface="+mj-lt"/>
              <a:buAutoNum type="arabicPeriod"/>
              <a:defRPr sz="1900">
                <a:solidFill>
                  <a:srgbClr val="DE0058"/>
                </a:solidFill>
              </a:defRPr>
            </a:pPr>
            <a:endParaRPr lang="en-GB" sz="3000" i="1" dirty="0">
              <a:solidFill>
                <a:schemeClr val="tx1">
                  <a:lumMod val="85000"/>
                  <a:lumOff val="15000"/>
                </a:schemeClr>
              </a:solidFill>
            </a:endParaRPr>
          </a:p>
          <a:p>
            <a:pPr marL="457200" indent="-457200" defTabSz="868680">
              <a:lnSpc>
                <a:spcPct val="64000"/>
              </a:lnSpc>
              <a:spcBef>
                <a:spcPts val="900"/>
              </a:spcBef>
              <a:buFont typeface="+mj-lt"/>
              <a:buAutoNum type="arabicPeriod"/>
              <a:defRPr sz="1900">
                <a:solidFill>
                  <a:srgbClr val="DE0058"/>
                </a:solidFill>
              </a:defRPr>
            </a:pPr>
            <a:r>
              <a:rPr lang="en-GB" sz="3000" i="1" dirty="0">
                <a:solidFill>
                  <a:schemeClr val="tx1">
                    <a:lumMod val="85000"/>
                    <a:lumOff val="15000"/>
                  </a:schemeClr>
                </a:solidFill>
              </a:rPr>
              <a:t>Children are often voiceless.</a:t>
            </a:r>
          </a:p>
          <a:p>
            <a:pPr marL="0" indent="0">
              <a:buFont typeface="Wingdings" panose="05000000000000000000" pitchFamily="2" charset="2"/>
              <a:buNone/>
              <a:defRPr/>
            </a:pPr>
            <a:endParaRPr lang="en-US" dirty="0"/>
          </a:p>
          <a:p>
            <a:endParaRPr lang="en-GB" dirty="0"/>
          </a:p>
        </p:txBody>
      </p:sp>
      <p:pic>
        <p:nvPicPr>
          <p:cNvPr id="4" name="Picture 3">
            <a:extLst>
              <a:ext uri="{FF2B5EF4-FFF2-40B4-BE49-F238E27FC236}">
                <a16:creationId xmlns:a16="http://schemas.microsoft.com/office/drawing/2014/main" id="{A051C066-D642-1642-809C-8E0C3A65508B}"/>
              </a:ext>
            </a:extLst>
          </p:cNvPr>
          <p:cNvPicPr>
            <a:picLocks noChangeAspect="1"/>
          </p:cNvPicPr>
          <p:nvPr/>
        </p:nvPicPr>
        <p:blipFill>
          <a:blip r:embed="rId2"/>
          <a:stretch>
            <a:fillRect/>
          </a:stretch>
        </p:blipFill>
        <p:spPr>
          <a:xfrm>
            <a:off x="482814" y="269602"/>
            <a:ext cx="2138680" cy="2138680"/>
          </a:xfrm>
          <a:prstGeom prst="rect">
            <a:avLst/>
          </a:prstGeom>
        </p:spPr>
      </p:pic>
      <p:pic>
        <p:nvPicPr>
          <p:cNvPr id="5" name="Picture 4">
            <a:extLst>
              <a:ext uri="{FF2B5EF4-FFF2-40B4-BE49-F238E27FC236}">
                <a16:creationId xmlns:a16="http://schemas.microsoft.com/office/drawing/2014/main" id="{DB8D7FD5-96C0-864A-95A8-F54FA08D660B}"/>
              </a:ext>
            </a:extLst>
          </p:cNvPr>
          <p:cNvPicPr>
            <a:picLocks noChangeAspect="1"/>
          </p:cNvPicPr>
          <p:nvPr/>
        </p:nvPicPr>
        <p:blipFill>
          <a:blip r:embed="rId2"/>
          <a:stretch>
            <a:fillRect/>
          </a:stretch>
        </p:blipFill>
        <p:spPr>
          <a:xfrm>
            <a:off x="9527754" y="4479652"/>
            <a:ext cx="2138680" cy="2138680"/>
          </a:xfrm>
          <a:prstGeom prst="rect">
            <a:avLst/>
          </a:prstGeom>
        </p:spPr>
      </p:pic>
    </p:spTree>
    <p:extLst>
      <p:ext uri="{BB962C8B-B14F-4D97-AF65-F5344CB8AC3E}">
        <p14:creationId xmlns:p14="http://schemas.microsoft.com/office/powerpoint/2010/main" val="33947855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18476D-99EB-314B-8CD4-71768A80041D}"/>
              </a:ext>
            </a:extLst>
          </p:cNvPr>
          <p:cNvSpPr txBox="1"/>
          <p:nvPr/>
        </p:nvSpPr>
        <p:spPr>
          <a:xfrm>
            <a:off x="279838" y="375557"/>
            <a:ext cx="11182819" cy="830997"/>
          </a:xfrm>
          <a:prstGeom prst="rect">
            <a:avLst/>
          </a:prstGeom>
          <a:noFill/>
        </p:spPr>
        <p:txBody>
          <a:bodyPr wrap="square" rtlCol="0">
            <a:spAutoFit/>
          </a:bodyPr>
          <a:lstStyle/>
          <a:p>
            <a:pPr algn="ctr"/>
            <a:r>
              <a:rPr lang="en-US" sz="2400" dirty="0"/>
              <a:t>Wales the first of the UK countries to appoint a children’s commissioner 2001, whose job it is to ensure that the UNCRC is enacted.  </a:t>
            </a:r>
          </a:p>
        </p:txBody>
      </p:sp>
      <p:pic>
        <p:nvPicPr>
          <p:cNvPr id="4" name="Picture 3">
            <a:extLst>
              <a:ext uri="{FF2B5EF4-FFF2-40B4-BE49-F238E27FC236}">
                <a16:creationId xmlns:a16="http://schemas.microsoft.com/office/drawing/2014/main" id="{6E590F2D-F0C0-3348-9B47-75BB988356E3}"/>
              </a:ext>
            </a:extLst>
          </p:cNvPr>
          <p:cNvPicPr>
            <a:picLocks noChangeAspect="1"/>
          </p:cNvPicPr>
          <p:nvPr/>
        </p:nvPicPr>
        <p:blipFill rotWithShape="1">
          <a:blip r:embed="rId2"/>
          <a:srcRect l="26282" t="31164" r="25874" b="6998"/>
          <a:stretch/>
        </p:blipFill>
        <p:spPr>
          <a:xfrm>
            <a:off x="3681585" y="1477996"/>
            <a:ext cx="4825601" cy="4677876"/>
          </a:xfrm>
          <a:prstGeom prst="rect">
            <a:avLst/>
          </a:prstGeom>
        </p:spPr>
      </p:pic>
    </p:spTree>
    <p:extLst>
      <p:ext uri="{BB962C8B-B14F-4D97-AF65-F5344CB8AC3E}">
        <p14:creationId xmlns:p14="http://schemas.microsoft.com/office/powerpoint/2010/main" val="2037173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D25680-9FE9-E34B-B030-2AA263494D2C}"/>
              </a:ext>
            </a:extLst>
          </p:cNvPr>
          <p:cNvPicPr>
            <a:picLocks noChangeAspect="1"/>
          </p:cNvPicPr>
          <p:nvPr/>
        </p:nvPicPr>
        <p:blipFill>
          <a:blip r:embed="rId2"/>
          <a:stretch>
            <a:fillRect/>
          </a:stretch>
        </p:blipFill>
        <p:spPr>
          <a:xfrm>
            <a:off x="0" y="0"/>
            <a:ext cx="13260793" cy="6860250"/>
          </a:xfrm>
          <a:prstGeom prst="rect">
            <a:avLst/>
          </a:prstGeom>
        </p:spPr>
      </p:pic>
      <p:sp>
        <p:nvSpPr>
          <p:cNvPr id="4" name="Rectangle 3">
            <a:extLst>
              <a:ext uri="{FF2B5EF4-FFF2-40B4-BE49-F238E27FC236}">
                <a16:creationId xmlns:a16="http://schemas.microsoft.com/office/drawing/2014/main" id="{1A161D2E-5C0B-6C4C-B150-B3C27D72BC8D}"/>
              </a:ext>
            </a:extLst>
          </p:cNvPr>
          <p:cNvSpPr/>
          <p:nvPr/>
        </p:nvSpPr>
        <p:spPr>
          <a:xfrm>
            <a:off x="141515" y="134622"/>
            <a:ext cx="3777342" cy="2585323"/>
          </a:xfrm>
          <a:prstGeom prst="rect">
            <a:avLst/>
          </a:prstGeom>
        </p:spPr>
        <p:txBody>
          <a:bodyPr wrap="square">
            <a:spAutoFit/>
          </a:bodyPr>
          <a:lstStyle/>
          <a:p>
            <a:r>
              <a:rPr lang="en-GB" b="0" i="0" dirty="0">
                <a:solidFill>
                  <a:srgbClr val="212529"/>
                </a:solidFill>
                <a:effectLst/>
                <a:latin typeface="VAGRounded"/>
              </a:rPr>
              <a:t>Rocio Cifuentes is the Children’s Commissioner for Wales.</a:t>
            </a:r>
          </a:p>
          <a:p>
            <a:endParaRPr lang="en-GB" b="0" i="0" dirty="0">
              <a:solidFill>
                <a:srgbClr val="212529"/>
              </a:solidFill>
              <a:effectLst/>
              <a:latin typeface="VAGRounded"/>
            </a:endParaRPr>
          </a:p>
          <a:p>
            <a:r>
              <a:rPr lang="en-GB" b="0" i="0" dirty="0">
                <a:solidFill>
                  <a:srgbClr val="212529"/>
                </a:solidFill>
                <a:effectLst/>
                <a:latin typeface="VAGRounded"/>
              </a:rPr>
              <a:t>She started in post in April 2022, and will be the Children’s Commissioner for seven years.</a:t>
            </a:r>
          </a:p>
          <a:p>
            <a:endParaRPr lang="en-GB" b="0" i="0" dirty="0">
              <a:solidFill>
                <a:srgbClr val="212529"/>
              </a:solidFill>
              <a:effectLst/>
              <a:latin typeface="VAGRounded"/>
            </a:endParaRPr>
          </a:p>
          <a:p>
            <a:r>
              <a:rPr lang="en-GB" b="0" i="0" dirty="0">
                <a:solidFill>
                  <a:srgbClr val="212529"/>
                </a:solidFill>
                <a:effectLst/>
                <a:latin typeface="VAGRounded"/>
              </a:rPr>
              <a:t>Her job is to promote and protect children’s rights in Wales.</a:t>
            </a:r>
          </a:p>
        </p:txBody>
      </p:sp>
      <p:sp>
        <p:nvSpPr>
          <p:cNvPr id="5" name="Rectangle 4">
            <a:extLst>
              <a:ext uri="{FF2B5EF4-FFF2-40B4-BE49-F238E27FC236}">
                <a16:creationId xmlns:a16="http://schemas.microsoft.com/office/drawing/2014/main" id="{7C5B16AA-7846-1341-BDFB-82BAE2DF346F}"/>
              </a:ext>
            </a:extLst>
          </p:cNvPr>
          <p:cNvSpPr/>
          <p:nvPr/>
        </p:nvSpPr>
        <p:spPr>
          <a:xfrm>
            <a:off x="141515" y="4328432"/>
            <a:ext cx="3572968" cy="923330"/>
          </a:xfrm>
          <a:prstGeom prst="rect">
            <a:avLst/>
          </a:prstGeom>
        </p:spPr>
        <p:txBody>
          <a:bodyPr wrap="square">
            <a:spAutoFit/>
          </a:bodyPr>
          <a:lstStyle/>
          <a:p>
            <a:r>
              <a:rPr lang="en-GB" dirty="0">
                <a:solidFill>
                  <a:srgbClr val="212529"/>
                </a:solidFill>
                <a:latin typeface="VAGRounded"/>
              </a:rPr>
              <a:t>Human rights are the things we need in order to survive and to fulfil our potential as human beings.</a:t>
            </a:r>
            <a:endParaRPr lang="en-GB" b="0" i="0" dirty="0">
              <a:solidFill>
                <a:srgbClr val="212529"/>
              </a:solidFill>
              <a:effectLst/>
              <a:latin typeface="VAGRounded"/>
            </a:endParaRPr>
          </a:p>
        </p:txBody>
      </p:sp>
      <p:sp>
        <p:nvSpPr>
          <p:cNvPr id="6" name="Rectangle 5">
            <a:extLst>
              <a:ext uri="{FF2B5EF4-FFF2-40B4-BE49-F238E27FC236}">
                <a16:creationId xmlns:a16="http://schemas.microsoft.com/office/drawing/2014/main" id="{9E7FF674-9BE5-5C49-9966-56D501B282B1}"/>
              </a:ext>
            </a:extLst>
          </p:cNvPr>
          <p:cNvSpPr/>
          <p:nvPr/>
        </p:nvSpPr>
        <p:spPr>
          <a:xfrm>
            <a:off x="8763001" y="1098008"/>
            <a:ext cx="3761014" cy="1477328"/>
          </a:xfrm>
          <a:prstGeom prst="rect">
            <a:avLst/>
          </a:prstGeom>
        </p:spPr>
        <p:txBody>
          <a:bodyPr wrap="square">
            <a:spAutoFit/>
          </a:bodyPr>
          <a:lstStyle/>
          <a:p>
            <a:r>
              <a:rPr lang="en-GB" b="0" i="0" dirty="0">
                <a:solidFill>
                  <a:srgbClr val="212529"/>
                </a:solidFill>
                <a:effectLst/>
                <a:latin typeface="VAGRounded"/>
              </a:rPr>
              <a:t>There are inherent, universal and indivisible and no one right is more important that another. They are </a:t>
            </a:r>
            <a:r>
              <a:rPr lang="en-GB" dirty="0"/>
              <a:t>inalienable as no one can take them away from you. </a:t>
            </a:r>
            <a:r>
              <a:rPr lang="en-GB" b="0" i="0" dirty="0">
                <a:solidFill>
                  <a:srgbClr val="212529"/>
                </a:solidFill>
                <a:effectLst/>
                <a:latin typeface="VAGRounded"/>
              </a:rPr>
              <a:t> </a:t>
            </a:r>
          </a:p>
        </p:txBody>
      </p:sp>
      <p:sp>
        <p:nvSpPr>
          <p:cNvPr id="7" name="Rectangle 6">
            <a:extLst>
              <a:ext uri="{FF2B5EF4-FFF2-40B4-BE49-F238E27FC236}">
                <a16:creationId xmlns:a16="http://schemas.microsoft.com/office/drawing/2014/main" id="{45994F18-6342-1C48-B995-00DFA29A4F23}"/>
              </a:ext>
            </a:extLst>
          </p:cNvPr>
          <p:cNvSpPr/>
          <p:nvPr/>
        </p:nvSpPr>
        <p:spPr>
          <a:xfrm>
            <a:off x="9896307" y="4328432"/>
            <a:ext cx="2872581" cy="646331"/>
          </a:xfrm>
          <a:prstGeom prst="rect">
            <a:avLst/>
          </a:prstGeom>
        </p:spPr>
        <p:txBody>
          <a:bodyPr wrap="none">
            <a:spAutoFit/>
          </a:bodyPr>
          <a:lstStyle/>
          <a:p>
            <a:r>
              <a:rPr lang="en-GB" dirty="0">
                <a:solidFill>
                  <a:srgbClr val="202124"/>
                </a:solidFill>
                <a:latin typeface="Google Sans"/>
              </a:rPr>
              <a:t>The are unconditional. </a:t>
            </a:r>
          </a:p>
          <a:p>
            <a:r>
              <a:rPr lang="en-GB" dirty="0">
                <a:solidFill>
                  <a:srgbClr val="202124"/>
                </a:solidFill>
                <a:latin typeface="Google Sans"/>
              </a:rPr>
              <a:t>(Rights and responsibilities?)</a:t>
            </a:r>
            <a:endParaRPr lang="en-US" dirty="0"/>
          </a:p>
        </p:txBody>
      </p:sp>
    </p:spTree>
    <p:extLst>
      <p:ext uri="{BB962C8B-B14F-4D97-AF65-F5344CB8AC3E}">
        <p14:creationId xmlns:p14="http://schemas.microsoft.com/office/powerpoint/2010/main" val="2739695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FA67BE-2B7D-BC44-868C-F1B6BAC0D276}"/>
              </a:ext>
            </a:extLst>
          </p:cNvPr>
          <p:cNvPicPr>
            <a:picLocks noChangeAspect="1"/>
          </p:cNvPicPr>
          <p:nvPr/>
        </p:nvPicPr>
        <p:blipFill>
          <a:blip r:embed="rId2"/>
          <a:stretch>
            <a:fillRect/>
          </a:stretch>
        </p:blipFill>
        <p:spPr>
          <a:xfrm>
            <a:off x="0" y="0"/>
            <a:ext cx="12192000" cy="3923115"/>
          </a:xfrm>
          <a:prstGeom prst="rect">
            <a:avLst/>
          </a:prstGeom>
        </p:spPr>
      </p:pic>
      <p:sp>
        <p:nvSpPr>
          <p:cNvPr id="4" name="TextBox 3">
            <a:extLst>
              <a:ext uri="{FF2B5EF4-FFF2-40B4-BE49-F238E27FC236}">
                <a16:creationId xmlns:a16="http://schemas.microsoft.com/office/drawing/2014/main" id="{7E64A866-5BD8-ED43-8583-909B6E428A91}"/>
              </a:ext>
            </a:extLst>
          </p:cNvPr>
          <p:cNvSpPr txBox="1"/>
          <p:nvPr/>
        </p:nvSpPr>
        <p:spPr>
          <a:xfrm>
            <a:off x="3678190" y="4802233"/>
            <a:ext cx="4835619" cy="707886"/>
          </a:xfrm>
          <a:prstGeom prst="rect">
            <a:avLst/>
          </a:prstGeom>
          <a:noFill/>
        </p:spPr>
        <p:txBody>
          <a:bodyPr wrap="none" rtlCol="0">
            <a:spAutoFit/>
          </a:bodyPr>
          <a:lstStyle/>
          <a:p>
            <a:r>
              <a:rPr lang="en-US" sz="4000" dirty="0"/>
              <a:t>Ready to play a game?</a:t>
            </a:r>
          </a:p>
        </p:txBody>
      </p:sp>
    </p:spTree>
    <p:extLst>
      <p:ext uri="{BB962C8B-B14F-4D97-AF65-F5344CB8AC3E}">
        <p14:creationId xmlns:p14="http://schemas.microsoft.com/office/powerpoint/2010/main" val="812103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9C14024E-3F95-174C-A140-DB5FD038ACF9}"/>
              </a:ext>
            </a:extLst>
          </p:cNvPr>
          <p:cNvPicPr>
            <a:picLocks noChangeAspect="1"/>
          </p:cNvPicPr>
          <p:nvPr/>
        </p:nvPicPr>
        <p:blipFill>
          <a:blip r:embed="rId3"/>
          <a:stretch>
            <a:fillRect/>
          </a:stretch>
        </p:blipFill>
        <p:spPr>
          <a:xfrm>
            <a:off x="5639998" y="538842"/>
            <a:ext cx="6074588" cy="4310743"/>
          </a:xfrm>
          <a:prstGeom prst="rect">
            <a:avLst/>
          </a:prstGeom>
        </p:spPr>
      </p:pic>
      <p:sp>
        <p:nvSpPr>
          <p:cNvPr id="4" name="Content Placeholder 3">
            <a:extLst>
              <a:ext uri="{FF2B5EF4-FFF2-40B4-BE49-F238E27FC236}">
                <a16:creationId xmlns:a16="http://schemas.microsoft.com/office/drawing/2014/main" id="{114346EE-43D5-E74C-8548-DEB5305EF63E}"/>
              </a:ext>
            </a:extLst>
          </p:cNvPr>
          <p:cNvSpPr txBox="1">
            <a:spLocks/>
          </p:cNvSpPr>
          <p:nvPr/>
        </p:nvSpPr>
        <p:spPr>
          <a:xfrm>
            <a:off x="560928" y="538842"/>
            <a:ext cx="4517258" cy="5929231"/>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i="1" dirty="0">
                <a:solidFill>
                  <a:schemeClr val="tx1">
                    <a:lumMod val="85000"/>
                    <a:lumOff val="15000"/>
                  </a:schemeClr>
                </a:solidFill>
              </a:rPr>
              <a:t>Ratified by the Welsh Government in 2004</a:t>
            </a:r>
          </a:p>
          <a:p>
            <a:pPr>
              <a:defRPr/>
            </a:pPr>
            <a:r>
              <a:rPr lang="en-US" i="1" dirty="0">
                <a:solidFill>
                  <a:schemeClr val="tx1">
                    <a:lumMod val="85000"/>
                    <a:lumOff val="15000"/>
                  </a:schemeClr>
                </a:solidFill>
              </a:rPr>
              <a:t>54 articles</a:t>
            </a:r>
          </a:p>
          <a:p>
            <a:pPr>
              <a:defRPr/>
            </a:pPr>
            <a:r>
              <a:rPr lang="en-US" i="1" dirty="0">
                <a:solidFill>
                  <a:schemeClr val="tx1">
                    <a:lumMod val="85000"/>
                    <a:lumOff val="15000"/>
                  </a:schemeClr>
                </a:solidFill>
              </a:rPr>
              <a:t>Articles 1–42 are relevant to children and young people’s rights (0-18)</a:t>
            </a:r>
          </a:p>
          <a:p>
            <a:pPr>
              <a:defRPr/>
            </a:pPr>
            <a:r>
              <a:rPr lang="en-US" i="1" dirty="0">
                <a:solidFill>
                  <a:schemeClr val="tx1">
                    <a:lumMod val="85000"/>
                    <a:lumOff val="15000"/>
                  </a:schemeClr>
                </a:solidFill>
              </a:rPr>
              <a:t>Articles 43-54 are relevant to authorities and refer to how these rights are implemented </a:t>
            </a:r>
          </a:p>
          <a:p>
            <a:pPr>
              <a:defRPr/>
            </a:pPr>
            <a:r>
              <a:rPr lang="en-US" i="1" dirty="0">
                <a:solidFill>
                  <a:schemeClr val="tx1">
                    <a:lumMod val="85000"/>
                    <a:lumOff val="15000"/>
                  </a:schemeClr>
                </a:solidFill>
              </a:rPr>
              <a:t>A duty on all those working with children and young people to ensure that these rights are being implemented</a:t>
            </a:r>
          </a:p>
          <a:p>
            <a:pPr marL="0" indent="0">
              <a:buFont typeface="Arial" panose="020B0604020202020204" pitchFamily="34" charset="0"/>
              <a:buNone/>
              <a:defRPr/>
            </a:pPr>
            <a:endParaRPr lang="en-US" dirty="0">
              <a:solidFill>
                <a:schemeClr val="bg1"/>
              </a:solidFill>
            </a:endParaRPr>
          </a:p>
          <a:p>
            <a:pPr marL="0" indent="0">
              <a:buFont typeface="Arial" panose="020B0604020202020204" pitchFamily="34" charset="0"/>
              <a:buNone/>
              <a:defRPr/>
            </a:pPr>
            <a:endParaRPr lang="en-US" b="1" i="1" dirty="0">
              <a:solidFill>
                <a:schemeClr val="bg1"/>
              </a:solidFill>
            </a:endParaRPr>
          </a:p>
          <a:p>
            <a:pPr>
              <a:defRPr/>
            </a:pPr>
            <a:endParaRPr lang="en-US" dirty="0"/>
          </a:p>
          <a:p>
            <a:endParaRPr lang="en-GB" dirty="0"/>
          </a:p>
        </p:txBody>
      </p:sp>
      <p:sp>
        <p:nvSpPr>
          <p:cNvPr id="5" name="TextBox 4">
            <a:extLst>
              <a:ext uri="{FF2B5EF4-FFF2-40B4-BE49-F238E27FC236}">
                <a16:creationId xmlns:a16="http://schemas.microsoft.com/office/drawing/2014/main" id="{83F8A0D9-092B-A84C-8975-DAB5D7B99BD4}"/>
              </a:ext>
            </a:extLst>
          </p:cNvPr>
          <p:cNvSpPr txBox="1"/>
          <p:nvPr/>
        </p:nvSpPr>
        <p:spPr>
          <a:xfrm>
            <a:off x="4147835" y="6098741"/>
            <a:ext cx="7566751" cy="369332"/>
          </a:xfrm>
          <a:prstGeom prst="rect">
            <a:avLst/>
          </a:prstGeom>
          <a:noFill/>
        </p:spPr>
        <p:txBody>
          <a:bodyPr wrap="none" rtlCol="0">
            <a:spAutoFit/>
          </a:bodyPr>
          <a:lstStyle/>
          <a:p>
            <a:r>
              <a:rPr lang="en-US" dirty="0"/>
              <a:t>Choose the 5 Most important for YOU as a student teacher and your classroom</a:t>
            </a:r>
          </a:p>
        </p:txBody>
      </p:sp>
      <p:pic>
        <p:nvPicPr>
          <p:cNvPr id="7" name="Picture 6">
            <a:extLst>
              <a:ext uri="{FF2B5EF4-FFF2-40B4-BE49-F238E27FC236}">
                <a16:creationId xmlns:a16="http://schemas.microsoft.com/office/drawing/2014/main" id="{62841D15-99B8-B548-B8FE-17546AB414A6}"/>
              </a:ext>
            </a:extLst>
          </p:cNvPr>
          <p:cNvPicPr>
            <a:picLocks noChangeAspect="1"/>
          </p:cNvPicPr>
          <p:nvPr/>
        </p:nvPicPr>
        <p:blipFill>
          <a:blip r:embed="rId4"/>
          <a:stretch>
            <a:fillRect/>
          </a:stretch>
        </p:blipFill>
        <p:spPr>
          <a:xfrm>
            <a:off x="5639998" y="3401832"/>
            <a:ext cx="6552002" cy="2696909"/>
          </a:xfrm>
          <a:prstGeom prst="rect">
            <a:avLst/>
          </a:prstGeom>
        </p:spPr>
      </p:pic>
    </p:spTree>
    <p:extLst>
      <p:ext uri="{BB962C8B-B14F-4D97-AF65-F5344CB8AC3E}">
        <p14:creationId xmlns:p14="http://schemas.microsoft.com/office/powerpoint/2010/main" val="15820091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90C40FE-B1F3-F84B-B06F-5B91E8B537B2}"/>
              </a:ext>
            </a:extLst>
          </p:cNvPr>
          <p:cNvPicPr>
            <a:picLocks noChangeAspect="1"/>
          </p:cNvPicPr>
          <p:nvPr/>
        </p:nvPicPr>
        <p:blipFill rotWithShape="1">
          <a:blip r:embed="rId3"/>
          <a:srcRect l="10694" t="21737" r="10162" b="31435"/>
          <a:stretch/>
        </p:blipFill>
        <p:spPr>
          <a:xfrm>
            <a:off x="3820886" y="1681843"/>
            <a:ext cx="4196443" cy="2939143"/>
          </a:xfrm>
          <a:prstGeom prst="rect">
            <a:avLst/>
          </a:prstGeom>
        </p:spPr>
      </p:pic>
    </p:spTree>
    <p:extLst>
      <p:ext uri="{BB962C8B-B14F-4D97-AF65-F5344CB8AC3E}">
        <p14:creationId xmlns:p14="http://schemas.microsoft.com/office/powerpoint/2010/main" val="2931630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90C40FE-B1F3-F84B-B06F-5B91E8B537B2}"/>
              </a:ext>
            </a:extLst>
          </p:cNvPr>
          <p:cNvPicPr>
            <a:picLocks noChangeAspect="1"/>
          </p:cNvPicPr>
          <p:nvPr/>
        </p:nvPicPr>
        <p:blipFill>
          <a:blip r:embed="rId3"/>
          <a:stretch>
            <a:fillRect/>
          </a:stretch>
        </p:blipFill>
        <p:spPr>
          <a:xfrm>
            <a:off x="3253834" y="317553"/>
            <a:ext cx="5302337" cy="6276443"/>
          </a:xfrm>
          <a:prstGeom prst="rect">
            <a:avLst/>
          </a:prstGeom>
        </p:spPr>
      </p:pic>
    </p:spTree>
    <p:extLst>
      <p:ext uri="{BB962C8B-B14F-4D97-AF65-F5344CB8AC3E}">
        <p14:creationId xmlns:p14="http://schemas.microsoft.com/office/powerpoint/2010/main" val="216374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4A97409-B054-F34B-B3CE-347466FD2307}"/>
              </a:ext>
            </a:extLst>
          </p:cNvPr>
          <p:cNvPicPr>
            <a:picLocks noChangeAspect="1"/>
          </p:cNvPicPr>
          <p:nvPr/>
        </p:nvPicPr>
        <p:blipFill rotWithShape="1">
          <a:blip r:embed="rId2"/>
          <a:srcRect l="12922" t="24931" r="11130" b="40093"/>
          <a:stretch/>
        </p:blipFill>
        <p:spPr>
          <a:xfrm>
            <a:off x="4212771" y="1812472"/>
            <a:ext cx="3788229" cy="2269672"/>
          </a:xfrm>
          <a:prstGeom prst="rect">
            <a:avLst/>
          </a:prstGeom>
        </p:spPr>
      </p:pic>
    </p:spTree>
    <p:extLst>
      <p:ext uri="{BB962C8B-B14F-4D97-AF65-F5344CB8AC3E}">
        <p14:creationId xmlns:p14="http://schemas.microsoft.com/office/powerpoint/2010/main" val="15052183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4A97409-B054-F34B-B3CE-347466FD2307}"/>
              </a:ext>
            </a:extLst>
          </p:cNvPr>
          <p:cNvPicPr>
            <a:picLocks noChangeAspect="1"/>
          </p:cNvPicPr>
          <p:nvPr/>
        </p:nvPicPr>
        <p:blipFill>
          <a:blip r:embed="rId2"/>
          <a:stretch>
            <a:fillRect/>
          </a:stretch>
        </p:blipFill>
        <p:spPr>
          <a:xfrm>
            <a:off x="3568189" y="194719"/>
            <a:ext cx="4987981" cy="6489067"/>
          </a:xfrm>
          <a:prstGeom prst="rect">
            <a:avLst/>
          </a:prstGeom>
        </p:spPr>
      </p:pic>
    </p:spTree>
    <p:extLst>
      <p:ext uri="{BB962C8B-B14F-4D97-AF65-F5344CB8AC3E}">
        <p14:creationId xmlns:p14="http://schemas.microsoft.com/office/powerpoint/2010/main" val="3388582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3969504-694C-2F45-A7AB-413BE8906107}"/>
              </a:ext>
            </a:extLst>
          </p:cNvPr>
          <p:cNvPicPr>
            <a:picLocks noChangeAspect="1"/>
          </p:cNvPicPr>
          <p:nvPr/>
        </p:nvPicPr>
        <p:blipFill rotWithShape="1">
          <a:blip r:embed="rId2"/>
          <a:srcRect l="9794" t="24707" r="11482" b="40642"/>
          <a:stretch/>
        </p:blipFill>
        <p:spPr>
          <a:xfrm>
            <a:off x="4065814" y="1796143"/>
            <a:ext cx="3918857" cy="2237014"/>
          </a:xfrm>
          <a:prstGeom prst="rect">
            <a:avLst/>
          </a:prstGeom>
        </p:spPr>
      </p:pic>
    </p:spTree>
    <p:extLst>
      <p:ext uri="{BB962C8B-B14F-4D97-AF65-F5344CB8AC3E}">
        <p14:creationId xmlns:p14="http://schemas.microsoft.com/office/powerpoint/2010/main" val="22392427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3969504-694C-2F45-A7AB-413BE8906107}"/>
              </a:ext>
            </a:extLst>
          </p:cNvPr>
          <p:cNvPicPr>
            <a:picLocks noChangeAspect="1"/>
          </p:cNvPicPr>
          <p:nvPr/>
        </p:nvPicPr>
        <p:blipFill>
          <a:blip r:embed="rId2"/>
          <a:stretch>
            <a:fillRect/>
          </a:stretch>
        </p:blipFill>
        <p:spPr>
          <a:xfrm>
            <a:off x="3578210" y="201108"/>
            <a:ext cx="4977962" cy="6455795"/>
          </a:xfrm>
          <a:prstGeom prst="rect">
            <a:avLst/>
          </a:prstGeom>
        </p:spPr>
      </p:pic>
    </p:spTree>
    <p:extLst>
      <p:ext uri="{BB962C8B-B14F-4D97-AF65-F5344CB8AC3E}">
        <p14:creationId xmlns:p14="http://schemas.microsoft.com/office/powerpoint/2010/main" val="40305022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CDFB6D-26FD-394E-B8CC-B72D95A6F8B9}"/>
              </a:ext>
            </a:extLst>
          </p:cNvPr>
          <p:cNvPicPr>
            <a:picLocks noChangeAspect="1"/>
          </p:cNvPicPr>
          <p:nvPr/>
        </p:nvPicPr>
        <p:blipFill rotWithShape="1">
          <a:blip r:embed="rId2"/>
          <a:srcRect l="8600" t="24279" r="12550" b="40173"/>
          <a:stretch/>
        </p:blipFill>
        <p:spPr>
          <a:xfrm>
            <a:off x="4000500" y="1747157"/>
            <a:ext cx="4000500" cy="2334986"/>
          </a:xfrm>
          <a:prstGeom prst="rect">
            <a:avLst/>
          </a:prstGeom>
        </p:spPr>
      </p:pic>
    </p:spTree>
    <p:extLst>
      <p:ext uri="{BB962C8B-B14F-4D97-AF65-F5344CB8AC3E}">
        <p14:creationId xmlns:p14="http://schemas.microsoft.com/office/powerpoint/2010/main" val="1677658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CDFB6D-26FD-394E-B8CC-B72D95A6F8B9}"/>
              </a:ext>
            </a:extLst>
          </p:cNvPr>
          <p:cNvPicPr>
            <a:picLocks noChangeAspect="1"/>
          </p:cNvPicPr>
          <p:nvPr/>
        </p:nvPicPr>
        <p:blipFill>
          <a:blip r:embed="rId2"/>
          <a:stretch>
            <a:fillRect/>
          </a:stretch>
        </p:blipFill>
        <p:spPr>
          <a:xfrm>
            <a:off x="3564165" y="152314"/>
            <a:ext cx="5073650" cy="6568707"/>
          </a:xfrm>
          <a:prstGeom prst="rect">
            <a:avLst/>
          </a:prstGeom>
        </p:spPr>
      </p:pic>
    </p:spTree>
    <p:extLst>
      <p:ext uri="{BB962C8B-B14F-4D97-AF65-F5344CB8AC3E}">
        <p14:creationId xmlns:p14="http://schemas.microsoft.com/office/powerpoint/2010/main" val="22028265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E33916-EC10-DF43-8B20-A3E17D55B605}"/>
              </a:ext>
            </a:extLst>
          </p:cNvPr>
          <p:cNvPicPr>
            <a:picLocks noChangeAspect="1"/>
          </p:cNvPicPr>
          <p:nvPr/>
        </p:nvPicPr>
        <p:blipFill rotWithShape="1">
          <a:blip r:embed="rId2"/>
          <a:srcRect l="8072" t="24124" r="10873" b="39854"/>
          <a:stretch/>
        </p:blipFill>
        <p:spPr>
          <a:xfrm>
            <a:off x="4065814" y="1779814"/>
            <a:ext cx="4016830" cy="2302329"/>
          </a:xfrm>
          <a:prstGeom prst="rect">
            <a:avLst/>
          </a:prstGeom>
        </p:spPr>
      </p:pic>
    </p:spTree>
    <p:extLst>
      <p:ext uri="{BB962C8B-B14F-4D97-AF65-F5344CB8AC3E}">
        <p14:creationId xmlns:p14="http://schemas.microsoft.com/office/powerpoint/2010/main" val="12309663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E33916-EC10-DF43-8B20-A3E17D55B605}"/>
              </a:ext>
            </a:extLst>
          </p:cNvPr>
          <p:cNvPicPr>
            <a:picLocks noChangeAspect="1"/>
          </p:cNvPicPr>
          <p:nvPr/>
        </p:nvPicPr>
        <p:blipFill>
          <a:blip r:embed="rId2"/>
          <a:stretch>
            <a:fillRect/>
          </a:stretch>
        </p:blipFill>
        <p:spPr>
          <a:xfrm>
            <a:off x="3665763" y="237909"/>
            <a:ext cx="4955721" cy="6391491"/>
          </a:xfrm>
          <a:prstGeom prst="rect">
            <a:avLst/>
          </a:prstGeom>
        </p:spPr>
      </p:pic>
    </p:spTree>
    <p:extLst>
      <p:ext uri="{BB962C8B-B14F-4D97-AF65-F5344CB8AC3E}">
        <p14:creationId xmlns:p14="http://schemas.microsoft.com/office/powerpoint/2010/main" val="31257638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C95B9F-FCBF-8E4A-A9B3-8F07E25C6C92}"/>
              </a:ext>
            </a:extLst>
          </p:cNvPr>
          <p:cNvPicPr>
            <a:picLocks noChangeAspect="1"/>
          </p:cNvPicPr>
          <p:nvPr/>
        </p:nvPicPr>
        <p:blipFill rotWithShape="1">
          <a:blip r:embed="rId2"/>
          <a:srcRect l="7856" t="25039" r="15558" b="40684"/>
          <a:stretch/>
        </p:blipFill>
        <p:spPr>
          <a:xfrm>
            <a:off x="3771900" y="1796143"/>
            <a:ext cx="3935186" cy="2302328"/>
          </a:xfrm>
          <a:prstGeom prst="rect">
            <a:avLst/>
          </a:prstGeom>
        </p:spPr>
      </p:pic>
    </p:spTree>
    <p:extLst>
      <p:ext uri="{BB962C8B-B14F-4D97-AF65-F5344CB8AC3E}">
        <p14:creationId xmlns:p14="http://schemas.microsoft.com/office/powerpoint/2010/main" val="30492246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C95B9F-FCBF-8E4A-A9B3-8F07E25C6C92}"/>
              </a:ext>
            </a:extLst>
          </p:cNvPr>
          <p:cNvPicPr>
            <a:picLocks noChangeAspect="1"/>
          </p:cNvPicPr>
          <p:nvPr/>
        </p:nvPicPr>
        <p:blipFill rotWithShape="1">
          <a:blip r:embed="rId2"/>
          <a:srcRect b="1787"/>
          <a:stretch/>
        </p:blipFill>
        <p:spPr>
          <a:xfrm>
            <a:off x="3368221" y="114300"/>
            <a:ext cx="5138272" cy="6596744"/>
          </a:xfrm>
          <a:prstGeom prst="rect">
            <a:avLst/>
          </a:prstGeom>
        </p:spPr>
      </p:pic>
    </p:spTree>
    <p:extLst>
      <p:ext uri="{BB962C8B-B14F-4D97-AF65-F5344CB8AC3E}">
        <p14:creationId xmlns:p14="http://schemas.microsoft.com/office/powerpoint/2010/main" val="2851576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25DDBB-DB43-C54D-A00D-BB4BCF93027F}"/>
              </a:ext>
            </a:extLst>
          </p:cNvPr>
          <p:cNvPicPr>
            <a:picLocks noChangeAspect="1"/>
          </p:cNvPicPr>
          <p:nvPr/>
        </p:nvPicPr>
        <p:blipFill rotWithShape="1">
          <a:blip r:embed="rId2"/>
          <a:srcRect l="11180" t="24591" r="13438" b="40281"/>
          <a:stretch/>
        </p:blipFill>
        <p:spPr>
          <a:xfrm>
            <a:off x="4131128" y="1796143"/>
            <a:ext cx="3755571" cy="2269671"/>
          </a:xfrm>
          <a:prstGeom prst="rect">
            <a:avLst/>
          </a:prstGeom>
        </p:spPr>
      </p:pic>
    </p:spTree>
    <p:extLst>
      <p:ext uri="{BB962C8B-B14F-4D97-AF65-F5344CB8AC3E}">
        <p14:creationId xmlns:p14="http://schemas.microsoft.com/office/powerpoint/2010/main" val="39402081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25DDBB-DB43-C54D-A00D-BB4BCF93027F}"/>
              </a:ext>
            </a:extLst>
          </p:cNvPr>
          <p:cNvPicPr>
            <a:picLocks noChangeAspect="1"/>
          </p:cNvPicPr>
          <p:nvPr/>
        </p:nvPicPr>
        <p:blipFill>
          <a:blip r:embed="rId2"/>
          <a:stretch>
            <a:fillRect/>
          </a:stretch>
        </p:blipFill>
        <p:spPr>
          <a:xfrm>
            <a:off x="3574142" y="207339"/>
            <a:ext cx="4982030" cy="6461070"/>
          </a:xfrm>
          <a:prstGeom prst="rect">
            <a:avLst/>
          </a:prstGeom>
        </p:spPr>
      </p:pic>
    </p:spTree>
    <p:extLst>
      <p:ext uri="{BB962C8B-B14F-4D97-AF65-F5344CB8AC3E}">
        <p14:creationId xmlns:p14="http://schemas.microsoft.com/office/powerpoint/2010/main" val="9658031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3FA62D-2EC1-714F-9F82-13AF81E2F778}"/>
              </a:ext>
            </a:extLst>
          </p:cNvPr>
          <p:cNvPicPr>
            <a:picLocks noChangeAspect="1"/>
          </p:cNvPicPr>
          <p:nvPr/>
        </p:nvPicPr>
        <p:blipFill rotWithShape="1">
          <a:blip r:embed="rId2"/>
          <a:srcRect l="10331" t="24201" r="12198" b="39754"/>
          <a:stretch/>
        </p:blipFill>
        <p:spPr>
          <a:xfrm>
            <a:off x="4147457" y="1763486"/>
            <a:ext cx="3837214" cy="2318658"/>
          </a:xfrm>
          <a:prstGeom prst="rect">
            <a:avLst/>
          </a:prstGeom>
        </p:spPr>
      </p:pic>
    </p:spTree>
    <p:extLst>
      <p:ext uri="{BB962C8B-B14F-4D97-AF65-F5344CB8AC3E}">
        <p14:creationId xmlns:p14="http://schemas.microsoft.com/office/powerpoint/2010/main" val="42396010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3FA62D-2EC1-714F-9F82-13AF81E2F778}"/>
              </a:ext>
            </a:extLst>
          </p:cNvPr>
          <p:cNvPicPr>
            <a:picLocks noChangeAspect="1"/>
          </p:cNvPicPr>
          <p:nvPr/>
        </p:nvPicPr>
        <p:blipFill>
          <a:blip r:embed="rId2"/>
          <a:stretch>
            <a:fillRect/>
          </a:stretch>
        </p:blipFill>
        <p:spPr>
          <a:xfrm>
            <a:off x="3635828" y="206709"/>
            <a:ext cx="4953000" cy="6432670"/>
          </a:xfrm>
          <a:prstGeom prst="rect">
            <a:avLst/>
          </a:prstGeom>
        </p:spPr>
      </p:pic>
    </p:spTree>
    <p:extLst>
      <p:ext uri="{BB962C8B-B14F-4D97-AF65-F5344CB8AC3E}">
        <p14:creationId xmlns:p14="http://schemas.microsoft.com/office/powerpoint/2010/main" val="17561343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D2A201-BCA2-094B-8567-08EF8F0DBB25}"/>
              </a:ext>
            </a:extLst>
          </p:cNvPr>
          <p:cNvPicPr>
            <a:picLocks noChangeAspect="1"/>
          </p:cNvPicPr>
          <p:nvPr/>
        </p:nvPicPr>
        <p:blipFill rotWithShape="1">
          <a:blip r:embed="rId2"/>
          <a:srcRect l="13705" t="24187" r="16360" b="39797"/>
          <a:stretch/>
        </p:blipFill>
        <p:spPr>
          <a:xfrm>
            <a:off x="4425042" y="1747157"/>
            <a:ext cx="3559629" cy="2367643"/>
          </a:xfrm>
          <a:prstGeom prst="rect">
            <a:avLst/>
          </a:prstGeom>
        </p:spPr>
      </p:pic>
    </p:spTree>
    <p:extLst>
      <p:ext uri="{BB962C8B-B14F-4D97-AF65-F5344CB8AC3E}">
        <p14:creationId xmlns:p14="http://schemas.microsoft.com/office/powerpoint/2010/main" val="23717143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D2A201-BCA2-094B-8567-08EF8F0DBB25}"/>
              </a:ext>
            </a:extLst>
          </p:cNvPr>
          <p:cNvPicPr>
            <a:picLocks noChangeAspect="1"/>
          </p:cNvPicPr>
          <p:nvPr/>
        </p:nvPicPr>
        <p:blipFill>
          <a:blip r:embed="rId2"/>
          <a:stretch>
            <a:fillRect/>
          </a:stretch>
        </p:blipFill>
        <p:spPr>
          <a:xfrm>
            <a:off x="3727449" y="157109"/>
            <a:ext cx="5089979" cy="6573891"/>
          </a:xfrm>
          <a:prstGeom prst="rect">
            <a:avLst/>
          </a:prstGeom>
        </p:spPr>
      </p:pic>
    </p:spTree>
    <p:extLst>
      <p:ext uri="{BB962C8B-B14F-4D97-AF65-F5344CB8AC3E}">
        <p14:creationId xmlns:p14="http://schemas.microsoft.com/office/powerpoint/2010/main" val="28493853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692517-5C26-BB4A-8848-C37C614B9F81}"/>
              </a:ext>
            </a:extLst>
          </p:cNvPr>
          <p:cNvPicPr>
            <a:picLocks noChangeAspect="1"/>
          </p:cNvPicPr>
          <p:nvPr/>
        </p:nvPicPr>
        <p:blipFill rotWithShape="1">
          <a:blip r:embed="rId2"/>
          <a:srcRect l="12180" t="24448" r="13561" b="39803"/>
          <a:stretch/>
        </p:blipFill>
        <p:spPr>
          <a:xfrm>
            <a:off x="4212770" y="1730829"/>
            <a:ext cx="3755573" cy="2334986"/>
          </a:xfrm>
          <a:prstGeom prst="rect">
            <a:avLst/>
          </a:prstGeom>
        </p:spPr>
      </p:pic>
    </p:spTree>
    <p:extLst>
      <p:ext uri="{BB962C8B-B14F-4D97-AF65-F5344CB8AC3E}">
        <p14:creationId xmlns:p14="http://schemas.microsoft.com/office/powerpoint/2010/main" val="41256362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692517-5C26-BB4A-8848-C37C614B9F81}"/>
              </a:ext>
            </a:extLst>
          </p:cNvPr>
          <p:cNvPicPr>
            <a:picLocks noChangeAspect="1"/>
          </p:cNvPicPr>
          <p:nvPr/>
        </p:nvPicPr>
        <p:blipFill>
          <a:blip r:embed="rId2"/>
          <a:stretch>
            <a:fillRect/>
          </a:stretch>
        </p:blipFill>
        <p:spPr>
          <a:xfrm>
            <a:off x="3596821" y="133974"/>
            <a:ext cx="5057321" cy="6531712"/>
          </a:xfrm>
          <a:prstGeom prst="rect">
            <a:avLst/>
          </a:prstGeom>
        </p:spPr>
      </p:pic>
    </p:spTree>
    <p:extLst>
      <p:ext uri="{BB962C8B-B14F-4D97-AF65-F5344CB8AC3E}">
        <p14:creationId xmlns:p14="http://schemas.microsoft.com/office/powerpoint/2010/main" val="33196235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937078A-04D9-7249-A317-A46D00AF6539}"/>
              </a:ext>
            </a:extLst>
          </p:cNvPr>
          <p:cNvPicPr>
            <a:picLocks noChangeAspect="1"/>
          </p:cNvPicPr>
          <p:nvPr/>
        </p:nvPicPr>
        <p:blipFill>
          <a:blip r:embed="rId2"/>
          <a:stretch>
            <a:fillRect/>
          </a:stretch>
        </p:blipFill>
        <p:spPr>
          <a:xfrm>
            <a:off x="0" y="257944"/>
            <a:ext cx="12192000" cy="5035826"/>
          </a:xfrm>
          <a:prstGeom prst="rect">
            <a:avLst/>
          </a:prstGeom>
        </p:spPr>
      </p:pic>
      <p:pic>
        <p:nvPicPr>
          <p:cNvPr id="7" name="Picture 6">
            <a:extLst>
              <a:ext uri="{FF2B5EF4-FFF2-40B4-BE49-F238E27FC236}">
                <a16:creationId xmlns:a16="http://schemas.microsoft.com/office/drawing/2014/main" id="{7EE197E2-013C-E14B-B686-3A7B0EB0DAF7}"/>
              </a:ext>
            </a:extLst>
          </p:cNvPr>
          <p:cNvPicPr>
            <a:picLocks noChangeAspect="1"/>
          </p:cNvPicPr>
          <p:nvPr/>
        </p:nvPicPr>
        <p:blipFill>
          <a:blip r:embed="rId3"/>
          <a:stretch>
            <a:fillRect/>
          </a:stretch>
        </p:blipFill>
        <p:spPr>
          <a:xfrm rot="8470857">
            <a:off x="8466481" y="2760509"/>
            <a:ext cx="1038890" cy="785661"/>
          </a:xfrm>
          <a:prstGeom prst="rect">
            <a:avLst/>
          </a:prstGeom>
        </p:spPr>
      </p:pic>
    </p:spTree>
    <p:extLst>
      <p:ext uri="{BB962C8B-B14F-4D97-AF65-F5344CB8AC3E}">
        <p14:creationId xmlns:p14="http://schemas.microsoft.com/office/powerpoint/2010/main" val="13310364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9E2015C4-F3C0-D944-AE40-15DFB68D8431}"/>
              </a:ext>
            </a:extLst>
          </p:cNvPr>
          <p:cNvPicPr>
            <a:picLocks noChangeAspect="1"/>
          </p:cNvPicPr>
          <p:nvPr/>
        </p:nvPicPr>
        <p:blipFill>
          <a:blip r:embed="rId3"/>
          <a:stretch>
            <a:fillRect/>
          </a:stretch>
        </p:blipFill>
        <p:spPr>
          <a:xfrm rot="20650039">
            <a:off x="233049" y="350210"/>
            <a:ext cx="3073068" cy="3637629"/>
          </a:xfrm>
          <a:prstGeom prst="rect">
            <a:avLst/>
          </a:prstGeom>
        </p:spPr>
      </p:pic>
      <p:pic>
        <p:nvPicPr>
          <p:cNvPr id="4" name="Picture 3">
            <a:extLst>
              <a:ext uri="{FF2B5EF4-FFF2-40B4-BE49-F238E27FC236}">
                <a16:creationId xmlns:a16="http://schemas.microsoft.com/office/drawing/2014/main" id="{02C835F0-E78B-2C4D-9711-077BD09F19D9}"/>
              </a:ext>
            </a:extLst>
          </p:cNvPr>
          <p:cNvPicPr>
            <a:picLocks noChangeAspect="1"/>
          </p:cNvPicPr>
          <p:nvPr/>
        </p:nvPicPr>
        <p:blipFill>
          <a:blip r:embed="rId4"/>
          <a:stretch>
            <a:fillRect/>
          </a:stretch>
        </p:blipFill>
        <p:spPr>
          <a:xfrm>
            <a:off x="3744051" y="5321"/>
            <a:ext cx="3659411" cy="4711492"/>
          </a:xfrm>
          <a:prstGeom prst="rect">
            <a:avLst/>
          </a:prstGeom>
        </p:spPr>
      </p:pic>
      <p:pic>
        <p:nvPicPr>
          <p:cNvPr id="8" name="Picture 7">
            <a:extLst>
              <a:ext uri="{FF2B5EF4-FFF2-40B4-BE49-F238E27FC236}">
                <a16:creationId xmlns:a16="http://schemas.microsoft.com/office/drawing/2014/main" id="{7B7DCA58-C3B6-664D-8B4D-679F052735E4}"/>
              </a:ext>
            </a:extLst>
          </p:cNvPr>
          <p:cNvPicPr>
            <a:picLocks noChangeAspect="1"/>
          </p:cNvPicPr>
          <p:nvPr/>
        </p:nvPicPr>
        <p:blipFill>
          <a:blip r:embed="rId5"/>
          <a:stretch>
            <a:fillRect/>
          </a:stretch>
        </p:blipFill>
        <p:spPr>
          <a:xfrm rot="20989818">
            <a:off x="561526" y="3792211"/>
            <a:ext cx="4064000" cy="5245100"/>
          </a:xfrm>
          <a:prstGeom prst="rect">
            <a:avLst/>
          </a:prstGeom>
        </p:spPr>
      </p:pic>
      <p:pic>
        <p:nvPicPr>
          <p:cNvPr id="10" name="Picture 9">
            <a:extLst>
              <a:ext uri="{FF2B5EF4-FFF2-40B4-BE49-F238E27FC236}">
                <a16:creationId xmlns:a16="http://schemas.microsoft.com/office/drawing/2014/main" id="{172062BB-6A29-6B4A-9EE0-623FAE87DB21}"/>
              </a:ext>
            </a:extLst>
          </p:cNvPr>
          <p:cNvPicPr>
            <a:picLocks noChangeAspect="1"/>
          </p:cNvPicPr>
          <p:nvPr/>
        </p:nvPicPr>
        <p:blipFill>
          <a:blip r:embed="rId6"/>
          <a:stretch>
            <a:fillRect/>
          </a:stretch>
        </p:blipFill>
        <p:spPr>
          <a:xfrm rot="735587">
            <a:off x="5390681" y="2881437"/>
            <a:ext cx="3578509" cy="4640879"/>
          </a:xfrm>
          <a:prstGeom prst="rect">
            <a:avLst/>
          </a:prstGeom>
        </p:spPr>
      </p:pic>
      <p:pic>
        <p:nvPicPr>
          <p:cNvPr id="13" name="Picture 12">
            <a:extLst>
              <a:ext uri="{FF2B5EF4-FFF2-40B4-BE49-F238E27FC236}">
                <a16:creationId xmlns:a16="http://schemas.microsoft.com/office/drawing/2014/main" id="{FFBE9EC8-A168-934D-934D-E58DAFE74F21}"/>
              </a:ext>
            </a:extLst>
          </p:cNvPr>
          <p:cNvPicPr>
            <a:picLocks noChangeAspect="1"/>
          </p:cNvPicPr>
          <p:nvPr/>
        </p:nvPicPr>
        <p:blipFill>
          <a:blip r:embed="rId7"/>
          <a:stretch>
            <a:fillRect/>
          </a:stretch>
        </p:blipFill>
        <p:spPr>
          <a:xfrm rot="346194">
            <a:off x="8597392" y="14105"/>
            <a:ext cx="3608100" cy="4693924"/>
          </a:xfrm>
          <a:prstGeom prst="rect">
            <a:avLst/>
          </a:prstGeom>
        </p:spPr>
      </p:pic>
    </p:spTree>
    <p:extLst>
      <p:ext uri="{BB962C8B-B14F-4D97-AF65-F5344CB8AC3E}">
        <p14:creationId xmlns:p14="http://schemas.microsoft.com/office/powerpoint/2010/main" val="4986342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B836436A-2500-9F49-B775-65A2DA842C17}"/>
              </a:ext>
            </a:extLst>
          </p:cNvPr>
          <p:cNvPicPr>
            <a:picLocks noChangeAspect="1"/>
          </p:cNvPicPr>
          <p:nvPr/>
        </p:nvPicPr>
        <p:blipFill>
          <a:blip r:embed="rId3"/>
          <a:stretch>
            <a:fillRect/>
          </a:stretch>
        </p:blipFill>
        <p:spPr>
          <a:xfrm>
            <a:off x="1231900" y="304800"/>
            <a:ext cx="9728200" cy="6248400"/>
          </a:xfrm>
          <a:prstGeom prst="rect">
            <a:avLst/>
          </a:prstGeom>
        </p:spPr>
      </p:pic>
    </p:spTree>
    <p:extLst>
      <p:ext uri="{BB962C8B-B14F-4D97-AF65-F5344CB8AC3E}">
        <p14:creationId xmlns:p14="http://schemas.microsoft.com/office/powerpoint/2010/main" val="947576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AF9142-E1BA-BD43-8745-CDB9E930E6FC}"/>
              </a:ext>
            </a:extLst>
          </p:cNvPr>
          <p:cNvPicPr>
            <a:picLocks noChangeAspect="1"/>
          </p:cNvPicPr>
          <p:nvPr/>
        </p:nvPicPr>
        <p:blipFill>
          <a:blip r:embed="rId2"/>
          <a:stretch>
            <a:fillRect/>
          </a:stretch>
        </p:blipFill>
        <p:spPr>
          <a:xfrm>
            <a:off x="0" y="-424661"/>
            <a:ext cx="12507686" cy="7745304"/>
          </a:xfrm>
          <a:prstGeom prst="rect">
            <a:avLst/>
          </a:prstGeom>
        </p:spPr>
      </p:pic>
      <p:sp>
        <p:nvSpPr>
          <p:cNvPr id="4" name="TextBox 3">
            <a:extLst>
              <a:ext uri="{FF2B5EF4-FFF2-40B4-BE49-F238E27FC236}">
                <a16:creationId xmlns:a16="http://schemas.microsoft.com/office/drawing/2014/main" id="{B588DF54-CFDA-FD49-A1AC-7DCC7D4BE6D0}"/>
              </a:ext>
            </a:extLst>
          </p:cNvPr>
          <p:cNvSpPr txBox="1"/>
          <p:nvPr/>
        </p:nvSpPr>
        <p:spPr>
          <a:xfrm>
            <a:off x="1763485" y="1369210"/>
            <a:ext cx="1920206" cy="369332"/>
          </a:xfrm>
          <a:prstGeom prst="rect">
            <a:avLst/>
          </a:prstGeom>
          <a:noFill/>
        </p:spPr>
        <p:txBody>
          <a:bodyPr wrap="none" rtlCol="0">
            <a:spAutoFit/>
          </a:bodyPr>
          <a:lstStyle/>
          <a:p>
            <a:r>
              <a:rPr lang="en-US" dirty="0"/>
              <a:t>Classroom/ School</a:t>
            </a:r>
          </a:p>
        </p:txBody>
      </p:sp>
      <p:sp>
        <p:nvSpPr>
          <p:cNvPr id="5" name="TextBox 4">
            <a:extLst>
              <a:ext uri="{FF2B5EF4-FFF2-40B4-BE49-F238E27FC236}">
                <a16:creationId xmlns:a16="http://schemas.microsoft.com/office/drawing/2014/main" id="{FA49D984-48DE-C243-B2AB-86EF7BC59E82}"/>
              </a:ext>
            </a:extLst>
          </p:cNvPr>
          <p:cNvSpPr txBox="1"/>
          <p:nvPr/>
        </p:nvSpPr>
        <p:spPr>
          <a:xfrm>
            <a:off x="5078185" y="3094048"/>
            <a:ext cx="1667764" cy="707886"/>
          </a:xfrm>
          <a:prstGeom prst="rect">
            <a:avLst/>
          </a:prstGeom>
          <a:noFill/>
        </p:spPr>
        <p:txBody>
          <a:bodyPr wrap="none" rtlCol="0">
            <a:spAutoFit/>
          </a:bodyPr>
          <a:lstStyle/>
          <a:p>
            <a:r>
              <a:rPr lang="en-US" sz="4000" dirty="0"/>
              <a:t>UNCRC</a:t>
            </a:r>
          </a:p>
        </p:txBody>
      </p:sp>
      <p:sp>
        <p:nvSpPr>
          <p:cNvPr id="6" name="TextBox 5">
            <a:extLst>
              <a:ext uri="{FF2B5EF4-FFF2-40B4-BE49-F238E27FC236}">
                <a16:creationId xmlns:a16="http://schemas.microsoft.com/office/drawing/2014/main" id="{A142E4A7-192F-3C45-8AA9-2BDCD7E2C07A}"/>
              </a:ext>
            </a:extLst>
          </p:cNvPr>
          <p:cNvSpPr txBox="1"/>
          <p:nvPr/>
        </p:nvSpPr>
        <p:spPr>
          <a:xfrm>
            <a:off x="2326685" y="1877786"/>
            <a:ext cx="793807" cy="369332"/>
          </a:xfrm>
          <a:prstGeom prst="rect">
            <a:avLst/>
          </a:prstGeom>
          <a:noFill/>
        </p:spPr>
        <p:txBody>
          <a:bodyPr wrap="none" rtlCol="0">
            <a:spAutoFit/>
          </a:bodyPr>
          <a:lstStyle/>
          <a:p>
            <a:r>
              <a:rPr lang="en-US" dirty="0"/>
              <a:t>Article</a:t>
            </a:r>
          </a:p>
        </p:txBody>
      </p:sp>
      <p:sp>
        <p:nvSpPr>
          <p:cNvPr id="8" name="Rectangle 7">
            <a:extLst>
              <a:ext uri="{FF2B5EF4-FFF2-40B4-BE49-F238E27FC236}">
                <a16:creationId xmlns:a16="http://schemas.microsoft.com/office/drawing/2014/main" id="{A6732377-3737-BB41-BA65-5F8B329AA123}"/>
              </a:ext>
            </a:extLst>
          </p:cNvPr>
          <p:cNvSpPr/>
          <p:nvPr/>
        </p:nvSpPr>
        <p:spPr>
          <a:xfrm>
            <a:off x="5078185" y="207219"/>
            <a:ext cx="1466555" cy="369332"/>
          </a:xfrm>
          <a:prstGeom prst="rect">
            <a:avLst/>
          </a:prstGeom>
        </p:spPr>
        <p:txBody>
          <a:bodyPr wrap="none">
            <a:spAutoFit/>
          </a:bodyPr>
          <a:lstStyle/>
          <a:p>
            <a:r>
              <a:rPr lang="en-GB" altLang="en-US" dirty="0">
                <a:solidFill>
                  <a:srgbClr val="000000"/>
                </a:solidFill>
                <a:latin typeface="Calibri" panose="020F0502020204030204" pitchFamily="34" charset="0"/>
              </a:rPr>
              <a:t> Anti Bullying </a:t>
            </a:r>
            <a:endParaRPr lang="en-US" dirty="0"/>
          </a:p>
        </p:txBody>
      </p:sp>
      <p:sp>
        <p:nvSpPr>
          <p:cNvPr id="9" name="Rectangle 8">
            <a:extLst>
              <a:ext uri="{FF2B5EF4-FFF2-40B4-BE49-F238E27FC236}">
                <a16:creationId xmlns:a16="http://schemas.microsoft.com/office/drawing/2014/main" id="{7FA309E7-90AF-204C-BA3C-63B91420611A}"/>
              </a:ext>
            </a:extLst>
          </p:cNvPr>
          <p:cNvSpPr/>
          <p:nvPr/>
        </p:nvSpPr>
        <p:spPr>
          <a:xfrm>
            <a:off x="5271089" y="576551"/>
            <a:ext cx="1080745" cy="369332"/>
          </a:xfrm>
          <a:prstGeom prst="rect">
            <a:avLst/>
          </a:prstGeom>
        </p:spPr>
        <p:txBody>
          <a:bodyPr wrap="none">
            <a:spAutoFit/>
          </a:bodyPr>
          <a:lstStyle/>
          <a:p>
            <a:r>
              <a:rPr lang="en-GB" altLang="en-US" dirty="0">
                <a:solidFill>
                  <a:srgbClr val="000000"/>
                </a:solidFill>
                <a:latin typeface="Calibri" panose="020F0502020204030204" pitchFamily="34" charset="0"/>
              </a:rPr>
              <a:t>Article 19</a:t>
            </a:r>
            <a:endParaRPr lang="en-US" dirty="0"/>
          </a:p>
        </p:txBody>
      </p:sp>
    </p:spTree>
    <p:extLst>
      <p:ext uri="{BB962C8B-B14F-4D97-AF65-F5344CB8AC3E}">
        <p14:creationId xmlns:p14="http://schemas.microsoft.com/office/powerpoint/2010/main" val="42909566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0D7D4-54F7-0761-B3EB-F4BE130E6481}"/>
              </a:ext>
            </a:extLst>
          </p:cNvPr>
          <p:cNvSpPr>
            <a:spLocks noGrp="1"/>
          </p:cNvSpPr>
          <p:nvPr>
            <p:ph type="title"/>
          </p:nvPr>
        </p:nvSpPr>
        <p:spPr>
          <a:xfrm>
            <a:off x="566737" y="200025"/>
            <a:ext cx="1376363" cy="1325563"/>
          </a:xfrm>
        </p:spPr>
        <p:txBody>
          <a:bodyPr/>
          <a:lstStyle/>
          <a:p>
            <a:r>
              <a:rPr lang="en-US" dirty="0"/>
              <a:t>Task</a:t>
            </a:r>
          </a:p>
        </p:txBody>
      </p:sp>
      <p:graphicFrame>
        <p:nvGraphicFramePr>
          <p:cNvPr id="5" name="Content Placeholder 2">
            <a:extLst>
              <a:ext uri="{FF2B5EF4-FFF2-40B4-BE49-F238E27FC236}">
                <a16:creationId xmlns:a16="http://schemas.microsoft.com/office/drawing/2014/main" id="{1A6BC529-77FE-AB8A-CFAC-E2153A78D69C}"/>
              </a:ext>
            </a:extLst>
          </p:cNvPr>
          <p:cNvGraphicFramePr>
            <a:graphicFrameLocks noGrp="1"/>
          </p:cNvGraphicFramePr>
          <p:nvPr>
            <p:ph idx="1"/>
            <p:extLst>
              <p:ext uri="{D42A27DB-BD31-4B8C-83A1-F6EECF244321}">
                <p14:modId xmlns:p14="http://schemas.microsoft.com/office/powerpoint/2010/main" val="458719215"/>
              </p:ext>
            </p:extLst>
          </p:nvPr>
        </p:nvGraphicFramePr>
        <p:xfrm>
          <a:off x="838200" y="4414838"/>
          <a:ext cx="10848975" cy="2710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8C017784-A512-9240-B9FA-DB7AE6B419A4}"/>
              </a:ext>
            </a:extLst>
          </p:cNvPr>
          <p:cNvPicPr>
            <a:picLocks noChangeAspect="1"/>
          </p:cNvPicPr>
          <p:nvPr/>
        </p:nvPicPr>
        <p:blipFill>
          <a:blip r:embed="rId8"/>
          <a:stretch>
            <a:fillRect/>
          </a:stretch>
        </p:blipFill>
        <p:spPr>
          <a:xfrm>
            <a:off x="2707106" y="0"/>
            <a:ext cx="8313821" cy="4169604"/>
          </a:xfrm>
          <a:prstGeom prst="rect">
            <a:avLst/>
          </a:prstGeom>
        </p:spPr>
      </p:pic>
    </p:spTree>
    <p:extLst>
      <p:ext uri="{BB962C8B-B14F-4D97-AF65-F5344CB8AC3E}">
        <p14:creationId xmlns:p14="http://schemas.microsoft.com/office/powerpoint/2010/main" val="14882410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1B8AE-0D7E-699B-CB54-AC29141364B2}"/>
              </a:ext>
            </a:extLst>
          </p:cNvPr>
          <p:cNvSpPr>
            <a:spLocks noGrp="1"/>
          </p:cNvSpPr>
          <p:nvPr>
            <p:ph type="title"/>
          </p:nvPr>
        </p:nvSpPr>
        <p:spPr/>
        <p:txBody>
          <a:bodyPr/>
          <a:lstStyle/>
          <a:p>
            <a:r>
              <a:rPr lang="en-US" dirty="0"/>
              <a:t>Further Task</a:t>
            </a:r>
          </a:p>
        </p:txBody>
      </p:sp>
      <p:graphicFrame>
        <p:nvGraphicFramePr>
          <p:cNvPr id="5" name="Content Placeholder 2">
            <a:extLst>
              <a:ext uri="{FF2B5EF4-FFF2-40B4-BE49-F238E27FC236}">
                <a16:creationId xmlns:a16="http://schemas.microsoft.com/office/drawing/2014/main" id="{0C0EE605-0D8C-EDE3-3E12-EC5C4DD2E10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70906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E8B5-BC3B-014F-50B9-C725EF1FC310}"/>
              </a:ext>
            </a:extLst>
          </p:cNvPr>
          <p:cNvSpPr>
            <a:spLocks noGrp="1"/>
          </p:cNvSpPr>
          <p:nvPr>
            <p:ph type="title"/>
          </p:nvPr>
        </p:nvSpPr>
        <p:spPr>
          <a:xfrm>
            <a:off x="368968" y="365126"/>
            <a:ext cx="10515600" cy="1306440"/>
          </a:xfrm>
        </p:spPr>
        <p:txBody>
          <a:bodyPr>
            <a:normAutofit fontScale="90000"/>
          </a:bodyPr>
          <a:lstStyle/>
          <a:p>
            <a:r>
              <a:rPr lang="en-GB" sz="4000" b="1" dirty="0">
                <a:latin typeface="Roboto" panose="02000000000000000000" pitchFamily="2" charset="0"/>
              </a:rPr>
              <a:t>Group Activity </a:t>
            </a:r>
            <a:br>
              <a:rPr lang="en-GB" sz="4000" b="1" dirty="0">
                <a:latin typeface="Roboto" panose="02000000000000000000" pitchFamily="2" charset="0"/>
              </a:rPr>
            </a:br>
            <a:r>
              <a:rPr lang="en-GB" sz="4000" b="1" dirty="0">
                <a:latin typeface="Roboto" panose="02000000000000000000" pitchFamily="2" charset="0"/>
              </a:rPr>
              <a:t>Wellbeing: </a:t>
            </a:r>
            <a:r>
              <a:rPr lang="en-GB" sz="4000" b="1" i="0" dirty="0">
                <a:effectLst/>
                <a:latin typeface="Roboto" panose="02000000000000000000" pitchFamily="2" charset="0"/>
              </a:rPr>
              <a:t>The PERMA model</a:t>
            </a:r>
            <a:r>
              <a:rPr lang="en-GB" sz="4000" b="0" i="0" dirty="0">
                <a:effectLst/>
                <a:latin typeface="Roboto" panose="02000000000000000000" pitchFamily="2" charset="0"/>
              </a:rPr>
              <a:t> </a:t>
            </a:r>
            <a:br>
              <a:rPr lang="en-GB" sz="4000" b="0" i="0" dirty="0">
                <a:effectLst/>
                <a:latin typeface="Roboto" panose="02000000000000000000" pitchFamily="2" charset="0"/>
              </a:rPr>
            </a:br>
            <a:endParaRPr lang="en-US" sz="4000" dirty="0"/>
          </a:p>
        </p:txBody>
      </p:sp>
      <p:graphicFrame>
        <p:nvGraphicFramePr>
          <p:cNvPr id="5" name="Content Placeholder 2">
            <a:extLst>
              <a:ext uri="{FF2B5EF4-FFF2-40B4-BE49-F238E27FC236}">
                <a16:creationId xmlns:a16="http://schemas.microsoft.com/office/drawing/2014/main" id="{665067BD-9323-389D-A49E-8F28BAC46732}"/>
              </a:ext>
            </a:extLst>
          </p:cNvPr>
          <p:cNvGraphicFramePr>
            <a:graphicFrameLocks noGrp="1"/>
          </p:cNvGraphicFramePr>
          <p:nvPr>
            <p:ph idx="1"/>
            <p:extLst>
              <p:ext uri="{D42A27DB-BD31-4B8C-83A1-F6EECF244321}">
                <p14:modId xmlns:p14="http://schemas.microsoft.com/office/powerpoint/2010/main" val="103451637"/>
              </p:ext>
            </p:extLst>
          </p:nvPr>
        </p:nvGraphicFramePr>
        <p:xfrm>
          <a:off x="581526" y="4686971"/>
          <a:ext cx="2878160" cy="2002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D3F14510-B0DF-344E-B164-D5F8AEC3F152}"/>
              </a:ext>
            </a:extLst>
          </p:cNvPr>
          <p:cNvPicPr>
            <a:picLocks noChangeAspect="1"/>
          </p:cNvPicPr>
          <p:nvPr/>
        </p:nvPicPr>
        <p:blipFill>
          <a:blip r:embed="rId8"/>
          <a:stretch>
            <a:fillRect/>
          </a:stretch>
        </p:blipFill>
        <p:spPr>
          <a:xfrm>
            <a:off x="7357076" y="193397"/>
            <a:ext cx="4494029" cy="2718243"/>
          </a:xfrm>
          <a:prstGeom prst="rect">
            <a:avLst/>
          </a:prstGeom>
        </p:spPr>
      </p:pic>
      <p:sp>
        <p:nvSpPr>
          <p:cNvPr id="7" name="Rectangle 6">
            <a:extLst>
              <a:ext uri="{FF2B5EF4-FFF2-40B4-BE49-F238E27FC236}">
                <a16:creationId xmlns:a16="http://schemas.microsoft.com/office/drawing/2014/main" id="{5E6AF4C4-26CB-EC4E-8C8F-603DACBFB30F}"/>
              </a:ext>
            </a:extLst>
          </p:cNvPr>
          <p:cNvSpPr/>
          <p:nvPr/>
        </p:nvSpPr>
        <p:spPr>
          <a:xfrm>
            <a:off x="7563022" y="2927689"/>
            <a:ext cx="4082135" cy="307777"/>
          </a:xfrm>
          <a:prstGeom prst="rect">
            <a:avLst/>
          </a:prstGeom>
        </p:spPr>
        <p:txBody>
          <a:bodyPr wrap="square">
            <a:spAutoFit/>
          </a:bodyPr>
          <a:lstStyle/>
          <a:p>
            <a:r>
              <a:rPr lang="en-US" sz="1400" dirty="0">
                <a:hlinkClick r:id="rId7"/>
              </a:rPr>
              <a:t>https://www.youtube.com/watch?v=DAQ4EqcGwEw</a:t>
            </a:r>
            <a:r>
              <a:rPr lang="en-US" sz="1400" dirty="0"/>
              <a:t> </a:t>
            </a:r>
          </a:p>
        </p:txBody>
      </p:sp>
      <p:sp>
        <p:nvSpPr>
          <p:cNvPr id="8" name="TextBox 7">
            <a:extLst>
              <a:ext uri="{FF2B5EF4-FFF2-40B4-BE49-F238E27FC236}">
                <a16:creationId xmlns:a16="http://schemas.microsoft.com/office/drawing/2014/main" id="{E2AEE306-3F84-8C4D-A492-9C4FB8A7553E}"/>
              </a:ext>
            </a:extLst>
          </p:cNvPr>
          <p:cNvSpPr txBox="1"/>
          <p:nvPr/>
        </p:nvSpPr>
        <p:spPr>
          <a:xfrm>
            <a:off x="368969" y="1367852"/>
            <a:ext cx="6308558" cy="646331"/>
          </a:xfrm>
          <a:prstGeom prst="rect">
            <a:avLst/>
          </a:prstGeom>
          <a:noFill/>
        </p:spPr>
        <p:txBody>
          <a:bodyPr wrap="square" rtlCol="0">
            <a:spAutoFit/>
          </a:bodyPr>
          <a:lstStyle/>
          <a:p>
            <a:r>
              <a:rPr lang="en-US" dirty="0"/>
              <a:t>In small groups, watch the video and find the answers to the following questions.</a:t>
            </a:r>
          </a:p>
        </p:txBody>
      </p:sp>
      <p:sp>
        <p:nvSpPr>
          <p:cNvPr id="9" name="TextBox 8">
            <a:extLst>
              <a:ext uri="{FF2B5EF4-FFF2-40B4-BE49-F238E27FC236}">
                <a16:creationId xmlns:a16="http://schemas.microsoft.com/office/drawing/2014/main" id="{1DBEEB31-DEEF-0E4B-ABEE-4A35D2D85ED4}"/>
              </a:ext>
            </a:extLst>
          </p:cNvPr>
          <p:cNvSpPr txBox="1"/>
          <p:nvPr/>
        </p:nvSpPr>
        <p:spPr>
          <a:xfrm>
            <a:off x="513348" y="2240066"/>
            <a:ext cx="4549451" cy="369332"/>
          </a:xfrm>
          <a:prstGeom prst="rect">
            <a:avLst/>
          </a:prstGeom>
          <a:noFill/>
        </p:spPr>
        <p:txBody>
          <a:bodyPr wrap="none" rtlCol="0">
            <a:spAutoFit/>
          </a:bodyPr>
          <a:lstStyle/>
          <a:p>
            <a:r>
              <a:rPr lang="en-US" dirty="0"/>
              <a:t>1) What does the PERMA model frame show?</a:t>
            </a:r>
          </a:p>
        </p:txBody>
      </p:sp>
      <p:sp>
        <p:nvSpPr>
          <p:cNvPr id="11" name="TextBox 10">
            <a:extLst>
              <a:ext uri="{FF2B5EF4-FFF2-40B4-BE49-F238E27FC236}">
                <a16:creationId xmlns:a16="http://schemas.microsoft.com/office/drawing/2014/main" id="{3A7B4F0D-874C-DC43-A471-CB54001F2189}"/>
              </a:ext>
            </a:extLst>
          </p:cNvPr>
          <p:cNvSpPr txBox="1"/>
          <p:nvPr/>
        </p:nvSpPr>
        <p:spPr>
          <a:xfrm>
            <a:off x="2042156" y="2767349"/>
            <a:ext cx="4975145" cy="369332"/>
          </a:xfrm>
          <a:prstGeom prst="rect">
            <a:avLst/>
          </a:prstGeom>
          <a:noFill/>
        </p:spPr>
        <p:txBody>
          <a:bodyPr wrap="none" rtlCol="0">
            <a:spAutoFit/>
          </a:bodyPr>
          <a:lstStyle/>
          <a:p>
            <a:r>
              <a:rPr lang="en-US" dirty="0"/>
              <a:t>2) What do each of the letters of PERMA stand for?</a:t>
            </a:r>
          </a:p>
        </p:txBody>
      </p:sp>
      <p:sp>
        <p:nvSpPr>
          <p:cNvPr id="12" name="TextBox 11">
            <a:extLst>
              <a:ext uri="{FF2B5EF4-FFF2-40B4-BE49-F238E27FC236}">
                <a16:creationId xmlns:a16="http://schemas.microsoft.com/office/drawing/2014/main" id="{5E240007-17E1-7447-AC20-7E2A22C73214}"/>
              </a:ext>
            </a:extLst>
          </p:cNvPr>
          <p:cNvSpPr txBox="1"/>
          <p:nvPr/>
        </p:nvSpPr>
        <p:spPr>
          <a:xfrm>
            <a:off x="368968" y="3235466"/>
            <a:ext cx="3090718" cy="369332"/>
          </a:xfrm>
          <a:prstGeom prst="rect">
            <a:avLst/>
          </a:prstGeom>
          <a:noFill/>
        </p:spPr>
        <p:txBody>
          <a:bodyPr wrap="none" rtlCol="0">
            <a:spAutoFit/>
          </a:bodyPr>
          <a:lstStyle/>
          <a:p>
            <a:r>
              <a:rPr lang="en-US" dirty="0"/>
              <a:t>3) Who developed the model? </a:t>
            </a:r>
          </a:p>
        </p:txBody>
      </p:sp>
      <p:sp>
        <p:nvSpPr>
          <p:cNvPr id="13" name="TextBox 12">
            <a:extLst>
              <a:ext uri="{FF2B5EF4-FFF2-40B4-BE49-F238E27FC236}">
                <a16:creationId xmlns:a16="http://schemas.microsoft.com/office/drawing/2014/main" id="{02AF743B-A58C-1548-AF2D-2ED2D625A3D3}"/>
              </a:ext>
            </a:extLst>
          </p:cNvPr>
          <p:cNvSpPr txBox="1"/>
          <p:nvPr/>
        </p:nvSpPr>
        <p:spPr>
          <a:xfrm>
            <a:off x="3523248" y="3420132"/>
            <a:ext cx="5685852" cy="369332"/>
          </a:xfrm>
          <a:prstGeom prst="rect">
            <a:avLst/>
          </a:prstGeom>
          <a:noFill/>
        </p:spPr>
        <p:txBody>
          <a:bodyPr wrap="none" rtlCol="0">
            <a:spAutoFit/>
          </a:bodyPr>
          <a:lstStyle/>
          <a:p>
            <a:r>
              <a:rPr lang="en-US" dirty="0"/>
              <a:t>4) What was the year of publication of the book ‘Flourish’?</a:t>
            </a:r>
          </a:p>
        </p:txBody>
      </p:sp>
      <p:sp>
        <p:nvSpPr>
          <p:cNvPr id="14" name="TextBox 13">
            <a:extLst>
              <a:ext uri="{FF2B5EF4-FFF2-40B4-BE49-F238E27FC236}">
                <a16:creationId xmlns:a16="http://schemas.microsoft.com/office/drawing/2014/main" id="{38D55134-547D-F04B-A1B0-E3D89185FD33}"/>
              </a:ext>
            </a:extLst>
          </p:cNvPr>
          <p:cNvSpPr txBox="1"/>
          <p:nvPr/>
        </p:nvSpPr>
        <p:spPr>
          <a:xfrm>
            <a:off x="581526" y="4082110"/>
            <a:ext cx="6094489" cy="369332"/>
          </a:xfrm>
          <a:prstGeom prst="rect">
            <a:avLst/>
          </a:prstGeom>
          <a:noFill/>
        </p:spPr>
        <p:txBody>
          <a:bodyPr wrap="none" rtlCol="0">
            <a:spAutoFit/>
          </a:bodyPr>
          <a:lstStyle/>
          <a:p>
            <a:r>
              <a:rPr lang="en-US" dirty="0"/>
              <a:t>5) What is the difference between ‘happiness’ and ‘wellbeing’?</a:t>
            </a:r>
          </a:p>
        </p:txBody>
      </p:sp>
      <p:sp>
        <p:nvSpPr>
          <p:cNvPr id="15" name="TextBox 14">
            <a:extLst>
              <a:ext uri="{FF2B5EF4-FFF2-40B4-BE49-F238E27FC236}">
                <a16:creationId xmlns:a16="http://schemas.microsoft.com/office/drawing/2014/main" id="{CF8DA8F8-1B69-D045-BA87-0568E0707FB6}"/>
              </a:ext>
            </a:extLst>
          </p:cNvPr>
          <p:cNvSpPr txBox="1"/>
          <p:nvPr/>
        </p:nvSpPr>
        <p:spPr>
          <a:xfrm>
            <a:off x="6905262" y="4297956"/>
            <a:ext cx="4219938" cy="369332"/>
          </a:xfrm>
          <a:prstGeom prst="rect">
            <a:avLst/>
          </a:prstGeom>
          <a:noFill/>
        </p:spPr>
        <p:txBody>
          <a:bodyPr wrap="none" rtlCol="0">
            <a:spAutoFit/>
          </a:bodyPr>
          <a:lstStyle/>
          <a:p>
            <a:r>
              <a:rPr lang="en-US" dirty="0"/>
              <a:t>6) What is the goal of Positive Psychology? </a:t>
            </a:r>
          </a:p>
        </p:txBody>
      </p:sp>
      <p:sp>
        <p:nvSpPr>
          <p:cNvPr id="16" name="TextBox 15">
            <a:extLst>
              <a:ext uri="{FF2B5EF4-FFF2-40B4-BE49-F238E27FC236}">
                <a16:creationId xmlns:a16="http://schemas.microsoft.com/office/drawing/2014/main" id="{8DA8163B-B972-B144-8390-BEDEBF27E5D0}"/>
              </a:ext>
            </a:extLst>
          </p:cNvPr>
          <p:cNvSpPr txBox="1"/>
          <p:nvPr/>
        </p:nvSpPr>
        <p:spPr>
          <a:xfrm>
            <a:off x="156410" y="4690149"/>
            <a:ext cx="425116" cy="369332"/>
          </a:xfrm>
          <a:prstGeom prst="rect">
            <a:avLst/>
          </a:prstGeom>
          <a:noFill/>
        </p:spPr>
        <p:txBody>
          <a:bodyPr wrap="none" rtlCol="0">
            <a:spAutoFit/>
          </a:bodyPr>
          <a:lstStyle/>
          <a:p>
            <a:r>
              <a:rPr lang="en-US" dirty="0"/>
              <a:t>7) </a:t>
            </a:r>
          </a:p>
        </p:txBody>
      </p:sp>
      <p:sp>
        <p:nvSpPr>
          <p:cNvPr id="17" name="TextBox 16">
            <a:extLst>
              <a:ext uri="{FF2B5EF4-FFF2-40B4-BE49-F238E27FC236}">
                <a16:creationId xmlns:a16="http://schemas.microsoft.com/office/drawing/2014/main" id="{1A3598B7-78E9-D64B-9999-86D684457973}"/>
              </a:ext>
            </a:extLst>
          </p:cNvPr>
          <p:cNvSpPr txBox="1"/>
          <p:nvPr/>
        </p:nvSpPr>
        <p:spPr>
          <a:xfrm>
            <a:off x="3628770" y="5123936"/>
            <a:ext cx="2398295" cy="923330"/>
          </a:xfrm>
          <a:prstGeom prst="rect">
            <a:avLst/>
          </a:prstGeom>
          <a:noFill/>
        </p:spPr>
        <p:txBody>
          <a:bodyPr wrap="square" rtlCol="0">
            <a:spAutoFit/>
          </a:bodyPr>
          <a:lstStyle/>
          <a:p>
            <a:r>
              <a:rPr lang="en-US" dirty="0"/>
              <a:t>Are you able to explain each of the building blocks?</a:t>
            </a:r>
          </a:p>
        </p:txBody>
      </p:sp>
      <p:sp>
        <p:nvSpPr>
          <p:cNvPr id="18" name="TextBox 17">
            <a:extLst>
              <a:ext uri="{FF2B5EF4-FFF2-40B4-BE49-F238E27FC236}">
                <a16:creationId xmlns:a16="http://schemas.microsoft.com/office/drawing/2014/main" id="{B06C8E16-7719-D548-A25F-DCAD85E66A15}"/>
              </a:ext>
            </a:extLst>
          </p:cNvPr>
          <p:cNvSpPr txBox="1"/>
          <p:nvPr/>
        </p:nvSpPr>
        <p:spPr>
          <a:xfrm>
            <a:off x="5539954" y="6211669"/>
            <a:ext cx="6311151" cy="369332"/>
          </a:xfrm>
          <a:prstGeom prst="rect">
            <a:avLst/>
          </a:prstGeom>
          <a:noFill/>
        </p:spPr>
        <p:txBody>
          <a:bodyPr wrap="none" rtlCol="0">
            <a:spAutoFit/>
          </a:bodyPr>
          <a:lstStyle/>
          <a:p>
            <a:r>
              <a:rPr lang="en-US" dirty="0"/>
              <a:t>8) What the advantages and disadvantages of the PERMA model? </a:t>
            </a:r>
          </a:p>
        </p:txBody>
      </p:sp>
      <p:sp>
        <p:nvSpPr>
          <p:cNvPr id="21" name="TextBox 20">
            <a:extLst>
              <a:ext uri="{FF2B5EF4-FFF2-40B4-BE49-F238E27FC236}">
                <a16:creationId xmlns:a16="http://schemas.microsoft.com/office/drawing/2014/main" id="{FD9A715A-F28A-E14F-898C-817542856207}"/>
              </a:ext>
            </a:extLst>
          </p:cNvPr>
          <p:cNvSpPr txBox="1"/>
          <p:nvPr/>
        </p:nvSpPr>
        <p:spPr>
          <a:xfrm>
            <a:off x="4439653" y="5570621"/>
            <a:ext cx="237566" cy="369332"/>
          </a:xfrm>
          <a:prstGeom prst="rect">
            <a:avLst/>
          </a:prstGeom>
          <a:noFill/>
        </p:spPr>
        <p:txBody>
          <a:bodyPr wrap="none" rtlCol="0">
            <a:spAutoFit/>
          </a:bodyPr>
          <a:lstStyle/>
          <a:p>
            <a:r>
              <a:rPr lang="en-US" dirty="0"/>
              <a:t> </a:t>
            </a:r>
          </a:p>
        </p:txBody>
      </p:sp>
    </p:spTree>
    <p:extLst>
      <p:ext uri="{BB962C8B-B14F-4D97-AF65-F5344CB8AC3E}">
        <p14:creationId xmlns:p14="http://schemas.microsoft.com/office/powerpoint/2010/main" val="14643465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ight bulb on yellow background with sketched light beams and cord">
            <a:extLst>
              <a:ext uri="{FF2B5EF4-FFF2-40B4-BE49-F238E27FC236}">
                <a16:creationId xmlns:a16="http://schemas.microsoft.com/office/drawing/2014/main" id="{41291913-546B-F00F-D650-B31251D4B6C3}"/>
              </a:ext>
            </a:extLst>
          </p:cNvPr>
          <p:cNvPicPr>
            <a:picLocks noChangeAspect="1"/>
          </p:cNvPicPr>
          <p:nvPr/>
        </p:nvPicPr>
        <p:blipFill rotWithShape="1">
          <a:blip r:embed="rId2"/>
          <a:srcRect l="49032" r="4774"/>
          <a:stretch/>
        </p:blipFill>
        <p:spPr>
          <a:xfrm>
            <a:off x="-1" y="10"/>
            <a:ext cx="5151179" cy="6857990"/>
          </a:xfrm>
          <a:prstGeom prst="rect">
            <a:avLst/>
          </a:prstGeom>
        </p:spPr>
      </p:pic>
      <p:sp>
        <p:nvSpPr>
          <p:cNvPr id="3" name="Content Placeholder 2">
            <a:extLst>
              <a:ext uri="{FF2B5EF4-FFF2-40B4-BE49-F238E27FC236}">
                <a16:creationId xmlns:a16="http://schemas.microsoft.com/office/drawing/2014/main" id="{BC399671-7525-4A96-C24C-CBF38B8937AE}"/>
              </a:ext>
            </a:extLst>
          </p:cNvPr>
          <p:cNvSpPr>
            <a:spLocks noGrp="1"/>
          </p:cNvSpPr>
          <p:nvPr>
            <p:ph idx="1"/>
          </p:nvPr>
        </p:nvSpPr>
        <p:spPr>
          <a:xfrm>
            <a:off x="5375263" y="153100"/>
            <a:ext cx="5444382" cy="3591207"/>
          </a:xfrm>
        </p:spPr>
        <p:txBody>
          <a:bodyPr>
            <a:normAutofit/>
          </a:bodyPr>
          <a:lstStyle/>
          <a:p>
            <a:pPr rtl="0" fontAlgn="base"/>
            <a:r>
              <a:rPr lang="en-GB" sz="2000" b="0" i="0" dirty="0">
                <a:effectLst/>
                <a:latin typeface="Calibri" panose="020F0502020204030204" pitchFamily="34" charset="0"/>
              </a:rPr>
              <a:t>24 Character strengths – </a:t>
            </a:r>
            <a:r>
              <a:rPr lang="en-GB" sz="2000" dirty="0">
                <a:latin typeface="Calibri" panose="020F0502020204030204" pitchFamily="34" charset="0"/>
              </a:rPr>
              <a:t>survey</a:t>
            </a:r>
            <a:r>
              <a:rPr lang="en-GB" sz="2000" b="0" i="0" dirty="0">
                <a:effectLst/>
                <a:latin typeface="Calibri" panose="020F0502020204030204" pitchFamily="34" charset="0"/>
              </a:rPr>
              <a:t> </a:t>
            </a:r>
            <a:endParaRPr lang="en-GB" sz="2000" b="0" i="0" dirty="0">
              <a:effectLst/>
              <a:latin typeface="Segoe UI" panose="020B0502040204020203" pitchFamily="34" charset="0"/>
            </a:endParaRPr>
          </a:p>
          <a:p>
            <a:pPr rtl="0" fontAlgn="base"/>
            <a:r>
              <a:rPr lang="en-GB" sz="2000" b="0" i="0" u="sng" strike="noStrike" dirty="0">
                <a:effectLst/>
                <a:latin typeface="Calibri" panose="020F0502020204030204" pitchFamily="34" charset="0"/>
                <a:hlinkClick r:id="rId3"/>
              </a:rPr>
              <a:t>Positive Psychology's Character Strengths | The Positivity Project (posproject.org)</a:t>
            </a:r>
            <a:r>
              <a:rPr lang="en-GB" sz="2000" b="0" i="0" dirty="0">
                <a:effectLst/>
                <a:latin typeface="Calibri" panose="020F0502020204030204" pitchFamily="34" charset="0"/>
              </a:rPr>
              <a:t>  </a:t>
            </a:r>
            <a:endParaRPr lang="en-GB" sz="2000" b="0" i="0" dirty="0">
              <a:effectLst/>
              <a:latin typeface="Segoe UI" panose="020B0502040204020203" pitchFamily="34" charset="0"/>
            </a:endParaRPr>
          </a:p>
          <a:p>
            <a:endParaRPr lang="en-US" sz="2000" dirty="0"/>
          </a:p>
        </p:txBody>
      </p:sp>
      <p:sp>
        <p:nvSpPr>
          <p:cNvPr id="2" name="Title 1">
            <a:extLst>
              <a:ext uri="{FF2B5EF4-FFF2-40B4-BE49-F238E27FC236}">
                <a16:creationId xmlns:a16="http://schemas.microsoft.com/office/drawing/2014/main" id="{F8DFBF92-4B93-7177-98F5-A8520D49F9AD}"/>
              </a:ext>
            </a:extLst>
          </p:cNvPr>
          <p:cNvSpPr>
            <a:spLocks noGrp="1"/>
          </p:cNvSpPr>
          <p:nvPr>
            <p:ph type="title"/>
          </p:nvPr>
        </p:nvSpPr>
        <p:spPr>
          <a:xfrm>
            <a:off x="65486" y="10"/>
            <a:ext cx="5444382" cy="630606"/>
          </a:xfrm>
        </p:spPr>
        <p:txBody>
          <a:bodyPr anchor="t">
            <a:normAutofit/>
          </a:bodyPr>
          <a:lstStyle/>
          <a:p>
            <a:r>
              <a:rPr lang="en-US" sz="3200" dirty="0"/>
              <a:t>Take the survey!</a:t>
            </a:r>
          </a:p>
        </p:txBody>
      </p:sp>
      <p:pic>
        <p:nvPicPr>
          <p:cNvPr id="8" name="Picture 7">
            <a:extLst>
              <a:ext uri="{FF2B5EF4-FFF2-40B4-BE49-F238E27FC236}">
                <a16:creationId xmlns:a16="http://schemas.microsoft.com/office/drawing/2014/main" id="{B9A3FBB3-7D95-754B-9BBA-74CD8E01DF1C}"/>
              </a:ext>
            </a:extLst>
          </p:cNvPr>
          <p:cNvPicPr>
            <a:picLocks noChangeAspect="1"/>
          </p:cNvPicPr>
          <p:nvPr/>
        </p:nvPicPr>
        <p:blipFill rotWithShape="1">
          <a:blip r:embed="rId4"/>
          <a:srcRect l="7149" r="5113"/>
          <a:stretch/>
        </p:blipFill>
        <p:spPr>
          <a:xfrm>
            <a:off x="5169006" y="1180064"/>
            <a:ext cx="6922731" cy="2892582"/>
          </a:xfrm>
          <a:prstGeom prst="rect">
            <a:avLst/>
          </a:prstGeom>
        </p:spPr>
      </p:pic>
      <p:pic>
        <p:nvPicPr>
          <p:cNvPr id="11" name="Picture 10">
            <a:extLst>
              <a:ext uri="{FF2B5EF4-FFF2-40B4-BE49-F238E27FC236}">
                <a16:creationId xmlns:a16="http://schemas.microsoft.com/office/drawing/2014/main" id="{B9DE4EAF-39A5-244C-B9F9-C8EC23B40658}"/>
              </a:ext>
            </a:extLst>
          </p:cNvPr>
          <p:cNvPicPr>
            <a:picLocks noChangeAspect="1"/>
          </p:cNvPicPr>
          <p:nvPr/>
        </p:nvPicPr>
        <p:blipFill>
          <a:blip r:embed="rId5"/>
          <a:stretch>
            <a:fillRect/>
          </a:stretch>
        </p:blipFill>
        <p:spPr>
          <a:xfrm>
            <a:off x="-1" y="5125965"/>
            <a:ext cx="8079627" cy="1726072"/>
          </a:xfrm>
          <a:prstGeom prst="rect">
            <a:avLst/>
          </a:prstGeom>
        </p:spPr>
      </p:pic>
      <p:pic>
        <p:nvPicPr>
          <p:cNvPr id="13" name="Picture 12">
            <a:extLst>
              <a:ext uri="{FF2B5EF4-FFF2-40B4-BE49-F238E27FC236}">
                <a16:creationId xmlns:a16="http://schemas.microsoft.com/office/drawing/2014/main" id="{E427B1F9-5856-B945-A077-0F2AD6342524}"/>
              </a:ext>
            </a:extLst>
          </p:cNvPr>
          <p:cNvPicPr>
            <a:picLocks noChangeAspect="1"/>
          </p:cNvPicPr>
          <p:nvPr/>
        </p:nvPicPr>
        <p:blipFill>
          <a:blip r:embed="rId6"/>
          <a:stretch>
            <a:fillRect/>
          </a:stretch>
        </p:blipFill>
        <p:spPr>
          <a:xfrm>
            <a:off x="8097454" y="3947388"/>
            <a:ext cx="4083639" cy="2910612"/>
          </a:xfrm>
          <a:prstGeom prst="rect">
            <a:avLst/>
          </a:prstGeom>
        </p:spPr>
      </p:pic>
      <p:pic>
        <p:nvPicPr>
          <p:cNvPr id="18" name="Picture 17">
            <a:extLst>
              <a:ext uri="{FF2B5EF4-FFF2-40B4-BE49-F238E27FC236}">
                <a16:creationId xmlns:a16="http://schemas.microsoft.com/office/drawing/2014/main" id="{F00229D7-CBE9-214E-A57B-D22B50772645}"/>
              </a:ext>
            </a:extLst>
          </p:cNvPr>
          <p:cNvPicPr>
            <a:picLocks noChangeAspect="1"/>
          </p:cNvPicPr>
          <p:nvPr/>
        </p:nvPicPr>
        <p:blipFill>
          <a:blip r:embed="rId7"/>
          <a:stretch>
            <a:fillRect/>
          </a:stretch>
        </p:blipFill>
        <p:spPr>
          <a:xfrm rot="6389705">
            <a:off x="6299848" y="4746171"/>
            <a:ext cx="933370" cy="507106"/>
          </a:xfrm>
          <a:prstGeom prst="rect">
            <a:avLst/>
          </a:prstGeom>
        </p:spPr>
      </p:pic>
      <p:pic>
        <p:nvPicPr>
          <p:cNvPr id="19" name="Picture 18">
            <a:extLst>
              <a:ext uri="{FF2B5EF4-FFF2-40B4-BE49-F238E27FC236}">
                <a16:creationId xmlns:a16="http://schemas.microsoft.com/office/drawing/2014/main" id="{D3900540-B448-FF4A-9BC9-7E45B2EC7F9E}"/>
              </a:ext>
            </a:extLst>
          </p:cNvPr>
          <p:cNvPicPr>
            <a:picLocks noChangeAspect="1"/>
          </p:cNvPicPr>
          <p:nvPr/>
        </p:nvPicPr>
        <p:blipFill>
          <a:blip r:embed="rId7"/>
          <a:stretch>
            <a:fillRect/>
          </a:stretch>
        </p:blipFill>
        <p:spPr>
          <a:xfrm rot="18063182">
            <a:off x="5924222" y="3548122"/>
            <a:ext cx="933370" cy="507106"/>
          </a:xfrm>
          <a:prstGeom prst="rect">
            <a:avLst/>
          </a:prstGeom>
        </p:spPr>
      </p:pic>
      <p:pic>
        <p:nvPicPr>
          <p:cNvPr id="20" name="Picture 19">
            <a:extLst>
              <a:ext uri="{FF2B5EF4-FFF2-40B4-BE49-F238E27FC236}">
                <a16:creationId xmlns:a16="http://schemas.microsoft.com/office/drawing/2014/main" id="{1C816175-AB5D-404C-8B8E-02BD9EE121D9}"/>
              </a:ext>
            </a:extLst>
          </p:cNvPr>
          <p:cNvPicPr>
            <a:picLocks noChangeAspect="1"/>
          </p:cNvPicPr>
          <p:nvPr/>
        </p:nvPicPr>
        <p:blipFill>
          <a:blip r:embed="rId7"/>
          <a:stretch>
            <a:fillRect/>
          </a:stretch>
        </p:blipFill>
        <p:spPr>
          <a:xfrm rot="10800000">
            <a:off x="9307465" y="4345752"/>
            <a:ext cx="933370" cy="507106"/>
          </a:xfrm>
          <a:prstGeom prst="rect">
            <a:avLst/>
          </a:prstGeom>
        </p:spPr>
      </p:pic>
    </p:spTree>
    <p:extLst>
      <p:ext uri="{BB962C8B-B14F-4D97-AF65-F5344CB8AC3E}">
        <p14:creationId xmlns:p14="http://schemas.microsoft.com/office/powerpoint/2010/main" val="28569208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3A137-8FA5-41E2-084D-864A59652641}"/>
              </a:ext>
            </a:extLst>
          </p:cNvPr>
          <p:cNvSpPr>
            <a:spLocks noGrp="1"/>
          </p:cNvSpPr>
          <p:nvPr>
            <p:ph type="title"/>
          </p:nvPr>
        </p:nvSpPr>
        <p:spPr>
          <a:xfrm>
            <a:off x="761800" y="762001"/>
            <a:ext cx="5334197" cy="1708242"/>
          </a:xfrm>
        </p:spPr>
        <p:txBody>
          <a:bodyPr anchor="ctr">
            <a:normAutofit/>
          </a:bodyPr>
          <a:lstStyle/>
          <a:p>
            <a:r>
              <a:rPr lang="en-US" sz="4000" dirty="0"/>
              <a:t>Stress Quiz</a:t>
            </a:r>
          </a:p>
        </p:txBody>
      </p:sp>
      <p:sp>
        <p:nvSpPr>
          <p:cNvPr id="3" name="Content Placeholder 2">
            <a:extLst>
              <a:ext uri="{FF2B5EF4-FFF2-40B4-BE49-F238E27FC236}">
                <a16:creationId xmlns:a16="http://schemas.microsoft.com/office/drawing/2014/main" id="{EA518639-A01A-71D3-52AA-42C84BE445CC}"/>
              </a:ext>
            </a:extLst>
          </p:cNvPr>
          <p:cNvSpPr>
            <a:spLocks noGrp="1"/>
          </p:cNvSpPr>
          <p:nvPr>
            <p:ph idx="1"/>
          </p:nvPr>
        </p:nvSpPr>
        <p:spPr>
          <a:xfrm>
            <a:off x="761800" y="2470244"/>
            <a:ext cx="5334197" cy="3769835"/>
          </a:xfrm>
        </p:spPr>
        <p:txBody>
          <a:bodyPr anchor="ctr">
            <a:normAutofit/>
          </a:bodyPr>
          <a:lstStyle/>
          <a:p>
            <a:pPr rtl="0" fontAlgn="base">
              <a:buFont typeface="Arial" panose="020B0604020202020204" pitchFamily="34" charset="0"/>
              <a:buChar char="•"/>
            </a:pPr>
            <a:r>
              <a:rPr lang="en-GB" sz="2000" b="0" i="0">
                <a:effectLst/>
                <a:latin typeface="Calibri" panose="020F0502020204030204" pitchFamily="34" charset="0"/>
              </a:rPr>
              <a:t>Complete stress measure: </a:t>
            </a:r>
            <a:r>
              <a:rPr lang="en-GB" sz="2000" b="0" i="0" u="sng" strike="noStrike">
                <a:effectLst/>
                <a:latin typeface="Calibri" panose="020F0502020204030204" pitchFamily="34" charset="0"/>
                <a:hlinkClick r:id="rId2"/>
              </a:rPr>
              <a:t>Stress Mindset Measure (Adult Version) | Mind and Body Lab (stanford.edu)</a:t>
            </a:r>
            <a:r>
              <a:rPr lang="en-GB" sz="2000" b="0" i="0">
                <a:effectLst/>
                <a:latin typeface="Calibri" panose="020F0502020204030204" pitchFamily="34" charset="0"/>
              </a:rPr>
              <a:t> </a:t>
            </a:r>
          </a:p>
          <a:p>
            <a:pPr rtl="0" fontAlgn="base">
              <a:buFont typeface="Arial" panose="020B0604020202020204" pitchFamily="34" charset="0"/>
              <a:buChar char="•"/>
            </a:pPr>
            <a:r>
              <a:rPr lang="en-GB" sz="2000" b="0" i="0">
                <a:effectLst/>
                <a:latin typeface="Calibri" panose="020F0502020204030204" pitchFamily="34" charset="0"/>
              </a:rPr>
              <a:t>Explore the free learning course on CASEL framework website </a:t>
            </a:r>
          </a:p>
          <a:p>
            <a:pPr rtl="0" fontAlgn="base"/>
            <a:r>
              <a:rPr lang="en-GB" sz="2000" b="0" i="0" u="sng" strike="noStrike">
                <a:effectLst/>
                <a:latin typeface="Calibri" panose="020F0502020204030204" pitchFamily="34" charset="0"/>
                <a:hlinkClick r:id="rId3"/>
              </a:rPr>
              <a:t>An Introduction to Social and Emotional Learning (casel.org)</a:t>
            </a:r>
            <a:r>
              <a:rPr lang="en-GB" sz="2000" b="0" i="0">
                <a:effectLst/>
                <a:latin typeface="Calibri" panose="020F0502020204030204" pitchFamily="34" charset="0"/>
              </a:rPr>
              <a:t> </a:t>
            </a:r>
          </a:p>
          <a:p>
            <a:endParaRPr lang="en-US" sz="2000"/>
          </a:p>
        </p:txBody>
      </p:sp>
      <p:pic>
        <p:nvPicPr>
          <p:cNvPr id="5" name="Picture 4" descr="Sticky notes on a wall">
            <a:extLst>
              <a:ext uri="{FF2B5EF4-FFF2-40B4-BE49-F238E27FC236}">
                <a16:creationId xmlns:a16="http://schemas.microsoft.com/office/drawing/2014/main" id="{3B2B74A8-F953-85C9-F580-788DF65FB454}"/>
              </a:ext>
            </a:extLst>
          </p:cNvPr>
          <p:cNvPicPr>
            <a:picLocks noChangeAspect="1"/>
          </p:cNvPicPr>
          <p:nvPr/>
        </p:nvPicPr>
        <p:blipFill rotWithShape="1">
          <a:blip r:embed="rId4"/>
          <a:srcRect l="22786" r="2304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2907944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C0495-A913-31D1-E1C5-AB139D73392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0A4935E6-04F6-0EA5-3D51-E1522093B0EA}"/>
              </a:ext>
            </a:extLst>
          </p:cNvPr>
          <p:cNvSpPr>
            <a:spLocks noGrp="1"/>
          </p:cNvSpPr>
          <p:nvPr>
            <p:ph idx="1"/>
          </p:nvPr>
        </p:nvSpPr>
        <p:spPr/>
        <p:txBody>
          <a:bodyPr/>
          <a:lstStyle/>
          <a:p>
            <a:pPr algn="l" rtl="0" fontAlgn="base"/>
            <a:r>
              <a:rPr lang="en-GB" sz="1800" b="0" i="0" dirty="0">
                <a:solidFill>
                  <a:srgbClr val="2E2D29"/>
                </a:solidFill>
                <a:effectLst/>
                <a:latin typeface="Source Sans Pro" panose="020B0503030403020204" pitchFamily="34" charset="0"/>
              </a:rPr>
              <a:t>Crum, A. J., Salovey, P., &amp; </a:t>
            </a:r>
            <a:r>
              <a:rPr lang="en-GB" sz="1800" b="0" i="0" dirty="0" err="1">
                <a:solidFill>
                  <a:srgbClr val="2E2D29"/>
                </a:solidFill>
                <a:effectLst/>
                <a:latin typeface="Source Sans Pro" panose="020B0503030403020204" pitchFamily="34" charset="0"/>
              </a:rPr>
              <a:t>Achor</a:t>
            </a:r>
            <a:r>
              <a:rPr lang="en-GB" sz="1800" b="0" i="0" dirty="0">
                <a:solidFill>
                  <a:srgbClr val="2E2D29"/>
                </a:solidFill>
                <a:effectLst/>
                <a:latin typeface="Source Sans Pro" panose="020B0503030403020204" pitchFamily="34" charset="0"/>
              </a:rPr>
              <a:t>, S. (2013). Rethinking stress: The role of mindsets in determining the stress response. </a:t>
            </a:r>
            <a:r>
              <a:rPr lang="en-GB" sz="1800" b="0" i="1" dirty="0">
                <a:solidFill>
                  <a:srgbClr val="2E2D29"/>
                </a:solidFill>
                <a:effectLst/>
                <a:latin typeface="Source Sans Pro" panose="020B0503030403020204" pitchFamily="34" charset="0"/>
              </a:rPr>
              <a:t>Journal of personality and social psychology</a:t>
            </a:r>
            <a:r>
              <a:rPr lang="en-GB" sz="1800" b="0" i="0" dirty="0">
                <a:solidFill>
                  <a:srgbClr val="2E2D29"/>
                </a:solidFill>
                <a:effectLst/>
                <a:latin typeface="Source Sans Pro" panose="020B0503030403020204" pitchFamily="34" charset="0"/>
              </a:rPr>
              <a:t>, 104(4), 716. </a:t>
            </a:r>
            <a:endParaRPr lang="en-GB" b="0" i="0" dirty="0">
              <a:solidFill>
                <a:srgbClr val="000000"/>
              </a:solidFill>
              <a:effectLst/>
              <a:latin typeface="Segoe UI" panose="020B0502040204020203" pitchFamily="34" charset="0"/>
            </a:endParaRPr>
          </a:p>
          <a:p>
            <a:pPr algn="l" rtl="0" fontAlgn="base"/>
            <a:r>
              <a:rPr lang="en-GB" sz="1800" b="0" i="0" dirty="0">
                <a:solidFill>
                  <a:srgbClr val="2E2D29"/>
                </a:solidFill>
                <a:effectLst/>
                <a:latin typeface="Source Sans Pro" panose="020B0503030403020204" pitchFamily="34" charset="0"/>
              </a:rPr>
              <a:t>Anna Freud Teaching Resources </a:t>
            </a:r>
            <a:endParaRPr lang="en-GB" b="0" i="0" dirty="0">
              <a:solidFill>
                <a:srgbClr val="000000"/>
              </a:solidFill>
              <a:effectLst/>
              <a:latin typeface="Segoe UI" panose="020B0502040204020203" pitchFamily="34" charset="0"/>
            </a:endParaRPr>
          </a:p>
          <a:p>
            <a:pPr algn="l" rtl="0" fontAlgn="base"/>
            <a:r>
              <a:rPr lang="en-GB" sz="1800" b="0" i="0" u="sng" strike="noStrike" dirty="0">
                <a:solidFill>
                  <a:srgbClr val="0563C1"/>
                </a:solidFill>
                <a:effectLst/>
                <a:latin typeface="Source Sans Pro" panose="020B0503030403020204" pitchFamily="34" charset="0"/>
                <a:hlinkClick r:id="rId2"/>
              </a:rPr>
              <a:t>Supporting staff wellbeing : Mentally Healthy Schools</a:t>
            </a:r>
            <a:r>
              <a:rPr lang="en-GB" sz="1800" b="0" i="0" dirty="0">
                <a:solidFill>
                  <a:srgbClr val="000000"/>
                </a:solidFill>
                <a:effectLst/>
                <a:latin typeface="Source Sans Pro" panose="020B0503030403020204" pitchFamily="34" charset="0"/>
              </a:rPr>
              <a:t>  </a:t>
            </a:r>
          </a:p>
          <a:p>
            <a:pPr algn="l" rtl="0" fontAlgn="base"/>
            <a:r>
              <a:rPr lang="en-GB" b="0" i="0" dirty="0">
                <a:solidFill>
                  <a:srgbClr val="000000"/>
                </a:solidFill>
                <a:effectLst/>
                <a:latin typeface="Segoe UI" panose="020B0502040204020203" pitchFamily="34" charset="0"/>
                <a:hlinkClick r:id="rId3"/>
              </a:rPr>
              <a:t>https://www.unicef.org.uk/rights-respecting-schools/ss-peter-and-pauls-catholic-primary-school/</a:t>
            </a:r>
            <a:endParaRPr lang="en-GB" b="0" i="0" dirty="0">
              <a:solidFill>
                <a:srgbClr val="000000"/>
              </a:solidFill>
              <a:effectLst/>
              <a:latin typeface="Segoe UI" panose="020B0502040204020203" pitchFamily="34" charset="0"/>
            </a:endParaRPr>
          </a:p>
          <a:p>
            <a:pPr algn="l" rtl="0" fontAlgn="base"/>
            <a:endParaRPr lang="en-GB" sz="1800" dirty="0">
              <a:solidFill>
                <a:srgbClr val="000000"/>
              </a:solidFill>
              <a:latin typeface="Source Sans Pro" panose="020B0503030403020204" pitchFamily="34" charset="0"/>
            </a:endParaRPr>
          </a:p>
          <a:p>
            <a:pPr algn="l" rtl="0" fontAlgn="base"/>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20668696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3268</TotalTime>
  <Words>1014</Words>
  <Application>Microsoft Macintosh PowerPoint</Application>
  <PresentationFormat>Widescreen</PresentationFormat>
  <Paragraphs>86</Paragraphs>
  <Slides>45</Slides>
  <Notes>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45</vt:i4>
      </vt:variant>
    </vt:vector>
  </HeadingPairs>
  <TitlesOfParts>
    <vt:vector size="56" baseType="lpstr">
      <vt:lpstr>Arial</vt:lpstr>
      <vt:lpstr>Calibri</vt:lpstr>
      <vt:lpstr>Calibri Light</vt:lpstr>
      <vt:lpstr>Google Sans</vt:lpstr>
      <vt:lpstr>Roboto</vt:lpstr>
      <vt:lpstr>Segoe UI</vt:lpstr>
      <vt:lpstr>Source Sans Pro</vt:lpstr>
      <vt:lpstr>VAGRounded</vt:lpstr>
      <vt:lpstr>Wingdings</vt:lpstr>
      <vt:lpstr>Office Theme</vt:lpstr>
      <vt:lpstr>UWTSD 200 Holding Page</vt:lpstr>
      <vt:lpstr>PowerPoint Presentation</vt:lpstr>
      <vt:lpstr>Learning Intention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vt:lpstr>
      <vt:lpstr>Further Task</vt:lpstr>
      <vt:lpstr>Group Activity  Wellbeing: The PERMA model  </vt:lpstr>
      <vt:lpstr>Take the survey!</vt:lpstr>
      <vt:lpstr>Stress Quiz</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Tom Cox</cp:lastModifiedBy>
  <cp:revision>61</cp:revision>
  <dcterms:created xsi:type="dcterms:W3CDTF">2022-09-30T19:33:00Z</dcterms:created>
  <dcterms:modified xsi:type="dcterms:W3CDTF">2023-09-18T21:56:26Z</dcterms:modified>
</cp:coreProperties>
</file>