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56" r:id="rId3"/>
    <p:sldId id="257" r:id="rId4"/>
    <p:sldId id="260" r:id="rId5"/>
    <p:sldId id="259" r:id="rId6"/>
    <p:sldId id="269" r:id="rId7"/>
    <p:sldId id="270" r:id="rId8"/>
    <p:sldId id="271" r:id="rId9"/>
    <p:sldId id="273" r:id="rId10"/>
    <p:sldId id="264" r:id="rId11"/>
    <p:sldId id="265" r:id="rId12"/>
    <p:sldId id="258" r:id="rId13"/>
    <p:sldId id="266" r:id="rId14"/>
    <p:sldId id="275" r:id="rId15"/>
    <p:sldId id="276" r:id="rId16"/>
    <p:sldId id="261"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5" d="100"/>
          <a:sy n="65" d="100"/>
        </p:scale>
        <p:origin x="7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B735-DBF5-44EE-A3C5-21B7883B09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196E12-A36B-4D36-BC4E-088607E4C9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A0A29-0734-4FC9-81FC-1FB529DE1F7C}"/>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5" name="Footer Placeholder 4">
            <a:extLst>
              <a:ext uri="{FF2B5EF4-FFF2-40B4-BE49-F238E27FC236}">
                <a16:creationId xmlns:a16="http://schemas.microsoft.com/office/drawing/2014/main" id="{3015636D-453D-4530-82C9-3F3D2B5AF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8C08E-696D-4B5A-933F-37A94CF6B88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195866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DA7ED-E237-4A76-9A6A-7D4365CE5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AC86C-1679-45D6-98CC-7D8430F4BA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5C19E-1CB3-41D9-BC3E-6D581174228F}"/>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5" name="Footer Placeholder 4">
            <a:extLst>
              <a:ext uri="{FF2B5EF4-FFF2-40B4-BE49-F238E27FC236}">
                <a16:creationId xmlns:a16="http://schemas.microsoft.com/office/drawing/2014/main" id="{8636C845-BDA7-4B44-B110-3D006D66F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BFBD4-72E7-4167-AECC-E0EBDB20C9B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64077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EC0ED-25E6-4655-9072-729545FAF3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6992EB-D4B0-434E-8C4F-A159E6078D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306A6-F583-4B6E-9245-A5C19A6E4933}"/>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5" name="Footer Placeholder 4">
            <a:extLst>
              <a:ext uri="{FF2B5EF4-FFF2-40B4-BE49-F238E27FC236}">
                <a16:creationId xmlns:a16="http://schemas.microsoft.com/office/drawing/2014/main" id="{C58BB325-80C5-4E60-BAF3-91905EA3E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81C32F-97BD-46FC-B60D-E742A905E43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86115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7D21-0578-4803-952E-222559BD42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DD7BE2-B0EE-433D-90F5-63D955962C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CC52BC-2926-44F1-BA7B-4DD958D603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B2E566-F4A1-44BC-A224-9167A2959649}"/>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6" name="Footer Placeholder 5">
            <a:extLst>
              <a:ext uri="{FF2B5EF4-FFF2-40B4-BE49-F238E27FC236}">
                <a16:creationId xmlns:a16="http://schemas.microsoft.com/office/drawing/2014/main" id="{094832AB-81F8-4D66-B857-7BEF6C5C0C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0E3840-6C4D-440B-82F5-62851E7D503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969647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FB5-DA53-499D-84B2-5640FF94D6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36FEE-8CC4-443E-99E7-1B84720CFF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52FE3-7817-457B-BA39-E308095093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4F5E9B-9A44-4D4F-AA95-D2C5D692C0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585244-9C96-4EC1-8CB7-F73EAC833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0419BB-D0EE-46D6-B807-E3390C0D8DDC}"/>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8" name="Footer Placeholder 7">
            <a:extLst>
              <a:ext uri="{FF2B5EF4-FFF2-40B4-BE49-F238E27FC236}">
                <a16:creationId xmlns:a16="http://schemas.microsoft.com/office/drawing/2014/main" id="{CD55BFF7-1F9B-45B0-A82B-61903BAAED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B4B303-5825-45C4-8FE1-3A585FAF9114}"/>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9075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321D6-CE69-419F-A14D-A6728218BD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9914D9-554E-4F79-B68C-A276B2FA4B71}"/>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4" name="Footer Placeholder 3">
            <a:extLst>
              <a:ext uri="{FF2B5EF4-FFF2-40B4-BE49-F238E27FC236}">
                <a16:creationId xmlns:a16="http://schemas.microsoft.com/office/drawing/2014/main" id="{9C3B730C-7FA0-4D2C-965D-C14F92C2C9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15F9D3-A37B-43DA-A0DE-218C5E2C14F9}"/>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40315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53EBF2-3937-4BC7-A2D2-3DA77404773D}"/>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3" name="Footer Placeholder 2">
            <a:extLst>
              <a:ext uri="{FF2B5EF4-FFF2-40B4-BE49-F238E27FC236}">
                <a16:creationId xmlns:a16="http://schemas.microsoft.com/office/drawing/2014/main" id="{53D91C99-4EC6-4E3D-B4B7-5D1F73408C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2DB4D4-8B56-4CCF-B8F5-2674AB49799F}"/>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832752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4AA8-0E87-413C-9028-FC0C06EA6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5C6FF-E239-4978-9244-38FB94198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AE3E79-E1E0-48D8-BF7E-A7FF12EBF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18571-060D-4794-8C22-6AB85CAB2272}"/>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6" name="Footer Placeholder 5">
            <a:extLst>
              <a:ext uri="{FF2B5EF4-FFF2-40B4-BE49-F238E27FC236}">
                <a16:creationId xmlns:a16="http://schemas.microsoft.com/office/drawing/2014/main" id="{BF4911C7-D5FD-4962-8C6A-4CB91BC09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BDB107-88BF-4AFD-98AD-1B511718A22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3932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A7EA2-2817-4F3E-83D4-3A3DB83DA4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475001-6019-4440-B252-B4BDCD01B5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D396F-F639-42F1-82C6-0FDC43A76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804CC-FE2E-449F-8AC6-C9F3FE0A551B}"/>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6" name="Footer Placeholder 5">
            <a:extLst>
              <a:ext uri="{FF2B5EF4-FFF2-40B4-BE49-F238E27FC236}">
                <a16:creationId xmlns:a16="http://schemas.microsoft.com/office/drawing/2014/main" id="{4FDDA608-4405-423A-90F1-7F860F0ED8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5E3F10-61D3-4B4C-92CA-057ADA77B005}"/>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36107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1CA1-B6D8-4412-B053-50ADC65EC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749FED-F45A-4C77-94F6-99DD4EB68D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15C61-C64A-402F-8AB3-B48A132D7841}"/>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5" name="Footer Placeholder 4">
            <a:extLst>
              <a:ext uri="{FF2B5EF4-FFF2-40B4-BE49-F238E27FC236}">
                <a16:creationId xmlns:a16="http://schemas.microsoft.com/office/drawing/2014/main" id="{283F2CBD-D078-41B8-A3FD-632778319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9C819-B6BC-4FF6-9A40-2EA8D3594282}"/>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4710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823B96-8A07-4D61-A89D-AEB7CF3DB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4EC0A-590A-4D3D-8BAF-019E9C070A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09283-201E-4155-A6EC-F98002E4DE2E}"/>
              </a:ext>
            </a:extLst>
          </p:cNvPr>
          <p:cNvSpPr>
            <a:spLocks noGrp="1"/>
          </p:cNvSpPr>
          <p:nvPr>
            <p:ph type="dt" sz="half" idx="10"/>
          </p:nvPr>
        </p:nvSpPr>
        <p:spPr/>
        <p:txBody>
          <a:bodyPr/>
          <a:lstStyle/>
          <a:p>
            <a:fld id="{31E1E8D2-E640-4B90-8274-70B03CA45833}" type="datetimeFigureOut">
              <a:rPr lang="en-GB" smtClean="0"/>
              <a:t>19/06/2020</a:t>
            </a:fld>
            <a:endParaRPr lang="en-GB"/>
          </a:p>
        </p:txBody>
      </p:sp>
      <p:sp>
        <p:nvSpPr>
          <p:cNvPr id="5" name="Footer Placeholder 4">
            <a:extLst>
              <a:ext uri="{FF2B5EF4-FFF2-40B4-BE49-F238E27FC236}">
                <a16:creationId xmlns:a16="http://schemas.microsoft.com/office/drawing/2014/main" id="{61EA2DD4-9C0A-4067-96DB-A60758861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BE7427-AF58-45F0-BA9E-142A6E90AC7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87079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621256-02E9-49C0-9832-C5DE8A8D8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747E2-AD63-4613-A5B5-384322772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B004D-EF79-4389-B11D-91C49264D2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1E8D2-E640-4B90-8274-70B03CA45833}" type="datetimeFigureOut">
              <a:rPr lang="en-GB" smtClean="0"/>
              <a:t>19/06/2020</a:t>
            </a:fld>
            <a:endParaRPr lang="en-GB"/>
          </a:p>
        </p:txBody>
      </p:sp>
      <p:sp>
        <p:nvSpPr>
          <p:cNvPr id="5" name="Footer Placeholder 4">
            <a:extLst>
              <a:ext uri="{FF2B5EF4-FFF2-40B4-BE49-F238E27FC236}">
                <a16:creationId xmlns:a16="http://schemas.microsoft.com/office/drawing/2014/main" id="{4A7E62B6-20E4-4B6E-AC4D-BEED9A0EE0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3CC6A3-C591-456E-9779-95B410DC57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C9BE6F-98F4-4095-BD88-958B14B4F017}" type="slidenum">
              <a:rPr lang="en-GB" smtClean="0"/>
              <a:t>‹#›</a:t>
            </a:fld>
            <a:endParaRPr lang="en-GB"/>
          </a:p>
        </p:txBody>
      </p:sp>
    </p:spTree>
    <p:extLst>
      <p:ext uri="{BB962C8B-B14F-4D97-AF65-F5344CB8AC3E}">
        <p14:creationId xmlns:p14="http://schemas.microsoft.com/office/powerpoint/2010/main" val="2869672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erebralboinkfest.blogspot.com/2011_08_14_archive.html" TargetMode="External" /><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Acupuncture" TargetMode="External" /><Relationship Id="rId2" Type="http://schemas.openxmlformats.org/officeDocument/2006/relationships/image" Target="../media/image2.JPG" /><Relationship Id="rId1" Type="http://schemas.openxmlformats.org/officeDocument/2006/relationships/slideLayout" Target="../slideLayouts/slideLayout1.xml" /><Relationship Id="rId4" Type="http://schemas.openxmlformats.org/officeDocument/2006/relationships/hyperlink" Target="https://creativecommons.org/licenses/by-sa/3.0/" TargetMode="External" /></Relationships>
</file>

<file path=ppt/slides/_rels/slide3.xml.rels><?xml version="1.0" encoding="UTF-8" standalone="yes"?>
<Relationships xmlns="http://schemas.openxmlformats.org/package/2006/relationships"><Relationship Id="rId3" Type="http://schemas.openxmlformats.org/officeDocument/2006/relationships/hyperlink" Target="https://wellcomecollection.org/articles/XTW9ohAAACIANLbz" TargetMode="External" /><Relationship Id="rId2" Type="http://schemas.openxmlformats.org/officeDocument/2006/relationships/image" Target="../media/image3.jpg" /><Relationship Id="rId1" Type="http://schemas.openxmlformats.org/officeDocument/2006/relationships/slideLayout" Target="../slideLayouts/slideLayout2.xml" /><Relationship Id="rId5" Type="http://schemas.openxmlformats.org/officeDocument/2006/relationships/hyperlink" Target="https://www.britannica.com/science/human-body" TargetMode="External" /><Relationship Id="rId4" Type="http://schemas.openxmlformats.org/officeDocument/2006/relationships/hyperlink" Target="https://www.merriam-webster.com/dictionary/dynamic" TargetMode="Externa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png" /><Relationship Id="rId1" Type="http://schemas.openxmlformats.org/officeDocument/2006/relationships/slideLayout" Target="../slideLayouts/slideLayout2.xml" /><Relationship Id="rId5" Type="http://schemas.openxmlformats.org/officeDocument/2006/relationships/hyperlink" Target="https://www.merriam-webster.com/dictionary/compilation" TargetMode="External" /><Relationship Id="rId4" Type="http://schemas.openxmlformats.org/officeDocument/2006/relationships/hyperlink" Target="https://en.wikipedia.org/wiki/Science_and_Civilisation_in_China" TargetMode="External" /></Relationships>
</file>

<file path=ppt/slides/_rels/slide5.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image" Target="../media/image8.gif"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228660" TargetMode="External" /><Relationship Id="rId2" Type="http://schemas.openxmlformats.org/officeDocument/2006/relationships/image" Target="../media/image10.jp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image" Target="../media/image11.jpg"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3" Type="http://schemas.openxmlformats.org/officeDocument/2006/relationships/hyperlink" Target="https://www.bowlgraphics.net/covid19" TargetMode="External" /><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4.jpg" /><Relationship Id="rId1" Type="http://schemas.openxmlformats.org/officeDocument/2006/relationships/slideLayout" Target="../slideLayouts/slideLayout5.xml" /></Relationships>
</file>

<file path=ppt/slides/_rels/slide13.xml.rels><?xml version="1.0" encoding="UTF-8" standalone="yes"?>
<Relationships xmlns="http://schemas.openxmlformats.org/package/2006/relationships"><Relationship Id="rId2" Type="http://schemas.openxmlformats.org/officeDocument/2006/relationships/image" Target="../media/image15.jpg" /><Relationship Id="rId1" Type="http://schemas.openxmlformats.org/officeDocument/2006/relationships/slideLayout" Target="../slideLayouts/slideLayout5.xml" /></Relationships>
</file>

<file path=ppt/slides/_rels/slide14.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7.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www.news-medical.net/health/The-Efficacy-of-Traditional-Chinese-Medicine.aspx" TargetMode="External" /><Relationship Id="rId2" Type="http://schemas.openxmlformats.org/officeDocument/2006/relationships/hyperlink" Target="https://www.britannica.com/science/traditional-Chinese-medicine" TargetMode="External" /><Relationship Id="rId1" Type="http://schemas.openxmlformats.org/officeDocument/2006/relationships/slideLayout" Target="../slideLayouts/slideLayout2.xml" /><Relationship Id="rId5" Type="http://schemas.openxmlformats.org/officeDocument/2006/relationships/hyperlink" Target="https://www.verywellhealth.com/traditional-Chinese-medicine-what-you-need-to-know-88936" TargetMode="External" /><Relationship Id="rId4" Type="http://schemas.openxmlformats.org/officeDocument/2006/relationships/hyperlink" Target="http://www.sochealth.co.uk/sp/dr/top-5-health-benefits-traditional-Chinese-medicine/"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www.ncbi.nlm.nih.gov/pubmed/22034119" TargetMode="External" /><Relationship Id="rId2" Type="http://schemas.openxmlformats.org/officeDocument/2006/relationships/hyperlink" Target="https://intermountainhealthcare.org/blogs/topics/heart/2014/01/tai-chi-workouts-for-the-whole-body/" TargetMode="External" /><Relationship Id="rId1" Type="http://schemas.openxmlformats.org/officeDocument/2006/relationships/slideLayout" Target="../slideLayouts/slideLayout7.xml" /><Relationship Id="rId5" Type="http://schemas.openxmlformats.org/officeDocument/2006/relationships/hyperlink" Target="https://doi.org/10.1016/j.phrs.2020.104743" TargetMode="External" /><Relationship Id="rId4" Type="http://schemas.openxmlformats.org/officeDocument/2006/relationships/hyperlink" Target="https://www.nhs.uk/medicines/fluoxetine-prozac/"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67284DA-E2BE-4E9D-8809-E224869276ED}"/>
              </a:ext>
            </a:extLst>
          </p:cNvPr>
          <p:cNvSpPr>
            <a:spLocks noGrp="1"/>
          </p:cNvSpPr>
          <p:nvPr>
            <p:ph type="title"/>
          </p:nvPr>
        </p:nvSpPr>
        <p:spPr>
          <a:xfrm>
            <a:off x="1047280" y="759805"/>
            <a:ext cx="10306520" cy="1325563"/>
          </a:xfrm>
        </p:spPr>
        <p:txBody>
          <a:bodyPr>
            <a:normAutofit/>
          </a:bodyPr>
          <a:lstStyle/>
          <a:p>
            <a:r>
              <a:rPr lang="en-GB" sz="2200">
                <a:solidFill>
                  <a:srgbClr val="FFFFFF"/>
                </a:solidFill>
                <a:latin typeface="Arial" panose="020B0604020202020204" pitchFamily="34" charset="0"/>
                <a:cs typeface="Arial" panose="020B0604020202020204" pitchFamily="34" charset="0"/>
              </a:rPr>
              <a:t>TRADITIONAL CHINESE MEDICINE</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 </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GROUP 6</a:t>
            </a:r>
            <a:br>
              <a:rPr lang="en-GB" sz="2200">
                <a:solidFill>
                  <a:srgbClr val="FFFFFF"/>
                </a:solidFill>
                <a:latin typeface="Arial" panose="020B0604020202020204" pitchFamily="34" charset="0"/>
                <a:cs typeface="Arial" panose="020B0604020202020204" pitchFamily="34" charset="0"/>
              </a:rPr>
            </a:br>
            <a:endParaRPr lang="en-GB" sz="2200">
              <a:solidFill>
                <a:srgbClr val="FFFFFF"/>
              </a:solidFill>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3EF80383-BEA8-4E4D-91D2-F9E6B42B3A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62" r="4957" b="-5"/>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8675205-EFA3-4551-9A1E-7E92B969936F}"/>
              </a:ext>
            </a:extLst>
          </p:cNvPr>
          <p:cNvSpPr>
            <a:spLocks noGrp="1"/>
          </p:cNvSpPr>
          <p:nvPr>
            <p:ph idx="1"/>
          </p:nvPr>
        </p:nvSpPr>
        <p:spPr>
          <a:xfrm>
            <a:off x="5295569" y="2494450"/>
            <a:ext cx="5471529" cy="3563159"/>
          </a:xfrm>
        </p:spPr>
        <p:txBody>
          <a:bodyPr>
            <a:normAutofit/>
          </a:bodyPr>
          <a:lstStyle/>
          <a:p>
            <a:r>
              <a:rPr lang="en-GB" sz="2200">
                <a:latin typeface="Arial" panose="020B0604020202020204" pitchFamily="34" charset="0"/>
                <a:cs typeface="Arial" panose="020B0604020202020204" pitchFamily="34" charset="0"/>
              </a:rPr>
              <a:t>SHAMEELA  RANI</a:t>
            </a:r>
          </a:p>
          <a:p>
            <a:r>
              <a:rPr lang="en-GB" sz="2200">
                <a:latin typeface="Arial" panose="020B0604020202020204" pitchFamily="34" charset="0"/>
                <a:cs typeface="Arial" panose="020B0604020202020204" pitchFamily="34" charset="0"/>
              </a:rPr>
              <a:t> 1713646</a:t>
            </a:r>
          </a:p>
          <a:p>
            <a:r>
              <a:rPr lang="en-GB" sz="2200">
                <a:latin typeface="Arial" panose="020B0604020202020204" pitchFamily="34" charset="0"/>
                <a:cs typeface="Arial" panose="020B0604020202020204" pitchFamily="34" charset="0"/>
              </a:rPr>
              <a:t>FIZZA CHOHAN </a:t>
            </a:r>
          </a:p>
          <a:p>
            <a:r>
              <a:rPr lang="en-GB" sz="2200">
                <a:latin typeface="Arial" panose="020B0604020202020204" pitchFamily="34" charset="0"/>
                <a:cs typeface="Arial" panose="020B0604020202020204" pitchFamily="34" charset="0"/>
              </a:rPr>
              <a:t>1807415</a:t>
            </a:r>
          </a:p>
          <a:p>
            <a:r>
              <a:rPr lang="en-GB" sz="2200">
                <a:latin typeface="Arial" panose="020B0604020202020204" pitchFamily="34" charset="0"/>
                <a:cs typeface="Arial" panose="020B0604020202020204" pitchFamily="34" charset="0"/>
              </a:rPr>
              <a:t>TABITA LINCAN </a:t>
            </a:r>
          </a:p>
          <a:p>
            <a:r>
              <a:rPr lang="en-GB" sz="2200">
                <a:latin typeface="Arial" panose="020B0604020202020204" pitchFamily="34" charset="0"/>
                <a:cs typeface="Arial" panose="020B0604020202020204" pitchFamily="34" charset="0"/>
              </a:rPr>
              <a:t>1713949</a:t>
            </a:r>
          </a:p>
          <a:p>
            <a:r>
              <a:rPr lang="en-GB" sz="2200">
                <a:latin typeface="Arial" panose="020B0604020202020204" pitchFamily="34" charset="0"/>
                <a:cs typeface="Arial" panose="020B0604020202020204" pitchFamily="34" charset="0"/>
              </a:rPr>
              <a:t>MOHAMMED HUSSAIN</a:t>
            </a:r>
          </a:p>
          <a:p>
            <a:r>
              <a:rPr lang="en-GB" sz="2200">
                <a:latin typeface="Arial" panose="020B0604020202020204" pitchFamily="34" charset="0"/>
                <a:cs typeface="Arial" panose="020B0604020202020204" pitchFamily="34" charset="0"/>
              </a:rPr>
              <a:t> 1809052</a:t>
            </a: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970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FFA0-D78E-461D-A419-AF0D296A7FBF}"/>
              </a:ext>
            </a:extLst>
          </p:cNvPr>
          <p:cNvSpPr>
            <a:spLocks noGrp="1"/>
          </p:cNvSpPr>
          <p:nvPr>
            <p:ph type="ctrTitle"/>
          </p:nvPr>
        </p:nvSpPr>
        <p:spPr>
          <a:xfrm>
            <a:off x="5672380" y="640081"/>
            <a:ext cx="5879538" cy="708272"/>
          </a:xfrm>
          <a:noFill/>
        </p:spPr>
        <p:txBody>
          <a:bodyPr>
            <a:noAutofit/>
          </a:bodyPr>
          <a:lstStyle/>
          <a:p>
            <a:pPr algn="l"/>
            <a:r>
              <a:rPr lang="en-GB" sz="2800" dirty="0">
                <a:latin typeface="Arial" panose="020B0604020202020204" pitchFamily="34" charset="0"/>
                <a:cs typeface="Arial" panose="020B0604020202020204" pitchFamily="34" charset="0"/>
              </a:rPr>
              <a:t>TRADITIONAL CHINESE MEDICINE HSTORY </a:t>
            </a:r>
          </a:p>
        </p:txBody>
      </p:sp>
      <p:sp>
        <p:nvSpPr>
          <p:cNvPr id="3" name="Subtitle 2">
            <a:extLst>
              <a:ext uri="{FF2B5EF4-FFF2-40B4-BE49-F238E27FC236}">
                <a16:creationId xmlns:a16="http://schemas.microsoft.com/office/drawing/2014/main" id="{C2D3CB17-7546-417E-A505-D0B358D735D7}"/>
              </a:ext>
            </a:extLst>
          </p:cNvPr>
          <p:cNvSpPr>
            <a:spLocks noGrp="1"/>
          </p:cNvSpPr>
          <p:nvPr>
            <p:ph type="subTitle" idx="1"/>
          </p:nvPr>
        </p:nvSpPr>
        <p:spPr>
          <a:xfrm>
            <a:off x="5277329" y="1348353"/>
            <a:ext cx="6274590" cy="4869567"/>
          </a:xfrm>
          <a:noFill/>
        </p:spPr>
        <p:txBody>
          <a:bodyPr>
            <a:noAutofit/>
          </a:bodyPr>
          <a:lstStyle/>
          <a:p>
            <a:pPr marL="285750" indent="-285750" algn="l">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Traditional Chinese Medicine (TCM) is at least 23 </a:t>
            </a:r>
            <a:r>
              <a:rPr lang="en-GB" sz="2000">
                <a:latin typeface="Arial" panose="020B0604020202020204" pitchFamily="34" charset="0"/>
                <a:cs typeface="Arial" panose="020B0604020202020204" pitchFamily="34" charset="0"/>
              </a:rPr>
              <a:t>centuries old which </a:t>
            </a:r>
            <a:r>
              <a:rPr lang="en-GB" sz="2000" dirty="0">
                <a:latin typeface="Arial" panose="020B0604020202020204" pitchFamily="34" charset="0"/>
                <a:cs typeface="Arial" panose="020B0604020202020204" pitchFamily="34" charset="0"/>
              </a:rPr>
              <a:t>aims to prevent or heal disease by maintaining or restoring </a:t>
            </a:r>
            <a:r>
              <a:rPr lang="en-GB" sz="2000" dirty="0" err="1">
                <a:latin typeface="Arial" panose="020B0604020202020204" pitchFamily="34" charset="0"/>
                <a:cs typeface="Arial" panose="020B0604020202020204" pitchFamily="34" charset="0"/>
              </a:rPr>
              <a:t>yinyang</a:t>
            </a:r>
            <a:r>
              <a:rPr lang="en-GB" sz="2000" dirty="0">
                <a:latin typeface="Arial" panose="020B0604020202020204" pitchFamily="34" charset="0"/>
                <a:cs typeface="Arial" panose="020B0604020202020204" pitchFamily="34" charset="0"/>
              </a:rPr>
              <a:t> balance.</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China has one of the world’s oldest medical systems.</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Acupuncture and Chinese herbal remedies date back at least 2,200 years, although the earliest known written record of Chinese medicine is the </a:t>
            </a:r>
            <a:r>
              <a:rPr lang="en-US" sz="2000" i="1" dirty="0">
                <a:latin typeface="Arial" panose="020B0604020202020204" pitchFamily="34" charset="0"/>
                <a:cs typeface="Arial" panose="020B0604020202020204" pitchFamily="34" charset="0"/>
              </a:rPr>
              <a:t>Huangdi </a:t>
            </a:r>
            <a:r>
              <a:rPr lang="en-US" sz="2000" i="1" dirty="0" err="1">
                <a:latin typeface="Arial" panose="020B0604020202020204" pitchFamily="34" charset="0"/>
                <a:cs typeface="Arial" panose="020B0604020202020204" pitchFamily="34" charset="0"/>
              </a:rPr>
              <a:t>neijing</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The Yellow Emperor’s Inner Classic</a:t>
            </a:r>
            <a:r>
              <a:rPr lang="en-US" sz="2000" dirty="0">
                <a:latin typeface="Arial" panose="020B0604020202020204" pitchFamily="34" charset="0"/>
                <a:cs typeface="Arial" panose="020B0604020202020204" pitchFamily="34" charset="0"/>
              </a:rPr>
              <a:t>) from the 3rd century </a:t>
            </a:r>
            <a:r>
              <a:rPr lang="en-US" sz="2000" cap="all" dirty="0" err="1">
                <a:latin typeface="Arial" panose="020B0604020202020204" pitchFamily="34" charset="0"/>
                <a:cs typeface="Arial" panose="020B0604020202020204" pitchFamily="34" charset="0"/>
              </a:rPr>
              <a:t>bce</a:t>
            </a:r>
            <a:r>
              <a:rPr lang="en-US" sz="2000" cap="all" dirty="0">
                <a:latin typeface="Arial" panose="020B0604020202020204" pitchFamily="34" charset="0"/>
                <a:cs typeface="Arial" panose="020B0604020202020204" pitchFamily="34" charset="0"/>
              </a:rPr>
              <a:t> (tcm,2020).</a:t>
            </a:r>
            <a:endParaRPr lang="en-GB" sz="2000" dirty="0">
              <a:latin typeface="Arial" panose="020B0604020202020204" pitchFamily="34" charset="0"/>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8AEFB1C8-C86E-42A5-AB57-ED1071F5A4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868"/>
          <a:stretch/>
        </p:blipFill>
        <p:spPr>
          <a:xfrm>
            <a:off x="1" y="10"/>
            <a:ext cx="4654296" cy="6857990"/>
          </a:xfrm>
          <a:prstGeom prst="rect">
            <a:avLst/>
          </a:prstGeom>
        </p:spPr>
      </p:pic>
      <p:sp>
        <p:nvSpPr>
          <p:cNvPr id="6" name="TextBox 5">
            <a:extLst>
              <a:ext uri="{FF2B5EF4-FFF2-40B4-BE49-F238E27FC236}">
                <a16:creationId xmlns:a16="http://schemas.microsoft.com/office/drawing/2014/main" id="{D2C86B14-5EC9-4F69-8E57-A6D479C1E66E}"/>
              </a:ext>
            </a:extLst>
          </p:cNvPr>
          <p:cNvSpPr txBox="1"/>
          <p:nvPr/>
        </p:nvSpPr>
        <p:spPr>
          <a:xfrm>
            <a:off x="2347255"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Acupunc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40517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Rectangle 57">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AF8D75-722F-4BF2-9026-B8DDFABF4175}"/>
              </a:ext>
            </a:extLst>
          </p:cNvPr>
          <p:cNvSpPr>
            <a:spLocks noGrp="1"/>
          </p:cNvSpPr>
          <p:nvPr>
            <p:ph type="title"/>
          </p:nvPr>
        </p:nvSpPr>
        <p:spPr>
          <a:xfrm>
            <a:off x="1115568" y="548640"/>
            <a:ext cx="10168128" cy="1179576"/>
          </a:xfrm>
        </p:spPr>
        <p:txBody>
          <a:bodyPr vert="horz" lIns="91440" tIns="45720" rIns="91440" bIns="45720" rtlCol="0">
            <a:normAutofit/>
          </a:bodyPr>
          <a:lstStyle/>
          <a:p>
            <a:r>
              <a:rPr lang="en-GB" sz="3700" dirty="0">
                <a:latin typeface="Arial" panose="020B0604020202020204" pitchFamily="34" charset="0"/>
                <a:cs typeface="Arial" panose="020B0604020202020204" pitchFamily="34" charset="0"/>
              </a:rPr>
              <a:t>TRADITIONAL CHINESE MEDICINE HISTORY </a:t>
            </a:r>
            <a:endParaRPr lang="en-US" sz="3700" dirty="0">
              <a:latin typeface="Arial" panose="020B0604020202020204" pitchFamily="34" charset="0"/>
              <a:cs typeface="Arial" panose="020B0604020202020204" pitchFamily="34" charset="0"/>
            </a:endParaRPr>
          </a:p>
        </p:txBody>
      </p:sp>
      <p:sp>
        <p:nvSpPr>
          <p:cNvPr id="60" name="Rectangle 59">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10;&#10;Description automatically generated">
            <a:extLst>
              <a:ext uri="{FF2B5EF4-FFF2-40B4-BE49-F238E27FC236}">
                <a16:creationId xmlns:a16="http://schemas.microsoft.com/office/drawing/2014/main" id="{CEC71B07-8194-4D57-874A-A69EED62D9C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5" r="6327" b="3"/>
          <a:stretch/>
        </p:blipFill>
        <p:spPr>
          <a:xfrm>
            <a:off x="908304" y="2478024"/>
            <a:ext cx="6009855" cy="3831336"/>
          </a:xfrm>
          <a:prstGeom prst="rect">
            <a:avLst/>
          </a:prstGeom>
        </p:spPr>
      </p:pic>
      <p:sp>
        <p:nvSpPr>
          <p:cNvPr id="39" name="Content Placeholder 38">
            <a:extLst>
              <a:ext uri="{FF2B5EF4-FFF2-40B4-BE49-F238E27FC236}">
                <a16:creationId xmlns:a16="http://schemas.microsoft.com/office/drawing/2014/main" id="{4CFF5F23-3016-45BF-A866-3B208A5F83F2}"/>
              </a:ext>
            </a:extLst>
          </p:cNvPr>
          <p:cNvSpPr>
            <a:spLocks noGrp="1"/>
          </p:cNvSpPr>
          <p:nvPr>
            <p:ph idx="1"/>
          </p:nvPr>
        </p:nvSpPr>
        <p:spPr>
          <a:xfrm>
            <a:off x="7411453" y="2123767"/>
            <a:ext cx="3872243" cy="4468761"/>
          </a:xfrm>
        </p:spPr>
        <p:txBody>
          <a:bodyPr anchor="ctr">
            <a:normAutofit/>
          </a:bodyPr>
          <a:lstStyle/>
          <a:p>
            <a:r>
              <a:rPr lang="en-US" sz="2000" dirty="0">
                <a:latin typeface="Arial" panose="020B0604020202020204" pitchFamily="34" charset="0"/>
                <a:cs typeface="Arial" panose="020B0604020202020204" pitchFamily="34" charset="0"/>
              </a:rPr>
              <a:t>That opus provided the theoretical concepts for TCM that remain the basis of its practice today.</a:t>
            </a:r>
          </a:p>
          <a:p>
            <a:r>
              <a:rPr lang="en-US" sz="2000" dirty="0">
                <a:latin typeface="Arial" panose="020B0604020202020204" pitchFamily="34" charset="0"/>
                <a:cs typeface="Arial" panose="020B0604020202020204" pitchFamily="34" charset="0"/>
              </a:rPr>
              <a:t> In essence, traditional Chinese healers seek to restore a </a:t>
            </a:r>
            <a:r>
              <a:rPr lang="en-US" sz="2000" dirty="0">
                <a:latin typeface="Arial" panose="020B0604020202020204" pitchFamily="34" charset="0"/>
                <a:cs typeface="Arial" panose="020B0604020202020204" pitchFamily="34" charset="0"/>
                <a:hlinkClick r:id="rId4"/>
              </a:rPr>
              <a:t>dynamic</a:t>
            </a:r>
            <a:r>
              <a:rPr lang="en-US" sz="2000" dirty="0">
                <a:latin typeface="Arial" panose="020B0604020202020204" pitchFamily="34" charset="0"/>
                <a:cs typeface="Arial" panose="020B0604020202020204" pitchFamily="34" charset="0"/>
              </a:rPr>
              <a:t> balance between two complementary forces, yin (passive) and yang (active), which pervade the </a:t>
            </a:r>
            <a:r>
              <a:rPr lang="en-US" sz="2000" dirty="0">
                <a:latin typeface="Arial" panose="020B0604020202020204" pitchFamily="34" charset="0"/>
                <a:cs typeface="Arial" panose="020B0604020202020204" pitchFamily="34" charset="0"/>
                <a:hlinkClick r:id="rId5"/>
              </a:rPr>
              <a:t>human body</a:t>
            </a:r>
            <a:r>
              <a:rPr lang="en-US" sz="2000" dirty="0">
                <a:latin typeface="Arial" panose="020B0604020202020204" pitchFamily="34" charset="0"/>
                <a:cs typeface="Arial" panose="020B0604020202020204" pitchFamily="34" charset="0"/>
              </a:rPr>
              <a:t> as they do the universe as a whole (TCM,2020).</a:t>
            </a:r>
          </a:p>
        </p:txBody>
      </p:sp>
    </p:spTree>
    <p:extLst>
      <p:ext uri="{BB962C8B-B14F-4D97-AF65-F5344CB8AC3E}">
        <p14:creationId xmlns:p14="http://schemas.microsoft.com/office/powerpoint/2010/main" val="287943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2">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4">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9F229524-DBE4-4C35-832F-EAE435C86867}"/>
              </a:ext>
            </a:extLst>
          </p:cNvPr>
          <p:cNvSpPr>
            <a:spLocks noGrp="1"/>
          </p:cNvSpPr>
          <p:nvPr>
            <p:ph type="title"/>
          </p:nvPr>
        </p:nvSpPr>
        <p:spPr>
          <a:xfrm>
            <a:off x="804672" y="457200"/>
            <a:ext cx="10579398" cy="1299411"/>
          </a:xfrm>
        </p:spPr>
        <p:txBody>
          <a:bodyPr>
            <a:normAutofit fontScale="90000"/>
          </a:bodyPr>
          <a:lstStyle/>
          <a:p>
            <a:r>
              <a:rPr lang="en-GB" b="1" dirty="0">
                <a:solidFill>
                  <a:srgbClr val="FFFFFF"/>
                </a:solidFill>
              </a:rPr>
              <a:t>         </a:t>
            </a:r>
            <a:r>
              <a:rPr lang="en-GB" b="1" dirty="0">
                <a:solidFill>
                  <a:srgbClr val="FFFFFF"/>
                </a:solidFill>
                <a:latin typeface="Arial" panose="020B0604020202020204" pitchFamily="34" charset="0"/>
                <a:cs typeface="Arial" panose="020B0604020202020204" pitchFamily="34" charset="0"/>
              </a:rPr>
              <a:t>History of Chinese medicine</a:t>
            </a:r>
            <a:br>
              <a:rPr lang="en-GB" b="1" dirty="0">
                <a:solidFill>
                  <a:srgbClr val="FFFFFF"/>
                </a:solidFill>
                <a:latin typeface="Arial" panose="020B0604020202020204" pitchFamily="34" charset="0"/>
                <a:cs typeface="Arial" panose="020B0604020202020204" pitchFamily="34" charset="0"/>
              </a:rPr>
            </a:br>
            <a:br>
              <a:rPr lang="en-GB" b="1" dirty="0">
                <a:solidFill>
                  <a:srgbClr val="FFFFFF"/>
                </a:solidFill>
                <a:latin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icture containing row, lined, group, sitting&#10;&#10;Description automatically generated">
            <a:extLst>
              <a:ext uri="{FF2B5EF4-FFF2-40B4-BE49-F238E27FC236}">
                <a16:creationId xmlns:a16="http://schemas.microsoft.com/office/drawing/2014/main" id="{8C3F3190-F627-4207-B59C-3BB82D4328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004" r="5621" b="2"/>
          <a:stretch/>
        </p:blipFill>
        <p:spPr>
          <a:xfrm>
            <a:off x="521776" y="2636234"/>
            <a:ext cx="3073918" cy="3217333"/>
          </a:xfrm>
          <a:prstGeom prst="rect">
            <a:avLst/>
          </a:prstGeom>
        </p:spPr>
      </p:pic>
      <p:sp>
        <p:nvSpPr>
          <p:cNvPr id="17" name="Content Placeholder 16">
            <a:extLst>
              <a:ext uri="{FF2B5EF4-FFF2-40B4-BE49-F238E27FC236}">
                <a16:creationId xmlns:a16="http://schemas.microsoft.com/office/drawing/2014/main" id="{53BFAA51-D2B8-4893-9EC4-677C16384B14}"/>
              </a:ext>
            </a:extLst>
          </p:cNvPr>
          <p:cNvSpPr>
            <a:spLocks noGrp="1"/>
          </p:cNvSpPr>
          <p:nvPr>
            <p:ph idx="1"/>
          </p:nvPr>
        </p:nvSpPr>
        <p:spPr>
          <a:xfrm>
            <a:off x="3828081" y="1430594"/>
            <a:ext cx="7555990" cy="5427406"/>
          </a:xfrm>
        </p:spPr>
        <p:txBody>
          <a:bodyPr anchor="ctr">
            <a:normAutofit fontScale="25000" lnSpcReduction="20000"/>
          </a:bodyPr>
          <a:lstStyle/>
          <a:p>
            <a:pPr marL="0" indent="0">
              <a:buNone/>
            </a:pPr>
            <a:r>
              <a:rPr lang="en-US" sz="7200" dirty="0">
                <a:solidFill>
                  <a:srgbClr val="000000"/>
                </a:solidFill>
                <a:latin typeface="Arial" panose="020B0604020202020204" pitchFamily="34" charset="0"/>
                <a:cs typeface="Arial" panose="020B0604020202020204" pitchFamily="34" charset="0"/>
              </a:rPr>
              <a:t>THE FOUR MAJOR PERIODS</a:t>
            </a:r>
          </a:p>
          <a:p>
            <a:pPr marL="0" indent="0">
              <a:buNone/>
            </a:pPr>
            <a:endParaRPr lang="en-US" sz="4000" dirty="0">
              <a:solidFill>
                <a:srgbClr val="000000"/>
              </a:solidFill>
              <a:latin typeface="Arial" panose="020B0604020202020204" pitchFamily="34" charset="0"/>
              <a:cs typeface="Arial" panose="020B0604020202020204" pitchFamily="34" charset="0"/>
            </a:endParaRPr>
          </a:p>
          <a:p>
            <a:pPr>
              <a:lnSpc>
                <a:spcPct val="160000"/>
              </a:lnSpc>
            </a:pPr>
            <a:r>
              <a:rPr lang="en-US" sz="7200" dirty="0">
                <a:solidFill>
                  <a:srgbClr val="000000"/>
                </a:solidFill>
                <a:latin typeface="Arial" panose="020B0604020202020204" pitchFamily="34" charset="0"/>
                <a:cs typeface="Arial" panose="020B0604020202020204" pitchFamily="34" charset="0"/>
              </a:rPr>
              <a:t>Between the 29th century </a:t>
            </a:r>
            <a:r>
              <a:rPr lang="en-US" sz="7200" cap="all" dirty="0" err="1">
                <a:solidFill>
                  <a:srgbClr val="000000"/>
                </a:solidFill>
                <a:latin typeface="Arial" panose="020B0604020202020204" pitchFamily="34" charset="0"/>
                <a:cs typeface="Arial" panose="020B0604020202020204" pitchFamily="34" charset="0"/>
              </a:rPr>
              <a:t>bce</a:t>
            </a:r>
            <a:r>
              <a:rPr lang="en-US" sz="7200" dirty="0">
                <a:solidFill>
                  <a:srgbClr val="000000"/>
                </a:solidFill>
                <a:latin typeface="Arial" panose="020B0604020202020204" pitchFamily="34" charset="0"/>
                <a:cs typeface="Arial" panose="020B0604020202020204" pitchFamily="34" charset="0"/>
              </a:rPr>
              <a:t> and the 16th century </a:t>
            </a:r>
            <a:r>
              <a:rPr lang="en-US" sz="7200" cap="all" dirty="0" err="1">
                <a:solidFill>
                  <a:srgbClr val="000000"/>
                </a:solidFill>
                <a:latin typeface="Arial" panose="020B0604020202020204" pitchFamily="34" charset="0"/>
                <a:cs typeface="Arial" panose="020B0604020202020204" pitchFamily="34" charset="0"/>
              </a:rPr>
              <a:t>ce</a:t>
            </a:r>
            <a:r>
              <a:rPr lang="en-US" sz="7200" dirty="0">
                <a:solidFill>
                  <a:srgbClr val="000000"/>
                </a:solidFill>
                <a:latin typeface="Arial" panose="020B0604020202020204" pitchFamily="34" charset="0"/>
                <a:cs typeface="Arial" panose="020B0604020202020204" pitchFamily="34" charset="0"/>
              </a:rPr>
              <a:t> Chinese medicine passed through four major periods.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first, from the 29th to 27th centuries </a:t>
            </a:r>
            <a:r>
              <a:rPr lang="en-US" sz="7200" cap="all" dirty="0" err="1">
                <a:solidFill>
                  <a:srgbClr val="000000"/>
                </a:solidFill>
                <a:latin typeface="Arial" panose="020B0604020202020204" pitchFamily="34" charset="0"/>
                <a:cs typeface="Arial" panose="020B0604020202020204" pitchFamily="34" charset="0"/>
              </a:rPr>
              <a:t>bce</a:t>
            </a:r>
            <a:r>
              <a:rPr lang="en-US" sz="7200" cap="all" dirty="0">
                <a:solidFill>
                  <a:srgbClr val="000000"/>
                </a:solidFill>
                <a:latin typeface="Arial" panose="020B0604020202020204" pitchFamily="34" charset="0"/>
                <a:cs typeface="Arial" panose="020B0604020202020204" pitchFamily="34" charset="0"/>
              </a:rPr>
              <a:t>.</a:t>
            </a:r>
          </a:p>
          <a:p>
            <a:pPr>
              <a:lnSpc>
                <a:spcPct val="160000"/>
              </a:lnSpc>
            </a:pPr>
            <a:r>
              <a:rPr lang="en-US" sz="7200" dirty="0">
                <a:solidFill>
                  <a:srgbClr val="000000"/>
                </a:solidFill>
                <a:latin typeface="Arial" panose="020B0604020202020204" pitchFamily="34" charset="0"/>
                <a:cs typeface="Arial" panose="020B0604020202020204" pitchFamily="34" charset="0"/>
              </a:rPr>
              <a:t>The events of the next 2,000 years are obscure, but a slow growth of medical knowledge and gradual changes in medical practice can be assumed.</a:t>
            </a:r>
          </a:p>
          <a:p>
            <a:pPr>
              <a:lnSpc>
                <a:spcPct val="160000"/>
              </a:lnSpc>
            </a:pPr>
            <a:r>
              <a:rPr lang="en-US" sz="7200" dirty="0">
                <a:solidFill>
                  <a:srgbClr val="000000"/>
                </a:solidFill>
                <a:latin typeface="Arial" panose="020B0604020202020204" pitchFamily="34" charset="0"/>
                <a:cs typeface="Arial" panose="020B0604020202020204" pitchFamily="34" charset="0"/>
              </a:rPr>
              <a:t>The second period was a mixture of legend and fact centered.</a:t>
            </a:r>
          </a:p>
          <a:p>
            <a:pPr>
              <a:lnSpc>
                <a:spcPct val="160000"/>
              </a:lnSpc>
            </a:pPr>
            <a:r>
              <a:rPr lang="en-US" sz="7200" dirty="0">
                <a:solidFill>
                  <a:srgbClr val="000000"/>
                </a:solidFill>
                <a:latin typeface="Arial" panose="020B0604020202020204" pitchFamily="34" charset="0"/>
                <a:cs typeface="Arial" panose="020B0604020202020204" pitchFamily="34" charset="0"/>
              </a:rPr>
              <a:t> The third period was that of the great practitioners, the physicians.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final 1,300 years, featuring the </a:t>
            </a:r>
            <a:r>
              <a:rPr lang="en-US" sz="7200" dirty="0">
                <a:solidFill>
                  <a:srgbClr val="000000"/>
                </a:solidFill>
                <a:latin typeface="Arial" panose="020B0604020202020204" pitchFamily="34" charset="0"/>
                <a:cs typeface="Arial" panose="020B0604020202020204" pitchFamily="34" charset="0"/>
                <a:hlinkClick r:id="rId5"/>
              </a:rPr>
              <a:t>compilation</a:t>
            </a:r>
            <a:r>
              <a:rPr lang="en-US" sz="7200" dirty="0">
                <a:solidFill>
                  <a:srgbClr val="000000"/>
                </a:solidFill>
                <a:latin typeface="Arial" panose="020B0604020202020204" pitchFamily="34" charset="0"/>
                <a:cs typeface="Arial" panose="020B0604020202020204" pitchFamily="34" charset="0"/>
              </a:rPr>
              <a:t> of encyclopedic works and the writing of commentaries on earlier authors, produced little that was original (TMC,2020).</a:t>
            </a:r>
          </a:p>
        </p:txBody>
      </p:sp>
    </p:spTree>
    <p:extLst>
      <p:ext uri="{BB962C8B-B14F-4D97-AF65-F5344CB8AC3E}">
        <p14:creationId xmlns:p14="http://schemas.microsoft.com/office/powerpoint/2010/main" val="249364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931A2-0E55-4607-BECD-4A311DC7A523}"/>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TRADITIONAL CHINESE MEDICINE EFFICACY</a:t>
            </a:r>
          </a:p>
        </p:txBody>
      </p:sp>
      <p:pic>
        <p:nvPicPr>
          <p:cNvPr id="5" name="Content Placeholder 4">
            <a:extLst>
              <a:ext uri="{FF2B5EF4-FFF2-40B4-BE49-F238E27FC236}">
                <a16:creationId xmlns:a16="http://schemas.microsoft.com/office/drawing/2014/main" id="{4D92D52B-346A-40D6-832C-8A6F77C1C260}"/>
              </a:ext>
            </a:extLst>
          </p:cNvPr>
          <p:cNvPicPr>
            <a:picLocks noGrp="1" noChangeAspect="1"/>
          </p:cNvPicPr>
          <p:nvPr>
            <p:ph sz="half" idx="1"/>
          </p:nvPr>
        </p:nvPicPr>
        <p:blipFill rotWithShape="1">
          <a:blip r:embed="rId2"/>
          <a:srcRect t="19011" r="3" b="12942"/>
          <a:stretch/>
        </p:blipFill>
        <p:spPr>
          <a:xfrm>
            <a:off x="532121" y="2781191"/>
            <a:ext cx="5563879" cy="3265578"/>
          </a:xfrm>
          <a:prstGeom prst="rect">
            <a:avLst/>
          </a:prstGeom>
        </p:spPr>
      </p:pic>
      <p:sp>
        <p:nvSpPr>
          <p:cNvPr id="4" name="Content Placeholder 3">
            <a:extLst>
              <a:ext uri="{FF2B5EF4-FFF2-40B4-BE49-F238E27FC236}">
                <a16:creationId xmlns:a16="http://schemas.microsoft.com/office/drawing/2014/main" id="{5CCB2FAC-C941-44E3-AB89-C0CACA3E5BCB}"/>
              </a:ext>
            </a:extLst>
          </p:cNvPr>
          <p:cNvSpPr>
            <a:spLocks noGrp="1"/>
          </p:cNvSpPr>
          <p:nvPr>
            <p:ph sz="half" idx="2"/>
          </p:nvPr>
        </p:nvSpPr>
        <p:spPr>
          <a:xfrm>
            <a:off x="6253315" y="2386584"/>
            <a:ext cx="5259079" cy="4294435"/>
          </a:xfrm>
        </p:spPr>
        <p:txBody>
          <a:bodyPr vert="horz" lIns="91440" tIns="45720" rIns="91440" bIns="45720" rtlCol="0" anchor="ctr">
            <a:normAutofit/>
          </a:bodyPr>
          <a:lstStyle/>
          <a:p>
            <a:pPr marL="0" indent="0">
              <a:buNone/>
            </a:pPr>
            <a:r>
              <a:rPr lang="en-US" sz="1800" dirty="0">
                <a:latin typeface="Arial" panose="020B0604020202020204" pitchFamily="34" charset="0"/>
                <a:cs typeface="Arial" panose="020B0604020202020204" pitchFamily="34" charset="0"/>
              </a:rPr>
              <a:t>The herbal medicine prescribed to patients in TCM often varies even when the same condition is  being treated, which makes direct comparisons of efficacy difficult.</a:t>
            </a:r>
          </a:p>
          <a:p>
            <a:pPr marL="0" indent="0">
              <a:buNone/>
            </a:pP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COVID 19</a:t>
            </a:r>
          </a:p>
          <a:p>
            <a:r>
              <a:rPr lang="en-US" sz="1800" dirty="0">
                <a:latin typeface="Arial" panose="020B0604020202020204" pitchFamily="34" charset="0"/>
                <a:cs typeface="Arial" panose="020B0604020202020204" pitchFamily="34" charset="0"/>
              </a:rPr>
              <a:t>IVF/Pregnancy</a:t>
            </a:r>
          </a:p>
          <a:p>
            <a:r>
              <a:rPr lang="en-US" sz="1800" dirty="0">
                <a:latin typeface="Arial" panose="020B0604020202020204" pitchFamily="34" charset="0"/>
                <a:cs typeface="Arial" panose="020B0604020202020204" pitchFamily="34" charset="0"/>
              </a:rPr>
              <a:t>Cancer/Fatigue</a:t>
            </a:r>
          </a:p>
          <a:p>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Instead of an either-or approach, scientists might consider evolving alternative methods to test the efficacy of TMC before promoting or condemning its use (The Efficacy,TCM 2020).</a:t>
            </a: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0601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8FF6-194A-4D4C-838E-EFDF7A70E81A}"/>
              </a:ext>
            </a:extLst>
          </p:cNvPr>
          <p:cNvSpPr txBox="1">
            <a:spLocks noGrp="1"/>
          </p:cNvSpPr>
          <p:nvPr>
            <p:ph type="ctrTitle"/>
          </p:nvPr>
        </p:nvSpPr>
        <p:spPr>
          <a:xfrm>
            <a:off x="914400" y="-68296"/>
            <a:ext cx="10614995" cy="1369048"/>
          </a:xfrm>
        </p:spPr>
        <p:txBody>
          <a:bodyPr>
            <a:normAutofit fontScale="90000"/>
          </a:bodyPr>
          <a:lstStyle/>
          <a:p>
            <a:pPr lvl="0"/>
            <a:r>
              <a:rPr lang="en-GB" sz="5400" dirty="0">
                <a:latin typeface="Arial" panose="020B0604020202020204" pitchFamily="34" charset="0"/>
                <a:cs typeface="Arial" panose="020B0604020202020204" pitchFamily="34" charset="0"/>
              </a:rPr>
              <a:t>Uses of Traditional Chinese Medicine</a:t>
            </a:r>
          </a:p>
        </p:txBody>
      </p:sp>
      <p:sp>
        <p:nvSpPr>
          <p:cNvPr id="3" name="Subtitle 2">
            <a:extLst>
              <a:ext uri="{FF2B5EF4-FFF2-40B4-BE49-F238E27FC236}">
                <a16:creationId xmlns:a16="http://schemas.microsoft.com/office/drawing/2014/main" id="{4B252800-A515-4E65-B1E4-D0121A4894DC}"/>
              </a:ext>
            </a:extLst>
          </p:cNvPr>
          <p:cNvSpPr txBox="1">
            <a:spLocks noGrp="1"/>
          </p:cNvSpPr>
          <p:nvPr>
            <p:ph type="subTitle" idx="1"/>
          </p:nvPr>
        </p:nvSpPr>
        <p:spPr>
          <a:xfrm>
            <a:off x="2915482" y="1868558"/>
            <a:ext cx="7977810" cy="4373218"/>
          </a:xfrm>
        </p:spPr>
        <p:txBody>
          <a:bodyPr>
            <a:normAutofit fontScale="92500" lnSpcReduction="10000"/>
          </a:bodyPr>
          <a:lstStyle/>
          <a:p>
            <a:pPr lvl="0">
              <a:lnSpc>
                <a:spcPct val="70000"/>
              </a:lnSpc>
            </a:pPr>
            <a:r>
              <a:rPr lang="en-GB" sz="2200" dirty="0">
                <a:latin typeface="Arial" panose="020B0604020202020204" pitchFamily="34" charset="0"/>
                <a:cs typeface="Arial" panose="020B0604020202020204" pitchFamily="34" charset="0"/>
              </a:rPr>
              <a:t>Traditional Chinese medicine can be used to treat specific</a:t>
            </a:r>
          </a:p>
          <a:p>
            <a:pPr lvl="0">
              <a:lnSpc>
                <a:spcPct val="70000"/>
              </a:lnSpc>
            </a:pPr>
            <a:r>
              <a:rPr lang="en-GB" sz="2200" dirty="0">
                <a:latin typeface="Arial" panose="020B0604020202020204" pitchFamily="34" charset="0"/>
                <a:cs typeface="Arial" panose="020B0604020202020204" pitchFamily="34" charset="0"/>
              </a:rPr>
              <a:t>health conditions such as </a:t>
            </a:r>
          </a:p>
          <a:p>
            <a:pPr lvl="0">
              <a:lnSpc>
                <a:spcPct val="70000"/>
              </a:lnSpc>
            </a:pPr>
            <a:endParaRPr lang="en-GB" sz="2200" dirty="0">
              <a:latin typeface="Arial" panose="020B0604020202020204" pitchFamily="34" charset="0"/>
              <a:cs typeface="Arial" panose="020B0604020202020204" pitchFamily="34" charset="0"/>
            </a:endParaRP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  Allergies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Anxiety</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Arthritis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Back Pain</a:t>
            </a:r>
          </a:p>
          <a:p>
            <a:pPr marL="342900" lvl="0" indent="-342900">
              <a:lnSpc>
                <a:spcPct val="70000"/>
              </a:lnSpc>
              <a:buChar char="•"/>
            </a:pPr>
            <a:r>
              <a:rPr lang="en-GB" sz="2200" dirty="0">
                <a:latin typeface="Arial" panose="020B0604020202020204" pitchFamily="34" charset="0"/>
                <a:cs typeface="Arial" panose="020B0604020202020204" pitchFamily="34" charset="0"/>
              </a:rPr>
              <a:t>Depression</a:t>
            </a:r>
          </a:p>
          <a:p>
            <a:pPr marL="342900" lvl="0" indent="-342900">
              <a:lnSpc>
                <a:spcPct val="70000"/>
              </a:lnSpc>
              <a:buChar char="•"/>
            </a:pPr>
            <a:r>
              <a:rPr lang="en-GB" sz="2200" dirty="0">
                <a:latin typeface="Arial" panose="020B0604020202020204" pitchFamily="34" charset="0"/>
                <a:cs typeface="Arial" panose="020B0604020202020204" pitchFamily="34" charset="0"/>
              </a:rPr>
              <a:t>Diabetes</a:t>
            </a:r>
          </a:p>
          <a:p>
            <a:pPr marL="342900" lvl="0" indent="-342900">
              <a:lnSpc>
                <a:spcPct val="70000"/>
              </a:lnSpc>
              <a:buChar char="•"/>
            </a:pPr>
            <a:r>
              <a:rPr lang="en-GB" sz="2200" dirty="0">
                <a:latin typeface="Arial" panose="020B0604020202020204" pitchFamily="34" charset="0"/>
                <a:cs typeface="Arial" panose="020B0604020202020204" pitchFamily="34" charset="0"/>
              </a:rPr>
              <a:t>Skin conditions</a:t>
            </a:r>
          </a:p>
          <a:p>
            <a:pPr marL="342900" lvl="0" indent="-342900">
              <a:lnSpc>
                <a:spcPct val="70000"/>
              </a:lnSpc>
              <a:buChar char="•"/>
            </a:pPr>
            <a:r>
              <a:rPr lang="en-GB" sz="2200" dirty="0">
                <a:latin typeface="Arial" panose="020B0604020202020204" pitchFamily="34" charset="0"/>
                <a:cs typeface="Arial" panose="020B0604020202020204" pitchFamily="34" charset="0"/>
              </a:rPr>
              <a:t>High blood pressure</a:t>
            </a:r>
          </a:p>
          <a:p>
            <a:pPr marL="342900" lvl="0" indent="-342900">
              <a:lnSpc>
                <a:spcPct val="70000"/>
              </a:lnSpc>
              <a:buChar char="•"/>
            </a:pPr>
            <a:r>
              <a:rPr lang="en-GB" sz="2200" dirty="0">
                <a:latin typeface="Arial" panose="020B0604020202020204" pitchFamily="34" charset="0"/>
                <a:cs typeface="Arial" panose="020B0604020202020204" pitchFamily="34" charset="0"/>
              </a:rPr>
              <a:t>Insomnia</a:t>
            </a:r>
          </a:p>
          <a:p>
            <a:pPr marL="342900" lvl="0" indent="-342900">
              <a:lnSpc>
                <a:spcPct val="70000"/>
              </a:lnSpc>
              <a:buChar char="•"/>
            </a:pPr>
            <a:r>
              <a:rPr lang="en-GB" sz="2200" dirty="0">
                <a:latin typeface="Arial" panose="020B0604020202020204" pitchFamily="34" charset="0"/>
                <a:cs typeface="Arial" panose="020B0604020202020204" pitchFamily="34" charset="0"/>
              </a:rPr>
              <a:t>Obesity</a:t>
            </a: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lvl="0">
              <a:lnSpc>
                <a:spcPct val="70000"/>
              </a:lnSpc>
            </a:pPr>
            <a:endParaRPr lang="en-GB" sz="2200" dirty="0"/>
          </a:p>
        </p:txBody>
      </p:sp>
      <p:pic>
        <p:nvPicPr>
          <p:cNvPr id="4" name="Picture 2" descr="Traditional Chinese Medicine - The Wellbeing Clinic">
            <a:extLst>
              <a:ext uri="{FF2B5EF4-FFF2-40B4-BE49-F238E27FC236}">
                <a16:creationId xmlns:a16="http://schemas.microsoft.com/office/drawing/2014/main" id="{D6E90A88-582C-41A1-B731-A0CA7F18C61D}"/>
              </a:ext>
            </a:extLst>
          </p:cNvPr>
          <p:cNvPicPr>
            <a:picLocks noChangeAspect="1"/>
          </p:cNvPicPr>
          <p:nvPr/>
        </p:nvPicPr>
        <p:blipFill>
          <a:blip r:embed="rId2"/>
          <a:srcRect/>
          <a:stretch>
            <a:fillRect/>
          </a:stretch>
        </p:blipFill>
        <p:spPr>
          <a:xfrm>
            <a:off x="233363" y="2340114"/>
            <a:ext cx="4589359" cy="3901662"/>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3F1E5FF-9A2C-499C-B821-A759AFD82244}"/>
              </a:ext>
            </a:extLst>
          </p:cNvPr>
          <p:cNvSpPr txBox="1">
            <a:spLocks noGrp="1"/>
          </p:cNvSpPr>
          <p:nvPr>
            <p:ph idx="1"/>
          </p:nvPr>
        </p:nvSpPr>
        <p:spPr>
          <a:xfrm>
            <a:off x="334615" y="246202"/>
            <a:ext cx="10515600" cy="5167310"/>
          </a:xfrm>
        </p:spPr>
        <p:txBody>
          <a:bodyPr>
            <a:normAutofit lnSpcReduction="10000"/>
          </a:bodyPr>
          <a:lstStyle/>
          <a:p>
            <a:pPr marL="0" lvl="0" indent="0">
              <a:lnSpc>
                <a:spcPct val="80000"/>
              </a:lnSpc>
              <a:buNone/>
            </a:pPr>
            <a:r>
              <a:rPr lang="en-GB" sz="2400" dirty="0">
                <a:latin typeface="Arial" panose="020B0604020202020204" pitchFamily="34" charset="0"/>
                <a:cs typeface="Arial" panose="020B0604020202020204" pitchFamily="34" charset="0"/>
              </a:rPr>
              <a:t>Although standard treatment in modern medicine is based on the diagnosis of the individual patient , traditional Chinese medicine treatment would depend on the underlying imbalance of the individual. </a:t>
            </a:r>
          </a:p>
          <a:p>
            <a:pPr marL="0" lvl="0" indent="0">
              <a:lnSpc>
                <a:spcPct val="80000"/>
              </a:lnSpc>
              <a:buNone/>
            </a:pPr>
            <a:endParaRPr lang="en-GB" sz="2400" dirty="0">
              <a:latin typeface="Arial" panose="020B0604020202020204" pitchFamily="34" charset="0"/>
              <a:cs typeface="Arial" panose="020B0604020202020204" pitchFamily="34" charset="0"/>
            </a:endParaRPr>
          </a:p>
          <a:p>
            <a:pPr marL="0" lvl="0" indent="0">
              <a:lnSpc>
                <a:spcPct val="80000"/>
              </a:lnSpc>
              <a:buNone/>
            </a:pPr>
            <a:r>
              <a:rPr lang="en-GB" sz="2400" dirty="0">
                <a:latin typeface="Arial" panose="020B0604020202020204" pitchFamily="34" charset="0"/>
                <a:cs typeface="Arial" panose="020B0604020202020204" pitchFamily="34" charset="0"/>
              </a:rPr>
              <a:t>Traditional Chinese medicine encompasses many different practices including </a:t>
            </a:r>
          </a:p>
          <a:p>
            <a:pPr marL="0" lvl="0" indent="0">
              <a:lnSpc>
                <a:spcPct val="80000"/>
              </a:lnSpc>
              <a:buNone/>
            </a:pP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Acupuncture</a:t>
            </a:r>
          </a:p>
          <a:p>
            <a:pPr lvl="0">
              <a:lnSpc>
                <a:spcPct val="80000"/>
              </a:lnSpc>
            </a:pPr>
            <a:r>
              <a:rPr lang="en-GB" sz="2400" dirty="0">
                <a:latin typeface="Arial" panose="020B0604020202020204" pitchFamily="34" charset="0"/>
                <a:cs typeface="Arial" panose="020B0604020202020204" pitchFamily="34" charset="0"/>
              </a:rPr>
              <a:t>Moxibustion</a:t>
            </a:r>
          </a:p>
          <a:p>
            <a:pPr lvl="0">
              <a:lnSpc>
                <a:spcPct val="80000"/>
              </a:lnSpc>
            </a:pPr>
            <a:r>
              <a:rPr lang="en-GB" sz="2400" dirty="0">
                <a:latin typeface="Arial" panose="020B0604020202020204" pitchFamily="34" charset="0"/>
                <a:cs typeface="Arial" panose="020B0604020202020204" pitchFamily="34" charset="0"/>
              </a:rPr>
              <a:t>Cupping</a:t>
            </a:r>
          </a:p>
          <a:p>
            <a:pPr lvl="0">
              <a:lnSpc>
                <a:spcPct val="80000"/>
              </a:lnSpc>
            </a:pPr>
            <a:r>
              <a:rPr lang="en-GB" sz="2400" dirty="0" err="1">
                <a:latin typeface="Arial" panose="020B0604020202020204" pitchFamily="34" charset="0"/>
                <a:cs typeface="Arial" panose="020B0604020202020204" pitchFamily="34" charset="0"/>
              </a:rPr>
              <a:t>Tui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Chinese herbal medicine</a:t>
            </a:r>
          </a:p>
          <a:p>
            <a:pPr lvl="0">
              <a:lnSpc>
                <a:spcPct val="80000"/>
              </a:lnSpc>
            </a:pPr>
            <a:r>
              <a:rPr lang="en-GB" sz="2400" dirty="0">
                <a:latin typeface="Arial" panose="020B0604020202020204" pitchFamily="34" charset="0"/>
                <a:cs typeface="Arial" panose="020B0604020202020204" pitchFamily="34" charset="0"/>
              </a:rPr>
              <a:t>Dietary therapy</a:t>
            </a:r>
          </a:p>
          <a:p>
            <a:pPr lvl="0">
              <a:lnSpc>
                <a:spcPct val="80000"/>
              </a:lnSpc>
            </a:pPr>
            <a:r>
              <a:rPr lang="en-GB" sz="2400" dirty="0">
                <a:latin typeface="Arial" panose="020B0604020202020204" pitchFamily="34" charset="0"/>
                <a:cs typeface="Arial" panose="020B0604020202020204" pitchFamily="34" charset="0"/>
              </a:rPr>
              <a:t>Tai chi and qi gong </a:t>
            </a:r>
          </a:p>
          <a:p>
            <a:pPr lvl="0">
              <a:lnSpc>
                <a:spcPct val="80000"/>
              </a:lnSpc>
            </a:pPr>
            <a:endParaRPr lang="en-GB" sz="2400" dirty="0">
              <a:latin typeface="Arial" panose="020B0604020202020204" pitchFamily="34" charset="0"/>
              <a:cs typeface="Arial" panose="020B0604020202020204" pitchFamily="34" charset="0"/>
            </a:endParaRPr>
          </a:p>
          <a:p>
            <a:pPr lvl="0">
              <a:lnSpc>
                <a:spcPct val="80000"/>
              </a:lnSpc>
            </a:pPr>
            <a:endParaRPr lang="en-GB" sz="2400" dirty="0"/>
          </a:p>
        </p:txBody>
      </p:sp>
      <p:pic>
        <p:nvPicPr>
          <p:cNvPr id="3" name="Picture 4" descr="A picture containing holding, man&#10;&#10;Description automatically generated">
            <a:extLst>
              <a:ext uri="{FF2B5EF4-FFF2-40B4-BE49-F238E27FC236}">
                <a16:creationId xmlns:a16="http://schemas.microsoft.com/office/drawing/2014/main" id="{41B68ED9-6B8C-496A-BEB4-E767AC112645}"/>
              </a:ext>
            </a:extLst>
          </p:cNvPr>
          <p:cNvPicPr>
            <a:picLocks noChangeAspect="1"/>
          </p:cNvPicPr>
          <p:nvPr/>
        </p:nvPicPr>
        <p:blipFill>
          <a:blip r:embed="rId2"/>
          <a:stretch>
            <a:fillRect/>
          </a:stretch>
        </p:blipFill>
        <p:spPr>
          <a:xfrm>
            <a:off x="5371889" y="2670834"/>
            <a:ext cx="5478325" cy="3557692"/>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2CCD-D030-411A-B846-D741C8325519}"/>
              </a:ext>
            </a:extLst>
          </p:cNvPr>
          <p:cNvSpPr txBox="1">
            <a:spLocks noGrp="1"/>
          </p:cNvSpPr>
          <p:nvPr>
            <p:ph type="title"/>
          </p:nvPr>
        </p:nvSpPr>
        <p:spPr>
          <a:xfrm>
            <a:off x="453889" y="0"/>
            <a:ext cx="10515600" cy="1325559"/>
          </a:xfrm>
        </p:spPr>
        <p:txBody>
          <a:bodyPr/>
          <a:lstStyle/>
          <a:p>
            <a:pPr lvl="0"/>
            <a:r>
              <a:rPr lang="en-GB" dirty="0">
                <a:latin typeface="Arial" panose="020B0604020202020204" pitchFamily="34" charset="0"/>
                <a:cs typeface="Arial" panose="020B0604020202020204" pitchFamily="34" charset="0"/>
              </a:rPr>
              <a:t>                     CONTRAINDICATIONS </a:t>
            </a:r>
          </a:p>
        </p:txBody>
      </p:sp>
      <p:sp>
        <p:nvSpPr>
          <p:cNvPr id="3" name="Content Placeholder 2">
            <a:extLst>
              <a:ext uri="{FF2B5EF4-FFF2-40B4-BE49-F238E27FC236}">
                <a16:creationId xmlns:a16="http://schemas.microsoft.com/office/drawing/2014/main" id="{2E52D556-2E8A-4B54-B5D1-541407C2B4BB}"/>
              </a:ext>
            </a:extLst>
          </p:cNvPr>
          <p:cNvSpPr txBox="1">
            <a:spLocks noGrp="1"/>
          </p:cNvSpPr>
          <p:nvPr>
            <p:ph idx="1"/>
          </p:nvPr>
        </p:nvSpPr>
        <p:spPr>
          <a:xfrm>
            <a:off x="586404" y="1094308"/>
            <a:ext cx="10515600" cy="5624547"/>
          </a:xfrm>
        </p:spPr>
        <p:txBody>
          <a:bodyPr/>
          <a:lstStyle/>
          <a:p>
            <a:pPr marL="0" lvl="0" indent="0">
              <a:lnSpc>
                <a:spcPct val="70000"/>
              </a:lnSpc>
              <a:buNone/>
            </a:pPr>
            <a:r>
              <a:rPr lang="en-GB" sz="2600" dirty="0">
                <a:latin typeface="Arial" panose="020B0604020202020204" pitchFamily="34" charset="0"/>
                <a:cs typeface="Arial" panose="020B0604020202020204" pitchFamily="34" charset="0"/>
              </a:rPr>
              <a:t>Contraindications regarding to TCM is a wide spread topic. Each treatment such as acupuncture, or herbal remedy comes with its own contraindications risks and side affects. </a:t>
            </a:r>
          </a:p>
          <a:p>
            <a:pPr marL="0" lvl="0" indent="0">
              <a:lnSpc>
                <a:spcPct val="70000"/>
              </a:lnSpc>
              <a:buNone/>
            </a:pPr>
            <a:r>
              <a:rPr lang="en-GB" sz="2600" b="1" u="sng" dirty="0">
                <a:latin typeface="Arial" panose="020B0604020202020204" pitchFamily="34" charset="0"/>
                <a:cs typeface="Arial" panose="020B0604020202020204" pitchFamily="34" charset="0"/>
              </a:rPr>
              <a:t>Herbal products</a:t>
            </a:r>
          </a:p>
          <a:p>
            <a:pPr lvl="0">
              <a:lnSpc>
                <a:spcPct val="70000"/>
              </a:lnSpc>
            </a:pPr>
            <a:r>
              <a:rPr lang="en-GB" sz="2600" dirty="0">
                <a:latin typeface="Arial" panose="020B0604020202020204" pitchFamily="34" charset="0"/>
                <a:cs typeface="Arial" panose="020B0604020202020204" pitchFamily="34" charset="0"/>
              </a:rPr>
              <a:t>Toxins</a:t>
            </a:r>
          </a:p>
          <a:p>
            <a:pPr lvl="0">
              <a:lnSpc>
                <a:spcPct val="70000"/>
              </a:lnSpc>
            </a:pPr>
            <a:r>
              <a:rPr lang="en-GB" sz="2600" dirty="0">
                <a:latin typeface="Arial" panose="020B0604020202020204" pitchFamily="34" charset="0"/>
                <a:cs typeface="Arial" panose="020B0604020202020204" pitchFamily="34" charset="0"/>
              </a:rPr>
              <a:t>Heavy metals</a:t>
            </a:r>
          </a:p>
          <a:p>
            <a:pPr lvl="0">
              <a:lnSpc>
                <a:spcPct val="70000"/>
              </a:lnSpc>
            </a:pPr>
            <a:r>
              <a:rPr lang="en-GB" sz="2600" dirty="0">
                <a:latin typeface="Arial" panose="020B0604020202020204" pitchFamily="34" charset="0"/>
                <a:cs typeface="Arial" panose="020B0604020202020204" pitchFamily="34" charset="0"/>
              </a:rPr>
              <a:t>Interact with drugs</a:t>
            </a:r>
          </a:p>
          <a:p>
            <a:pPr marL="0" lvl="0" indent="0">
              <a:lnSpc>
                <a:spcPct val="70000"/>
              </a:lnSpc>
              <a:buNone/>
            </a:pPr>
            <a:r>
              <a:rPr lang="en-GB" sz="2600" b="1" u="sng" dirty="0">
                <a:latin typeface="Arial" panose="020B0604020202020204" pitchFamily="34" charset="0"/>
                <a:cs typeface="Arial" panose="020B0604020202020204" pitchFamily="34" charset="0"/>
              </a:rPr>
              <a:t>Acupuncture</a:t>
            </a:r>
          </a:p>
          <a:p>
            <a:pPr lvl="0">
              <a:lnSpc>
                <a:spcPct val="70000"/>
              </a:lnSpc>
            </a:pPr>
            <a:r>
              <a:rPr lang="en-GB" sz="2600" dirty="0">
                <a:latin typeface="Arial" panose="020B0604020202020204" pitchFamily="34" charset="0"/>
                <a:cs typeface="Arial" panose="020B0604020202020204" pitchFamily="34" charset="0"/>
              </a:rPr>
              <a:t>Sterile needles</a:t>
            </a:r>
          </a:p>
          <a:p>
            <a:pPr lvl="0">
              <a:lnSpc>
                <a:spcPct val="70000"/>
              </a:lnSpc>
            </a:pPr>
            <a:r>
              <a:rPr lang="en-GB" sz="2600" dirty="0">
                <a:latin typeface="Arial" panose="020B0604020202020204" pitchFamily="34" charset="0"/>
                <a:cs typeface="Arial" panose="020B0604020202020204" pitchFamily="34" charset="0"/>
              </a:rPr>
              <a:t>Improper delivery</a:t>
            </a:r>
          </a:p>
          <a:p>
            <a:pPr marL="0" lvl="0" indent="0">
              <a:lnSpc>
                <a:spcPct val="70000"/>
              </a:lnSpc>
              <a:buNone/>
            </a:pPr>
            <a:r>
              <a:rPr lang="en-GB" sz="2600" b="1" u="sng" dirty="0">
                <a:latin typeface="Arial" panose="020B0604020202020204" pitchFamily="34" charset="0"/>
                <a:cs typeface="Arial" panose="020B0604020202020204" pitchFamily="34" charset="0"/>
              </a:rPr>
              <a:t>Moxibustion</a:t>
            </a:r>
          </a:p>
          <a:p>
            <a:pPr lvl="0">
              <a:lnSpc>
                <a:spcPct val="70000"/>
              </a:lnSpc>
            </a:pPr>
            <a:r>
              <a:rPr lang="en-GB" sz="2600" dirty="0">
                <a:latin typeface="Arial" panose="020B0604020202020204" pitchFamily="34" charset="0"/>
                <a:cs typeface="Arial" panose="020B0604020202020204" pitchFamily="34" charset="0"/>
              </a:rPr>
              <a:t>Burns</a:t>
            </a:r>
          </a:p>
          <a:p>
            <a:pPr lvl="0">
              <a:lnSpc>
                <a:spcPct val="70000"/>
              </a:lnSpc>
            </a:pPr>
            <a:r>
              <a:rPr lang="en-GB" sz="2600" dirty="0">
                <a:latin typeface="Arial" panose="020B0604020202020204" pitchFamily="34" charset="0"/>
                <a:cs typeface="Arial" panose="020B0604020202020204" pitchFamily="34" charset="0"/>
              </a:rPr>
              <a:t>Infections</a:t>
            </a:r>
          </a:p>
          <a:p>
            <a:pPr lvl="0">
              <a:lnSpc>
                <a:spcPct val="70000"/>
              </a:lnSpc>
            </a:pPr>
            <a:r>
              <a:rPr lang="en-GB" sz="2600" dirty="0">
                <a:latin typeface="Arial" panose="020B0604020202020204" pitchFamily="34" charset="0"/>
                <a:cs typeface="Arial" panose="020B0604020202020204" pitchFamily="34" charset="0"/>
              </a:rPr>
              <a:t>Allergic reactions</a:t>
            </a:r>
          </a:p>
          <a:p>
            <a:pPr lvl="0">
              <a:lnSpc>
                <a:spcPct val="70000"/>
              </a:lnSpc>
            </a:pPr>
            <a:endParaRPr lang="en-GB" sz="2600" dirty="0">
              <a:latin typeface="Arial" panose="020B0604020202020204" pitchFamily="34" charset="0"/>
              <a:cs typeface="Arial" panose="020B0604020202020204" pitchFamily="34" charset="0"/>
            </a:endParaRPr>
          </a:p>
          <a:p>
            <a:pPr marL="0" lvl="0" indent="0">
              <a:lnSpc>
                <a:spcPct val="70000"/>
              </a:lnSpc>
              <a:buNone/>
            </a:pPr>
            <a:endParaRPr lang="en-GB" sz="2600" b="1" u="sng" dirty="0"/>
          </a:p>
        </p:txBody>
      </p:sp>
      <p:pic>
        <p:nvPicPr>
          <p:cNvPr id="4" name="Picture 4" descr="A picture containing drawing, food, device&#10;&#10;Description automatically generated">
            <a:extLst>
              <a:ext uri="{FF2B5EF4-FFF2-40B4-BE49-F238E27FC236}">
                <a16:creationId xmlns:a16="http://schemas.microsoft.com/office/drawing/2014/main" id="{649F894F-8F82-449A-8F2D-21C4310003A4}"/>
              </a:ext>
            </a:extLst>
          </p:cNvPr>
          <p:cNvPicPr>
            <a:picLocks noChangeAspect="1"/>
          </p:cNvPicPr>
          <p:nvPr/>
        </p:nvPicPr>
        <p:blipFill>
          <a:blip r:embed="rId2"/>
          <a:stretch>
            <a:fillRect/>
          </a:stretch>
        </p:blipFill>
        <p:spPr>
          <a:xfrm>
            <a:off x="6479612" y="2419868"/>
            <a:ext cx="3480316" cy="3569095"/>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52983-BA48-4D2E-BAFB-4A480DA5F9F4}"/>
              </a:ext>
            </a:extLst>
          </p:cNvPr>
          <p:cNvSpPr>
            <a:spLocks noGrp="1"/>
          </p:cNvSpPr>
          <p:nvPr>
            <p:ph type="ctrTitle"/>
          </p:nvPr>
        </p:nvSpPr>
        <p:spPr>
          <a:xfrm>
            <a:off x="1278121" y="119270"/>
            <a:ext cx="9144000" cy="2541104"/>
          </a:xfrm>
        </p:spPr>
        <p:txBody>
          <a:bodyPr>
            <a:normAutofit/>
          </a:bodyPr>
          <a:lstStyle/>
          <a:p>
            <a:r>
              <a:rPr lang="en-GB" sz="2800" dirty="0">
                <a:latin typeface="Arial" panose="020B0604020202020204" pitchFamily="34" charset="0"/>
                <a:cs typeface="Arial" panose="020B0604020202020204" pitchFamily="34" charset="0"/>
              </a:rPr>
              <a:t>Traditional Chinese Medicine(TCM)</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8E8BA93-01CF-4C45-A80B-97094F362D45}"/>
              </a:ext>
            </a:extLst>
          </p:cNvPr>
          <p:cNvSpPr txBox="1"/>
          <p:nvPr/>
        </p:nvSpPr>
        <p:spPr>
          <a:xfrm>
            <a:off x="595635" y="1105315"/>
            <a:ext cx="10747513" cy="6524863"/>
          </a:xfrm>
          <a:prstGeom prst="rect">
            <a:avLst/>
          </a:prstGeom>
          <a:noFill/>
        </p:spPr>
        <p:txBody>
          <a:bodyPr wrap="square" rtlCol="0">
            <a:spAutoFit/>
          </a:bodyPr>
          <a:lstStyle/>
          <a:p>
            <a:pPr lvl="0"/>
            <a:r>
              <a:rPr lang="en-GB" dirty="0">
                <a:latin typeface="Arial" panose="020B0604020202020204" pitchFamily="34" charset="0"/>
                <a:cs typeface="Arial" panose="020B0604020202020204" pitchFamily="34" charset="0"/>
              </a:rPr>
              <a:t>TCM includes:</a:t>
            </a:r>
          </a:p>
          <a:p>
            <a:pPr lvl="0"/>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Herbal medicine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Food therapy</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Physical exercise(Thai Chi)</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TCM is an established part of Chinese medical system and commonly utilised alongside western medicine.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Chinese plant based products have been investigated for countless health issues such as mental health conditions, stroke ,lung and heart diseases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There are over 200  medical procedures that make use of more than 150 herbs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Artemisia Annua represents a major step forward in combating malaria, while modern drug development in this area has been considered slow.</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It is recognised as a safe plant and it is use to treat fever, and plays an important role in developing medicine formulas that treats illnesses such as diabetes ,cancer, cholesterol (Naeem et al,2017).</a:t>
            </a:r>
          </a:p>
          <a:p>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endParaRPr lang="en-GB" dirty="0"/>
          </a:p>
        </p:txBody>
      </p:sp>
      <p:pic>
        <p:nvPicPr>
          <p:cNvPr id="5" name="Picture 4" descr="A close up of food&#10;&#10;Description automatically generated">
            <a:extLst>
              <a:ext uri="{FF2B5EF4-FFF2-40B4-BE49-F238E27FC236}">
                <a16:creationId xmlns:a16="http://schemas.microsoft.com/office/drawing/2014/main" id="{A7262BDF-B82D-43DE-B640-6DCC971482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4622" y="119269"/>
            <a:ext cx="2439039" cy="2541105"/>
          </a:xfrm>
          <a:prstGeom prst="rect">
            <a:avLst/>
          </a:prstGeom>
        </p:spPr>
      </p:pic>
    </p:spTree>
    <p:extLst>
      <p:ext uri="{BB962C8B-B14F-4D97-AF65-F5344CB8AC3E}">
        <p14:creationId xmlns:p14="http://schemas.microsoft.com/office/powerpoint/2010/main" val="400775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2A6B6-17ED-4E37-BEE9-E817CC9637A1}"/>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                    Western Medicine or TCM</a:t>
            </a: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7D88522-E4B9-4C46-99C9-0A3907E1524E}"/>
              </a:ext>
            </a:extLst>
          </p:cNvPr>
          <p:cNvSpPr>
            <a:spLocks noGrp="1"/>
          </p:cNvSpPr>
          <p:nvPr>
            <p:ph type="body" idx="1"/>
          </p:nvPr>
        </p:nvSpPr>
        <p:spPr>
          <a:xfrm>
            <a:off x="836612" y="1510749"/>
            <a:ext cx="5160963" cy="1086002"/>
          </a:xfrm>
        </p:spPr>
        <p:txBody>
          <a:bodyPr>
            <a:noAutofit/>
          </a:bodyPr>
          <a:lstStyle/>
          <a:p>
            <a:r>
              <a:rPr lang="en-GB" sz="2000" b="0" dirty="0">
                <a:latin typeface="Arial" panose="020B0604020202020204" pitchFamily="34" charset="0"/>
                <a:cs typeface="Arial" panose="020B0604020202020204" pitchFamily="34" charset="0"/>
              </a:rPr>
              <a:t>For the treatment of migraines, headaches, colds and flu,GP prescribes Paracetamol which over time slowly damages the normal functions of liver</a:t>
            </a:r>
            <a:endParaRPr lang="en-GB" sz="20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D7FD9FCC-9966-4A77-B128-289FFAE25AC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25416" y="2757986"/>
            <a:ext cx="4655951" cy="3603436"/>
          </a:xfrm>
        </p:spPr>
      </p:pic>
      <p:sp>
        <p:nvSpPr>
          <p:cNvPr id="5" name="Text Placeholder 4">
            <a:extLst>
              <a:ext uri="{FF2B5EF4-FFF2-40B4-BE49-F238E27FC236}">
                <a16:creationId xmlns:a16="http://schemas.microsoft.com/office/drawing/2014/main" id="{AD0B5E83-EFB1-4413-B693-2A9D23527AF1}"/>
              </a:ext>
            </a:extLst>
          </p:cNvPr>
          <p:cNvSpPr>
            <a:spLocks noGrp="1"/>
          </p:cNvSpPr>
          <p:nvPr>
            <p:ph type="body" sz="quarter" idx="3"/>
          </p:nvPr>
        </p:nvSpPr>
        <p:spPr>
          <a:xfrm>
            <a:off x="6898722" y="1229838"/>
            <a:ext cx="5174008" cy="823912"/>
          </a:xfrm>
        </p:spPr>
        <p:txBody>
          <a:bodyPr>
            <a:normAutofit/>
          </a:bodyPr>
          <a:lstStyle/>
          <a:p>
            <a:r>
              <a:rPr lang="en-GB" sz="2000" b="0" dirty="0">
                <a:latin typeface="Arial" panose="020B0604020202020204" pitchFamily="34" charset="0"/>
                <a:cs typeface="Arial" panose="020B0604020202020204" pitchFamily="34" charset="0"/>
              </a:rPr>
              <a:t>Corydalis(Yu </a:t>
            </a:r>
            <a:r>
              <a:rPr lang="en-GB" sz="2000" b="0" dirty="0" err="1">
                <a:latin typeface="Arial" panose="020B0604020202020204" pitchFamily="34" charset="0"/>
                <a:cs typeface="Arial" panose="020B0604020202020204" pitchFamily="34" charset="0"/>
              </a:rPr>
              <a:t>Jin</a:t>
            </a:r>
            <a:r>
              <a:rPr lang="en-GB" sz="2000" b="0" dirty="0">
                <a:latin typeface="Arial" panose="020B0604020202020204" pitchFamily="34" charset="0"/>
                <a:cs typeface="Arial" panose="020B0604020202020204" pitchFamily="34" charset="0"/>
              </a:rPr>
              <a:t>) a natural pain relieve plant with no side effects and very effective</a:t>
            </a:r>
          </a:p>
        </p:txBody>
      </p:sp>
      <p:pic>
        <p:nvPicPr>
          <p:cNvPr id="10" name="Content Placeholder 9" descr="A variety of food on a table&#10;&#10;Description automatically generated">
            <a:extLst>
              <a:ext uri="{FF2B5EF4-FFF2-40B4-BE49-F238E27FC236}">
                <a16:creationId xmlns:a16="http://schemas.microsoft.com/office/drawing/2014/main" id="{722942E8-4A8F-4629-BBF2-4DF831099DFE}"/>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898722" y="2848929"/>
            <a:ext cx="3876697" cy="3324076"/>
          </a:xfrm>
        </p:spPr>
      </p:pic>
    </p:spTree>
    <p:extLst>
      <p:ext uri="{BB962C8B-B14F-4D97-AF65-F5344CB8AC3E}">
        <p14:creationId xmlns:p14="http://schemas.microsoft.com/office/powerpoint/2010/main" val="207312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8FAB-D4C4-4B31-898E-107D78EE101F}"/>
              </a:ext>
            </a:extLst>
          </p:cNvPr>
          <p:cNvSpPr>
            <a:spLocks noGrp="1"/>
          </p:cNvSpPr>
          <p:nvPr>
            <p:ph type="title"/>
          </p:nvPr>
        </p:nvSpPr>
        <p:spPr>
          <a:xfrm>
            <a:off x="838200" y="640079"/>
            <a:ext cx="4681742" cy="1840613"/>
          </a:xfrm>
        </p:spPr>
        <p:txBody>
          <a:bodyPr anchor="b">
            <a:normAutofit/>
          </a:bodyPr>
          <a:lstStyle/>
          <a:p>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TCM and                              Covid-19 treatment</a:t>
            </a:r>
          </a:p>
        </p:txBody>
      </p:sp>
      <p:sp>
        <p:nvSpPr>
          <p:cNvPr id="3" name="Content Placeholder 2">
            <a:extLst>
              <a:ext uri="{FF2B5EF4-FFF2-40B4-BE49-F238E27FC236}">
                <a16:creationId xmlns:a16="http://schemas.microsoft.com/office/drawing/2014/main" id="{7CA6F5D2-82D2-420A-9EC3-4AD1A2D23292}"/>
              </a:ext>
            </a:extLst>
          </p:cNvPr>
          <p:cNvSpPr>
            <a:spLocks noGrp="1"/>
          </p:cNvSpPr>
          <p:nvPr>
            <p:ph idx="1"/>
          </p:nvPr>
        </p:nvSpPr>
        <p:spPr>
          <a:xfrm>
            <a:off x="838200" y="2374490"/>
            <a:ext cx="4681742" cy="4483509"/>
          </a:xfrm>
        </p:spPr>
        <p:txBody>
          <a:bodyPr>
            <a:normAutofit fontScale="92500"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QPD(</a:t>
            </a:r>
            <a:r>
              <a:rPr lang="en-GB" sz="2200" dirty="0" err="1">
                <a:latin typeface="Arial" panose="020B0604020202020204" pitchFamily="34" charset="0"/>
                <a:cs typeface="Arial" panose="020B0604020202020204" pitchFamily="34" charset="0"/>
              </a:rPr>
              <a:t>qingfei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paidu</a:t>
            </a:r>
            <a:r>
              <a:rPr lang="en-GB" sz="2200" dirty="0">
                <a:latin typeface="Arial" panose="020B0604020202020204" pitchFamily="34" charset="0"/>
                <a:cs typeface="Arial" panose="020B0604020202020204" pitchFamily="34" charset="0"/>
              </a:rPr>
              <a:t> decoction) which is mixture of  multiple Chinese herbs such as:</a:t>
            </a:r>
          </a:p>
          <a:p>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Asari</a:t>
            </a:r>
            <a:r>
              <a:rPr lang="en-GB" sz="2200" dirty="0">
                <a:latin typeface="Arial" panose="020B0604020202020204" pitchFamily="34" charset="0"/>
                <a:cs typeface="Arial" panose="020B0604020202020204" pitchFamily="34" charset="0"/>
              </a:rPr>
              <a:t> Radix et </a:t>
            </a:r>
            <a:r>
              <a:rPr lang="en-GB" sz="2200" dirty="0" err="1">
                <a:latin typeface="Arial" panose="020B0604020202020204" pitchFamily="34" charset="0"/>
                <a:cs typeface="Arial" panose="020B0604020202020204" pitchFamily="34" charset="0"/>
              </a:rPr>
              <a:t>Rhizoma</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Aurantii</a:t>
            </a:r>
            <a:r>
              <a:rPr lang="en-GB" sz="2200" dirty="0">
                <a:latin typeface="Arial" panose="020B0604020202020204" pitchFamily="34" charset="0"/>
                <a:cs typeface="Arial" panose="020B0604020202020204" pitchFamily="34" charset="0"/>
              </a:rPr>
              <a:t> Fructus </a:t>
            </a:r>
            <a:r>
              <a:rPr lang="en-GB" sz="2200" dirty="0" err="1">
                <a:latin typeface="Arial" panose="020B0604020202020204" pitchFamily="34" charset="0"/>
                <a:cs typeface="Arial" panose="020B0604020202020204" pitchFamily="34" charset="0"/>
              </a:rPr>
              <a:t>Immaturus</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Pogostemonis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Herba</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Has been endorsed as a overall remedy to diagnose and treat COVID-19 in China</a:t>
            </a:r>
          </a:p>
          <a:p>
            <a:r>
              <a:rPr lang="en-GB" sz="2200" dirty="0">
                <a:latin typeface="Arial" panose="020B0604020202020204" pitchFamily="34" charset="0"/>
                <a:cs typeface="Arial" panose="020B0604020202020204" pitchFamily="34" charset="0"/>
              </a:rPr>
              <a:t>Patients cure rate increased </a:t>
            </a:r>
          </a:p>
          <a:p>
            <a:r>
              <a:rPr lang="en-GB" sz="2200" dirty="0">
                <a:latin typeface="Arial" panose="020B0604020202020204" pitchFamily="34" charset="0"/>
                <a:cs typeface="Arial" panose="020B0604020202020204" pitchFamily="34" charset="0"/>
              </a:rPr>
              <a:t>Typical interval of staying in the hospital has decreased by two days(Ren et al,2020).</a:t>
            </a:r>
          </a:p>
          <a:p>
            <a:pPr marL="0" indent="0">
              <a:buNone/>
            </a:pPr>
            <a:endParaRPr lang="en-GB" sz="1600" dirty="0"/>
          </a:p>
        </p:txBody>
      </p:sp>
      <p:pic>
        <p:nvPicPr>
          <p:cNvPr id="5" name="Picture 4" descr="A screenshot of a cell phone&#10;&#10;Description automatically generated">
            <a:extLst>
              <a:ext uri="{FF2B5EF4-FFF2-40B4-BE49-F238E27FC236}">
                <a16:creationId xmlns:a16="http://schemas.microsoft.com/office/drawing/2014/main" id="{4CD58E78-A04B-4C29-8172-D6215DFA3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4784" y="1799303"/>
            <a:ext cx="4331333" cy="4331333"/>
          </a:xfrm>
          <a:prstGeom prst="rect">
            <a:avLst/>
          </a:prstGeom>
        </p:spPr>
      </p:pic>
    </p:spTree>
    <p:extLst>
      <p:ext uri="{BB962C8B-B14F-4D97-AF65-F5344CB8AC3E}">
        <p14:creationId xmlns:p14="http://schemas.microsoft.com/office/powerpoint/2010/main" val="1837941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9CB5-3293-4930-9B1B-4761042E9626}"/>
              </a:ext>
            </a:extLst>
          </p:cNvPr>
          <p:cNvSpPr>
            <a:spLocks noGrp="1"/>
          </p:cNvSpPr>
          <p:nvPr>
            <p:ph type="title"/>
          </p:nvPr>
        </p:nvSpPr>
        <p:spPr>
          <a:xfrm>
            <a:off x="1501911" y="313134"/>
            <a:ext cx="10515600" cy="1325563"/>
          </a:xfrm>
        </p:spPr>
        <p:txBody>
          <a:bodyPr>
            <a:normAutofit/>
          </a:bodyPr>
          <a:lstStyle/>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Western Medicine or TCM?</a:t>
            </a:r>
          </a:p>
        </p:txBody>
      </p:sp>
      <p:sp>
        <p:nvSpPr>
          <p:cNvPr id="3" name="Text Placeholder 2">
            <a:extLst>
              <a:ext uri="{FF2B5EF4-FFF2-40B4-BE49-F238E27FC236}">
                <a16:creationId xmlns:a16="http://schemas.microsoft.com/office/drawing/2014/main" id="{24DBDF2F-A565-4353-B1C3-F490129BC01A}"/>
              </a:ext>
            </a:extLst>
          </p:cNvPr>
          <p:cNvSpPr>
            <a:spLocks noGrp="1"/>
          </p:cNvSpPr>
          <p:nvPr>
            <p:ph type="body" idx="1"/>
          </p:nvPr>
        </p:nvSpPr>
        <p:spPr>
          <a:xfrm>
            <a:off x="814385" y="1685926"/>
            <a:ext cx="5157787" cy="823912"/>
          </a:xfrm>
        </p:spPr>
        <p:txBody>
          <a:bodyPr/>
          <a:lstStyle/>
          <a:p>
            <a:r>
              <a:rPr lang="en-GB" dirty="0">
                <a:latin typeface="Arial" panose="020B0604020202020204" pitchFamily="34" charset="0"/>
                <a:cs typeface="Arial" panose="020B0604020202020204" pitchFamily="34" charset="0"/>
              </a:rPr>
              <a:t>Orthodox treatment</a:t>
            </a:r>
          </a:p>
          <a:p>
            <a:endParaRPr lang="en-GB" dirty="0"/>
          </a:p>
        </p:txBody>
      </p:sp>
      <p:sp>
        <p:nvSpPr>
          <p:cNvPr id="4" name="Content Placeholder 3">
            <a:extLst>
              <a:ext uri="{FF2B5EF4-FFF2-40B4-BE49-F238E27FC236}">
                <a16:creationId xmlns:a16="http://schemas.microsoft.com/office/drawing/2014/main" id="{B07540D0-0680-4D18-814E-C90AC2886F26}"/>
              </a:ext>
            </a:extLst>
          </p:cNvPr>
          <p:cNvSpPr>
            <a:spLocks noGrp="1"/>
          </p:cNvSpPr>
          <p:nvPr>
            <p:ph sz="half" idx="2"/>
          </p:nvPr>
        </p:nvSpPr>
        <p:spPr/>
        <p:txBody>
          <a:bodyPr>
            <a:normAutofit/>
          </a:bodyPr>
          <a:lstStyle/>
          <a:p>
            <a:r>
              <a:rPr lang="en-GB" sz="2000" dirty="0">
                <a:latin typeface="Arial" panose="020B0604020202020204" pitchFamily="34" charset="0"/>
                <a:cs typeface="Arial" panose="020B0604020202020204" pitchFamily="34" charset="0"/>
              </a:rPr>
              <a:t>Antidepressants  can be addictive</a:t>
            </a:r>
          </a:p>
          <a:p>
            <a:r>
              <a:rPr lang="en-GB" sz="2000" dirty="0">
                <a:latin typeface="Arial" panose="020B0604020202020204" pitchFamily="34" charset="0"/>
                <a:cs typeface="Arial" panose="020B0604020202020204" pitchFamily="34" charset="0"/>
              </a:rPr>
              <a:t>Fluoxetine produces nausea </a:t>
            </a:r>
          </a:p>
          <a:p>
            <a:r>
              <a:rPr lang="en-GB" sz="2000" dirty="0">
                <a:latin typeface="Arial" panose="020B0604020202020204" pitchFamily="34" charset="0"/>
                <a:cs typeface="Arial" panose="020B0604020202020204" pitchFamily="34" charset="0"/>
              </a:rPr>
              <a:t>Painkillers or epidural steroid injections(not more than 3 a year)</a:t>
            </a:r>
          </a:p>
          <a:p>
            <a:r>
              <a:rPr lang="en-GB" sz="2000" dirty="0">
                <a:latin typeface="Arial" panose="020B0604020202020204" pitchFamily="34" charset="0"/>
                <a:cs typeface="Arial" panose="020B0604020202020204" pitchFamily="34" charset="0"/>
              </a:rPr>
              <a:t>Chemotherapy is used to treat Leukemia,acupuncture can help with the ease of side effects.</a:t>
            </a:r>
          </a:p>
          <a:p>
            <a:r>
              <a:rPr lang="en-GB" sz="2000" dirty="0">
                <a:latin typeface="Arial" panose="020B0604020202020204" pitchFamily="34" charset="0"/>
                <a:cs typeface="Arial" panose="020B0604020202020204" pitchFamily="34" charset="0"/>
              </a:rPr>
              <a:t>Stroke it is treated with blood thinners(NHS,2018</a:t>
            </a:r>
            <a:r>
              <a:rPr lang="en-GB" sz="1800" dirty="0">
                <a:latin typeface="Arial" panose="020B0604020202020204" pitchFamily="34" charset="0"/>
                <a:cs typeface="Arial" panose="020B0604020202020204" pitchFamily="34" charset="0"/>
              </a:rPr>
              <a:t>)</a:t>
            </a:r>
          </a:p>
        </p:txBody>
      </p:sp>
      <p:sp>
        <p:nvSpPr>
          <p:cNvPr id="5" name="Text Placeholder 4">
            <a:extLst>
              <a:ext uri="{FF2B5EF4-FFF2-40B4-BE49-F238E27FC236}">
                <a16:creationId xmlns:a16="http://schemas.microsoft.com/office/drawing/2014/main" id="{4B34025A-58C6-4EC0-B350-DBE81097F20D}"/>
              </a:ext>
            </a:extLst>
          </p:cNvPr>
          <p:cNvSpPr>
            <a:spLocks noGrp="1"/>
          </p:cNvSpPr>
          <p:nvPr>
            <p:ph type="body" sz="quarter" idx="3"/>
          </p:nvPr>
        </p:nvSpPr>
        <p:spPr>
          <a:xfrm>
            <a:off x="7547250" y="1273970"/>
            <a:ext cx="5183188" cy="823912"/>
          </a:xfrm>
        </p:spPr>
        <p:txBody>
          <a:bodyPr>
            <a:normAutofit/>
          </a:bodyPr>
          <a:lstStyle/>
          <a:p>
            <a:r>
              <a:rPr lang="en-GB" dirty="0">
                <a:latin typeface="Arial" panose="020B0604020202020204" pitchFamily="34" charset="0"/>
                <a:cs typeface="Arial" panose="020B0604020202020204" pitchFamily="34" charset="0"/>
              </a:rPr>
              <a:t>Acupuncture</a:t>
            </a:r>
          </a:p>
        </p:txBody>
      </p:sp>
      <p:sp>
        <p:nvSpPr>
          <p:cNvPr id="6" name="Content Placeholder 5">
            <a:extLst>
              <a:ext uri="{FF2B5EF4-FFF2-40B4-BE49-F238E27FC236}">
                <a16:creationId xmlns:a16="http://schemas.microsoft.com/office/drawing/2014/main" id="{36EA50F1-F6C6-42C2-AB49-BC0FD902A2F1}"/>
              </a:ext>
            </a:extLst>
          </p:cNvPr>
          <p:cNvSpPr>
            <a:spLocks noGrp="1"/>
          </p:cNvSpPr>
          <p:nvPr>
            <p:ph sz="quarter" idx="4"/>
          </p:nvPr>
        </p:nvSpPr>
        <p:spPr>
          <a:xfrm>
            <a:off x="8651048" y="2505075"/>
            <a:ext cx="5453133" cy="3684588"/>
          </a:xfrm>
        </p:spPr>
        <p:txBody>
          <a:bodyPr>
            <a:normAutofit/>
          </a:bodyPr>
          <a:lstStyle/>
          <a:p>
            <a:r>
              <a:rPr lang="en-GB" sz="2000" dirty="0">
                <a:latin typeface="Arial" panose="020B0604020202020204" pitchFamily="34" charset="0"/>
                <a:cs typeface="Arial" panose="020B0604020202020204" pitchFamily="34" charset="0"/>
              </a:rPr>
              <a:t>Depression</a:t>
            </a:r>
          </a:p>
          <a:p>
            <a:r>
              <a:rPr lang="en-GB" sz="2000" dirty="0">
                <a:latin typeface="Arial" panose="020B0604020202020204" pitchFamily="34" charset="0"/>
                <a:cs typeface="Arial" panose="020B0604020202020204" pitchFamily="34" charset="0"/>
              </a:rPr>
              <a:t>Sciatica</a:t>
            </a:r>
          </a:p>
          <a:p>
            <a:r>
              <a:rPr lang="en-GB" sz="2000" dirty="0">
                <a:latin typeface="Arial" panose="020B0604020202020204" pitchFamily="34" charset="0"/>
                <a:cs typeface="Arial" panose="020B0604020202020204" pitchFamily="34" charset="0"/>
              </a:rPr>
              <a:t>Leukaemia</a:t>
            </a:r>
          </a:p>
          <a:p>
            <a:r>
              <a:rPr lang="en-GB" sz="2000" dirty="0">
                <a:latin typeface="Arial" panose="020B0604020202020204" pitchFamily="34" charset="0"/>
                <a:cs typeface="Arial" panose="020B0604020202020204" pitchFamily="34" charset="0"/>
              </a:rPr>
              <a:t>Stroke</a:t>
            </a:r>
          </a:p>
          <a:p>
            <a:endParaRPr lang="en-GB" dirty="0"/>
          </a:p>
        </p:txBody>
      </p:sp>
      <p:pic>
        <p:nvPicPr>
          <p:cNvPr id="8" name="Picture 7" descr="A picture containing person, cutting, using, woman&#10;&#10;Description automatically generated">
            <a:extLst>
              <a:ext uri="{FF2B5EF4-FFF2-40B4-BE49-F238E27FC236}">
                <a16:creationId xmlns:a16="http://schemas.microsoft.com/office/drawing/2014/main" id="{CBB97AAD-6793-4B9C-B1EF-5CC7EDA763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396979"/>
            <a:ext cx="5256212" cy="2357782"/>
          </a:xfrm>
          <a:prstGeom prst="rect">
            <a:avLst/>
          </a:prstGeom>
        </p:spPr>
      </p:pic>
    </p:spTree>
    <p:extLst>
      <p:ext uri="{BB962C8B-B14F-4D97-AF65-F5344CB8AC3E}">
        <p14:creationId xmlns:p14="http://schemas.microsoft.com/office/powerpoint/2010/main" val="277746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CC38-625C-478E-9C93-72323E558B16}"/>
              </a:ext>
            </a:extLst>
          </p:cNvPr>
          <p:cNvSpPr>
            <a:spLocks noGrp="1"/>
          </p:cNvSpPr>
          <p:nvPr>
            <p:ph type="title"/>
          </p:nvPr>
        </p:nvSpPr>
        <p:spPr>
          <a:xfrm>
            <a:off x="827088" y="444680"/>
            <a:ext cx="10515600" cy="1325563"/>
          </a:xfrm>
        </p:spPr>
        <p:txBody>
          <a:bodyPr>
            <a:normAutofit/>
          </a:bodyPr>
          <a:lstStyle/>
          <a:p>
            <a:r>
              <a:rPr lang="en-GB" sz="28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Tai Chi Exercise-Benefits</a:t>
            </a:r>
          </a:p>
        </p:txBody>
      </p:sp>
      <p:pic>
        <p:nvPicPr>
          <p:cNvPr id="8" name="Content Placeholder 7" descr="A person in a suit and tie&#10;&#10;Description automatically generated">
            <a:extLst>
              <a:ext uri="{FF2B5EF4-FFF2-40B4-BE49-F238E27FC236}">
                <a16:creationId xmlns:a16="http://schemas.microsoft.com/office/drawing/2014/main" id="{44D44DD8-E3AD-41CE-8B75-448D9128C4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9788" y="1770244"/>
            <a:ext cx="5157787" cy="4275318"/>
          </a:xfrm>
        </p:spPr>
      </p:pic>
      <p:sp>
        <p:nvSpPr>
          <p:cNvPr id="6" name="Content Placeholder 5">
            <a:extLst>
              <a:ext uri="{FF2B5EF4-FFF2-40B4-BE49-F238E27FC236}">
                <a16:creationId xmlns:a16="http://schemas.microsoft.com/office/drawing/2014/main" id="{253F7A32-831C-44DC-B6EF-7FAAD5027EB9}"/>
              </a:ext>
            </a:extLst>
          </p:cNvPr>
          <p:cNvSpPr>
            <a:spLocks noGrp="1"/>
          </p:cNvSpPr>
          <p:nvPr>
            <p:ph sz="quarter" idx="4"/>
          </p:nvPr>
        </p:nvSpPr>
        <p:spPr>
          <a:xfrm>
            <a:off x="6172200" y="1770243"/>
            <a:ext cx="5183188" cy="4275318"/>
          </a:xfrm>
        </p:spPr>
        <p:txBody>
          <a:bodyPr>
            <a:normAutofit/>
          </a:bodyPr>
          <a:lstStyle/>
          <a:p>
            <a:r>
              <a:rPr lang="en-GB" sz="2400" dirty="0">
                <a:latin typeface="Arial" panose="020B0604020202020204" pitchFamily="34" charset="0"/>
                <a:cs typeface="Arial" panose="020B0604020202020204" pitchFamily="34" charset="0"/>
              </a:rPr>
              <a:t>Improve balance and stability</a:t>
            </a:r>
          </a:p>
          <a:p>
            <a:r>
              <a:rPr lang="en-GB" sz="2400" dirty="0">
                <a:latin typeface="Arial" panose="020B0604020202020204" pitchFamily="34" charset="0"/>
                <a:cs typeface="Arial" panose="020B0604020202020204" pitchFamily="34" charset="0"/>
              </a:rPr>
              <a:t>Improves symptoms of those with Parkinson’s Disease</a:t>
            </a:r>
          </a:p>
          <a:p>
            <a:r>
              <a:rPr lang="en-GB" sz="2400" dirty="0">
                <a:latin typeface="Arial" panose="020B0604020202020204" pitchFamily="34" charset="0"/>
                <a:cs typeface="Arial" panose="020B0604020202020204" pitchFamily="34" charset="0"/>
              </a:rPr>
              <a:t>Improves physical function and quality of life in patient with COPD</a:t>
            </a:r>
          </a:p>
          <a:p>
            <a:r>
              <a:rPr lang="en-GB" sz="2400" dirty="0">
                <a:latin typeface="Arial" panose="020B0604020202020204" pitchFamily="34" charset="0"/>
                <a:cs typeface="Arial" panose="020B0604020202020204" pitchFamily="34" charset="0"/>
              </a:rPr>
              <a:t>Promotes healthy energy</a:t>
            </a:r>
          </a:p>
          <a:p>
            <a:r>
              <a:rPr lang="en-GB" sz="2400" dirty="0">
                <a:latin typeface="Arial" panose="020B0604020202020204" pitchFamily="34" charset="0"/>
                <a:cs typeface="Arial" panose="020B0604020202020204" pitchFamily="34" charset="0"/>
              </a:rPr>
              <a:t>It helps to tonify the liver and kidneys(Hall et al,2011)</a:t>
            </a:r>
          </a:p>
          <a:p>
            <a:endParaRPr lang="en-GB" dirty="0"/>
          </a:p>
        </p:txBody>
      </p:sp>
    </p:spTree>
    <p:extLst>
      <p:ext uri="{BB962C8B-B14F-4D97-AF65-F5344CB8AC3E}">
        <p14:creationId xmlns:p14="http://schemas.microsoft.com/office/powerpoint/2010/main" val="2745221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Overall effectiveness of Traditional Chinese medicine</a:t>
            </a:r>
          </a:p>
        </p:txBody>
      </p:sp>
      <p:sp>
        <p:nvSpPr>
          <p:cNvPr id="3" name="Content Placeholder 2"/>
          <p:cNvSpPr>
            <a:spLocks noGrp="1"/>
          </p:cNvSpPr>
          <p:nvPr>
            <p:ph idx="1"/>
          </p:nvPr>
        </p:nvSpPr>
        <p:spPr>
          <a:xfrm>
            <a:off x="838200" y="1484784"/>
            <a:ext cx="9372600" cy="4896544"/>
          </a:xfrm>
        </p:spPr>
        <p:txBody>
          <a:bodyPr>
            <a:normAutofit/>
          </a:bodyPr>
          <a:lstStyle/>
          <a:p>
            <a:r>
              <a:rPr lang="en-GB" sz="2400" dirty="0">
                <a:latin typeface="Arial" panose="020B0604020202020204" pitchFamily="34" charset="0"/>
                <a:cs typeface="Arial" panose="020B0604020202020204" pitchFamily="34" charset="0"/>
              </a:rPr>
              <a:t>The overall effectiveness of TCM has had a great and beneficial impact on people from many countries all over the world.</a:t>
            </a:r>
          </a:p>
          <a:p>
            <a:r>
              <a:rPr lang="en-GB" sz="2400" dirty="0">
                <a:latin typeface="Arial" panose="020B0604020202020204" pitchFamily="34" charset="0"/>
                <a:cs typeface="Arial" panose="020B0604020202020204" pitchFamily="34" charset="0"/>
              </a:rPr>
              <a:t>A recent survey found that 19% of all private outpatient services were provided by Chinese Medicine Practitioners (CMP) suggesting that many people find TCM helpful enough to be willing to pay for the service.</a:t>
            </a:r>
          </a:p>
          <a:p>
            <a:r>
              <a:rPr lang="en-GB" sz="2400" dirty="0">
                <a:latin typeface="Arial" panose="020B0604020202020204" pitchFamily="34" charset="0"/>
                <a:cs typeface="Arial" panose="020B0604020202020204" pitchFamily="34" charset="0"/>
              </a:rPr>
              <a:t>Can be costly for on-going treatment</a:t>
            </a:r>
          </a:p>
          <a:p>
            <a:r>
              <a:rPr lang="en-GB" sz="2400" dirty="0">
                <a:latin typeface="Arial" panose="020B0604020202020204" pitchFamily="34" charset="0"/>
                <a:cs typeface="Arial" panose="020B0604020202020204" pitchFamily="34" charset="0"/>
              </a:rPr>
              <a:t>With its whole person approach, TCM may have a role in primary care to enhance the quality of life and health of people, - especially the elderly, and those with chronic diseases</a:t>
            </a:r>
            <a:r>
              <a:rPr lang="en-GB" sz="2600" dirty="0"/>
              <a:t>.  </a:t>
            </a:r>
          </a:p>
          <a:p>
            <a:endParaRPr lang="en-GB" sz="2000" dirty="0"/>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499" y="5235676"/>
            <a:ext cx="6052985" cy="1622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705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7"/>
            <a:ext cx="10515600" cy="1325563"/>
          </a:xfrm>
        </p:spPr>
        <p:txBody>
          <a:bodyPr>
            <a:normAutofit fontScale="90000"/>
          </a:bodyPr>
          <a:lstStyle/>
          <a:p>
            <a:r>
              <a:rPr lang="en-GB" dirty="0">
                <a:latin typeface="Arial" panose="020B0604020202020204" pitchFamily="34" charset="0"/>
                <a:cs typeface="Arial" panose="020B0604020202020204" pitchFamily="34" charset="0"/>
              </a:rPr>
              <a:t>Benefits/effectiveness of Traditional Chinese Medicine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4684" y="1600200"/>
            <a:ext cx="9667780" cy="4709120"/>
          </a:xfrm>
        </p:spPr>
        <p:txBody>
          <a:bodyPr>
            <a:normAutofit fontScale="92500" lnSpcReduction="20000"/>
          </a:bodyPr>
          <a:lstStyle/>
          <a:p>
            <a:r>
              <a:rPr lang="en-GB" dirty="0">
                <a:latin typeface="Arial" panose="020B0604020202020204" pitchFamily="34" charset="0"/>
                <a:cs typeface="Arial" panose="020B0604020202020204" pitchFamily="34" charset="0"/>
              </a:rPr>
              <a:t>Can reduce </a:t>
            </a:r>
            <a:r>
              <a:rPr lang="en-GB" dirty="0">
                <a:solidFill>
                  <a:srgbClr val="FF0000"/>
                </a:solidFill>
                <a:latin typeface="Arial" panose="020B0604020202020204" pitchFamily="34" charset="0"/>
                <a:cs typeface="Arial" panose="020B0604020202020204" pitchFamily="34" charset="0"/>
              </a:rPr>
              <a:t>inflammation</a:t>
            </a:r>
          </a:p>
          <a:p>
            <a:r>
              <a:rPr lang="en-GB" dirty="0">
                <a:latin typeface="Arial" panose="020B0604020202020204" pitchFamily="34" charset="0"/>
                <a:cs typeface="Arial" panose="020B0604020202020204" pitchFamily="34" charset="0"/>
              </a:rPr>
              <a:t>Can Improve your </a:t>
            </a:r>
            <a:r>
              <a:rPr lang="en-GB" dirty="0">
                <a:solidFill>
                  <a:srgbClr val="FF0000"/>
                </a:solidFill>
                <a:latin typeface="Arial" panose="020B0604020202020204" pitchFamily="34" charset="0"/>
                <a:cs typeface="Arial" panose="020B0604020202020204" pitchFamily="34" charset="0"/>
              </a:rPr>
              <a:t>muscle strength </a:t>
            </a:r>
            <a:r>
              <a:rPr lang="en-GB" dirty="0">
                <a:latin typeface="Arial" panose="020B0604020202020204" pitchFamily="34" charset="0"/>
                <a:cs typeface="Arial" panose="020B0604020202020204" pitchFamily="34" charset="0"/>
              </a:rPr>
              <a:t>and </a:t>
            </a:r>
            <a:r>
              <a:rPr lang="en-GB" dirty="0">
                <a:solidFill>
                  <a:srgbClr val="FF0000"/>
                </a:solidFill>
                <a:latin typeface="Arial" panose="020B0604020202020204" pitchFamily="34" charset="0"/>
                <a:cs typeface="Arial" panose="020B0604020202020204" pitchFamily="34" charset="0"/>
              </a:rPr>
              <a:t>flexibility</a:t>
            </a:r>
          </a:p>
          <a:p>
            <a:r>
              <a:rPr lang="en-GB" dirty="0">
                <a:latin typeface="Arial" panose="020B0604020202020204" pitchFamily="34" charset="0"/>
                <a:cs typeface="Arial" panose="020B0604020202020204" pitchFamily="34" charset="0"/>
              </a:rPr>
              <a:t>It protects and improves your </a:t>
            </a:r>
            <a:r>
              <a:rPr lang="en-GB" dirty="0">
                <a:solidFill>
                  <a:srgbClr val="FF0000"/>
                </a:solidFill>
                <a:latin typeface="Arial" panose="020B0604020202020204" pitchFamily="34" charset="0"/>
                <a:cs typeface="Arial" panose="020B0604020202020204" pitchFamily="34" charset="0"/>
              </a:rPr>
              <a:t>cognitive Health</a:t>
            </a:r>
          </a:p>
          <a:p>
            <a:r>
              <a:rPr lang="en-GB" dirty="0">
                <a:latin typeface="Arial" panose="020B0604020202020204" pitchFamily="34" charset="0"/>
                <a:cs typeface="Arial" panose="020B0604020202020204" pitchFamily="34" charset="0"/>
              </a:rPr>
              <a:t>Can improve </a:t>
            </a:r>
            <a:r>
              <a:rPr lang="en-GB" dirty="0">
                <a:solidFill>
                  <a:srgbClr val="FF0000"/>
                </a:solidFill>
                <a:latin typeface="Arial" panose="020B0604020202020204" pitchFamily="34" charset="0"/>
                <a:cs typeface="Arial" panose="020B0604020202020204" pitchFamily="34" charset="0"/>
              </a:rPr>
              <a:t>quality</a:t>
            </a:r>
            <a:r>
              <a:rPr lang="en-GB" dirty="0">
                <a:latin typeface="Arial" panose="020B0604020202020204" pitchFamily="34" charset="0"/>
                <a:cs typeface="Arial" panose="020B0604020202020204" pitchFamily="34" charset="0"/>
              </a:rPr>
              <a:t> of your </a:t>
            </a:r>
            <a:r>
              <a:rPr lang="en-GB" dirty="0">
                <a:solidFill>
                  <a:srgbClr val="FF0000"/>
                </a:solidFill>
                <a:latin typeface="Arial" panose="020B0604020202020204" pitchFamily="34" charset="0"/>
                <a:cs typeface="Arial" panose="020B0604020202020204" pitchFamily="34" charset="0"/>
              </a:rPr>
              <a:t>sleep</a:t>
            </a:r>
          </a:p>
          <a:p>
            <a:r>
              <a:rPr lang="en-GB" dirty="0">
                <a:latin typeface="Arial" panose="020B0604020202020204" pitchFamily="34" charset="0"/>
                <a:cs typeface="Arial" panose="020B0604020202020204" pitchFamily="34" charset="0"/>
              </a:rPr>
              <a:t>Helps with emotional, physical and </a:t>
            </a:r>
          </a:p>
          <a:p>
            <a:pPr marL="0" indent="0">
              <a:buNone/>
            </a:pPr>
            <a:r>
              <a:rPr lang="en-GB" dirty="0">
                <a:latin typeface="Arial" panose="020B0604020202020204" pitchFamily="34" charset="0"/>
                <a:cs typeface="Arial" panose="020B0604020202020204" pitchFamily="34" charset="0"/>
              </a:rPr>
              <a:t>     spiritual well-being</a:t>
            </a:r>
          </a:p>
          <a:p>
            <a:pPr marL="0" indent="0">
              <a:buNone/>
            </a:pPr>
            <a:r>
              <a:rPr lang="en-GB" dirty="0">
                <a:latin typeface="Arial" panose="020B0604020202020204" pitchFamily="34" charset="0"/>
                <a:cs typeface="Arial" panose="020B0604020202020204" pitchFamily="34" charset="0"/>
              </a:rPr>
              <a:t>TCM - is one of the most popular </a:t>
            </a:r>
          </a:p>
          <a:p>
            <a:pPr marL="0" indent="0">
              <a:buNone/>
            </a:pPr>
            <a:r>
              <a:rPr lang="en-GB" dirty="0">
                <a:latin typeface="Arial" panose="020B0604020202020204" pitchFamily="34" charset="0"/>
                <a:cs typeface="Arial" panose="020B0604020202020204" pitchFamily="34" charset="0"/>
              </a:rPr>
              <a:t>Complementary Alternative Medicines </a:t>
            </a:r>
          </a:p>
          <a:p>
            <a:pPr marL="0" indent="0">
              <a:buNone/>
            </a:pPr>
            <a:r>
              <a:rPr lang="en-GB" dirty="0">
                <a:latin typeface="Arial" panose="020B0604020202020204" pitchFamily="34" charset="0"/>
                <a:cs typeface="Arial" panose="020B0604020202020204" pitchFamily="34" charset="0"/>
              </a:rPr>
              <a:t>(CAM) globally which is being practiced widely in Asia, the United States (US), Canada, Europe, UK and Australia, this indicates that TCM is very effective, and has become very popular in the treatments and the outcomes that it provides.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117" y="884903"/>
            <a:ext cx="4109884" cy="3923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611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F8BB-F582-4061-A4A5-33BC685FA7A7}"/>
              </a:ext>
            </a:extLst>
          </p:cNvPr>
          <p:cNvSpPr>
            <a:spLocks noGrp="1"/>
          </p:cNvSpPr>
          <p:nvPr>
            <p:ph type="title"/>
          </p:nvPr>
        </p:nvSpPr>
        <p:spPr>
          <a:xfrm>
            <a:off x="838200" y="291383"/>
            <a:ext cx="10515600" cy="1325563"/>
          </a:xfrm>
        </p:spPr>
        <p:txBody>
          <a:bodyPr/>
          <a:lstStyle/>
          <a:p>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REFERENCES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D94906-7CF3-4008-A3ED-5781205F536A}"/>
              </a:ext>
            </a:extLst>
          </p:cNvPr>
          <p:cNvSpPr>
            <a:spLocks noGrp="1"/>
          </p:cNvSpPr>
          <p:nvPr>
            <p:ph idx="1"/>
          </p:nvPr>
        </p:nvSpPr>
        <p:spPr>
          <a:xfrm>
            <a:off x="838200" y="1179871"/>
            <a:ext cx="10515600" cy="5386746"/>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Traditional Chinese medicine (2020) Available at: </a:t>
            </a:r>
            <a:r>
              <a:rPr lang="en-GB" sz="2000" dirty="0">
                <a:latin typeface="Arial" panose="020B0604020202020204" pitchFamily="34" charset="0"/>
                <a:cs typeface="Arial" panose="020B0604020202020204" pitchFamily="34" charset="0"/>
                <a:hlinkClick r:id="rId2"/>
              </a:rPr>
              <a:t>https://www.britannica.com/science/traditional-Chinese-medicine</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Accessed: (31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May 2020).</a:t>
            </a:r>
          </a:p>
          <a:p>
            <a:pPr marL="0" indent="0">
              <a:buNone/>
            </a:pP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Ryding,S</a:t>
            </a:r>
            <a:r>
              <a:rPr lang="en-GB" sz="2000" dirty="0">
                <a:latin typeface="Arial" panose="020B0604020202020204" pitchFamily="34" charset="0"/>
                <a:cs typeface="Arial" panose="020B0604020202020204" pitchFamily="34" charset="0"/>
              </a:rPr>
              <a:t> (2019). The Efficacy of Traditional Chinese Medicine. News Medical </a:t>
            </a:r>
            <a:r>
              <a:rPr lang="en-GB" sz="2000">
                <a:latin typeface="Arial" panose="020B0604020202020204" pitchFamily="34" charset="0"/>
                <a:cs typeface="Arial" panose="020B0604020202020204" pitchFamily="34" charset="0"/>
              </a:rPr>
              <a:t>Life Sciences.</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https://www.news-medical.net/health/The-Efficacy-of-Traditional-Chinese-Medicine.aspx</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Accessed: (2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Socialist Health Association (2020). Top 5 Health Benefits Of Traditional Chinese Medicine. Available at: </a:t>
            </a:r>
            <a:r>
              <a:rPr lang="en-GB" sz="2000" dirty="0">
                <a:latin typeface="Arial" panose="020B0604020202020204" pitchFamily="34" charset="0"/>
                <a:cs typeface="Arial" panose="020B0604020202020204" pitchFamily="34" charset="0"/>
                <a:hlinkClick r:id="rId4"/>
              </a:rPr>
              <a:t>http://www.sochealth.co.uk/sp/dr/top-5-health-benefits-traditional-Chinese-medicine/</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(7</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Wong C.(2019) The Health Benefits Of Traditional Chinese Medicine. Available at: </a:t>
            </a:r>
            <a:r>
              <a:rPr lang="en-GB" sz="2000" dirty="0">
                <a:latin typeface="Arial" panose="020B0604020202020204" pitchFamily="34" charset="0"/>
                <a:cs typeface="Arial" panose="020B0604020202020204" pitchFamily="34" charset="0"/>
                <a:hlinkClick r:id="rId5"/>
              </a:rPr>
              <a:t>https://www.verywellhealth.com/traditional-Chinese-medicine-what-you-need-to-know-88936</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June 2020).</a:t>
            </a:r>
          </a:p>
          <a:p>
            <a:pPr marL="0" indent="0">
              <a:buNone/>
            </a:pPr>
            <a:r>
              <a:rPr lang="en-GB" sz="2000" dirty="0" err="1">
                <a:latin typeface="Arial" panose="020B0604020202020204" pitchFamily="34" charset="0"/>
                <a:cs typeface="Arial" panose="020B0604020202020204" pitchFamily="34" charset="0"/>
              </a:rPr>
              <a:t>Yung,LH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Corsini-Munt,S.,Link</a:t>
            </a:r>
            <a:r>
              <a:rPr lang="en-GB" sz="2000" dirty="0">
                <a:latin typeface="Arial" panose="020B0604020202020204" pitchFamily="34" charset="0"/>
                <a:cs typeface="Arial" panose="020B0604020202020204" pitchFamily="34" charset="0"/>
              </a:rPr>
              <a:t>, B.G and </a:t>
            </a:r>
            <a:r>
              <a:rPr lang="en-GB" sz="2000" dirty="0" err="1">
                <a:latin typeface="Arial" panose="020B0604020202020204" pitchFamily="34" charset="0"/>
                <a:cs typeface="Arial" panose="020B0604020202020204" pitchFamily="34" charset="0"/>
              </a:rPr>
              <a:t>Phelan,J.C</a:t>
            </a:r>
            <a:r>
              <a:rPr lang="en-GB" sz="2000" dirty="0">
                <a:latin typeface="Arial" panose="020B0604020202020204" pitchFamily="34" charset="0"/>
                <a:cs typeface="Arial" panose="020B0604020202020204" pitchFamily="34" charset="0"/>
              </a:rPr>
              <a:t>.(2009) Factors Underlying </a:t>
            </a:r>
            <a:r>
              <a:rPr lang="en-GB" sz="2000" dirty="0" err="1">
                <a:latin typeface="Arial" panose="020B0604020202020204" pitchFamily="34" charset="0"/>
                <a:cs typeface="Arial" panose="020B0604020202020204" pitchFamily="34" charset="0"/>
              </a:rPr>
              <a:t>Belifes</a:t>
            </a:r>
            <a:r>
              <a:rPr lang="en-GB" sz="2000" dirty="0">
                <a:latin typeface="Arial" panose="020B0604020202020204" pitchFamily="34" charset="0"/>
                <a:cs typeface="Arial" panose="020B0604020202020204" pitchFamily="34" charset="0"/>
              </a:rPr>
              <a:t> of </a:t>
            </a:r>
            <a:r>
              <a:rPr lang="en-GB" sz="2000" dirty="0" err="1">
                <a:latin typeface="Arial" panose="020B0604020202020204" pitchFamily="34" charset="0"/>
                <a:cs typeface="Arial" panose="020B0604020202020204" pitchFamily="34" charset="0"/>
              </a:rPr>
              <a:t>Taditional</a:t>
            </a:r>
            <a:r>
              <a:rPr lang="en-GB" sz="2000" dirty="0">
                <a:latin typeface="Arial" panose="020B0604020202020204" pitchFamily="34" charset="0"/>
                <a:cs typeface="Arial" panose="020B0604020202020204" pitchFamily="34" charset="0"/>
              </a:rPr>
              <a:t> Chinese Medicine Efficacy Disorder among Chinese Americans: Implications for Mental Health </a:t>
            </a:r>
            <a:r>
              <a:rPr lang="en-GB" sz="2000" dirty="0" err="1">
                <a:latin typeface="Arial" panose="020B0604020202020204" pitchFamily="34" charset="0"/>
                <a:cs typeface="Arial" panose="020B0604020202020204" pitchFamily="34" charset="0"/>
              </a:rPr>
              <a:t>Serivce</a:t>
            </a:r>
            <a:r>
              <a:rPr lang="en-GB" sz="2000" dirty="0">
                <a:latin typeface="Arial" panose="020B0604020202020204" pitchFamily="34" charset="0"/>
                <a:cs typeface="Arial" panose="020B0604020202020204" pitchFamily="34" charset="0"/>
              </a:rPr>
              <a:t> Utilization. The Journal of nervous and </a:t>
            </a:r>
            <a:r>
              <a:rPr lang="en-GB" sz="2000" dirty="0" err="1">
                <a:latin typeface="Arial" panose="020B0604020202020204" pitchFamily="34" charset="0"/>
                <a:cs typeface="Arial" panose="020B0604020202020204" pitchFamily="34" charset="0"/>
              </a:rPr>
              <a:t>mebtal</a:t>
            </a:r>
            <a:r>
              <a:rPr lang="en-GB" sz="2000" dirty="0">
                <a:latin typeface="Arial" panose="020B0604020202020204" pitchFamily="34" charset="0"/>
                <a:cs typeface="Arial" panose="020B0604020202020204" pitchFamily="34" charset="0"/>
              </a:rPr>
              <a:t> disease, Vol197,Issue 3,pp.207-210 </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068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1DEA4E-41B1-4FB4-BD5E-5C62852F67B0}"/>
              </a:ext>
            </a:extLst>
          </p:cNvPr>
          <p:cNvSpPr/>
          <p:nvPr/>
        </p:nvSpPr>
        <p:spPr>
          <a:xfrm>
            <a:off x="1285461" y="643639"/>
            <a:ext cx="9037982" cy="6533968"/>
          </a:xfrm>
          <a:prstGeom prst="rect">
            <a:avLst/>
          </a:prstGeom>
        </p:spPr>
        <p:txBody>
          <a:bodyPr wrap="square">
            <a:spAutoFit/>
          </a:bodyPr>
          <a:lstStyle/>
          <a:p>
            <a:pPr>
              <a:lnSpc>
                <a:spcPct val="107000"/>
              </a:lnSpc>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                               Reference</a:t>
            </a: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Beck J. (2014) Intermountain Healthcare. Thai Chi Improve Strength and Balance[Online]Available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323232"/>
                </a:solidFill>
                <a:latin typeface="Arial" panose="020B0604020202020204" pitchFamily="34" charset="0"/>
                <a:ea typeface="Times New Roman" panose="02020603050405020304" pitchFamily="18" charset="0"/>
                <a:cs typeface="Arial" panose="020B0604020202020204" pitchFamily="34" charset="0"/>
                <a:hlinkClick r:id="rId2"/>
              </a:rPr>
              <a:t>https://intermountainhealthcare.org/blogs/topics/heart/2014/01/tai-chi-workouts-for-the-whole-body/</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(Accessed:4</a:t>
            </a:r>
            <a:r>
              <a:rPr lang="en-GB" sz="1700" baseline="30000" dirty="0">
                <a:solidFill>
                  <a:srgbClr val="323232"/>
                </a:solidFill>
                <a:latin typeface="Arial" panose="020B0604020202020204" pitchFamily="34" charset="0"/>
                <a:ea typeface="Times New Roman" panose="02020603050405020304" pitchFamily="18" charset="0"/>
                <a:cs typeface="Arial" panose="020B0604020202020204" pitchFamily="34" charset="0"/>
              </a:rPr>
              <a:t>th</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Hall A.M., Maher C.G., Lam P., Ferreira M.,Latimer,J.(2011) </a:t>
            </a:r>
            <a:r>
              <a:rPr lang="en-GB" sz="1700" u="sng" dirty="0">
                <a:solidFill>
                  <a:srgbClr val="336699"/>
                </a:solidFill>
                <a:latin typeface="Arial" panose="020B0604020202020204" pitchFamily="34" charset="0"/>
                <a:ea typeface="Calibri" panose="020F0502020204030204" pitchFamily="34" charset="0"/>
                <a:cs typeface="Arial" panose="020B0604020202020204" pitchFamily="34" charset="0"/>
                <a:hlinkClick r:id="rId3"/>
              </a:rPr>
              <a:t>Tai chi exercise for treatment of pain and disability in people with persistent low back pain: a randomized controlled trial</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a:t>
            </a:r>
            <a:r>
              <a:rPr lang="en-GB" sz="1700" i="1" dirty="0">
                <a:solidFill>
                  <a:srgbClr val="212529"/>
                </a:solidFill>
                <a:latin typeface="Arial" panose="020B0604020202020204" pitchFamily="34" charset="0"/>
                <a:ea typeface="Calibri" panose="020F0502020204030204" pitchFamily="34" charset="0"/>
                <a:cs typeface="Arial" panose="020B0604020202020204" pitchFamily="34" charset="0"/>
              </a:rPr>
              <a:t>Arthritis Care &amp; Research</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Vol 63 issue 11, pp.1576-1583.</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J.A. Alison, Z.J. McKeough (2014) Pulmonary rehabilitation for COPD: are programs with minimal exercise equipment effective? Journal of Thoracic Disease, Vol 6, Issue 11,pp 1606-1614.</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NHS(2018) Fluoxetine-including Prozac[online] 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4"/>
              </a:rPr>
              <a:t>https://www.nhs.uk/medicines/fluoxetine-prozac/</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(Accessed:4</a:t>
            </a:r>
            <a:r>
              <a:rPr lang="en-GB" sz="1700" baseline="30000" dirty="0">
                <a:solidFill>
                  <a:srgbClr val="222222"/>
                </a:solidFill>
                <a:latin typeface="Arial" panose="020B0604020202020204" pitchFamily="34" charset="0"/>
                <a:ea typeface="Calibri" panose="020F0502020204030204" pitchFamily="34" charset="0"/>
                <a:cs typeface="Arial" panose="020B0604020202020204" pitchFamily="34" charset="0"/>
              </a:rPr>
              <a:t>th</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Ren, J. L., Zhang, A. H., &amp; Wang, X. J. (2020). Traditional Chinese medicine for COVID-19 treatment. </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Pharmacological research</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,Vol</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155</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104743 (online) Available at: </a:t>
            </a:r>
            <a:r>
              <a:rPr lang="en-GB" sz="1700" u="sng" dirty="0">
                <a:solidFill>
                  <a:srgbClr val="303030"/>
                </a:solidFill>
                <a:latin typeface="Arial" panose="020B0604020202020204" pitchFamily="34" charset="0"/>
                <a:ea typeface="Calibri" panose="020F0502020204030204" pitchFamily="34" charset="0"/>
                <a:cs typeface="Arial" panose="020B0604020202020204" pitchFamily="34" charset="0"/>
                <a:hlinkClick r:id="rId5"/>
              </a:rPr>
              <a:t>https://doi.org/10.1016/j.phrs.2020.104743</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(Accessed:4th June 2020).</a:t>
            </a: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t>
            </a:r>
          </a:p>
          <a:p>
            <a:r>
              <a:rPr lang="en-GB" sz="1700" dirty="0">
                <a:latin typeface="Arial" panose="020B0604020202020204" pitchFamily="34" charset="0"/>
                <a:cs typeface="Arial" panose="020B0604020202020204" pitchFamily="34" charset="0"/>
              </a:rPr>
              <a:t>Naeem, M., Aftab, T., Shabbir, A. and Khan, M.M.A.(2017). Use of Artemisia annua L. in the Treatment of Diseases—An Update. </a:t>
            </a:r>
            <a:r>
              <a:rPr lang="en-GB" sz="1700" i="1" dirty="0">
                <a:latin typeface="Arial" panose="020B0604020202020204" pitchFamily="34" charset="0"/>
                <a:cs typeface="Arial" panose="020B0604020202020204" pitchFamily="34" charset="0"/>
              </a:rPr>
              <a:t>Artemisia annua: Prospects, Applications and Therapeutic Uses, Chapter</a:t>
            </a:r>
            <a:r>
              <a:rPr lang="en-GB" sz="1700" dirty="0">
                <a:latin typeface="Arial" panose="020B0604020202020204" pitchFamily="34" charset="0"/>
                <a:cs typeface="Arial" panose="020B0604020202020204" pitchFamily="34" charset="0"/>
              </a:rPr>
              <a:t> 3(3).</a:t>
            </a:r>
            <a:endParaRPr lang="en-GB" sz="1700" dirty="0">
              <a:solidFill>
                <a:srgbClr val="303030"/>
              </a:solidFill>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0722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445</TotalTime>
  <Words>1579</Words>
  <Application>Microsoft Office PowerPoint</Application>
  <PresentationFormat>Widescreen</PresentationFormat>
  <Paragraphs>157</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TRADITIONAL CHINESE MEDICINE   GROUP 6 </vt:lpstr>
      <vt:lpstr>TRADITIONAL CHINESE MEDICINE HSTORY </vt:lpstr>
      <vt:lpstr>TRADITIONAL CHINESE MEDICINE HISTORY </vt:lpstr>
      <vt:lpstr>         History of Chinese medicine  </vt:lpstr>
      <vt:lpstr>TRADITIONAL CHINESE MEDICINE EFFICACY</vt:lpstr>
      <vt:lpstr>Uses of Traditional Chinese Medicine</vt:lpstr>
      <vt:lpstr>PowerPoint Presentation</vt:lpstr>
      <vt:lpstr>                     CONTRAINDICATIONS </vt:lpstr>
      <vt:lpstr>Traditional Chinese Medicine(TCM)       </vt:lpstr>
      <vt:lpstr>                    Western Medicine or TCM </vt:lpstr>
      <vt:lpstr>       TCM and                              Covid-19 treatment</vt:lpstr>
      <vt:lpstr>                Western Medicine or TCM?</vt:lpstr>
      <vt:lpstr>                    Tai Chi Exercise-Benefits</vt:lpstr>
      <vt:lpstr>Overall effectiveness of Traditional Chinese medicine</vt:lpstr>
      <vt:lpstr>Benefits/effectiveness of Traditional Chinese Medicine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MEDICINE HSTORY </dc:title>
  <dc:creator>Shamila Rani</dc:creator>
  <cp:lastModifiedBy>Mohammed Hussain (1809052)</cp:lastModifiedBy>
  <cp:revision>3</cp:revision>
  <dcterms:created xsi:type="dcterms:W3CDTF">2020-06-01T21:39:55Z</dcterms:created>
  <dcterms:modified xsi:type="dcterms:W3CDTF">2020-06-19T00:03:03Z</dcterms:modified>
</cp:coreProperties>
</file>