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5"/>
  </p:notesMasterIdLst>
  <p:sldIdLst>
    <p:sldId id="256" r:id="rId2"/>
    <p:sldId id="359" r:id="rId3"/>
    <p:sldId id="374" r:id="rId4"/>
    <p:sldId id="381" r:id="rId5"/>
    <p:sldId id="382" r:id="rId6"/>
    <p:sldId id="389" r:id="rId7"/>
    <p:sldId id="388" r:id="rId8"/>
    <p:sldId id="385" r:id="rId9"/>
    <p:sldId id="360" r:id="rId10"/>
    <p:sldId id="333" r:id="rId11"/>
    <p:sldId id="390" r:id="rId12"/>
    <p:sldId id="391" r:id="rId13"/>
    <p:sldId id="271" r:id="rId14"/>
    <p:sldId id="341" r:id="rId15"/>
    <p:sldId id="361" r:id="rId16"/>
    <p:sldId id="378" r:id="rId17"/>
    <p:sldId id="345" r:id="rId18"/>
    <p:sldId id="383" r:id="rId19"/>
    <p:sldId id="343" r:id="rId20"/>
    <p:sldId id="365" r:id="rId21"/>
    <p:sldId id="366" r:id="rId22"/>
    <p:sldId id="324" r:id="rId23"/>
    <p:sldId id="354" r:id="rId24"/>
    <p:sldId id="356" r:id="rId25"/>
    <p:sldId id="386" r:id="rId26"/>
    <p:sldId id="337" r:id="rId27"/>
    <p:sldId id="334" r:id="rId28"/>
    <p:sldId id="313" r:id="rId29"/>
    <p:sldId id="371" r:id="rId30"/>
    <p:sldId id="384" r:id="rId31"/>
    <p:sldId id="308" r:id="rId32"/>
    <p:sldId id="309" r:id="rId33"/>
    <p:sldId id="310" r:id="rId34"/>
    <p:sldId id="326" r:id="rId35"/>
    <p:sldId id="407" r:id="rId36"/>
    <p:sldId id="408" r:id="rId37"/>
    <p:sldId id="370" r:id="rId38"/>
    <p:sldId id="376" r:id="rId39"/>
    <p:sldId id="392" r:id="rId40"/>
    <p:sldId id="369" r:id="rId41"/>
    <p:sldId id="393" r:id="rId42"/>
    <p:sldId id="373" r:id="rId43"/>
    <p:sldId id="406" r:id="rId44"/>
  </p:sldIdLst>
  <p:sldSz cx="12192000" cy="6858000"/>
  <p:notesSz cx="7102475" cy="9388475"/>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59BB29-E736-43A1-9181-60EBE3FC64AB}" v="1" dt="2026-07-22T08:33:59.1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93" autoAdjust="0"/>
    <p:restoredTop sz="94694"/>
  </p:normalViewPr>
  <p:slideViewPr>
    <p:cSldViewPr snapToGrid="0">
      <p:cViewPr varScale="1">
        <p:scale>
          <a:sx n="91" d="100"/>
          <a:sy n="91" d="100"/>
        </p:scale>
        <p:origin x="96" y="330"/>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gs" Target="tags/tag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a:solidFill>
                <a:srgbClr val="000000"/>
              </a:solidFill>
              <a:effectLst/>
              <a:uFillTx/>
              <a:latin typeface="Calibri"/>
            </a:rPr>
            <a:t>Gwyliwch y 4 clip fideo “Mwy na geiriau” a defnyddiwch y rhain i helpu eich adfyfyrio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cy" sz="2200" b="0" i="0" u="none" strike="noStrike" cap="none" baseline="0">
              <a:solidFill>
                <a:srgbClr val="000000"/>
              </a:solidFill>
              <a:effectLst/>
              <a:uFillTx/>
              <a:latin typeface="Calibri"/>
            </a:rPr>
            <a:t>Adfyfyriwch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dirty="0">
              <a:effectLst/>
              <a:uFillTx/>
            </a:rPr>
            <a:t>Cofiwch gynnwys egwyddorion y “</a:t>
          </a:r>
          <a:r>
            <a:rPr lang="en-GB" b="0" i="0" u="none" strike="noStrike" cap="none" baseline="0" dirty="0" err="1">
              <a:effectLst/>
              <a:uFillTx/>
            </a:rPr>
            <a:t>Cynnig</a:t>
          </a:r>
          <a:r>
            <a:rPr lang="en-GB" b="0" i="0" u="none" strike="noStrike" cap="none" baseline="0" dirty="0">
              <a:effectLst/>
              <a:uFillTx/>
            </a:rPr>
            <a:t> </a:t>
          </a:r>
          <a:r>
            <a:rPr lang="en-GB" b="0" i="0" u="none" strike="noStrike" cap="none" baseline="0" dirty="0" err="1">
              <a:effectLst/>
              <a:uFillTx/>
            </a:rPr>
            <a:t>Gweithredol</a:t>
          </a:r>
          <a:r>
            <a:rPr lang="cy" b="0" i="0" u="none" strike="noStrike" cap="none" baseline="0" dirty="0">
              <a:effectLst/>
              <a:uFillTx/>
            </a:rPr>
            <a:t>”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a:solidFill>
                <a:srgbClr val="000000"/>
              </a:solidFill>
              <a:effectLst/>
              <a:uFillTx/>
              <a:latin typeface="Calibri"/>
            </a:rPr>
            <a:t>Gwyliwch y 4 clip fideo “Mwy na geiriau” a defnyddiwch y rhain i helpu eich adfyfyrio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a:solidFill>
                <a:srgbClr val="000000"/>
              </a:solidFill>
              <a:effectLst/>
              <a:uFillTx/>
              <a:latin typeface="Calibri"/>
            </a:rPr>
            <a:t>Adfyfyriwch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effectLst/>
              <a:uFillTx/>
            </a:rPr>
            <a:t>Cofiwch gynnwys egwyddorion y “</a:t>
          </a:r>
          <a:r>
            <a:rPr lang="en-GB" sz="2200" b="0" i="0" u="none" strike="noStrike" kern="1200" cap="none" baseline="0" dirty="0" err="1">
              <a:effectLst/>
              <a:uFillTx/>
            </a:rPr>
            <a:t>Cynnig</a:t>
          </a:r>
          <a:r>
            <a:rPr lang="en-GB" sz="2200" b="0" i="0" u="none" strike="noStrike" kern="1200" cap="none" baseline="0" dirty="0">
              <a:effectLst/>
              <a:uFillTx/>
            </a:rPr>
            <a:t> </a:t>
          </a:r>
          <a:r>
            <a:rPr lang="en-GB" sz="2200" b="0" i="0" u="none" strike="noStrike" kern="1200" cap="none" baseline="0" dirty="0" err="1">
              <a:effectLst/>
              <a:uFillTx/>
            </a:rPr>
            <a:t>Gweithredol</a:t>
          </a:r>
          <a:r>
            <a:rPr lang="cy" sz="2200" b="0" i="0" u="none" strike="noStrike" kern="1200" cap="none" baseline="0" dirty="0">
              <a:effectLst/>
              <a:uFillTx/>
            </a:rPr>
            <a:t>”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22/07/2026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21</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25</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200" b="0" i="1" u="none" strike="noStrike" cap="none" baseline="0" dirty="0">
              <a:solidFill>
                <a:srgbClr val="000000"/>
              </a:solidFill>
              <a:effectLst/>
              <a:uFillTx/>
              <a:latin typeface="Arial"/>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26</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DBF4F466-905D-45F7-B994-5C5B45A5DD83}" type="slidenum">
              <a:rPr lang="en-GB" smtClean="0"/>
              <a:t>29</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31</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EFB9C692-AE72-4262-A2B9-F79EA8EDE7D8}"/>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03C15EF-97CE-4A1B-8E8E-18045A0EE6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br>
              <a:rPr sz="1800" dirty="0"/>
            </a:br>
            <a:endParaRPr sz="1800" dirty="0"/>
          </a:p>
        </p:txBody>
      </p:sp>
      <p:sp>
        <p:nvSpPr>
          <p:cNvPr id="84996" name="Slide Number Placeholder 3">
            <a:extLst>
              <a:ext uri="{FF2B5EF4-FFF2-40B4-BE49-F238E27FC236}">
                <a16:creationId xmlns:a16="http://schemas.microsoft.com/office/drawing/2014/main" id="{493334CA-0D74-4FE7-8060-0E67EC1F4D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D4BF38-A351-4D9B-A399-0EDD6C3ED40C}" type="slidenum">
              <a:rPr lang="en-GB" altLang="en-US" smtClean="0"/>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34</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36</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37</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38</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40</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43</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22/07/2026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22/07/2026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22/07/2026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22/07/2026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22/07/2026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22/07/2026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22/07/2026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22/07/2026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22/07/2026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22/07/2026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22/07/2026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22/07/2026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a:solidFill>
                  <a:srgbClr val="FFFFFF"/>
                </a:solidFill>
                <a:effectLst/>
                <a:uFillTx/>
                <a:latin typeface="Calibri"/>
              </a:rPr>
              <a:t>DAPP - Rhaglen Cydgrynhoi</a:t>
            </a:r>
            <a:br>
              <a:rPr sz="2400"/>
            </a:br>
            <a:r>
              <a:rPr lang="cy" sz="2400" b="0" i="0" u="none" strike="noStrike" cap="none" baseline="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FFFFFF"/>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a:solidFill>
                  <a:srgbClr val="000000"/>
                </a:solidFill>
                <a:effectLst/>
                <a:uFillTx/>
                <a:latin typeface="Calibri"/>
              </a:rPr>
              <a:t>Cyfrinachedd </a:t>
            </a:r>
          </a:p>
          <a:p>
            <a:r>
              <a:rPr lang="cy" sz="2200" b="0" i="0" u="none" strike="noStrike" cap="none" baseline="0">
                <a:solidFill>
                  <a:srgbClr val="000000"/>
                </a:solidFill>
                <a:effectLst/>
                <a:uFillTx/>
                <a:latin typeface="Calibri"/>
              </a:rPr>
              <a:t>Parch </a:t>
            </a:r>
          </a:p>
          <a:p>
            <a:r>
              <a:rPr lang="cy" sz="2200" b="0" i="0" u="none" strike="noStrike" cap="none" baseline="0">
                <a:solidFill>
                  <a:srgbClr val="000000"/>
                </a:solidFill>
                <a:effectLst/>
                <a:uFillTx/>
                <a:latin typeface="Calibri"/>
              </a:rPr>
              <a:t>Un sgwrs/un person yn siarad ar y tro</a:t>
            </a:r>
          </a:p>
          <a:p>
            <a:r>
              <a:rPr lang="cy" sz="2200" b="0" i="0" u="none" strike="noStrike" cap="none" baseline="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a:solidFill>
                  <a:srgbClr val="000000"/>
                </a:solidFill>
                <a:effectLst/>
                <a:uFillTx/>
                <a:latin typeface="Calibri"/>
              </a:rPr>
              <a:t>Cyfranogiad – sicrhewch eich bod yn ymgysylltu ac yn canolbwyntio.</a:t>
            </a:r>
          </a:p>
          <a:p>
            <a:endParaRPr lang="en-GB" sz="220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a:solidFill>
                  <a:srgbClr val="000000"/>
                </a:solidFill>
                <a:effectLst/>
                <a:uFillTx/>
                <a:latin typeface="Calibri Light"/>
              </a:rPr>
              <a:t>Nodau</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 eraill yn y portffolio</a:t>
            </a:r>
          </a:p>
          <a:p>
            <a:pPr marL="0" indent="0">
              <a:buNone/>
            </a:pP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a:t>
            </a: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a:t>
            </a:r>
            <a:r>
              <a:rPr lang="en-GB" sz="1900" b="0" i="0" u="none" strike="noStrike" cap="none" baseline="0" dirty="0" err="1">
                <a:solidFill>
                  <a:srgbClr val="000000"/>
                </a:solidFill>
                <a:effectLst/>
                <a:uFillTx/>
                <a:latin typeface="Arial"/>
              </a:rPr>
              <a:t>Cynnig</a:t>
            </a:r>
            <a:r>
              <a:rPr lang="en-GB" sz="1900" b="0" i="0" u="none" strike="noStrike" cap="none" baseline="0" dirty="0">
                <a:solidFill>
                  <a:srgbClr val="000000"/>
                </a:solidFill>
                <a:effectLst/>
                <a:uFillTx/>
                <a:latin typeface="Arial"/>
              </a:rPr>
              <a:t> </a:t>
            </a:r>
            <a:r>
              <a:rPr lang="en-GB" sz="1900" b="0" i="0" u="none" strike="noStrike" cap="none" baseline="0" dirty="0" err="1">
                <a:solidFill>
                  <a:srgbClr val="000000"/>
                </a:solidFill>
                <a:effectLst/>
                <a:uFillTx/>
                <a:latin typeface="Arial"/>
              </a:rPr>
              <a:t>Gweithredol</a:t>
            </a:r>
            <a:r>
              <a:rPr lang="cy" sz="1900" b="0" i="0" u="none" strike="noStrike" cap="none" baseline="0" dirty="0">
                <a:solidFill>
                  <a:srgbClr val="000000"/>
                </a:solidFill>
                <a:effectLst/>
                <a:uFillTx/>
                <a:latin typeface="Arial"/>
              </a:rPr>
              <a:t> </a:t>
            </a:r>
          </a:p>
          <a:p>
            <a:r>
              <a:rPr lang="cy" sz="1900" b="0" i="0" u="none" strike="noStrike" cap="none" baseline="0" dirty="0">
                <a:solidFill>
                  <a:srgbClr val="000000"/>
                </a:solidFill>
                <a:effectLst/>
                <a:uFillTx/>
                <a:latin typeface="Arial"/>
              </a:rPr>
              <a:t>Dylai'r arsyllwr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Adfyfyriwch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a:t>
            </a:r>
            <a:r>
              <a:rPr lang="en-GB" sz="2400" b="0" i="0" u="none" strike="noStrike" cap="none" baseline="0" dirty="0" err="1">
                <a:solidFill>
                  <a:srgbClr val="000000"/>
                </a:solidFill>
                <a:effectLst/>
                <a:uFillTx/>
                <a:latin typeface="Calibri"/>
              </a:rPr>
              <a:t>Cynnig</a:t>
            </a:r>
            <a:r>
              <a:rPr lang="en-GB" sz="2400" b="0" i="0" u="none" strike="noStrike" cap="none" baseline="0" dirty="0">
                <a:solidFill>
                  <a:srgbClr val="000000"/>
                </a:solidFill>
                <a:effectLst/>
                <a:uFillTx/>
                <a:latin typeface="Calibri"/>
              </a:rPr>
              <a:t> </a:t>
            </a:r>
            <a:r>
              <a:rPr lang="en-GB" sz="2400" b="0" i="0" u="none" strike="noStrike" cap="none" baseline="0" dirty="0" err="1">
                <a:solidFill>
                  <a:srgbClr val="000000"/>
                </a:solidFill>
                <a:effectLst/>
                <a:uFillTx/>
                <a:latin typeface="Calibri"/>
              </a:rPr>
              <a:t>Gweithredol</a:t>
            </a:r>
            <a:r>
              <a:rPr lang="cy" sz="2400" b="0" i="0" u="none" strike="noStrike" cap="none" baseline="0" dirty="0">
                <a:solidFill>
                  <a:srgbClr val="000000"/>
                </a:solidFill>
                <a:effectLst/>
                <a:uFillTx/>
                <a:latin typeface="Calibri"/>
              </a:rPr>
              <a:t>” a chyfeirio at “Mwy na Geiriau” (Llywodraeth Cymru, 2012).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5</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a:blip r:embed="rId3">
            <a:alphaModFix amt="47000"/>
            <a:extLst>
              <a:ext uri="{BEBA8EAE-BF5A-486C-A8C5-ECC9F3942E4B}">
                <a14:imgProps xmlns:a14="http://schemas.microsoft.com/office/drawing/2010/main">
                  <a14:imgLayer r:embed="rId4">
                    <a14:imgEffect>
                      <a14:colorTemperature colorTemp="6404"/>
                    </a14:imgEffect>
                    <a14:imgEffect>
                      <a14:saturation sat="219000"/>
                    </a14:imgEffect>
                  </a14:imgLayer>
                </a14:imgProps>
              </a:ext>
            </a:extLst>
          </a:blip>
          <a:srcRect b="25000"/>
          <a:stretch>
            <a:fillRect/>
          </a:stretch>
        </p:blipFill>
        <p:spPr>
          <a:xfrm>
            <a:off x="0" y="10"/>
            <a:ext cx="12191980" cy="6857990"/>
          </a:xfrm>
          <a:prstGeom prst="rect">
            <a:avLst/>
          </a:prstGeom>
          <a:effectLst>
            <a:outerShdw blurRad="1270000" dist="50800" dir="5400000" algn="ctr" rotWithShape="0">
              <a:srgbClr val="000000"/>
            </a:outerShdw>
          </a:effectLst>
        </p:spPr>
      </p:pic>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495310" y="275835"/>
            <a:ext cx="10515600" cy="1325563"/>
          </a:xfrm>
        </p:spPr>
        <p:txBody>
          <a:bodyPr>
            <a:normAutofit/>
          </a:bodyPr>
          <a:lstStyle/>
          <a:p>
            <a:r>
              <a:rPr lang="cy" sz="4400" b="1" i="0" u="none" strike="noStrike" cap="none" baseline="0">
                <a:solidFill>
                  <a:srgbClr val="FFFFFF"/>
                </a:solidFill>
                <a:effectLst/>
                <a:uFillTx/>
                <a:latin typeface="Calibri Light"/>
              </a:rPr>
              <a:t>Caniatâd/Cydsyniad</a:t>
            </a:r>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sz="half" idx="1"/>
          </p:nvPr>
        </p:nvSpPr>
        <p:spPr>
          <a:xfrm>
            <a:off x="495310" y="1690688"/>
            <a:ext cx="5181600" cy="4351338"/>
          </a:xfrm>
        </p:spPr>
        <p:txBody>
          <a:bodyPr>
            <a:normAutofit fontScale="92500" lnSpcReduction="20000"/>
          </a:bodyPr>
          <a:lstStyle/>
          <a:p>
            <a:r>
              <a:rPr lang="cy" b="1" dirty="0">
                <a:solidFill>
                  <a:srgbClr val="FFFFFF"/>
                </a:solidFill>
                <a:latin typeface="Arial"/>
              </a:rPr>
              <a:t>Rhaid cael </a:t>
            </a:r>
            <a:r>
              <a:rPr lang="cy" sz="2800" b="1" i="0" u="none" strike="noStrike" cap="none" baseline="0" dirty="0">
                <a:solidFill>
                  <a:srgbClr val="FFFFFF"/>
                </a:solidFill>
                <a:effectLst/>
                <a:uFillTx/>
                <a:latin typeface="Arial"/>
              </a:rPr>
              <a:t>caniatâd</a:t>
            </a:r>
            <a:r>
              <a:rPr lang="cy" sz="2800" b="0" i="0" u="none" strike="noStrike" cap="none" baseline="0" dirty="0">
                <a:solidFill>
                  <a:srgbClr val="FFFFFF"/>
                </a:solidFill>
                <a:effectLst/>
                <a:uFillTx/>
                <a:latin typeface="Arial"/>
              </a:rPr>
              <a:t> yr unigolyn </a:t>
            </a:r>
            <a:r>
              <a:rPr lang="cy" sz="2800" i="0" u="none" strike="noStrike" cap="none" baseline="0" dirty="0">
                <a:solidFill>
                  <a:srgbClr val="FFFFFF"/>
                </a:solidFill>
                <a:effectLst/>
                <a:uFillTx/>
                <a:latin typeface="Arial"/>
              </a:rPr>
              <a:t>cyn i'r arsylwad ddigwydd a rhaid gwirio eto cyn dechrau’r arsylwad. Rhaid trafod hyn ac effaith yr arsylwad ar yr unigolyn yn adran “cyd-destun” tasg 2. </a:t>
            </a:r>
          </a:p>
          <a:p>
            <a:r>
              <a:rPr lang="cy" sz="2800" b="0" i="0" u="none" strike="noStrike" cap="none" baseline="0" dirty="0">
                <a:solidFill>
                  <a:srgbClr val="FFFFFF"/>
                </a:solidFill>
                <a:effectLst/>
                <a:uFillTx/>
                <a:latin typeface="Arial"/>
              </a:rPr>
              <a:t>Trafodwch/paratowch yr unigolyn/teulu/gofalwr ar gyfer y cais am adborth ar ôl yr arsylwad. Dywedwch wrth yr unigolyn ei bod yn iawn rhoi beirniadaeth adeiladol. </a:t>
            </a:r>
          </a:p>
          <a:p>
            <a:endParaRPr lang="en-US" dirty="0"/>
          </a:p>
        </p:txBody>
      </p:sp>
      <p:sp>
        <p:nvSpPr>
          <p:cNvPr id="4" name="Content Placeholder 3">
            <a:extLst>
              <a:ext uri="{FF2B5EF4-FFF2-40B4-BE49-F238E27FC236}">
                <a16:creationId xmlns:a16="http://schemas.microsoft.com/office/drawing/2014/main" id="{07778F40-BFD5-A8E4-83B7-F3CB8E5FFF78}"/>
              </a:ext>
            </a:extLst>
          </p:cNvPr>
          <p:cNvSpPr>
            <a:spLocks noGrp="1"/>
          </p:cNvSpPr>
          <p:nvPr>
            <p:ph sz="half" idx="2"/>
          </p:nvPr>
        </p:nvSpPr>
        <p:spPr>
          <a:xfrm>
            <a:off x="6515092" y="1690688"/>
            <a:ext cx="5181600" cy="4351338"/>
          </a:xfrm>
        </p:spPr>
        <p:txBody>
          <a:bodyPr>
            <a:normAutofit fontScale="92500" lnSpcReduction="20000"/>
          </a:bodyPr>
          <a:lstStyle/>
          <a:p>
            <a:r>
              <a:rPr lang="cy" sz="2800" b="0" i="0" u="none" strike="noStrike" cap="none" baseline="0">
                <a:solidFill>
                  <a:srgbClr val="FFFFFF"/>
                </a:solidFill>
                <a:effectLst/>
                <a:uFillTx/>
                <a:latin typeface="Calibri"/>
              </a:rPr>
              <a:t>Dylai’r unigolyn roi cysyniad (er y gallai fod yn berthnasol gofyn i ofalwyr hefyd). Os nad yw’r unigolyn yn gallu rhoi cydsyniad oherwydd galluedd, yna dylai dysgwyr ystyried ai hwn yw’r darn cywir o waith i’w arsylwi. Os oes problemau galluedd ym mhob achos, yna bydd angen i’r dysgwr fod yn glir iawn ynglŷn â cheisio cynnwys yr unigolyn, yr hyn a wnaeth nesaf a sut y daeth i’r casgliad ynghylch pwy ddylai roi caniatâd/cydsyniad. </a:t>
            </a:r>
          </a:p>
          <a:p>
            <a:endParaRPr lang="en-US"/>
          </a:p>
        </p:txBody>
      </p:sp>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498910" cy="365125"/>
          </a:xfrm>
        </p:spPr>
        <p:txBody>
          <a:bodyPr>
            <a:normAutofit/>
          </a:bodyPr>
          <a:lstStyle/>
          <a:p>
            <a:pPr>
              <a:spcAft>
                <a:spcPts val="600"/>
              </a:spcAft>
            </a:pPr>
            <a:r>
              <a:rPr lang="cy" sz="1100" b="0" i="0" u="none" strike="noStrike" cap="none" baseline="0" dirty="0">
                <a:solidFill>
                  <a:srgbClr val="808080"/>
                </a:solidFill>
                <a:effectLst/>
                <a:uFillTx/>
                <a:latin typeface="Calibri"/>
              </a:rPr>
              <a:t>PORTH AGORED - Cydgrynhoi'r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6</a:t>
            </a:fld>
            <a:endParaRPr lang="en-GB">
              <a:solidFill>
                <a:schemeClr val="tx1">
                  <a:lumMod val="50000"/>
                  <a:lumOff val="50000"/>
                </a:schemeClr>
              </a:solidFill>
            </a:endParaRPr>
          </a:p>
        </p:txBody>
      </p:sp>
    </p:spTree>
    <p:extLst>
      <p:ext uri="{BB962C8B-B14F-4D97-AF65-F5344CB8AC3E}">
        <p14:creationId xmlns:p14="http://schemas.microsoft.com/office/powerpoint/2010/main" val="2087210977"/>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p:txBody>
          <a:bodyPr>
            <a:normAutofit fontScale="90000"/>
          </a:bodyPr>
          <a:lstStyle/>
          <a:p>
            <a:r>
              <a:rPr lang="cy" sz="5400" b="1" i="0" u="none" strike="noStrike" cap="none" baseline="0">
                <a:solidFill>
                  <a:srgbClr val="000000"/>
                </a:solidFill>
                <a:effectLst/>
                <a:uFillTx/>
                <a:latin typeface="Arial"/>
              </a:rPr>
              <a:t>Canlyniadau Dysgu GCC </a:t>
            </a:r>
            <a:br>
              <a:rPr sz="5400"/>
            </a:br>
            <a:r>
              <a:rPr lang="cy" sz="4400" b="0" i="0" u="none" strike="noStrike" cap="none" baseline="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9788" y="1681163"/>
            <a:ext cx="10512424" cy="823912"/>
          </a:xfrm>
        </p:spPr>
        <p:txBody>
          <a:bodyPr>
            <a:normAutofit fontScale="92500"/>
          </a:bodyPr>
          <a:lstStyle/>
          <a:p>
            <a:r>
              <a:rPr lang="cy" sz="2400" b="0" i="0" u="none" strike="noStrike" cap="none" baseline="0">
                <a:solidFill>
                  <a:srgbClr val="000000"/>
                </a:solidFill>
                <a:effectLst/>
                <a:uFillTx/>
                <a:latin typeface="Calibri"/>
              </a:rPr>
              <a:t>Dyma'r 2 ganlyniad dysgu i ddangos tysiolaeth ar eu cyfer. Yna caiff y rhain eu dadansoddi ymhellach yn “feini prawf asesu” sy’n rhoi mwy o fanylion am sut i wneud hyn.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p:txBody>
          <a:bodyPr>
            <a:normAutofit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1" u="none" strike="noStrike" cap="none" baseline="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0" i="0" u="none" strike="noStrike" cap="none" baseline="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a:effectLst/>
                <a:uFillTx/>
              </a:rPr>
              <a:t>1.2.</a:t>
            </a:r>
            <a:r>
              <a:rPr lang="cy" sz="2800" b="0" i="0" u="none" strike="noStrike" cap="none" baseline="0">
                <a:solidFill>
                  <a:srgbClr val="000000"/>
                </a:solidFill>
                <a:effectLst/>
                <a:uFillTx/>
                <a:latin typeface="Calibri"/>
              </a:rPr>
              <a:t> </a:t>
            </a:r>
            <a:r>
              <a:rPr lang="cy" sz="2800" b="0" i="0" u="none" strike="noStrike" cap="none" baseline="0">
                <a:solidFill>
                  <a:srgbClr val="000000"/>
                </a:solidFill>
                <a:effectLst/>
                <a:uFillTx/>
                <a:latin typeface="Arial"/>
              </a:rPr>
              <a:t>Defnyddio dull sy’n canolbwyntio ar y dinesydd, ac ar ganlyniadau, i wneud asesiadau amrywiol er mwyn hybu a chefnogi llesiant</a:t>
            </a:r>
          </a:p>
          <a:p>
            <a:endParaRPr lang="en-US"/>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p:txBody>
          <a:bodyPr>
            <a:normAutofit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0" u="none" strike="noStrike" cap="none" baseline="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1" u="none" strike="noStrike" cap="none" baseline="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0" i="0" u="none" strike="noStrike" cap="none" baseline="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a:effectLst/>
                <a:uFillTx/>
              </a:rPr>
              <a:t>2.1.</a:t>
            </a:r>
            <a:r>
              <a:rPr lang="cy" sz="2800" b="0" i="0" u="none" strike="noStrike" cap="none" baseline="0">
                <a:solidFill>
                  <a:srgbClr val="000000"/>
                </a:solidFill>
                <a:effectLst/>
                <a:uFillTx/>
                <a:latin typeface="Calibri"/>
              </a:rPr>
              <a:t> </a:t>
            </a:r>
            <a:r>
              <a:rPr lang="cy" sz="2800" b="0" i="0" u="none" strike="noStrike" cap="none" baseline="0">
                <a:solidFill>
                  <a:srgbClr val="000000"/>
                </a:solidFill>
                <a:effectLst/>
                <a:uFillTx/>
                <a:latin typeface="Arial"/>
              </a:rPr>
              <a:t>Cyfathrebu’n effeithiol gyda phobl sydd angen gofal a chymorth a’u gofalwyr</a:t>
            </a:r>
          </a:p>
          <a:p>
            <a:endParaRPr lang="en-US"/>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a:t>
            </a:r>
            <a:r>
              <a:rPr lang="en-GB" sz="1600" b="0" i="0" u="none" strike="noStrike" cap="none" baseline="0" dirty="0" err="1">
                <a:solidFill>
                  <a:srgbClr val="000000"/>
                </a:solidFill>
                <a:effectLst/>
                <a:uFillTx/>
                <a:latin typeface="Arial"/>
              </a:rPr>
              <a:t>Cynnig</a:t>
            </a:r>
            <a:r>
              <a:rPr lang="en-GB" sz="1600" b="0" i="0" u="none" strike="noStrike" cap="none" baseline="0" dirty="0">
                <a:solidFill>
                  <a:srgbClr val="000000"/>
                </a:solidFill>
                <a:effectLst/>
                <a:uFillTx/>
                <a:latin typeface="Arial"/>
              </a:rPr>
              <a:t> </a:t>
            </a:r>
            <a:r>
              <a:rPr lang="en-GB" sz="1600" b="0" i="0" u="none" strike="noStrike" cap="none" baseline="0" dirty="0" err="1">
                <a:solidFill>
                  <a:srgbClr val="000000"/>
                </a:solidFill>
                <a:effectLst/>
                <a:uFillTx/>
                <a:latin typeface="Arial"/>
              </a:rPr>
              <a:t>Gweithredol</a:t>
            </a:r>
            <a:r>
              <a:rPr lang="cy" sz="1600" b="0" i="0" u="none" strike="noStrike" cap="none" baseline="0" dirty="0">
                <a:solidFill>
                  <a:srgbClr val="000000"/>
                </a:solidFill>
                <a:effectLst/>
                <a:uFillTx/>
                <a:latin typeface="Arial"/>
              </a:rPr>
              <a:t>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Cydgrynhoi'r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8</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a:solidFill>
                  <a:srgbClr val="000000"/>
                </a:solidFill>
                <a:effectLst/>
                <a:uFillTx/>
                <a:latin typeface="Arial"/>
              </a:rPr>
              <a:t>Diffiniad o Gydweithio, Cydgynhyrchu a Phartneriaeth</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10</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99647" y="1707776"/>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11</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5703683"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a:extLst>
              <a:ext uri="{28A0092B-C50C-407E-A947-70E740481C1C}">
                <a14:useLocalDpi xmlns:a14="http://schemas.microsoft.com/office/drawing/2010/main" val="0"/>
              </a:ext>
            </a:extLst>
          </a:blip>
          <a:stretch>
            <a:fillRect/>
          </a:stretch>
        </p:blipFill>
        <p:spPr>
          <a:xfrm>
            <a:off x="1192148" y="1480251"/>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405383" y="493986"/>
            <a:ext cx="5142603" cy="6054298"/>
          </a:xfrm>
        </p:spPr>
        <p:txBody>
          <a:bodyPr>
            <a:normAutofit/>
          </a:bodyPr>
          <a:lstStyle/>
          <a:p>
            <a:pPr marL="109537" indent="0">
              <a:buNone/>
              <a:tabLst>
                <a:tab pos="3883025" algn="l"/>
              </a:tabLst>
            </a:pPr>
            <a:r>
              <a:rPr lang="cy" sz="2400" b="0" i="0" u="none" strike="noStrike" cap="none" baseline="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a:solidFill>
                  <a:srgbClr val="000000"/>
                </a:solidFill>
                <a:effectLst/>
                <a:uFillTx/>
                <a:latin typeface="Arial"/>
              </a:rPr>
              <a:t>Bydd amrywiaeth o 'ddatrysiadau'</a:t>
            </a:r>
          </a:p>
          <a:p>
            <a:pPr>
              <a:buFontTx/>
              <a:buChar char="•"/>
              <a:tabLst>
                <a:tab pos="3883025" algn="l"/>
              </a:tabLst>
            </a:pPr>
            <a:r>
              <a:rPr lang="cy" sz="2400" b="0" i="0" u="none" strike="noStrike" cap="none" baseline="0">
                <a:solidFill>
                  <a:srgbClr val="000000"/>
                </a:solidFill>
                <a:effectLst/>
                <a:uFillTx/>
                <a:latin typeface="Arial"/>
              </a:rPr>
              <a:t>Bydd pethau'n newid</a:t>
            </a:r>
          </a:p>
          <a:p>
            <a:pPr>
              <a:buFontTx/>
              <a:buChar char="•"/>
              <a:tabLst>
                <a:tab pos="3883025" algn="l"/>
              </a:tabLst>
            </a:pPr>
            <a:r>
              <a:rPr lang="cy" sz="2400" b="0" i="0" u="none" strike="noStrike" cap="none" baseline="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a:solidFill>
                  <a:srgbClr val="000000"/>
                </a:solidFill>
                <a:effectLst/>
                <a:uFillTx/>
                <a:latin typeface="Arial"/>
              </a:rPr>
              <a:t>Bydd llawer o safbwyntiau eraill ar sefyllfa.</a:t>
            </a:r>
          </a:p>
          <a:p>
            <a:pPr marL="0" indent="0">
              <a:buNone/>
              <a:tabLst>
                <a:tab pos="3883025" algn="l"/>
              </a:tabLst>
            </a:pPr>
            <a:r>
              <a:rPr lang="cy" sz="1700" b="0" i="1" u="none" strike="noStrike" cap="none" baseline="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12</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TextBox 4">
            <a:extLst>
              <a:ext uri="{FF2B5EF4-FFF2-40B4-BE49-F238E27FC236}">
                <a16:creationId xmlns:a16="http://schemas.microsoft.com/office/drawing/2014/main" id="{4F813C86-A747-C19D-67D9-5FEC53143A4D}"/>
              </a:ext>
            </a:extLst>
          </p:cNvPr>
          <p:cNvSpPr txBox="1"/>
          <p:nvPr/>
        </p:nvSpPr>
        <p:spPr>
          <a:xfrm>
            <a:off x="412638" y="4742968"/>
            <a:ext cx="5147746" cy="1631216"/>
          </a:xfrm>
          <a:prstGeom prst="rect">
            <a:avLst/>
          </a:prstGeom>
          <a:noFill/>
        </p:spPr>
        <p:txBody>
          <a:bodyPr wrap="square">
            <a:spAutoFit/>
          </a:bodyPr>
          <a:lstStyle/>
          <a:p>
            <a:pPr marL="0" indent="0">
              <a:buNone/>
            </a:pPr>
            <a:r>
              <a:rPr lang="cy" sz="2000" b="0" i="0" u="none" strike="noStrike" cap="none" baseline="0" dirty="0">
                <a:solidFill>
                  <a:srgbClr val="262626"/>
                </a:solidFill>
                <a:effectLst/>
                <a:uFillTx/>
                <a:latin typeface="Arial"/>
              </a:rPr>
              <a:t>Mae ymarfer beirniadol yn canolbwyntio mwy ar </a:t>
            </a:r>
            <a:r>
              <a:rPr lang="cy" sz="2000" b="1" i="0" u="none" strike="noStrike" cap="none" baseline="0" dirty="0">
                <a:solidFill>
                  <a:srgbClr val="262626"/>
                </a:solidFill>
                <a:effectLst/>
                <a:uFillTx/>
                <a:latin typeface="Arial"/>
              </a:rPr>
              <a:t>ddulliau gwerthuso beirniadol</a:t>
            </a:r>
            <a:r>
              <a:rPr lang="cy" sz="2000" b="0" i="0" u="none" strike="noStrike" cap="none" baseline="0" dirty="0">
                <a:solidFill>
                  <a:srgbClr val="262626"/>
                </a:solidFill>
                <a:effectLst/>
                <a:uFillTx/>
                <a:latin typeface="Arial"/>
              </a:rPr>
              <a:t> i ymarfer, yn hytrach na bodloni terfynau amser yn unig, neu ddibyniaeth anfeirniadol ar ddulliau a thechnegau. </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94826" y="1332014"/>
            <a:ext cx="3523235" cy="3523235"/>
          </a:xfrm>
          <a:prstGeom prst="rect">
            <a:avLst/>
          </a:prstGeo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13</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14</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792532" y="141205"/>
            <a:ext cx="4596245" cy="1711119"/>
          </a:xfrm>
        </p:spPr>
        <p:txBody>
          <a:bodyPr anchor="ctr">
            <a:normAutofit fontScale="90000"/>
          </a:bodyPr>
          <a:lstStyle/>
          <a:p>
            <a:br>
              <a:rPr sz="2800"/>
            </a:br>
            <a:r>
              <a:rPr lang="cy" sz="3600" b="1" i="0" u="none" strike="noStrike" cap="none" baseline="0">
                <a:solidFill>
                  <a:srgbClr val="000000"/>
                </a:solidFill>
                <a:effectLst/>
                <a:uFillTx/>
                <a:latin typeface="Calibri Light"/>
              </a:rPr>
              <a:t>Ymarfer 2 </a:t>
            </a:r>
            <a:br>
              <a:rPr sz="3600"/>
            </a:br>
            <a:r>
              <a:rPr lang="cy" sz="3600" b="1" i="0" u="none" strike="noStrike" cap="none" baseline="0">
                <a:solidFill>
                  <a:srgbClr val="000000"/>
                </a:solidFill>
                <a:effectLst/>
                <a:uFillTx/>
                <a:latin typeface="Calibri Light"/>
              </a:rPr>
              <a:t>Modelau Cyfranogiad</a:t>
            </a:r>
            <a:br>
              <a:rPr sz="2800"/>
            </a:br>
            <a:endParaRPr sz="280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8207" y="2084207"/>
            <a:ext cx="5020292" cy="4541909"/>
          </a:xfrm>
        </p:spPr>
        <p:txBody>
          <a:bodyPr anchor="ctr">
            <a:normAutofit lnSpcReduction="10000"/>
          </a:bodyPr>
          <a:lstStyle/>
          <a:p>
            <a:r>
              <a:rPr lang="cy" sz="2000" b="0" i="0" u="none" strike="noStrike" cap="none" baseline="0">
                <a:solidFill>
                  <a:srgbClr val="000000"/>
                </a:solidFill>
                <a:effectLst/>
                <a:uFillTx/>
                <a:latin typeface="Calibri"/>
              </a:rPr>
              <a:t>Gan ddefnyddio un o’r modelau cyfranogiad ystyriwch achos yr ydych wedi bod yn rhan ohono lle rydych yn teimlo eich bod wedi gweithio’n dda mewn cydweithrediad ag unigolion/teuluoedd/gofalwyr (defnyddiwch fodel arall os oes gennych un sy'n well gennych)</a:t>
            </a:r>
          </a:p>
          <a:p>
            <a:r>
              <a:rPr lang="cy" sz="2000" b="0" i="0" u="none" strike="noStrike" cap="none" baseline="0">
                <a:solidFill>
                  <a:srgbClr val="000000"/>
                </a:solidFill>
                <a:effectLst/>
                <a:uFillTx/>
                <a:latin typeface="Calibri"/>
              </a:rPr>
              <a:t>Pa gyfnod o gyfranogiad wnaethoch chi ei gyrraedd yn y darn hwn o waith? </a:t>
            </a:r>
          </a:p>
          <a:p>
            <a:r>
              <a:rPr lang="cy" sz="2000" b="0" i="0" u="none" strike="noStrike" cap="none" baseline="0">
                <a:solidFill>
                  <a:srgbClr val="000000"/>
                </a:solidFill>
                <a:effectLst/>
                <a:uFillTx/>
                <a:latin typeface="Calibri"/>
              </a:rPr>
              <a:t>Yn eich barn chi, pa wahaniaeth a wnaeth eich ymarfer i brofiad yr unigolion/teuluoedd/gofalwyr?</a:t>
            </a:r>
          </a:p>
          <a:p>
            <a:r>
              <a:rPr lang="cy" sz="2000" b="0" i="0" u="none" strike="noStrike" cap="none" baseline="0">
                <a:solidFill>
                  <a:srgbClr val="000000"/>
                </a:solidFill>
                <a:effectLst/>
                <a:uFillTx/>
                <a:latin typeface="Calibri"/>
              </a:rPr>
              <a:t>Beth fyddech chi’n ei nodi fel yr agwedd bwysicaf ar gydweithio yn y darn hwn o waith?</a:t>
            </a:r>
          </a:p>
          <a:p>
            <a:pPr marL="109537" indent="0">
              <a:buNone/>
            </a:pPr>
            <a:r>
              <a:rPr lang="en-GB" sz="1700"/>
              <a:t>                                 </a:t>
            </a:r>
          </a:p>
          <a:p>
            <a:endParaRPr lang="en-GB" sz="1700"/>
          </a:p>
          <a:p>
            <a:endParaRPr lang="en-GB" sz="1700"/>
          </a:p>
          <a:p>
            <a:endParaRPr lang="en-GB" sz="170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15</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17</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a:bodyPr>
          <a:lstStyle/>
          <a:p>
            <a:r>
              <a:rPr lang="cy" sz="2000" b="1" i="0" u="none" strike="noStrike" cap="none" baseline="0">
                <a:solidFill>
                  <a:srgbClr val="1F1F1F"/>
                </a:solidFill>
                <a:effectLst/>
                <a:uFillTx/>
                <a:latin typeface="Arial"/>
              </a:rPr>
              <a:t>Canran y bobl 3 oed neu hŷn sy’n gallu siarad Cymraeg, yn ôl ACEHI, 2021</a:t>
            </a:r>
            <a:br>
              <a:rPr sz="2000"/>
            </a:br>
            <a:endParaRPr sz="200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18</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fontScale="90000"/>
          </a:bodyPr>
          <a:lstStyle/>
          <a:p>
            <a:pPr>
              <a:lnSpc>
                <a:spcPct val="90000"/>
              </a:lnSpc>
              <a:defRPr/>
            </a:pPr>
            <a:r>
              <a:rPr lang="cy" b="0" i="0" u="none" strike="noStrike" cap="none" baseline="0" dirty="0">
                <a:effectLst/>
                <a:uFillTx/>
              </a:rPr>
              <a:t>Deddf Gwasanaethau Cymdeithasol a Llesiant (Cymru) 2014 </a:t>
            </a:r>
            <a:br>
              <a:rPr lang="cy" b="0" i="0" u="none" strike="noStrike" cap="none" baseline="0" dirty="0">
                <a:effectLst/>
                <a:uFillTx/>
              </a:rPr>
            </a:br>
            <a:r>
              <a:rPr lang="cy" b="0" i="0" u="none" strike="noStrike" cap="none" baseline="0" dirty="0">
                <a:effectLst/>
                <a:uFillTx/>
              </a:rPr>
              <a:t>Y </a:t>
            </a:r>
            <a:r>
              <a:rPr lang="en-GB" b="0" i="0" u="none" strike="noStrike" cap="none" baseline="0" dirty="0" err="1">
                <a:effectLst/>
                <a:uFillTx/>
              </a:rPr>
              <a:t>Cynnig</a:t>
            </a:r>
            <a:r>
              <a:rPr lang="en-GB" b="0" i="0" u="none" strike="noStrike" cap="none" baseline="0" dirty="0">
                <a:effectLst/>
                <a:uFillTx/>
              </a:rPr>
              <a:t> </a:t>
            </a:r>
            <a:r>
              <a:rPr lang="en-GB" b="0" i="0" u="none" strike="noStrike" cap="none" baseline="0" dirty="0" err="1">
                <a:effectLst/>
                <a:uFillTx/>
              </a:rPr>
              <a:t>Gweithredol</a:t>
            </a:r>
            <a:r>
              <a:rPr lang="cy" b="0" i="0" u="none" strike="noStrike" cap="none" baseline="0" dirty="0">
                <a:effectLst/>
                <a:uFillTx/>
              </a:rPr>
              <a:t> - Mwy Na Geiriau</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a:t>
            </a:r>
            <a:r>
              <a:rPr lang="en-GB" sz="2800" b="0" i="0" u="none" strike="noStrike" cap="none" baseline="0" dirty="0" err="1">
                <a:solidFill>
                  <a:srgbClr val="000000"/>
                </a:solidFill>
                <a:effectLst/>
                <a:uFillTx/>
                <a:latin typeface="Calibri"/>
              </a:rPr>
              <a:t>Cynnig</a:t>
            </a:r>
            <a:r>
              <a:rPr lang="en-GB" sz="2800" b="0" i="0" u="none" strike="noStrike" cap="none" baseline="0" dirty="0">
                <a:solidFill>
                  <a:srgbClr val="000000"/>
                </a:solidFill>
                <a:effectLst/>
                <a:uFillTx/>
                <a:latin typeface="Calibri"/>
              </a:rPr>
              <a:t> </a:t>
            </a:r>
            <a:r>
              <a:rPr lang="en-GB" sz="2800" b="0" i="0" u="none" strike="noStrike" cap="none" baseline="0" dirty="0" err="1">
                <a:solidFill>
                  <a:srgbClr val="000000"/>
                </a:solidFill>
                <a:effectLst/>
                <a:uFillTx/>
                <a:latin typeface="Calibri"/>
              </a:rPr>
              <a:t>Gweithredol</a:t>
            </a:r>
            <a:r>
              <a:rPr lang="cy" sz="2800" b="0" i="0" u="none" strike="noStrike" cap="none" baseline="0" dirty="0">
                <a:solidFill>
                  <a:srgbClr val="000000"/>
                </a:solidFill>
                <a:effectLst/>
                <a:uFillTx/>
                <a:latin typeface="Calibri"/>
              </a:rPr>
              <a:t>’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a:t>
            </a:r>
            <a:r>
              <a:rPr lang="en-GB" sz="2800" b="0" i="0" u="none" strike="noStrike" cap="none" baseline="0" dirty="0" err="1">
                <a:solidFill>
                  <a:srgbClr val="000000"/>
                </a:solidFill>
                <a:effectLst/>
                <a:uFillTx/>
                <a:latin typeface="Calibri"/>
              </a:rPr>
              <a:t>Cynnig</a:t>
            </a:r>
            <a:r>
              <a:rPr lang="en-GB" sz="2800" b="0" i="0" u="none" strike="noStrike" cap="none" baseline="0" dirty="0">
                <a:solidFill>
                  <a:srgbClr val="000000"/>
                </a:solidFill>
                <a:effectLst/>
                <a:uFillTx/>
                <a:latin typeface="Calibri"/>
              </a:rPr>
              <a:t> </a:t>
            </a:r>
            <a:r>
              <a:rPr lang="en-GB" sz="2800" b="0" i="0" u="none" strike="noStrike" cap="none" baseline="0" dirty="0" err="1">
                <a:solidFill>
                  <a:srgbClr val="000000"/>
                </a:solidFill>
                <a:effectLst/>
                <a:uFillTx/>
                <a:latin typeface="Calibri"/>
              </a:rPr>
              <a:t>Gweithredol</a:t>
            </a:r>
            <a:r>
              <a:rPr lang="cy" sz="2800" b="0" i="0" u="none" strike="noStrike" cap="none" baseline="0" dirty="0">
                <a:solidFill>
                  <a:srgbClr val="000000"/>
                </a:solidFill>
                <a:effectLst/>
                <a:uFillTx/>
                <a:latin typeface="Calibri"/>
              </a:rPr>
              <a:t>'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a:solidFill>
                  <a:srgbClr val="898989"/>
                </a:solidFill>
                <a:effectLst/>
                <a:uFillTx/>
                <a:latin typeface="Calibri"/>
              </a:rPr>
              <a:t>PORTH AGORED - Cydgrynhoi'r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19</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a:bodyPr>
          <a:lstStyle/>
          <a:p>
            <a:pPr marL="109537" indent="0">
              <a:buNone/>
              <a:defRPr/>
            </a:pPr>
            <a:r>
              <a:rPr lang="cy" sz="1900" b="1" i="0" u="none" strike="noStrike" cap="none" baseline="0">
                <a:solidFill>
                  <a:srgbClr val="000000"/>
                </a:solidFill>
                <a:effectLst/>
                <a:uFillTx/>
                <a:latin typeface="Calibri"/>
              </a:rPr>
              <a:t>Mwy na geiriau - Gwenan Prysor </a:t>
            </a:r>
          </a:p>
          <a:p>
            <a:pPr marL="109537" indent="0">
              <a:buNone/>
              <a:defRPr/>
            </a:pPr>
            <a:r>
              <a:rPr lang="cy" sz="1900" b="1" i="0" u="none" strike="noStrike" cap="none" baseline="0">
                <a:solidFill>
                  <a:srgbClr val="000000"/>
                </a:solidFill>
                <a:effectLst/>
                <a:uFillTx/>
                <a:latin typeface="Calibri"/>
                <a:hlinkClick r:id="rId3" history="0"/>
              </a:rPr>
              <a:t>https://youtu.be/qS-9F_qqOXo</a:t>
            </a:r>
          </a:p>
          <a:p>
            <a:pPr marL="109537" indent="0">
              <a:buNone/>
              <a:defRPr/>
            </a:pPr>
            <a:r>
              <a:rPr lang="cy" sz="1900" b="1" i="0" u="none" strike="noStrike" cap="none" baseline="0">
                <a:solidFill>
                  <a:srgbClr val="000000"/>
                </a:solidFill>
                <a:effectLst/>
                <a:uFillTx/>
                <a:latin typeface="Calibri"/>
              </a:rPr>
              <a:t>Mwy na geiriau - Hywel Jones</a:t>
            </a:r>
          </a:p>
          <a:p>
            <a:pPr>
              <a:defRPr/>
            </a:pPr>
            <a:r>
              <a:rPr lang="cy" sz="1900" b="0" i="0" u="none" strike="noStrike" cap="none" baseline="0">
                <a:solidFill>
                  <a:srgbClr val="000000"/>
                </a:solidFill>
                <a:effectLst/>
                <a:uFillTx/>
                <a:latin typeface="Calibri"/>
                <a:hlinkClick r:id="rId4" history="0"/>
              </a:rPr>
              <a:t>https://youtu.be/YTzMZ4Hqo7Y</a:t>
            </a:r>
          </a:p>
          <a:p>
            <a:pPr marL="109537" indent="0">
              <a:buNone/>
              <a:defRPr/>
            </a:pPr>
            <a:r>
              <a:rPr lang="cy" sz="1900" b="1" i="0" u="none" strike="noStrike" cap="none" baseline="0">
                <a:solidFill>
                  <a:srgbClr val="000000"/>
                </a:solidFill>
                <a:effectLst/>
                <a:uFillTx/>
                <a:latin typeface="Calibri"/>
              </a:rPr>
              <a:t>Mwy na geiriau - Wyn Gruffydd</a:t>
            </a:r>
          </a:p>
          <a:p>
            <a:pPr>
              <a:defRPr/>
            </a:pPr>
            <a:r>
              <a:rPr lang="cy" sz="1900" b="0" i="0" u="none" strike="noStrike" cap="none" baseline="0">
                <a:solidFill>
                  <a:srgbClr val="000000"/>
                </a:solidFill>
                <a:effectLst/>
                <a:uFillTx/>
                <a:latin typeface="Calibri"/>
                <a:hlinkClick r:id="rId5" history="0"/>
              </a:rPr>
              <a:t>https://youtu.be/IOOs62dzOE4</a:t>
            </a:r>
          </a:p>
          <a:p>
            <a:pPr marL="109537" indent="0">
              <a:buNone/>
              <a:defRPr/>
            </a:pPr>
            <a:r>
              <a:rPr lang="cy" sz="1900" b="1" i="0" u="none" strike="noStrike" cap="none" baseline="0">
                <a:solidFill>
                  <a:srgbClr val="000000"/>
                </a:solidFill>
                <a:effectLst/>
                <a:uFillTx/>
                <a:latin typeface="Calibri"/>
              </a:rPr>
              <a:t>Mwy na geiriau - Iola Gruffydd</a:t>
            </a:r>
          </a:p>
          <a:p>
            <a:pPr>
              <a:defRPr/>
            </a:pPr>
            <a:r>
              <a:rPr lang="cy" sz="1900" b="0" i="0" u="none" strike="noStrike" cap="none" baseline="0">
                <a:solidFill>
                  <a:srgbClr val="000000"/>
                </a:solidFill>
                <a:effectLst/>
                <a:uFillTx/>
                <a:latin typeface="Calibri"/>
                <a:hlinkClick r:id="rId6" history="0"/>
              </a:rPr>
              <a:t>https://youtu.be/2iF41nNoM5M</a:t>
            </a:r>
          </a:p>
          <a:p>
            <a:pPr marL="109537" indent="0">
              <a:buNone/>
              <a:defRPr/>
            </a:pPr>
            <a:r>
              <a:rPr lang="cy" sz="2400" b="0" i="0" u="none" strike="noStrike" cap="none" baseline="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20</a:t>
            </a:fld>
            <a:endParaRPr lang="en-GB" altLang="en-US"/>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dirty="0">
                <a:solidFill>
                  <a:srgbClr val="000000"/>
                </a:solidFill>
                <a:effectLst/>
                <a:uFillTx/>
                <a:latin typeface="Calibri"/>
              </a:rPr>
              <a:t>Ymarfer 3 </a:t>
            </a:r>
          </a:p>
          <a:p>
            <a:r>
              <a:rPr lang="cy" sz="2600" b="0" i="0" u="none" strike="noStrike" cap="none" baseline="0" dirty="0">
                <a:solidFill>
                  <a:srgbClr val="000000"/>
                </a:solidFill>
                <a:effectLst/>
                <a:uFillTx/>
                <a:latin typeface="Calibri"/>
              </a:rPr>
              <a:t>Pam ddylai anghenion iaith fod yn rhan annatod o’r broses asesu a darparu gwasanaethau yng Nghymru?</a:t>
            </a:r>
          </a:p>
          <a:p>
            <a:r>
              <a:rPr lang="cy" sz="2600" b="0" i="0" u="none" strike="noStrike" cap="none" baseline="0" dirty="0">
                <a:solidFill>
                  <a:srgbClr val="000000"/>
                </a:solidFill>
                <a:effectLst/>
                <a:uFillTx/>
                <a:latin typeface="Calibri"/>
              </a:rPr>
              <a:t>Pa anghenion iaith sydd angen i chi eu hystyried yn eich lleoliad gwaith wrth weithio gydag unigolion/gofalwyr? </a:t>
            </a:r>
          </a:p>
          <a:p>
            <a:r>
              <a:rPr lang="cy" sz="2600" b="0" i="0" u="none" strike="noStrike" cap="none" baseline="0" dirty="0">
                <a:solidFill>
                  <a:srgbClr val="000000"/>
                </a:solidFill>
                <a:effectLst/>
                <a:uFillTx/>
                <a:latin typeface="Calibri"/>
              </a:rPr>
              <a:t>Beth allwch chi ei wneud i sicrhau eich bod yn gweithio i egwyddorion y </a:t>
            </a:r>
            <a:r>
              <a:rPr lang="en-GB" sz="2600" b="0" i="0" u="none" strike="noStrike" cap="none" baseline="0" dirty="0" err="1">
                <a:solidFill>
                  <a:srgbClr val="000000"/>
                </a:solidFill>
                <a:effectLst/>
                <a:uFillTx/>
                <a:latin typeface="Calibri"/>
              </a:rPr>
              <a:t>Cynnig</a:t>
            </a:r>
            <a:r>
              <a:rPr lang="en-GB" sz="2600" b="0" i="0" u="none" strike="noStrike" cap="none" baseline="0" dirty="0">
                <a:solidFill>
                  <a:srgbClr val="000000"/>
                </a:solidFill>
                <a:effectLst/>
                <a:uFillTx/>
                <a:latin typeface="Calibri"/>
              </a:rPr>
              <a:t> </a:t>
            </a:r>
            <a:r>
              <a:rPr lang="en-GB" sz="2600" b="0" i="0" u="none" strike="noStrike" cap="none" baseline="0" dirty="0" err="1">
                <a:solidFill>
                  <a:srgbClr val="000000"/>
                </a:solidFill>
                <a:effectLst/>
                <a:uFillTx/>
                <a:latin typeface="Calibri"/>
              </a:rPr>
              <a:t>Gweithredol</a:t>
            </a:r>
            <a:r>
              <a:rPr lang="cy" sz="2600" b="0" i="0" u="none" strike="noStrike" cap="none" baseline="0" dirty="0">
                <a:solidFill>
                  <a:srgbClr val="000000"/>
                </a:solidFill>
                <a:effectLst/>
                <a:uFillTx/>
                <a:latin typeface="Calibri"/>
              </a:rPr>
              <a:t>? </a:t>
            </a:r>
          </a:p>
          <a:p>
            <a:r>
              <a:rPr lang="cy" sz="2600" b="0" i="0" u="none" strike="noStrike" cap="none" baseline="0" dirty="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21</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a:br>
            <a:r>
              <a:rPr lang="cy" sz="4400" b="0" i="0" u="none" strike="noStrike" cap="none" baseline="0">
                <a:solidFill>
                  <a:srgbClr val="000000"/>
                </a:solidFill>
                <a:effectLst/>
                <a:uFillTx/>
                <a:latin typeface="Arial"/>
              </a:rPr>
              <a:t>Dimensiynau Gweithio yng Nghymru</a:t>
            </a:r>
            <a:br>
              <a:rPr sz="4400"/>
            </a:br>
            <a:endParaRPr sz="440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283030" y="914401"/>
            <a:ext cx="6464762" cy="5108028"/>
          </a:xfrm>
        </p:spPr>
        <p:txBody>
          <a:bodyPr>
            <a:normAutofit lnSpcReduction="1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b="0" i="0" u="none" strike="noStrike" cap="none" baseline="0" dirty="0">
                <a:solidFill>
                  <a:srgbClr val="000000"/>
                </a:solidFill>
                <a:effectLst/>
                <a:uFillTx/>
                <a:latin typeface="Arial"/>
              </a:rPr>
              <a:t>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Crefydd </a:t>
            </a:r>
          </a:p>
          <a:p>
            <a:r>
              <a:rPr lang="cy" sz="2200" b="0" i="0" u="none" strike="noStrike" cap="none" baseline="0" dirty="0">
                <a:solidFill>
                  <a:srgbClr val="000000"/>
                </a:solidFill>
                <a:effectLst/>
                <a:uFillTx/>
                <a:latin typeface="Arial"/>
              </a:rPr>
              <a:t>Ardal o amddifadedd</a:t>
            </a:r>
          </a:p>
          <a:p>
            <a:r>
              <a:rPr lang="cy" sz="2200" b="0" i="0" u="none" strike="noStrike" cap="none" baseline="0" dirty="0">
                <a:solidFill>
                  <a:srgbClr val="000000"/>
                </a:solidFill>
                <a:effectLst/>
                <a:uFillTx/>
                <a:latin typeface="Arial"/>
              </a:rPr>
              <a:t>Rôl menywod yn y teulu a’r gweithlu</a:t>
            </a:r>
          </a:p>
          <a:p>
            <a:r>
              <a:rPr lang="cy" sz="2200" b="0" i="0" u="none" strike="noStrike" cap="none" baseline="0" dirty="0">
                <a:solidFill>
                  <a:srgbClr val="000000"/>
                </a:solidFill>
                <a:effectLst/>
                <a:uFillTx/>
                <a:latin typeface="Arial"/>
              </a:rPr>
              <a:t>Materion rhywedd a chyfeiriadedd rhywiol</a:t>
            </a: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637277" y="1455236"/>
            <a:ext cx="5389033" cy="4561072"/>
          </a:xfrm>
        </p:spPr>
        <p:txBody>
          <a:bodyPr>
            <a:normAutofit lnSpcReduction="10000"/>
          </a:bodyPr>
          <a:lstStyle/>
          <a:p>
            <a:pPr marL="109537" indent="0">
              <a:buNone/>
            </a:pPr>
            <a:r>
              <a:rPr lang="cy" sz="2200" b="1" i="0" u="none" strike="noStrike" cap="none" baseline="0" dirty="0">
                <a:solidFill>
                  <a:srgbClr val="000000"/>
                </a:solidFill>
                <a:effectLst/>
                <a:uFillTx/>
                <a:latin typeface="Arial"/>
              </a:rPr>
              <a:t>Materion Cydraddoldeb</a:t>
            </a:r>
          </a:p>
          <a:p>
            <a:r>
              <a:rPr lang="cy" sz="2200" b="0" i="0" u="none" strike="noStrike" cap="none" baseline="0" dirty="0">
                <a:solidFill>
                  <a:srgbClr val="000000"/>
                </a:solidFill>
                <a:effectLst/>
                <a:uFillTx/>
                <a:latin typeface="Arial"/>
              </a:rPr>
              <a:t>Mynediad cyfartal i wybodaeth a gwasanaethau</a:t>
            </a:r>
          </a:p>
          <a:p>
            <a:r>
              <a:rPr lang="cy" sz="2200" b="0" i="0" u="none" strike="noStrike" cap="none" baseline="0" dirty="0">
                <a:solidFill>
                  <a:srgbClr val="000000"/>
                </a:solidFill>
                <a:effectLst/>
                <a:uFillTx/>
                <a:latin typeface="Arial"/>
              </a:rPr>
              <a:t>Gwasanaethau cyfieithu a chyfieithu ar y pryd </a:t>
            </a:r>
          </a:p>
          <a:p>
            <a:r>
              <a:rPr lang="cy" sz="2200" b="0" i="0" u="none" strike="noStrike" cap="none" baseline="0" dirty="0">
                <a:solidFill>
                  <a:srgbClr val="000000"/>
                </a:solidFill>
                <a:effectLst/>
                <a:uFillTx/>
                <a:latin typeface="Arial"/>
              </a:rPr>
              <a:t>Dewis gwybodus a chydsyniad gwybodus</a:t>
            </a:r>
          </a:p>
          <a:p>
            <a:r>
              <a:rPr lang="cy" sz="2200" b="0" i="0" u="none" strike="noStrike" cap="none" baseline="0" dirty="0">
                <a:solidFill>
                  <a:srgbClr val="000000"/>
                </a:solidFill>
                <a:effectLst/>
                <a:uFillTx/>
                <a:latin typeface="Arial"/>
              </a:rPr>
              <a:t>Adnoddau cyfyngedig </a:t>
            </a:r>
          </a:p>
          <a:p>
            <a:r>
              <a:rPr lang="cy" sz="2200" b="0" i="0" u="none" strike="noStrike" cap="none" baseline="0" dirty="0">
                <a:solidFill>
                  <a:srgbClr val="000000"/>
                </a:solidFill>
                <a:effectLst/>
                <a:uFillTx/>
                <a:latin typeface="Arial"/>
              </a:rPr>
              <a:t>Atebolrwydd cyhoeddus</a:t>
            </a:r>
          </a:p>
          <a:p>
            <a:r>
              <a:rPr lang="cy" sz="2200" b="0" i="0" u="none" strike="noStrike" cap="none" baseline="0" dirty="0">
                <a:solidFill>
                  <a:srgbClr val="000000"/>
                </a:solidFill>
                <a:effectLst/>
                <a:uFillTx/>
                <a:latin typeface="Arial"/>
              </a:rPr>
              <a:t>Allg</a:t>
            </a:r>
            <a:r>
              <a:rPr lang="en-GB" sz="2200" b="0" i="0" u="none" strike="noStrike" cap="none" baseline="0" dirty="0">
                <a:solidFill>
                  <a:srgbClr val="000000"/>
                </a:solidFill>
                <a:effectLst/>
                <a:uFillTx/>
                <a:latin typeface="Arial"/>
              </a:rPr>
              <a:t>á</a:t>
            </a:r>
            <a:r>
              <a:rPr lang="cy" sz="2200" b="0" i="0" u="none" strike="noStrike" cap="none" baseline="0" dirty="0">
                <a:solidFill>
                  <a:srgbClr val="000000"/>
                </a:solidFill>
                <a:effectLst/>
                <a:uFillTx/>
                <a:latin typeface="Arial"/>
              </a:rPr>
              <a:t>u cymdeithasol </a:t>
            </a:r>
          </a:p>
          <a:p>
            <a:r>
              <a:rPr lang="cy" sz="2200" b="0" i="0" u="none" strike="noStrike" cap="none" baseline="0" dirty="0">
                <a:solidFill>
                  <a:srgbClr val="000000"/>
                </a:solidFill>
                <a:effectLst/>
                <a:uFillTx/>
                <a:latin typeface="Arial"/>
              </a:rPr>
              <a:t>Mynediad i'r grŵp diwylliannol  </a:t>
            </a:r>
          </a:p>
          <a:p>
            <a:r>
              <a:rPr lang="cy" sz="2200" b="0" i="0" u="none" strike="noStrike" cap="none" baseline="0" dirty="0">
                <a:solidFill>
                  <a:srgbClr val="000000"/>
                </a:solidFill>
                <a:effectLst/>
                <a:uFillTx/>
                <a:latin typeface="Arial"/>
              </a:rPr>
              <a:t>Anghydraddoldebau iechyd.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2893847" y="5840652"/>
            <a:ext cx="979063" cy="97906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10265229" y="7394"/>
            <a:ext cx="1926771" cy="1612263"/>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331794" y="5676265"/>
            <a:ext cx="2880479" cy="1181735"/>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fontScale="90000"/>
          </a:bodyPr>
          <a:lstStyle/>
          <a:p>
            <a:pPr>
              <a:defRPr/>
            </a:pPr>
            <a:r>
              <a:rPr lang="cy" sz="4400" b="0" i="0" u="none" strike="noStrike" cap="none" baseline="0">
                <a:solidFill>
                  <a:srgbClr val="000000"/>
                </a:solidFill>
                <a:effectLst/>
                <a:uFillTx/>
                <a:latin typeface="Arial"/>
              </a:rPr>
              <a:t>Anghenion Ychwanegol </a:t>
            </a:r>
            <a:br>
              <a:rPr sz="4400"/>
            </a:br>
            <a:r>
              <a:rPr lang="cy" sz="4400" b="0" i="0" u="none" strike="noStrike" cap="none" baseline="0">
                <a:solidFill>
                  <a:srgbClr val="000000"/>
                </a:solidFill>
                <a:effectLst/>
                <a:uFillTx/>
                <a:latin typeface="Arial"/>
              </a:rPr>
              <a:t>Grwpiau Lleiafrifoedd Ethnig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569258" y="250750"/>
            <a:ext cx="9816893" cy="1042022"/>
          </a:xfrm>
        </p:spPr>
        <p:txBody>
          <a:bodyPr>
            <a:normAutofit fontScale="90000"/>
          </a:bodyPr>
          <a:lstStyle/>
          <a:p>
            <a:r>
              <a:rPr lang="cy" sz="2400" b="1" i="0" u="none" strike="noStrike" cap="none" baseline="0">
                <a:solidFill>
                  <a:srgbClr val="262626"/>
                </a:solidFill>
                <a:effectLst/>
                <a:uFillTx/>
                <a:latin typeface="Arial"/>
              </a:rPr>
              <a:t>Canlyniad Dysgu 2 – Dadansoddiad Manwl</a:t>
            </a:r>
            <a:br>
              <a:rPr sz="2400"/>
            </a:br>
            <a:br>
              <a:rPr sz="2400"/>
            </a:br>
            <a:endParaRPr sz="240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81481" y="835864"/>
            <a:ext cx="11657801" cy="5578584"/>
          </a:xfrm>
        </p:spPr>
        <p:txBody>
          <a:bodyPr anchor="ct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1" u="none" strike="noStrike" cap="none" baseline="0" dirty="0">
                <a:solidFill>
                  <a:srgbClr val="262626"/>
                </a:solidFill>
                <a:effectLst/>
                <a:uFillTx/>
                <a:latin typeface="Arial"/>
              </a:rPr>
              <a:t>Canlyniadau Dysgu - </a:t>
            </a:r>
            <a:r>
              <a:rPr lang="cy" sz="1800" b="0" i="0" u="none" strike="noStrike" cap="none" baseline="0" dirty="0">
                <a:solidFill>
                  <a:srgbClr val="262626"/>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dirty="0">
                <a:effectLst/>
                <a:uFillTx/>
              </a:rPr>
              <a:t>2.1. </a:t>
            </a:r>
            <a:r>
              <a:rPr lang="cy" sz="1800" b="0" i="0" u="none" strike="noStrike" cap="none" baseline="0" dirty="0">
                <a:solidFill>
                  <a:srgbClr val="262626"/>
                </a:solidFill>
                <a:effectLst/>
                <a:uFillTx/>
                <a:latin typeface="Arial"/>
              </a:rPr>
              <a:t>C</a:t>
            </a:r>
            <a:r>
              <a:rPr lang="cy" sz="1800" dirty="0">
                <a:solidFill>
                  <a:srgbClr val="262626"/>
                </a:solidFill>
                <a:latin typeface="Arial"/>
              </a:rPr>
              <a:t>yfathrebu’n effeithiol gyda phobl sydd angen gofal a chymorth a’u gofalwyr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1" u="none" strike="noStrike" cap="none" baseline="0" dirty="0">
                <a:solidFill>
                  <a:srgbClr val="262626"/>
                </a:solidFill>
                <a:effectLst/>
                <a:uFillTx/>
                <a:latin typeface="Arial"/>
              </a:rPr>
              <a:t>Meini prawf asesu - </a:t>
            </a:r>
            <a:r>
              <a:rPr lang="cy" sz="1800" b="0" i="0" u="none" strike="noStrike" cap="none" baseline="0" dirty="0">
                <a:solidFill>
                  <a:srgbClr val="262626"/>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2.1.10 Disgrifio sut mae eu harferion cyfathrebu wedi newid a datblygu ers cymhwyso </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26</a:t>
            </a:fld>
            <a:endParaRPr lang="en-GB" altLang="en-US" sz="100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3" name="Rectangle 77832">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59287" y="-224624"/>
            <a:ext cx="8824810" cy="1650012"/>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859287" y="1160034"/>
            <a:ext cx="10611054" cy="5432612"/>
          </a:xfrm>
        </p:spPr>
        <p:txBody>
          <a:bodyPr>
            <a:normAutofit fontScale="97500" lnSpcReduction="10000"/>
          </a:bodyPr>
          <a:lstStyle/>
          <a:p>
            <a:pPr marL="109537" indent="0">
              <a:buNone/>
              <a:defRPr/>
            </a:pPr>
            <a:r>
              <a:rPr lang="cy" sz="2400" b="0" i="0" u="none" strike="noStrike" cap="none" baseline="0">
                <a:solidFill>
                  <a:srgbClr val="000000"/>
                </a:solidFill>
                <a:effectLst/>
                <a:uFillTx/>
                <a:latin typeface="Arial"/>
              </a:rPr>
              <a:t>Mae cyfathrebu da yn allweddol i ddatblygu perthnasoedd cydweithredol effeithiol. Ystyriwch/adfyfyriwch ar y rhestr isod wrth ysgrifennu eich adfyfyrdod beirniadol o'ch arsylwad.  </a:t>
            </a:r>
          </a:p>
          <a:p>
            <a:pPr marL="109537" indent="0">
              <a:buNone/>
              <a:defRPr/>
            </a:pPr>
            <a:r>
              <a:rPr lang="cy" sz="2400" b="0" i="0" u="none" strike="noStrike" cap="none" baseline="0">
                <a:solidFill>
                  <a:srgbClr val="000000"/>
                </a:solidFill>
                <a:effectLst/>
                <a:uFillTx/>
                <a:latin typeface="Arial"/>
              </a:rPr>
              <a:t>Mae sgiliau a dulliau cyfathrebu yn cynnwys:</a:t>
            </a:r>
          </a:p>
          <a:p>
            <a:pPr eaLnBrk="1" hangingPunct="1">
              <a:defRPr/>
            </a:pPr>
            <a:r>
              <a:rPr lang="cy" sz="2400" b="1" i="0" u="none" strike="noStrike" cap="none" baseline="0">
                <a:solidFill>
                  <a:srgbClr val="000000"/>
                </a:solidFill>
                <a:effectLst/>
                <a:uFillTx/>
                <a:latin typeface="Arial"/>
              </a:rPr>
              <a:t>Llafar </a:t>
            </a:r>
            <a:r>
              <a:rPr lang="cy" sz="2400" b="0" i="0" u="none" strike="noStrike" cap="none" baseline="0">
                <a:solidFill>
                  <a:srgbClr val="000000"/>
                </a:solidFill>
                <a:effectLst/>
                <a:uFillTx/>
                <a:latin typeface="Arial"/>
              </a:rPr>
              <a:t>(ar lafar ac yn ysgrifenedig)</a:t>
            </a:r>
          </a:p>
          <a:p>
            <a:pPr eaLnBrk="1" hangingPunct="1">
              <a:defRPr/>
            </a:pPr>
            <a:r>
              <a:rPr lang="cy" sz="2400" b="1" i="0" u="none" strike="noStrike" cap="none" baseline="0">
                <a:solidFill>
                  <a:srgbClr val="000000"/>
                </a:solidFill>
                <a:effectLst/>
                <a:uFillTx/>
                <a:latin typeface="Arial"/>
              </a:rPr>
              <a:t>Di-eiriau </a:t>
            </a:r>
            <a:r>
              <a:rPr lang="cy" sz="2400" b="0" i="0" u="none" strike="noStrike" cap="none" baseline="0">
                <a:solidFill>
                  <a:srgbClr val="000000"/>
                </a:solidFill>
                <a:effectLst/>
                <a:uFillTx/>
                <a:latin typeface="Arial"/>
              </a:rPr>
              <a:t>(iaith y corff, mynegiant yr wyneb)</a:t>
            </a:r>
          </a:p>
          <a:p>
            <a:pPr eaLnBrk="1" hangingPunct="1">
              <a:defRPr/>
            </a:pPr>
            <a:r>
              <a:rPr lang="cy" sz="2400" b="1" i="0" u="none" strike="noStrike" cap="none" baseline="0">
                <a:solidFill>
                  <a:srgbClr val="000000"/>
                </a:solidFill>
                <a:effectLst/>
                <a:uFillTx/>
                <a:latin typeface="Arial"/>
              </a:rPr>
              <a:t>Symbolaidd </a:t>
            </a:r>
            <a:r>
              <a:rPr lang="cy" sz="2400" b="0" i="0" u="none" strike="noStrike" cap="none" baseline="0">
                <a:solidFill>
                  <a:srgbClr val="000000"/>
                </a:solidFill>
                <a:effectLst/>
                <a:uFillTx/>
                <a:latin typeface="Arial"/>
              </a:rPr>
              <a:t>(ystyr y tu ôl i weithredoedd, e.e. bod yn hwyr) gwisgo symbolau crefyddol, edrych ar oriawr, ac ati.)</a:t>
            </a:r>
          </a:p>
          <a:p>
            <a:pPr eaLnBrk="1" hangingPunct="1">
              <a:defRPr/>
            </a:pPr>
            <a:r>
              <a:rPr lang="cy" sz="2400" b="1" i="0" u="none" strike="noStrike" cap="none" baseline="0">
                <a:solidFill>
                  <a:srgbClr val="000000"/>
                </a:solidFill>
                <a:effectLst/>
                <a:uFillTx/>
                <a:latin typeface="Arial"/>
              </a:rPr>
              <a:t>Agosrwydd</a:t>
            </a:r>
            <a:r>
              <a:rPr lang="cy" sz="2400" b="0" i="0" u="none" strike="noStrike" cap="none" baseline="0">
                <a:solidFill>
                  <a:srgbClr val="000000"/>
                </a:solidFill>
                <a:effectLst/>
                <a:uFillTx/>
                <a:latin typeface="Arial"/>
              </a:rPr>
              <a:t> (gofod personol)</a:t>
            </a:r>
          </a:p>
          <a:p>
            <a:pPr eaLnBrk="1" hangingPunct="1">
              <a:defRPr/>
            </a:pPr>
            <a:r>
              <a:rPr lang="cy" sz="2400" b="1" i="0" u="none" strike="noStrike" cap="none" baseline="0">
                <a:solidFill>
                  <a:srgbClr val="000000"/>
                </a:solidFill>
                <a:effectLst/>
                <a:uFillTx/>
                <a:latin typeface="Arial"/>
              </a:rPr>
              <a:t>Osgo</a:t>
            </a:r>
            <a:r>
              <a:rPr lang="cy" sz="2400" b="0" i="0" u="none" strike="noStrike" cap="none" baseline="0">
                <a:solidFill>
                  <a:srgbClr val="000000"/>
                </a:solidFill>
                <a:effectLst/>
                <a:uFillTx/>
                <a:latin typeface="Arial"/>
              </a:rPr>
              <a:t> (eistedd neu sefyll, eistedd wrth ymyl rhywun, eistedd gyferbyn, ac ati)</a:t>
            </a:r>
          </a:p>
          <a:p>
            <a:pPr>
              <a:defRPr/>
            </a:pPr>
            <a:r>
              <a:rPr lang="cy" b="0" i="0" u="none" strike="noStrike" cap="none" baseline="0">
                <a:effectLst/>
                <a:uFillTx/>
              </a:rPr>
              <a:t>Mae </a:t>
            </a:r>
            <a:r>
              <a:rPr lang="cy" sz="2400" b="1" i="0" u="none" strike="noStrike" cap="none" baseline="0">
                <a:solidFill>
                  <a:srgbClr val="000000"/>
                </a:solidFill>
                <a:effectLst/>
                <a:uFillTx/>
                <a:latin typeface="Arial"/>
              </a:rPr>
              <a:t>mathau o gwestiynau </a:t>
            </a:r>
            <a:r>
              <a:rPr lang="cy" sz="2400" b="0" i="0" u="none" strike="noStrike" cap="none" baseline="0">
                <a:solidFill>
                  <a:srgbClr val="000000"/>
                </a:solidFill>
                <a:effectLst/>
                <a:uFillTx/>
                <a:latin typeface="Arial"/>
              </a:rPr>
              <a:t>yn gwahodd atebion penodol, ee caeedig neu agored</a:t>
            </a:r>
          </a:p>
          <a:p>
            <a:pPr>
              <a:defRPr/>
            </a:pPr>
            <a:r>
              <a:rPr lang="cy" sz="2400" b="1" i="0" u="none" strike="noStrike" cap="none" baseline="0">
                <a:solidFill>
                  <a:srgbClr val="000000"/>
                </a:solidFill>
                <a:effectLst/>
                <a:uFillTx/>
                <a:latin typeface="Arial"/>
              </a:rPr>
              <a:t>Cymharwch ansawdd y wybodaeth </a:t>
            </a:r>
            <a:r>
              <a:rPr lang="cy" sz="2400" b="0" i="0" u="none" strike="noStrike" cap="none" baseline="0">
                <a:solidFill>
                  <a:srgbClr val="000000"/>
                </a:solidFill>
                <a:effectLst/>
                <a:uFillTx/>
                <a:latin typeface="Arial"/>
              </a:rPr>
              <a:t>a enillir trwy gwestiynau agored ac anuniongyrchol ac ymateb i giwiau.</a:t>
            </a:r>
          </a:p>
          <a:p>
            <a:pPr marL="342900" indent="-342900">
              <a:defRPr/>
            </a:pPr>
            <a:endParaRPr lang="en-GB" sz="1600">
              <a:latin typeface="Arial"/>
              <a:cs typeface="Arial"/>
            </a:endParaRPr>
          </a:p>
          <a:p>
            <a:pPr>
              <a:defRPr/>
            </a:pPr>
            <a:endParaRPr lang="en-GB" sz="1600"/>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000"/>
              <a:pPr>
                <a:spcAft>
                  <a:spcPts val="600"/>
                </a:spcAft>
              </a:pPr>
              <a:t>27</a:t>
            </a:fld>
            <a:endParaRPr lang="en-GB" altLang="en-US" sz="1000"/>
          </a:p>
        </p:txBody>
      </p:sp>
      <p:sp>
        <p:nvSpPr>
          <p:cNvPr id="77835" name="Freeform: Shape 77834">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133" fmla="*/ 37636 w 1364418"/>
              <a:gd name="connsiteY133" fmla="*/ 0 h 6889521"/>
              <a:gd name="connsiteX134" fmla="*/ 37636 w 1364418"/>
              <a:gd name="connsiteY134" fmla="*/ 0 h 6858000"/>
              <a:gd name="connsiteX135" fmla="*/ 37636 w 1364418"/>
              <a:gd name="connsiteY135" fmla="*/ 0 h 6858000"/>
              <a:gd name="connsiteX136" fmla="*/ 37636 w 1364418"/>
              <a:gd name="connsiteY136" fmla="*/ 0 h 6858000"/>
              <a:gd name="connsiteX137" fmla="*/ 37636 w 1364418"/>
              <a:gd name="connsiteY137" fmla="*/ 0 h 6858000"/>
              <a:gd name="connsiteX138" fmla="*/ 37636 w 1364418"/>
              <a:gd name="connsiteY138" fmla="*/ 0 h 6858000"/>
              <a:gd name="connsiteX139" fmla="*/ 37636 w 1364418"/>
              <a:gd name="connsiteY139" fmla="*/ 0 h 6858000"/>
              <a:gd name="connsiteX140" fmla="*/ 0 w 1508539"/>
              <a:gd name="connsiteY140" fmla="*/ 0 h 6858000"/>
              <a:gd name="connsiteX141" fmla="*/ 0 w 1508539"/>
              <a:gd name="connsiteY141" fmla="*/ 0 h 6858000"/>
              <a:gd name="connsiteX142" fmla="*/ 0 w 1508539"/>
              <a:gd name="connsiteY142" fmla="*/ 0 h 6858000"/>
              <a:gd name="connsiteX143" fmla="*/ 0 w 1508539"/>
              <a:gd name="connsiteY143" fmla="*/ 0 h 6858000"/>
              <a:gd name="connsiteX144" fmla="*/ 0 w 1508539"/>
              <a:gd name="connsiteY144" fmla="*/ 0 h 6858000"/>
              <a:gd name="connsiteX145" fmla="*/ 0 w 1508539"/>
              <a:gd name="connsiteY145" fmla="*/ 0 h 6858000"/>
              <a:gd name="connsiteX146" fmla="*/ 0 w 1508539"/>
              <a:gd name="connsiteY146" fmla="*/ 0 h 6858000"/>
              <a:gd name="connsiteX147" fmla="*/ 0 w 1508539"/>
              <a:gd name="connsiteY147" fmla="*/ 0 h 6858000"/>
              <a:gd name="connsiteX148" fmla="*/ 0 w 1508539"/>
              <a:gd name="connsiteY148" fmla="*/ 0 h 6858000"/>
              <a:gd name="connsiteX149" fmla="*/ 0 w 1508539"/>
              <a:gd name="connsiteY149" fmla="*/ 0 h 6858000"/>
              <a:gd name="connsiteX150" fmla="*/ 0 w 1508539"/>
              <a:gd name="connsiteY150" fmla="*/ 0 h 6858000"/>
              <a:gd name="connsiteX151" fmla="*/ 0 w 1508539"/>
              <a:gd name="connsiteY151" fmla="*/ 0 h 6858000"/>
              <a:gd name="connsiteX152" fmla="*/ 0 w 1508539"/>
              <a:gd name="connsiteY152" fmla="*/ 0 h 6858000"/>
              <a:gd name="connsiteX153" fmla="*/ 0 w 1508539"/>
              <a:gd name="connsiteY153" fmla="*/ 0 h 6858000"/>
              <a:gd name="connsiteX154" fmla="*/ 0 w 1508539"/>
              <a:gd name="connsiteY154" fmla="*/ 0 h 6858000"/>
              <a:gd name="connsiteX155" fmla="*/ 6323 w 1514862"/>
              <a:gd name="connsiteY155" fmla="*/ 0 h 6858000"/>
              <a:gd name="connsiteX156" fmla="*/ 0 w 1605470"/>
              <a:gd name="connsiteY156" fmla="*/ 0 h 6858000"/>
              <a:gd name="connsiteX157" fmla="*/ 0 w 1605470"/>
              <a:gd name="connsiteY157" fmla="*/ 0 h 6858000"/>
              <a:gd name="connsiteX158" fmla="*/ 0 w 1605470"/>
              <a:gd name="connsiteY158" fmla="*/ 0 h 6858000"/>
              <a:gd name="connsiteX159" fmla="*/ 0 w 1605470"/>
              <a:gd name="connsiteY159" fmla="*/ 0 h 6858000"/>
              <a:gd name="connsiteX160" fmla="*/ 0 w 1605470"/>
              <a:gd name="connsiteY160" fmla="*/ 0 h 6858000"/>
              <a:gd name="connsiteX161" fmla="*/ 0 w 1605470"/>
              <a:gd name="connsiteY161" fmla="*/ 0 h 6858000"/>
              <a:gd name="connsiteX162" fmla="*/ 0 w 1605470"/>
              <a:gd name="connsiteY162" fmla="*/ 0 h 6858000"/>
              <a:gd name="connsiteX163" fmla="*/ 0 w 1605470"/>
              <a:gd name="connsiteY163" fmla="*/ 0 h 6858000"/>
              <a:gd name="connsiteX164" fmla="*/ 0 w 1605470"/>
              <a:gd name="connsiteY164" fmla="*/ 0 h 6858000"/>
              <a:gd name="connsiteX165" fmla="*/ 0 w 1605470"/>
              <a:gd name="connsiteY165" fmla="*/ 0 h 6858000"/>
              <a:gd name="connsiteX166" fmla="*/ 0 w 1605470"/>
              <a:gd name="connsiteY166" fmla="*/ 0 h 6858000"/>
              <a:gd name="connsiteX167" fmla="*/ 0 w 1605470"/>
              <a:gd name="connsiteY167" fmla="*/ 0 h 6858000"/>
              <a:gd name="connsiteX168" fmla="*/ 0 w 1605470"/>
              <a:gd name="connsiteY168" fmla="*/ 0 h 6858000"/>
              <a:gd name="connsiteX169" fmla="*/ 0 w 1605470"/>
              <a:gd name="connsiteY169" fmla="*/ 0 h 6858000"/>
              <a:gd name="connsiteX170" fmla="*/ 0 w 1605470"/>
              <a:gd name="connsiteY170" fmla="*/ 0 h 6858000"/>
              <a:gd name="connsiteX171" fmla="*/ 0 w 1605470"/>
              <a:gd name="connsiteY171" fmla="*/ 0 h 6858000"/>
              <a:gd name="connsiteX172" fmla="*/ 0 w 1605470"/>
              <a:gd name="connsiteY172" fmla="*/ 0 h 6858000"/>
              <a:gd name="connsiteX173" fmla="*/ 0 w 1605470"/>
              <a:gd name="connsiteY173" fmla="*/ 0 h 6858000"/>
              <a:gd name="connsiteX174" fmla="*/ 0 w 1605470"/>
              <a:gd name="connsiteY174" fmla="*/ 0 h 6858000"/>
              <a:gd name="connsiteX175" fmla="*/ 0 w 1605470"/>
              <a:gd name="connsiteY175" fmla="*/ 0 h 6858000"/>
              <a:gd name="connsiteX176" fmla="*/ 0 w 1605470"/>
              <a:gd name="connsiteY176" fmla="*/ 0 h 6858000"/>
              <a:gd name="connsiteX177" fmla="*/ 0 w 1605470"/>
              <a:gd name="connsiteY177" fmla="*/ 0 h 6858000"/>
              <a:gd name="connsiteX178" fmla="*/ 0 w 1605470"/>
              <a:gd name="connsiteY178" fmla="*/ 0 h 6858000"/>
              <a:gd name="connsiteX179" fmla="*/ 0 w 1605470"/>
              <a:gd name="connsiteY179" fmla="*/ 0 h 6858000"/>
              <a:gd name="connsiteX180" fmla="*/ 0 w 1605470"/>
              <a:gd name="connsiteY180" fmla="*/ 0 h 6858000"/>
              <a:gd name="connsiteX181" fmla="*/ 0 w 1605470"/>
              <a:gd name="connsiteY181" fmla="*/ 0 h 6858000"/>
              <a:gd name="connsiteX182" fmla="*/ 0 w 1605470"/>
              <a:gd name="connsiteY182" fmla="*/ 0 h 6858000"/>
              <a:gd name="connsiteX183" fmla="*/ 0 w 1605470"/>
              <a:gd name="connsiteY183" fmla="*/ 0 h 6858000"/>
              <a:gd name="connsiteX184" fmla="*/ 0 w 1605470"/>
              <a:gd name="connsiteY184" fmla="*/ 0 h 6858000"/>
              <a:gd name="connsiteX185" fmla="*/ 0 w 1605470"/>
              <a:gd name="connsiteY185" fmla="*/ 0 h 6858000"/>
              <a:gd name="connsiteX186" fmla="*/ 0 w 1605470"/>
              <a:gd name="connsiteY186" fmla="*/ 0 h 6858000"/>
              <a:gd name="connsiteX187" fmla="*/ 0 w 1605470"/>
              <a:gd name="connsiteY187" fmla="*/ 0 h 6858000"/>
              <a:gd name="connsiteX188" fmla="*/ 0 w 1605470"/>
              <a:gd name="connsiteY188" fmla="*/ 0 h 6858000"/>
              <a:gd name="connsiteX189" fmla="*/ 0 w 1605470"/>
              <a:gd name="connsiteY189" fmla="*/ 0 h 6858000"/>
              <a:gd name="connsiteX190" fmla="*/ 0 w 1605470"/>
              <a:gd name="connsiteY190" fmla="*/ 0 h 6858000"/>
              <a:gd name="connsiteX191" fmla="*/ 0 w 1605470"/>
              <a:gd name="connsiteY191" fmla="*/ 0 h 6858000"/>
              <a:gd name="connsiteX192" fmla="*/ 0 w 1605470"/>
              <a:gd name="connsiteY192" fmla="*/ 0 h 6858000"/>
              <a:gd name="connsiteX193" fmla="*/ 0 w 1605470"/>
              <a:gd name="connsiteY193" fmla="*/ 0 h 6858000"/>
              <a:gd name="connsiteX194" fmla="*/ 0 w 1605470"/>
              <a:gd name="connsiteY194" fmla="*/ 0 h 6858000"/>
              <a:gd name="connsiteX195" fmla="*/ 0 w 1605470"/>
              <a:gd name="connsiteY195" fmla="*/ 0 h 6858000"/>
              <a:gd name="connsiteX196" fmla="*/ 0 w 1605470"/>
              <a:gd name="connsiteY196" fmla="*/ 0 h 6858000"/>
              <a:gd name="connsiteX197" fmla="*/ 0 w 1605470"/>
              <a:gd name="connsiteY197" fmla="*/ 0 h 6858000"/>
              <a:gd name="connsiteX198" fmla="*/ 0 w 1605470"/>
              <a:gd name="connsiteY198" fmla="*/ 0 h 6858000"/>
              <a:gd name="connsiteX199" fmla="*/ 0 w 1605470"/>
              <a:gd name="connsiteY19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28</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noFill/>
        </p:spPr>
        <p:txBody>
          <a:bodyPr wrap="square" rtlCol="0">
            <a:spAutoFit/>
          </a:bodyPr>
          <a:lstStyle/>
          <a:p>
            <a:r>
              <a:rPr lang="cy" sz="2800" b="0" i="0" u="none" strike="noStrike" cap="none" baseline="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cy" sz="2400" b="0" i="0" u="none" strike="noStrike" cap="none" baseline="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a:solidFill>
                  <a:srgbClr val="000000"/>
                </a:solidFill>
                <a:effectLst/>
                <a:uFillTx/>
                <a:latin typeface="Arial"/>
              </a:rPr>
              <a:t>Ystyriwch sut y byddwch yn cael caniatâd ymlaen llaw ar gyfer yr arsylwad gan yr unigolyn/teulu yr ydych yn gweithio gyda nhw.</a:t>
            </a:r>
          </a:p>
          <a:p>
            <a:r>
              <a:rPr lang="cy" sz="2400" b="0" i="0" u="none" strike="noStrike" cap="none" baseline="0">
                <a:solidFill>
                  <a:srgbClr val="000000"/>
                </a:solidFill>
                <a:effectLst/>
                <a:uFillTx/>
                <a:latin typeface="Arial"/>
              </a:rPr>
              <a:t>Trafodwch werthoedd a moeseg perthnasol (gan gynnwys rôl y Cod Ymarfer Proffesiynol) a/neu unrhyw ganllawiau eraill sy'n berthnasol i'r sefyllfa. </a:t>
            </a:r>
          </a:p>
          <a:p>
            <a:r>
              <a:rPr lang="cy" sz="2400" b="0" i="0" u="none" strike="noStrike" cap="none" baseline="0">
                <a:solidFill>
                  <a:srgbClr val="000000"/>
                </a:solidFill>
                <a:effectLst/>
                <a:uFillTx/>
                <a:latin typeface="Arial"/>
              </a:rPr>
              <a:t>Adfyfyriwch ar anghenion a dulliau iaith a chyfathrebu posibl gan gynnwys sut y gwnaethoch sicrhau ymarfer sy'n canolbwyntio ar yr unigolyn.</a:t>
            </a:r>
          </a:p>
          <a:p>
            <a:r>
              <a:rPr lang="cy" sz="2400" b="0" i="0" u="none" strike="noStrike" cap="none" baseline="0">
                <a:solidFill>
                  <a:srgbClr val="000000"/>
                </a:solidFill>
                <a:effectLst/>
                <a:uFillTx/>
                <a:latin typeface="Arial"/>
              </a:rPr>
              <a:t>Nodwch unrhyw ddamcaniaethau a/neu fodelau cyfathrebu sydd, neu a allai fod yn berthnasol i'ch arsylwad o ymarfer. </a:t>
            </a:r>
          </a:p>
          <a:p>
            <a:pPr marL="0" indent="0">
              <a:buNone/>
            </a:pPr>
            <a:endParaRPr lang="en-GB" sz="200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29</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a:solidFill>
                  <a:srgbClr val="000000"/>
                </a:solidFill>
                <a:effectLst/>
                <a:uFillTx/>
                <a:latin typeface="Arial"/>
              </a:rPr>
              <a:t>Model adfyfyrio SHARE </a:t>
            </a:r>
            <a:br>
              <a:rPr sz="2600"/>
            </a:br>
            <a:r>
              <a:rPr lang="cy" sz="2600" b="1" i="0" u="none" strike="noStrike" cap="none" baseline="0">
                <a:solidFill>
                  <a:srgbClr val="000000"/>
                </a:solidFill>
                <a:effectLst/>
                <a:uFillTx/>
                <a:latin typeface="Arial"/>
              </a:rPr>
              <a:t>(Maclean, Finch a Tedam, 2018)</a:t>
            </a:r>
            <a:br>
              <a:rPr sz="2600"/>
            </a:br>
            <a:endParaRPr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30</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lnSpcReduction="10000"/>
          </a:bodyPr>
          <a:lstStyle/>
          <a:p>
            <a:pPr marL="109537" indent="0">
              <a:buNone/>
              <a:defRPr/>
            </a:pPr>
            <a:r>
              <a:rPr lang="cy" sz="2400" b="0" i="0" u="none" strike="noStrike" cap="none" baseline="0">
                <a:solidFill>
                  <a:srgbClr val="000000"/>
                </a:solidFill>
                <a:effectLst/>
                <a:uFillTx/>
                <a:latin typeface="Arial"/>
              </a:rPr>
              <a:t>Mae Koprowska (2010) yn cyfeirio at sgiliau ‘cam cyntaf’ ac ‘ail gam’:</a:t>
            </a:r>
          </a:p>
          <a:p>
            <a:pPr>
              <a:defRPr/>
            </a:pPr>
            <a:r>
              <a:rPr lang="cy" sz="2400" b="0" i="0" u="none" strike="noStrike" cap="none" baseline="0">
                <a:solidFill>
                  <a:srgbClr val="000000"/>
                </a:solidFill>
                <a:effectLst/>
                <a:uFillTx/>
                <a:latin typeface="Arial"/>
              </a:rPr>
              <a:t>Mae angen sgiliau cam cyntaf mewn cyfathrebu uniongyrchol</a:t>
            </a:r>
          </a:p>
          <a:p>
            <a:pPr>
              <a:defRPr/>
            </a:pPr>
            <a:r>
              <a:rPr lang="cy" sz="2400" b="0" i="0" u="none" strike="noStrike" cap="none" baseline="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a:solidFill>
                  <a:srgbClr val="000000"/>
                </a:solidFill>
                <a:effectLst/>
                <a:uFillTx/>
                <a:latin typeface="Arial"/>
              </a:rPr>
              <a:t>Cymharwch sgiliau ail gam gydag 'adfyfyrio-ar-waith' ac 'adfyfyrio-ar-weithredu' (Schon, 1984).  </a:t>
            </a:r>
          </a:p>
          <a:p>
            <a:pPr marL="0" indent="0">
              <a:buNone/>
              <a:defRPr/>
            </a:pPr>
            <a:endParaRPr lang="en-GB" sz="2400">
              <a:latin typeface="Arial" panose="020B0604020202020204" pitchFamily="34" charset="0"/>
              <a:cs typeface="Arial" panose="020B0604020202020204" pitchFamily="34" charset="0"/>
            </a:endParaRPr>
          </a:p>
          <a:p>
            <a:pPr>
              <a:defRPr/>
            </a:pPr>
            <a:r>
              <a:rPr lang="cy" sz="2400" b="0" i="0" u="none" strike="noStrike" cap="none" baseline="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a:solidFill>
                  <a:srgbClr val="000000"/>
                </a:solidFill>
                <a:effectLst/>
                <a:uFillTx/>
                <a:latin typeface="Arial"/>
              </a:rPr>
              <a:t>. </a:t>
            </a:r>
          </a:p>
          <a:p>
            <a:pPr>
              <a:defRPr/>
            </a:pPr>
            <a:r>
              <a:rPr lang="cy" sz="2000" b="0" i="0" u="none" strike="noStrike" cap="none" baseline="0">
                <a:solidFill>
                  <a:srgbClr val="000000"/>
                </a:solidFill>
                <a:effectLst/>
                <a:uFillTx/>
                <a:latin typeface="Helvetica"/>
                <a:hlinkClick r:id="rId3" tooltip="https://www.youtube.com/watch?v=3OOJeAJbPlQ" history="0"/>
              </a:rPr>
              <a:t>https://www.youtube.com/watch?v=3OOJeAJbPlQ</a:t>
            </a:r>
            <a:br>
              <a:rPr sz="2000"/>
            </a:br>
            <a:r>
              <a:rPr lang="cy" sz="2000" b="0" i="0" u="none" strike="noStrike" cap="none" baseline="0">
                <a:solidFill>
                  <a:srgbClr val="000000"/>
                </a:solidFill>
                <a:effectLst/>
                <a:uFillTx/>
                <a:latin typeface="Helvetica"/>
                <a:hlinkClick r:id="rId3" tooltip="https://www.youtube.com/watch?v=3OOJeAJbPlQ" history="0"/>
              </a:rPr>
              <a:t>https://www.youtube.com/watch?v=6KN3PJjxhCQ</a:t>
            </a:r>
            <a:br>
              <a:rPr sz="2000"/>
            </a:br>
            <a:r>
              <a:rPr lang="cy" sz="2000" b="0" i="0" u="none" strike="noStrike" cap="none" baseline="0">
                <a:solidFill>
                  <a:srgbClr val="000000"/>
                </a:solidFill>
                <a:effectLst/>
                <a:uFillTx/>
                <a:latin typeface="Helvetica"/>
                <a:hlinkClick r:id="rId3" tooltip="https://www.youtube.com/watch?v=3OOJeAJbPlQ" history="0"/>
              </a:rPr>
              <a:t>https://www.youtube.com/watch?v=BjrMgGZifG8</a:t>
            </a:r>
            <a:br>
              <a:rPr sz="2000"/>
            </a:br>
            <a:r>
              <a:rPr lang="cy" sz="2000" b="0" i="0" u="none" strike="noStrike" cap="none" baseline="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31</a:t>
            </a:fld>
            <a:endParaRPr lang="en-GB" altLang="en-US"/>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983" name="Rectangle 8398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FB630-EEA1-4905-B8D6-F6E2EDEFBE65}"/>
              </a:ext>
            </a:extLst>
          </p:cNvPr>
          <p:cNvSpPr>
            <a:spLocks noGrp="1"/>
          </p:cNvSpPr>
          <p:nvPr>
            <p:ph type="title"/>
          </p:nvPr>
        </p:nvSpPr>
        <p:spPr>
          <a:xfrm>
            <a:off x="838200" y="557188"/>
            <a:ext cx="10515600" cy="1133499"/>
          </a:xfrm>
        </p:spPr>
        <p:txBody>
          <a:bodyPr vert="horz" lIns="91440" tIns="45720" rIns="91440" bIns="45720" rtlCol="0" anchor="ctr">
            <a:normAutofit/>
          </a:bodyPr>
          <a:lstStyle/>
          <a:p>
            <a:pPr algn="ctr">
              <a:defRPr/>
            </a:pPr>
            <a:r>
              <a:rPr lang="cy" sz="5200" b="0" i="0" u="none" strike="noStrike" cap="none" baseline="0">
                <a:solidFill>
                  <a:srgbClr val="000000"/>
                </a:solidFill>
                <a:effectLst/>
                <a:uFillTx/>
                <a:latin typeface="Calibri Light"/>
              </a:rPr>
              <a:t>Cyfathrebu di-eiriau</a:t>
            </a:r>
          </a:p>
        </p:txBody>
      </p:sp>
      <p:sp>
        <p:nvSpPr>
          <p:cNvPr id="8" name="Content Placeholder 7">
            <a:extLst>
              <a:ext uri="{FF2B5EF4-FFF2-40B4-BE49-F238E27FC236}">
                <a16:creationId xmlns:a16="http://schemas.microsoft.com/office/drawing/2014/main" id="{1D7F0C76-78CC-4476-ACF0-7B21399ED2E4}"/>
              </a:ext>
            </a:extLst>
          </p:cNvPr>
          <p:cNvSpPr/>
          <p:nvPr/>
        </p:nvSpPr>
        <p:spPr>
          <a:xfrm>
            <a:off x="6522720" y="1444295"/>
            <a:ext cx="5059681" cy="4758385"/>
          </a:xfrm>
          <a:prstGeom prst="rect">
            <a:avLst/>
          </a:prstGeom>
        </p:spPr>
        <p:txBody>
          <a:bodyPr>
            <a:normAutofit/>
          </a:bodyPr>
          <a:lstStyle/>
          <a:p>
            <a:endParaRPr lang="en-GB"/>
          </a:p>
        </p:txBody>
      </p:sp>
      <p:sp>
        <p:nvSpPr>
          <p:cNvPr id="3" name="Content Placeholder 2">
            <a:extLst>
              <a:ext uri="{FF2B5EF4-FFF2-40B4-BE49-F238E27FC236}">
                <a16:creationId xmlns:a16="http://schemas.microsoft.com/office/drawing/2014/main" id="{947395E5-1503-4BE6-B769-86DE771F6E0B}"/>
              </a:ext>
            </a:extLst>
          </p:cNvPr>
          <p:cNvSpPr/>
          <p:nvPr/>
        </p:nvSpPr>
        <p:spPr>
          <a:xfrm>
            <a:off x="479834" y="1690687"/>
            <a:ext cx="5555975" cy="4490657"/>
          </a:xfrm>
          <a:prstGeom prst="rect">
            <a:avLst/>
          </a:prstGeom>
        </p:spPr>
        <p:txBody>
          <a:bodyPr>
            <a:normAutofit fontScale="90000"/>
          </a:bodyPr>
          <a:lstStyle/>
          <a:p>
            <a:pPr defTabSz="749808">
              <a:spcAft>
                <a:spcPts val="600"/>
              </a:spcAft>
              <a:defRPr/>
            </a:pPr>
            <a:r>
              <a:rPr lang="cy" sz="2400" b="0" i="0" u="none" strike="noStrike" cap="none" baseline="0" dirty="0">
                <a:solidFill>
                  <a:srgbClr val="000000"/>
                </a:solidFill>
                <a:effectLst/>
                <a:uFillTx/>
                <a:latin typeface="Arial"/>
              </a:rPr>
              <a:t>Mae'r rhan fwyaf o gyfathrebu yn ddi-eiriau</a:t>
            </a:r>
          </a:p>
          <a:p>
            <a:pPr defTabSz="749808">
              <a:spcAft>
                <a:spcPts val="600"/>
              </a:spcAft>
              <a:defRPr/>
            </a:pPr>
            <a:r>
              <a:rPr lang="cy" sz="2400" b="0" i="0" u="none" strike="noStrike" cap="none" baseline="0" dirty="0">
                <a:solidFill>
                  <a:srgbClr val="000000"/>
                </a:solidFill>
                <a:effectLst/>
                <a:uFillTx/>
                <a:latin typeface="Arial"/>
              </a:rPr>
              <a:t>Felly mae angen lefel uwch o hunanymwybyddiaeth arnom</a:t>
            </a:r>
          </a:p>
          <a:p>
            <a:pPr defTabSz="749808">
              <a:spcAft>
                <a:spcPts val="600"/>
              </a:spcAft>
              <a:defRPr/>
            </a:pPr>
            <a:r>
              <a:rPr lang="cy" sz="2400" b="0" i="0" u="none" strike="noStrike" cap="none" baseline="0" dirty="0">
                <a:solidFill>
                  <a:srgbClr val="000000"/>
                </a:solidFill>
                <a:effectLst/>
                <a:uFillTx/>
                <a:latin typeface="Arial"/>
              </a:rPr>
              <a:t>Mae graddau cyswllt llygad derbyniol yn amrywio rhwng diwylliannau fel y mae dulliau eraill o gyfathrebu</a:t>
            </a:r>
          </a:p>
          <a:p>
            <a:pPr defTabSz="749808">
              <a:spcAft>
                <a:spcPts val="600"/>
              </a:spcAft>
              <a:defRPr/>
            </a:pPr>
            <a:r>
              <a:rPr lang="cy" sz="2400" b="0" i="0" u="none" strike="noStrike" cap="none" baseline="0" dirty="0">
                <a:solidFill>
                  <a:srgbClr val="000000"/>
                </a:solidFill>
                <a:effectLst/>
                <a:uFillTx/>
                <a:latin typeface="Arial"/>
              </a:rPr>
              <a:t>Mae ymchwil yn awgrymu gwahaniaethau posibl rhwng y rhywiau mewn cyfathrebu – mae menywod yn amgodio a dadgodio’n well na dynion ac yn meithrin cydberthynas a gwenu’n amlach?</a:t>
            </a:r>
          </a:p>
          <a:p>
            <a:pPr defTabSz="749808">
              <a:spcAft>
                <a:spcPts val="600"/>
              </a:spcAft>
              <a:defRPr/>
            </a:pPr>
            <a:r>
              <a:rPr lang="cy" sz="1804" b="0" i="0" u="none" strike="noStrike" cap="none" baseline="0" dirty="0">
                <a:solidFill>
                  <a:srgbClr val="000000"/>
                </a:solidFill>
                <a:effectLst/>
                <a:uFillTx/>
                <a:latin typeface="Arial"/>
              </a:rPr>
              <a:t>(Hall, 2006) </a:t>
            </a:r>
          </a:p>
          <a:p>
            <a:pPr marL="109537" indent="0">
              <a:spcAft>
                <a:spcPts val="600"/>
              </a:spcAft>
              <a:buNone/>
              <a:defRPr/>
            </a:pPr>
            <a:endParaRPr lang="en-GB" sz="1400" dirty="0">
              <a:latin typeface="Arial" panose="020B0604020202020204" pitchFamily="34" charset="0"/>
              <a:cs typeface="Arial" panose="020B0604020202020204" pitchFamily="34" charset="0"/>
            </a:endParaRPr>
          </a:p>
        </p:txBody>
      </p:sp>
      <p:sp>
        <p:nvSpPr>
          <p:cNvPr id="83972" name="Slide Number Placeholder 6">
            <a:extLst>
              <a:ext uri="{FF2B5EF4-FFF2-40B4-BE49-F238E27FC236}">
                <a16:creationId xmlns:a16="http://schemas.microsoft.com/office/drawing/2014/main" id="{DA64CCFF-4B69-4891-935B-8D5E0D949579}"/>
              </a:ext>
            </a:extLst>
          </p:cNvPr>
          <p:cNvSpPr/>
          <p:nvPr/>
        </p:nvSpPr>
        <p:spPr bwMode="auto">
          <a:xfrm>
            <a:off x="8109863" y="5767581"/>
            <a:ext cx="2262604" cy="3011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749808">
              <a:spcAft>
                <a:spcPts val="600"/>
              </a:spcAft>
            </a:pPr>
            <a:endParaRPr lang="en-GB" altLang="en-US" dirty="0"/>
          </a:p>
        </p:txBody>
      </p:sp>
      <p:pic>
        <p:nvPicPr>
          <p:cNvPr id="5" name="Picture 4" descr="A picture containing drawing&#10;&#10;Description automatically generated">
            <a:extLst>
              <a:ext uri="{FF2B5EF4-FFF2-40B4-BE49-F238E27FC236}">
                <a16:creationId xmlns:a16="http://schemas.microsoft.com/office/drawing/2014/main" id="{185AA5C0-35DE-46BB-A9B2-DAF01CE556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4010" y="1444295"/>
            <a:ext cx="4028436" cy="3698903"/>
          </a:xfrm>
          <a:prstGeom prst="rect">
            <a:avLst/>
          </a:prstGeom>
        </p:spPr>
      </p:pic>
      <p:sp>
        <p:nvSpPr>
          <p:cNvPr id="4" name="Footer Placeholder 3">
            <a:extLst>
              <a:ext uri="{FF2B5EF4-FFF2-40B4-BE49-F238E27FC236}">
                <a16:creationId xmlns:a16="http://schemas.microsoft.com/office/drawing/2014/main" id="{2C372758-5D8B-81E1-1232-770531579707}"/>
              </a:ext>
            </a:extLst>
          </p:cNvPr>
          <p:cNvSpPr/>
          <p:nvPr/>
        </p:nvSpPr>
        <p:spPr>
          <a:xfrm>
            <a:off x="2851842" y="6116734"/>
            <a:ext cx="5930019" cy="301157"/>
          </a:xfrm>
          <a:prstGeom prst="rect">
            <a:avLst/>
          </a:prstGeom>
        </p:spPr>
        <p:txBody>
          <a:bodyPr/>
          <a:lstStyle/>
          <a:p>
            <a:pPr defTabSz="749808">
              <a:spcAft>
                <a:spcPts val="600"/>
              </a:spcAft>
            </a:pPr>
            <a:r>
              <a:rPr lang="cy" sz="1476" b="0" i="0" u="none" strike="noStrike" cap="none" baseline="0" dirty="0">
                <a:solidFill>
                  <a:srgbClr val="000000"/>
                </a:solidFill>
                <a:effectLst/>
                <a:uFillTx/>
                <a:latin typeface="Calibri"/>
              </a:rPr>
              <a:t>PORTH AGORED - Cydgrynhoi'r Rhaglen Ymarfer Gwaith Cymdeithasol</a:t>
            </a:r>
          </a:p>
        </p:txBody>
      </p:sp>
      <p:sp>
        <p:nvSpPr>
          <p:cNvPr id="6" name="TextBox 5">
            <a:extLst>
              <a:ext uri="{FF2B5EF4-FFF2-40B4-BE49-F238E27FC236}">
                <a16:creationId xmlns:a16="http://schemas.microsoft.com/office/drawing/2014/main" id="{28610C81-BF97-7597-5976-0CDB95C40677}"/>
              </a:ext>
            </a:extLst>
          </p:cNvPr>
          <p:cNvSpPr txBox="1"/>
          <p:nvPr/>
        </p:nvSpPr>
        <p:spPr>
          <a:xfrm>
            <a:off x="9482186" y="5217562"/>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25" name="Rectangle 860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38200" y="365125"/>
            <a:ext cx="10515600" cy="1325563"/>
          </a:xfrm>
        </p:spPr>
        <p:txBody>
          <a:bodyPr>
            <a:normAutofit/>
          </a:bodyPr>
          <a:lstStyle/>
          <a:p>
            <a:pPr>
              <a:defRPr/>
            </a:pPr>
            <a:r>
              <a:rPr lang="cy" sz="5400" b="0" i="0" u="none" strike="noStrike" cap="none" baseline="0">
                <a:solidFill>
                  <a:srgbClr val="000000"/>
                </a:solidFill>
                <a:effectLst/>
                <a:uFillTx/>
                <a:latin typeface="Arial"/>
              </a:rPr>
              <a:t>Anghenion Gwahanol</a:t>
            </a:r>
          </a:p>
        </p:txBody>
      </p:sp>
      <p:sp>
        <p:nvSpPr>
          <p:cNvPr id="860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838200" y="1929384"/>
            <a:ext cx="10515600" cy="4251960"/>
          </a:xfrm>
        </p:spPr>
        <p:txBody>
          <a:bodyPr>
            <a:normAutofit/>
          </a:bodyPr>
          <a:lstStyle/>
          <a:p>
            <a:pPr>
              <a:defRPr/>
            </a:pPr>
            <a:r>
              <a:rPr lang="cy" sz="2400" b="0" i="0" u="none" strike="noStrike" cap="none" baseline="0">
                <a:solidFill>
                  <a:srgbClr val="000000"/>
                </a:solidFill>
                <a:effectLst/>
                <a:uFillTx/>
                <a:latin typeface="Arial"/>
              </a:rPr>
              <a:t>Cyswllt wyneb yn wyneb ac agosrwydd at bobl â nam ar eu clyw (gall hyn fod yn hynod berthnasol wrth weithio gyda phobl â phroblemau iechyd meddwl)</a:t>
            </a:r>
          </a:p>
          <a:p>
            <a:pPr>
              <a:defRPr/>
            </a:pPr>
            <a:r>
              <a:rPr lang="cy" sz="2400" b="0" i="0" u="none" strike="noStrike" cap="none" baseline="0">
                <a:solidFill>
                  <a:srgbClr val="000000"/>
                </a:solidFill>
                <a:effectLst/>
                <a:uFillTx/>
                <a:latin typeface="Arial"/>
              </a:rPr>
              <a:t>Gall profiad o gam-drin emosiynol arwain at anawsterau a dryswch wrth ddarllen mynegiant wyneb/dehongli tôn llais ac ati.</a:t>
            </a:r>
          </a:p>
          <a:p>
            <a:pPr>
              <a:defRPr/>
            </a:pPr>
            <a:r>
              <a:rPr lang="cy" sz="2400" b="0" i="0" u="none" strike="noStrike" cap="none" baseline="0">
                <a:solidFill>
                  <a:srgbClr val="000000"/>
                </a:solidFill>
                <a:effectLst/>
                <a:uFillTx/>
                <a:latin typeface="Arial"/>
              </a:rPr>
              <a:t>Mae pobl â nam ar eu golwg yn fwy cyfarwydd â thôn llais, cyflymder lleferydd a symudiadau corff mwy y gallant eu clywed, eu gweld neu eu teimlo</a:t>
            </a:r>
          </a:p>
          <a:p>
            <a:pPr>
              <a:defRPr/>
            </a:pPr>
            <a:r>
              <a:rPr lang="cy" sz="2400" b="0" i="0" u="none" strike="noStrike" cap="none" baseline="0">
                <a:solidFill>
                  <a:srgbClr val="000000"/>
                </a:solidFill>
                <a:effectLst/>
                <a:uFillTx/>
                <a:latin typeface="Arial"/>
              </a:rPr>
              <a:t>Gall cyswllt wyneb yn wyneb aflonyddu ar bobl ag awtistiaeth a gall adnabod emosiwn fod yn anodd. </a:t>
            </a:r>
          </a:p>
          <a:p>
            <a:pPr>
              <a:defRPr/>
            </a:pPr>
            <a:endParaRPr lang="en-GB" sz="240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mtClean="0"/>
              <a:pPr>
                <a:spcAft>
                  <a:spcPts val="600"/>
                </a:spcAft>
              </a:pPr>
              <a:t>33</a:t>
            </a:fld>
            <a:endParaRPr lang="en-GB" altLang="en-US"/>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cy" sz="2800" b="1" i="0" u="none" strike="noStrike" cap="none" baseline="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5821379" y="1211509"/>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34</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pic>
        <p:nvPicPr>
          <p:cNvPr id="11" name="Picture 3">
            <a:extLst>
              <a:ext uri="{FF2B5EF4-FFF2-40B4-BE49-F238E27FC236}">
                <a16:creationId xmlns:a16="http://schemas.microsoft.com/office/drawing/2014/main" id="{DD2E3F06-9315-485C-9A72-EA7FEB1AB7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10134600" y="4272278"/>
            <a:ext cx="2057400" cy="2478797"/>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1981200" y="1628776"/>
            <a:ext cx="8229600" cy="4378325"/>
          </a:xfrm>
        </p:spPr>
        <p:txBody>
          <a:bodyPr/>
          <a:lstStyle/>
          <a:p>
            <a:pPr eaLnBrk="1" hangingPunct="1">
              <a:spcBef>
                <a:spcPct val="0"/>
              </a:spcBef>
              <a:buClrTx/>
              <a:buSzTx/>
              <a:buFontTx/>
              <a:buNone/>
            </a:pPr>
            <a:r>
              <a:rPr lang="cy" sz="2400" b="0" i="0" u="none" strike="noStrike" cap="none" baseline="0">
                <a:solidFill>
                  <a:srgbClr val="000000"/>
                </a:solidFill>
                <a:effectLst/>
                <a:uFillTx/>
                <a:latin typeface="Arial"/>
              </a:rPr>
              <a:t>...</a:t>
            </a:r>
            <a:r>
              <a:rPr lang="cy" sz="2400" b="0" i="1" u="none" strike="noStrike" cap="none" baseline="0">
                <a:solidFill>
                  <a:srgbClr val="000000"/>
                </a:solidFill>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a:latin typeface="Arial" panose="020B0604020202020204" pitchFamily="34" charset="0"/>
              </a:rPr>
              <a:t> </a:t>
            </a:r>
          </a:p>
          <a:p>
            <a:pPr eaLnBrk="1" hangingPunct="1">
              <a:spcBef>
                <a:spcPct val="0"/>
              </a:spcBef>
              <a:buClrTx/>
              <a:buSzTx/>
              <a:buFontTx/>
              <a:buNone/>
            </a:pPr>
            <a:r>
              <a:rPr lang="cy" sz="2400" b="0" i="1" u="none" strike="noStrike" cap="none" baseline="0">
                <a:solidFill>
                  <a:srgbClr val="000000"/>
                </a:solidFill>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a:solidFill>
                  <a:srgbClr val="000000"/>
                </a:solidFill>
                <a:effectLst/>
                <a:uFillTx/>
                <a:latin typeface="Arial"/>
              </a:rPr>
              <a:t>Amanda Moss 2015</a:t>
            </a:r>
          </a:p>
          <a:p>
            <a:pPr eaLnBrk="1" hangingPunct="1">
              <a:spcBef>
                <a:spcPct val="0"/>
              </a:spcBef>
              <a:buClrTx/>
              <a:buSzTx/>
              <a:buFontTx/>
              <a:buNone/>
            </a:pPr>
            <a:r>
              <a:rPr lang="en-GB" altLang="en-US" sz="2400">
                <a:latin typeface="Arial" panose="020B0604020202020204" pitchFamily="34" charset="0"/>
              </a:rPr>
              <a:t>  </a:t>
            </a:r>
            <a:endParaRPr lang="en-GB" altLang="en-US" sz="2200">
              <a:latin typeface="Arial" panose="020B0604020202020204" pitchFamily="34" charset="0"/>
            </a:endParaRPr>
          </a:p>
          <a:p>
            <a:pPr eaLnBrk="1" hangingPunct="1">
              <a:spcBef>
                <a:spcPct val="0"/>
              </a:spcBef>
              <a:buClrTx/>
              <a:buSzTx/>
              <a:buFontTx/>
              <a:buNone/>
            </a:pPr>
            <a:endParaRPr lang="en-GB" altLang="en-US" sz="2400">
              <a:latin typeface="Arial" panose="020B0604020202020204" pitchFamily="34" charset="0"/>
            </a:endParaRPr>
          </a:p>
          <a:p>
            <a:endParaRPr lang="en-GB" alt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1981200" y="274638"/>
            <a:ext cx="8229600" cy="1354162"/>
          </a:xfrm>
        </p:spPr>
        <p:txBody>
          <a:bodyPr/>
          <a:lstStyle/>
          <a:p>
            <a:pPr eaLnBrk="1" hangingPunct="1">
              <a:defRPr/>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6610C9-B813-4B27-BDEF-45368893376E}" type="slidenum">
              <a:rPr lang="en-GB" altLang="en-US" smtClean="0"/>
              <a:t>35</a:t>
            </a:fld>
            <a:endParaRPr lang="en-GB" altLang="en-US"/>
          </a:p>
        </p:txBody>
      </p:sp>
      <p:pic>
        <p:nvPicPr>
          <p:cNvPr id="40964" name="Picture 3">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9768946" y="5229224"/>
            <a:ext cx="2249487" cy="168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36</a:t>
            </a:fld>
            <a:endParaRPr lang="en-GB" altLang="en-US"/>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a:solidFill>
                  <a:srgbClr val="000000"/>
                </a:solidFill>
                <a:effectLst/>
                <a:uFillTx/>
                <a:latin typeface="Calibri"/>
              </a:rPr>
              <a:t>Cymerwch amser i drafod hyn gyda nhw ymlaen llaw</a:t>
            </a:r>
          </a:p>
          <a:p>
            <a:r>
              <a:rPr lang="cy" sz="2600" b="0" i="0" u="none" strike="noStrike" cap="none" baseline="0">
                <a:solidFill>
                  <a:srgbClr val="000000"/>
                </a:solidFill>
                <a:effectLst/>
                <a:uFillTx/>
                <a:latin typeface="Calibri"/>
              </a:rPr>
              <a:t>Os yw'r arsylwad yn un rhithwir neu drwy alwad ffôn efallai y bydd angen i chi ystyried ymlaen llaw y ffordd orau o gael adborth gan yr unigolyn. </a:t>
            </a:r>
          </a:p>
          <a:p>
            <a:r>
              <a:rPr lang="cy" sz="2600" b="0" i="0" u="none" strike="noStrike" cap="none" baseline="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a:solidFill>
                  <a:srgbClr val="000000"/>
                </a:solidFill>
                <a:effectLst/>
                <a:uFillTx/>
                <a:latin typeface="Calibri"/>
              </a:rPr>
              <a:t>Gellir defnyddio'r adborth hwn yn Nhasg 1 rhan b i adfyfyrio ar adborth gan unigolion rydych yn gweithio gyda nhw a sut mae wedi effeithio ar eich ymarfer. </a:t>
            </a:r>
          </a:p>
          <a:p>
            <a:endParaRPr lang="en-GB" sz="2600"/>
          </a:p>
          <a:p>
            <a:endParaRPr lang="en-GB" sz="260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08080"/>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37</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a:solidFill>
                  <a:srgbClr val="000000"/>
                </a:solidFill>
                <a:effectLst/>
                <a:uFillTx/>
                <a:latin typeface="Calibri"/>
              </a:rPr>
              <a:t>Mae fersiwn hawdd ei darllen ar gael os ydych am anfon y cwestiynau at yr unigolyn</a:t>
            </a: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95469" y="-38370"/>
            <a:ext cx="9519899"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a:solidFill>
                  <a:srgbClr val="000000"/>
                </a:solidFill>
                <a:effectLst/>
                <a:uFillTx/>
                <a:latin typeface="Calibri"/>
              </a:rPr>
              <a:t>Ymarfer 5 </a:t>
            </a:r>
          </a:p>
          <a:p>
            <a:pPr marL="0" indent="0">
              <a:buNone/>
            </a:pPr>
            <a:r>
              <a:rPr lang="cy" sz="2800" b="0" i="0" u="none" strike="noStrike" cap="none" baseline="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a:solidFill>
                  <a:srgbClr val="000000"/>
                </a:solidFill>
                <a:effectLst/>
                <a:uFillTx/>
                <a:latin typeface="Calibri"/>
              </a:rPr>
              <a:t>Beth hoffech chi i bobl rydych chi'n gweithio gyda nhw ei ddweud amdanoch chi?</a:t>
            </a:r>
          </a:p>
          <a:p>
            <a:r>
              <a:rPr lang="cy" sz="2800" b="0" i="0" u="none" strike="noStrike" cap="none" baseline="0">
                <a:solidFill>
                  <a:srgbClr val="000000"/>
                </a:solidFill>
                <a:effectLst/>
                <a:uFillTx/>
                <a:latin typeface="Calibri"/>
              </a:rPr>
              <a:t>Beth hoffech chi i weithwyr proffesiynol eraill ei ddweud? </a:t>
            </a:r>
          </a:p>
          <a:p>
            <a:r>
              <a:rPr lang="cy" sz="2800" b="0" i="0" u="none" strike="noStrike" cap="none" baseline="0">
                <a:solidFill>
                  <a:srgbClr val="000000"/>
                </a:solidFill>
                <a:effectLst/>
                <a:uFillTx/>
                <a:latin typeface="Calibri"/>
              </a:rPr>
              <a:t>Os yw'r rhain yn wahanol, pam felly? </a:t>
            </a:r>
          </a:p>
          <a:p>
            <a:pPr marL="109537" indent="0">
              <a:buNone/>
            </a:pPr>
            <a:endParaRPr lang="en-GB" sz="2000"/>
          </a:p>
          <a:p>
            <a:pPr marL="109537" indent="0">
              <a:buNone/>
            </a:pPr>
            <a:r>
              <a:rPr lang="en-GB" sz="2000"/>
              <a:t> </a:t>
            </a:r>
          </a:p>
          <a:p>
            <a:endParaRPr lang="en-GB" sz="200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39</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a:solidFill>
                  <a:srgbClr val="000000"/>
                </a:solidFill>
                <a:effectLst/>
                <a:uFillTx/>
                <a:latin typeface="Calibri Light"/>
              </a:rPr>
              <a:t>             Arsylwadau Rhithwir</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fontScale="92500" lnSpcReduction="10000"/>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rhithwir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rithwir.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A yw mynediad i'r rhyngrwyd yn effeithio ar y rhyngweithio? Sut allwch chi sicrhau cyfrinachedd a grymuso unigolyn i gymryd rhan? </a:t>
            </a:r>
          </a:p>
          <a:p>
            <a:r>
              <a:rPr lang="cy" sz="2800" b="0" i="0" u="none" strike="noStrike" cap="none" baseline="0" dirty="0">
                <a:solidFill>
                  <a:srgbClr val="000000"/>
                </a:solidFill>
                <a:effectLst/>
                <a:uFillTx/>
                <a:latin typeface="Calibri"/>
              </a:rPr>
              <a:t>Mae angen i chi adfyfyrio'n feirniadol ar y sgwrs gan ystyried yr heriau. Er enghraifft, sut wnaethoch chi wneud iawn am ddiffyg ciwiau di-eiriau ee defnyddio dull yn canolbwyntio ar ddatrysiad?</a:t>
            </a:r>
          </a:p>
          <a:p>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40</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Crynodeb</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669036" y="1729667"/>
            <a:ext cx="11043352" cy="4582730"/>
          </a:xfrm>
        </p:spPr>
        <p:txBody>
          <a:bodyPr>
            <a:noAutofit/>
          </a:bodyPr>
          <a:lstStyle/>
          <a:p>
            <a:r>
              <a:rPr lang="cy" sz="2200" b="0" i="0" u="none" strike="noStrike" cap="none" baseline="0" dirty="0">
                <a:solidFill>
                  <a:srgbClr val="000000"/>
                </a:solidFill>
                <a:effectLst/>
                <a:uFillTx/>
                <a:latin typeface="Calibri"/>
              </a:rPr>
              <a:t>Gwnewch yr arsylwad cyn gynted â phosibl</a:t>
            </a:r>
          </a:p>
          <a:p>
            <a:r>
              <a:rPr lang="cy" sz="2200" b="0" i="0" u="none" strike="noStrike" cap="none" baseline="0" dirty="0">
                <a:solidFill>
                  <a:srgbClr val="000000"/>
                </a:solidFill>
                <a:effectLst/>
                <a:uFillTx/>
                <a:latin typeface="Calibri"/>
              </a:rPr>
              <a:t>Sicrhewch ganiatâd yr unigolyn ymlaen llaw ac ar adeg yr arsylwad</a:t>
            </a:r>
          </a:p>
          <a:p>
            <a:r>
              <a:rPr lang="cy" sz="2200" b="0" i="0" u="none" strike="noStrike" cap="none" baseline="0" dirty="0">
                <a:solidFill>
                  <a:srgbClr val="000000"/>
                </a:solidFill>
                <a:effectLst/>
                <a:uFillTx/>
                <a:latin typeface="Calibri"/>
              </a:rPr>
              <a:t>Ystyriwch ganlyniadau dysgu GCC ar gyfer y dasg hon a sut y byddwch yn eu cyflawni</a:t>
            </a:r>
          </a:p>
          <a:p>
            <a:r>
              <a:rPr lang="cy" sz="2200" b="0" i="0" u="none" strike="noStrike" cap="none" baseline="0" dirty="0">
                <a:solidFill>
                  <a:srgbClr val="000000"/>
                </a:solidFill>
                <a:effectLst/>
                <a:uFillTx/>
                <a:latin typeface="Calibri"/>
              </a:rPr>
              <a:t>Rhowch y manylion yn yr adran cyd-destun gan sicrhau eich bod yn cwmpasu amcanion, cyd-destun daearyddol a deddfwriaethol yn ogystal â diwylliant, ethnigrwydd, anghenion iaith a chael caniatâd</a:t>
            </a:r>
          </a:p>
          <a:p>
            <a:r>
              <a:rPr lang="cy" sz="2200" b="0" i="0" u="none" strike="noStrike" cap="none" baseline="0" dirty="0">
                <a:solidFill>
                  <a:srgbClr val="000000"/>
                </a:solidFill>
                <a:effectLst/>
                <a:uFillTx/>
                <a:latin typeface="Calibri"/>
              </a:rPr>
              <a:t>Defnyddiwch </a:t>
            </a:r>
            <a:r>
              <a:rPr lang="cy" sz="2200" b="1" i="0" u="none" strike="noStrike" cap="none" baseline="0" dirty="0">
                <a:solidFill>
                  <a:srgbClr val="000000"/>
                </a:solidFill>
                <a:effectLst/>
                <a:uFillTx/>
                <a:latin typeface="Calibri"/>
              </a:rPr>
              <a:t>adfyfyrio beirniadol </a:t>
            </a:r>
            <a:r>
              <a:rPr lang="cy" sz="2200" b="0" i="0" u="none" strike="noStrike" cap="none" baseline="0" dirty="0">
                <a:solidFill>
                  <a:srgbClr val="000000"/>
                </a:solidFill>
                <a:effectLst/>
                <a:uFillTx/>
                <a:latin typeface="Calibri"/>
              </a:rPr>
              <a:t>i ymdrin â'r prif themâu yng nghorff y gwaith. Dylai hyn gynnwys adfyfyrio ar; dulliau cyfathrebu, cydweithio, defnyddio dull sy’n canolbwyntio ar yr unigolyn, gwerthoedd a moeseg (gan gynnwys y Cod Ymarfer Proffesiynol) a’r “</a:t>
            </a:r>
            <a:r>
              <a:rPr lang="en-GB" sz="2200" b="0" i="0" u="none" strike="noStrike" cap="none" baseline="0" dirty="0" err="1">
                <a:solidFill>
                  <a:srgbClr val="000000"/>
                </a:solidFill>
                <a:effectLst/>
                <a:uFillTx/>
                <a:latin typeface="Calibri"/>
              </a:rPr>
              <a:t>Cynnig</a:t>
            </a:r>
            <a:r>
              <a:rPr lang="en-GB" sz="2200" b="0" i="0" u="none" strike="noStrike" cap="none" baseline="0" dirty="0">
                <a:solidFill>
                  <a:srgbClr val="000000"/>
                </a:solidFill>
                <a:effectLst/>
                <a:uFillTx/>
                <a:latin typeface="Calibri"/>
              </a:rPr>
              <a:t> </a:t>
            </a:r>
            <a:r>
              <a:rPr lang="en-GB" sz="2200" b="0" i="0" u="none" strike="noStrike" cap="none" baseline="0" dirty="0" err="1">
                <a:solidFill>
                  <a:srgbClr val="000000"/>
                </a:solidFill>
                <a:effectLst/>
                <a:uFillTx/>
                <a:latin typeface="Calibri"/>
              </a:rPr>
              <a:t>Gweithredol</a:t>
            </a:r>
            <a:r>
              <a:rPr lang="cy" sz="2200" b="0" i="0" u="none" strike="noStrike" cap="none" baseline="0" dirty="0">
                <a:solidFill>
                  <a:srgbClr val="000000"/>
                </a:solidFill>
                <a:effectLst/>
                <a:uFillTx/>
                <a:latin typeface="Calibri"/>
              </a:rPr>
              <a:t>”.</a:t>
            </a:r>
          </a:p>
          <a:p>
            <a:r>
              <a:rPr lang="cy" sz="2200" b="0" i="0" u="none" strike="noStrike" cap="none" baseline="0" dirty="0">
                <a:solidFill>
                  <a:srgbClr val="000000"/>
                </a:solidFill>
                <a:effectLst/>
                <a:uFillTx/>
                <a:latin typeface="Calibri"/>
              </a:rPr>
              <a:t>Gwnewch yn siŵr eich bod yn ateb y cwestiwn yn llawn ac yn rhoi cyfeiriadau </a:t>
            </a:r>
          </a:p>
          <a:p>
            <a:r>
              <a:rPr lang="cy" sz="2200" b="0" i="0" u="none" strike="noStrike" cap="none" baseline="0" dirty="0">
                <a:solidFill>
                  <a:srgbClr val="000000"/>
                </a:solidFill>
                <a:effectLst/>
                <a:uFillTx/>
                <a:latin typeface="Calibri"/>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492875"/>
            <a:ext cx="4114800" cy="228600"/>
          </a:xfrm>
        </p:spPr>
        <p:txBody>
          <a:bodyPr>
            <a:normAutofit fontScale="92500" lnSpcReduction="10000"/>
          </a:bodyPr>
          <a:lstStyle/>
          <a:p>
            <a:pPr>
              <a:spcAft>
                <a:spcPts val="600"/>
              </a:spcAft>
            </a:pPr>
            <a:r>
              <a:rPr lang="cy" sz="1100" b="0" i="0" u="none" strike="noStrike" cap="none" baseline="0" dirty="0">
                <a:solidFill>
                  <a:srgbClr val="898989"/>
                </a:solidFill>
                <a:effectLst/>
                <a:uFillTx/>
                <a:latin typeface="Calibri"/>
              </a:rPr>
              <a:t>PORTH AGORED - Cydgrynhoi'r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a:solidFill>
                  <a:srgbClr val="262626"/>
                </a:solidFill>
                <a:effectLst/>
                <a:uFillTx/>
                <a:latin typeface="Calibri"/>
              </a:rPr>
              <a:t>Cwblhewch, mewn trafodaeth â'ch mentoriaid, ddrafft o Dasg 1 rhan a o'r portffolio</a:t>
            </a:r>
          </a:p>
          <a:p>
            <a:r>
              <a:rPr lang="cy" sz="2800" b="0" i="0" u="none" strike="noStrike" cap="none" baseline="0">
                <a:solidFill>
                  <a:srgbClr val="262626"/>
                </a:solidFill>
                <a:effectLst/>
                <a:uFillTx/>
                <a:latin typeface="Calibri"/>
              </a:rPr>
              <a:t>Mewn trafodaeth â’ch mentor/goruchwyliwr, ystyriwch achos addas ar gyfer yr aseiniad diogelu i’w drafod yn y gweithdy nesaf. </a:t>
            </a:r>
          </a:p>
          <a:p>
            <a:r>
              <a:rPr lang="cy" sz="2800" b="0" i="0" u="none" strike="noStrike" cap="none" baseline="0">
                <a:solidFill>
                  <a:srgbClr val="262626"/>
                </a:solidFill>
                <a:effectLst/>
                <a:uFillTx/>
                <a:latin typeface="Calibri"/>
              </a:rPr>
              <a:t>Gweler Tasg 3 y portffolio a'r canlyniadau dysgu yn y llawlyfr am fanylion pellach</a:t>
            </a:r>
          </a:p>
          <a:p>
            <a:r>
              <a:rPr lang="cy" sz="2800" b="0" i="0" u="none" strike="noStrike" cap="none" baseline="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a:solidFill>
                  <a:srgbClr val="262626"/>
                </a:solidFill>
                <a:effectLst/>
                <a:uFillTx/>
                <a:latin typeface="Calibri"/>
                <a:hlinkClick r:id="rId3" history="0"/>
              </a:rPr>
              <a:t>https://gofalcymdeithasol.cymru/adnoddau/hyb- gwybodaeth-a-dysgu</a:t>
            </a:r>
          </a:p>
          <a:p>
            <a:pPr marL="109537" indent="0">
              <a:buNone/>
            </a:pPr>
            <a:endParaRPr lang="en-GB" sz="200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42</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43</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4923</Words>
  <Application>Microsoft Office PowerPoint</Application>
  <PresentationFormat>Widescreen</PresentationFormat>
  <Paragraphs>456</Paragraphs>
  <Slides>43</Slides>
  <Notes>41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canada-type-gibson</vt:lpstr>
      <vt:lpstr>Arial</vt:lpstr>
      <vt:lpstr>Calibri</vt:lpstr>
      <vt:lpstr>Calibri Light</vt:lpstr>
      <vt:lpstr>Euphemia</vt:lpstr>
      <vt:lpstr>Helvetica</vt:lpstr>
      <vt:lpstr>Wingdings 3</vt:lpstr>
      <vt:lpstr>Office Theme</vt:lpstr>
      <vt:lpstr>Porth Agored Tystysgrif i Raddedigion</vt:lpstr>
      <vt:lpstr>Rheolau Sylfaenol/Disgwyliadau</vt:lpstr>
      <vt:lpstr>Nodau</vt:lpstr>
      <vt:lpstr>Arsylwad o ymarfer - Tasg 2</vt:lpstr>
      <vt:lpstr>Cwestiwn - Tasg 2</vt:lpstr>
      <vt:lpstr>Caniatâd/Cydsyniad</vt:lpstr>
      <vt:lpstr>Canlyniadau Dysgu GCC  Tasg 2 - Arsylwi ac adborth</vt:lpstr>
      <vt:lpstr>Canlyniad Dysgu 1</vt:lpstr>
      <vt:lpstr>Cydweithio/Cydgynhyrchu</vt:lpstr>
      <vt:lpstr>Diffiniad o Gydweithio, Cydgynhyrchu a Phartneriaeth</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Canran y bobl 3 oed neu hŷn sy’n gallu siarad Cymraeg, yn ôl ACEHI, 2021 </vt:lpstr>
      <vt:lpstr>Deddf Gwasanaethau Cymdeithasol a Llesiant (Cymru) 2014  Y Cynnig Gweithredol - Mwy Na Geiriau</vt:lpstr>
      <vt:lpstr>Mwy na Geiriau</vt:lpstr>
      <vt:lpstr>Trafodaeth grŵp </vt:lpstr>
      <vt:lpstr>Mesur y Gymraeg (Cymru), 2011</vt:lpstr>
      <vt:lpstr> Dimensiynau Gweithio yng Nghymru </vt:lpstr>
      <vt:lpstr>Anghenion Ychwanegol  Grwpiau Lleiafrifoedd Ethnig yng Nghymru</vt:lpstr>
      <vt:lpstr>Canlyniad Dysgu 2 – Dadansoddiad Manwl  </vt:lpstr>
      <vt:lpstr>Cyfathrebu Effeithiol </vt:lpstr>
      <vt:lpstr>Cyfathrebu Effeithiol </vt:lpstr>
      <vt:lpstr>Rhwystrau i Gyfathrebu</vt:lpstr>
      <vt:lpstr>Ymarfer 4 – Arsylwad o Ymarfer</vt:lpstr>
      <vt:lpstr>Model adfyfyrio SHARE  (Maclean, Finch a Tedam, 2018) </vt:lpstr>
      <vt:lpstr>Sgiliau Cam Cyntaf ac Ail Gam</vt:lpstr>
      <vt:lpstr>Cyfathrebu di-eiriau</vt:lpstr>
      <vt:lpstr>Anghenion Gwahanol</vt:lpstr>
      <vt:lpstr>PowerPoint Presentation</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Rhithwir</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Sarah Loxdale</cp:lastModifiedBy>
  <cp:revision>69</cp:revision>
  <dcterms:created xsi:type="dcterms:W3CDTF">2020-10-12T10:48:29Z</dcterms:created>
  <dcterms:modified xsi:type="dcterms:W3CDTF">2026-07-22T08:34:15Z</dcterms:modified>
</cp:coreProperties>
</file>