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7" r:id="rId2"/>
    <p:sldId id="282" r:id="rId3"/>
    <p:sldId id="256" r:id="rId4"/>
    <p:sldId id="258" r:id="rId5"/>
    <p:sldId id="259" r:id="rId6"/>
    <p:sldId id="288" r:id="rId7"/>
    <p:sldId id="289" r:id="rId8"/>
    <p:sldId id="290" r:id="rId9"/>
    <p:sldId id="291" r:id="rId10"/>
    <p:sldId id="287" r:id="rId11"/>
    <p:sldId id="284" r:id="rId12"/>
    <p:sldId id="286" r:id="rId13"/>
    <p:sldId id="285" r:id="rId14"/>
    <p:sldId id="283" r:id="rId15"/>
    <p:sldId id="260" r:id="rId16"/>
    <p:sldId id="261" r:id="rId17"/>
    <p:sldId id="262" r:id="rId18"/>
    <p:sldId id="292" r:id="rId19"/>
    <p:sldId id="293" r:id="rId20"/>
    <p:sldId id="294" r:id="rId21"/>
    <p:sldId id="295" r:id="rId22"/>
    <p:sldId id="263" r:id="rId23"/>
    <p:sldId id="264" r:id="rId24"/>
    <p:sldId id="269" r:id="rId25"/>
    <p:sldId id="271" r:id="rId26"/>
    <p:sldId id="296" r:id="rId27"/>
    <p:sldId id="28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259" autoAdjust="0"/>
    <p:restoredTop sz="94624" autoAdjust="0"/>
  </p:normalViewPr>
  <p:slideViewPr>
    <p:cSldViewPr>
      <p:cViewPr varScale="1">
        <p:scale>
          <a:sx n="69" d="100"/>
          <a:sy n="69" d="100"/>
        </p:scale>
        <p:origin x="-91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3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3"/>
            <a:ext cx="8458200" cy="1222375"/>
          </a:xfrm>
        </p:spPr>
        <p:txBody>
          <a:bodyPr anchor="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3444903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80475" y="2947086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1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81444" y="666749"/>
            <a:ext cx="4290556" cy="639763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4645027" y="666749"/>
            <a:ext cx="4292241" cy="639763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514350" y="584911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5486401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457202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505200" y="616635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1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9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3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E1F692F-EB7A-4264-8DC2-227449112E55}" type="datetimeFigureOut">
              <a:rPr lang="en-US" smtClean="0"/>
              <a:pPr/>
              <a:t>12/31/2007</a:t>
            </a:fld>
            <a:endParaRPr 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1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2205509-CE4C-40CB-A8F2-7FBCCFEDAFF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9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Introducing the Modern Workplace(LCBB4003)</a:t>
            </a:r>
          </a:p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Kellogg’s </a:t>
            </a: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company</a:t>
            </a:r>
          </a:p>
          <a:p>
            <a:pPr algn="ctr">
              <a:buNone/>
            </a:pP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Lecturer:Husam</a:t>
            </a: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Helmi</a:t>
            </a:r>
            <a:endParaRPr lang="en-US" sz="5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Background/outline</a:t>
            </a:r>
          </a:p>
          <a:p>
            <a:pPr algn="ctr">
              <a:buNone/>
            </a:pP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Emiliya</a:t>
            </a: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Pantova</a:t>
            </a:r>
            <a:endParaRPr lang="en-US" sz="5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(1812408)</a:t>
            </a:r>
            <a:endParaRPr lang="en-US" sz="5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428596" y="1285860"/>
            <a:ext cx="8429684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Company Overview</a:t>
            </a:r>
          </a:p>
          <a:p>
            <a:endParaRPr lang="en-US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•Kellogg’s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is created in 1908 in the US</a:t>
            </a:r>
          </a:p>
          <a:p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•Word’s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producer of breakfast food </a:t>
            </a:r>
          </a:p>
          <a:p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•100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years on the market in healthy and breakfast food </a:t>
            </a:r>
          </a:p>
          <a:p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•Kellogg’s 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selling their products in over 180 </a:t>
            </a:r>
            <a:r>
              <a:rPr lang="en-US" sz="2400" b="1" dirty="0" smtClean="0">
                <a:latin typeface="Times New Roman" pitchFamily="18" charset="0"/>
                <a:cs typeface="Times New Roman" pitchFamily="18" charset="0"/>
              </a:rPr>
              <a:t>country. (Kelloggs.com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, 2019)</a:t>
            </a:r>
          </a:p>
          <a:p>
            <a:endParaRPr lang="en-US" dirty="0"/>
          </a:p>
        </p:txBody>
      </p:sp>
      <p:pic>
        <p:nvPicPr>
          <p:cNvPr id="10" name="Картина 1"/>
          <p:cNvPicPr/>
          <p:nvPr/>
        </p:nvPicPr>
        <p:blipFill>
          <a:blip r:embed="rId2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4786314" y="4071941"/>
            <a:ext cx="4357686" cy="2786059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Kellogg’s vision and mission </a:t>
            </a:r>
          </a:p>
          <a:p>
            <a:pPr>
              <a:buNone/>
            </a:pPr>
            <a:endParaRPr lang="en-US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•The vision of Kellogg’s is to use foods and brands to delight and enrich the world</a:t>
            </a:r>
          </a:p>
          <a:p>
            <a:pPr>
              <a:buNone/>
            </a:pP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•The purpose of the company is to ensure that families are eating healthy so that they can thrive and feel well (Kelloggcompany.com, 2019)</a:t>
            </a:r>
          </a:p>
          <a:p>
            <a:pPr>
              <a:buNone/>
            </a:pP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dirty="0"/>
          </a:p>
        </p:txBody>
      </p:sp>
      <p:pic>
        <p:nvPicPr>
          <p:cNvPr id="4" name="Картина 2"/>
          <p:cNvPicPr/>
          <p:nvPr/>
        </p:nvPicPr>
        <p:blipFill>
          <a:blip r:embed="rId2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cid="http://schemas.microsoft.com/office/word/2016/wordml/cid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6079810" y="4269085"/>
            <a:ext cx="3064190" cy="2588916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Kellogg’s </a:t>
            </a:r>
            <a:r>
              <a:rPr lang="en-US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organisation</a:t>
            </a:r>
            <a:r>
              <a:rPr lang="en-US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value</a:t>
            </a:r>
          </a:p>
          <a:p>
            <a:pPr>
              <a:buNone/>
            </a:pPr>
            <a:endParaRPr lang="en-US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Integrity</a:t>
            </a:r>
          </a:p>
          <a:p>
            <a:pPr lvl="0"/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Accountability</a:t>
            </a:r>
          </a:p>
          <a:p>
            <a:pPr lvl="0"/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Passion</a:t>
            </a:r>
          </a:p>
          <a:p>
            <a:pPr lvl="0"/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Humility</a:t>
            </a:r>
          </a:p>
          <a:p>
            <a:pPr lvl="0"/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Simplicity </a:t>
            </a:r>
          </a:p>
          <a:p>
            <a:pPr lvl="0"/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Success (Kelloggcompany.com, 2019)</a:t>
            </a:r>
          </a:p>
          <a:p>
            <a:endParaRPr lang="en-US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Goals and objectives</a:t>
            </a:r>
          </a:p>
          <a:p>
            <a:pPr algn="ctr">
              <a:buNone/>
            </a:pP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Nicolae</a:t>
            </a: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Prostire</a:t>
            </a:r>
            <a:endParaRPr lang="en-US" sz="5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(1814107)</a:t>
            </a:r>
            <a:endParaRPr lang="en-US" sz="5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◊ Kellogg’s wants to became the </a:t>
            </a:r>
            <a:r>
              <a:rPr lang="en-US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favourite</a:t>
            </a: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breakfast cereal brand for people across the globe. </a:t>
            </a:r>
          </a:p>
          <a:p>
            <a:pPr>
              <a:buNone/>
            </a:pP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◊ Kellogg’s relies quality and innovation and applies them in the activities such as production, packaging, marketing and sales.</a:t>
            </a:r>
          </a:p>
          <a:p>
            <a:pPr>
              <a:buNone/>
            </a:pPr>
            <a:endParaRPr lang="en-US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 descr="images.jp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lum bright="-28000" contrast="18000"/>
          </a:blip>
          <a:stretch>
            <a:fillRect/>
          </a:stretch>
        </p:blipFill>
        <p:spPr>
          <a:xfrm>
            <a:off x="4506394" y="3771884"/>
            <a:ext cx="4637606" cy="3086116"/>
          </a:xfrm>
          <a:prstGeom prst="rect">
            <a:avLst/>
          </a:prstGeom>
        </p:spPr>
      </p:pic>
      <p:pic>
        <p:nvPicPr>
          <p:cNvPr id="6" name="Picture 5" descr="images (4).jp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lum bright="18000" contrast="10000"/>
          </a:blip>
          <a:stretch>
            <a:fillRect/>
          </a:stretch>
        </p:blipFill>
        <p:spPr>
          <a:xfrm>
            <a:off x="0" y="0"/>
            <a:ext cx="2500298" cy="1625208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8992" y="1142984"/>
            <a:ext cx="5981712" cy="2374903"/>
          </a:xfrm>
        </p:spPr>
        <p:txBody>
          <a:bodyPr>
            <a:normAutofit/>
          </a:bodyPr>
          <a:lstStyle/>
          <a:p>
            <a:pPr>
              <a:buNone/>
            </a:pP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   ◊ Kellogg’s strives to maintain a leading position in the sector and accentuate profit making through market expansion.</a:t>
            </a:r>
            <a:endParaRPr lang="en-US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images (1).jp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lum bright="-1000" contrast="6000"/>
          </a:blip>
          <a:stretch>
            <a:fillRect/>
          </a:stretch>
        </p:blipFill>
        <p:spPr>
          <a:xfrm>
            <a:off x="1" y="3214686"/>
            <a:ext cx="4095420" cy="3643314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142984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Kellogg’s considers its workforce prized assets for the company and makes necessary changes and improvements in its K-Values so as to ensure that Kellogg’s continues to be a great place to work and maintains ad work-conducive culture.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5" name="Picture 4" descr="images (2).jp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lum bright="-11000" contrast="14000"/>
          </a:blip>
          <a:stretch>
            <a:fillRect/>
          </a:stretch>
        </p:blipFill>
        <p:spPr>
          <a:xfrm rot="21289153">
            <a:off x="4433316" y="3531048"/>
            <a:ext cx="4628310" cy="32055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Leadership</a:t>
            </a:r>
          </a:p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Adriana </a:t>
            </a: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Lucaci</a:t>
            </a:r>
            <a:endParaRPr lang="en-US" sz="5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(1814112)</a:t>
            </a:r>
            <a:endParaRPr lang="en-US" sz="5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5624522" cy="530383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en-GB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Leadership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style refers to the values and principles that are followed by the leaders to influence followers and make them act in a manner so as to live up to the mission and vision of the company. (Kelloggs.com, 2019).</a:t>
            </a: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400" dirty="0" smtClean="0"/>
              <a:t>		</a:t>
            </a:r>
            <a:endParaRPr lang="en-US" sz="2400" dirty="0"/>
          </a:p>
        </p:txBody>
      </p:sp>
      <p:pic>
        <p:nvPicPr>
          <p:cNvPr id="3076" name="Picture 4" descr="C:\Users\bursuc\AppData\Local\Microsoft\Windows\Temporary Internet Files\Content.IE5\AO7I7Z1B\leadership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lum bright="1000" contrast="-10000"/>
          </a:blip>
          <a:srcRect/>
          <a:stretch>
            <a:fillRect/>
          </a:stretch>
        </p:blipFill>
        <p:spPr bwMode="auto">
          <a:xfrm>
            <a:off x="5857852" y="1071547"/>
            <a:ext cx="3286148" cy="342902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3"/>
            <a:ext cx="8839200" cy="48037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four basic elements of transformational </a:t>
            </a:r>
            <a:r>
              <a:rPr lang="en-GB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leadership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are:</a:t>
            </a: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Individualized consideration</a:t>
            </a: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Individual stimulation</a:t>
            </a: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Inspirational motivation</a:t>
            </a: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Idealized influence (</a:t>
            </a:r>
            <a:r>
              <a:rPr lang="en-GB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Upadhyay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GB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Gangele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2018).</a:t>
            </a: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Users\bursuc\AppData\Local\Microsoft\Windows\Temporary Internet Files\Content.IE5\QYVVKA3S\leadership-circle-150x150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lum bright="1000" contrast="8000"/>
          </a:blip>
          <a:srcRect/>
          <a:stretch>
            <a:fillRect/>
          </a:stretch>
        </p:blipFill>
        <p:spPr bwMode="auto">
          <a:xfrm>
            <a:off x="3214678" y="4500570"/>
            <a:ext cx="2581952" cy="235743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1934" y="1428736"/>
            <a:ext cx="4919666" cy="4651389"/>
          </a:xfrm>
        </p:spPr>
        <p:txBody>
          <a:bodyPr/>
          <a:lstStyle/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en-GB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Kellogg s believes in growing with its people.</a:t>
            </a:r>
            <a:endParaRPr lang="en-US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dirty="0"/>
          </a:p>
        </p:txBody>
      </p:sp>
      <p:pic>
        <p:nvPicPr>
          <p:cNvPr id="7" name="Picture 6" descr="descărcare.jpg"/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lum bright="-16000" contrast="25000"/>
          </a:blip>
          <a:stretch>
            <a:fillRect/>
          </a:stretch>
        </p:blipFill>
        <p:spPr>
          <a:xfrm>
            <a:off x="0" y="2669004"/>
            <a:ext cx="4429124" cy="4188997"/>
          </a:xfrm>
          <a:prstGeom prst="rect">
            <a:avLst/>
          </a:prstGeom>
          <a:effectLst>
            <a:outerShdw blurRad="660400" dist="50800" dir="5400000" sx="107000" sy="107000" algn="ctr" rotWithShape="0">
              <a:srgbClr val="000000">
                <a:alpha val="75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Management </a:t>
            </a: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behaviours</a:t>
            </a:r>
            <a:endParaRPr lang="en-US" sz="5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Mihaela</a:t>
            </a: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Chiras</a:t>
            </a:r>
            <a:endParaRPr lang="en-US" sz="5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(1813453)</a:t>
            </a:r>
          </a:p>
          <a:p>
            <a:pPr algn="ctr">
              <a:buNone/>
            </a:pPr>
            <a:endParaRPr lang="en-US" sz="5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214422"/>
            <a:ext cx="7715304" cy="330359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ro-RO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Management </a:t>
            </a:r>
            <a:r>
              <a:rPr lang="ro-RO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Overview</a:t>
            </a:r>
            <a:endParaRPr lang="en-US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ro-RO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manager associated with behavioural-style assists in creating conditions which keeps the workers satisfied. </a:t>
            </a:r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ro-RO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 advancement presumes the fact that the worker possesses the desire to work.</a:t>
            </a:r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ro-RO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On the perception that managers will gain better knowledge on the aspect</a:t>
            </a: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ro-RO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human</a:t>
            </a:r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sz="24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6215074" y="4643446"/>
            <a:ext cx="2928927" cy="185738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89564" y="6488668"/>
            <a:ext cx="26355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latin typeface="Times New Roman" pitchFamily="18" charset="0"/>
                <a:cs typeface="Times New Roman" pitchFamily="18" charset="0"/>
              </a:rPr>
              <a:t>Source (</a:t>
            </a:r>
            <a:r>
              <a:rPr lang="en-US" sz="1600" b="1" dirty="0" err="1" smtClean="0">
                <a:latin typeface="Times New Roman" pitchFamily="18" charset="0"/>
                <a:cs typeface="Times New Roman" pitchFamily="18" charset="0"/>
              </a:rPr>
              <a:t>Killogg’s.com</a:t>
            </a:r>
            <a:r>
              <a:rPr lang="en-US" sz="1600" b="1" dirty="0" smtClean="0">
                <a:latin typeface="Times New Roman" pitchFamily="18" charset="0"/>
                <a:cs typeface="Times New Roman" pitchFamily="18" charset="0"/>
              </a:rPr>
              <a:t> 2019)</a:t>
            </a:r>
            <a:endParaRPr lang="en-US" sz="1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ro-RO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Mayo’s Human Relation Theory</a:t>
            </a:r>
            <a:endParaRPr lang="en-US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ro-RO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Movement Elton Mayo was classified as the ‘Human Relations’ founder.</a:t>
            </a:r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ro-RO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 showcased that motivation of employees worked best while operating within teams.</a:t>
            </a:r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ro-RO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 work exhibited that taking keen interest for employees.</a:t>
            </a: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(Miner, 2016)</a:t>
            </a:r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US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57299"/>
            <a:ext cx="8686800" cy="4722827"/>
          </a:xfrm>
        </p:spPr>
        <p:txBody>
          <a:bodyPr/>
          <a:lstStyle/>
          <a:p>
            <a:pPr>
              <a:buNone/>
            </a:pPr>
            <a:r>
              <a:rPr lang="ro-RO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Herzberg Motivational Theory</a:t>
            </a:r>
            <a:endParaRPr lang="en-US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ro-RO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theory of Herzberg is sometimes labeled as two-factor theory.</a:t>
            </a:r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="" xmlns:wpc="http://schemas.microsoft.com/office/word/2010/wordprocessingCanvas" xmlns:cx="http://schemas.microsoft.com/office/drawing/2014/chartex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15="http://schemas.microsoft.com/office/word/2012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tretch>
            <a:fillRect/>
          </a:stretch>
        </p:blipFill>
        <p:spPr>
          <a:xfrm rot="20440829">
            <a:off x="2676908" y="3278855"/>
            <a:ext cx="3504432" cy="3086348"/>
          </a:xfrm>
          <a:prstGeom prst="rect">
            <a:avLst/>
          </a:prstGeom>
          <a:effectLst>
            <a:outerShdw blurRad="584200" dir="10980000" algn="ctr" rotWithShape="0">
              <a:srgbClr val="000000">
                <a:alpha val="67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5357818" y="6211670"/>
            <a:ext cx="34868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Source: (</a:t>
            </a:r>
            <a:r>
              <a:rPr lang="en-US" b="1" dirty="0" err="1" smtClean="0">
                <a:latin typeface="Times New Roman" pitchFamily="18" charset="0"/>
                <a:cs typeface="Times New Roman" pitchFamily="18" charset="0"/>
              </a:rPr>
              <a:t>Sanjeev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and Surya, 2016)</a:t>
            </a:r>
            <a:endParaRPr lang="en-US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Group and team </a:t>
            </a: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behaviours</a:t>
            </a:r>
            <a:endParaRPr lang="en-US" sz="5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Ioana</a:t>
            </a: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Alexandrina </a:t>
            </a: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Luchian</a:t>
            </a:r>
            <a:endParaRPr lang="en-US" sz="5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(1814714)</a:t>
            </a:r>
            <a:endParaRPr lang="en-US" sz="5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functioning of this sort alongside the interrelationships of the people outside/within the group and amidst the group is </a:t>
            </a:r>
            <a:r>
              <a:rPr lang="en-US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labelled</a:t>
            </a: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as group dynamics</a:t>
            </a:r>
            <a:endParaRPr lang="en-US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bursuc\AppData\Local\Microsoft\Windows\Temporary Internet Files\Content.IE5\AO7I7Z1B\puzzel samenwerken[1]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lum bright="-4000" contrast="38000"/>
          </a:blip>
          <a:srcRect/>
          <a:stretch>
            <a:fillRect/>
          </a:stretch>
        </p:blipFill>
        <p:spPr bwMode="auto">
          <a:xfrm>
            <a:off x="2500298" y="2938961"/>
            <a:ext cx="4214842" cy="3919039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762000" dir="16920000" sx="104000" sy="104000" algn="ctr" rotWithShape="0">
              <a:schemeClr val="tx1">
                <a:alpha val="31000"/>
              </a:schemeClr>
            </a:outerShdw>
            <a:softEdge rad="112500"/>
          </a:effectLst>
          <a:scene3d>
            <a:camera prst="orthographicFront">
              <a:rot lat="0" lon="0" rev="0"/>
            </a:camera>
            <a:lightRig rig="threePt" dir="t"/>
          </a:scene3d>
          <a:sp3d z="-31750"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357298"/>
            <a:ext cx="4429156" cy="492922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US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US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Tuckman</a:t>
            </a: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presented a model of four-stage related to team development</a:t>
            </a:r>
            <a:endParaRPr lang="en-US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3" descr="descărcare (1).jp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lum bright="18000" contrast="13000"/>
          </a:blip>
          <a:stretch>
            <a:fillRect/>
          </a:stretch>
        </p:blipFill>
        <p:spPr>
          <a:xfrm>
            <a:off x="4500562" y="2928934"/>
            <a:ext cx="4643438" cy="34290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5" name="Picture 4" descr="13431155.jpg"/>
          <p:cNvPicPr>
            <a:picLocks noChangeAspect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lum bright="-1000" contrast="6000"/>
          </a:blip>
          <a:srcRect t="798" b="7985"/>
          <a:stretch>
            <a:fillRect/>
          </a:stretch>
        </p:blipFill>
        <p:spPr>
          <a:xfrm>
            <a:off x="-1" y="1085821"/>
            <a:ext cx="2922465" cy="1628996"/>
          </a:xfrm>
          <a:prstGeom prst="rect">
            <a:avLst/>
          </a:prstGeom>
          <a:ln>
            <a:solidFill>
              <a:srgbClr val="FFFFFF"/>
            </a:solidFill>
          </a:ln>
          <a:effectLst>
            <a:outerShdw blurRad="50800" dist="50800" dir="5400000" algn="ctr" rotWithShape="0">
              <a:srgbClr val="000000">
                <a:alpha val="71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en-US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Forming</a:t>
            </a:r>
            <a:r>
              <a:rPr lang="en-US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This stage usually takes into account the doubts and emotions of group members</a:t>
            </a:r>
          </a:p>
          <a:p>
            <a:pPr>
              <a:buNone/>
            </a:pPr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Storming</a:t>
            </a:r>
            <a:r>
              <a:rPr lang="en-US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Participants make valiant efforts in finding their place within the group and the team</a:t>
            </a:r>
          </a:p>
          <a:p>
            <a:pPr>
              <a:buNone/>
            </a:pPr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400" b="1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Norming</a:t>
            </a:r>
            <a:r>
              <a:rPr lang="en-US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Participants have ascertained principles and processes for attaining outcomes and creative an atmosphere of positive sort</a:t>
            </a:r>
          </a:p>
          <a:p>
            <a:pPr>
              <a:buNone/>
            </a:pPr>
            <a:endParaRPr lang="en-US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2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Performing</a:t>
            </a:r>
            <a:r>
              <a:rPr lang="en-US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This is stated being the highest point a group can achieve</a:t>
            </a:r>
            <a:endParaRPr lang="en-US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Motivation and Perception</a:t>
            </a:r>
          </a:p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Roxana </a:t>
            </a:r>
            <a:r>
              <a:rPr lang="en-US" sz="5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Ciocoiu</a:t>
            </a:r>
            <a:endParaRPr lang="en-US" sz="5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US" sz="5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(1814110)</a:t>
            </a:r>
            <a:endParaRPr lang="en-US" sz="5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1"/>
            <a:ext cx="8839200" cy="458948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Motivation and perception 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are two psychological aspects: </a:t>
            </a: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►outlining the behaviour</a:t>
            </a: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►decision-making of humans. </a:t>
            </a: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GB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benefits associated with Kellogg’s investing in individuals can be exhibited by focusing at the work of certain theorists who have carried out studies on the aspect of motivation. (</a:t>
            </a:r>
            <a:r>
              <a:rPr lang="en-GB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Soni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GB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Soni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2016)</a:t>
            </a:r>
            <a:endParaRPr lang="en-US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bursuc\AppData\Local\Microsoft\Windows\Temporary Internet Files\Content.IE5\W2Y3PHSS\magnifying-glass-motivation_gg58923476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lum bright="-28000" contrast="-5000"/>
          </a:blip>
          <a:srcRect/>
          <a:stretch>
            <a:fillRect/>
          </a:stretch>
        </p:blipFill>
        <p:spPr bwMode="auto">
          <a:xfrm>
            <a:off x="5143504" y="2071679"/>
            <a:ext cx="3214710" cy="235745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3"/>
            <a:ext cx="8839200" cy="4518044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Maslow’s Theory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 descr="Image result for maslow theory"/>
          <p:cNvPicPr/>
          <p:nvPr/>
        </p:nvPicPr>
        <p:blipFill>
          <a:blip r:embed="rId2"/>
          <a:srcRect l="4985" t="4396" r="10435" b="4121"/>
          <a:stretch>
            <a:fillRect/>
          </a:stretch>
        </p:blipFill>
        <p:spPr bwMode="auto">
          <a:xfrm>
            <a:off x="1714480" y="2285992"/>
            <a:ext cx="5429288" cy="364333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</p:pic>
      <p:sp>
        <p:nvSpPr>
          <p:cNvPr id="8" name="Rectangle 7"/>
          <p:cNvSpPr/>
          <p:nvPr/>
        </p:nvSpPr>
        <p:spPr>
          <a:xfrm>
            <a:off x="3000364" y="6072206"/>
            <a:ext cx="268658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1600" b="1" dirty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Source: (</a:t>
            </a:r>
            <a:r>
              <a:rPr lang="en-GB" sz="1600" b="1" dirty="0" err="1" smtClean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Osabiya</a:t>
            </a:r>
            <a:r>
              <a:rPr lang="en-GB" sz="1600" b="1" dirty="0" smtClean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, </a:t>
            </a:r>
            <a:r>
              <a:rPr lang="en-GB" sz="1600" b="1" dirty="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2017)</a:t>
            </a:r>
            <a:endParaRPr lang="en-GB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1428737"/>
            <a:ext cx="7643866" cy="37322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GB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management </a:t>
            </a:r>
            <a:r>
              <a:rPr lang="en-GB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theory of Taylor</a:t>
            </a:r>
            <a:endParaRPr lang="en-GB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Fredrick Taylor 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believes 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that reward through monetary for employees are a significant motivating aspect. (</a:t>
            </a:r>
            <a:r>
              <a:rPr lang="en-GB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Waring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2016</a:t>
            </a:r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staffs of Kellogg’s are being motivated </a:t>
            </a:r>
            <a:r>
              <a:rPr lang="en-US" sz="24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trough </a:t>
            </a:r>
            <a:r>
              <a:rPr lang="en-US" sz="24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good salary</a:t>
            </a:r>
            <a:r>
              <a:rPr lang="en-US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GB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2770" name="Picture 2" descr="C:\Users\bursuc\AppData\Local\Microsoft\Windows\Temporary Internet Files\Content.IE5\KSU5D5M7\nr6vB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143512"/>
            <a:ext cx="1714488" cy="1714488"/>
          </a:xfrm>
          <a:prstGeom prst="rect">
            <a:avLst/>
          </a:prstGeom>
          <a:noFill/>
        </p:spPr>
      </p:pic>
      <p:pic>
        <p:nvPicPr>
          <p:cNvPr id="32773" name="Picture 5" descr="C:\Users\bursuc\AppData\Local\Microsoft\Windows\Temporary Internet Files\Content.IE5\KSU5D5M7\bigstock_self_motivation_golden_dollar_2032755[1].jpg"/>
          <p:cNvPicPr>
            <a:picLocks noChangeAspect="1" noChangeArrowheads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lum bright="-5000" contrast="16000"/>
          </a:blip>
          <a:srcRect/>
          <a:stretch>
            <a:fillRect/>
          </a:stretch>
        </p:blipFill>
        <p:spPr bwMode="auto">
          <a:xfrm>
            <a:off x="5088757" y="3571853"/>
            <a:ext cx="4055245" cy="328614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3">
            <a:lumMod val="40000"/>
            <a:lumOff val="60000"/>
            <a:alpha val="4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ursuc\AppData\Local\Microsoft\Windows\Temporary Internet Files\Content.IE5\KSU5D5M7\thank-you-2003-12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000108"/>
            <a:ext cx="5357850" cy="468921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428736"/>
            <a:ext cx="8982108" cy="5429264"/>
          </a:xfrm>
        </p:spPr>
        <p:txBody>
          <a:bodyPr>
            <a:noAutofit/>
          </a:bodyPr>
          <a:lstStyle/>
          <a:p>
            <a:pPr>
              <a:buNone/>
            </a:pPr>
            <a:endParaRPr lang="en-US" sz="1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Kelloggcompany.com. (2019). [online] Available </a:t>
            </a:r>
            <a:r>
              <a:rPr lang="en-US" sz="1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at:https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://www.kelloggcompany.com/en_US/our-values.html [Accessed 17 Aug. 2019]</a:t>
            </a:r>
          </a:p>
          <a:p>
            <a:pPr>
              <a:buNone/>
            </a:pP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Kelloggcompany.com. (2019). [online] Available at: https://www.kelloggcompany.com/en_US/our-vision-purpose.html [Accessed 17 Aug. 2019]</a:t>
            </a:r>
          </a:p>
          <a:p>
            <a:pPr>
              <a:buNone/>
            </a:pP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Kelloggcompany.com. (2019). [online] Available at: https://www.kelloggcompany.com/en_US/about-kellogg-company.html [Accessed 17 Aug. 2019].</a:t>
            </a:r>
          </a:p>
          <a:p>
            <a:pPr>
              <a:buNone/>
            </a:pPr>
            <a:r>
              <a:rPr lang="en-GB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Kelloggs.com. (2019). [online] Available at: 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https://www.kelloggs.com/en_US/who-we-are/our-history.html </a:t>
            </a:r>
            <a:r>
              <a:rPr lang="en-GB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[Accessed 17 Aug. 2019].</a:t>
            </a:r>
            <a:endParaRPr lang="en-US" sz="1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Miner, J.B., 2016. From Elton Mayo’s Personality and Motivation Theory to Human-Relations Training and an Approach to Employee Counseling. In </a:t>
            </a:r>
            <a:r>
              <a:rPr lang="en-US" sz="1400" b="1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Organisational</a:t>
            </a:r>
            <a:r>
              <a:rPr lang="en-US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Behavior 4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(pp. 144-146). </a:t>
            </a:r>
            <a:r>
              <a:rPr lang="en-US" sz="1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Routledge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en-US" sz="1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Osabiya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B.J., 2017. The effect of employees motivation on </a:t>
            </a:r>
            <a:r>
              <a:rPr lang="en-US" sz="1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organisational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performance. </a:t>
            </a:r>
            <a:r>
              <a:rPr lang="en-US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Journal of public administration and policy research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(4), pp.62-75.</a:t>
            </a:r>
          </a:p>
          <a:p>
            <a:pPr>
              <a:buNone/>
            </a:pPr>
            <a:r>
              <a:rPr lang="en-US" sz="1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Sanjeev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M.A. and Surya, A.V., 2016. Two factor theory of motivation and satisfaction: An empirical verification. </a:t>
            </a:r>
            <a:r>
              <a:rPr lang="en-US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Annals of Data Science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(2), pp.155-173.</a:t>
            </a:r>
          </a:p>
          <a:p>
            <a:pPr>
              <a:buNone/>
            </a:pPr>
            <a:r>
              <a:rPr lang="en-US" sz="1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Soni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B. and </a:t>
            </a:r>
            <a:r>
              <a:rPr lang="en-US" sz="1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Soni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R., 2016, July. Enhancing Maslow's hierarchy of needs for effective leadership. In </a:t>
            </a:r>
            <a:r>
              <a:rPr lang="en-US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Competition Forum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(Vol. 14, No. 2, p. 259). American Society for Competitiveness.</a:t>
            </a:r>
          </a:p>
          <a:p>
            <a:pPr>
              <a:buNone/>
            </a:pPr>
            <a:r>
              <a:rPr lang="en-US" sz="1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Upadhyay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M.K. and </a:t>
            </a:r>
            <a:r>
              <a:rPr lang="en-US" sz="1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Gangele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S., 2018. Higher education leadership and management: An overview. </a:t>
            </a:r>
            <a:r>
              <a:rPr lang="en-US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Higher education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(4).</a:t>
            </a:r>
          </a:p>
          <a:p>
            <a:pPr>
              <a:buNone/>
            </a:pPr>
            <a:r>
              <a:rPr lang="en-US" sz="1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Waring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S.P., 2016. </a:t>
            </a:r>
            <a:r>
              <a:rPr lang="en-US" sz="1400" b="1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Taylorism</a:t>
            </a:r>
            <a:r>
              <a:rPr lang="en-US" sz="14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transformed: Scientific management theory since 1945</a:t>
            </a: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UNC Press Books.</a:t>
            </a:r>
          </a:p>
          <a:p>
            <a:pPr>
              <a:buNone/>
            </a:pPr>
            <a:r>
              <a:rPr lang="en-US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endParaRPr lang="en-US" sz="1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sz="1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US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85720" y="1071546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/>
              <a:t>References</a:t>
            </a:r>
            <a:endParaRPr lang="en-US" sz="24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12234562</TotalTime>
  <Words>729</Words>
  <Application>Microsoft Office PowerPoint</Application>
  <PresentationFormat>On-screen Show (4:3)</PresentationFormat>
  <Paragraphs>108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Trek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bursuc</dc:creator>
  <cp:lastModifiedBy>bursuc</cp:lastModifiedBy>
  <cp:revision>88</cp:revision>
  <dcterms:created xsi:type="dcterms:W3CDTF">2007-12-31T23:03:51Z</dcterms:created>
  <dcterms:modified xsi:type="dcterms:W3CDTF">2019-08-19T10:54:51Z</dcterms:modified>
</cp:coreProperties>
</file>