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3"/>
  </p:notesMasterIdLst>
  <p:sldIdLst>
    <p:sldId id="257" r:id="rId2"/>
    <p:sldId id="258" r:id="rId3"/>
    <p:sldId id="259" r:id="rId4"/>
    <p:sldId id="279" r:id="rId5"/>
    <p:sldId id="271" r:id="rId6"/>
    <p:sldId id="272" r:id="rId7"/>
    <p:sldId id="273" r:id="rId8"/>
    <p:sldId id="274" r:id="rId9"/>
    <p:sldId id="294" r:id="rId10"/>
    <p:sldId id="275" r:id="rId11"/>
    <p:sldId id="276" r:id="rId12"/>
    <p:sldId id="277" r:id="rId13"/>
    <p:sldId id="278" r:id="rId14"/>
    <p:sldId id="295" r:id="rId15"/>
    <p:sldId id="296" r:id="rId16"/>
    <p:sldId id="297" r:id="rId17"/>
    <p:sldId id="298" r:id="rId18"/>
    <p:sldId id="280" r:id="rId19"/>
    <p:sldId id="281" r:id="rId20"/>
    <p:sldId id="283" r:id="rId21"/>
    <p:sldId id="282" r:id="rId22"/>
    <p:sldId id="284" r:id="rId23"/>
    <p:sldId id="285" r:id="rId24"/>
    <p:sldId id="288" r:id="rId25"/>
    <p:sldId id="289" r:id="rId26"/>
    <p:sldId id="286" r:id="rId27"/>
    <p:sldId id="290" r:id="rId28"/>
    <p:sldId id="291" r:id="rId29"/>
    <p:sldId id="301" r:id="rId30"/>
    <p:sldId id="299" r:id="rId31"/>
    <p:sldId id="302"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46" d="100"/>
          <a:sy n="46" d="100"/>
        </p:scale>
        <p:origin x="24" y="8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315969-2AF8-4630-A8B8-0BDA01CE8FFF}" type="datetimeFigureOut">
              <a:rPr lang="en-GB" smtClean="0"/>
              <a:t>17/09/2020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6C5E73-1A0A-4240-9393-3B104A2B3D05}" type="slidenum">
              <a:rPr lang="en-GB" smtClean="0"/>
              <a:t>‹#›</a:t>
            </a:fld>
            <a:endParaRPr lang="en-GB"/>
          </a:p>
        </p:txBody>
      </p:sp>
    </p:spTree>
    <p:extLst>
      <p:ext uri="{BB962C8B-B14F-4D97-AF65-F5344CB8AC3E}">
        <p14:creationId xmlns:p14="http://schemas.microsoft.com/office/powerpoint/2010/main" val="1397057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50588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12FB854-F995-4785-823A-6311AD7D80C3}"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4678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496460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12FB854-F995-4785-823A-6311AD7D80C3}"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592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2FB854-F995-4785-823A-6311AD7D80C3}"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2187621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12FB854-F995-4785-823A-6311AD7D80C3}" type="datetimeFigureOut">
              <a:rPr lang="en-GB" smtClean="0"/>
              <a:t>17/09/2020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673415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12FB854-F995-4785-823A-6311AD7D80C3}" type="datetimeFigureOut">
              <a:rPr lang="en-GB" smtClean="0"/>
              <a:t>17/09/2020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692049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2FB854-F995-4785-823A-6311AD7D80C3}" type="datetimeFigureOut">
              <a:rPr lang="en-GB" smtClean="0"/>
              <a:t>17/09/2020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4159437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12FB854-F995-4785-823A-6311AD7D80C3}"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06181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12FB854-F995-4785-823A-6311AD7D80C3}"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707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282866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565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05667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2FB854-F995-4785-823A-6311AD7D80C3}" type="datetimeFigureOut">
              <a:rPr lang="en-GB" smtClean="0"/>
              <a:t>17/09/2020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658146E-2259-439E-9CD8-FF1283E34D4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991996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winkl.co.uk/teaching-wiki/learning-objective" TargetMode="External"/><Relationship Id="rId2" Type="http://schemas.openxmlformats.org/officeDocument/2006/relationships/hyperlink" Target="http://batchwood.herts.sch.uk/files/Learning-Objectives.pdf" TargetMode="External"/><Relationship Id="rId1" Type="http://schemas.openxmlformats.org/officeDocument/2006/relationships/slideLayout" Target="../slideLayouts/slideLayout2.xml"/><Relationship Id="rId4" Type="http://schemas.openxmlformats.org/officeDocument/2006/relationships/hyperlink" Target="https://www.edglossary.org/learning-objectiv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annica.com/topic/Blooms-taxonomy"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overnment/news/not-enough-music-in-music-lesson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estyn.gov.wales/sites/www.estyn.gov.wales/files/2020-07/Annual_Report_2018_2019_en_2.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scholastic.com/teachers/articles/teaching-content/new-teachers-guide-creating-lesson-plans/" TargetMode="External"/><Relationship Id="rId2" Type="http://schemas.openxmlformats.org/officeDocument/2006/relationships/hyperlink" Target="https://impact.chartered.college/article/mcgill-lesson-plann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OOy3m02uEaE&amp;feature=emb_rel_pause" TargetMode="External"/><Relationship Id="rId2" Type="http://schemas.openxmlformats.org/officeDocument/2006/relationships/hyperlink" Target="https://www.youtube.com/watch?v=HGUl8Ppj6TM"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18893" y="696352"/>
            <a:ext cx="3158197" cy="1200329"/>
          </a:xfrm>
          <a:prstGeom prst="rect">
            <a:avLst/>
          </a:prstGeom>
          <a:noFill/>
        </p:spPr>
        <p:txBody>
          <a:bodyPr wrap="square" rtlCol="0">
            <a:spAutoFit/>
          </a:bodyPr>
          <a:lstStyle/>
          <a:p>
            <a:pPr algn="ctr"/>
            <a:r>
              <a:rPr lang="en-GB" sz="2400" dirty="0" err="1">
                <a:solidFill>
                  <a:schemeClr val="bg1"/>
                </a:solidFill>
              </a:rPr>
              <a:t>Cerddoriaeth</a:t>
            </a:r>
            <a:r>
              <a:rPr lang="en-GB" sz="2400" dirty="0">
                <a:solidFill>
                  <a:schemeClr val="bg1"/>
                </a:solidFill>
              </a:rPr>
              <a:t> / Music</a:t>
            </a:r>
          </a:p>
          <a:p>
            <a:pPr algn="ctr"/>
            <a:r>
              <a:rPr lang="en-GB" sz="2400" dirty="0" smtClean="0">
                <a:solidFill>
                  <a:schemeClr val="bg1"/>
                </a:solidFill>
              </a:rPr>
              <a:t>17/09/20</a:t>
            </a:r>
          </a:p>
          <a:p>
            <a:pPr algn="ctr"/>
            <a:r>
              <a:rPr lang="en-GB" sz="2400" smtClean="0">
                <a:solidFill>
                  <a:schemeClr val="bg1"/>
                </a:solidFill>
              </a:rPr>
              <a:t>S1</a:t>
            </a:r>
            <a:endParaRPr lang="en-GB" sz="2400" dirty="0">
              <a:solidFill>
                <a:schemeClr val="bg1"/>
              </a:solidFill>
            </a:endParaRPr>
          </a:p>
        </p:txBody>
      </p:sp>
      <p:pic>
        <p:nvPicPr>
          <p:cNvPr id="3" name="Picture 2">
            <a:extLst>
              <a:ext uri="{FF2B5EF4-FFF2-40B4-BE49-F238E27FC236}">
                <a16:creationId xmlns:a16="http://schemas.microsoft.com/office/drawing/2014/main" id="{F04B0908-E997-4676-A6D0-FECAE422FE4A}"/>
              </a:ext>
            </a:extLst>
          </p:cNvPr>
          <p:cNvPicPr>
            <a:picLocks noChangeAspect="1"/>
          </p:cNvPicPr>
          <p:nvPr/>
        </p:nvPicPr>
        <p:blipFill>
          <a:blip r:embed="rId3"/>
          <a:stretch>
            <a:fillRect/>
          </a:stretch>
        </p:blipFill>
        <p:spPr>
          <a:xfrm>
            <a:off x="238560" y="254354"/>
            <a:ext cx="1467740" cy="1434961"/>
          </a:xfrm>
          <a:prstGeom prst="rect">
            <a:avLst/>
          </a:prstGeom>
        </p:spPr>
      </p:pic>
    </p:spTree>
    <p:extLst>
      <p:ext uri="{BB962C8B-B14F-4D97-AF65-F5344CB8AC3E}">
        <p14:creationId xmlns:p14="http://schemas.microsoft.com/office/powerpoint/2010/main" val="2188921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t>
            </a:r>
            <a:r>
              <a:rPr lang="en-GB" sz="4400" dirty="0" smtClean="0"/>
              <a:t>feedback /</a:t>
            </a:r>
            <a:r>
              <a:rPr lang="en-GB" sz="4400" dirty="0" err="1" smtClean="0">
                <a:solidFill>
                  <a:srgbClr val="FF0000"/>
                </a:solidFill>
              </a:rPr>
              <a:t>adborth</a:t>
            </a:r>
            <a:r>
              <a:rPr lang="en-GB" sz="4400" dirty="0"/>
              <a:t/>
            </a:r>
            <a:br>
              <a:rPr lang="en-GB" sz="4400" dirty="0"/>
            </a:br>
            <a:r>
              <a:rPr lang="en-GB" sz="4400" dirty="0" smtClean="0"/>
              <a:t>Schemes of Work / </a:t>
            </a:r>
            <a:r>
              <a:rPr lang="en-GB" sz="4400" dirty="0" err="1" smtClean="0">
                <a:solidFill>
                  <a:srgbClr val="FF0000"/>
                </a:solidFill>
              </a:rPr>
              <a:t>Cynlluniau</a:t>
            </a:r>
            <a:r>
              <a:rPr lang="en-GB" sz="4400" dirty="0" smtClean="0">
                <a:solidFill>
                  <a:srgbClr val="FF0000"/>
                </a:solidFill>
              </a:rPr>
              <a:t> </a:t>
            </a:r>
            <a:r>
              <a:rPr lang="en-GB" sz="4400" dirty="0" err="1" smtClean="0">
                <a:solidFill>
                  <a:srgbClr val="FF0000"/>
                </a:solidFill>
              </a:rPr>
              <a:t>Gwaith</a:t>
            </a:r>
            <a:endParaRPr lang="en-GB" sz="4400" dirty="0">
              <a:solidFill>
                <a:srgbClr val="FF0000"/>
              </a:solidFill>
            </a:endParaRPr>
          </a:p>
        </p:txBody>
      </p:sp>
      <p:sp>
        <p:nvSpPr>
          <p:cNvPr id="3" name="Subtitle 2"/>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F04B0908-E997-4676-A6D0-FECAE422FE4A}"/>
              </a:ext>
            </a:extLst>
          </p:cNvPr>
          <p:cNvPicPr>
            <a:picLocks noChangeAspect="1"/>
          </p:cNvPicPr>
          <p:nvPr/>
        </p:nvPicPr>
        <p:blipFill>
          <a:blip r:embed="rId2"/>
          <a:stretch>
            <a:fillRect/>
          </a:stretch>
        </p:blipFill>
        <p:spPr>
          <a:xfrm>
            <a:off x="238560" y="254354"/>
            <a:ext cx="1467740" cy="1434961"/>
          </a:xfrm>
          <a:prstGeom prst="rect">
            <a:avLst/>
          </a:prstGeom>
        </p:spPr>
      </p:pic>
    </p:spTree>
    <p:extLst>
      <p:ext uri="{BB962C8B-B14F-4D97-AF65-F5344CB8AC3E}">
        <p14:creationId xmlns:p14="http://schemas.microsoft.com/office/powerpoint/2010/main" val="4183145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Similarities &amp; Differences </a:t>
            </a:r>
            <a:r>
              <a:rPr lang="en-GB" dirty="0" smtClean="0"/>
              <a:t>/ </a:t>
            </a:r>
            <a:br>
              <a:rPr lang="en-GB" dirty="0" smtClean="0"/>
            </a:br>
            <a:r>
              <a:rPr lang="en-GB" dirty="0" err="1" smtClean="0">
                <a:solidFill>
                  <a:srgbClr val="FF0000"/>
                </a:solidFill>
              </a:rPr>
              <a:t>tebygrwydd</a:t>
            </a:r>
            <a:r>
              <a:rPr lang="en-GB" dirty="0" smtClean="0">
                <a:solidFill>
                  <a:srgbClr val="FF0000"/>
                </a:solidFill>
              </a:rPr>
              <a:t> </a:t>
            </a:r>
            <a:r>
              <a:rPr lang="en-GB" dirty="0">
                <a:solidFill>
                  <a:srgbClr val="FF0000"/>
                </a:solidFill>
              </a:rPr>
              <a:t>&amp; </a:t>
            </a:r>
            <a:r>
              <a:rPr lang="en-GB" dirty="0" err="1">
                <a:solidFill>
                  <a:srgbClr val="FF0000"/>
                </a:solidFill>
              </a:rPr>
              <a:t>gwahaniaethau</a:t>
            </a:r>
            <a:endParaRPr lang="en-GB" dirty="0">
              <a:solidFill>
                <a:srgbClr val="FF0000"/>
              </a:solidFill>
            </a:endParaRPr>
          </a:p>
        </p:txBody>
      </p:sp>
      <p:sp>
        <p:nvSpPr>
          <p:cNvPr id="3" name="Content Placeholder 2"/>
          <p:cNvSpPr>
            <a:spLocks noGrp="1"/>
          </p:cNvSpPr>
          <p:nvPr>
            <p:ph type="body" idx="1"/>
          </p:nvPr>
        </p:nvSpPr>
        <p:spPr/>
        <p:txBody>
          <a:bodyPr>
            <a:normAutofit/>
          </a:bodyPr>
          <a:lstStyle/>
          <a:p>
            <a:endParaRPr lang="en-GB" dirty="0"/>
          </a:p>
          <a:p>
            <a:r>
              <a:rPr lang="en-GB" dirty="0" smtClean="0"/>
              <a:t>Similarities</a:t>
            </a:r>
            <a:endParaRPr lang="en-GB" dirty="0"/>
          </a:p>
          <a:p>
            <a:endParaRPr lang="en-GB" dirty="0"/>
          </a:p>
        </p:txBody>
      </p:sp>
      <p:sp>
        <p:nvSpPr>
          <p:cNvPr id="4" name="Content Placeholder 3"/>
          <p:cNvSpPr>
            <a:spLocks noGrp="1"/>
          </p:cNvSpPr>
          <p:nvPr>
            <p:ph sz="half" idx="2"/>
          </p:nvPr>
        </p:nvSpPr>
        <p:spPr>
          <a:xfrm>
            <a:off x="6300072" y="3002596"/>
            <a:ext cx="4754880" cy="3341572"/>
          </a:xfrm>
        </p:spPr>
        <p:txBody>
          <a:bodyPr/>
          <a:lstStyle/>
          <a:p>
            <a:r>
              <a:rPr lang="en-GB" dirty="0"/>
              <a:t>Are there some topics that have only been included in one of your three schemes?</a:t>
            </a:r>
          </a:p>
          <a:p>
            <a:endParaRPr lang="en-GB" dirty="0"/>
          </a:p>
          <a:p>
            <a:r>
              <a:rPr lang="en-GB" dirty="0"/>
              <a:t>Is a topic developed differently? How?</a:t>
            </a:r>
          </a:p>
          <a:p>
            <a:endParaRPr lang="en-GB" dirty="0"/>
          </a:p>
          <a:p>
            <a:r>
              <a:rPr lang="en-GB" dirty="0"/>
              <a:t>Any other differences?</a:t>
            </a:r>
          </a:p>
          <a:p>
            <a:endParaRPr lang="en-GB" dirty="0"/>
          </a:p>
          <a:p>
            <a:endParaRPr lang="en-GB" dirty="0"/>
          </a:p>
        </p:txBody>
      </p:sp>
      <p:sp>
        <p:nvSpPr>
          <p:cNvPr id="5" name="Text Placeholder 4"/>
          <p:cNvSpPr>
            <a:spLocks noGrp="1"/>
          </p:cNvSpPr>
          <p:nvPr>
            <p:ph type="body" sz="quarter" idx="3"/>
          </p:nvPr>
        </p:nvSpPr>
        <p:spPr/>
        <p:txBody>
          <a:bodyPr/>
          <a:lstStyle/>
          <a:p>
            <a:r>
              <a:rPr lang="en-GB" dirty="0" smtClean="0"/>
              <a:t>Differences</a:t>
            </a:r>
            <a:endParaRPr lang="en-GB" dirty="0"/>
          </a:p>
        </p:txBody>
      </p:sp>
      <p:sp>
        <p:nvSpPr>
          <p:cNvPr id="6" name="Content Placeholder 5"/>
          <p:cNvSpPr>
            <a:spLocks noGrp="1"/>
          </p:cNvSpPr>
          <p:nvPr>
            <p:ph sz="quarter" idx="4"/>
          </p:nvPr>
        </p:nvSpPr>
        <p:spPr>
          <a:xfrm>
            <a:off x="934082" y="3002596"/>
            <a:ext cx="4754880" cy="3341572"/>
          </a:xfrm>
        </p:spPr>
        <p:txBody>
          <a:bodyPr/>
          <a:lstStyle/>
          <a:p>
            <a:r>
              <a:rPr lang="en-GB" dirty="0"/>
              <a:t>Are the same topics covered in more than one scheme for the same year group?</a:t>
            </a:r>
          </a:p>
          <a:p>
            <a:endParaRPr lang="en-GB" dirty="0"/>
          </a:p>
          <a:p>
            <a:r>
              <a:rPr lang="en-GB" dirty="0"/>
              <a:t>Is there the same balance of performing, composing and appraising?</a:t>
            </a:r>
          </a:p>
          <a:p>
            <a:endParaRPr lang="en-GB" dirty="0"/>
          </a:p>
          <a:p>
            <a:r>
              <a:rPr lang="en-GB" dirty="0"/>
              <a:t>Any other similarities?  </a:t>
            </a:r>
          </a:p>
          <a:p>
            <a:endParaRPr lang="en-GB" dirty="0"/>
          </a:p>
        </p:txBody>
      </p:sp>
    </p:spTree>
    <p:extLst>
      <p:ext uri="{BB962C8B-B14F-4D97-AF65-F5344CB8AC3E}">
        <p14:creationId xmlns:p14="http://schemas.microsoft.com/office/powerpoint/2010/main" val="1177070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 </a:t>
            </a:r>
            <a:r>
              <a:rPr lang="en-GB" sz="4400" dirty="0" smtClean="0"/>
              <a:t>Planning / </a:t>
            </a:r>
            <a:r>
              <a:rPr lang="en-GB" sz="4400" dirty="0" err="1" smtClean="0">
                <a:solidFill>
                  <a:srgbClr val="FF0000"/>
                </a:solidFill>
              </a:rPr>
              <a:t>cynllunio</a:t>
            </a:r>
            <a:endParaRPr lang="en-GB" sz="4400" dirty="0">
              <a:solidFill>
                <a:srgbClr val="FF0000"/>
              </a:solidFill>
            </a:endParaRPr>
          </a:p>
        </p:txBody>
      </p:sp>
      <p:pic>
        <p:nvPicPr>
          <p:cNvPr id="4" name="Picture 3"/>
          <p:cNvPicPr>
            <a:picLocks noChangeAspect="1"/>
          </p:cNvPicPr>
          <p:nvPr/>
        </p:nvPicPr>
        <p:blipFill>
          <a:blip r:embed="rId2"/>
          <a:stretch>
            <a:fillRect/>
          </a:stretch>
        </p:blipFill>
        <p:spPr>
          <a:xfrm>
            <a:off x="8909421" y="4960137"/>
            <a:ext cx="2813403" cy="1630196"/>
          </a:xfrm>
          <a:prstGeom prst="rect">
            <a:avLst/>
          </a:prstGeom>
        </p:spPr>
      </p:pic>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85529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s://ukc-powerpoint.officeapps.live.com/pods/GetClipboardImage.ashx?Id=c813235f-adc0-40b6-a93d-eddadad8bdaf&amp;DC=GUK3&amp;wdoverrides=GetClipboardImageEnabled:tru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695" y="503775"/>
            <a:ext cx="10710199" cy="6024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818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8" name="Picture 6" descr="https://ukc-powerpoint.officeapps.live.com/pods/GetClipboardImage.ashx?Id=bd4bb2f7-f3c7-4311-af17-69bf352e4164&amp;DC=GUK3&amp;wdoverrides=GetClipboardImageEnabled:tr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6081" y="634539"/>
            <a:ext cx="8999910" cy="5062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854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102" name="Picture 6" descr="https://ukc-powerpoint.officeapps.live.com/pods/GetClipboardImage.ashx?Id=589057d3-176b-4327-8141-7b86a03df6a9&amp;DC=GUK3&amp;wdoverrides=GetClipboardImageEnabled:tr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4128" y="498765"/>
            <a:ext cx="9974142" cy="5610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189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Clear learning intentions…</a:t>
            </a:r>
          </a:p>
        </p:txBody>
      </p:sp>
      <p:sp>
        <p:nvSpPr>
          <p:cNvPr id="3" name="Content Placeholder 2"/>
          <p:cNvSpPr>
            <a:spLocks noGrp="1"/>
          </p:cNvSpPr>
          <p:nvPr>
            <p:ph idx="1"/>
          </p:nvPr>
        </p:nvSpPr>
        <p:spPr/>
        <p:txBody>
          <a:bodyPr>
            <a:normAutofit lnSpcReduction="10000"/>
          </a:bodyPr>
          <a:lstStyle/>
          <a:p>
            <a:pPr fontAlgn="base"/>
            <a:r>
              <a:rPr lang="en-GB" b="1" dirty="0"/>
              <a:t>Ensure challenge</a:t>
            </a:r>
            <a:r>
              <a:rPr lang="en-GB" dirty="0"/>
              <a:t> – this involves knowing what will be challenging for pupils – link to prior knowledge. Due to the possibility of pupils struggling, you must ensure that making errors is not seen as failure.</a:t>
            </a:r>
            <a:r>
              <a:rPr lang="en-US" dirty="0"/>
              <a:t>​</a:t>
            </a:r>
          </a:p>
          <a:p>
            <a:pPr fontAlgn="base"/>
            <a:r>
              <a:rPr lang="en-GB" b="1" dirty="0"/>
              <a:t>Commitment </a:t>
            </a:r>
            <a:r>
              <a:rPr lang="en-GB" dirty="0"/>
              <a:t>– pupils need to commit to a task so should see the worth of a learning experience</a:t>
            </a:r>
            <a:r>
              <a:rPr lang="en-US" dirty="0"/>
              <a:t>​</a:t>
            </a:r>
          </a:p>
          <a:p>
            <a:pPr fontAlgn="base"/>
            <a:r>
              <a:rPr lang="en-GB" b="1" dirty="0"/>
              <a:t>Confidence</a:t>
            </a:r>
            <a:r>
              <a:rPr lang="en-GB" dirty="0"/>
              <a:t> – pupils have to believe that they can attain any goal/learning intention. You must instil this confidence.</a:t>
            </a:r>
            <a:r>
              <a:rPr lang="en-US" dirty="0"/>
              <a:t>​</a:t>
            </a:r>
          </a:p>
          <a:p>
            <a:pPr fontAlgn="base"/>
            <a:r>
              <a:rPr lang="en-GB" b="1" dirty="0"/>
              <a:t>Student expectations</a:t>
            </a:r>
            <a:r>
              <a:rPr lang="en-GB" dirty="0"/>
              <a:t> – many students may fail if they have low expectations – you need to help students to have realistic expectations so they can achieve potential</a:t>
            </a:r>
            <a:r>
              <a:rPr lang="en-US" dirty="0"/>
              <a:t>​</a:t>
            </a:r>
          </a:p>
          <a:p>
            <a:pPr fontAlgn="base"/>
            <a:r>
              <a:rPr lang="en-GB" b="1" dirty="0"/>
              <a:t>Conceptual understanding</a:t>
            </a:r>
            <a:r>
              <a:rPr lang="en-GB" dirty="0"/>
              <a:t> – ensure that there are opportunities for surface and deep understanding in order to develop conceptual understanding</a:t>
            </a:r>
            <a:endParaRPr lang="en-US" dirty="0"/>
          </a:p>
          <a:p>
            <a:endParaRPr lang="en-GB" dirty="0"/>
          </a:p>
        </p:txBody>
      </p:sp>
    </p:spTree>
    <p:extLst>
      <p:ext uri="{BB962C8B-B14F-4D97-AF65-F5344CB8AC3E}">
        <p14:creationId xmlns:p14="http://schemas.microsoft.com/office/powerpoint/2010/main" val="66894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intentions…</a:t>
            </a:r>
          </a:p>
        </p:txBody>
      </p:sp>
      <p:sp>
        <p:nvSpPr>
          <p:cNvPr id="4" name="TextBox 3"/>
          <p:cNvSpPr txBox="1"/>
          <p:nvPr/>
        </p:nvSpPr>
        <p:spPr>
          <a:xfrm>
            <a:off x="6733307" y="4120104"/>
            <a:ext cx="4699463" cy="2031325"/>
          </a:xfrm>
          <a:prstGeom prst="rect">
            <a:avLst/>
          </a:prstGeom>
          <a:noFill/>
        </p:spPr>
        <p:txBody>
          <a:bodyPr wrap="square" rtlCol="0">
            <a:spAutoFit/>
          </a:bodyPr>
          <a:lstStyle/>
          <a:p>
            <a:r>
              <a:rPr lang="en-GB" dirty="0" smtClean="0"/>
              <a:t>Learning </a:t>
            </a:r>
            <a:r>
              <a:rPr lang="en-GB" dirty="0"/>
              <a:t>objectives should be brief, clear, specific statements of what learners will be able to do at the end of a lesson as a result of the activities, teaching and learning that has taken place. They are sometimes called learning outcomes. </a:t>
            </a:r>
            <a:endParaRPr lang="en-GB" dirty="0" smtClean="0">
              <a:hlinkClick r:id="rId2"/>
            </a:endParaRPr>
          </a:p>
          <a:p>
            <a:r>
              <a:rPr lang="en-GB" dirty="0" smtClean="0">
                <a:hlinkClick r:id="rId2"/>
              </a:rPr>
              <a:t>http</a:t>
            </a:r>
            <a:r>
              <a:rPr lang="en-GB" dirty="0">
                <a:hlinkClick r:id="rId2"/>
              </a:rPr>
              <a:t>://batchwood.herts.sch.uk/files/Learning-Objectives.pdf</a:t>
            </a:r>
            <a:endParaRPr lang="en-GB" dirty="0"/>
          </a:p>
        </p:txBody>
      </p:sp>
      <p:sp>
        <p:nvSpPr>
          <p:cNvPr id="5" name="TextBox 4"/>
          <p:cNvSpPr txBox="1"/>
          <p:nvPr/>
        </p:nvSpPr>
        <p:spPr>
          <a:xfrm>
            <a:off x="7402286" y="1069169"/>
            <a:ext cx="4172393" cy="2031325"/>
          </a:xfrm>
          <a:prstGeom prst="rect">
            <a:avLst/>
          </a:prstGeom>
          <a:noFill/>
        </p:spPr>
        <p:txBody>
          <a:bodyPr wrap="square" rtlCol="0">
            <a:spAutoFit/>
          </a:bodyPr>
          <a:lstStyle/>
          <a:p>
            <a:r>
              <a:rPr lang="en-GB" dirty="0"/>
              <a:t>A learning objective is what the teacher wants the children to have learnt or achieved by the end of a lesson. It is…known as a WALT (We Are Learning To). </a:t>
            </a:r>
            <a:r>
              <a:rPr lang="en-GB" dirty="0">
                <a:hlinkClick r:id="rId3"/>
              </a:rPr>
              <a:t>https://www.twinkl.co.uk/teaching-wiki/learning-objective</a:t>
            </a:r>
            <a:endParaRPr lang="en-GB" dirty="0"/>
          </a:p>
          <a:p>
            <a:endParaRPr lang="en-GB" dirty="0"/>
          </a:p>
        </p:txBody>
      </p:sp>
      <p:sp>
        <p:nvSpPr>
          <p:cNvPr id="6" name="TextBox 5"/>
          <p:cNvSpPr txBox="1"/>
          <p:nvPr/>
        </p:nvSpPr>
        <p:spPr>
          <a:xfrm>
            <a:off x="482138" y="2084832"/>
            <a:ext cx="4915593" cy="3416320"/>
          </a:xfrm>
          <a:prstGeom prst="rect">
            <a:avLst/>
          </a:prstGeom>
          <a:noFill/>
        </p:spPr>
        <p:txBody>
          <a:bodyPr wrap="square" rtlCol="0">
            <a:spAutoFit/>
          </a:bodyPr>
          <a:lstStyle/>
          <a:p>
            <a:r>
              <a:rPr lang="en-GB" dirty="0"/>
              <a:t>Defining </a:t>
            </a:r>
            <a:r>
              <a:rPr lang="en-GB" i="1" dirty="0"/>
              <a:t>learning objective</a:t>
            </a:r>
            <a:r>
              <a:rPr lang="en-GB" dirty="0"/>
              <a:t> is complicated by the fact that educators use a wide variety of terms for learning objectives, and the terms may or may not be used synonymously from place to place. For example, the terms </a:t>
            </a:r>
            <a:r>
              <a:rPr lang="en-GB" i="1" dirty="0"/>
              <a:t>student learning objective</a:t>
            </a:r>
            <a:r>
              <a:rPr lang="en-GB" dirty="0"/>
              <a:t>, </a:t>
            </a:r>
            <a:r>
              <a:rPr lang="en-GB" i="1" dirty="0"/>
              <a:t>benchmark</a:t>
            </a:r>
            <a:r>
              <a:rPr lang="en-GB" dirty="0"/>
              <a:t>, </a:t>
            </a:r>
            <a:r>
              <a:rPr lang="en-GB" i="1" dirty="0"/>
              <a:t>grade-level indicator</a:t>
            </a:r>
            <a:r>
              <a:rPr lang="en-GB" dirty="0"/>
              <a:t>, </a:t>
            </a:r>
            <a:r>
              <a:rPr lang="en-GB" i="1" dirty="0"/>
              <a:t>learning target</a:t>
            </a:r>
            <a:r>
              <a:rPr lang="en-GB" dirty="0"/>
              <a:t>, </a:t>
            </a:r>
            <a:r>
              <a:rPr lang="en-GB" i="1" dirty="0"/>
              <a:t>performance indicator</a:t>
            </a:r>
            <a:r>
              <a:rPr lang="en-GB" dirty="0"/>
              <a:t>, and </a:t>
            </a:r>
            <a:r>
              <a:rPr lang="en-GB" i="1" dirty="0"/>
              <a:t>learning standard</a:t>
            </a:r>
            <a:r>
              <a:rPr lang="en-GB" dirty="0"/>
              <a:t>—to name just a few of the more common terms—may refer to specific types of learning objectives in specific educational contexts.</a:t>
            </a:r>
          </a:p>
          <a:p>
            <a:r>
              <a:rPr lang="en-GB" dirty="0">
                <a:hlinkClick r:id="rId4"/>
              </a:rPr>
              <a:t>https://www.edglossary.org/learning-objectives/</a:t>
            </a:r>
            <a:endParaRPr lang="en-GB" dirty="0"/>
          </a:p>
          <a:p>
            <a:endParaRPr lang="en-GB" dirty="0"/>
          </a:p>
        </p:txBody>
      </p:sp>
    </p:spTree>
    <p:extLst>
      <p:ext uri="{BB962C8B-B14F-4D97-AF65-F5344CB8AC3E}">
        <p14:creationId xmlns:p14="http://schemas.microsoft.com/office/powerpoint/2010/main" val="2558884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Learning </a:t>
            </a:r>
            <a:r>
              <a:rPr lang="en-GB" dirty="0" smtClean="0"/>
              <a:t>Objectives</a:t>
            </a:r>
            <a:endParaRPr lang="en-GB" dirty="0"/>
          </a:p>
        </p:txBody>
      </p:sp>
      <p:sp>
        <p:nvSpPr>
          <p:cNvPr id="3" name="Content Placeholder 2"/>
          <p:cNvSpPr>
            <a:spLocks noGrp="1"/>
          </p:cNvSpPr>
          <p:nvPr>
            <p:ph idx="1"/>
          </p:nvPr>
        </p:nvSpPr>
        <p:spPr>
          <a:xfrm>
            <a:off x="1024128" y="2333898"/>
            <a:ext cx="9173609" cy="3975462"/>
          </a:xfrm>
        </p:spPr>
        <p:txBody>
          <a:bodyPr>
            <a:normAutofit lnSpcReduction="10000"/>
          </a:bodyPr>
          <a:lstStyle/>
          <a:p>
            <a:pPr fontAlgn="base"/>
            <a:r>
              <a:rPr lang="en-GB" dirty="0"/>
              <a:t>Once you have established </a:t>
            </a:r>
            <a:r>
              <a:rPr lang="en-GB" dirty="0" smtClean="0"/>
              <a:t>the focus of the learning, </a:t>
            </a:r>
            <a:r>
              <a:rPr lang="en-GB" dirty="0"/>
              <a:t>you can then go on </a:t>
            </a:r>
            <a:r>
              <a:rPr lang="en-GB" dirty="0" smtClean="0"/>
              <a:t>to decide</a:t>
            </a:r>
            <a:r>
              <a:rPr lang="en-GB" dirty="0"/>
              <a:t> </a:t>
            </a:r>
            <a:r>
              <a:rPr lang="en-GB" i="1" u="sng" dirty="0"/>
              <a:t>how</a:t>
            </a:r>
            <a:r>
              <a:rPr lang="en-GB" dirty="0"/>
              <a:t> </a:t>
            </a:r>
            <a:r>
              <a:rPr lang="en-GB" dirty="0" smtClean="0"/>
              <a:t>pupils will </a:t>
            </a:r>
            <a:r>
              <a:rPr lang="en-GB"/>
              <a:t>reach </a:t>
            </a:r>
            <a:r>
              <a:rPr lang="en-GB" smtClean="0"/>
              <a:t>it.</a:t>
            </a:r>
            <a:r>
              <a:rPr lang="en-US" dirty="0" smtClean="0"/>
              <a:t>​</a:t>
            </a:r>
            <a:endParaRPr lang="en-US" dirty="0"/>
          </a:p>
          <a:p>
            <a:pPr fontAlgn="base"/>
            <a:r>
              <a:rPr lang="en-GB" dirty="0"/>
              <a:t>​</a:t>
            </a:r>
          </a:p>
          <a:p>
            <a:pPr marL="0" indent="0" fontAlgn="base">
              <a:buNone/>
            </a:pPr>
            <a:r>
              <a:rPr lang="en-GB" b="1" dirty="0" smtClean="0"/>
              <a:t>Focus</a:t>
            </a:r>
            <a:r>
              <a:rPr lang="en-GB" dirty="0"/>
              <a:t> – to understand </a:t>
            </a:r>
            <a:r>
              <a:rPr lang="en-GB" dirty="0" smtClean="0"/>
              <a:t>ternary form.</a:t>
            </a:r>
            <a:r>
              <a:rPr lang="en-US" dirty="0"/>
              <a:t>​</a:t>
            </a:r>
          </a:p>
          <a:p>
            <a:pPr fontAlgn="base"/>
            <a:r>
              <a:rPr lang="en-GB" dirty="0"/>
              <a:t>​</a:t>
            </a:r>
          </a:p>
          <a:p>
            <a:pPr fontAlgn="base"/>
            <a:r>
              <a:rPr lang="en-GB" b="1" dirty="0" smtClean="0"/>
              <a:t>Objectives:</a:t>
            </a:r>
          </a:p>
          <a:p>
            <a:pPr fontAlgn="base"/>
            <a:r>
              <a:rPr lang="en-GB" dirty="0" smtClean="0"/>
              <a:t>Define/explain ternary form</a:t>
            </a:r>
            <a:r>
              <a:rPr lang="en-US" dirty="0" smtClean="0"/>
              <a:t>​</a:t>
            </a:r>
            <a:endParaRPr lang="en-US" dirty="0"/>
          </a:p>
          <a:p>
            <a:pPr fontAlgn="base"/>
            <a:r>
              <a:rPr lang="en-GB" dirty="0" smtClean="0"/>
              <a:t>Annotate a simple score with appropriate labels</a:t>
            </a:r>
            <a:r>
              <a:rPr lang="en-US" dirty="0" smtClean="0"/>
              <a:t>​</a:t>
            </a:r>
            <a:endParaRPr lang="en-US" dirty="0"/>
          </a:p>
          <a:p>
            <a:pPr fontAlgn="base"/>
            <a:r>
              <a:rPr lang="en-GB" dirty="0" smtClean="0"/>
              <a:t>Recognise ternary form by listening to various pieces of music</a:t>
            </a:r>
            <a:r>
              <a:rPr lang="en-GB" dirty="0"/>
              <a:t> </a:t>
            </a:r>
            <a:r>
              <a:rPr lang="en-US" dirty="0"/>
              <a:t>​</a:t>
            </a:r>
          </a:p>
          <a:p>
            <a:endParaRPr lang="en-GB" dirty="0"/>
          </a:p>
        </p:txBody>
      </p:sp>
      <p:sp>
        <p:nvSpPr>
          <p:cNvPr id="4" name="TextBox 3"/>
          <p:cNvSpPr txBox="1"/>
          <p:nvPr/>
        </p:nvSpPr>
        <p:spPr>
          <a:xfrm>
            <a:off x="9912927" y="3044536"/>
            <a:ext cx="1953491" cy="1200329"/>
          </a:xfrm>
          <a:prstGeom prst="rect">
            <a:avLst/>
          </a:prstGeom>
          <a:noFill/>
        </p:spPr>
        <p:txBody>
          <a:bodyPr wrap="square" rtlCol="0">
            <a:spAutoFit/>
          </a:bodyPr>
          <a:lstStyle/>
          <a:p>
            <a:r>
              <a:rPr lang="en-GB" dirty="0" smtClean="0">
                <a:solidFill>
                  <a:schemeClr val="accent5"/>
                </a:solidFill>
              </a:rPr>
              <a:t>I have changed this slide slightly so that it makes better sense!</a:t>
            </a:r>
            <a:endParaRPr lang="en-GB" dirty="0">
              <a:solidFill>
                <a:schemeClr val="accent5"/>
              </a:solidFill>
            </a:endParaRPr>
          </a:p>
        </p:txBody>
      </p:sp>
    </p:spTree>
    <p:extLst>
      <p:ext uri="{BB962C8B-B14F-4D97-AF65-F5344CB8AC3E}">
        <p14:creationId xmlns:p14="http://schemas.microsoft.com/office/powerpoint/2010/main" val="10750425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4" name="AutoShape 2" descr="https://ukc-powerpoint.officeapps.live.com/pods/GetClipboardImage.ashx?Id=9114c493-9217-4a24-b872-ded000617482&amp;DC=GUK3&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8104" y="1018421"/>
            <a:ext cx="6719937" cy="4776822"/>
          </a:xfrm>
          <a:prstGeom prst="rect">
            <a:avLst/>
          </a:prstGeom>
          <a:ln w="38100">
            <a:solidFill>
              <a:schemeClr val="tx2"/>
            </a:solidFill>
          </a:ln>
        </p:spPr>
      </p:pic>
      <p:sp>
        <p:nvSpPr>
          <p:cNvPr id="17" name="Content Placeholder 16"/>
          <p:cNvSpPr>
            <a:spLocks noGrp="1"/>
          </p:cNvSpPr>
          <p:nvPr>
            <p:ph idx="1"/>
          </p:nvPr>
        </p:nvSpPr>
        <p:spPr/>
        <p:txBody>
          <a:bodyPr/>
          <a:lstStyle/>
          <a:p>
            <a:endParaRPr lang="en-GB" dirty="0"/>
          </a:p>
        </p:txBody>
      </p:sp>
      <p:sp>
        <p:nvSpPr>
          <p:cNvPr id="18" name="TextBox 17"/>
          <p:cNvSpPr txBox="1"/>
          <p:nvPr/>
        </p:nvSpPr>
        <p:spPr>
          <a:xfrm>
            <a:off x="365126" y="1446415"/>
            <a:ext cx="1785100" cy="1200329"/>
          </a:xfrm>
          <a:prstGeom prst="rect">
            <a:avLst/>
          </a:prstGeom>
          <a:noFill/>
          <a:ln>
            <a:solidFill>
              <a:schemeClr val="accent3"/>
            </a:solidFill>
          </a:ln>
        </p:spPr>
        <p:txBody>
          <a:bodyPr wrap="square" rtlCol="0">
            <a:spAutoFit/>
          </a:bodyPr>
          <a:lstStyle/>
          <a:p>
            <a:r>
              <a:rPr lang="en-GB" dirty="0" smtClean="0"/>
              <a:t>Curriculum Links – KS3/GCSE/A Level/BTEC syllabus</a:t>
            </a:r>
            <a:endParaRPr lang="en-GB" dirty="0"/>
          </a:p>
        </p:txBody>
      </p:sp>
      <p:sp>
        <p:nvSpPr>
          <p:cNvPr id="19" name="TextBox 18"/>
          <p:cNvSpPr txBox="1"/>
          <p:nvPr/>
        </p:nvSpPr>
        <p:spPr>
          <a:xfrm>
            <a:off x="310101" y="4730689"/>
            <a:ext cx="2078182" cy="1200329"/>
          </a:xfrm>
          <a:prstGeom prst="rect">
            <a:avLst/>
          </a:prstGeom>
          <a:noFill/>
          <a:ln>
            <a:solidFill>
              <a:schemeClr val="accent4"/>
            </a:solidFill>
          </a:ln>
        </p:spPr>
        <p:txBody>
          <a:bodyPr wrap="square" rtlCol="0">
            <a:spAutoFit/>
          </a:bodyPr>
          <a:lstStyle/>
          <a:p>
            <a:r>
              <a:rPr lang="en-GB" dirty="0" smtClean="0"/>
              <a:t>Cross-curricular links, e.g. literacy/ numeracy/ digital competence</a:t>
            </a:r>
            <a:endParaRPr lang="en-GB" dirty="0"/>
          </a:p>
        </p:txBody>
      </p:sp>
      <p:sp>
        <p:nvSpPr>
          <p:cNvPr id="20" name="TextBox 19"/>
          <p:cNvSpPr txBox="1"/>
          <p:nvPr/>
        </p:nvSpPr>
        <p:spPr>
          <a:xfrm>
            <a:off x="9216044" y="1812175"/>
            <a:ext cx="2527069" cy="1200329"/>
          </a:xfrm>
          <a:prstGeom prst="rect">
            <a:avLst/>
          </a:prstGeom>
          <a:noFill/>
          <a:ln>
            <a:solidFill>
              <a:schemeClr val="accent1"/>
            </a:solidFill>
          </a:ln>
        </p:spPr>
        <p:txBody>
          <a:bodyPr wrap="square" rtlCol="0">
            <a:spAutoFit/>
          </a:bodyPr>
          <a:lstStyle/>
          <a:p>
            <a:pPr fontAlgn="base"/>
            <a:r>
              <a:rPr lang="en-GB" dirty="0" smtClean="0"/>
              <a:t>Could be the learning intention</a:t>
            </a:r>
            <a:r>
              <a:rPr lang="en-US" dirty="0" smtClean="0"/>
              <a:t> =</a:t>
            </a:r>
            <a:r>
              <a:rPr lang="en-US" dirty="0"/>
              <a:t> what you </a:t>
            </a:r>
            <a:r>
              <a:rPr lang="en-US" dirty="0" smtClean="0"/>
              <a:t>intend </a:t>
            </a:r>
            <a:r>
              <a:rPr lang="en-US" dirty="0"/>
              <a:t>the students </a:t>
            </a:r>
            <a:r>
              <a:rPr lang="en-US" dirty="0" smtClean="0"/>
              <a:t>to</a:t>
            </a:r>
            <a:r>
              <a:rPr lang="en-US" dirty="0"/>
              <a:t> learn in the </a:t>
            </a:r>
            <a:r>
              <a:rPr lang="en-US" dirty="0" smtClean="0"/>
              <a:t>lesson</a:t>
            </a:r>
            <a:r>
              <a:rPr lang="en-GB" dirty="0"/>
              <a:t>.</a:t>
            </a:r>
            <a:endParaRPr lang="en-US" dirty="0" smtClean="0"/>
          </a:p>
        </p:txBody>
      </p:sp>
      <p:cxnSp>
        <p:nvCxnSpPr>
          <p:cNvPr id="22" name="Straight Arrow Connector 21"/>
          <p:cNvCxnSpPr/>
          <p:nvPr/>
        </p:nvCxnSpPr>
        <p:spPr>
          <a:xfrm flipH="1" flipV="1">
            <a:off x="1687917" y="2222159"/>
            <a:ext cx="1330416" cy="1198642"/>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1900083" y="3956632"/>
            <a:ext cx="1118250" cy="1236052"/>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089861" y="2148201"/>
            <a:ext cx="5214852" cy="94475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6623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Lesson Plan Template Phase 1  - Word"/>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4321" y="-1047403"/>
            <a:ext cx="12107679" cy="8944226"/>
          </a:xfrm>
        </p:spPr>
      </p:pic>
      <p:sp>
        <p:nvSpPr>
          <p:cNvPr id="6" name="TextBox 5"/>
          <p:cNvSpPr txBox="1"/>
          <p:nvPr/>
        </p:nvSpPr>
        <p:spPr>
          <a:xfrm>
            <a:off x="4599709" y="3413760"/>
            <a:ext cx="4006735" cy="646331"/>
          </a:xfrm>
          <a:prstGeom prst="rect">
            <a:avLst/>
          </a:prstGeom>
          <a:noFill/>
          <a:ln w="28575">
            <a:solidFill>
              <a:schemeClr val="accent1"/>
            </a:solidFill>
          </a:ln>
        </p:spPr>
        <p:txBody>
          <a:bodyPr wrap="square" rtlCol="0">
            <a:spAutoFit/>
          </a:bodyPr>
          <a:lstStyle/>
          <a:p>
            <a:r>
              <a:rPr lang="en-GB" dirty="0" smtClean="0"/>
              <a:t>Statement describing what pupils are expected to learn in the lesson.</a:t>
            </a:r>
            <a:endParaRPr lang="en-GB" dirty="0"/>
          </a:p>
        </p:txBody>
      </p:sp>
      <p:cxnSp>
        <p:nvCxnSpPr>
          <p:cNvPr id="8" name="Straight Arrow Connector 7"/>
          <p:cNvCxnSpPr>
            <a:stCxn id="6" idx="1"/>
          </p:cNvCxnSpPr>
          <p:nvPr/>
        </p:nvCxnSpPr>
        <p:spPr>
          <a:xfrm flipH="1" flipV="1">
            <a:off x="4178531" y="3081251"/>
            <a:ext cx="421178" cy="65567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13295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Lesson Plan Template Phase 1  - Word"/>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00993" y="-601287"/>
            <a:ext cx="9838406" cy="7267861"/>
          </a:xfrm>
        </p:spPr>
      </p:pic>
      <p:sp>
        <p:nvSpPr>
          <p:cNvPr id="5" name="TextBox 4"/>
          <p:cNvSpPr txBox="1"/>
          <p:nvPr/>
        </p:nvSpPr>
        <p:spPr>
          <a:xfrm>
            <a:off x="4106487" y="4538749"/>
            <a:ext cx="4594168" cy="1877437"/>
          </a:xfrm>
          <a:prstGeom prst="rect">
            <a:avLst/>
          </a:prstGeom>
          <a:noFill/>
        </p:spPr>
        <p:txBody>
          <a:bodyPr wrap="square" rtlCol="0">
            <a:spAutoFit/>
          </a:bodyPr>
          <a:lstStyle/>
          <a:p>
            <a:pPr fontAlgn="base"/>
            <a:r>
              <a:rPr lang="en-US" sz="1400" b="1" dirty="0"/>
              <a:t>Success Criteria </a:t>
            </a:r>
            <a:r>
              <a:rPr lang="en-US" sz="1400" dirty="0"/>
              <a:t>are the </a:t>
            </a:r>
            <a:r>
              <a:rPr lang="en-US" sz="1400" b="1" dirty="0"/>
              <a:t>measurable</a:t>
            </a:r>
            <a:r>
              <a:rPr lang="en-US" sz="1400" dirty="0"/>
              <a:t> definitions of success used to determine whether, and how well, learners have met the learning intention.​</a:t>
            </a:r>
          </a:p>
          <a:p>
            <a:pPr fontAlgn="base"/>
            <a:r>
              <a:rPr lang="en-US" sz="1400" dirty="0"/>
              <a:t>They are a set of features that a teacher wants to see in the pupils’ work during the lesson.  They will usually be shared with the pupils, or created by them, and referred to regularly before being used for self-assessment or peer assessment ​</a:t>
            </a:r>
          </a:p>
          <a:p>
            <a:endParaRPr lang="en-GB" dirty="0"/>
          </a:p>
        </p:txBody>
      </p:sp>
      <p:cxnSp>
        <p:nvCxnSpPr>
          <p:cNvPr id="7" name="Straight Arrow Connector 6"/>
          <p:cNvCxnSpPr/>
          <p:nvPr/>
        </p:nvCxnSpPr>
        <p:spPr>
          <a:xfrm flipH="1" flipV="1">
            <a:off x="3635433" y="3131127"/>
            <a:ext cx="681644" cy="144807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9416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 Criteria = measurable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26152932"/>
              </p:ext>
            </p:extLst>
          </p:nvPr>
        </p:nvGraphicFramePr>
        <p:xfrm>
          <a:off x="1023938" y="2285999"/>
          <a:ext cx="10070780" cy="4179455"/>
        </p:xfrm>
        <a:graphic>
          <a:graphicData uri="http://schemas.openxmlformats.org/drawingml/2006/table">
            <a:tbl>
              <a:tblPr firstRow="1" bandRow="1">
                <a:tableStyleId>{8A107856-5554-42FB-B03E-39F5DBC370BA}</a:tableStyleId>
              </a:tblPr>
              <a:tblGrid>
                <a:gridCol w="2014156">
                  <a:extLst>
                    <a:ext uri="{9D8B030D-6E8A-4147-A177-3AD203B41FA5}">
                      <a16:colId xmlns:a16="http://schemas.microsoft.com/office/drawing/2014/main" val="2807474855"/>
                    </a:ext>
                  </a:extLst>
                </a:gridCol>
                <a:gridCol w="2014156">
                  <a:extLst>
                    <a:ext uri="{9D8B030D-6E8A-4147-A177-3AD203B41FA5}">
                      <a16:colId xmlns:a16="http://schemas.microsoft.com/office/drawing/2014/main" val="760804767"/>
                    </a:ext>
                  </a:extLst>
                </a:gridCol>
                <a:gridCol w="2014156">
                  <a:extLst>
                    <a:ext uri="{9D8B030D-6E8A-4147-A177-3AD203B41FA5}">
                      <a16:colId xmlns:a16="http://schemas.microsoft.com/office/drawing/2014/main" val="1566561977"/>
                    </a:ext>
                  </a:extLst>
                </a:gridCol>
                <a:gridCol w="2014156">
                  <a:extLst>
                    <a:ext uri="{9D8B030D-6E8A-4147-A177-3AD203B41FA5}">
                      <a16:colId xmlns:a16="http://schemas.microsoft.com/office/drawing/2014/main" val="1449475598"/>
                    </a:ext>
                  </a:extLst>
                </a:gridCol>
                <a:gridCol w="2014156">
                  <a:extLst>
                    <a:ext uri="{9D8B030D-6E8A-4147-A177-3AD203B41FA5}">
                      <a16:colId xmlns:a16="http://schemas.microsoft.com/office/drawing/2014/main" val="1509139076"/>
                    </a:ext>
                  </a:extLst>
                </a:gridCol>
              </a:tblGrid>
              <a:tr h="835891">
                <a:tc>
                  <a:txBody>
                    <a:bodyPr/>
                    <a:lstStyle/>
                    <a:p>
                      <a:r>
                        <a:rPr lang="en-GB" b="0" dirty="0" smtClean="0"/>
                        <a:t>explain</a:t>
                      </a:r>
                      <a:endParaRPr lang="en-GB" b="0" dirty="0"/>
                    </a:p>
                  </a:txBody>
                  <a:tcPr/>
                </a:tc>
                <a:tc>
                  <a:txBody>
                    <a:bodyPr/>
                    <a:lstStyle/>
                    <a:p>
                      <a:r>
                        <a:rPr lang="en-GB" b="0" dirty="0" smtClean="0"/>
                        <a:t>demonstrate</a:t>
                      </a:r>
                      <a:endParaRPr lang="en-GB" b="0" dirty="0"/>
                    </a:p>
                  </a:txBody>
                  <a:tcPr/>
                </a:tc>
                <a:tc>
                  <a:txBody>
                    <a:bodyPr/>
                    <a:lstStyle/>
                    <a:p>
                      <a:r>
                        <a:rPr lang="en-GB" b="0" dirty="0" smtClean="0"/>
                        <a:t>analyse</a:t>
                      </a:r>
                      <a:endParaRPr lang="en-GB" b="0" dirty="0"/>
                    </a:p>
                  </a:txBody>
                  <a:tcPr/>
                </a:tc>
                <a:tc>
                  <a:txBody>
                    <a:bodyPr/>
                    <a:lstStyle/>
                    <a:p>
                      <a:r>
                        <a:rPr lang="en-GB" b="0" dirty="0" smtClean="0"/>
                        <a:t>formulate</a:t>
                      </a:r>
                      <a:endParaRPr lang="en-GB" b="0" dirty="0"/>
                    </a:p>
                  </a:txBody>
                  <a:tcPr/>
                </a:tc>
                <a:tc>
                  <a:txBody>
                    <a:bodyPr/>
                    <a:lstStyle/>
                    <a:p>
                      <a:r>
                        <a:rPr lang="en-GB" b="0" dirty="0" smtClean="0"/>
                        <a:t>discuss</a:t>
                      </a:r>
                      <a:endParaRPr lang="en-GB" b="0" dirty="0"/>
                    </a:p>
                  </a:txBody>
                  <a:tcPr/>
                </a:tc>
                <a:extLst>
                  <a:ext uri="{0D108BD9-81ED-4DB2-BD59-A6C34878D82A}">
                    <a16:rowId xmlns:a16="http://schemas.microsoft.com/office/drawing/2014/main" val="3158221714"/>
                  </a:ext>
                </a:extLst>
              </a:tr>
              <a:tr h="835891">
                <a:tc>
                  <a:txBody>
                    <a:bodyPr/>
                    <a:lstStyle/>
                    <a:p>
                      <a:r>
                        <a:rPr lang="en-GB" dirty="0" smtClean="0"/>
                        <a:t>compare</a:t>
                      </a:r>
                      <a:endParaRPr lang="en-GB" dirty="0"/>
                    </a:p>
                  </a:txBody>
                  <a:tcPr/>
                </a:tc>
                <a:tc>
                  <a:txBody>
                    <a:bodyPr/>
                    <a:lstStyle/>
                    <a:p>
                      <a:r>
                        <a:rPr lang="en-GB" dirty="0" smtClean="0"/>
                        <a:t>differentiate</a:t>
                      </a:r>
                      <a:endParaRPr lang="en-GB" dirty="0"/>
                    </a:p>
                  </a:txBody>
                  <a:tcPr/>
                </a:tc>
                <a:tc>
                  <a:txBody>
                    <a:bodyPr/>
                    <a:lstStyle/>
                    <a:p>
                      <a:r>
                        <a:rPr lang="en-GB" dirty="0" smtClean="0"/>
                        <a:t>describe</a:t>
                      </a:r>
                      <a:endParaRPr lang="en-GB" dirty="0"/>
                    </a:p>
                  </a:txBody>
                  <a:tcPr/>
                </a:tc>
                <a:tc>
                  <a:txBody>
                    <a:bodyPr/>
                    <a:lstStyle/>
                    <a:p>
                      <a:r>
                        <a:rPr lang="en-GB" dirty="0" smtClean="0"/>
                        <a:t>name</a:t>
                      </a:r>
                      <a:endParaRPr lang="en-GB" dirty="0"/>
                    </a:p>
                  </a:txBody>
                  <a:tcPr/>
                </a:tc>
                <a:tc>
                  <a:txBody>
                    <a:bodyPr/>
                    <a:lstStyle/>
                    <a:p>
                      <a:r>
                        <a:rPr lang="en-GB" dirty="0" smtClean="0"/>
                        <a:t>assess</a:t>
                      </a:r>
                      <a:endParaRPr lang="en-GB" dirty="0"/>
                    </a:p>
                  </a:txBody>
                  <a:tcPr/>
                </a:tc>
                <a:extLst>
                  <a:ext uri="{0D108BD9-81ED-4DB2-BD59-A6C34878D82A}">
                    <a16:rowId xmlns:a16="http://schemas.microsoft.com/office/drawing/2014/main" val="3089523848"/>
                  </a:ext>
                </a:extLst>
              </a:tr>
              <a:tr h="835891">
                <a:tc>
                  <a:txBody>
                    <a:bodyPr/>
                    <a:lstStyle/>
                    <a:p>
                      <a:r>
                        <a:rPr lang="en-GB" dirty="0" smtClean="0"/>
                        <a:t>evaluate</a:t>
                      </a:r>
                      <a:endParaRPr lang="en-GB" dirty="0"/>
                    </a:p>
                  </a:txBody>
                  <a:tcPr/>
                </a:tc>
                <a:tc>
                  <a:txBody>
                    <a:bodyPr/>
                    <a:lstStyle/>
                    <a:p>
                      <a:r>
                        <a:rPr lang="en-GB" dirty="0" smtClean="0"/>
                        <a:t>identify</a:t>
                      </a:r>
                      <a:endParaRPr lang="en-GB" dirty="0"/>
                    </a:p>
                  </a:txBody>
                  <a:tcPr/>
                </a:tc>
                <a:tc>
                  <a:txBody>
                    <a:bodyPr/>
                    <a:lstStyle/>
                    <a:p>
                      <a:r>
                        <a:rPr lang="en-GB" dirty="0" smtClean="0"/>
                        <a:t>design</a:t>
                      </a:r>
                      <a:endParaRPr lang="en-GB" dirty="0"/>
                    </a:p>
                  </a:txBody>
                  <a:tcPr/>
                </a:tc>
                <a:tc>
                  <a:txBody>
                    <a:bodyPr/>
                    <a:lstStyle/>
                    <a:p>
                      <a:r>
                        <a:rPr lang="en-GB" dirty="0" smtClean="0"/>
                        <a:t>define</a:t>
                      </a:r>
                      <a:endParaRPr lang="en-GB" dirty="0"/>
                    </a:p>
                  </a:txBody>
                  <a:tcPr/>
                </a:tc>
                <a:tc>
                  <a:txBody>
                    <a:bodyPr/>
                    <a:lstStyle/>
                    <a:p>
                      <a:r>
                        <a:rPr lang="en-GB" dirty="0" smtClean="0"/>
                        <a:t>list</a:t>
                      </a:r>
                      <a:endParaRPr lang="en-GB" dirty="0"/>
                    </a:p>
                  </a:txBody>
                  <a:tcPr/>
                </a:tc>
                <a:extLst>
                  <a:ext uri="{0D108BD9-81ED-4DB2-BD59-A6C34878D82A}">
                    <a16:rowId xmlns:a16="http://schemas.microsoft.com/office/drawing/2014/main" val="2223335958"/>
                  </a:ext>
                </a:extLst>
              </a:tr>
              <a:tr h="835891">
                <a:tc>
                  <a:txBody>
                    <a:bodyPr/>
                    <a:lstStyle/>
                    <a:p>
                      <a:r>
                        <a:rPr lang="en-GB" dirty="0" smtClean="0"/>
                        <a:t>record</a:t>
                      </a:r>
                      <a:endParaRPr lang="en-GB" dirty="0"/>
                    </a:p>
                  </a:txBody>
                  <a:tcPr/>
                </a:tc>
                <a:tc>
                  <a:txBody>
                    <a:bodyPr/>
                    <a:lstStyle/>
                    <a:p>
                      <a:r>
                        <a:rPr lang="en-GB" dirty="0" smtClean="0"/>
                        <a:t>select</a:t>
                      </a:r>
                      <a:endParaRPr lang="en-GB" dirty="0"/>
                    </a:p>
                  </a:txBody>
                  <a:tcPr/>
                </a:tc>
                <a:tc>
                  <a:txBody>
                    <a:bodyPr/>
                    <a:lstStyle/>
                    <a:p>
                      <a:r>
                        <a:rPr lang="en-GB" dirty="0" smtClean="0"/>
                        <a:t>sequence</a:t>
                      </a:r>
                      <a:endParaRPr lang="en-GB" dirty="0"/>
                    </a:p>
                  </a:txBody>
                  <a:tcPr/>
                </a:tc>
                <a:tc>
                  <a:txBody>
                    <a:bodyPr/>
                    <a:lstStyle/>
                    <a:p>
                      <a:r>
                        <a:rPr lang="en-GB" dirty="0" smtClean="0"/>
                        <a:t>appreciate</a:t>
                      </a:r>
                      <a:endParaRPr lang="en-GB" dirty="0"/>
                    </a:p>
                  </a:txBody>
                  <a:tcPr/>
                </a:tc>
                <a:tc>
                  <a:txBody>
                    <a:bodyPr/>
                    <a:lstStyle/>
                    <a:p>
                      <a:r>
                        <a:rPr lang="en-GB" dirty="0" smtClean="0"/>
                        <a:t>illustrate</a:t>
                      </a:r>
                      <a:endParaRPr lang="en-GB" dirty="0"/>
                    </a:p>
                  </a:txBody>
                  <a:tcPr/>
                </a:tc>
                <a:extLst>
                  <a:ext uri="{0D108BD9-81ED-4DB2-BD59-A6C34878D82A}">
                    <a16:rowId xmlns:a16="http://schemas.microsoft.com/office/drawing/2014/main" val="1790753161"/>
                  </a:ext>
                </a:extLst>
              </a:tr>
              <a:tr h="835891">
                <a:tc>
                  <a:txBody>
                    <a:bodyPr/>
                    <a:lstStyle/>
                    <a:p>
                      <a:r>
                        <a:rPr lang="en-GB" dirty="0" smtClean="0"/>
                        <a:t>choose</a:t>
                      </a:r>
                      <a:endParaRPr lang="en-GB" dirty="0"/>
                    </a:p>
                  </a:txBody>
                  <a:tcPr/>
                </a:tc>
                <a:tc>
                  <a:txBody>
                    <a:bodyPr/>
                    <a:lstStyle/>
                    <a:p>
                      <a:r>
                        <a:rPr lang="en-GB" dirty="0" smtClean="0"/>
                        <a:t>predict</a:t>
                      </a:r>
                      <a:endParaRPr lang="en-GB" dirty="0"/>
                    </a:p>
                  </a:txBody>
                  <a:tcPr/>
                </a:tc>
                <a:tc>
                  <a:txBody>
                    <a:bodyPr/>
                    <a:lstStyle/>
                    <a:p>
                      <a:r>
                        <a:rPr lang="en-GB" dirty="0" smtClean="0"/>
                        <a:t>compare</a:t>
                      </a:r>
                      <a:endParaRPr lang="en-GB" dirty="0"/>
                    </a:p>
                  </a:txBody>
                  <a:tcPr/>
                </a:tc>
                <a:tc>
                  <a:txBody>
                    <a:bodyPr/>
                    <a:lstStyle/>
                    <a:p>
                      <a:r>
                        <a:rPr lang="en-GB" dirty="0" smtClean="0"/>
                        <a:t>detect</a:t>
                      </a:r>
                      <a:endParaRPr lang="en-GB" dirty="0"/>
                    </a:p>
                  </a:txBody>
                  <a:tcPr/>
                </a:tc>
                <a:tc>
                  <a:txBody>
                    <a:bodyPr/>
                    <a:lstStyle/>
                    <a:p>
                      <a:r>
                        <a:rPr lang="en-GB" dirty="0" smtClean="0"/>
                        <a:t>interpret</a:t>
                      </a:r>
                    </a:p>
                    <a:p>
                      <a:endParaRPr lang="en-GB" dirty="0"/>
                    </a:p>
                  </a:txBody>
                  <a:tcPr/>
                </a:tc>
                <a:extLst>
                  <a:ext uri="{0D108BD9-81ED-4DB2-BD59-A6C34878D82A}">
                    <a16:rowId xmlns:a16="http://schemas.microsoft.com/office/drawing/2014/main" val="454461671"/>
                  </a:ext>
                </a:extLst>
              </a:tr>
            </a:tbl>
          </a:graphicData>
        </a:graphic>
      </p:graphicFrame>
    </p:spTree>
    <p:extLst>
      <p:ext uri="{BB962C8B-B14F-4D97-AF65-F5344CB8AC3E}">
        <p14:creationId xmlns:p14="http://schemas.microsoft.com/office/powerpoint/2010/main" val="351884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3143250" y="466780"/>
            <a:ext cx="8068951" cy="6116265"/>
          </a:xfrm>
          <a:prstGeom prst="rect">
            <a:avLst/>
          </a:prstGeom>
        </p:spPr>
      </p:pic>
      <p:sp>
        <p:nvSpPr>
          <p:cNvPr id="7" name="TextBox 6"/>
          <p:cNvSpPr txBox="1"/>
          <p:nvPr/>
        </p:nvSpPr>
        <p:spPr>
          <a:xfrm>
            <a:off x="434339" y="674370"/>
            <a:ext cx="3755275" cy="461665"/>
          </a:xfrm>
          <a:prstGeom prst="rect">
            <a:avLst/>
          </a:prstGeom>
          <a:noFill/>
        </p:spPr>
        <p:txBody>
          <a:bodyPr wrap="square" rtlCol="0">
            <a:spAutoFit/>
          </a:bodyPr>
          <a:lstStyle/>
          <a:p>
            <a:r>
              <a:rPr lang="en-GB" sz="2400" dirty="0"/>
              <a:t>Benjamin </a:t>
            </a:r>
            <a:r>
              <a:rPr lang="en-GB" sz="2400" dirty="0" smtClean="0"/>
              <a:t>Bloom</a:t>
            </a:r>
            <a:r>
              <a:rPr lang="en-GB" sz="2400" dirty="0"/>
              <a:t>,</a:t>
            </a:r>
            <a:r>
              <a:rPr lang="en-GB" sz="2400" dirty="0" smtClean="0"/>
              <a:t> </a:t>
            </a:r>
            <a:r>
              <a:rPr lang="en-GB" sz="2400" dirty="0"/>
              <a:t>1956</a:t>
            </a:r>
          </a:p>
        </p:txBody>
      </p:sp>
      <p:sp>
        <p:nvSpPr>
          <p:cNvPr id="8" name="TextBox 7"/>
          <p:cNvSpPr txBox="1"/>
          <p:nvPr/>
        </p:nvSpPr>
        <p:spPr>
          <a:xfrm>
            <a:off x="320040" y="1988820"/>
            <a:ext cx="2057400" cy="4247317"/>
          </a:xfrm>
          <a:prstGeom prst="rect">
            <a:avLst/>
          </a:prstGeom>
          <a:noFill/>
        </p:spPr>
        <p:txBody>
          <a:bodyPr wrap="square" rtlCol="0">
            <a:spAutoFit/>
          </a:bodyPr>
          <a:lstStyle/>
          <a:p>
            <a:r>
              <a:rPr lang="en-GB" dirty="0"/>
              <a:t>A group of cognitive psychologists, curriculum theorists and instructional researchers, and testing and assessment specialists published in 2001 a revision of Bloom’s Taxonomy with the title </a:t>
            </a:r>
            <a:r>
              <a:rPr lang="en-GB" b="1" dirty="0"/>
              <a:t>A Taxonomy for Teaching, Learning, and Assessment</a:t>
            </a:r>
            <a:r>
              <a:rPr lang="en-GB" dirty="0"/>
              <a:t>.</a:t>
            </a:r>
          </a:p>
        </p:txBody>
      </p:sp>
      <p:sp>
        <p:nvSpPr>
          <p:cNvPr id="3" name="TextBox 2"/>
          <p:cNvSpPr txBox="1"/>
          <p:nvPr/>
        </p:nvSpPr>
        <p:spPr>
          <a:xfrm>
            <a:off x="7114902" y="6398379"/>
            <a:ext cx="5077098" cy="369332"/>
          </a:xfrm>
          <a:prstGeom prst="rect">
            <a:avLst/>
          </a:prstGeom>
          <a:noFill/>
        </p:spPr>
        <p:txBody>
          <a:bodyPr wrap="square" rtlCol="0">
            <a:spAutoFit/>
          </a:bodyPr>
          <a:lstStyle/>
          <a:p>
            <a:r>
              <a:rPr lang="en-GB">
                <a:hlinkClick r:id="rId3"/>
              </a:rPr>
              <a:t>https://www.britannica.com/topic/Blooms-taxonomy</a:t>
            </a:r>
            <a:endParaRPr lang="en-GB"/>
          </a:p>
        </p:txBody>
      </p:sp>
    </p:spTree>
    <p:extLst>
      <p:ext uri="{BB962C8B-B14F-4D97-AF65-F5344CB8AC3E}">
        <p14:creationId xmlns:p14="http://schemas.microsoft.com/office/powerpoint/2010/main" val="2991070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333192" y="148590"/>
            <a:ext cx="6759748" cy="5101966"/>
          </a:xfrm>
          <a:prstGeom prst="rect">
            <a:avLst/>
          </a:prstGeom>
        </p:spPr>
      </p:pic>
      <p:pic>
        <p:nvPicPr>
          <p:cNvPr id="5" name="Picture 4"/>
          <p:cNvPicPr>
            <a:picLocks noChangeAspect="1"/>
          </p:cNvPicPr>
          <p:nvPr/>
        </p:nvPicPr>
        <p:blipFill>
          <a:blip r:embed="rId3"/>
          <a:stretch>
            <a:fillRect/>
          </a:stretch>
        </p:blipFill>
        <p:spPr>
          <a:xfrm>
            <a:off x="325755" y="1"/>
            <a:ext cx="4476750" cy="6858000"/>
          </a:xfrm>
          <a:prstGeom prst="rect">
            <a:avLst/>
          </a:prstGeom>
        </p:spPr>
      </p:pic>
    </p:spTree>
    <p:extLst>
      <p:ext uri="{BB962C8B-B14F-4D97-AF65-F5344CB8AC3E}">
        <p14:creationId xmlns:p14="http://schemas.microsoft.com/office/powerpoint/2010/main" val="246920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22102" y="2526030"/>
            <a:ext cx="5774694" cy="4022725"/>
          </a:xfrm>
          <a:prstGeom prst="rect">
            <a:avLst/>
          </a:prstGeom>
        </p:spPr>
      </p:pic>
      <p:pic>
        <p:nvPicPr>
          <p:cNvPr id="5" name="Picture 4"/>
          <p:cNvPicPr>
            <a:picLocks noChangeAspect="1"/>
          </p:cNvPicPr>
          <p:nvPr/>
        </p:nvPicPr>
        <p:blipFill>
          <a:blip r:embed="rId3"/>
          <a:stretch>
            <a:fillRect/>
          </a:stretch>
        </p:blipFill>
        <p:spPr>
          <a:xfrm>
            <a:off x="6362628" y="344614"/>
            <a:ext cx="5546480" cy="5610416"/>
          </a:xfrm>
          <a:prstGeom prst="rect">
            <a:avLst/>
          </a:prstGeom>
        </p:spPr>
      </p:pic>
    </p:spTree>
    <p:extLst>
      <p:ext uri="{BB962C8B-B14F-4D97-AF65-F5344CB8AC3E}">
        <p14:creationId xmlns:p14="http://schemas.microsoft.com/office/powerpoint/2010/main" val="1170176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link between learning </a:t>
            </a:r>
            <a:r>
              <a:rPr lang="en-US" dirty="0" smtClean="0"/>
              <a:t>objectives</a:t>
            </a:r>
            <a:r>
              <a:rPr lang="en-US" dirty="0"/>
              <a:t> and success criteria</a:t>
            </a:r>
            <a:endParaRPr lang="en-GB" dirty="0"/>
          </a:p>
        </p:txBody>
      </p:sp>
      <p:sp>
        <p:nvSpPr>
          <p:cNvPr id="3" name="Content Placeholder 2"/>
          <p:cNvSpPr>
            <a:spLocks noGrp="1"/>
          </p:cNvSpPr>
          <p:nvPr>
            <p:ph idx="1"/>
          </p:nvPr>
        </p:nvSpPr>
        <p:spPr/>
        <p:txBody>
          <a:bodyPr/>
          <a:lstStyle/>
          <a:p>
            <a:pPr fontAlgn="base"/>
            <a:r>
              <a:rPr lang="en-US" b="1" dirty="0"/>
              <a:t>Learning </a:t>
            </a:r>
            <a:r>
              <a:rPr lang="en-US" b="1" dirty="0" smtClean="0"/>
              <a:t>objectives</a:t>
            </a:r>
            <a:r>
              <a:rPr lang="en-US" b="1" dirty="0"/>
              <a:t> </a:t>
            </a:r>
            <a:r>
              <a:rPr lang="en-US" dirty="0"/>
              <a:t>and </a:t>
            </a:r>
            <a:r>
              <a:rPr lang="en-US" b="1" dirty="0"/>
              <a:t>success criteria </a:t>
            </a:r>
            <a:r>
              <a:rPr lang="en-US" dirty="0"/>
              <a:t>are important for creating focused, purposeful </a:t>
            </a:r>
            <a:r>
              <a:rPr lang="en-US" dirty="0" smtClean="0"/>
              <a:t>learning.​</a:t>
            </a:r>
            <a:endParaRPr lang="en-US" dirty="0"/>
          </a:p>
          <a:p>
            <a:pPr fontAlgn="base"/>
            <a:r>
              <a:rPr lang="en-US" dirty="0"/>
              <a:t>​</a:t>
            </a:r>
          </a:p>
          <a:p>
            <a:pPr fontAlgn="base"/>
            <a:r>
              <a:rPr lang="en-US" b="1" dirty="0"/>
              <a:t>Learning </a:t>
            </a:r>
            <a:r>
              <a:rPr lang="en-US" b="1" dirty="0" smtClean="0"/>
              <a:t>objectives</a:t>
            </a:r>
            <a:r>
              <a:rPr lang="en-US" b="1" dirty="0"/>
              <a:t> </a:t>
            </a:r>
            <a:r>
              <a:rPr lang="en-US" dirty="0"/>
              <a:t>focus on learning rather than </a:t>
            </a:r>
            <a:r>
              <a:rPr lang="en-US" dirty="0" smtClean="0"/>
              <a:t>tasks.​</a:t>
            </a:r>
            <a:endParaRPr lang="en-US" dirty="0"/>
          </a:p>
          <a:p>
            <a:pPr fontAlgn="base"/>
            <a:r>
              <a:rPr lang="en-US" dirty="0"/>
              <a:t>​</a:t>
            </a:r>
          </a:p>
          <a:p>
            <a:pPr fontAlgn="base"/>
            <a:r>
              <a:rPr lang="en-US" b="1" dirty="0"/>
              <a:t>Success criteria </a:t>
            </a:r>
            <a:r>
              <a:rPr lang="en-US" dirty="0"/>
              <a:t>makes it explicit what success looks or sounds </a:t>
            </a:r>
            <a:r>
              <a:rPr lang="en-US" dirty="0" smtClean="0"/>
              <a:t>like.​</a:t>
            </a:r>
            <a:endParaRPr lang="en-US" dirty="0"/>
          </a:p>
          <a:p>
            <a:pPr fontAlgn="base"/>
            <a:r>
              <a:rPr lang="en-US" dirty="0"/>
              <a:t>​</a:t>
            </a:r>
          </a:p>
          <a:p>
            <a:pPr fontAlgn="base"/>
            <a:r>
              <a:rPr lang="en-US" dirty="0"/>
              <a:t>Put another way… </a:t>
            </a:r>
          </a:p>
          <a:p>
            <a:endParaRPr lang="en-GB" dirty="0"/>
          </a:p>
        </p:txBody>
      </p:sp>
    </p:spTree>
    <p:extLst>
      <p:ext uri="{BB962C8B-B14F-4D97-AF65-F5344CB8AC3E}">
        <p14:creationId xmlns:p14="http://schemas.microsoft.com/office/powerpoint/2010/main" val="1598348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Clarke </a:t>
            </a:r>
            <a:r>
              <a:rPr lang="en-GB" dirty="0"/>
              <a:t>(2008:81)</a:t>
            </a:r>
          </a:p>
        </p:txBody>
      </p:sp>
      <p:sp>
        <p:nvSpPr>
          <p:cNvPr id="3" name="Content Placeholder 2"/>
          <p:cNvSpPr>
            <a:spLocks noGrp="1"/>
          </p:cNvSpPr>
          <p:nvPr>
            <p:ph idx="1"/>
          </p:nvPr>
        </p:nvSpPr>
        <p:spPr/>
        <p:txBody>
          <a:bodyPr/>
          <a:lstStyle/>
          <a:p>
            <a:pPr fontAlgn="base"/>
            <a:r>
              <a:rPr lang="en-GB" dirty="0" smtClean="0"/>
              <a:t>“Learning </a:t>
            </a:r>
            <a:r>
              <a:rPr lang="en-GB" dirty="0"/>
              <a:t>objectives and success criteria are the tools which enable pupils to exercise power over their own learning.</a:t>
            </a:r>
            <a:r>
              <a:rPr lang="en-US" dirty="0" smtClean="0"/>
              <a:t>​</a:t>
            </a:r>
            <a:endParaRPr lang="en-US" dirty="0"/>
          </a:p>
          <a:p>
            <a:pPr fontAlgn="base"/>
            <a:r>
              <a:rPr lang="en-GB" dirty="0"/>
              <a:t>Active learners need to be engaged and reflective: success criteria – the ingredients, steps or possible features of the learning objective –</a:t>
            </a:r>
            <a:r>
              <a:rPr lang="en-US" dirty="0" smtClean="0"/>
              <a:t>​ </a:t>
            </a:r>
            <a:r>
              <a:rPr lang="en-GB" dirty="0"/>
              <a:t>provide the rationale for the learning objective in real terms, so that the learner is aware of expectations and can identify which success criteria are going well and which are not.</a:t>
            </a:r>
            <a:r>
              <a:rPr lang="en-GB" dirty="0" smtClean="0"/>
              <a:t>​”</a:t>
            </a:r>
            <a:endParaRPr lang="en-US" dirty="0"/>
          </a:p>
          <a:p>
            <a:endParaRPr lang="en-GB" dirty="0"/>
          </a:p>
        </p:txBody>
      </p:sp>
    </p:spTree>
    <p:extLst>
      <p:ext uri="{BB962C8B-B14F-4D97-AF65-F5344CB8AC3E}">
        <p14:creationId xmlns:p14="http://schemas.microsoft.com/office/powerpoint/2010/main" val="1600158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Lesson Plan Template Phase 1  - Word"/>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00993" y="-601287"/>
            <a:ext cx="9838406" cy="7267861"/>
          </a:xfrm>
        </p:spPr>
      </p:pic>
      <p:sp>
        <p:nvSpPr>
          <p:cNvPr id="5" name="TextBox 4"/>
          <p:cNvSpPr txBox="1"/>
          <p:nvPr/>
        </p:nvSpPr>
        <p:spPr>
          <a:xfrm>
            <a:off x="4106487" y="4538749"/>
            <a:ext cx="4594168" cy="1446550"/>
          </a:xfrm>
          <a:prstGeom prst="rect">
            <a:avLst/>
          </a:prstGeom>
          <a:noFill/>
        </p:spPr>
        <p:txBody>
          <a:bodyPr wrap="square" rtlCol="0">
            <a:spAutoFit/>
          </a:bodyPr>
          <a:lstStyle/>
          <a:p>
            <a:pPr fontAlgn="base"/>
            <a:r>
              <a:rPr lang="en-GB" sz="1400" b="1" dirty="0"/>
              <a:t>Assessment… checking for understanding:</a:t>
            </a:r>
            <a:r>
              <a:rPr lang="en-US" sz="1400" dirty="0"/>
              <a:t>​</a:t>
            </a:r>
          </a:p>
          <a:p>
            <a:pPr fontAlgn="base"/>
            <a:r>
              <a:rPr lang="en-GB" sz="1400" dirty="0"/>
              <a:t>Reference to </a:t>
            </a:r>
            <a:r>
              <a:rPr lang="en-GB" sz="1400" b="1" dirty="0"/>
              <a:t>success criteria</a:t>
            </a:r>
            <a:r>
              <a:rPr lang="en-US" sz="1400" dirty="0"/>
              <a:t>​</a:t>
            </a:r>
          </a:p>
          <a:p>
            <a:pPr fontAlgn="base"/>
            <a:r>
              <a:rPr lang="en-GB" sz="1400" dirty="0"/>
              <a:t>Any </a:t>
            </a:r>
            <a:r>
              <a:rPr lang="en-GB" sz="1400" dirty="0" smtClean="0"/>
              <a:t>Assessment for Learning (</a:t>
            </a:r>
            <a:r>
              <a:rPr lang="en-GB" sz="1400" dirty="0" err="1" smtClean="0"/>
              <a:t>AfL</a:t>
            </a:r>
            <a:r>
              <a:rPr lang="en-GB" sz="1400" dirty="0" smtClean="0"/>
              <a:t>)</a:t>
            </a:r>
            <a:r>
              <a:rPr lang="en-GB" sz="1400" dirty="0"/>
              <a:t> strategy </a:t>
            </a:r>
            <a:r>
              <a:rPr lang="en-US" sz="1400" dirty="0"/>
              <a:t>​</a:t>
            </a:r>
          </a:p>
          <a:p>
            <a:pPr fontAlgn="base"/>
            <a:r>
              <a:rPr lang="en-GB" sz="1400" dirty="0"/>
              <a:t>Successful completion of tasks (be specific)</a:t>
            </a:r>
          </a:p>
          <a:p>
            <a:pPr fontAlgn="base"/>
            <a:r>
              <a:rPr lang="en-US" sz="1400" dirty="0" smtClean="0"/>
              <a:t>​</a:t>
            </a:r>
            <a:endParaRPr lang="en-US" sz="1400" dirty="0"/>
          </a:p>
          <a:p>
            <a:endParaRPr lang="en-GB" dirty="0"/>
          </a:p>
        </p:txBody>
      </p:sp>
      <p:cxnSp>
        <p:nvCxnSpPr>
          <p:cNvPr id="7" name="Straight Arrow Connector 6"/>
          <p:cNvCxnSpPr/>
          <p:nvPr/>
        </p:nvCxnSpPr>
        <p:spPr>
          <a:xfrm flipV="1">
            <a:off x="6140335" y="2987041"/>
            <a:ext cx="482138" cy="155170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1629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Lesson Plan Template Phase 1  - Word"/>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1426" y="188108"/>
            <a:ext cx="10422774" cy="7699547"/>
          </a:xfrm>
        </p:spPr>
      </p:pic>
      <p:sp>
        <p:nvSpPr>
          <p:cNvPr id="5" name="TextBox 4"/>
          <p:cNvSpPr txBox="1"/>
          <p:nvPr/>
        </p:nvSpPr>
        <p:spPr>
          <a:xfrm>
            <a:off x="2987039" y="5364480"/>
            <a:ext cx="4322618" cy="2031325"/>
          </a:xfrm>
          <a:prstGeom prst="rect">
            <a:avLst/>
          </a:prstGeom>
          <a:noFill/>
          <a:ln w="28575">
            <a:solidFill>
              <a:schemeClr val="accent5"/>
            </a:solidFill>
          </a:ln>
        </p:spPr>
        <p:txBody>
          <a:bodyPr wrap="square" rtlCol="0">
            <a:spAutoFit/>
          </a:bodyPr>
          <a:lstStyle/>
          <a:p>
            <a:pPr fontAlgn="base"/>
            <a:r>
              <a:rPr lang="en-GB" dirty="0" smtClean="0"/>
              <a:t>Explanation</a:t>
            </a:r>
            <a:r>
              <a:rPr lang="en-US" dirty="0"/>
              <a:t>​</a:t>
            </a:r>
          </a:p>
          <a:p>
            <a:pPr fontAlgn="base"/>
            <a:r>
              <a:rPr lang="en-GB" dirty="0"/>
              <a:t>Modelling</a:t>
            </a:r>
            <a:r>
              <a:rPr lang="en-US" dirty="0"/>
              <a:t>​</a:t>
            </a:r>
          </a:p>
          <a:p>
            <a:pPr fontAlgn="base"/>
            <a:r>
              <a:rPr lang="en-GB" dirty="0"/>
              <a:t>Facilitate group discussion</a:t>
            </a:r>
            <a:r>
              <a:rPr lang="en-US" dirty="0"/>
              <a:t>​</a:t>
            </a:r>
          </a:p>
          <a:p>
            <a:pPr fontAlgn="base"/>
            <a:r>
              <a:rPr lang="en-GB" dirty="0"/>
              <a:t>Individual/pair/group work</a:t>
            </a:r>
            <a:r>
              <a:rPr lang="en-US" dirty="0"/>
              <a:t>​</a:t>
            </a:r>
          </a:p>
          <a:p>
            <a:pPr fontAlgn="base"/>
            <a:r>
              <a:rPr lang="en-GB" dirty="0"/>
              <a:t>Good idea to script key questions </a:t>
            </a:r>
            <a:r>
              <a:rPr lang="en-US" dirty="0"/>
              <a:t>​</a:t>
            </a:r>
          </a:p>
          <a:p>
            <a:pPr fontAlgn="base"/>
            <a:r>
              <a:rPr lang="en-GB" b="1" dirty="0"/>
              <a:t>Differentiation</a:t>
            </a:r>
            <a:r>
              <a:rPr lang="en-GB" dirty="0"/>
              <a:t> – Task/Outcome/Support</a:t>
            </a:r>
            <a:endParaRPr lang="en-US" dirty="0"/>
          </a:p>
          <a:p>
            <a:endParaRPr lang="en-GB" dirty="0"/>
          </a:p>
        </p:txBody>
      </p:sp>
      <p:cxnSp>
        <p:nvCxnSpPr>
          <p:cNvPr id="7" name="Straight Arrow Connector 6"/>
          <p:cNvCxnSpPr/>
          <p:nvPr/>
        </p:nvCxnSpPr>
        <p:spPr>
          <a:xfrm flipH="1" flipV="1">
            <a:off x="3618807" y="4499956"/>
            <a:ext cx="548641" cy="875608"/>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113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a:t>An engaging starter linked to the topic</a:t>
            </a:r>
            <a:r>
              <a:rPr lang="en-US" dirty="0"/>
              <a:t>​</a:t>
            </a:r>
          </a:p>
          <a:p>
            <a:pPr fontAlgn="base"/>
            <a:r>
              <a:rPr lang="en-GB" dirty="0"/>
              <a:t>A clear set of aims and objectives</a:t>
            </a:r>
            <a:r>
              <a:rPr lang="en-US" dirty="0"/>
              <a:t>​</a:t>
            </a:r>
          </a:p>
          <a:p>
            <a:pPr fontAlgn="base"/>
            <a:r>
              <a:rPr lang="en-GB" dirty="0"/>
              <a:t>Teacher </a:t>
            </a:r>
            <a:r>
              <a:rPr lang="en-GB" dirty="0" smtClean="0"/>
              <a:t>explanation </a:t>
            </a:r>
            <a:r>
              <a:rPr lang="en-GB" dirty="0"/>
              <a:t>and guidance</a:t>
            </a:r>
            <a:r>
              <a:rPr lang="en-US" dirty="0"/>
              <a:t>​</a:t>
            </a:r>
          </a:p>
          <a:p>
            <a:pPr fontAlgn="base"/>
            <a:r>
              <a:rPr lang="en-GB" dirty="0"/>
              <a:t>Good quality </a:t>
            </a:r>
            <a:r>
              <a:rPr lang="en-GB" dirty="0" smtClean="0"/>
              <a:t>questioning, </a:t>
            </a:r>
            <a:r>
              <a:rPr lang="en-GB" dirty="0"/>
              <a:t>carefully planned</a:t>
            </a:r>
            <a:r>
              <a:rPr lang="en-US" dirty="0"/>
              <a:t>​</a:t>
            </a:r>
          </a:p>
          <a:p>
            <a:pPr fontAlgn="base"/>
            <a:r>
              <a:rPr lang="en-GB" dirty="0"/>
              <a:t>Opportunities for </a:t>
            </a:r>
            <a:r>
              <a:rPr lang="en-GB" dirty="0" smtClean="0"/>
              <a:t>pupil-centred </a:t>
            </a:r>
            <a:r>
              <a:rPr lang="en-GB" dirty="0"/>
              <a:t>work</a:t>
            </a:r>
            <a:r>
              <a:rPr lang="en-US" dirty="0"/>
              <a:t>​</a:t>
            </a:r>
          </a:p>
          <a:p>
            <a:pPr fontAlgn="base"/>
            <a:r>
              <a:rPr lang="en-GB" dirty="0"/>
              <a:t>Scaffolding to aid pupils in completing tasks</a:t>
            </a:r>
            <a:r>
              <a:rPr lang="en-US" dirty="0"/>
              <a:t>​</a:t>
            </a:r>
          </a:p>
          <a:p>
            <a:pPr fontAlgn="base"/>
            <a:r>
              <a:rPr lang="en-GB" dirty="0"/>
              <a:t>Opportunities for pupil interaction</a:t>
            </a:r>
            <a:r>
              <a:rPr lang="en-US" dirty="0"/>
              <a:t>​</a:t>
            </a:r>
          </a:p>
          <a:p>
            <a:pPr fontAlgn="base"/>
            <a:r>
              <a:rPr lang="en-GB" dirty="0"/>
              <a:t>Opportunities for assessment</a:t>
            </a:r>
            <a:r>
              <a:rPr lang="en-US" dirty="0"/>
              <a:t>​</a:t>
            </a:r>
          </a:p>
          <a:p>
            <a:pPr fontAlgn="base"/>
            <a:r>
              <a:rPr lang="en-GB" dirty="0"/>
              <a:t>Written work to summarise learning</a:t>
            </a:r>
            <a:r>
              <a:rPr lang="en-US" dirty="0"/>
              <a:t>​</a:t>
            </a:r>
          </a:p>
          <a:p>
            <a:pPr fontAlgn="base"/>
            <a:r>
              <a:rPr lang="en-GB" dirty="0"/>
              <a:t>A plenary that </a:t>
            </a:r>
            <a:r>
              <a:rPr lang="en-GB" dirty="0" smtClean="0"/>
              <a:t>summarises </a:t>
            </a:r>
            <a:r>
              <a:rPr lang="en-GB" dirty="0"/>
              <a:t>learning</a:t>
            </a:r>
            <a:endParaRPr lang="en-US" dirty="0"/>
          </a:p>
          <a:p>
            <a:endParaRPr lang="en-GB" dirty="0"/>
          </a:p>
        </p:txBody>
      </p:sp>
      <p:sp>
        <p:nvSpPr>
          <p:cNvPr id="4" name="TextBox 3"/>
          <p:cNvSpPr txBox="1"/>
          <p:nvPr/>
        </p:nvSpPr>
        <p:spPr>
          <a:xfrm>
            <a:off x="8063346" y="1712422"/>
            <a:ext cx="3027684" cy="2308324"/>
          </a:xfrm>
          <a:prstGeom prst="rect">
            <a:avLst/>
          </a:prstGeom>
          <a:noFill/>
          <a:ln>
            <a:solidFill>
              <a:schemeClr val="accent1"/>
            </a:solidFill>
          </a:ln>
        </p:spPr>
        <p:txBody>
          <a:bodyPr wrap="square" rtlCol="0">
            <a:spAutoFit/>
          </a:bodyPr>
          <a:lstStyle/>
          <a:p>
            <a:pPr fontAlgn="base"/>
            <a:r>
              <a:rPr lang="en-GB" dirty="0" smtClean="0"/>
              <a:t>These points might be included within the </a:t>
            </a:r>
            <a:r>
              <a:rPr lang="en-GB" dirty="0"/>
              <a:t>general structure of a </a:t>
            </a:r>
            <a:r>
              <a:rPr lang="en-GB" dirty="0" smtClean="0"/>
              <a:t>lesson.</a:t>
            </a:r>
            <a:r>
              <a:rPr lang="en-GB" dirty="0"/>
              <a:t> </a:t>
            </a:r>
            <a:r>
              <a:rPr lang="en-GB" b="1" dirty="0"/>
              <a:t> </a:t>
            </a:r>
            <a:r>
              <a:rPr lang="en-US" dirty="0" smtClean="0"/>
              <a:t>​</a:t>
            </a:r>
          </a:p>
          <a:p>
            <a:pPr fontAlgn="base"/>
            <a:endParaRPr lang="en-US" dirty="0"/>
          </a:p>
          <a:p>
            <a:pPr fontAlgn="base"/>
            <a:r>
              <a:rPr lang="en-GB" dirty="0"/>
              <a:t>Divide </a:t>
            </a:r>
            <a:r>
              <a:rPr lang="en-GB" dirty="0" smtClean="0"/>
              <a:t>them </a:t>
            </a:r>
            <a:r>
              <a:rPr lang="en-GB" dirty="0"/>
              <a:t>features </a:t>
            </a:r>
            <a:r>
              <a:rPr lang="en-GB" dirty="0" smtClean="0"/>
              <a:t>into:</a:t>
            </a:r>
            <a:r>
              <a:rPr lang="en-GB" dirty="0"/>
              <a:t> </a:t>
            </a:r>
            <a:endParaRPr lang="en-GB" dirty="0" smtClean="0"/>
          </a:p>
          <a:p>
            <a:pPr fontAlgn="base"/>
            <a:r>
              <a:rPr lang="en-GB" dirty="0" smtClean="0"/>
              <a:t>MUST</a:t>
            </a:r>
          </a:p>
          <a:p>
            <a:pPr fontAlgn="base"/>
            <a:r>
              <a:rPr lang="en-GB" dirty="0" smtClean="0"/>
              <a:t>SHOULD</a:t>
            </a:r>
          </a:p>
          <a:p>
            <a:pPr fontAlgn="base"/>
            <a:r>
              <a:rPr lang="en-GB" dirty="0" smtClean="0"/>
              <a:t>COULD</a:t>
            </a:r>
            <a:r>
              <a:rPr lang="en-GB" dirty="0"/>
              <a:t> </a:t>
            </a:r>
          </a:p>
        </p:txBody>
      </p:sp>
      <p:cxnSp>
        <p:nvCxnSpPr>
          <p:cNvPr id="6" name="Straight Arrow Connector 5"/>
          <p:cNvCxnSpPr/>
          <p:nvPr/>
        </p:nvCxnSpPr>
        <p:spPr>
          <a:xfrm flipH="1">
            <a:off x="5791200" y="2222269"/>
            <a:ext cx="2261062" cy="68164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718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What is a ‘musical’ music lesson?</a:t>
            </a:r>
            <a:br>
              <a:rPr lang="en-GB" dirty="0"/>
            </a:br>
            <a:endParaRPr lang="en-GB" dirty="0"/>
          </a:p>
        </p:txBody>
      </p:sp>
      <p:sp>
        <p:nvSpPr>
          <p:cNvPr id="5" name="Subtitle 4"/>
          <p:cNvSpPr>
            <a:spLocks noGrp="1"/>
          </p:cNvSpPr>
          <p:nvPr>
            <p:ph type="subTitle" idx="1"/>
          </p:nvPr>
        </p:nvSpPr>
        <p:spPr/>
        <p:txBody>
          <a:bodyPr/>
          <a:lstStyle/>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8645" y="4960137"/>
            <a:ext cx="2308095" cy="1616640"/>
          </a:xfrm>
          <a:prstGeom prst="rect">
            <a:avLst/>
          </a:prstGeom>
        </p:spPr>
      </p:pic>
    </p:spTree>
    <p:extLst>
      <p:ext uri="{BB962C8B-B14F-4D97-AF65-F5344CB8AC3E}">
        <p14:creationId xmlns:p14="http://schemas.microsoft.com/office/powerpoint/2010/main" val="1527183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‘musical’ music lesson?</a:t>
            </a:r>
            <a:br>
              <a:rPr lang="en-GB" dirty="0"/>
            </a:br>
            <a:endParaRPr lang="en-GB" dirty="0"/>
          </a:p>
        </p:txBody>
      </p:sp>
      <p:sp>
        <p:nvSpPr>
          <p:cNvPr id="3" name="Content Placeholder 2"/>
          <p:cNvSpPr>
            <a:spLocks noGrp="1"/>
          </p:cNvSpPr>
          <p:nvPr>
            <p:ph idx="1"/>
          </p:nvPr>
        </p:nvSpPr>
        <p:spPr>
          <a:xfrm>
            <a:off x="1024128" y="2263140"/>
            <a:ext cx="9720073" cy="4046220"/>
          </a:xfrm>
        </p:spPr>
        <p:txBody>
          <a:bodyPr>
            <a:normAutofit/>
          </a:bodyPr>
          <a:lstStyle/>
          <a:p>
            <a:r>
              <a:rPr lang="en-GB" sz="3500" dirty="0" smtClean="0"/>
              <a:t>“Lessons in which the teaching is good or very good usually have composing and appraising as their dominant activities, and employ performing as a supporting skill”</a:t>
            </a:r>
          </a:p>
          <a:p>
            <a:pPr marL="310896" lvl="2" indent="0">
              <a:buNone/>
            </a:pPr>
            <a:r>
              <a:rPr lang="en-GB" sz="3500" dirty="0" smtClean="0"/>
              <a:t>							Ofsted, 1995</a:t>
            </a:r>
          </a:p>
          <a:p>
            <a:endParaRPr lang="en-GB" sz="3000"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2850434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br>
              <a:rPr lang="en-GB" dirty="0" smtClean="0"/>
            </a:br>
            <a:endParaRPr lang="en-GB" dirty="0"/>
          </a:p>
        </p:txBody>
      </p:sp>
      <p:sp>
        <p:nvSpPr>
          <p:cNvPr id="3" name="Content Placeholder 2"/>
          <p:cNvSpPr>
            <a:spLocks noGrp="1"/>
          </p:cNvSpPr>
          <p:nvPr>
            <p:ph idx="1"/>
          </p:nvPr>
        </p:nvSpPr>
        <p:spPr/>
        <p:txBody>
          <a:bodyPr>
            <a:noAutofit/>
          </a:bodyPr>
          <a:lstStyle/>
          <a:p>
            <a:pPr marL="0" indent="0">
              <a:buNone/>
            </a:pPr>
            <a:r>
              <a:rPr lang="en-GB" sz="2400" dirty="0"/>
              <a:t>“This Ofsted survey report found that there was insufficient emphasis on making music and too much focus on talking or written exercises in too many music lessons.” </a:t>
            </a:r>
          </a:p>
          <a:p>
            <a:pPr marL="1225296" lvl="8" indent="0">
              <a:buNone/>
            </a:pPr>
            <a:r>
              <a:rPr lang="en-GB" sz="2400" dirty="0"/>
              <a:t>							Ofsted 2011 </a:t>
            </a:r>
          </a:p>
          <a:p>
            <a:pPr marL="0" indent="0">
              <a:buNone/>
            </a:pPr>
            <a:endParaRPr lang="en-GB" sz="2400" dirty="0"/>
          </a:p>
          <a:p>
            <a:r>
              <a:rPr lang="en-GB" sz="2400" dirty="0" smtClean="0"/>
              <a:t>…in </a:t>
            </a:r>
            <a:r>
              <a:rPr lang="en-GB" sz="2400" dirty="0"/>
              <a:t>too many instances there was insufficient emphasis on active music-making or on the use of musical sound as the dominant language of </a:t>
            </a:r>
            <a:r>
              <a:rPr lang="en-GB" sz="2400" dirty="0" smtClean="0"/>
              <a:t>learning…Put simply…there </a:t>
            </a:r>
            <a:r>
              <a:rPr lang="en-GB" sz="2400" dirty="0"/>
              <a:t>was not enough music in music lessons</a:t>
            </a:r>
            <a:r>
              <a:rPr lang="en-GB" sz="2400" dirty="0" smtClean="0"/>
              <a:t>.</a:t>
            </a:r>
          </a:p>
          <a:p>
            <a:pPr marL="128016" lvl="1" indent="0">
              <a:buNone/>
            </a:pPr>
            <a:r>
              <a:rPr lang="en-GB" sz="2000" dirty="0" smtClean="0"/>
              <a:t>								</a:t>
            </a:r>
            <a:r>
              <a:rPr lang="en-GB" sz="2400" dirty="0" smtClean="0"/>
              <a:t>Ofsted</a:t>
            </a:r>
            <a:r>
              <a:rPr lang="en-GB" sz="2400" dirty="0"/>
              <a:t>, 2012</a:t>
            </a:r>
          </a:p>
        </p:txBody>
      </p:sp>
    </p:spTree>
    <p:extLst>
      <p:ext uri="{BB962C8B-B14F-4D97-AF65-F5344CB8AC3E}">
        <p14:creationId xmlns:p14="http://schemas.microsoft.com/office/powerpoint/2010/main" val="518853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br>
              <a:rPr lang="en-GB" dirty="0"/>
            </a:br>
            <a:endParaRPr lang="en-GB" dirty="0"/>
          </a:p>
        </p:txBody>
      </p:sp>
      <p:sp>
        <p:nvSpPr>
          <p:cNvPr id="3" name="Content Placeholder 2"/>
          <p:cNvSpPr>
            <a:spLocks noGrp="1"/>
          </p:cNvSpPr>
          <p:nvPr>
            <p:ph idx="1"/>
          </p:nvPr>
        </p:nvSpPr>
        <p:spPr>
          <a:xfrm>
            <a:off x="1024128" y="1706880"/>
            <a:ext cx="9720073" cy="4602480"/>
          </a:xfrm>
        </p:spPr>
        <p:txBody>
          <a:bodyPr/>
          <a:lstStyle/>
          <a:p>
            <a:r>
              <a:rPr lang="en-GB" dirty="0"/>
              <a:t>A common criticism of music teaching in schools is that it is insufficiently ‘musical</a:t>
            </a:r>
            <a:r>
              <a:rPr lang="en-GB" dirty="0" smtClean="0"/>
              <a:t>’.</a:t>
            </a:r>
          </a:p>
          <a:p>
            <a:endParaRPr lang="en-GB" dirty="0" smtClean="0"/>
          </a:p>
          <a:p>
            <a:r>
              <a:rPr lang="en-GB" dirty="0" smtClean="0"/>
              <a:t>In 2012, Her </a:t>
            </a:r>
            <a:r>
              <a:rPr lang="en-GB" dirty="0"/>
              <a:t>Majesty’s Chief Inspector, Sir Michael Wilshaw, said:</a:t>
            </a:r>
          </a:p>
          <a:p>
            <a:r>
              <a:rPr lang="en-GB" dirty="0" smtClean="0"/>
              <a:t>“Inspectors </a:t>
            </a:r>
            <a:r>
              <a:rPr lang="en-GB" dirty="0"/>
              <a:t>looking at music teaching in nearly 200 schools saw quality ranging from outstandingly good to extremely poor. Too often, inspectors simply did not see enough music in music </a:t>
            </a:r>
            <a:r>
              <a:rPr lang="en-GB" dirty="0" smtClean="0"/>
              <a:t>lessons.</a:t>
            </a:r>
            <a:endParaRPr lang="en-GB" dirty="0"/>
          </a:p>
          <a:p>
            <a:r>
              <a:rPr lang="en-GB" dirty="0"/>
              <a:t>Too much use was made of non-musical activities such as writing without any reference to musical sound. Too much time was spent talking about tasks without teachers actually demonstrating what was required musically, or allowing the pupils to get on with their music making</a:t>
            </a:r>
            <a:r>
              <a:rPr lang="en-GB" dirty="0" smtClean="0"/>
              <a:t>.”</a:t>
            </a:r>
            <a:endParaRPr lang="en-GB" dirty="0"/>
          </a:p>
        </p:txBody>
      </p:sp>
      <p:sp>
        <p:nvSpPr>
          <p:cNvPr id="4" name="TextBox 3"/>
          <p:cNvSpPr txBox="1"/>
          <p:nvPr/>
        </p:nvSpPr>
        <p:spPr>
          <a:xfrm>
            <a:off x="7398327" y="5587198"/>
            <a:ext cx="4278283" cy="923330"/>
          </a:xfrm>
          <a:prstGeom prst="rect">
            <a:avLst/>
          </a:prstGeom>
          <a:noFill/>
        </p:spPr>
        <p:txBody>
          <a:bodyPr wrap="square" rtlCol="0">
            <a:spAutoFit/>
          </a:bodyPr>
          <a:lstStyle/>
          <a:p>
            <a:r>
              <a:rPr lang="en-GB" dirty="0">
                <a:hlinkClick r:id="rId2"/>
              </a:rPr>
              <a:t>https://www.gov.uk/government/news/not-enough-music-in-music-lessons</a:t>
            </a:r>
            <a:endParaRPr lang="en-GB" dirty="0"/>
          </a:p>
          <a:p>
            <a:endParaRPr lang="en-GB" dirty="0"/>
          </a:p>
        </p:txBody>
      </p:sp>
    </p:spTree>
    <p:extLst>
      <p:ext uri="{BB962C8B-B14F-4D97-AF65-F5344CB8AC3E}">
        <p14:creationId xmlns:p14="http://schemas.microsoft.com/office/powerpoint/2010/main" val="31849863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br>
              <a:rPr lang="en-GB" dirty="0"/>
            </a:br>
            <a:endParaRPr lang="en-GB" dirty="0"/>
          </a:p>
        </p:txBody>
      </p:sp>
      <p:sp>
        <p:nvSpPr>
          <p:cNvPr id="3" name="Content Placeholder 2"/>
          <p:cNvSpPr>
            <a:spLocks noGrp="1"/>
          </p:cNvSpPr>
          <p:nvPr>
            <p:ph idx="1"/>
          </p:nvPr>
        </p:nvSpPr>
        <p:spPr/>
        <p:txBody>
          <a:bodyPr/>
          <a:lstStyle/>
          <a:p>
            <a:r>
              <a:rPr lang="en-GB" sz="2400" dirty="0"/>
              <a:t>“School inspectors, Ofsted, reckon that almost a fifth of all music classes taught in English schools aren't good enough.</a:t>
            </a:r>
          </a:p>
          <a:p>
            <a:r>
              <a:rPr lang="en-GB" sz="2400" dirty="0"/>
              <a:t>They think that too much focus is being put on writing about musicians during the lessons rather than actually making tunes.</a:t>
            </a:r>
          </a:p>
          <a:p>
            <a:r>
              <a:rPr lang="en-GB" sz="2400" dirty="0"/>
              <a:t>In some classrooms, they found that not a single note was played or sung during the whole session</a:t>
            </a:r>
            <a:r>
              <a:rPr lang="en-GB" sz="2400" dirty="0" smtClean="0"/>
              <a:t>.”</a:t>
            </a:r>
          </a:p>
          <a:p>
            <a:pPr marL="310896" lvl="2" indent="0">
              <a:buNone/>
            </a:pPr>
            <a:r>
              <a:rPr lang="en-GB" dirty="0" smtClean="0"/>
              <a:t>								</a:t>
            </a:r>
            <a:r>
              <a:rPr lang="en-GB" sz="1800" dirty="0" smtClean="0"/>
              <a:t>BBC </a:t>
            </a:r>
            <a:r>
              <a:rPr lang="en-GB" sz="1800" dirty="0"/>
              <a:t>News 02/03/12</a:t>
            </a:r>
          </a:p>
          <a:p>
            <a:endParaRPr lang="en-GB" dirty="0"/>
          </a:p>
        </p:txBody>
      </p:sp>
    </p:spTree>
    <p:extLst>
      <p:ext uri="{BB962C8B-B14F-4D97-AF65-F5344CB8AC3E}">
        <p14:creationId xmlns:p14="http://schemas.microsoft.com/office/powerpoint/2010/main" val="3071207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br>
              <a:rPr lang="en-GB" dirty="0"/>
            </a:br>
            <a:endParaRPr lang="en-GB" dirty="0"/>
          </a:p>
        </p:txBody>
      </p:sp>
      <p:sp>
        <p:nvSpPr>
          <p:cNvPr id="3" name="Content Placeholder 2"/>
          <p:cNvSpPr>
            <a:spLocks noGrp="1"/>
          </p:cNvSpPr>
          <p:nvPr>
            <p:ph idx="1"/>
          </p:nvPr>
        </p:nvSpPr>
        <p:spPr/>
        <p:txBody>
          <a:bodyPr>
            <a:normAutofit/>
          </a:bodyPr>
          <a:lstStyle/>
          <a:p>
            <a:r>
              <a:rPr lang="en-GB" sz="3000" dirty="0" smtClean="0"/>
              <a:t>“in </a:t>
            </a:r>
            <a:r>
              <a:rPr lang="en-GB" sz="3000" dirty="0"/>
              <a:t>music lessons, there are too few </a:t>
            </a:r>
            <a:r>
              <a:rPr lang="en-GB" sz="3000" dirty="0" smtClean="0"/>
              <a:t>instruments”</a:t>
            </a:r>
            <a:endParaRPr lang="en-GB" sz="3000" dirty="0"/>
          </a:p>
          <a:p>
            <a:pPr marL="128016" lvl="1" indent="0">
              <a:buNone/>
            </a:pPr>
            <a:r>
              <a:rPr lang="en-GB" sz="3000" dirty="0" smtClean="0"/>
              <a:t>					Estyn</a:t>
            </a:r>
            <a:r>
              <a:rPr lang="en-GB" sz="3000" dirty="0"/>
              <a:t>, 2019</a:t>
            </a:r>
          </a:p>
          <a:p>
            <a:pPr marL="0" indent="0">
              <a:buNone/>
            </a:pPr>
            <a:endParaRPr lang="en-GB" dirty="0" smtClean="0"/>
          </a:p>
          <a:p>
            <a:endParaRPr lang="en-GB" dirty="0"/>
          </a:p>
          <a:p>
            <a:endParaRPr lang="en-GB" dirty="0" smtClean="0"/>
          </a:p>
          <a:p>
            <a:r>
              <a:rPr lang="en-GB" dirty="0" smtClean="0"/>
              <a:t>Estyn (2020) </a:t>
            </a:r>
            <a:r>
              <a:rPr lang="en-GB" dirty="0"/>
              <a:t>The Annual Report of Her Majesty's Chief Inspector of Education and Training in Wales </a:t>
            </a:r>
            <a:r>
              <a:rPr lang="en-GB" dirty="0" smtClean="0"/>
              <a:t>2018-19. Cardiff: Crown. </a:t>
            </a:r>
            <a:r>
              <a:rPr lang="en-GB" dirty="0" smtClean="0">
                <a:hlinkClick r:id="rId2"/>
              </a:rPr>
              <a:t>https</a:t>
            </a:r>
            <a:r>
              <a:rPr lang="en-GB" dirty="0">
                <a:hlinkClick r:id="rId2"/>
              </a:rPr>
              <a:t>://www.estyn.gov.wales/sites/www.estyn.gov.wales/files/2020-07/Annual_Report_2018_2019_en_2.pdf</a:t>
            </a:r>
            <a:endParaRPr lang="en-GB" dirty="0"/>
          </a:p>
        </p:txBody>
      </p:sp>
    </p:spTree>
    <p:extLst>
      <p:ext uri="{BB962C8B-B14F-4D97-AF65-F5344CB8AC3E}">
        <p14:creationId xmlns:p14="http://schemas.microsoft.com/office/powerpoint/2010/main" val="1952344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57615" y="2211961"/>
            <a:ext cx="9681240" cy="1754326"/>
          </a:xfrm>
          <a:prstGeom prst="rect">
            <a:avLst/>
          </a:prstGeom>
          <a:noFill/>
        </p:spPr>
        <p:txBody>
          <a:bodyPr wrap="none" lIns="91440" tIns="45720" rIns="91440" bIns="45720">
            <a:spAutoFit/>
          </a:bodyPr>
          <a:lstStyle/>
          <a:p>
            <a:pPr algn="ctr"/>
            <a:r>
              <a:rPr lang="en-GB" sz="5400" b="1" dirty="0" smtClean="0">
                <a:ln w="22225">
                  <a:solidFill>
                    <a:schemeClr val="accent2"/>
                  </a:solidFill>
                  <a:prstDash val="solid"/>
                </a:ln>
                <a:solidFill>
                  <a:schemeClr val="accent2">
                    <a:lumMod val="40000"/>
                    <a:lumOff val="60000"/>
                  </a:schemeClr>
                </a:solidFill>
              </a:rPr>
              <a:t>So…consider what you perceive </a:t>
            </a:r>
          </a:p>
          <a:p>
            <a:pPr algn="ctr"/>
            <a:r>
              <a:rPr lang="en-GB" sz="5400" b="1" dirty="0" smtClean="0">
                <a:ln w="22225">
                  <a:solidFill>
                    <a:schemeClr val="accent2"/>
                  </a:solidFill>
                  <a:prstDash val="solid"/>
                </a:ln>
                <a:solidFill>
                  <a:schemeClr val="accent2">
                    <a:lumMod val="40000"/>
                    <a:lumOff val="60000"/>
                  </a:schemeClr>
                </a:solidFill>
              </a:rPr>
              <a:t>to be </a:t>
            </a:r>
            <a:r>
              <a:rPr lang="en-GB" sz="5400" b="1" dirty="0">
                <a:ln w="22225">
                  <a:solidFill>
                    <a:schemeClr val="accent2"/>
                  </a:solidFill>
                  <a:prstDash val="solid"/>
                </a:ln>
                <a:solidFill>
                  <a:schemeClr val="accent2">
                    <a:lumMod val="40000"/>
                    <a:lumOff val="60000"/>
                  </a:schemeClr>
                </a:solidFill>
              </a:rPr>
              <a:t>a ‘musical’ music lesson?</a:t>
            </a:r>
            <a:endParaRPr lang="en-US" sz="54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2179118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 1 &amp; 2 - reading</a:t>
            </a:r>
            <a:endParaRPr lang="en-GB" dirty="0"/>
          </a:p>
        </p:txBody>
      </p:sp>
      <p:sp>
        <p:nvSpPr>
          <p:cNvPr id="3" name="Content Placeholder 2"/>
          <p:cNvSpPr>
            <a:spLocks noGrp="1"/>
          </p:cNvSpPr>
          <p:nvPr>
            <p:ph idx="1"/>
          </p:nvPr>
        </p:nvSpPr>
        <p:spPr/>
        <p:txBody>
          <a:bodyPr/>
          <a:lstStyle/>
          <a:p>
            <a:r>
              <a:rPr lang="en-GB" dirty="0">
                <a:hlinkClick r:id="rId2"/>
              </a:rPr>
              <a:t>https://impact.chartered.college/article/mcgill-lesson-planning</a:t>
            </a:r>
            <a:r>
              <a:rPr lang="en-GB" dirty="0" smtClean="0">
                <a:hlinkClick r:id="rId2"/>
              </a:rPr>
              <a:t>/</a:t>
            </a:r>
            <a:endParaRPr lang="en-GB" dirty="0" smtClean="0"/>
          </a:p>
          <a:p>
            <a:endParaRPr lang="en-GB" dirty="0"/>
          </a:p>
          <a:p>
            <a:endParaRPr lang="en-GB" dirty="0" smtClean="0"/>
          </a:p>
          <a:p>
            <a:endParaRPr lang="en-GB" dirty="0"/>
          </a:p>
          <a:p>
            <a:pPr marL="0" indent="0">
              <a:buNone/>
            </a:pPr>
            <a:endParaRPr lang="en-GB" dirty="0" smtClean="0"/>
          </a:p>
          <a:p>
            <a:r>
              <a:rPr lang="en-GB" dirty="0">
                <a:hlinkClick r:id="rId3"/>
              </a:rPr>
              <a:t>https://www.scholastic.com/teachers/articles/teaching-content/new-teachers-guide-creating-lesson-plans/</a:t>
            </a:r>
            <a:endParaRPr lang="en-GB" dirty="0"/>
          </a:p>
        </p:txBody>
      </p:sp>
      <p:sp>
        <p:nvSpPr>
          <p:cNvPr id="4" name="TextBox 3"/>
          <p:cNvSpPr txBox="1"/>
          <p:nvPr/>
        </p:nvSpPr>
        <p:spPr>
          <a:xfrm>
            <a:off x="7021483" y="2909455"/>
            <a:ext cx="4544291" cy="646331"/>
          </a:xfrm>
          <a:prstGeom prst="rect">
            <a:avLst/>
          </a:prstGeom>
          <a:noFill/>
        </p:spPr>
        <p:txBody>
          <a:bodyPr wrap="square" rtlCol="0">
            <a:spAutoFit/>
          </a:bodyPr>
          <a:lstStyle/>
          <a:p>
            <a:r>
              <a:rPr lang="en-GB" dirty="0" smtClean="0"/>
              <a:t>Article in </a:t>
            </a:r>
            <a:r>
              <a:rPr lang="en-GB" i="1" dirty="0" smtClean="0"/>
              <a:t>Impact</a:t>
            </a:r>
            <a:r>
              <a:rPr lang="en-GB" dirty="0" smtClean="0"/>
              <a:t> – the journal published by the Chartered College of Teaching.</a:t>
            </a:r>
            <a:endParaRPr lang="en-GB" dirty="0"/>
          </a:p>
        </p:txBody>
      </p:sp>
    </p:spTree>
    <p:extLst>
      <p:ext uri="{BB962C8B-B14F-4D97-AF65-F5344CB8AC3E}">
        <p14:creationId xmlns:p14="http://schemas.microsoft.com/office/powerpoint/2010/main" val="68073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Tasgau</a:t>
            </a:r>
            <a:r>
              <a:rPr lang="en-GB" dirty="0" smtClean="0">
                <a:solidFill>
                  <a:srgbClr val="FF0000"/>
                </a:solidFill>
              </a:rPr>
              <a:t> </a:t>
            </a:r>
            <a:r>
              <a:rPr lang="en-GB" dirty="0">
                <a:solidFill>
                  <a:srgbClr val="FF0000"/>
                </a:solidFill>
              </a:rPr>
              <a:t>3</a:t>
            </a:r>
            <a:r>
              <a:rPr lang="en-GB" dirty="0" smtClean="0">
                <a:solidFill>
                  <a:srgbClr val="FF0000"/>
                </a:solidFill>
              </a:rPr>
              <a:t> &amp; 4 </a:t>
            </a:r>
            <a:r>
              <a:rPr lang="en-GB" dirty="0" smtClean="0"/>
              <a:t>/ Tasks </a:t>
            </a:r>
            <a:r>
              <a:rPr lang="en-GB" dirty="0"/>
              <a:t>3</a:t>
            </a:r>
            <a:r>
              <a:rPr lang="en-GB" dirty="0" smtClean="0"/>
              <a:t> &amp; </a:t>
            </a:r>
            <a:r>
              <a:rPr lang="en-GB" dirty="0"/>
              <a:t>4</a:t>
            </a:r>
          </a:p>
        </p:txBody>
      </p:sp>
      <p:sp>
        <p:nvSpPr>
          <p:cNvPr id="3" name="Content Placeholder 2"/>
          <p:cNvSpPr>
            <a:spLocks noGrp="1"/>
          </p:cNvSpPr>
          <p:nvPr>
            <p:ph sz="half" idx="1"/>
          </p:nvPr>
        </p:nvSpPr>
        <p:spPr>
          <a:xfrm>
            <a:off x="235390" y="1825624"/>
            <a:ext cx="5640309" cy="4819619"/>
          </a:xfrm>
        </p:spPr>
        <p:txBody>
          <a:bodyPr>
            <a:normAutofit lnSpcReduction="10000"/>
          </a:bodyPr>
          <a:lstStyle/>
          <a:p>
            <a:pPr marL="0" indent="0">
              <a:buNone/>
            </a:pPr>
            <a:r>
              <a:rPr lang="en-GB" sz="2600" dirty="0" smtClean="0"/>
              <a:t>Lesson planning</a:t>
            </a:r>
          </a:p>
          <a:p>
            <a:pPr marL="0" indent="0">
              <a:buNone/>
            </a:pPr>
            <a:endParaRPr lang="en-GB" dirty="0" smtClean="0"/>
          </a:p>
          <a:p>
            <a:pPr marL="0" indent="0">
              <a:buNone/>
            </a:pPr>
            <a:r>
              <a:rPr lang="en-GB" dirty="0">
                <a:hlinkClick r:id="rId2"/>
              </a:rPr>
              <a:t>https://</a:t>
            </a:r>
            <a:r>
              <a:rPr lang="en-GB" dirty="0" smtClean="0">
                <a:hlinkClick r:id="rId2"/>
              </a:rPr>
              <a:t>www.youtube.com/watch?v=HGUl8Ppj6TM</a:t>
            </a:r>
            <a:endParaRPr lang="en-GB" dirty="0" smtClean="0"/>
          </a:p>
          <a:p>
            <a:pPr marL="0" indent="0">
              <a:buNone/>
            </a:pPr>
            <a:endParaRPr lang="en-GB" dirty="0"/>
          </a:p>
          <a:p>
            <a:pPr marL="0" indent="0">
              <a:buNone/>
            </a:pPr>
            <a:r>
              <a:rPr lang="en-GB" dirty="0" smtClean="0">
                <a:solidFill>
                  <a:schemeClr val="accent6"/>
                </a:solidFill>
              </a:rPr>
              <a:t>NB You will be required to use the </a:t>
            </a:r>
            <a:r>
              <a:rPr lang="en-GB" dirty="0" err="1" smtClean="0">
                <a:solidFill>
                  <a:schemeClr val="accent6"/>
                </a:solidFill>
              </a:rPr>
              <a:t>Athrofa’s</a:t>
            </a:r>
            <a:r>
              <a:rPr lang="en-GB" dirty="0" smtClean="0">
                <a:solidFill>
                  <a:schemeClr val="accent6"/>
                </a:solidFill>
              </a:rPr>
              <a:t> planning pro-forma, so you will not be able to use the structure described here.  However, the principles discussed are worth considering.</a:t>
            </a:r>
          </a:p>
          <a:p>
            <a:pPr marL="0" indent="0">
              <a:buNone/>
            </a:pPr>
            <a:endParaRPr lang="en-GB" dirty="0" smtClean="0">
              <a:solidFill>
                <a:schemeClr val="accent6"/>
              </a:solidFill>
            </a:endParaRPr>
          </a:p>
          <a:p>
            <a:pPr marL="0" indent="0">
              <a:buNone/>
            </a:pPr>
            <a:r>
              <a:rPr lang="en-GB" dirty="0" smtClean="0">
                <a:solidFill>
                  <a:schemeClr val="accent6"/>
                </a:solidFill>
              </a:rPr>
              <a:t>This video is 36 minutes long so, if you run out of time today, you might prefer to come back to it at another time.</a:t>
            </a:r>
            <a:endParaRPr lang="en-GB" dirty="0">
              <a:solidFill>
                <a:schemeClr val="accent6"/>
              </a:solidFill>
            </a:endParaRPr>
          </a:p>
        </p:txBody>
      </p:sp>
      <p:sp>
        <p:nvSpPr>
          <p:cNvPr id="4" name="Content Placeholder 3"/>
          <p:cNvSpPr>
            <a:spLocks noGrp="1"/>
          </p:cNvSpPr>
          <p:nvPr>
            <p:ph sz="half" idx="2"/>
          </p:nvPr>
        </p:nvSpPr>
        <p:spPr>
          <a:xfrm>
            <a:off x="6412832" y="1825625"/>
            <a:ext cx="4940967" cy="4928260"/>
          </a:xfrm>
        </p:spPr>
        <p:txBody>
          <a:bodyPr>
            <a:normAutofit lnSpcReduction="10000"/>
          </a:bodyPr>
          <a:lstStyle/>
          <a:p>
            <a:pPr marL="0" indent="0">
              <a:buNone/>
            </a:pPr>
            <a:r>
              <a:rPr lang="en-GB" sz="2600" dirty="0"/>
              <a:t>Bloom’s Taxonomy</a:t>
            </a:r>
          </a:p>
          <a:p>
            <a:pPr marL="0" indent="0">
              <a:buNone/>
            </a:pPr>
            <a:endParaRPr lang="en-GB" dirty="0" smtClean="0">
              <a:hlinkClick r:id="rId3"/>
            </a:endParaRPr>
          </a:p>
          <a:p>
            <a:pPr marL="0" indent="0">
              <a:buNone/>
            </a:pPr>
            <a:r>
              <a:rPr lang="en-GB" dirty="0" smtClean="0">
                <a:hlinkClick r:id="rId3"/>
              </a:rPr>
              <a:t>https</a:t>
            </a:r>
            <a:r>
              <a:rPr lang="en-GB" dirty="0">
                <a:hlinkClick r:id="rId3"/>
              </a:rPr>
              <a:t>://</a:t>
            </a:r>
            <a:r>
              <a:rPr lang="en-GB" dirty="0" smtClean="0">
                <a:hlinkClick r:id="rId3"/>
              </a:rPr>
              <a:t>www.youtube.com/watch?v=OOy3m02uEaE&amp;feature=emb_rel_pause</a:t>
            </a:r>
            <a:endParaRPr lang="en-GB" dirty="0" smtClean="0"/>
          </a:p>
          <a:p>
            <a:pPr marL="0" indent="0">
              <a:buNone/>
            </a:pPr>
            <a:endParaRPr lang="en-GB" dirty="0" smtClean="0"/>
          </a:p>
          <a:p>
            <a:pPr marL="0" indent="0">
              <a:buNone/>
            </a:pPr>
            <a:endParaRPr lang="en-GB" dirty="0"/>
          </a:p>
          <a:p>
            <a:pPr marL="0" indent="0">
              <a:buNone/>
            </a:pPr>
            <a:r>
              <a:rPr lang="en-GB" dirty="0" smtClean="0">
                <a:solidFill>
                  <a:schemeClr val="accent6"/>
                </a:solidFill>
              </a:rPr>
              <a:t>Please bear in mind that terms are used here that are currently used within education in America but are no longer appropriate for us to use in the UK.</a:t>
            </a:r>
          </a:p>
          <a:p>
            <a:pPr marL="0" indent="0">
              <a:buNone/>
            </a:pPr>
            <a:endParaRPr lang="en-GB" dirty="0">
              <a:solidFill>
                <a:schemeClr val="accent6"/>
              </a:solidFill>
            </a:endParaRPr>
          </a:p>
          <a:p>
            <a:pPr marL="0" indent="0">
              <a:buNone/>
            </a:pPr>
            <a:r>
              <a:rPr lang="en-GB" dirty="0" smtClean="0">
                <a:solidFill>
                  <a:schemeClr val="accent6"/>
                </a:solidFill>
              </a:rPr>
              <a:t>4 minutes long.</a:t>
            </a:r>
            <a:endParaRPr lang="en-GB" dirty="0">
              <a:solidFill>
                <a:schemeClr val="accent6"/>
              </a:solidFill>
            </a:endParaRPr>
          </a:p>
        </p:txBody>
      </p:sp>
    </p:spTree>
    <p:extLst>
      <p:ext uri="{BB962C8B-B14F-4D97-AF65-F5344CB8AC3E}">
        <p14:creationId xmlns:p14="http://schemas.microsoft.com/office/powerpoint/2010/main" val="2649868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804</TotalTime>
  <Words>1571</Words>
  <Application>Microsoft Office PowerPoint</Application>
  <PresentationFormat>Widescreen</PresentationFormat>
  <Paragraphs>173</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PowerPoint Presentation</vt:lpstr>
      <vt:lpstr> feedback /adborth Schemes of Work / Cynlluniau Gwaith</vt:lpstr>
      <vt:lpstr>Similarities &amp; Differences /  tebygrwydd &amp; gwahaniaethau</vt:lpstr>
      <vt:lpstr> Planning / cynllunio</vt:lpstr>
      <vt:lpstr>PowerPoint Presentation</vt:lpstr>
      <vt:lpstr>PowerPoint Presentation</vt:lpstr>
      <vt:lpstr>PowerPoint Presentation</vt:lpstr>
      <vt:lpstr>Clear learning intentions…</vt:lpstr>
      <vt:lpstr>learning intentions…</vt:lpstr>
      <vt:lpstr>The Learning Objectives</vt:lpstr>
      <vt:lpstr> </vt:lpstr>
      <vt:lpstr>PowerPoint Presentation</vt:lpstr>
      <vt:lpstr>PowerPoint Presentation</vt:lpstr>
      <vt:lpstr>Success Criteria = measurable</vt:lpstr>
      <vt:lpstr>PowerPoint Presentation</vt:lpstr>
      <vt:lpstr>PowerPoint Presentation</vt:lpstr>
      <vt:lpstr>PowerPoint Presentation</vt:lpstr>
      <vt:lpstr>The link between learning objectives and success criteria</vt:lpstr>
      <vt:lpstr>Clarke (2008:81)</vt:lpstr>
      <vt:lpstr>PowerPoint Presentation</vt:lpstr>
      <vt:lpstr>PowerPoint Presentation</vt:lpstr>
      <vt:lpstr>Task</vt:lpstr>
      <vt:lpstr>What is a ‘musical’ music lesson? </vt:lpstr>
      <vt:lpstr>What is a ‘musical’ music lesson? </vt:lpstr>
      <vt:lpstr>However… </vt:lpstr>
      <vt:lpstr>However… </vt:lpstr>
      <vt:lpstr>However… </vt:lpstr>
      <vt:lpstr>However… </vt:lpstr>
      <vt:lpstr>PowerPoint Presentation</vt:lpstr>
      <vt:lpstr>Tasks 1 &amp; 2 - reading</vt:lpstr>
      <vt:lpstr>Tasgau 3 &amp; 4 / Tasks 3 &amp;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58</cp:revision>
  <dcterms:created xsi:type="dcterms:W3CDTF">2020-09-13T14:34:34Z</dcterms:created>
  <dcterms:modified xsi:type="dcterms:W3CDTF">2020-09-17T10:30:35Z</dcterms:modified>
</cp:coreProperties>
</file>