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469" r:id="rId2"/>
    <p:sldId id="500" r:id="rId3"/>
    <p:sldId id="576" r:id="rId4"/>
    <p:sldId id="380" r:id="rId5"/>
    <p:sldId id="573" r:id="rId6"/>
    <p:sldId id="581" r:id="rId7"/>
    <p:sldId id="583" r:id="rId8"/>
    <p:sldId id="584" r:id="rId9"/>
    <p:sldId id="585" r:id="rId10"/>
    <p:sldId id="491" r:id="rId11"/>
    <p:sldId id="492" r:id="rId12"/>
    <p:sldId id="407" r:id="rId13"/>
    <p:sldId id="474" r:id="rId14"/>
    <p:sldId id="414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1A4CD6-164C-4462-BF17-096AD4CABBE3}" v="236" dt="2023-06-08T13:44:36.44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205" autoAdjust="0"/>
    <p:restoredTop sz="95260" autoAdjust="0"/>
  </p:normalViewPr>
  <p:slideViewPr>
    <p:cSldViewPr>
      <p:cViewPr varScale="1">
        <p:scale>
          <a:sx n="103" d="100"/>
          <a:sy n="103" d="100"/>
        </p:scale>
        <p:origin x="1356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19332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7EB6AE6-770A-4B44-A488-FCF254461C99}" type="doc">
      <dgm:prSet loTypeId="urn:microsoft.com/office/officeart/2005/8/layout/radial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3F47260-923E-4E0F-8B9C-BF183C724BA6}">
      <dgm:prSet phldrT="[Text]" custT="1"/>
      <dgm:spPr>
        <a:solidFill>
          <a:srgbClr val="00CC99">
            <a:alpha val="50000"/>
          </a:srgbClr>
        </a:solidFill>
      </dgm:spPr>
      <dgm:t>
        <a:bodyPr/>
        <a:lstStyle/>
        <a:p>
          <a:r>
            <a:rPr lang="en-US" sz="1600" b="1" dirty="0"/>
            <a:t>Market Segmentation</a:t>
          </a:r>
        </a:p>
      </dgm:t>
    </dgm:pt>
    <dgm:pt modelId="{5E32C263-8154-4BD3-8FAF-2B0DBB357D14}" type="parTrans" cxnId="{938BB5EE-D6A1-4820-AC7A-C6371AF53DBD}">
      <dgm:prSet/>
      <dgm:spPr/>
      <dgm:t>
        <a:bodyPr/>
        <a:lstStyle/>
        <a:p>
          <a:endParaRPr lang="en-US"/>
        </a:p>
      </dgm:t>
    </dgm:pt>
    <dgm:pt modelId="{5D02A994-F469-4D43-966E-A714AB11F5DD}" type="sibTrans" cxnId="{938BB5EE-D6A1-4820-AC7A-C6371AF53DBD}">
      <dgm:prSet/>
      <dgm:spPr/>
      <dgm:t>
        <a:bodyPr/>
        <a:lstStyle/>
        <a:p>
          <a:endParaRPr lang="en-US"/>
        </a:p>
      </dgm:t>
    </dgm:pt>
    <dgm:pt modelId="{7A49918B-80B8-46E5-A3E6-36270FDB6054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Geographic</a:t>
          </a:r>
        </a:p>
      </dgm:t>
    </dgm:pt>
    <dgm:pt modelId="{1F28AB60-A84D-4047-9CA5-A3BE14453A07}" type="parTrans" cxnId="{0EC0A124-E2DE-4E96-AAA4-96C4EB5723AE}">
      <dgm:prSet/>
      <dgm:spPr/>
      <dgm:t>
        <a:bodyPr/>
        <a:lstStyle/>
        <a:p>
          <a:endParaRPr lang="en-US"/>
        </a:p>
      </dgm:t>
    </dgm:pt>
    <dgm:pt modelId="{FD8701BD-9D01-4BBE-9BE2-C47B59252683}" type="sibTrans" cxnId="{0EC0A124-E2DE-4E96-AAA4-96C4EB5723AE}">
      <dgm:prSet/>
      <dgm:spPr/>
      <dgm:t>
        <a:bodyPr/>
        <a:lstStyle/>
        <a:p>
          <a:endParaRPr lang="en-US"/>
        </a:p>
      </dgm:t>
    </dgm:pt>
    <dgm:pt modelId="{920C385F-5B2D-4FC6-9A67-BCC31421261E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Demographic</a:t>
          </a:r>
        </a:p>
      </dgm:t>
    </dgm:pt>
    <dgm:pt modelId="{488C6599-9B9E-4D4D-BC4A-B8C5E8C60978}" type="parTrans" cxnId="{2EB96869-7838-4895-AEA6-5E2A3D5D2B97}">
      <dgm:prSet/>
      <dgm:spPr/>
      <dgm:t>
        <a:bodyPr/>
        <a:lstStyle/>
        <a:p>
          <a:endParaRPr lang="en-US"/>
        </a:p>
      </dgm:t>
    </dgm:pt>
    <dgm:pt modelId="{466F79CE-7EEC-4CEC-93B1-B902A7E307EE}" type="sibTrans" cxnId="{2EB96869-7838-4895-AEA6-5E2A3D5D2B97}">
      <dgm:prSet/>
      <dgm:spPr/>
      <dgm:t>
        <a:bodyPr/>
        <a:lstStyle/>
        <a:p>
          <a:endParaRPr lang="en-US"/>
        </a:p>
      </dgm:t>
    </dgm:pt>
    <dgm:pt modelId="{4B139B11-7BCB-4F23-A72D-D886D45C7F62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Psychographic</a:t>
          </a:r>
        </a:p>
      </dgm:t>
    </dgm:pt>
    <dgm:pt modelId="{90176A2D-F24F-41FE-B1E6-E1B455FD64BB}" type="parTrans" cxnId="{157BC25F-3C9E-4E5B-8245-AF0E25CEAD5F}">
      <dgm:prSet/>
      <dgm:spPr/>
      <dgm:t>
        <a:bodyPr/>
        <a:lstStyle/>
        <a:p>
          <a:endParaRPr lang="en-US"/>
        </a:p>
      </dgm:t>
    </dgm:pt>
    <dgm:pt modelId="{D56E47A7-5E2D-4ED4-BB4A-2C255B8D98F4}" type="sibTrans" cxnId="{157BC25F-3C9E-4E5B-8245-AF0E25CEAD5F}">
      <dgm:prSet/>
      <dgm:spPr/>
      <dgm:t>
        <a:bodyPr/>
        <a:lstStyle/>
        <a:p>
          <a:endParaRPr lang="en-US"/>
        </a:p>
      </dgm:t>
    </dgm:pt>
    <dgm:pt modelId="{F733DBA4-7403-4210-9179-3C4FE5BF37FC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Behavioral</a:t>
          </a:r>
        </a:p>
      </dgm:t>
    </dgm:pt>
    <dgm:pt modelId="{DB00596E-94D2-41F0-9B58-7D2C9E1CC525}" type="parTrans" cxnId="{1B2F8112-DBC7-4D40-8B16-49763ABDF9A5}">
      <dgm:prSet/>
      <dgm:spPr/>
      <dgm:t>
        <a:bodyPr/>
        <a:lstStyle/>
        <a:p>
          <a:endParaRPr lang="en-US"/>
        </a:p>
      </dgm:t>
    </dgm:pt>
    <dgm:pt modelId="{CCB62BAF-A26A-4DDC-A080-0058F193F9C9}" type="sibTrans" cxnId="{1B2F8112-DBC7-4D40-8B16-49763ABDF9A5}">
      <dgm:prSet/>
      <dgm:spPr/>
      <dgm:t>
        <a:bodyPr/>
        <a:lstStyle/>
        <a:p>
          <a:endParaRPr lang="en-US"/>
        </a:p>
      </dgm:t>
    </dgm:pt>
    <dgm:pt modelId="{B8A1609B-8580-4542-8D65-A406200DC042}" type="pres">
      <dgm:prSet presAssocID="{07EB6AE6-770A-4B44-A488-FCF254461C99}" presName="composite" presStyleCnt="0">
        <dgm:presLayoutVars>
          <dgm:chMax val="1"/>
          <dgm:dir/>
          <dgm:resizeHandles val="exact"/>
        </dgm:presLayoutVars>
      </dgm:prSet>
      <dgm:spPr/>
    </dgm:pt>
    <dgm:pt modelId="{B562385D-E224-49D4-803E-58056287A940}" type="pres">
      <dgm:prSet presAssocID="{07EB6AE6-770A-4B44-A488-FCF254461C99}" presName="radial" presStyleCnt="0">
        <dgm:presLayoutVars>
          <dgm:animLvl val="ctr"/>
        </dgm:presLayoutVars>
      </dgm:prSet>
      <dgm:spPr/>
    </dgm:pt>
    <dgm:pt modelId="{7B7B27E3-60A6-436D-998E-E515989122FD}" type="pres">
      <dgm:prSet presAssocID="{C3F47260-923E-4E0F-8B9C-BF183C724BA6}" presName="centerShape" presStyleLbl="vennNode1" presStyleIdx="0" presStyleCnt="5"/>
      <dgm:spPr/>
    </dgm:pt>
    <dgm:pt modelId="{093A5449-39ED-4234-B83F-CCB8E4F6B419}" type="pres">
      <dgm:prSet presAssocID="{7A49918B-80B8-46E5-A3E6-36270FDB6054}" presName="node" presStyleLbl="vennNode1" presStyleIdx="1" presStyleCnt="5" custScaleX="221714" custScaleY="142635" custRadScaleRad="103574">
        <dgm:presLayoutVars>
          <dgm:bulletEnabled val="1"/>
        </dgm:presLayoutVars>
      </dgm:prSet>
      <dgm:spPr/>
    </dgm:pt>
    <dgm:pt modelId="{651F1499-468D-4CDC-9ED2-7D24B8B25F72}" type="pres">
      <dgm:prSet presAssocID="{920C385F-5B2D-4FC6-9A67-BCC31421261E}" presName="node" presStyleLbl="vennNode1" presStyleIdx="2" presStyleCnt="5" custScaleX="223425" custScaleY="145411" custRadScaleRad="128987" custRadScaleInc="-5683">
        <dgm:presLayoutVars>
          <dgm:bulletEnabled val="1"/>
        </dgm:presLayoutVars>
      </dgm:prSet>
      <dgm:spPr/>
    </dgm:pt>
    <dgm:pt modelId="{BF7496E3-856E-4DE4-8FC4-4EC83306D9FE}" type="pres">
      <dgm:prSet presAssocID="{4B139B11-7BCB-4F23-A72D-D886D45C7F62}" presName="node" presStyleLbl="vennNode1" presStyleIdx="3" presStyleCnt="5" custScaleX="284421" custScaleY="132947" custRadScaleRad="85520">
        <dgm:presLayoutVars>
          <dgm:bulletEnabled val="1"/>
        </dgm:presLayoutVars>
      </dgm:prSet>
      <dgm:spPr/>
    </dgm:pt>
    <dgm:pt modelId="{2277B748-05EB-4BFA-883E-FEA86ED056E0}" type="pres">
      <dgm:prSet presAssocID="{F733DBA4-7403-4210-9179-3C4FE5BF37FC}" presName="node" presStyleLbl="vennNode1" presStyleIdx="4" presStyleCnt="5" custScaleX="214741" custScaleY="156858" custRadScaleRad="130481" custRadScaleInc="7297">
        <dgm:presLayoutVars>
          <dgm:bulletEnabled val="1"/>
        </dgm:presLayoutVars>
      </dgm:prSet>
      <dgm:spPr/>
    </dgm:pt>
  </dgm:ptLst>
  <dgm:cxnLst>
    <dgm:cxn modelId="{1B2F8112-DBC7-4D40-8B16-49763ABDF9A5}" srcId="{C3F47260-923E-4E0F-8B9C-BF183C724BA6}" destId="{F733DBA4-7403-4210-9179-3C4FE5BF37FC}" srcOrd="3" destOrd="0" parTransId="{DB00596E-94D2-41F0-9B58-7D2C9E1CC525}" sibTransId="{CCB62BAF-A26A-4DDC-A080-0058F193F9C9}"/>
    <dgm:cxn modelId="{6D813022-87E6-4249-9D69-2CC92390FFEC}" type="presOf" srcId="{F733DBA4-7403-4210-9179-3C4FE5BF37FC}" destId="{2277B748-05EB-4BFA-883E-FEA86ED056E0}" srcOrd="0" destOrd="0" presId="urn:microsoft.com/office/officeart/2005/8/layout/radial3"/>
    <dgm:cxn modelId="{0EC0A124-E2DE-4E96-AAA4-96C4EB5723AE}" srcId="{C3F47260-923E-4E0F-8B9C-BF183C724BA6}" destId="{7A49918B-80B8-46E5-A3E6-36270FDB6054}" srcOrd="0" destOrd="0" parTransId="{1F28AB60-A84D-4047-9CA5-A3BE14453A07}" sibTransId="{FD8701BD-9D01-4BBE-9BE2-C47B59252683}"/>
    <dgm:cxn modelId="{157BC25F-3C9E-4E5B-8245-AF0E25CEAD5F}" srcId="{C3F47260-923E-4E0F-8B9C-BF183C724BA6}" destId="{4B139B11-7BCB-4F23-A72D-D886D45C7F62}" srcOrd="2" destOrd="0" parTransId="{90176A2D-F24F-41FE-B1E6-E1B455FD64BB}" sibTransId="{D56E47A7-5E2D-4ED4-BB4A-2C255B8D98F4}"/>
    <dgm:cxn modelId="{2EB96869-7838-4895-AEA6-5E2A3D5D2B97}" srcId="{C3F47260-923E-4E0F-8B9C-BF183C724BA6}" destId="{920C385F-5B2D-4FC6-9A67-BCC31421261E}" srcOrd="1" destOrd="0" parTransId="{488C6599-9B9E-4D4D-BC4A-B8C5E8C60978}" sibTransId="{466F79CE-7EEC-4CEC-93B1-B902A7E307EE}"/>
    <dgm:cxn modelId="{0E6676AD-9BEF-4FC8-B7EE-A51409BEC790}" type="presOf" srcId="{920C385F-5B2D-4FC6-9A67-BCC31421261E}" destId="{651F1499-468D-4CDC-9ED2-7D24B8B25F72}" srcOrd="0" destOrd="0" presId="urn:microsoft.com/office/officeart/2005/8/layout/radial3"/>
    <dgm:cxn modelId="{AA5366B8-9C42-49DA-9BE2-416CD06EFC36}" type="presOf" srcId="{C3F47260-923E-4E0F-8B9C-BF183C724BA6}" destId="{7B7B27E3-60A6-436D-998E-E515989122FD}" srcOrd="0" destOrd="0" presId="urn:microsoft.com/office/officeart/2005/8/layout/radial3"/>
    <dgm:cxn modelId="{248DA5D3-F729-4157-BEC3-4FAA92F09F00}" type="presOf" srcId="{7A49918B-80B8-46E5-A3E6-36270FDB6054}" destId="{093A5449-39ED-4234-B83F-CCB8E4F6B419}" srcOrd="0" destOrd="0" presId="urn:microsoft.com/office/officeart/2005/8/layout/radial3"/>
    <dgm:cxn modelId="{938BB5EE-D6A1-4820-AC7A-C6371AF53DBD}" srcId="{07EB6AE6-770A-4B44-A488-FCF254461C99}" destId="{C3F47260-923E-4E0F-8B9C-BF183C724BA6}" srcOrd="0" destOrd="0" parTransId="{5E32C263-8154-4BD3-8FAF-2B0DBB357D14}" sibTransId="{5D02A994-F469-4D43-966E-A714AB11F5DD}"/>
    <dgm:cxn modelId="{E5E1DDF5-18AB-4793-A4AD-CBBE834128C3}" type="presOf" srcId="{07EB6AE6-770A-4B44-A488-FCF254461C99}" destId="{B8A1609B-8580-4542-8D65-A406200DC042}" srcOrd="0" destOrd="0" presId="urn:microsoft.com/office/officeart/2005/8/layout/radial3"/>
    <dgm:cxn modelId="{B83ACAFF-9402-4819-ADA9-A2F5D25B42A1}" type="presOf" srcId="{4B139B11-7BCB-4F23-A72D-D886D45C7F62}" destId="{BF7496E3-856E-4DE4-8FC4-4EC83306D9FE}" srcOrd="0" destOrd="0" presId="urn:microsoft.com/office/officeart/2005/8/layout/radial3"/>
    <dgm:cxn modelId="{6F9298AC-E8F1-4E12-B79E-3BBE6EC42402}" type="presParOf" srcId="{B8A1609B-8580-4542-8D65-A406200DC042}" destId="{B562385D-E224-49D4-803E-58056287A940}" srcOrd="0" destOrd="0" presId="urn:microsoft.com/office/officeart/2005/8/layout/radial3"/>
    <dgm:cxn modelId="{2A5D358E-3E33-416E-8BC4-F773AD90039C}" type="presParOf" srcId="{B562385D-E224-49D4-803E-58056287A940}" destId="{7B7B27E3-60A6-436D-998E-E515989122FD}" srcOrd="0" destOrd="0" presId="urn:microsoft.com/office/officeart/2005/8/layout/radial3"/>
    <dgm:cxn modelId="{2F76818F-7BA8-48EE-B9EE-D5D4862AFF93}" type="presParOf" srcId="{B562385D-E224-49D4-803E-58056287A940}" destId="{093A5449-39ED-4234-B83F-CCB8E4F6B419}" srcOrd="1" destOrd="0" presId="urn:microsoft.com/office/officeart/2005/8/layout/radial3"/>
    <dgm:cxn modelId="{0113CAEC-C462-4DB3-A020-6500F91E25AA}" type="presParOf" srcId="{B562385D-E224-49D4-803E-58056287A940}" destId="{651F1499-468D-4CDC-9ED2-7D24B8B25F72}" srcOrd="2" destOrd="0" presId="urn:microsoft.com/office/officeart/2005/8/layout/radial3"/>
    <dgm:cxn modelId="{38CD0F6C-4033-4F33-BC4C-AFD581FAA369}" type="presParOf" srcId="{B562385D-E224-49D4-803E-58056287A940}" destId="{BF7496E3-856E-4DE4-8FC4-4EC83306D9FE}" srcOrd="3" destOrd="0" presId="urn:microsoft.com/office/officeart/2005/8/layout/radial3"/>
    <dgm:cxn modelId="{31B5F004-0FEC-4E75-88F0-73966612B21E}" type="presParOf" srcId="{B562385D-E224-49D4-803E-58056287A940}" destId="{2277B748-05EB-4BFA-883E-FEA86ED056E0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7B27E3-60A6-436D-998E-E515989122FD}">
      <dsp:nvSpPr>
        <dsp:cNvPr id="0" name=""/>
        <dsp:cNvSpPr/>
      </dsp:nvSpPr>
      <dsp:spPr>
        <a:xfrm>
          <a:off x="2078971" y="891391"/>
          <a:ext cx="2155626" cy="2155626"/>
        </a:xfrm>
        <a:prstGeom prst="ellipse">
          <a:avLst/>
        </a:prstGeom>
        <a:solidFill>
          <a:srgbClr val="00CC99">
            <a:alpha val="5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Market Segmentation</a:t>
          </a:r>
        </a:p>
      </dsp:txBody>
      <dsp:txXfrm>
        <a:off x="2394655" y="1207075"/>
        <a:ext cx="1524258" cy="1524258"/>
      </dsp:txXfrm>
    </dsp:sp>
    <dsp:sp modelId="{093A5449-39ED-4234-B83F-CCB8E4F6B419}">
      <dsp:nvSpPr>
        <dsp:cNvPr id="0" name=""/>
        <dsp:cNvSpPr/>
      </dsp:nvSpPr>
      <dsp:spPr>
        <a:xfrm>
          <a:off x="1961953" y="-203273"/>
          <a:ext cx="2389662" cy="1537338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Geographic</a:t>
          </a:r>
        </a:p>
      </dsp:txBody>
      <dsp:txXfrm>
        <a:off x="2311911" y="21865"/>
        <a:ext cx="1689746" cy="1087062"/>
      </dsp:txXfrm>
    </dsp:sp>
    <dsp:sp modelId="{651F1499-468D-4CDC-9ED2-7D24B8B25F72}">
      <dsp:nvSpPr>
        <dsp:cNvPr id="0" name=""/>
        <dsp:cNvSpPr/>
      </dsp:nvSpPr>
      <dsp:spPr>
        <a:xfrm>
          <a:off x="3756253" y="1024148"/>
          <a:ext cx="2408104" cy="1567259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Demographic</a:t>
          </a:r>
        </a:p>
      </dsp:txBody>
      <dsp:txXfrm>
        <a:off x="4108912" y="1253668"/>
        <a:ext cx="1702786" cy="1108219"/>
      </dsp:txXfrm>
    </dsp:sp>
    <dsp:sp modelId="{BF7496E3-856E-4DE4-8FC4-4EC83306D9FE}">
      <dsp:nvSpPr>
        <dsp:cNvPr id="0" name=""/>
        <dsp:cNvSpPr/>
      </dsp:nvSpPr>
      <dsp:spPr>
        <a:xfrm>
          <a:off x="1624021" y="2453281"/>
          <a:ext cx="3065527" cy="1432920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Psychographic</a:t>
          </a:r>
        </a:p>
      </dsp:txBody>
      <dsp:txXfrm>
        <a:off x="2072957" y="2663127"/>
        <a:ext cx="2167655" cy="1013228"/>
      </dsp:txXfrm>
    </dsp:sp>
    <dsp:sp modelId="{2277B748-05EB-4BFA-883E-FEA86ED056E0}">
      <dsp:nvSpPr>
        <dsp:cNvPr id="0" name=""/>
        <dsp:cNvSpPr/>
      </dsp:nvSpPr>
      <dsp:spPr>
        <a:xfrm>
          <a:off x="179846" y="914394"/>
          <a:ext cx="2314507" cy="1690636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Behavioral</a:t>
          </a:r>
        </a:p>
      </dsp:txBody>
      <dsp:txXfrm>
        <a:off x="518798" y="1161982"/>
        <a:ext cx="1636603" cy="11954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9/12/2023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12/09/2023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terjones.com/business-advice/business-guide/be-heard-in-the-market/" TargetMode="External"/><Relationship Id="rId2" Type="http://schemas.openxmlformats.org/officeDocument/2006/relationships/hyperlink" Target="https://www.virgin.com/about-virgin/latest/richard-branson-how-attract-customers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899592" y="2356431"/>
            <a:ext cx="8064896" cy="2246769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solidFill>
                  <a:srgbClr val="FFFF00"/>
                </a:solidFill>
              </a:rPr>
              <a:t>LCMB7004: Entrepreneurship</a:t>
            </a:r>
            <a:endParaRPr lang="en-GB" sz="2800" b="1" dirty="0">
              <a:solidFill>
                <a:srgbClr val="FF0000"/>
              </a:solidFill>
            </a:endParaRP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Entrepreneurial marketing &amp; digital revolution</a:t>
            </a: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fr-FR" sz="2800" dirty="0">
                <a:solidFill>
                  <a:schemeClr val="bg1"/>
                </a:solidFill>
              </a:rPr>
              <a:t>Module leader: Vasilios Tavlaridis</a:t>
            </a:r>
            <a:endParaRPr lang="en-US" sz="28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971600" y="1002214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/>
              <a:t>Master of Business Administration</a:t>
            </a:r>
            <a:endParaRPr lang="en-GB" sz="3200" b="1" dirty="0">
              <a:solidFill>
                <a:srgbClr val="FFFF00"/>
              </a:solidFill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1995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81822"/>
            <a:ext cx="9144000" cy="482344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 will: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Understand how internet has revolutionized entrepreneurship and entrepreneurial marketing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Look at digital entrepreneurs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 Define customers, target market &amp; marketing strategies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 this week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6255410-9AF5-6B8C-A274-1107847C77D7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94040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92500" lnSpcReduction="2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However, regardless of the funding available in order to succeed entrepreneurs should have a clear understand of their market and customers.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3200" dirty="0"/>
              <a:t>Entrepreneurs can understand their market  and customers through </a:t>
            </a:r>
            <a:r>
              <a:rPr lang="en-GB" sz="3200" dirty="0"/>
              <a:t>Market segmentation.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Entrepreneurial Marketing</a:t>
            </a:r>
            <a:endParaRPr lang="en-GB" sz="3600" b="1" dirty="0">
              <a:highlight>
                <a:srgbClr val="FFFF00"/>
              </a:highlight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DEA3D48-3F92-1B01-A3EA-876406CFC20F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83258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69392"/>
            <a:ext cx="8229600" cy="609600"/>
          </a:xfrm>
        </p:spPr>
        <p:txBody>
          <a:bodyPr>
            <a:norm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Market Segmentation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78992"/>
            <a:ext cx="8229600" cy="457199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US" sz="2400" dirty="0"/>
              <a:t>Marketers have developed four basic ways to segment: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1546176" y="1780151"/>
          <a:ext cx="6360368" cy="3886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itle 1">
            <a:extLst>
              <a:ext uri="{FF2B5EF4-FFF2-40B4-BE49-F238E27FC236}">
                <a16:creationId xmlns:a16="http://schemas.microsoft.com/office/drawing/2014/main" id="{4B29C6A6-299D-7CCE-AF21-7DD55E04774B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6121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1976" y="447492"/>
            <a:ext cx="8534400" cy="792089"/>
          </a:xfrm>
        </p:spPr>
        <p:txBody>
          <a:bodyPr>
            <a:no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Market Segmentation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39581"/>
            <a:ext cx="8964488" cy="4709699"/>
          </a:xfrm>
        </p:spPr>
        <p:txBody>
          <a:bodyPr>
            <a:no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Demographic segmentation; Focus on group of customers that  share similar profile such as; age, gender, marital status, education,  income and religion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Behavioural segmentation; Focus on groups that may share  similar profile like; sharing same lifestyles or sharing same  behaviour of buying habits.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Geographic segmentation; Focus on country, region, county, city,  community or education institutions.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Psychographic segmentation; Focus on group of customers according to their attitudes, opinions and lifestyles.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18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ED6523A-B6FE-501F-1687-47C3F1C6B464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4476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37849"/>
            <a:ext cx="8534400" cy="792089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Customer profiling-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39581"/>
            <a:ext cx="8964488" cy="4709699"/>
          </a:xfrm>
        </p:spPr>
        <p:txBody>
          <a:bodyPr>
            <a:no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Defining your ideal customer shouldn’t be a difficult process. You do not need serve everyone, but your customers’ needs should be well-defined.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What is your current customer base (age, sex, income, and geographic location)?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What habits do your customers and prospects share? Where do they shop, what do they read, watch, or listen to?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Which customers are you currently not reaching? How can you reach them?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18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1A1C4D3-DD74-12FD-0C37-4C24271B75C9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6268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37849"/>
            <a:ext cx="8534400" cy="792089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Customer profiling-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39581"/>
            <a:ext cx="8964488" cy="4709699"/>
          </a:xfrm>
        </p:spPr>
        <p:txBody>
          <a:bodyPr>
            <a:no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What qualities do your customers value most about your product or service?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Do they value selection, convenience, service, reliability, availability, or affordability?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What qualities do you think customers want you to change about your product/s or service/s? What are the advantages and consequences for modifying your product?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18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AD4BCE7-B0C2-8461-CB7C-A40BB4D6B138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9018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22733" y="992428"/>
            <a:ext cx="9144000" cy="4873143"/>
          </a:xfrm>
        </p:spPr>
        <p:txBody>
          <a:bodyPr>
            <a:noAutofit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Once the small business owner has a good understood of their market and customers.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They should reach their customers by utilising the following tools: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Social media platforms (Facebook, Tik Tok)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Develop a professional website and invest in search engine optimization (SEO)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Build an email list of their customers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Offer incentives and discounts or coupon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Join an online platform if applicable.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Marketing Strategies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488E6CD-6FD4-D86C-BE0F-37F3983D951F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47276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22733" y="992428"/>
            <a:ext cx="9144000" cy="4873143"/>
          </a:xfrm>
        </p:spPr>
        <p:txBody>
          <a:bodyPr>
            <a:no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Class activity- split in groups and read what different successful entrepreneurs have to say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hlinkClick r:id="rId2"/>
              </a:rPr>
              <a:t>https://www.virgin.com/about-virgin/latest/richard-branson-how-attract-customers</a:t>
            </a: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hlinkClick r:id="rId3"/>
              </a:rPr>
              <a:t>https://www.peterjones.com/business-advice/business-guide/be-heard-in-the-market/</a:t>
            </a: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Marketing Strategies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FE0C5E7-6D4A-2799-635A-9ED74F0BBE73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97318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Do you have any Questions?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57200" y="-135263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12626" y="1556792"/>
            <a:ext cx="4734772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8503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859" y="1484784"/>
            <a:ext cx="8229600" cy="1296144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4800" b="1" dirty="0">
                <a:highlight>
                  <a:srgbClr val="FFFF00"/>
                </a:highlight>
              </a:rPr>
              <a:t>Thank you!</a:t>
            </a: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21147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62406" y="1268760"/>
            <a:ext cx="8702082" cy="43922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400" dirty="0">
                <a:solidFill>
                  <a:srgbClr val="0070C0"/>
                </a:solidFill>
                <a:latin typeface="+mn-lt"/>
              </a:rPr>
              <a:t>Reading for the session (online access through our library)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400" dirty="0">
              <a:solidFill>
                <a:srgbClr val="0070C0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dirty="0">
                <a:solidFill>
                  <a:schemeClr val="tx1"/>
                </a:solidFill>
                <a:latin typeface="+mn-lt"/>
              </a:rPr>
              <a:t>Bolton, B. &amp; Thompson, J.(2013) Entrepreneurs: Talent, Temperament, Technique (3rd Ed) Oxford: Elsevier Butterworth-Heinemann.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400" b="0" i="0" u="none" strike="noStrike" baseline="0" dirty="0">
              <a:solidFill>
                <a:schemeClr val="tx1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i="0" u="none" strike="noStrike" baseline="0" dirty="0">
                <a:solidFill>
                  <a:srgbClr val="000000"/>
                </a:solidFill>
                <a:latin typeface="+mn-lt"/>
              </a:rPr>
              <a:t>Carter, S. and Jones-Evans, D. (2006) Enterprise and small business: principles, practices and policy. 2nd. Ed. Prentice Hall. 	</a:t>
            </a:r>
          </a:p>
          <a:p>
            <a:pPr>
              <a:lnSpc>
                <a:spcPct val="150000"/>
              </a:lnSpc>
              <a:spcBef>
                <a:spcPts val="600"/>
              </a:spcBef>
              <a:buClr>
                <a:srgbClr val="007DC3"/>
              </a:buClr>
              <a:buFont typeface="Wingdings" panose="05000000000000000000" pitchFamily="2" charset="2"/>
              <a:buChar char="§"/>
              <a:defRPr/>
            </a:pPr>
            <a:endParaRPr lang="en-GB" sz="2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290668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References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F9089B-15EB-46EB-9715-A03F557F0A39}"/>
              </a:ext>
            </a:extLst>
          </p:cNvPr>
          <p:cNvSpPr txBox="1">
            <a:spLocks/>
          </p:cNvSpPr>
          <p:nvPr/>
        </p:nvSpPr>
        <p:spPr>
          <a:xfrm>
            <a:off x="457200" y="-51579"/>
            <a:ext cx="8229600" cy="31222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ea typeface="+mj-ea"/>
                <a:cs typeface="Calibri" panose="020F0502020204030204" pitchFamily="34" charset="0"/>
              </a:rPr>
              <a:t>LCMB7004: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3566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20959" y="1355380"/>
            <a:ext cx="8702082" cy="465401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000" dirty="0">
                <a:solidFill>
                  <a:srgbClr val="0070C0"/>
                </a:solidFill>
              </a:rPr>
              <a:t>Further reading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kumimoji="0" lang="en-GB" sz="22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Bessant J &amp; Tidd J (2007) Innovation &amp; Entrepreneurship. John Wiley &amp; Sons, London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200" b="0" i="0" u="none" strike="noStrike" baseline="0" dirty="0">
              <a:solidFill>
                <a:srgbClr val="000000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Baker, M (2004) Marketing Theory, London, Thomson Learning.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i="0" u="none" strike="noStrike" baseline="0" dirty="0">
              <a:solidFill>
                <a:srgbClr val="000000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Bridge, S., O’Neill, K. &amp; </a:t>
            </a:r>
            <a:r>
              <a:rPr lang="en-GB" sz="2200" b="0" i="0" u="none" strike="noStrike" baseline="0" dirty="0" err="1">
                <a:solidFill>
                  <a:srgbClr val="000000"/>
                </a:solidFill>
                <a:latin typeface="+mn-lt"/>
              </a:rPr>
              <a:t>Cromie</a:t>
            </a: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, S. (2008), Understanding Enterprise, Entrepreneurship and Small Business (3rd Ed), Basingstoke : Palgrave Macmillan 	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200" b="0" i="0" u="none" strike="noStrike" baseline="0" dirty="0">
              <a:solidFill>
                <a:srgbClr val="000000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Blackwell, E. (2011), How to Prepare a Business Plan: Planning for Successful Start-up and Expansion, (5th Ed) Sunday Times Business Enterprise Series, Kogan Page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	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Burns, P. (2008) Corporate Entrepreneurship. Palgrave, Macmillan. 	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	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6000" b="0" dirty="0">
              <a:solidFill>
                <a:schemeClr val="tx1"/>
              </a:solidFill>
            </a:endParaRP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-21907" y="458678"/>
            <a:ext cx="9144000" cy="67984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References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F9089B-15EB-46EB-9715-A03F557F0A39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362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913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4088" y="2060848"/>
            <a:ext cx="3715944" cy="2156948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2800" b="1" dirty="0">
                <a:latin typeface="+mj-lt"/>
              </a:rPr>
              <a:t>We will learn about</a:t>
            </a:r>
          </a:p>
          <a:p>
            <a:pPr marL="0" indent="0" algn="r">
              <a:buNone/>
            </a:pPr>
            <a:endParaRPr lang="en-GB" sz="2800" b="1" dirty="0">
              <a:latin typeface="+mj-lt"/>
            </a:endParaRPr>
          </a:p>
          <a:p>
            <a:pPr marL="0" indent="0" algn="ctr">
              <a:buNone/>
            </a:pPr>
            <a:r>
              <a:rPr lang="en-GB" sz="2800" b="1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Startup funding, SME growth funding and Cash flows</a:t>
            </a:r>
            <a:endParaRPr lang="en-GB" sz="28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707</Words>
  <Application>Microsoft Office PowerPoint</Application>
  <PresentationFormat>On-screen Show (4:3)</PresentationFormat>
  <Paragraphs>110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Myriad Pro</vt:lpstr>
      <vt:lpstr>Wingdings</vt:lpstr>
      <vt:lpstr>20140311PresentationUWTSDTemplate</vt:lpstr>
      <vt:lpstr>PowerPoint Presentation</vt:lpstr>
      <vt:lpstr>PowerPoint Presentation</vt:lpstr>
      <vt:lpstr>PowerPoint Presentation</vt:lpstr>
      <vt:lpstr>Market Segmentation</vt:lpstr>
      <vt:lpstr>Market Segmentation</vt:lpstr>
      <vt:lpstr>Customer profiling- Questions</vt:lpstr>
      <vt:lpstr>Customer profiling- Questions</vt:lpstr>
      <vt:lpstr>PowerPoint Presentation</vt:lpstr>
      <vt:lpstr>PowerPoint Presentation</vt:lpstr>
      <vt:lpstr> Do you have any Questions? </vt:lpstr>
      <vt:lpstr> Thank you!</vt:lpstr>
      <vt:lpstr>PowerPoint Presentation</vt:lpstr>
      <vt:lpstr>PowerPoint Presentation</vt:lpstr>
      <vt:lpstr>Next week…..</vt:lpstr>
    </vt:vector>
  </TitlesOfParts>
  <Manager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1- LCMB7004-Entrepreneurship</dc:title>
  <dc:creator/>
  <cp:lastModifiedBy/>
  <cp:revision>1</cp:revision>
  <dcterms:created xsi:type="dcterms:W3CDTF">2022-01-28T09:21:09Z</dcterms:created>
  <dcterms:modified xsi:type="dcterms:W3CDTF">2023-09-11T23:10:23Z</dcterms:modified>
  <cp:contentStatus/>
</cp:coreProperties>
</file>