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6" r:id="rId2"/>
    <p:sldId id="257" r:id="rId3"/>
    <p:sldId id="258" r:id="rId4"/>
    <p:sldId id="259" r:id="rId5"/>
    <p:sldId id="260" r:id="rId6"/>
    <p:sldId id="263" r:id="rId7"/>
    <p:sldId id="262" r:id="rId8"/>
    <p:sldId id="261" r:id="rId9"/>
    <p:sldId id="264" r:id="rId10"/>
    <p:sldId id="265" r:id="rId11"/>
    <p:sldId id="280" r:id="rId12"/>
    <p:sldId id="266" r:id="rId13"/>
    <p:sldId id="267" r:id="rId14"/>
    <p:sldId id="270" r:id="rId15"/>
    <p:sldId id="268" r:id="rId16"/>
    <p:sldId id="269" r:id="rId17"/>
    <p:sldId id="271" r:id="rId18"/>
    <p:sldId id="272" r:id="rId19"/>
    <p:sldId id="273" r:id="rId20"/>
    <p:sldId id="274" r:id="rId21"/>
    <p:sldId id="275" r:id="rId22"/>
    <p:sldId id="276" r:id="rId23"/>
    <p:sldId id="277" r:id="rId24"/>
    <p:sldId id="278" r:id="rId25"/>
    <p:sldId id="279" r:id="rId26"/>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DBA00391-11C1-4762-92EF-11581578368F}" type="datetimeFigureOut">
              <a:rPr lang="en-GB" smtClean="0"/>
              <a:pPr/>
              <a:t>25/11/2012</a:t>
            </a:fld>
            <a:endParaRPr lang="en-GB"/>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42C7B35D-78EA-4185-8764-48757A2A894E}" type="slidenum">
              <a:rPr lang="en-GB" smtClean="0"/>
              <a:pPr/>
              <a:t>‹#›</a:t>
            </a:fld>
            <a:endParaRPr lang="en-GB"/>
          </a:p>
        </p:txBody>
      </p:sp>
    </p:spTree>
    <p:extLst>
      <p:ext uri="{BB962C8B-B14F-4D97-AF65-F5344CB8AC3E}">
        <p14:creationId xmlns:p14="http://schemas.microsoft.com/office/powerpoint/2010/main" val="2544033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BB8C3225-3704-4635-8FB5-2157D7D86C1E}" type="datetimeFigureOut">
              <a:rPr lang="en-GB" smtClean="0"/>
              <a:pPr/>
              <a:t>25/11/2012</a:t>
            </a:fld>
            <a:endParaRPr lang="en-GB"/>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787D9F7F-2890-48E8-A165-601993B6F646}" type="slidenum">
              <a:rPr lang="en-GB" smtClean="0"/>
              <a:pPr/>
              <a:t>‹#›</a:t>
            </a:fld>
            <a:endParaRPr lang="en-GB"/>
          </a:p>
        </p:txBody>
      </p:sp>
    </p:spTree>
    <p:extLst>
      <p:ext uri="{BB962C8B-B14F-4D97-AF65-F5344CB8AC3E}">
        <p14:creationId xmlns:p14="http://schemas.microsoft.com/office/powerpoint/2010/main" val="470226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0388B82-A029-4DDA-85A7-2431FB61EA96}" type="datetime1">
              <a:rPr lang="en-GB" smtClean="0"/>
              <a:pPr/>
              <a:t>25/11/2012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D6F74F-0D3A-456A-90D8-04AB5F3823C9}" type="datetime1">
              <a:rPr lang="en-GB" smtClean="0"/>
              <a:pPr/>
              <a:t>25/11/2012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A5B138E-5E1E-40FE-ACDB-EB8098F820A4}" type="datetime1">
              <a:rPr lang="en-GB" smtClean="0"/>
              <a:pPr/>
              <a:t>25/11/2012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14F9569-F8F9-4693-91B0-09352E61E242}" type="datetime1">
              <a:rPr lang="en-GB" smtClean="0"/>
              <a:pPr/>
              <a:t>25/11/2012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312D2DE-5AA1-4329-94FD-03D4C6F8F876}" type="datetime1">
              <a:rPr lang="en-GB" smtClean="0"/>
              <a:pPr/>
              <a:t>25/11/2012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FCDBF2A-C4AB-4A92-AB9F-9D37A0F7F1F1}" type="datetime1">
              <a:rPr lang="en-GB" smtClean="0"/>
              <a:pPr/>
              <a:t>25/11/2012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1975AA-7243-431C-8834-CE7018BFCAF8}" type="datetime1">
              <a:rPr lang="en-GB" smtClean="0"/>
              <a:pPr/>
              <a:t>25/11/2012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B9F2D70-8D41-4823-98DD-E6AB8AA02012}" type="datetime1">
              <a:rPr lang="en-GB" smtClean="0"/>
              <a:pPr/>
              <a:t>25/11/2012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CE6095-94C8-48B2-AB17-4BDC6FFEDA80}" type="datetime1">
              <a:rPr lang="en-GB" smtClean="0"/>
              <a:pPr/>
              <a:t>25/11/2012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9511797-F6B1-46F0-863E-7D187483828C}" type="datetime1">
              <a:rPr lang="en-GB" smtClean="0"/>
              <a:pPr/>
              <a:t>25/11/2012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1FD725-9720-4FA7-B355-7B07052E0F91}" type="datetime1">
              <a:rPr lang="en-GB" smtClean="0"/>
              <a:pPr/>
              <a:t>25/11/2012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D1AE68-C17A-4C4C-87FD-CF065EA6667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52A5-A77D-42CF-A73D-50FA9B61C037}" type="datetime1">
              <a:rPr lang="en-GB" smtClean="0"/>
              <a:pPr/>
              <a:t>25/11/2012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D1AE68-C17A-4C4C-87FD-CF065EA6667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132856"/>
            <a:ext cx="7772400" cy="1470025"/>
          </a:xfrm>
        </p:spPr>
        <p:txBody>
          <a:bodyPr>
            <a:normAutofit fontScale="90000"/>
          </a:bodyPr>
          <a:lstStyle/>
          <a:p>
            <a:r>
              <a:rPr lang="en-GB" sz="5400" b="1" dirty="0" smtClean="0"/>
              <a:t>Transient Behaviour </a:t>
            </a:r>
            <a:r>
              <a:rPr lang="en-GB" dirty="0"/>
              <a:t/>
            </a:r>
            <a:br>
              <a:rPr lang="en-GB" dirty="0"/>
            </a:br>
            <a:endParaRPr lang="en-GB" dirty="0"/>
          </a:p>
        </p:txBody>
      </p:sp>
      <p:sp>
        <p:nvSpPr>
          <p:cNvPr id="3" name="Subtitle 2"/>
          <p:cNvSpPr>
            <a:spLocks noGrp="1"/>
          </p:cNvSpPr>
          <p:nvPr>
            <p:ph type="subTitle" idx="1"/>
          </p:nvPr>
        </p:nvSpPr>
        <p:spPr/>
        <p:txBody>
          <a:bodyPr/>
          <a:lstStyle/>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1</a:t>
            </a:fld>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Steady </a:t>
            </a:r>
            <a:r>
              <a:rPr lang="en-GB" dirty="0"/>
              <a:t>S</a:t>
            </a:r>
            <a:r>
              <a:rPr lang="en-GB" dirty="0" smtClean="0"/>
              <a:t>tate </a:t>
            </a:r>
            <a:r>
              <a:rPr lang="en-GB" dirty="0"/>
              <a:t>B</a:t>
            </a:r>
            <a:r>
              <a:rPr lang="en-GB" dirty="0" smtClean="0"/>
              <a:t>ehaviour </a:t>
            </a:r>
            <a:endParaRPr lang="en-GB" dirty="0"/>
          </a:p>
        </p:txBody>
      </p:sp>
      <p:sp>
        <p:nvSpPr>
          <p:cNvPr id="3" name="Content Placeholder 2"/>
          <p:cNvSpPr>
            <a:spLocks noGrp="1"/>
          </p:cNvSpPr>
          <p:nvPr>
            <p:ph idx="1"/>
          </p:nvPr>
        </p:nvSpPr>
        <p:spPr/>
        <p:txBody>
          <a:bodyPr>
            <a:normAutofit/>
          </a:bodyPr>
          <a:lstStyle/>
          <a:p>
            <a:pPr marL="0" indent="0">
              <a:buNone/>
            </a:pPr>
            <a:r>
              <a:rPr lang="en-GB" sz="3600" dirty="0"/>
              <a:t>W</a:t>
            </a:r>
            <a:r>
              <a:rPr lang="en-GB" sz="3600" dirty="0" smtClean="0"/>
              <a:t>hen </a:t>
            </a:r>
            <a:r>
              <a:rPr lang="en-GB" sz="3600" dirty="0"/>
              <a:t>the car is cornering at </a:t>
            </a:r>
            <a:r>
              <a:rPr lang="en-GB" sz="3600" dirty="0" smtClean="0"/>
              <a:t>constant speed it is in a  steady state</a:t>
            </a:r>
          </a:p>
          <a:p>
            <a:pPr marL="0" indent="0">
              <a:buNone/>
            </a:pPr>
            <a:r>
              <a:rPr lang="en-GB" sz="3600" dirty="0" smtClean="0"/>
              <a:t>Yaw </a:t>
            </a:r>
            <a:r>
              <a:rPr lang="en-GB" sz="3600" dirty="0"/>
              <a:t>velocity is </a:t>
            </a:r>
            <a:r>
              <a:rPr lang="en-GB" sz="3600" dirty="0" smtClean="0"/>
              <a:t>constant</a:t>
            </a:r>
          </a:p>
          <a:p>
            <a:pPr marL="0" indent="0">
              <a:buNone/>
            </a:pPr>
            <a:r>
              <a:rPr lang="en-GB" sz="3600" dirty="0" smtClean="0"/>
              <a:t> Yaw </a:t>
            </a:r>
            <a:r>
              <a:rPr lang="en-GB" sz="3600" dirty="0"/>
              <a:t>Acceleration = 0  </a:t>
            </a:r>
            <a:endParaRPr lang="en-GB" sz="3600" dirty="0" smtClean="0"/>
          </a:p>
          <a:p>
            <a:pPr marL="0" indent="0">
              <a:buNone/>
            </a:pPr>
            <a:r>
              <a:rPr lang="en-GB" sz="3600" dirty="0" smtClean="0"/>
              <a:t>All </a:t>
            </a:r>
            <a:r>
              <a:rPr lang="en-GB" sz="3600" dirty="0"/>
              <a:t>elements could be described as being in equilibrium </a:t>
            </a:r>
            <a:r>
              <a:rPr lang="en-GB" sz="3600" dirty="0" smtClean="0"/>
              <a:t> </a:t>
            </a:r>
            <a:endParaRPr lang="en-GB" sz="3600"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Transition </a:t>
            </a:r>
            <a:endParaRPr lang="en-GB" b="1" dirty="0"/>
          </a:p>
        </p:txBody>
      </p:sp>
      <p:sp>
        <p:nvSpPr>
          <p:cNvPr id="3" name="Content Placeholder 2"/>
          <p:cNvSpPr>
            <a:spLocks noGrp="1"/>
          </p:cNvSpPr>
          <p:nvPr>
            <p:ph idx="1"/>
          </p:nvPr>
        </p:nvSpPr>
        <p:spPr/>
        <p:txBody>
          <a:bodyPr/>
          <a:lstStyle/>
          <a:p>
            <a:pPr>
              <a:buNone/>
            </a:pPr>
            <a:r>
              <a:rPr lang="en-GB" sz="3600" dirty="0" smtClean="0"/>
              <a:t>    The </a:t>
            </a:r>
            <a:r>
              <a:rPr lang="en-GB" sz="3600" dirty="0"/>
              <a:t>transition from steady state straight running to cornering then requires other aspects of the vehicle to be taken into account and can lead to a further range of descriptions of </a:t>
            </a:r>
            <a:r>
              <a:rPr lang="en-GB" sz="3600" dirty="0" err="1"/>
              <a:t>oversteer</a:t>
            </a:r>
            <a:r>
              <a:rPr lang="en-GB" sz="3600" dirty="0"/>
              <a:t> and </a:t>
            </a:r>
            <a:r>
              <a:rPr lang="en-GB" sz="3600" dirty="0" err="1"/>
              <a:t>understeer</a:t>
            </a:r>
            <a:r>
              <a:rPr lang="en-GB" sz="3600" dirty="0"/>
              <a:t>. </a:t>
            </a:r>
          </a:p>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Balance Between Front and Rear Yaw Moments </a:t>
            </a:r>
            <a:endParaRPr lang="en-GB" b="1" dirty="0"/>
          </a:p>
        </p:txBody>
      </p:sp>
      <p:pic>
        <p:nvPicPr>
          <p:cNvPr id="4" name="Content Placeholder 3"/>
          <p:cNvPicPr>
            <a:picLocks noGrp="1"/>
          </p:cNvPicPr>
          <p:nvPr>
            <p:ph idx="1"/>
          </p:nvPr>
        </p:nvPicPr>
        <p:blipFill>
          <a:blip r:embed="rId2" cstate="print"/>
          <a:srcRect l="18011" t="28876" r="19164" b="18947"/>
          <a:stretch>
            <a:fillRect/>
          </a:stretch>
        </p:blipFill>
        <p:spPr bwMode="auto">
          <a:xfrm>
            <a:off x="742188" y="1939846"/>
            <a:ext cx="7659624" cy="4225458"/>
          </a:xfrm>
          <a:prstGeom prst="rect">
            <a:avLst/>
          </a:prstGeom>
          <a:noFill/>
          <a:ln w="9525">
            <a:noFill/>
            <a:miter lim="800000"/>
            <a:headEnd/>
            <a:tailEnd/>
          </a:ln>
        </p:spPr>
      </p:pic>
      <p:sp>
        <p:nvSpPr>
          <p:cNvPr id="5" name="TextBox 4"/>
          <p:cNvSpPr txBox="1"/>
          <p:nvPr/>
        </p:nvSpPr>
        <p:spPr>
          <a:xfrm>
            <a:off x="6660232" y="6165304"/>
            <a:ext cx="1944216" cy="369332"/>
          </a:xfrm>
          <a:prstGeom prst="rect">
            <a:avLst/>
          </a:prstGeom>
          <a:noFill/>
        </p:spPr>
        <p:txBody>
          <a:bodyPr wrap="square" rtlCol="0">
            <a:spAutoFit/>
          </a:bodyPr>
          <a:lstStyle/>
          <a:p>
            <a:r>
              <a:rPr lang="en-GB" dirty="0" smtClean="0"/>
              <a:t>Claude </a:t>
            </a:r>
            <a:r>
              <a:rPr lang="en-GB" dirty="0" err="1" smtClean="0"/>
              <a:t>Rouell</a:t>
            </a:r>
            <a:r>
              <a:rPr lang="en-GB" dirty="0" err="1"/>
              <a:t>e</a:t>
            </a:r>
            <a:endParaRPr lang="en-GB" dirty="0"/>
          </a:p>
        </p:txBody>
      </p:sp>
      <p:sp>
        <p:nvSpPr>
          <p:cNvPr id="6" name="Slide Number Placeholder 5"/>
          <p:cNvSpPr>
            <a:spLocks noGrp="1"/>
          </p:cNvSpPr>
          <p:nvPr>
            <p:ph type="sldNum" sz="quarter" idx="12"/>
          </p:nvPr>
        </p:nvSpPr>
        <p:spPr/>
        <p:txBody>
          <a:bodyPr/>
          <a:lstStyle/>
          <a:p>
            <a:fld id="{B0D1AE68-C17A-4C4C-87FD-CF065EA66679}"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Balancing Yaw </a:t>
            </a:r>
            <a:r>
              <a:rPr lang="en-GB" b="1" dirty="0"/>
              <a:t>M</a:t>
            </a:r>
            <a:r>
              <a:rPr lang="en-GB" b="1" dirty="0" smtClean="0"/>
              <a:t>oments </a:t>
            </a:r>
            <a:endParaRPr lang="en-GB" b="1" dirty="0"/>
          </a:p>
        </p:txBody>
      </p:sp>
      <p:sp>
        <p:nvSpPr>
          <p:cNvPr id="3" name="Content Placeholder 2"/>
          <p:cNvSpPr>
            <a:spLocks noGrp="1"/>
          </p:cNvSpPr>
          <p:nvPr>
            <p:ph idx="1"/>
          </p:nvPr>
        </p:nvSpPr>
        <p:spPr/>
        <p:txBody>
          <a:bodyPr>
            <a:normAutofit/>
          </a:bodyPr>
          <a:lstStyle/>
          <a:p>
            <a:pPr marL="0" indent="0">
              <a:buNone/>
              <a:tabLst>
                <a:tab pos="0" algn="l"/>
              </a:tabLst>
            </a:pPr>
            <a:r>
              <a:rPr lang="en-GB" dirty="0" smtClean="0"/>
              <a:t>Sharp </a:t>
            </a:r>
            <a:r>
              <a:rPr lang="en-GB" dirty="0"/>
              <a:t>(2002) consider the balance in terms of front and rear tyre </a:t>
            </a:r>
            <a:r>
              <a:rPr lang="en-GB" u="sng" dirty="0" err="1"/>
              <a:t>stiffnesses</a:t>
            </a:r>
            <a:r>
              <a:rPr lang="en-GB" dirty="0"/>
              <a:t> and the resulting yaw moments produced. </a:t>
            </a:r>
          </a:p>
          <a:p>
            <a:pPr marL="0" indent="0">
              <a:buNone/>
              <a:tabLst>
                <a:tab pos="0" algn="l"/>
              </a:tabLst>
            </a:pPr>
            <a:r>
              <a:rPr lang="en-GB" sz="4000" dirty="0"/>
              <a:t> </a:t>
            </a:r>
          </a:p>
          <a:p>
            <a:pPr marL="0" indent="0">
              <a:buNone/>
              <a:tabLst>
                <a:tab pos="0" algn="l"/>
              </a:tabLst>
            </a:pPr>
            <a:r>
              <a:rPr lang="en-GB" b="1" dirty="0"/>
              <a:t> </a:t>
            </a:r>
            <a:endParaRPr lang="en-GB" dirty="0"/>
          </a:p>
          <a:p>
            <a:r>
              <a:rPr lang="en-GB" dirty="0"/>
              <a:t> </a:t>
            </a:r>
          </a:p>
          <a:p>
            <a:endParaRPr lang="en-GB" dirty="0"/>
          </a:p>
        </p:txBody>
      </p:sp>
      <p:pic>
        <p:nvPicPr>
          <p:cNvPr id="5" name="Picture 2"/>
          <p:cNvPicPr>
            <a:picLocks noChangeAspect="1" noChangeArrowheads="1"/>
          </p:cNvPicPr>
          <p:nvPr/>
        </p:nvPicPr>
        <p:blipFill>
          <a:blip r:embed="rId2" cstate="print"/>
          <a:srcRect/>
          <a:stretch>
            <a:fillRect/>
          </a:stretch>
        </p:blipFill>
        <p:spPr bwMode="auto">
          <a:xfrm>
            <a:off x="2267744" y="3140968"/>
            <a:ext cx="5256584" cy="3409676"/>
          </a:xfrm>
          <a:prstGeom prst="rect">
            <a:avLst/>
          </a:prstGeom>
          <a:noFill/>
          <a:ln w="9525">
            <a:noFill/>
            <a:miter lim="800000"/>
            <a:headEnd/>
            <a:tailEnd/>
          </a:ln>
        </p:spPr>
      </p:pic>
      <p:cxnSp>
        <p:nvCxnSpPr>
          <p:cNvPr id="7" name="Straight Connector 6"/>
          <p:cNvCxnSpPr/>
          <p:nvPr/>
        </p:nvCxnSpPr>
        <p:spPr>
          <a:xfrm flipV="1">
            <a:off x="3059832" y="3789040"/>
            <a:ext cx="2304256" cy="2232248"/>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8" name="Arc 7"/>
          <p:cNvSpPr/>
          <p:nvPr/>
        </p:nvSpPr>
        <p:spPr>
          <a:xfrm>
            <a:off x="3635896" y="5373216"/>
            <a:ext cx="432048" cy="720080"/>
          </a:xfrm>
          <a:prstGeom prst="arc">
            <a:avLst>
              <a:gd name="adj1" fmla="val 15517242"/>
              <a:gd name="adj2" fmla="val 4750099"/>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TextBox 8"/>
          <p:cNvSpPr txBox="1"/>
          <p:nvPr/>
        </p:nvSpPr>
        <p:spPr>
          <a:xfrm>
            <a:off x="4860032" y="5445224"/>
            <a:ext cx="3024336" cy="369332"/>
          </a:xfrm>
          <a:prstGeom prst="rect">
            <a:avLst/>
          </a:prstGeom>
          <a:noFill/>
        </p:spPr>
        <p:txBody>
          <a:bodyPr wrap="square" rtlCol="0">
            <a:spAutoFit/>
          </a:bodyPr>
          <a:lstStyle/>
          <a:p>
            <a:r>
              <a:rPr lang="en-GB" dirty="0" err="1" smtClean="0"/>
              <a:t>C</a:t>
            </a:r>
            <a:r>
              <a:rPr lang="en-GB" baseline="-25000" dirty="0" err="1" smtClean="0"/>
              <a:t>f</a:t>
            </a:r>
            <a:r>
              <a:rPr lang="en-GB" baseline="-25000" dirty="0" smtClean="0"/>
              <a:t> </a:t>
            </a:r>
            <a:r>
              <a:rPr lang="en-GB" dirty="0" smtClean="0"/>
              <a:t>, C</a:t>
            </a:r>
            <a:r>
              <a:rPr lang="en-GB" baseline="-25000" dirty="0" smtClean="0"/>
              <a:t>r</a:t>
            </a:r>
            <a:r>
              <a:rPr lang="en-GB" dirty="0" smtClean="0"/>
              <a:t> Tyre Stiffness  [N/deg]</a:t>
            </a:r>
            <a:endParaRPr lang="en-GB" dirty="0"/>
          </a:p>
        </p:txBody>
      </p:sp>
      <p:sp>
        <p:nvSpPr>
          <p:cNvPr id="10" name="Slide Number Placeholder 9"/>
          <p:cNvSpPr>
            <a:spLocks noGrp="1"/>
          </p:cNvSpPr>
          <p:nvPr>
            <p:ph type="sldNum" sz="quarter" idx="12"/>
          </p:nvPr>
        </p:nvSpPr>
        <p:spPr/>
        <p:txBody>
          <a:bodyPr/>
          <a:lstStyle/>
          <a:p>
            <a:fld id="{B0D1AE68-C17A-4C4C-87FD-CF065EA66679}"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Balancing Yaw Moments </a:t>
            </a:r>
            <a:endParaRPr lang="en-GB" b="1" dirty="0"/>
          </a:p>
        </p:txBody>
      </p:sp>
      <p:sp>
        <p:nvSpPr>
          <p:cNvPr id="3" name="Content Placeholder 2"/>
          <p:cNvSpPr>
            <a:spLocks noGrp="1"/>
          </p:cNvSpPr>
          <p:nvPr>
            <p:ph idx="1"/>
          </p:nvPr>
        </p:nvSpPr>
        <p:spPr/>
        <p:txBody>
          <a:bodyPr/>
          <a:lstStyle/>
          <a:p>
            <a:pPr marL="0" indent="0">
              <a:buNone/>
              <a:tabLst>
                <a:tab pos="0" algn="l"/>
              </a:tabLst>
            </a:pPr>
            <a:r>
              <a:rPr lang="en-GB" dirty="0" smtClean="0"/>
              <a:t>(</a:t>
            </a:r>
            <a:r>
              <a:rPr lang="en-GB" dirty="0" err="1" smtClean="0"/>
              <a:t>C</a:t>
            </a:r>
            <a:r>
              <a:rPr lang="en-GB" baseline="-25000" dirty="0" err="1" smtClean="0"/>
              <a:t>f</a:t>
            </a:r>
            <a:r>
              <a:rPr lang="en-GB" baseline="-25000" dirty="0" smtClean="0"/>
              <a:t> </a:t>
            </a:r>
            <a:r>
              <a:rPr lang="en-GB" dirty="0" smtClean="0"/>
              <a:t> x Slip Angle) is a force that is acting about the CG which  creates a Yaw moment.</a:t>
            </a:r>
          </a:p>
          <a:p>
            <a:pPr marL="0" indent="0">
              <a:buNone/>
              <a:tabLst>
                <a:tab pos="0" algn="l"/>
              </a:tabLst>
            </a:pPr>
            <a:endParaRPr lang="en-GB" dirty="0" smtClean="0"/>
          </a:p>
          <a:p>
            <a:pPr marL="0" indent="0">
              <a:buNone/>
              <a:tabLst>
                <a:tab pos="0" algn="l"/>
              </a:tabLst>
            </a:pPr>
            <a:r>
              <a:rPr lang="en-GB" dirty="0" smtClean="0"/>
              <a:t>If front  and rear moments are not equal a yaw acceleration is produced  dependent on magnitude of the difference in front and rear yaw moments and the rotational inertia of the car.</a:t>
            </a:r>
          </a:p>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Transient </a:t>
            </a:r>
            <a:r>
              <a:rPr lang="en-GB" b="1" dirty="0" err="1" smtClean="0"/>
              <a:t>Oversteer</a:t>
            </a:r>
            <a:r>
              <a:rPr lang="en-GB" b="1" dirty="0" smtClean="0"/>
              <a:t> and </a:t>
            </a:r>
            <a:r>
              <a:rPr lang="en-GB" b="1" dirty="0" err="1" smtClean="0"/>
              <a:t>Understeer</a:t>
            </a:r>
            <a:r>
              <a:rPr lang="en-GB" b="1" dirty="0" smtClean="0"/>
              <a:t> </a:t>
            </a:r>
            <a:endParaRPr lang="en-GB" b="1" dirty="0"/>
          </a:p>
        </p:txBody>
      </p:sp>
      <p:sp>
        <p:nvSpPr>
          <p:cNvPr id="6" name="Content Placeholder 5"/>
          <p:cNvSpPr>
            <a:spLocks noGrp="1"/>
          </p:cNvSpPr>
          <p:nvPr>
            <p:ph idx="1"/>
          </p:nvPr>
        </p:nvSpPr>
        <p:spPr/>
        <p:txBody>
          <a:bodyPr/>
          <a:lstStyle/>
          <a:p>
            <a:pPr marL="0" indent="0">
              <a:buNone/>
              <a:tabLst>
                <a:tab pos="0" algn="l"/>
              </a:tabLst>
            </a:pPr>
            <a:endParaRPr lang="en-GB" sz="3600" b="1" dirty="0" smtClean="0"/>
          </a:p>
          <a:p>
            <a:pPr marL="1163638" indent="0">
              <a:buNone/>
              <a:tabLst>
                <a:tab pos="0" algn="l"/>
              </a:tabLst>
            </a:pPr>
            <a:r>
              <a:rPr lang="en-GB" sz="3600" dirty="0" smtClean="0"/>
              <a:t>Neutral steer =    </a:t>
            </a:r>
            <a:r>
              <a:rPr lang="en-GB" sz="3600" dirty="0" err="1" smtClean="0"/>
              <a:t>C</a:t>
            </a:r>
            <a:r>
              <a:rPr lang="en-GB" sz="3600" baseline="-25000" dirty="0" err="1" smtClean="0"/>
              <a:t>f</a:t>
            </a:r>
            <a:r>
              <a:rPr lang="en-GB" sz="3600" dirty="0" smtClean="0"/>
              <a:t>  x a   = C</a:t>
            </a:r>
            <a:r>
              <a:rPr lang="en-GB" sz="3600" baseline="-25000" dirty="0" smtClean="0"/>
              <a:t>r</a:t>
            </a:r>
            <a:r>
              <a:rPr lang="en-GB" sz="3600" dirty="0" smtClean="0"/>
              <a:t> x b</a:t>
            </a:r>
          </a:p>
          <a:p>
            <a:pPr marL="1163638" indent="0">
              <a:buNone/>
              <a:tabLst>
                <a:tab pos="0" algn="l"/>
              </a:tabLst>
            </a:pPr>
            <a:r>
              <a:rPr lang="en-GB" sz="3600" dirty="0" err="1" smtClean="0"/>
              <a:t>Oversteer</a:t>
            </a:r>
            <a:r>
              <a:rPr lang="en-GB" sz="3600" dirty="0" smtClean="0"/>
              <a:t>      =      </a:t>
            </a:r>
            <a:r>
              <a:rPr lang="en-GB" sz="3600" dirty="0" err="1" smtClean="0"/>
              <a:t>C</a:t>
            </a:r>
            <a:r>
              <a:rPr lang="en-GB" sz="3600" baseline="-25000" dirty="0" err="1" smtClean="0"/>
              <a:t>f</a:t>
            </a:r>
            <a:r>
              <a:rPr lang="en-GB" sz="3600" dirty="0" smtClean="0"/>
              <a:t> x a   &gt; C</a:t>
            </a:r>
            <a:r>
              <a:rPr lang="en-GB" sz="3600" baseline="-25000" dirty="0" smtClean="0"/>
              <a:t>r</a:t>
            </a:r>
            <a:r>
              <a:rPr lang="en-GB" sz="3600" dirty="0" smtClean="0"/>
              <a:t> x b</a:t>
            </a:r>
          </a:p>
          <a:p>
            <a:pPr marL="1163638" indent="0">
              <a:buNone/>
              <a:tabLst>
                <a:tab pos="0" algn="l"/>
              </a:tabLst>
            </a:pPr>
            <a:r>
              <a:rPr lang="en-GB" sz="3600" dirty="0" err="1" smtClean="0"/>
              <a:t>Understeer</a:t>
            </a:r>
            <a:r>
              <a:rPr lang="en-GB" sz="3600" dirty="0" smtClean="0"/>
              <a:t>    =      </a:t>
            </a:r>
            <a:r>
              <a:rPr lang="en-GB" sz="3600" dirty="0" err="1" smtClean="0"/>
              <a:t>C</a:t>
            </a:r>
            <a:r>
              <a:rPr lang="en-GB" sz="3600" baseline="-25000" dirty="0" err="1" smtClean="0"/>
              <a:t>f</a:t>
            </a:r>
            <a:r>
              <a:rPr lang="en-GB" sz="3600" dirty="0" smtClean="0"/>
              <a:t> x a   &lt; C</a:t>
            </a:r>
            <a:r>
              <a:rPr lang="en-GB" sz="3600" baseline="-25000" dirty="0" smtClean="0"/>
              <a:t>r</a:t>
            </a:r>
            <a:r>
              <a:rPr lang="en-GB" sz="3600" dirty="0" smtClean="0"/>
              <a:t> x b</a:t>
            </a:r>
          </a:p>
          <a:p>
            <a:endParaRPr lang="en-GB" dirty="0"/>
          </a:p>
        </p:txBody>
      </p:sp>
      <p:sp>
        <p:nvSpPr>
          <p:cNvPr id="7" name="Slide Number Placeholder 6"/>
          <p:cNvSpPr>
            <a:spLocks noGrp="1"/>
          </p:cNvSpPr>
          <p:nvPr>
            <p:ph type="sldNum" sz="quarter" idx="12"/>
          </p:nvPr>
        </p:nvSpPr>
        <p:spPr/>
        <p:txBody>
          <a:bodyPr/>
          <a:lstStyle/>
          <a:p>
            <a:fld id="{B0D1AE68-C17A-4C4C-87FD-CF065EA66679}"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Transient </a:t>
            </a:r>
            <a:r>
              <a:rPr lang="en-GB" b="1" dirty="0" err="1" smtClean="0"/>
              <a:t>Oversteer</a:t>
            </a:r>
            <a:r>
              <a:rPr lang="en-GB" b="1" dirty="0" smtClean="0"/>
              <a:t> and </a:t>
            </a:r>
            <a:r>
              <a:rPr lang="en-GB" b="1" dirty="0" err="1" smtClean="0"/>
              <a:t>Understeer</a:t>
            </a:r>
            <a:r>
              <a:rPr lang="en-GB" b="1" dirty="0" smtClean="0"/>
              <a:t> </a:t>
            </a:r>
            <a:endParaRPr lang="en-GB" dirty="0"/>
          </a:p>
        </p:txBody>
      </p:sp>
      <p:sp>
        <p:nvSpPr>
          <p:cNvPr id="3" name="Content Placeholder 2"/>
          <p:cNvSpPr>
            <a:spLocks noGrp="1"/>
          </p:cNvSpPr>
          <p:nvPr>
            <p:ph idx="1"/>
          </p:nvPr>
        </p:nvSpPr>
        <p:spPr/>
        <p:txBody>
          <a:bodyPr>
            <a:normAutofit fontScale="92500" lnSpcReduction="10000"/>
          </a:bodyPr>
          <a:lstStyle/>
          <a:p>
            <a:pPr indent="17463">
              <a:buNone/>
            </a:pPr>
            <a:r>
              <a:rPr lang="en-GB" dirty="0"/>
              <a:t> </a:t>
            </a:r>
          </a:p>
          <a:p>
            <a:pPr indent="17463">
              <a:buNone/>
            </a:pPr>
            <a:r>
              <a:rPr lang="en-GB" dirty="0"/>
              <a:t>If the Yaw Moment,  </a:t>
            </a:r>
            <a:r>
              <a:rPr lang="en-GB" dirty="0" err="1"/>
              <a:t>M</a:t>
            </a:r>
            <a:r>
              <a:rPr lang="en-GB" baseline="-25000" dirty="0" err="1"/>
              <a:t>yaw</a:t>
            </a:r>
            <a:r>
              <a:rPr lang="en-GB" baseline="-25000" dirty="0"/>
              <a:t> </a:t>
            </a:r>
            <a:r>
              <a:rPr lang="en-GB" dirty="0"/>
              <a:t> </a:t>
            </a:r>
            <a:r>
              <a:rPr lang="en-GB" dirty="0">
                <a:sym typeface="Symbol"/>
              </a:rPr>
              <a:t></a:t>
            </a:r>
            <a:r>
              <a:rPr lang="en-GB" dirty="0"/>
              <a:t>  0 the car  will experience a yaw acceleration. </a:t>
            </a:r>
          </a:p>
          <a:p>
            <a:pPr indent="17463">
              <a:buNone/>
            </a:pPr>
            <a:r>
              <a:rPr lang="en-GB" dirty="0"/>
              <a:t> </a:t>
            </a:r>
          </a:p>
          <a:p>
            <a:pPr indent="17463">
              <a:buNone/>
            </a:pPr>
            <a:r>
              <a:rPr lang="en-GB" dirty="0"/>
              <a:t>The magnitude of this yaw acceleration will depend on the rotational inertia of the car in the rotational equivalent of   the linear form  F=ma. </a:t>
            </a:r>
          </a:p>
          <a:p>
            <a:pPr indent="17463">
              <a:buNone/>
            </a:pPr>
            <a:r>
              <a:rPr lang="en-GB" dirty="0"/>
              <a:t> </a:t>
            </a:r>
          </a:p>
          <a:p>
            <a:pPr indent="17463">
              <a:buNone/>
            </a:pPr>
            <a:r>
              <a:rPr lang="en-GB" dirty="0" smtClean="0"/>
              <a:t>		</a:t>
            </a:r>
            <a:endParaRPr lang="en-GB" dirty="0"/>
          </a:p>
        </p:txBody>
      </p:sp>
      <p:sp>
        <p:nvSpPr>
          <p:cNvPr id="5" name="Slide Number Placeholder 4"/>
          <p:cNvSpPr>
            <a:spLocks noGrp="1"/>
          </p:cNvSpPr>
          <p:nvPr>
            <p:ph type="sldNum" sz="quarter" idx="12"/>
          </p:nvPr>
        </p:nvSpPr>
        <p:spPr/>
        <p:txBody>
          <a:bodyPr/>
          <a:lstStyle/>
          <a:p>
            <a:fld id="{B0D1AE68-C17A-4C4C-87FD-CF065EA66679}" type="slidenum">
              <a:rPr lang="en-GB" sz="1600" smtClean="0"/>
              <a:pPr/>
              <a:t>8</a:t>
            </a:fld>
            <a:endParaRPr lang="en-GB"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Yaw Acceleration </a:t>
            </a:r>
            <a:endParaRPr lang="en-GB" b="1"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9</a:t>
            </a:fld>
            <a:endParaRPr lang="en-GB"/>
          </a:p>
        </p:txBody>
      </p:sp>
      <p:pic>
        <p:nvPicPr>
          <p:cNvPr id="5" name="Content Placeholder 4"/>
          <p:cNvPicPr>
            <a:picLocks noGrp="1"/>
          </p:cNvPicPr>
          <p:nvPr>
            <p:ph idx="1"/>
          </p:nvPr>
        </p:nvPicPr>
        <p:blipFill>
          <a:blip r:embed="rId2" cstate="print"/>
          <a:srcRect l="17686" t="13527" r="18867" b="8203"/>
          <a:stretch>
            <a:fillRect/>
          </a:stretch>
        </p:blipFill>
        <p:spPr bwMode="auto">
          <a:xfrm>
            <a:off x="1538348" y="1268760"/>
            <a:ext cx="6346020" cy="4857403"/>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Increasing Yaw Acceleration Capability of a Vehicle </a:t>
            </a:r>
            <a:endParaRPr lang="en-GB" b="1"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10</a:t>
            </a:fld>
            <a:endParaRPr lang="en-GB"/>
          </a:p>
        </p:txBody>
      </p:sp>
      <p:pic>
        <p:nvPicPr>
          <p:cNvPr id="5" name="Content Placeholder 4"/>
          <p:cNvPicPr>
            <a:picLocks noGrp="1"/>
          </p:cNvPicPr>
          <p:nvPr>
            <p:ph idx="1"/>
          </p:nvPr>
        </p:nvPicPr>
        <p:blipFill>
          <a:blip r:embed="rId2" cstate="print"/>
          <a:srcRect l="18425" t="28210" r="18159" b="5859"/>
          <a:stretch>
            <a:fillRect/>
          </a:stretch>
        </p:blipFill>
        <p:spPr bwMode="auto">
          <a:xfrm>
            <a:off x="972359" y="1600200"/>
            <a:ext cx="7199282" cy="4525963"/>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Increasing Yaw Acceleration </a:t>
            </a:r>
            <a:endParaRPr lang="en-GB" b="1" dirty="0"/>
          </a:p>
        </p:txBody>
      </p:sp>
      <p:sp>
        <p:nvSpPr>
          <p:cNvPr id="3" name="Content Placeholder 2"/>
          <p:cNvSpPr>
            <a:spLocks noGrp="1"/>
          </p:cNvSpPr>
          <p:nvPr>
            <p:ph idx="1"/>
          </p:nvPr>
        </p:nvSpPr>
        <p:spPr/>
        <p:txBody>
          <a:bodyPr>
            <a:normAutofit fontScale="92500" lnSpcReduction="10000"/>
          </a:bodyPr>
          <a:lstStyle/>
          <a:p>
            <a:pPr marL="514350" indent="-514350">
              <a:buFont typeface="+mj-lt"/>
              <a:buAutoNum type="arabicPeriod"/>
            </a:pPr>
            <a:r>
              <a:rPr lang="en-GB" dirty="0" smtClean="0"/>
              <a:t>Increase Yaw moment –achieved by optimisation of suspension and  steering  geometry, wheel loading and tyre design.</a:t>
            </a:r>
          </a:p>
          <a:p>
            <a:endParaRPr lang="en-GB" dirty="0" smtClean="0"/>
          </a:p>
          <a:p>
            <a:pPr marL="514350" indent="-514350">
              <a:buFont typeface="+mj-lt"/>
              <a:buAutoNum type="arabicPeriod" startAt="2"/>
            </a:pPr>
            <a:r>
              <a:rPr lang="en-GB" dirty="0" smtClean="0"/>
              <a:t> Decrease Yaw inertia –achieved by moving  masses towards centre of car and reducing mass especially  at the periphery of the car such as wheels and brakes etc. As an example, the inertia for a Ford Focus is 2170 kgm</a:t>
            </a:r>
            <a:r>
              <a:rPr lang="en-GB" baseline="30000" dirty="0" smtClean="0"/>
              <a:t>2</a:t>
            </a:r>
            <a:r>
              <a:rPr lang="en-GB" dirty="0" smtClean="0"/>
              <a:t> and a Chrysler Voyager 4635kg m</a:t>
            </a:r>
            <a:r>
              <a:rPr lang="en-GB" baseline="30000" dirty="0" smtClean="0"/>
              <a:t>2</a:t>
            </a:r>
          </a:p>
          <a:p>
            <a:pPr marL="514350" indent="-514350">
              <a:buNone/>
            </a:pPr>
            <a:endParaRPr lang="en-GB" baseline="30000"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Car Responsiveness </a:t>
            </a:r>
            <a:endParaRPr lang="en-GB" b="1" dirty="0"/>
          </a:p>
        </p:txBody>
      </p:sp>
      <p:sp>
        <p:nvSpPr>
          <p:cNvPr id="3" name="Content Placeholder 2"/>
          <p:cNvSpPr>
            <a:spLocks noGrp="1"/>
          </p:cNvSpPr>
          <p:nvPr>
            <p:ph idx="1"/>
          </p:nvPr>
        </p:nvSpPr>
        <p:spPr/>
        <p:txBody>
          <a:bodyPr>
            <a:normAutofit/>
          </a:bodyPr>
          <a:lstStyle/>
          <a:p>
            <a:pPr>
              <a:buNone/>
            </a:pPr>
            <a:r>
              <a:rPr lang="en-GB" dirty="0"/>
              <a:t>	</a:t>
            </a:r>
            <a:r>
              <a:rPr lang="en-GB" dirty="0" smtClean="0"/>
              <a:t>The </a:t>
            </a:r>
            <a:r>
              <a:rPr lang="en-GB" dirty="0"/>
              <a:t>faster a car can accelerate in rotation  the more responsive it will </a:t>
            </a:r>
            <a:r>
              <a:rPr lang="en-GB" dirty="0" smtClean="0"/>
              <a:t>be but this is limited by the </a:t>
            </a:r>
            <a:r>
              <a:rPr lang="en-GB" b="1" u="sng" dirty="0" smtClean="0"/>
              <a:t>maximum achievable response time of the  driver.</a:t>
            </a:r>
          </a:p>
          <a:p>
            <a:pPr>
              <a:buNone/>
            </a:pPr>
            <a:endParaRPr lang="en-GB" dirty="0" smtClean="0"/>
          </a:p>
          <a:p>
            <a:pPr>
              <a:buNone/>
            </a:pPr>
            <a:r>
              <a:rPr lang="en-GB" dirty="0" smtClean="0"/>
              <a:t>    The way a car’s responsiveness can be characterised will be discussed in later classes </a:t>
            </a:r>
          </a:p>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Measuring Yaw Acceleration </a:t>
            </a:r>
            <a:endParaRPr lang="en-GB" b="1" dirty="0"/>
          </a:p>
        </p:txBody>
      </p:sp>
      <p:sp>
        <p:nvSpPr>
          <p:cNvPr id="3" name="Content Placeholder 2"/>
          <p:cNvSpPr>
            <a:spLocks noGrp="1"/>
          </p:cNvSpPr>
          <p:nvPr>
            <p:ph idx="1"/>
          </p:nvPr>
        </p:nvSpPr>
        <p:spPr/>
        <p:txBody>
          <a:bodyPr>
            <a:normAutofit/>
          </a:bodyPr>
          <a:lstStyle/>
          <a:p>
            <a:pPr indent="17463">
              <a:buNone/>
            </a:pPr>
            <a:r>
              <a:rPr lang="en-GB" dirty="0"/>
              <a:t>A yaw acceleration  is required to make the transition from straight running to cornering. </a:t>
            </a:r>
          </a:p>
          <a:p>
            <a:pPr indent="17463">
              <a:buNone/>
            </a:pPr>
            <a:r>
              <a:rPr lang="en-GB" dirty="0"/>
              <a:t>If data from a yaw velocity sensor is differentiated then this will give Yaw Acceleration. </a:t>
            </a:r>
          </a:p>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Limitations </a:t>
            </a:r>
            <a:endParaRPr lang="en-GB" b="1" dirty="0"/>
          </a:p>
        </p:txBody>
      </p:sp>
      <p:sp>
        <p:nvSpPr>
          <p:cNvPr id="3" name="Content Placeholder 2"/>
          <p:cNvSpPr>
            <a:spLocks noGrp="1"/>
          </p:cNvSpPr>
          <p:nvPr>
            <p:ph idx="1"/>
          </p:nvPr>
        </p:nvSpPr>
        <p:spPr/>
        <p:txBody>
          <a:bodyPr/>
          <a:lstStyle/>
          <a:p>
            <a:pPr indent="17463">
              <a:buNone/>
            </a:pPr>
            <a:r>
              <a:rPr lang="en-GB" dirty="0" smtClean="0"/>
              <a:t>The problem with this approach is that the  noise generated in the differentiation process is likely to make the analysis  of such a signal difficult to interpret. Nonetheless it is an interesting approach to defining the </a:t>
            </a:r>
            <a:r>
              <a:rPr lang="en-GB" dirty="0" smtClean="0"/>
              <a:t>behaviour </a:t>
            </a:r>
            <a:r>
              <a:rPr lang="en-GB" dirty="0" smtClean="0"/>
              <a:t>of a car </a:t>
            </a:r>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Characterising </a:t>
            </a:r>
            <a:r>
              <a:rPr lang="en-GB" b="1" dirty="0" err="1" smtClean="0"/>
              <a:t>oversteer</a:t>
            </a:r>
            <a:r>
              <a:rPr lang="en-GB" b="1" dirty="0" smtClean="0"/>
              <a:t> and </a:t>
            </a:r>
            <a:r>
              <a:rPr lang="en-GB" b="1" dirty="0" err="1" smtClean="0"/>
              <a:t>understeer</a:t>
            </a:r>
            <a:r>
              <a:rPr lang="en-GB" b="1" dirty="0" smtClean="0"/>
              <a:t> by yaw acceleration </a:t>
            </a:r>
            <a:endParaRPr lang="en-GB" b="1" dirty="0"/>
          </a:p>
        </p:txBody>
      </p:sp>
      <p:sp>
        <p:nvSpPr>
          <p:cNvPr id="3" name="Content Placeholder 2"/>
          <p:cNvSpPr>
            <a:spLocks noGrp="1"/>
          </p:cNvSpPr>
          <p:nvPr>
            <p:ph idx="1"/>
          </p:nvPr>
        </p:nvSpPr>
        <p:spPr/>
        <p:txBody>
          <a:bodyPr>
            <a:normAutofit/>
          </a:bodyPr>
          <a:lstStyle/>
          <a:p>
            <a:pPr indent="17463">
              <a:buNone/>
            </a:pPr>
            <a:r>
              <a:rPr lang="en-GB" dirty="0" smtClean="0"/>
              <a:t>When changing direction there will be a yaw acceleration. </a:t>
            </a:r>
          </a:p>
          <a:p>
            <a:pPr indent="17463">
              <a:buNone/>
            </a:pPr>
            <a:r>
              <a:rPr lang="en-GB" dirty="0" smtClean="0"/>
              <a:t>The transient behaviour could be characterised by determining the yaw acceleration required to change from one heading to another in the time period of the manoeuvre.</a:t>
            </a:r>
          </a:p>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Understeer</a:t>
            </a:r>
            <a:r>
              <a:rPr lang="en-GB" b="1" dirty="0" smtClean="0"/>
              <a:t> and </a:t>
            </a:r>
            <a:r>
              <a:rPr lang="en-GB" b="1" dirty="0" err="1" smtClean="0"/>
              <a:t>Oversteer</a:t>
            </a:r>
            <a:r>
              <a:rPr lang="en-GB" b="1" dirty="0" smtClean="0"/>
              <a:t> by </a:t>
            </a:r>
            <a:r>
              <a:rPr lang="en-GB" b="1" dirty="0"/>
              <a:t>Y</a:t>
            </a:r>
            <a:r>
              <a:rPr lang="en-GB" b="1" dirty="0" smtClean="0"/>
              <a:t>aw Acceleration  </a:t>
            </a:r>
            <a:endParaRPr lang="en-GB" b="1" dirty="0"/>
          </a:p>
        </p:txBody>
      </p:sp>
      <p:sp>
        <p:nvSpPr>
          <p:cNvPr id="3" name="Content Placeholder 2"/>
          <p:cNvSpPr>
            <a:spLocks noGrp="1"/>
          </p:cNvSpPr>
          <p:nvPr>
            <p:ph idx="1"/>
          </p:nvPr>
        </p:nvSpPr>
        <p:spPr/>
        <p:txBody>
          <a:bodyPr/>
          <a:lstStyle/>
          <a:p>
            <a:pPr indent="17463">
              <a:buNone/>
            </a:pPr>
            <a:r>
              <a:rPr lang="en-GB" dirty="0" smtClean="0"/>
              <a:t>If the Yaw acceleration measured is greater than that required for the transition then </a:t>
            </a:r>
            <a:r>
              <a:rPr lang="en-GB" dirty="0" err="1" smtClean="0"/>
              <a:t>Oversteer</a:t>
            </a:r>
            <a:r>
              <a:rPr lang="en-GB" dirty="0" smtClean="0"/>
              <a:t> is indicated </a:t>
            </a:r>
          </a:p>
          <a:p>
            <a:pPr indent="17463">
              <a:buNone/>
            </a:pPr>
            <a:endParaRPr lang="en-GB" dirty="0"/>
          </a:p>
          <a:p>
            <a:pPr indent="17463">
              <a:buNone/>
            </a:pPr>
            <a:r>
              <a:rPr lang="en-GB" dirty="0" smtClean="0"/>
              <a:t>If the Yaw acceleration measured is less than that required for the transition then </a:t>
            </a:r>
            <a:r>
              <a:rPr lang="en-GB" dirty="0" err="1" smtClean="0"/>
              <a:t>Understeer</a:t>
            </a:r>
            <a:r>
              <a:rPr lang="en-GB" dirty="0" smtClean="0"/>
              <a:t> is indicated </a:t>
            </a:r>
          </a:p>
        </p:txBody>
      </p:sp>
      <p:sp>
        <p:nvSpPr>
          <p:cNvPr id="4" name="Slide Number Placeholder 3"/>
          <p:cNvSpPr>
            <a:spLocks noGrp="1"/>
          </p:cNvSpPr>
          <p:nvPr>
            <p:ph type="sldNum" sz="quarter" idx="12"/>
          </p:nvPr>
        </p:nvSpPr>
        <p:spPr/>
        <p:txBody>
          <a:bodyPr/>
          <a:lstStyle/>
          <a:p>
            <a:fld id="{B0D1AE68-C17A-4C4C-87FD-CF065EA66679}" type="slidenum">
              <a:rPr lang="en-GB" smtClean="0"/>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Summary Definition of </a:t>
            </a:r>
            <a:r>
              <a:rPr lang="en-GB" b="1" dirty="0" err="1" smtClean="0"/>
              <a:t>Oversteer</a:t>
            </a:r>
            <a:r>
              <a:rPr lang="en-GB" b="1" dirty="0" smtClean="0"/>
              <a:t> and </a:t>
            </a:r>
            <a:r>
              <a:rPr lang="en-GB" b="1" dirty="0" err="1" smtClean="0"/>
              <a:t>Understeer</a:t>
            </a:r>
            <a:r>
              <a:rPr lang="en-GB" b="1" dirty="0" smtClean="0"/>
              <a:t> by Yaw Acceleration </a:t>
            </a:r>
            <a:endParaRPr lang="en-GB" b="1" dirty="0"/>
          </a:p>
        </p:txBody>
      </p:sp>
      <p:sp>
        <p:nvSpPr>
          <p:cNvPr id="3" name="Content Placeholder 2"/>
          <p:cNvSpPr>
            <a:spLocks noGrp="1"/>
          </p:cNvSpPr>
          <p:nvPr>
            <p:ph idx="1"/>
          </p:nvPr>
        </p:nvSpPr>
        <p:spPr/>
        <p:txBody>
          <a:bodyPr>
            <a:normAutofit/>
          </a:bodyPr>
          <a:lstStyle/>
          <a:p>
            <a:pPr>
              <a:buNone/>
            </a:pPr>
            <a:r>
              <a:rPr lang="en-GB" dirty="0" smtClean="0"/>
              <a:t>Claude </a:t>
            </a:r>
            <a:r>
              <a:rPr lang="en-GB" dirty="0" err="1" smtClean="0"/>
              <a:t>Rouelle</a:t>
            </a:r>
            <a:r>
              <a:rPr lang="en-GB" dirty="0" smtClean="0"/>
              <a:t>, 2008  suggests  that: </a:t>
            </a:r>
          </a:p>
          <a:p>
            <a:pPr indent="17463">
              <a:buNone/>
            </a:pPr>
            <a:r>
              <a:rPr lang="en-GB" dirty="0" smtClean="0"/>
              <a:t> </a:t>
            </a:r>
          </a:p>
          <a:p>
            <a:pPr lvl="0" indent="17463">
              <a:buNone/>
            </a:pPr>
            <a:r>
              <a:rPr lang="en-GB" sz="4400" i="1" dirty="0" smtClean="0"/>
              <a:t>‘There is no such thing as </a:t>
            </a:r>
            <a:r>
              <a:rPr lang="en-GB" sz="4400" i="1" dirty="0" err="1" smtClean="0"/>
              <a:t>understeer</a:t>
            </a:r>
            <a:r>
              <a:rPr lang="en-GB" sz="4400" i="1" dirty="0" smtClean="0"/>
              <a:t> or </a:t>
            </a:r>
            <a:r>
              <a:rPr lang="en-GB" sz="4400" i="1" dirty="0" err="1" smtClean="0"/>
              <a:t>oversteer</a:t>
            </a:r>
            <a:r>
              <a:rPr lang="en-GB" sz="4400" i="1" dirty="0" smtClean="0"/>
              <a:t>, there is only under and over yaw acceleration’</a:t>
            </a:r>
            <a:endParaRPr lang="en-GB" sz="4400" dirty="0" smtClean="0"/>
          </a:p>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Summary </a:t>
            </a:r>
            <a:r>
              <a:rPr lang="en-GB" b="1" dirty="0" err="1" smtClean="0"/>
              <a:t>defiinition</a:t>
            </a:r>
            <a:r>
              <a:rPr lang="en-GB" b="1" dirty="0" smtClean="0"/>
              <a:t> of </a:t>
            </a:r>
            <a:r>
              <a:rPr lang="en-GB" b="1" dirty="0" err="1" smtClean="0"/>
              <a:t>oversteer</a:t>
            </a:r>
            <a:r>
              <a:rPr lang="en-GB" b="1" dirty="0" smtClean="0"/>
              <a:t> and </a:t>
            </a:r>
            <a:r>
              <a:rPr lang="en-GB" b="1" dirty="0" err="1" smtClean="0"/>
              <a:t>understeer</a:t>
            </a:r>
            <a:r>
              <a:rPr lang="en-GB" b="1" dirty="0" smtClean="0"/>
              <a:t> by yaw acceleration </a:t>
            </a:r>
            <a:endParaRPr lang="en-GB" dirty="0"/>
          </a:p>
        </p:txBody>
      </p:sp>
      <p:sp>
        <p:nvSpPr>
          <p:cNvPr id="3" name="Content Placeholder 2"/>
          <p:cNvSpPr>
            <a:spLocks noGrp="1"/>
          </p:cNvSpPr>
          <p:nvPr>
            <p:ph idx="1"/>
          </p:nvPr>
        </p:nvSpPr>
        <p:spPr/>
        <p:txBody>
          <a:bodyPr/>
          <a:lstStyle/>
          <a:p>
            <a:pPr lvl="0" indent="17463">
              <a:buNone/>
            </a:pPr>
            <a:r>
              <a:rPr lang="en-GB" i="1" dirty="0" err="1" smtClean="0"/>
              <a:t>Understeer</a:t>
            </a:r>
            <a:r>
              <a:rPr lang="en-GB" i="1" dirty="0" smtClean="0"/>
              <a:t>  occurs (which means under yaw acceleration) because:</a:t>
            </a:r>
            <a:endParaRPr lang="en-GB" dirty="0" smtClean="0"/>
          </a:p>
          <a:p>
            <a:pPr marL="1344613" indent="0"/>
            <a:r>
              <a:rPr lang="en-GB" i="1" dirty="0" smtClean="0"/>
              <a:t>There is not have enough front tire grip</a:t>
            </a:r>
            <a:endParaRPr lang="en-GB" dirty="0" smtClean="0"/>
          </a:p>
          <a:p>
            <a:pPr marL="1344613" indent="0"/>
            <a:r>
              <a:rPr lang="en-GB" i="1" dirty="0" smtClean="0"/>
              <a:t>There is too much rear tire grip</a:t>
            </a:r>
            <a:endParaRPr lang="en-GB" dirty="0" smtClean="0"/>
          </a:p>
          <a:p>
            <a:pPr marL="1344613" indent="0"/>
            <a:r>
              <a:rPr lang="en-GB" i="1" dirty="0" smtClean="0"/>
              <a:t>There is not the ideal weight (and aero)    </a:t>
            </a:r>
          </a:p>
          <a:p>
            <a:pPr marL="1344613" indent="0">
              <a:buNone/>
            </a:pPr>
            <a:r>
              <a:rPr lang="en-GB" i="1" dirty="0" smtClean="0"/>
              <a:t>  distribution (distance a and b)</a:t>
            </a:r>
            <a:endParaRPr lang="en-GB" dirty="0" smtClean="0"/>
          </a:p>
          <a:p>
            <a:pPr marL="1344613" indent="0"/>
            <a:r>
              <a:rPr lang="en-GB" i="1" dirty="0" smtClean="0"/>
              <a:t>There is too much yaw inertia</a:t>
            </a:r>
            <a:endParaRPr lang="en-GB" dirty="0" smtClean="0"/>
          </a:p>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Cornering Process </a:t>
            </a:r>
            <a:endParaRPr lang="en-GB" b="1"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19</a:t>
            </a:fld>
            <a:endParaRPr lang="en-GB"/>
          </a:p>
        </p:txBody>
      </p:sp>
      <p:pic>
        <p:nvPicPr>
          <p:cNvPr id="1026" name="Picture 2"/>
          <p:cNvPicPr>
            <a:picLocks noGrp="1" noChangeAspect="1" noChangeArrowheads="1"/>
          </p:cNvPicPr>
          <p:nvPr>
            <p:ph idx="1"/>
          </p:nvPr>
        </p:nvPicPr>
        <p:blipFill>
          <a:blip r:embed="rId2" cstate="print"/>
          <a:srcRect/>
          <a:stretch>
            <a:fillRect/>
          </a:stretch>
        </p:blipFill>
        <p:spPr bwMode="auto">
          <a:xfrm>
            <a:off x="457200" y="2088020"/>
            <a:ext cx="8229600" cy="3550322"/>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850106"/>
          </a:xfrm>
        </p:spPr>
        <p:txBody>
          <a:bodyPr>
            <a:normAutofit fontScale="90000"/>
          </a:bodyPr>
          <a:lstStyle/>
          <a:p>
            <a:r>
              <a:rPr lang="en-GB" b="1" dirty="0" smtClean="0"/>
              <a:t>Cornering Sequence  by weight transfer </a:t>
            </a:r>
            <a:endParaRPr lang="en-GB" b="1" dirty="0"/>
          </a:p>
        </p:txBody>
      </p:sp>
      <p:sp>
        <p:nvSpPr>
          <p:cNvPr id="3" name="Content Placeholder 2"/>
          <p:cNvSpPr>
            <a:spLocks noGrp="1"/>
          </p:cNvSpPr>
          <p:nvPr>
            <p:ph idx="1"/>
          </p:nvPr>
        </p:nvSpPr>
        <p:spPr>
          <a:xfrm>
            <a:off x="539552" y="1052736"/>
            <a:ext cx="8229600" cy="4525963"/>
          </a:xfrm>
        </p:spPr>
        <p:txBody>
          <a:bodyPr>
            <a:normAutofit/>
          </a:bodyPr>
          <a:lstStyle/>
          <a:p>
            <a:pPr marL="514350" lvl="0" indent="-514350">
              <a:buFont typeface="+mj-lt"/>
              <a:buAutoNum type="arabicPeriod"/>
            </a:pPr>
            <a:r>
              <a:rPr lang="en-GB" sz="2600" dirty="0" smtClean="0"/>
              <a:t>Steering turned to initiate cornering creating a slip angle in front tyre</a:t>
            </a:r>
          </a:p>
          <a:p>
            <a:pPr marL="514350" lvl="0" indent="-514350">
              <a:buFont typeface="+mj-lt"/>
              <a:buAutoNum type="arabicPeriod"/>
            </a:pPr>
            <a:r>
              <a:rPr lang="en-GB" sz="2600" dirty="0" smtClean="0"/>
              <a:t>Front tyre builds up lateral force ( </a:t>
            </a:r>
            <a:r>
              <a:rPr lang="en-GB" sz="2600" dirty="0" err="1" smtClean="0"/>
              <a:t>Fy</a:t>
            </a:r>
            <a:r>
              <a:rPr lang="en-GB" sz="2600" dirty="0" smtClean="0"/>
              <a:t> Front) after initial ¼ rotation delay to distort tyre structure</a:t>
            </a:r>
          </a:p>
          <a:p>
            <a:pPr marL="514350" lvl="0" indent="-514350">
              <a:buFont typeface="+mj-lt"/>
              <a:buAutoNum type="arabicPeriod"/>
            </a:pPr>
            <a:r>
              <a:rPr lang="en-GB" sz="2600" dirty="0" smtClean="0"/>
              <a:t>Geometric weight transfer developed proportional to front lateral force</a:t>
            </a:r>
          </a:p>
          <a:p>
            <a:pPr marL="514350" lvl="0" indent="-514350">
              <a:buFont typeface="+mj-lt"/>
              <a:buAutoNum type="arabicPeriod"/>
            </a:pPr>
            <a:r>
              <a:rPr lang="en-GB" sz="2600" dirty="0" smtClean="0"/>
              <a:t>Vehicle starts to roll in response to lateral acceleration produced by front lateral force</a:t>
            </a:r>
          </a:p>
          <a:p>
            <a:pPr marL="514350" lvl="0" indent="-514350">
              <a:buFont typeface="+mj-lt"/>
              <a:buAutoNum type="arabicPeriod"/>
            </a:pPr>
            <a:r>
              <a:rPr lang="en-GB" sz="2600" dirty="0" smtClean="0"/>
              <a:t>Elastic weight transfer builds up in response to roll angle </a:t>
            </a:r>
          </a:p>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20</a:t>
            </a:fld>
            <a:endParaRPr lang="en-GB"/>
          </a:p>
        </p:txBody>
      </p:sp>
      <p:pic>
        <p:nvPicPr>
          <p:cNvPr id="2050" name="Picture 2"/>
          <p:cNvPicPr>
            <a:picLocks noChangeAspect="1" noChangeArrowheads="1"/>
          </p:cNvPicPr>
          <p:nvPr/>
        </p:nvPicPr>
        <p:blipFill>
          <a:blip r:embed="rId2" cstate="print"/>
          <a:srcRect/>
          <a:stretch>
            <a:fillRect/>
          </a:stretch>
        </p:blipFill>
        <p:spPr bwMode="auto">
          <a:xfrm>
            <a:off x="2627784" y="5079682"/>
            <a:ext cx="4112955" cy="1778318"/>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ormAutofit fontScale="90000"/>
          </a:bodyPr>
          <a:lstStyle/>
          <a:p>
            <a:r>
              <a:rPr lang="en-GB" b="1" dirty="0" smtClean="0"/>
              <a:t>Cornering Sequence by weight transfer</a:t>
            </a:r>
            <a:endParaRPr lang="en-GB" b="1" dirty="0"/>
          </a:p>
        </p:txBody>
      </p:sp>
      <p:sp>
        <p:nvSpPr>
          <p:cNvPr id="3" name="Content Placeholder 2"/>
          <p:cNvSpPr>
            <a:spLocks noGrp="1"/>
          </p:cNvSpPr>
          <p:nvPr>
            <p:ph idx="1"/>
          </p:nvPr>
        </p:nvSpPr>
        <p:spPr>
          <a:xfrm>
            <a:off x="457200" y="1268761"/>
            <a:ext cx="8229600" cy="3888432"/>
          </a:xfrm>
        </p:spPr>
        <p:txBody>
          <a:bodyPr>
            <a:normAutofit lnSpcReduction="10000"/>
          </a:bodyPr>
          <a:lstStyle/>
          <a:p>
            <a:pPr marL="514350" lvl="0" indent="-514350">
              <a:buFont typeface="+mj-lt"/>
              <a:buAutoNum type="arabicPeriod" startAt="5"/>
            </a:pPr>
            <a:r>
              <a:rPr lang="en-GB" sz="2600" dirty="0" smtClean="0"/>
              <a:t>Rear tyre lateral  force (</a:t>
            </a:r>
            <a:r>
              <a:rPr lang="en-GB" sz="2600" dirty="0" err="1" smtClean="0"/>
              <a:t>Fy</a:t>
            </a:r>
            <a:r>
              <a:rPr lang="en-GB" sz="2600" dirty="0" smtClean="0"/>
              <a:t> Rear)  builds up in the same way as the front increasing level of geometric weight transfer </a:t>
            </a:r>
          </a:p>
          <a:p>
            <a:pPr marL="514350" lvl="0" indent="-514350">
              <a:buFont typeface="+mj-lt"/>
              <a:buAutoNum type="arabicPeriod" startAt="5"/>
            </a:pPr>
            <a:r>
              <a:rPr lang="en-GB" sz="2600" dirty="0" smtClean="0"/>
              <a:t>Increased rate of vehicle roll and elastic weight transfer in response to rear lateral force build up </a:t>
            </a:r>
          </a:p>
          <a:p>
            <a:pPr marL="514350" lvl="0" indent="-514350">
              <a:buFont typeface="+mj-lt"/>
              <a:buAutoNum type="arabicPeriod" startAt="5"/>
            </a:pPr>
            <a:r>
              <a:rPr lang="en-GB" sz="2600" dirty="0" smtClean="0"/>
              <a:t>Steady state roll angle achieved.</a:t>
            </a:r>
          </a:p>
          <a:p>
            <a:pPr marL="514350" lvl="0" indent="-514350">
              <a:buFont typeface="+mj-lt"/>
              <a:buAutoNum type="arabicPeriod" startAt="5"/>
            </a:pPr>
            <a:r>
              <a:rPr lang="en-GB" sz="2600" dirty="0" smtClean="0"/>
              <a:t>Dotted lines represent conditions at steady state which are likely to oscillate in practice until damped to constant value</a:t>
            </a:r>
          </a:p>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21</a:t>
            </a:fld>
            <a:endParaRPr lang="en-GB"/>
          </a:p>
        </p:txBody>
      </p:sp>
      <p:pic>
        <p:nvPicPr>
          <p:cNvPr id="6" name="Picture 2"/>
          <p:cNvPicPr>
            <a:picLocks noChangeAspect="1" noChangeArrowheads="1"/>
          </p:cNvPicPr>
          <p:nvPr/>
        </p:nvPicPr>
        <p:blipFill>
          <a:blip r:embed="rId2" cstate="print"/>
          <a:srcRect/>
          <a:stretch>
            <a:fillRect/>
          </a:stretch>
        </p:blipFill>
        <p:spPr bwMode="auto">
          <a:xfrm>
            <a:off x="2339752" y="4581128"/>
            <a:ext cx="4829735" cy="2088232"/>
          </a:xfrm>
          <a:prstGeom prst="rect">
            <a:avLst/>
          </a:prstGeom>
          <a:noFill/>
          <a:ln w="9525">
            <a:noFill/>
            <a:miter lim="800000"/>
            <a:headEnd/>
            <a:tailEnd/>
          </a:ln>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fontScale="90000"/>
          </a:bodyPr>
          <a:lstStyle/>
          <a:p>
            <a:r>
              <a:rPr lang="en-GB" b="1" dirty="0" smtClean="0"/>
              <a:t>Cornering Sequence  by Tyre Lateral Force</a:t>
            </a:r>
            <a:endParaRPr lang="en-GB" b="1"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22</a:t>
            </a:fld>
            <a:endParaRPr lang="en-GB"/>
          </a:p>
        </p:txBody>
      </p:sp>
      <p:pic>
        <p:nvPicPr>
          <p:cNvPr id="5" name="Content Placeholder 4"/>
          <p:cNvPicPr>
            <a:picLocks noGrp="1"/>
          </p:cNvPicPr>
          <p:nvPr>
            <p:ph idx="1"/>
          </p:nvPr>
        </p:nvPicPr>
        <p:blipFill>
          <a:blip r:embed="rId2" cstate="print"/>
          <a:srcRect l="16034" t="13722" r="17273" b="3662"/>
          <a:stretch>
            <a:fillRect/>
          </a:stretch>
        </p:blipFill>
        <p:spPr bwMode="auto">
          <a:xfrm>
            <a:off x="1115616" y="1484784"/>
            <a:ext cx="6477491" cy="4997152"/>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ormAutofit fontScale="90000"/>
          </a:bodyPr>
          <a:lstStyle/>
          <a:p>
            <a:r>
              <a:rPr lang="en-GB" b="1" dirty="0" smtClean="0"/>
              <a:t>Yaw, Yaw Velocity  and Yaw Acceleration  </a:t>
            </a:r>
            <a:br>
              <a:rPr lang="en-GB" b="1" dirty="0" smtClean="0"/>
            </a:br>
            <a:r>
              <a:rPr lang="en-GB" b="1" dirty="0" smtClean="0"/>
              <a:t>Through a Corner </a:t>
            </a:r>
            <a:endParaRPr lang="en-GB" b="1"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23</a:t>
            </a:fld>
            <a:endParaRPr lang="en-GB"/>
          </a:p>
        </p:txBody>
      </p:sp>
      <p:pic>
        <p:nvPicPr>
          <p:cNvPr id="5" name="Content Placeholder 4"/>
          <p:cNvPicPr>
            <a:picLocks noGrp="1"/>
          </p:cNvPicPr>
          <p:nvPr>
            <p:ph idx="1"/>
          </p:nvPr>
        </p:nvPicPr>
        <p:blipFill>
          <a:blip r:embed="rId2" cstate="print"/>
          <a:srcRect l="16476" t="14113" r="17923" b="4053"/>
          <a:stretch>
            <a:fillRect/>
          </a:stretch>
        </p:blipFill>
        <p:spPr bwMode="auto">
          <a:xfrm>
            <a:off x="1403648" y="1772816"/>
            <a:ext cx="6048672" cy="4752528"/>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Vehicle Handling -  Summary Comments from Claude </a:t>
            </a:r>
            <a:r>
              <a:rPr lang="en-GB" b="1" dirty="0" err="1" smtClean="0"/>
              <a:t>Rouelle</a:t>
            </a:r>
            <a:endParaRPr lang="en-GB" b="1" dirty="0"/>
          </a:p>
        </p:txBody>
      </p:sp>
      <p:sp>
        <p:nvSpPr>
          <p:cNvPr id="3" name="Content Placeholder 2"/>
          <p:cNvSpPr>
            <a:spLocks noGrp="1"/>
          </p:cNvSpPr>
          <p:nvPr>
            <p:ph idx="1"/>
          </p:nvPr>
        </p:nvSpPr>
        <p:spPr>
          <a:xfrm>
            <a:off x="457200" y="1600200"/>
            <a:ext cx="8229600" cy="4925144"/>
          </a:xfrm>
        </p:spPr>
        <p:txBody>
          <a:bodyPr>
            <a:normAutofit fontScale="62500" lnSpcReduction="20000"/>
          </a:bodyPr>
          <a:lstStyle/>
          <a:p>
            <a:pPr indent="17463">
              <a:buNone/>
            </a:pPr>
            <a:r>
              <a:rPr lang="en-GB" b="1" dirty="0" smtClean="0"/>
              <a:t> </a:t>
            </a:r>
            <a:endParaRPr lang="en-GB" dirty="0" smtClean="0"/>
          </a:p>
          <a:p>
            <a:pPr lvl="0" indent="17463">
              <a:buNone/>
            </a:pPr>
            <a:r>
              <a:rPr lang="en-GB" sz="3800" dirty="0" smtClean="0"/>
              <a:t>Race car performance is not only about maximum lateral acceleration it is also about longitudinal acceleration.</a:t>
            </a:r>
          </a:p>
          <a:p>
            <a:pPr indent="17463">
              <a:buNone/>
            </a:pPr>
            <a:r>
              <a:rPr lang="en-GB" sz="3800" dirty="0" smtClean="0"/>
              <a:t> </a:t>
            </a:r>
          </a:p>
          <a:p>
            <a:pPr lvl="0" indent="17463">
              <a:buNone/>
            </a:pPr>
            <a:r>
              <a:rPr lang="en-GB" sz="3800" dirty="0" smtClean="0"/>
              <a:t>Lateral and longitudinal accelerations are functions of the tyre’s lateral and longitudinal properties </a:t>
            </a:r>
            <a:r>
              <a:rPr lang="en-GB" sz="3800" u="sng" dirty="0" smtClean="0"/>
              <a:t>and the ability of the driver to exploit them. </a:t>
            </a:r>
            <a:r>
              <a:rPr lang="en-GB" sz="3800" dirty="0" smtClean="0"/>
              <a:t> It is also about yaw acceleration.</a:t>
            </a:r>
          </a:p>
          <a:p>
            <a:pPr indent="17463">
              <a:buNone/>
            </a:pPr>
            <a:r>
              <a:rPr lang="en-GB" sz="3800" dirty="0" smtClean="0"/>
              <a:t> </a:t>
            </a:r>
          </a:p>
          <a:p>
            <a:pPr lvl="0" indent="17463">
              <a:buNone/>
            </a:pPr>
            <a:r>
              <a:rPr lang="en-GB" sz="3800" dirty="0" smtClean="0"/>
              <a:t>Yaw acceleration is a function of the car’s  yaw inertia and the car‘s yaw moment</a:t>
            </a:r>
          </a:p>
          <a:p>
            <a:pPr indent="17463">
              <a:buNone/>
            </a:pPr>
            <a:r>
              <a:rPr lang="en-GB" sz="3800" dirty="0" smtClean="0"/>
              <a:t> </a:t>
            </a:r>
          </a:p>
          <a:p>
            <a:pPr lvl="0" indent="17463">
              <a:buNone/>
            </a:pPr>
            <a:r>
              <a:rPr lang="en-GB" sz="3800" dirty="0" smtClean="0"/>
              <a:t>Yaw inertia needs to be measured on a inertia test rig or determined by calculation </a:t>
            </a:r>
          </a:p>
          <a:p>
            <a:pPr indent="17463">
              <a:buNone/>
            </a:pPr>
            <a:r>
              <a:rPr lang="en-GB" dirty="0" smtClean="0"/>
              <a:t> </a:t>
            </a:r>
          </a:p>
          <a:p>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Vehicle handling -  Summary Comments</a:t>
            </a:r>
            <a:endParaRPr lang="en-GB" dirty="0"/>
          </a:p>
        </p:txBody>
      </p:sp>
      <p:sp>
        <p:nvSpPr>
          <p:cNvPr id="3" name="Content Placeholder 2"/>
          <p:cNvSpPr>
            <a:spLocks noGrp="1"/>
          </p:cNvSpPr>
          <p:nvPr>
            <p:ph idx="1"/>
          </p:nvPr>
        </p:nvSpPr>
        <p:spPr/>
        <p:txBody>
          <a:bodyPr>
            <a:normAutofit fontScale="70000" lnSpcReduction="20000"/>
          </a:bodyPr>
          <a:lstStyle/>
          <a:p>
            <a:pPr lvl="0" indent="17463">
              <a:buNone/>
            </a:pPr>
            <a:r>
              <a:rPr lang="en-GB" sz="4100" dirty="0" smtClean="0"/>
              <a:t>Yaw moment is a function of the tyre’s longitudinal and lateral forces, the wheelbase the front and rear tracks.</a:t>
            </a:r>
          </a:p>
          <a:p>
            <a:pPr indent="17463">
              <a:buNone/>
            </a:pPr>
            <a:endParaRPr lang="en-GB" sz="4100" dirty="0" smtClean="0"/>
          </a:p>
          <a:p>
            <a:pPr lvl="0" indent="17463">
              <a:buNone/>
            </a:pPr>
            <a:r>
              <a:rPr lang="en-GB" sz="4100" dirty="0" smtClean="0"/>
              <a:t>The ideal yaw acceleration on a steering  pad (steady state) is 0</a:t>
            </a:r>
          </a:p>
          <a:p>
            <a:pPr indent="17463">
              <a:buNone/>
            </a:pPr>
            <a:endParaRPr lang="en-GB" sz="4100" dirty="0" smtClean="0"/>
          </a:p>
          <a:p>
            <a:pPr lvl="0" indent="17463">
              <a:buNone/>
            </a:pPr>
            <a:r>
              <a:rPr lang="en-GB" sz="4100" dirty="0" smtClean="0"/>
              <a:t>The ideal yaw acceleration required in transient manoeuvres depends on the speed, and the radius of the corner being negotiated </a:t>
            </a:r>
          </a:p>
          <a:p>
            <a:pPr>
              <a:buNone/>
            </a:pPr>
            <a:r>
              <a:rPr lang="en-GB" dirty="0" smtClean="0"/>
              <a:t>							</a:t>
            </a:r>
            <a:endParaRPr lang="en-GB" dirty="0"/>
          </a:p>
        </p:txBody>
      </p:sp>
      <p:sp>
        <p:nvSpPr>
          <p:cNvPr id="4" name="Slide Number Placeholder 3"/>
          <p:cNvSpPr>
            <a:spLocks noGrp="1"/>
          </p:cNvSpPr>
          <p:nvPr>
            <p:ph type="sldNum" sz="quarter" idx="12"/>
          </p:nvPr>
        </p:nvSpPr>
        <p:spPr/>
        <p:txBody>
          <a:bodyPr/>
          <a:lstStyle/>
          <a:p>
            <a:fld id="{B0D1AE68-C17A-4C4C-87FD-CF065EA66679}" type="slidenum">
              <a:rPr lang="en-GB" smtClean="0"/>
              <a:pPr/>
              <a:t>25</a:t>
            </a:fld>
            <a:endParaRPr lang="en-GB"/>
          </a:p>
        </p:txBody>
      </p:sp>
    </p:spTree>
  </p:cSld>
  <p:clrMapOvr>
    <a:masterClrMapping/>
  </p:clrMapOvr>
</p:sld>
</file>

<file path=ppt/theme/theme1.xml><?xml version="1.0" encoding="utf-8"?>
<a:theme xmlns:a="http://schemas.openxmlformats.org/drawingml/2006/main" name="Office Theme">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156</TotalTime>
  <Words>775</Words>
  <Application>Microsoft Office PowerPoint</Application>
  <PresentationFormat>On-screen Show (4:3)</PresentationFormat>
  <Paragraphs>121</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Transient Behaviour  </vt:lpstr>
      <vt:lpstr>Steady State Behaviour </vt:lpstr>
      <vt:lpstr>Transition </vt:lpstr>
      <vt:lpstr>Balance Between Front and Rear Yaw Moments </vt:lpstr>
      <vt:lpstr>Balancing Yaw Moments </vt:lpstr>
      <vt:lpstr>Balancing Yaw Moments </vt:lpstr>
      <vt:lpstr>Transient Oversteer and Understeer </vt:lpstr>
      <vt:lpstr>Transient Oversteer and Understeer </vt:lpstr>
      <vt:lpstr>Yaw Acceleration </vt:lpstr>
      <vt:lpstr>Increasing Yaw Acceleration Capability of a Vehicle </vt:lpstr>
      <vt:lpstr>Increasing Yaw Acceleration </vt:lpstr>
      <vt:lpstr>Car Responsiveness </vt:lpstr>
      <vt:lpstr>Measuring Yaw Acceleration </vt:lpstr>
      <vt:lpstr>Limitations </vt:lpstr>
      <vt:lpstr>Characterising oversteer and understeer by yaw acceleration </vt:lpstr>
      <vt:lpstr>Understeer and Oversteer by Yaw Acceleration  </vt:lpstr>
      <vt:lpstr>Summary Definition of Oversteer and Understeer by Yaw Acceleration </vt:lpstr>
      <vt:lpstr>Summary defiinition of oversteer and understeer by yaw acceleration </vt:lpstr>
      <vt:lpstr>Cornering Process </vt:lpstr>
      <vt:lpstr>Cornering Sequence  by weight transfer </vt:lpstr>
      <vt:lpstr>Cornering Sequence by weight transfer</vt:lpstr>
      <vt:lpstr>Cornering Sequence  by Tyre Lateral Force</vt:lpstr>
      <vt:lpstr>Yaw, Yaw Velocity  and Yaw Acceleration   Through a Corner </vt:lpstr>
      <vt:lpstr>Vehicle Handling -  Summary Comments from Claude Rouelle</vt:lpstr>
      <vt:lpstr>Vehicle handling -  Summary Comments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Oversteer and Understeer  Part 2</dc:title>
  <dc:creator>fad-rd</dc:creator>
  <cp:lastModifiedBy>Roger</cp:lastModifiedBy>
  <cp:revision>19</cp:revision>
  <dcterms:created xsi:type="dcterms:W3CDTF">2012-01-22T10:00:49Z</dcterms:created>
  <dcterms:modified xsi:type="dcterms:W3CDTF">2012-11-25T12:33:53Z</dcterms:modified>
</cp:coreProperties>
</file>