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92" r:id="rId1"/>
  </p:sldMasterIdLst>
  <p:sldIdLst>
    <p:sldId id="256" r:id="rId2"/>
    <p:sldId id="270" r:id="rId3"/>
    <p:sldId id="257" r:id="rId4"/>
    <p:sldId id="258" r:id="rId5"/>
    <p:sldId id="261" r:id="rId6"/>
    <p:sldId id="271" r:id="rId7"/>
    <p:sldId id="262" r:id="rId8"/>
    <p:sldId id="263" r:id="rId9"/>
    <p:sldId id="264" r:id="rId10"/>
    <p:sldId id="265" r:id="rId11"/>
    <p:sldId id="266" r:id="rId12"/>
    <p:sldId id="267" r:id="rId13"/>
    <p:sldId id="269" r:id="rId14"/>
    <p:sldId id="259" r:id="rId15"/>
    <p:sldId id="272" r:id="rId16"/>
    <p:sldId id="260" r:id="rId17"/>
    <p:sldId id="273" r:id="rId18"/>
    <p:sldId id="274"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3" d="100"/>
          <a:sy n="63" d="100"/>
        </p:scale>
        <p:origin x="8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US"/>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882D7857-304F-4A0D-A882-3A10E70CF423}" type="datetimeFigureOut">
              <a:rPr lang="en-US" smtClean="0"/>
              <a:t>7/9/2020</a:t>
            </a:fld>
            <a:endParaRPr lang="en-US"/>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5280C246-6044-4F6E-B763-CE1F542A4D1E}" type="slidenum">
              <a:rPr lang="en-US" smtClean="0"/>
              <a:t>‹#›</a:t>
            </a:fld>
            <a:endParaRPr lang="en-US"/>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73013701"/>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2D7857-304F-4A0D-A882-3A10E70CF423}"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23649760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US"/>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882D7857-304F-4A0D-A882-3A10E70CF423}" type="datetimeFigureOut">
              <a:rPr lang="en-US" smtClean="0"/>
              <a:t>7/9/2020</a:t>
            </a:fld>
            <a:endParaRPr lang="en-US"/>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5280C246-6044-4F6E-B763-CE1F542A4D1E}" type="slidenum">
              <a:rPr lang="en-US" smtClean="0"/>
              <a:t>‹#›</a:t>
            </a:fld>
            <a:endParaRPr lang="en-US"/>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extLst>
      <p:ext uri="{BB962C8B-B14F-4D97-AF65-F5344CB8AC3E}">
        <p14:creationId xmlns:p14="http://schemas.microsoft.com/office/powerpoint/2010/main" val="15079998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2D7857-304F-4A0D-A882-3A10E70CF423}" type="datetimeFigureOut">
              <a:rPr lang="en-US" smtClean="0"/>
              <a:t>7/9/2020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2607895606"/>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2D7857-304F-4A0D-A882-3A10E70CF423}" type="datetimeFigureOut">
              <a:rPr lang="en-US" smtClean="0"/>
              <a:t>7/9/2020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3286144489"/>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2D7857-304F-4A0D-A882-3A10E70CF423}" type="datetimeFigureOut">
              <a:rPr lang="en-US" smtClean="0"/>
              <a:t>7/9/2020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30110910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2D7857-304F-4A0D-A882-3A10E70CF423}" type="datetimeFigureOut">
              <a:rPr lang="en-US" smtClean="0"/>
              <a:t>7/9/2020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3856927206"/>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US"/>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882D7857-304F-4A0D-A882-3A10E70CF423}" type="datetimeFigureOut">
              <a:rPr lang="en-US" smtClean="0"/>
              <a:t>7/9/2020</a:t>
            </a:fld>
            <a:endParaRPr lang="en-US"/>
          </a:p>
        </p:txBody>
      </p:sp>
      <p:sp>
        <p:nvSpPr>
          <p:cNvPr id="6" name="Footer Placeholder 5"/>
          <p:cNvSpPr>
            <a:spLocks noGrp="1"/>
          </p:cNvSpPr>
          <p:nvPr>
            <p:ph type="ftr" sz="quarter" idx="11"/>
          </p:nvPr>
        </p:nvSpPr>
        <p:spPr>
          <a:xfrm>
            <a:off x="2103620" y="6375679"/>
            <a:ext cx="3482179" cy="345796"/>
          </a:xfrm>
        </p:spPr>
        <p:txBody>
          <a:bodyPr/>
          <a:lstStyle/>
          <a:p>
            <a:endParaRPr lang="en-US"/>
          </a:p>
        </p:txBody>
      </p:sp>
      <p:sp>
        <p:nvSpPr>
          <p:cNvPr id="7" name="Slide Number Placeholder 6"/>
          <p:cNvSpPr>
            <a:spLocks noGrp="1"/>
          </p:cNvSpPr>
          <p:nvPr>
            <p:ph type="sldNum" sz="quarter" idx="12"/>
          </p:nvPr>
        </p:nvSpPr>
        <p:spPr>
          <a:xfrm>
            <a:off x="5691014" y="6375679"/>
            <a:ext cx="1232456" cy="345796"/>
          </a:xfrm>
        </p:spPr>
        <p:txBody>
          <a:bodyPr/>
          <a:lstStyle/>
          <a:p>
            <a:fld id="{5280C246-6044-4F6E-B763-CE1F542A4D1E}" type="slidenum">
              <a:rPr lang="en-US" smtClean="0"/>
              <a:t>‹#›</a:t>
            </a:fld>
            <a:endParaRPr lang="en-US"/>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535558521"/>
      </p:ext>
    </p:extLst>
  </p:cSld>
  <p:clrMapOvr>
    <a:masterClrMapping/>
  </p:clrMapOvr>
  <p:extLst>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US"/>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882D7857-304F-4A0D-A882-3A10E70CF423}" type="datetimeFigureOut">
              <a:rPr lang="en-US" smtClean="0"/>
              <a:t>7/9/2020</a:t>
            </a:fld>
            <a:endParaRPr lang="en-US"/>
          </a:p>
        </p:txBody>
      </p:sp>
      <p:sp>
        <p:nvSpPr>
          <p:cNvPr id="6" name="Footer Placeholder 5"/>
          <p:cNvSpPr>
            <a:spLocks noGrp="1"/>
          </p:cNvSpPr>
          <p:nvPr>
            <p:ph type="ftr" sz="quarter" idx="11"/>
          </p:nvPr>
        </p:nvSpPr>
        <p:spPr>
          <a:xfrm>
            <a:off x="2103621" y="6375679"/>
            <a:ext cx="3482178" cy="345796"/>
          </a:xfrm>
        </p:spPr>
        <p:txBody>
          <a:bodyPr/>
          <a:lstStyle/>
          <a:p>
            <a:endParaRPr lang="en-US"/>
          </a:p>
        </p:txBody>
      </p:sp>
      <p:sp>
        <p:nvSpPr>
          <p:cNvPr id="7" name="Slide Number Placeholder 6"/>
          <p:cNvSpPr>
            <a:spLocks noGrp="1"/>
          </p:cNvSpPr>
          <p:nvPr>
            <p:ph type="sldNum" sz="quarter" idx="12"/>
          </p:nvPr>
        </p:nvSpPr>
        <p:spPr>
          <a:xfrm>
            <a:off x="5687568" y="6375679"/>
            <a:ext cx="1234440" cy="345796"/>
          </a:xfrm>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326916225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2D7857-304F-4A0D-A882-3A10E70CF423}"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13816696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2D7857-304F-4A0D-A882-3A10E70CF423}" type="datetimeFigureOut">
              <a:rPr lang="en-US" smtClean="0"/>
              <a:t>7/9/2020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80C246-6044-4F6E-B763-CE1F542A4D1E}" type="slidenum">
              <a:rPr lang="en-US" smtClean="0"/>
              <a:t>‹#›</a:t>
            </a:fld>
            <a:endParaRPr lang="en-US"/>
          </a:p>
        </p:txBody>
      </p:sp>
    </p:spTree>
    <p:extLst>
      <p:ext uri="{BB962C8B-B14F-4D97-AF65-F5344CB8AC3E}">
        <p14:creationId xmlns:p14="http://schemas.microsoft.com/office/powerpoint/2010/main" val="48424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882D7857-304F-4A0D-A882-3A10E70CF423}" type="datetimeFigureOut">
              <a:rPr lang="en-US" smtClean="0"/>
              <a:t>7/9/2020</a:t>
            </a:fld>
            <a:endParaRPr lang="en-US"/>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5280C246-6044-4F6E-B763-CE1F542A4D1E}" type="slidenum">
              <a:rPr lang="en-US" smtClean="0"/>
              <a:t>‹#›</a:t>
            </a:fld>
            <a:endParaRPr lang="en-US"/>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997375907"/>
      </p:ext>
    </p:extLst>
  </p:cSld>
  <p:clrMap bg1="dk1" tx1="lt1" bg2="dk2" tx2="lt2" accent1="accent1" accent2="accent2" accent3="accent3" accent4="accent4" accent5="accent5" accent6="accent6" hlink="hlink" folHlink="folHlink"/>
  <p:sldLayoutIdLst>
    <p:sldLayoutId id="2147484093" r:id="rId1"/>
    <p:sldLayoutId id="2147484094" r:id="rId2"/>
    <p:sldLayoutId id="2147484095" r:id="rId3"/>
    <p:sldLayoutId id="2147484096" r:id="rId4"/>
    <p:sldLayoutId id="2147484097" r:id="rId5"/>
    <p:sldLayoutId id="2147484098" r:id="rId6"/>
    <p:sldLayoutId id="2147484099" r:id="rId7"/>
    <p:sldLayoutId id="2147484100" r:id="rId8"/>
    <p:sldLayoutId id="2147484101" r:id="rId9"/>
    <p:sldLayoutId id="2147484102" r:id="rId10"/>
    <p:sldLayoutId id="2147484103"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38862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media2.m4a"/><Relationship Id="rId2" Type="http://schemas.microsoft.com/office/2007/relationships/media" Target="../media/media2.m4a"/><Relationship Id="rId1" Type="http://schemas.openxmlformats.org/officeDocument/2006/relationships/tags" Target="../tags/tag2.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audio" Target="../media/media3.m4a"/><Relationship Id="rId7" Type="http://schemas.openxmlformats.org/officeDocument/2006/relationships/image" Target="../media/image2.png"/><Relationship Id="rId2" Type="http://schemas.microsoft.com/office/2007/relationships/media" Target="../media/media3.m4a"/><Relationship Id="rId1" Type="http://schemas.openxmlformats.org/officeDocument/2006/relationships/tags" Target="../tags/tag3.xml"/><Relationship Id="rId6" Type="http://schemas.openxmlformats.org/officeDocument/2006/relationships/hyperlink" Target="https://www.piqsels.com/en/search?q=artificial+intelligence" TargetMode="External"/><Relationship Id="rId5" Type="http://schemas.openxmlformats.org/officeDocument/2006/relationships/image" Target="../media/image3.jpg"/><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7" Type="http://schemas.openxmlformats.org/officeDocument/2006/relationships/image" Target="../media/image2.png"/><Relationship Id="rId2" Type="http://schemas.microsoft.com/office/2007/relationships/media" Target="../media/media4.m4a"/><Relationship Id="rId1" Type="http://schemas.openxmlformats.org/officeDocument/2006/relationships/tags" Target="../tags/tag4.xml"/><Relationship Id="rId6" Type="http://schemas.openxmlformats.org/officeDocument/2006/relationships/hyperlink" Target="http://elgarblog.wordpress.com/2014/07/22/innovation-for-a-better-future" TargetMode="External"/><Relationship Id="rId5" Type="http://schemas.openxmlformats.org/officeDocument/2006/relationships/image" Target="../media/image4.jpg"/><Relationship Id="rId4"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audio" Target="../media/media5.m4a"/><Relationship Id="rId7" Type="http://schemas.openxmlformats.org/officeDocument/2006/relationships/image" Target="../media/image2.png"/><Relationship Id="rId2" Type="http://schemas.microsoft.com/office/2007/relationships/media" Target="../media/media5.m4a"/><Relationship Id="rId1" Type="http://schemas.openxmlformats.org/officeDocument/2006/relationships/tags" Target="../tags/tag5.xml"/><Relationship Id="rId6" Type="http://schemas.openxmlformats.org/officeDocument/2006/relationships/hyperlink" Target="https://singularityhub.com/2018/04/26/how-larger-organizations-can-embrace-innovation-in-digital-health/" TargetMode="External"/><Relationship Id="rId5" Type="http://schemas.openxmlformats.org/officeDocument/2006/relationships/image" Target="../media/image5.jpg"/><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audio" Target="../media/media6.m4a"/><Relationship Id="rId7" Type="http://schemas.openxmlformats.org/officeDocument/2006/relationships/image" Target="../media/image2.png"/><Relationship Id="rId2" Type="http://schemas.microsoft.com/office/2007/relationships/media" Target="../media/media6.m4a"/><Relationship Id="rId1" Type="http://schemas.openxmlformats.org/officeDocument/2006/relationships/tags" Target="../tags/tag6.xml"/><Relationship Id="rId6" Type="http://schemas.openxmlformats.org/officeDocument/2006/relationships/hyperlink" Target="https://postshift.com/research-hr-role/" TargetMode="External"/><Relationship Id="rId5" Type="http://schemas.openxmlformats.org/officeDocument/2006/relationships/image" Target="../media/image6.jpg"/><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audio" Target="../media/media7.m4a"/><Relationship Id="rId7" Type="http://schemas.openxmlformats.org/officeDocument/2006/relationships/image" Target="../media/image2.png"/><Relationship Id="rId2" Type="http://schemas.microsoft.com/office/2007/relationships/media" Target="../media/media7.m4a"/><Relationship Id="rId1" Type="http://schemas.openxmlformats.org/officeDocument/2006/relationships/tags" Target="../tags/tag7.xml"/><Relationship Id="rId6" Type="http://schemas.openxmlformats.org/officeDocument/2006/relationships/hyperlink" Target="https://www.foodista.com/recipe/BD3M5Q2F/valentine-s-day-flower-bouquet-fruit-jelly-dessert" TargetMode="External"/><Relationship Id="rId5" Type="http://schemas.openxmlformats.org/officeDocument/2006/relationships/image" Target="../media/image7.jpg"/><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audio" Target="../media/media8.m4a"/><Relationship Id="rId7" Type="http://schemas.openxmlformats.org/officeDocument/2006/relationships/image" Target="../media/image2.png"/><Relationship Id="rId2" Type="http://schemas.microsoft.com/office/2007/relationships/media" Target="../media/media8.m4a"/><Relationship Id="rId1" Type="http://schemas.openxmlformats.org/officeDocument/2006/relationships/tags" Target="../tags/tag8.xml"/><Relationship Id="rId6" Type="http://schemas.openxmlformats.org/officeDocument/2006/relationships/hyperlink" Target="http://myriammahiques.blogspot.com/2009/10/students-and-problems-of-creativity-in.html" TargetMode="External"/><Relationship Id="rId5" Type="http://schemas.openxmlformats.org/officeDocument/2006/relationships/image" Target="../media/image8.jpg"/><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audio" Target="../media/media9.m4a"/><Relationship Id="rId7" Type="http://schemas.openxmlformats.org/officeDocument/2006/relationships/image" Target="../media/image2.png"/><Relationship Id="rId2" Type="http://schemas.microsoft.com/office/2007/relationships/media" Target="../media/media9.m4a"/><Relationship Id="rId1" Type="http://schemas.openxmlformats.org/officeDocument/2006/relationships/tags" Target="../tags/tag9.xml"/><Relationship Id="rId6" Type="http://schemas.openxmlformats.org/officeDocument/2006/relationships/hyperlink" Target="https://health-innovations.org/2015/07/16/researchers-begin-to-map-unexpected-death-in-epilepsy-via-neurostimulation-in-human-study/" TargetMode="External"/><Relationship Id="rId5" Type="http://schemas.openxmlformats.org/officeDocument/2006/relationships/image" Target="../media/image9.png"/><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audio" Target="../media/media10.m4a"/><Relationship Id="rId7" Type="http://schemas.openxmlformats.org/officeDocument/2006/relationships/image" Target="../media/image2.png"/><Relationship Id="rId2" Type="http://schemas.microsoft.com/office/2007/relationships/media" Target="../media/media10.m4a"/><Relationship Id="rId1" Type="http://schemas.openxmlformats.org/officeDocument/2006/relationships/tags" Target="../tags/tag10.xml"/><Relationship Id="rId6" Type="http://schemas.openxmlformats.org/officeDocument/2006/relationships/hyperlink" Target="http://www.htxt.co.za/2014/06/24/innovation-hub-wants-to-bring-science-and-technology-to-the-youth/" TargetMode="External"/><Relationship Id="rId5" Type="http://schemas.openxmlformats.org/officeDocument/2006/relationships/image" Target="../media/image10.jpg"/><Relationship Id="rId4"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hyperlink" Target="http://www.russianfashionblog.com/index.php/2013/03/traditional-russian-scarves/" TargetMode="External"/><Relationship Id="rId3" Type="http://schemas.openxmlformats.org/officeDocument/2006/relationships/audio" Target="../media/media11.m4a"/><Relationship Id="rId7" Type="http://schemas.openxmlformats.org/officeDocument/2006/relationships/image" Target="../media/image12.jpg"/><Relationship Id="rId2" Type="http://schemas.microsoft.com/office/2007/relationships/media" Target="../media/media11.m4a"/><Relationship Id="rId1" Type="http://schemas.openxmlformats.org/officeDocument/2006/relationships/tags" Target="../tags/tag11.xml"/><Relationship Id="rId6" Type="http://schemas.openxmlformats.org/officeDocument/2006/relationships/hyperlink" Target="https://elifesciences.org/subjects/plant-biology?page=4" TargetMode="External"/><Relationship Id="rId5" Type="http://schemas.openxmlformats.org/officeDocument/2006/relationships/image" Target="../media/image11.jpg"/><Relationship Id="rId4" Type="http://schemas.openxmlformats.org/officeDocument/2006/relationships/slideLayout" Target="../slideLayouts/slideLayout2.xml"/><Relationship Id="rId9" Type="http://schemas.openxmlformats.org/officeDocument/2006/relationships/image" Target="../media/image2.png"/></Relationships>
</file>

<file path=ppt/slides/_rels/slide12.xml.rels><?xml version="1.0" encoding="UTF-8" standalone="yes"?>
<Relationships xmlns="http://schemas.openxmlformats.org/package/2006/relationships"><Relationship Id="rId3" Type="http://schemas.openxmlformats.org/officeDocument/2006/relationships/audio" Target="../media/media12.m4a"/><Relationship Id="rId7" Type="http://schemas.openxmlformats.org/officeDocument/2006/relationships/image" Target="../media/image2.png"/><Relationship Id="rId2" Type="http://schemas.microsoft.com/office/2007/relationships/media" Target="../media/media12.m4a"/><Relationship Id="rId1" Type="http://schemas.openxmlformats.org/officeDocument/2006/relationships/tags" Target="../tags/tag12.xml"/><Relationship Id="rId6" Type="http://schemas.openxmlformats.org/officeDocument/2006/relationships/hyperlink" Target="https://scielo.conicyt.cl/scielo.php?script=sci_arttext&amp;pid=S0718-27242015000400006" TargetMode="External"/><Relationship Id="rId5" Type="http://schemas.openxmlformats.org/officeDocument/2006/relationships/image" Target="../media/image13.jpg"/><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hyperlink" Target="https://thinkingaboutmuseums.com/2020/02/29/intention-reflection-and-onboarding-offboarding/" TargetMode="External"/><Relationship Id="rId3" Type="http://schemas.openxmlformats.org/officeDocument/2006/relationships/audio" Target="../media/media13.m4a"/><Relationship Id="rId7" Type="http://schemas.openxmlformats.org/officeDocument/2006/relationships/image" Target="../media/image15.jpeg"/><Relationship Id="rId2" Type="http://schemas.microsoft.com/office/2007/relationships/media" Target="../media/media13.m4a"/><Relationship Id="rId1" Type="http://schemas.openxmlformats.org/officeDocument/2006/relationships/tags" Target="../tags/tag13.xml"/><Relationship Id="rId6" Type="http://schemas.openxmlformats.org/officeDocument/2006/relationships/hyperlink" Target="https://uminntilt.com/2014/08/01/reflective-writing/" TargetMode="External"/><Relationship Id="rId5" Type="http://schemas.openxmlformats.org/officeDocument/2006/relationships/image" Target="../media/image14.png"/><Relationship Id="rId10" Type="http://schemas.openxmlformats.org/officeDocument/2006/relationships/image" Target="../media/image2.png"/><Relationship Id="rId4" Type="http://schemas.openxmlformats.org/officeDocument/2006/relationships/slideLayout" Target="../slideLayouts/slideLayout2.xml"/><Relationship Id="rId9" Type="http://schemas.openxmlformats.org/officeDocument/2006/relationships/hyperlink" Target="https://creativecommons.org/licenses/by/3.0/" TargetMode="External"/></Relationships>
</file>

<file path=ppt/slides/_rels/slide14.xml.rels><?xml version="1.0" encoding="UTF-8" standalone="yes"?>
<Relationships xmlns="http://schemas.openxmlformats.org/package/2006/relationships"><Relationship Id="rId3" Type="http://schemas.openxmlformats.org/officeDocument/2006/relationships/audio" Target="../media/media14.m4a"/><Relationship Id="rId7" Type="http://schemas.openxmlformats.org/officeDocument/2006/relationships/image" Target="../media/image2.png"/><Relationship Id="rId2" Type="http://schemas.microsoft.com/office/2007/relationships/media" Target="../media/media14.m4a"/><Relationship Id="rId1" Type="http://schemas.openxmlformats.org/officeDocument/2006/relationships/tags" Target="../tags/tag14.xml"/><Relationship Id="rId6" Type="http://schemas.openxmlformats.org/officeDocument/2006/relationships/hyperlink" Target="https://www.maxpixel.net/Highway-Creativity-Idea-Lightbulb-Innovation-3447090" TargetMode="External"/><Relationship Id="rId5" Type="http://schemas.openxmlformats.org/officeDocument/2006/relationships/image" Target="../media/image16.jpg"/><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3" Type="http://schemas.openxmlformats.org/officeDocument/2006/relationships/slideLayout" Target="../slideLayouts/slideLayout1.xml"/><Relationship Id="rId7" Type="http://schemas.openxmlformats.org/officeDocument/2006/relationships/hyperlink" Target="https://www.crookedbrains.net/2013/08/cool-flower-inspired-products-designs.html" TargetMode="External"/><Relationship Id="rId2" Type="http://schemas.openxmlformats.org/officeDocument/2006/relationships/audio" Target="../media/media15.m4a"/><Relationship Id="rId1" Type="http://schemas.microsoft.com/office/2007/relationships/media" Target="../media/media15.m4a"/><Relationship Id="rId6" Type="http://schemas.openxmlformats.org/officeDocument/2006/relationships/image" Target="../media/image18.jpg"/><Relationship Id="rId5" Type="http://schemas.openxmlformats.org/officeDocument/2006/relationships/hyperlink" Target="https://pxhere.com/en/photo/679657" TargetMode="External"/><Relationship Id="rId4" Type="http://schemas.openxmlformats.org/officeDocument/2006/relationships/image" Target="../media/image17.jpeg"/><Relationship Id="rId9" Type="http://schemas.openxmlformats.org/officeDocument/2006/relationships/image" Target="../media/image2.png"/></Relationships>
</file>

<file path=ppt/slides/_rels/slide16.xml.rels><?xml version="1.0" encoding="UTF-8" standalone="yes"?>
<Relationships xmlns="http://schemas.openxmlformats.org/package/2006/relationships"><Relationship Id="rId8" Type="http://schemas.openxmlformats.org/officeDocument/2006/relationships/hyperlink" Target="https://creativecommons.org/licenses/by-nc-sa/3.0/" TargetMode="External"/><Relationship Id="rId3" Type="http://schemas.openxmlformats.org/officeDocument/2006/relationships/hyperlink" Target="https://www.emerald.com/insight/search?q=F.%20Terblanche" TargetMode="External"/><Relationship Id="rId7" Type="http://schemas.openxmlformats.org/officeDocument/2006/relationships/hyperlink" Target="http://www.messersmith.name/wordpress/2010/07/23/flowermania/" TargetMode="External"/><Relationship Id="rId2" Type="http://schemas.openxmlformats.org/officeDocument/2006/relationships/hyperlink" Target="https://www.emerald.com/insight/search?q=E.C.%20Martins" TargetMode="External"/><Relationship Id="rId1" Type="http://schemas.openxmlformats.org/officeDocument/2006/relationships/slideLayout" Target="../slideLayouts/slideLayout2.xml"/><Relationship Id="rId6" Type="http://schemas.openxmlformats.org/officeDocument/2006/relationships/image" Target="../media/image19.jpg"/><Relationship Id="rId5" Type="http://schemas.openxmlformats.org/officeDocument/2006/relationships/hyperlink" Target="https://doi.org/10.1108/14601060310456337" TargetMode="External"/><Relationship Id="rId4" Type="http://schemas.openxmlformats.org/officeDocument/2006/relationships/hyperlink" Target="https://www.emerald.com/insight/publication/issn/1460-1060"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northeastern.edu/graduate/blog/innovation-process/" TargetMode="External"/><Relationship Id="rId7" Type="http://schemas.openxmlformats.org/officeDocument/2006/relationships/hyperlink" Target="https://www.scitecheuropa.eu/bioinspired-materials-from-evolution-to-innovation/97809/" TargetMode="External"/><Relationship Id="rId2" Type="http://schemas.openxmlformats.org/officeDocument/2006/relationships/hyperlink" Target="https://www.mjvinnovation.com/blog/open-and-closed-innovation-what-are-the-differences/" TargetMode="External"/><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hyperlink" Target="https://sloanreview.mit.edu/article/the-five-stages-of-successful-innovation" TargetMode="External"/><Relationship Id="rId4" Type="http://schemas.openxmlformats.org/officeDocument/2006/relationships/hyperlink" Target="https://www.cleverism.com/innovation-process-definition-models-tip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A4353E5-F6CB-4FD4-B621-BA5CE0A82623}"/>
              </a:ext>
            </a:extLst>
          </p:cNvPr>
          <p:cNvPicPr>
            <a:picLocks noChangeAspect="1"/>
          </p:cNvPicPr>
          <p:nvPr/>
        </p:nvPicPr>
        <p:blipFill rotWithShape="1">
          <a:blip r:embed="rId5"/>
          <a:srcRect t="8537"/>
          <a:stretch/>
        </p:blipFill>
        <p:spPr>
          <a:xfrm>
            <a:off x="20" y="10"/>
            <a:ext cx="12191980" cy="6857990"/>
          </a:xfrm>
          <a:prstGeom prst="rect">
            <a:avLst/>
          </a:prstGeom>
        </p:spPr>
      </p:pic>
      <p:sp>
        <p:nvSpPr>
          <p:cNvPr id="10" name="Freeform: Shape 9">
            <a:extLst>
              <a:ext uri="{FF2B5EF4-FFF2-40B4-BE49-F238E27FC236}">
                <a16:creationId xmlns:a16="http://schemas.microsoft.com/office/drawing/2014/main" id="{B72D289C-3FA2-4E6E-964E-B52C692AA3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14464" y="0"/>
            <a:ext cx="10777537" cy="6858000"/>
          </a:xfrm>
          <a:custGeom>
            <a:avLst/>
            <a:gdLst>
              <a:gd name="connsiteX0" fmla="*/ 0 w 10777537"/>
              <a:gd name="connsiteY0" fmla="*/ 0 h 6858000"/>
              <a:gd name="connsiteX1" fmla="*/ 10777537 w 10777537"/>
              <a:gd name="connsiteY1" fmla="*/ 0 h 6858000"/>
              <a:gd name="connsiteX2" fmla="*/ 10777537 w 10777537"/>
              <a:gd name="connsiteY2" fmla="*/ 6858000 h 6858000"/>
              <a:gd name="connsiteX3" fmla="*/ 0 w 10777537"/>
              <a:gd name="connsiteY3" fmla="*/ 6858000 h 6858000"/>
              <a:gd name="connsiteX4" fmla="*/ 23812 w 10777537"/>
              <a:gd name="connsiteY4" fmla="*/ 6769100 h 6858000"/>
              <a:gd name="connsiteX5" fmla="*/ 47625 w 10777537"/>
              <a:gd name="connsiteY5" fmla="*/ 6681788 h 6858000"/>
              <a:gd name="connsiteX6" fmla="*/ 74612 w 10777537"/>
              <a:gd name="connsiteY6" fmla="*/ 6596063 h 6858000"/>
              <a:gd name="connsiteX7" fmla="*/ 104775 w 10777537"/>
              <a:gd name="connsiteY7" fmla="*/ 6513513 h 6858000"/>
              <a:gd name="connsiteX8" fmla="*/ 141287 w 10777537"/>
              <a:gd name="connsiteY8" fmla="*/ 6435725 h 6858000"/>
              <a:gd name="connsiteX9" fmla="*/ 184150 w 10777537"/>
              <a:gd name="connsiteY9" fmla="*/ 6362700 h 6858000"/>
              <a:gd name="connsiteX10" fmla="*/ 230188 w 10777537"/>
              <a:gd name="connsiteY10" fmla="*/ 6300788 h 6858000"/>
              <a:gd name="connsiteX11" fmla="*/ 282575 w 10777537"/>
              <a:gd name="connsiteY11" fmla="*/ 6243638 h 6858000"/>
              <a:gd name="connsiteX12" fmla="*/ 339725 w 10777537"/>
              <a:gd name="connsiteY12" fmla="*/ 6188075 h 6858000"/>
              <a:gd name="connsiteX13" fmla="*/ 403225 w 10777537"/>
              <a:gd name="connsiteY13" fmla="*/ 6134100 h 6858000"/>
              <a:gd name="connsiteX14" fmla="*/ 466725 w 10777537"/>
              <a:gd name="connsiteY14" fmla="*/ 6084888 h 6858000"/>
              <a:gd name="connsiteX15" fmla="*/ 533400 w 10777537"/>
              <a:gd name="connsiteY15" fmla="*/ 6032500 h 6858000"/>
              <a:gd name="connsiteX16" fmla="*/ 601663 w 10777537"/>
              <a:gd name="connsiteY16" fmla="*/ 5983288 h 6858000"/>
              <a:gd name="connsiteX17" fmla="*/ 666750 w 10777537"/>
              <a:gd name="connsiteY17" fmla="*/ 5930900 h 6858000"/>
              <a:gd name="connsiteX18" fmla="*/ 731838 w 10777537"/>
              <a:gd name="connsiteY18" fmla="*/ 5878513 h 6858000"/>
              <a:gd name="connsiteX19" fmla="*/ 792163 w 10777537"/>
              <a:gd name="connsiteY19" fmla="*/ 5824538 h 6858000"/>
              <a:gd name="connsiteX20" fmla="*/ 847725 w 10777537"/>
              <a:gd name="connsiteY20" fmla="*/ 5767388 h 6858000"/>
              <a:gd name="connsiteX21" fmla="*/ 896938 w 10777537"/>
              <a:gd name="connsiteY21" fmla="*/ 5707063 h 6858000"/>
              <a:gd name="connsiteX22" fmla="*/ 941388 w 10777537"/>
              <a:gd name="connsiteY22" fmla="*/ 5643563 h 6858000"/>
              <a:gd name="connsiteX23" fmla="*/ 974725 w 10777537"/>
              <a:gd name="connsiteY23" fmla="*/ 5575300 h 6858000"/>
              <a:gd name="connsiteX24" fmla="*/ 1000125 w 10777537"/>
              <a:gd name="connsiteY24" fmla="*/ 5499100 h 6858000"/>
              <a:gd name="connsiteX25" fmla="*/ 1014413 w 10777537"/>
              <a:gd name="connsiteY25" fmla="*/ 5418138 h 6858000"/>
              <a:gd name="connsiteX26" fmla="*/ 1020763 w 10777537"/>
              <a:gd name="connsiteY26" fmla="*/ 5334000 h 6858000"/>
              <a:gd name="connsiteX27" fmla="*/ 1020763 w 10777537"/>
              <a:gd name="connsiteY27" fmla="*/ 5249863 h 6858000"/>
              <a:gd name="connsiteX28" fmla="*/ 1014413 w 10777537"/>
              <a:gd name="connsiteY28" fmla="*/ 5162550 h 6858000"/>
              <a:gd name="connsiteX29" fmla="*/ 1003300 w 10777537"/>
              <a:gd name="connsiteY29" fmla="*/ 5072063 h 6858000"/>
              <a:gd name="connsiteX30" fmla="*/ 990600 w 10777537"/>
              <a:gd name="connsiteY30" fmla="*/ 4983163 h 6858000"/>
              <a:gd name="connsiteX31" fmla="*/ 979488 w 10777537"/>
              <a:gd name="connsiteY31" fmla="*/ 4894263 h 6858000"/>
              <a:gd name="connsiteX32" fmla="*/ 968375 w 10777537"/>
              <a:gd name="connsiteY32" fmla="*/ 4805363 h 6858000"/>
              <a:gd name="connsiteX33" fmla="*/ 960438 w 10777537"/>
              <a:gd name="connsiteY33" fmla="*/ 4714875 h 6858000"/>
              <a:gd name="connsiteX34" fmla="*/ 957263 w 10777537"/>
              <a:gd name="connsiteY34" fmla="*/ 4627563 h 6858000"/>
              <a:gd name="connsiteX35" fmla="*/ 962025 w 10777537"/>
              <a:gd name="connsiteY35" fmla="*/ 4543425 h 6858000"/>
              <a:gd name="connsiteX36" fmla="*/ 973138 w 10777537"/>
              <a:gd name="connsiteY36" fmla="*/ 4459288 h 6858000"/>
              <a:gd name="connsiteX37" fmla="*/ 993775 w 10777537"/>
              <a:gd name="connsiteY37" fmla="*/ 4381500 h 6858000"/>
              <a:gd name="connsiteX38" fmla="*/ 1022350 w 10777537"/>
              <a:gd name="connsiteY38" fmla="*/ 4302125 h 6858000"/>
              <a:gd name="connsiteX39" fmla="*/ 1057275 w 10777537"/>
              <a:gd name="connsiteY39" fmla="*/ 4224338 h 6858000"/>
              <a:gd name="connsiteX40" fmla="*/ 1098550 w 10777537"/>
              <a:gd name="connsiteY40" fmla="*/ 4146550 h 6858000"/>
              <a:gd name="connsiteX41" fmla="*/ 1143000 w 10777537"/>
              <a:gd name="connsiteY41" fmla="*/ 4068763 h 6858000"/>
              <a:gd name="connsiteX42" fmla="*/ 1189038 w 10777537"/>
              <a:gd name="connsiteY42" fmla="*/ 3989388 h 6858000"/>
              <a:gd name="connsiteX43" fmla="*/ 1235075 w 10777537"/>
              <a:gd name="connsiteY43" fmla="*/ 3913188 h 6858000"/>
              <a:gd name="connsiteX44" fmla="*/ 1277938 w 10777537"/>
              <a:gd name="connsiteY44" fmla="*/ 3833813 h 6858000"/>
              <a:gd name="connsiteX45" fmla="*/ 1317625 w 10777537"/>
              <a:gd name="connsiteY45" fmla="*/ 3756025 h 6858000"/>
              <a:gd name="connsiteX46" fmla="*/ 1350963 w 10777537"/>
              <a:gd name="connsiteY46" fmla="*/ 3673475 h 6858000"/>
              <a:gd name="connsiteX47" fmla="*/ 1377950 w 10777537"/>
              <a:gd name="connsiteY47" fmla="*/ 3592513 h 6858000"/>
              <a:gd name="connsiteX48" fmla="*/ 1393825 w 10777537"/>
              <a:gd name="connsiteY48" fmla="*/ 3511550 h 6858000"/>
              <a:gd name="connsiteX49" fmla="*/ 1400175 w 10777537"/>
              <a:gd name="connsiteY49" fmla="*/ 3429000 h 6858000"/>
              <a:gd name="connsiteX50" fmla="*/ 1393825 w 10777537"/>
              <a:gd name="connsiteY50" fmla="*/ 3346450 h 6858000"/>
              <a:gd name="connsiteX51" fmla="*/ 1377950 w 10777537"/>
              <a:gd name="connsiteY51" fmla="*/ 3265488 h 6858000"/>
              <a:gd name="connsiteX52" fmla="*/ 1350963 w 10777537"/>
              <a:gd name="connsiteY52" fmla="*/ 3184525 h 6858000"/>
              <a:gd name="connsiteX53" fmla="*/ 1317625 w 10777537"/>
              <a:gd name="connsiteY53" fmla="*/ 3101975 h 6858000"/>
              <a:gd name="connsiteX54" fmla="*/ 1277938 w 10777537"/>
              <a:gd name="connsiteY54" fmla="*/ 3024188 h 6858000"/>
              <a:gd name="connsiteX55" fmla="*/ 1235075 w 10777537"/>
              <a:gd name="connsiteY55" fmla="*/ 2944813 h 6858000"/>
              <a:gd name="connsiteX56" fmla="*/ 1189038 w 10777537"/>
              <a:gd name="connsiteY56" fmla="*/ 2868613 h 6858000"/>
              <a:gd name="connsiteX57" fmla="*/ 1143000 w 10777537"/>
              <a:gd name="connsiteY57" fmla="*/ 2789238 h 6858000"/>
              <a:gd name="connsiteX58" fmla="*/ 1098550 w 10777537"/>
              <a:gd name="connsiteY58" fmla="*/ 2711450 h 6858000"/>
              <a:gd name="connsiteX59" fmla="*/ 1057275 w 10777537"/>
              <a:gd name="connsiteY59" fmla="*/ 2633663 h 6858000"/>
              <a:gd name="connsiteX60" fmla="*/ 1022350 w 10777537"/>
              <a:gd name="connsiteY60" fmla="*/ 2555875 h 6858000"/>
              <a:gd name="connsiteX61" fmla="*/ 993775 w 10777537"/>
              <a:gd name="connsiteY61" fmla="*/ 2476500 h 6858000"/>
              <a:gd name="connsiteX62" fmla="*/ 973138 w 10777537"/>
              <a:gd name="connsiteY62" fmla="*/ 2398713 h 6858000"/>
              <a:gd name="connsiteX63" fmla="*/ 962025 w 10777537"/>
              <a:gd name="connsiteY63" fmla="*/ 2314575 h 6858000"/>
              <a:gd name="connsiteX64" fmla="*/ 957263 w 10777537"/>
              <a:gd name="connsiteY64" fmla="*/ 2230438 h 6858000"/>
              <a:gd name="connsiteX65" fmla="*/ 960438 w 10777537"/>
              <a:gd name="connsiteY65" fmla="*/ 2143125 h 6858000"/>
              <a:gd name="connsiteX66" fmla="*/ 968375 w 10777537"/>
              <a:gd name="connsiteY66" fmla="*/ 2052638 h 6858000"/>
              <a:gd name="connsiteX67" fmla="*/ 979488 w 10777537"/>
              <a:gd name="connsiteY67" fmla="*/ 1963738 h 6858000"/>
              <a:gd name="connsiteX68" fmla="*/ 990600 w 10777537"/>
              <a:gd name="connsiteY68" fmla="*/ 1874838 h 6858000"/>
              <a:gd name="connsiteX69" fmla="*/ 1003300 w 10777537"/>
              <a:gd name="connsiteY69" fmla="*/ 1785938 h 6858000"/>
              <a:gd name="connsiteX70" fmla="*/ 1014413 w 10777537"/>
              <a:gd name="connsiteY70" fmla="*/ 1695450 h 6858000"/>
              <a:gd name="connsiteX71" fmla="*/ 1020763 w 10777537"/>
              <a:gd name="connsiteY71" fmla="*/ 1608138 h 6858000"/>
              <a:gd name="connsiteX72" fmla="*/ 1020763 w 10777537"/>
              <a:gd name="connsiteY72" fmla="*/ 1524000 h 6858000"/>
              <a:gd name="connsiteX73" fmla="*/ 1014413 w 10777537"/>
              <a:gd name="connsiteY73" fmla="*/ 1439863 h 6858000"/>
              <a:gd name="connsiteX74" fmla="*/ 1000125 w 10777537"/>
              <a:gd name="connsiteY74" fmla="*/ 1358900 h 6858000"/>
              <a:gd name="connsiteX75" fmla="*/ 974725 w 10777537"/>
              <a:gd name="connsiteY75" fmla="*/ 1282700 h 6858000"/>
              <a:gd name="connsiteX76" fmla="*/ 941388 w 10777537"/>
              <a:gd name="connsiteY76" fmla="*/ 1214438 h 6858000"/>
              <a:gd name="connsiteX77" fmla="*/ 896938 w 10777537"/>
              <a:gd name="connsiteY77" fmla="*/ 1150938 h 6858000"/>
              <a:gd name="connsiteX78" fmla="*/ 847725 w 10777537"/>
              <a:gd name="connsiteY78" fmla="*/ 1090613 h 6858000"/>
              <a:gd name="connsiteX79" fmla="*/ 792163 w 10777537"/>
              <a:gd name="connsiteY79" fmla="*/ 1033463 h 6858000"/>
              <a:gd name="connsiteX80" fmla="*/ 731838 w 10777537"/>
              <a:gd name="connsiteY80" fmla="*/ 979488 h 6858000"/>
              <a:gd name="connsiteX81" fmla="*/ 666750 w 10777537"/>
              <a:gd name="connsiteY81" fmla="*/ 927100 h 6858000"/>
              <a:gd name="connsiteX82" fmla="*/ 601663 w 10777537"/>
              <a:gd name="connsiteY82" fmla="*/ 874713 h 6858000"/>
              <a:gd name="connsiteX83" fmla="*/ 533400 w 10777537"/>
              <a:gd name="connsiteY83" fmla="*/ 825500 h 6858000"/>
              <a:gd name="connsiteX84" fmla="*/ 466725 w 10777537"/>
              <a:gd name="connsiteY84" fmla="*/ 773113 h 6858000"/>
              <a:gd name="connsiteX85" fmla="*/ 403225 w 10777537"/>
              <a:gd name="connsiteY85" fmla="*/ 723900 h 6858000"/>
              <a:gd name="connsiteX86" fmla="*/ 339725 w 10777537"/>
              <a:gd name="connsiteY86" fmla="*/ 669925 h 6858000"/>
              <a:gd name="connsiteX87" fmla="*/ 282575 w 10777537"/>
              <a:gd name="connsiteY87" fmla="*/ 614363 h 6858000"/>
              <a:gd name="connsiteX88" fmla="*/ 230188 w 10777537"/>
              <a:gd name="connsiteY88" fmla="*/ 557213 h 6858000"/>
              <a:gd name="connsiteX89" fmla="*/ 184150 w 10777537"/>
              <a:gd name="connsiteY89" fmla="*/ 495300 h 6858000"/>
              <a:gd name="connsiteX90" fmla="*/ 141287 w 10777537"/>
              <a:gd name="connsiteY90" fmla="*/ 422275 h 6858000"/>
              <a:gd name="connsiteX91" fmla="*/ 104775 w 10777537"/>
              <a:gd name="connsiteY91" fmla="*/ 344488 h 6858000"/>
              <a:gd name="connsiteX92" fmla="*/ 74612 w 10777537"/>
              <a:gd name="connsiteY92" fmla="*/ 261938 h 6858000"/>
              <a:gd name="connsiteX93" fmla="*/ 47625 w 10777537"/>
              <a:gd name="connsiteY93" fmla="*/ 176213 h 6858000"/>
              <a:gd name="connsiteX94" fmla="*/ 23812 w 10777537"/>
              <a:gd name="connsiteY94" fmla="*/ 889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10777537" h="6858000">
                <a:moveTo>
                  <a:pt x="0" y="0"/>
                </a:moveTo>
                <a:lnTo>
                  <a:pt x="10777537" y="0"/>
                </a:lnTo>
                <a:lnTo>
                  <a:pt x="10777537" y="6858000"/>
                </a:lnTo>
                <a:lnTo>
                  <a:pt x="0" y="6858000"/>
                </a:lnTo>
                <a:lnTo>
                  <a:pt x="23812" y="6769100"/>
                </a:lnTo>
                <a:lnTo>
                  <a:pt x="47625" y="6681788"/>
                </a:lnTo>
                <a:lnTo>
                  <a:pt x="74612" y="6596063"/>
                </a:lnTo>
                <a:lnTo>
                  <a:pt x="104775" y="6513513"/>
                </a:lnTo>
                <a:lnTo>
                  <a:pt x="141287" y="6435725"/>
                </a:lnTo>
                <a:lnTo>
                  <a:pt x="184150" y="6362700"/>
                </a:lnTo>
                <a:lnTo>
                  <a:pt x="230188" y="6300788"/>
                </a:lnTo>
                <a:lnTo>
                  <a:pt x="282575" y="6243638"/>
                </a:lnTo>
                <a:lnTo>
                  <a:pt x="339725" y="6188075"/>
                </a:lnTo>
                <a:lnTo>
                  <a:pt x="403225" y="6134100"/>
                </a:lnTo>
                <a:lnTo>
                  <a:pt x="466725" y="6084888"/>
                </a:lnTo>
                <a:lnTo>
                  <a:pt x="533400" y="6032500"/>
                </a:lnTo>
                <a:lnTo>
                  <a:pt x="601663" y="5983288"/>
                </a:lnTo>
                <a:lnTo>
                  <a:pt x="666750" y="5930900"/>
                </a:lnTo>
                <a:lnTo>
                  <a:pt x="731838" y="5878513"/>
                </a:lnTo>
                <a:lnTo>
                  <a:pt x="792163" y="5824538"/>
                </a:lnTo>
                <a:lnTo>
                  <a:pt x="847725" y="5767388"/>
                </a:lnTo>
                <a:lnTo>
                  <a:pt x="896938" y="5707063"/>
                </a:lnTo>
                <a:lnTo>
                  <a:pt x="941388" y="5643563"/>
                </a:lnTo>
                <a:lnTo>
                  <a:pt x="974725" y="5575300"/>
                </a:lnTo>
                <a:lnTo>
                  <a:pt x="1000125" y="5499100"/>
                </a:lnTo>
                <a:lnTo>
                  <a:pt x="1014413" y="5418138"/>
                </a:lnTo>
                <a:lnTo>
                  <a:pt x="1020763" y="5334000"/>
                </a:lnTo>
                <a:lnTo>
                  <a:pt x="1020763" y="5249863"/>
                </a:lnTo>
                <a:lnTo>
                  <a:pt x="1014413" y="5162550"/>
                </a:lnTo>
                <a:lnTo>
                  <a:pt x="1003300" y="5072063"/>
                </a:lnTo>
                <a:lnTo>
                  <a:pt x="990600" y="4983163"/>
                </a:lnTo>
                <a:lnTo>
                  <a:pt x="979488" y="4894263"/>
                </a:lnTo>
                <a:lnTo>
                  <a:pt x="968375" y="4805363"/>
                </a:lnTo>
                <a:lnTo>
                  <a:pt x="960438" y="4714875"/>
                </a:lnTo>
                <a:lnTo>
                  <a:pt x="957263" y="4627563"/>
                </a:lnTo>
                <a:lnTo>
                  <a:pt x="962025" y="4543425"/>
                </a:lnTo>
                <a:lnTo>
                  <a:pt x="973138" y="4459288"/>
                </a:lnTo>
                <a:lnTo>
                  <a:pt x="993775" y="4381500"/>
                </a:lnTo>
                <a:lnTo>
                  <a:pt x="1022350" y="4302125"/>
                </a:lnTo>
                <a:lnTo>
                  <a:pt x="1057275" y="4224338"/>
                </a:lnTo>
                <a:lnTo>
                  <a:pt x="1098550" y="4146550"/>
                </a:lnTo>
                <a:lnTo>
                  <a:pt x="1143000" y="4068763"/>
                </a:lnTo>
                <a:lnTo>
                  <a:pt x="1189038" y="3989388"/>
                </a:lnTo>
                <a:lnTo>
                  <a:pt x="1235075" y="3913188"/>
                </a:lnTo>
                <a:lnTo>
                  <a:pt x="1277938" y="3833813"/>
                </a:lnTo>
                <a:lnTo>
                  <a:pt x="1317625" y="3756025"/>
                </a:lnTo>
                <a:lnTo>
                  <a:pt x="1350963" y="3673475"/>
                </a:lnTo>
                <a:lnTo>
                  <a:pt x="1377950" y="3592513"/>
                </a:lnTo>
                <a:lnTo>
                  <a:pt x="1393825" y="3511550"/>
                </a:lnTo>
                <a:lnTo>
                  <a:pt x="1400175" y="3429000"/>
                </a:lnTo>
                <a:lnTo>
                  <a:pt x="1393825" y="3346450"/>
                </a:lnTo>
                <a:lnTo>
                  <a:pt x="1377950" y="3265488"/>
                </a:lnTo>
                <a:lnTo>
                  <a:pt x="1350963" y="3184525"/>
                </a:lnTo>
                <a:lnTo>
                  <a:pt x="1317625" y="3101975"/>
                </a:lnTo>
                <a:lnTo>
                  <a:pt x="1277938" y="3024188"/>
                </a:lnTo>
                <a:lnTo>
                  <a:pt x="1235075" y="2944813"/>
                </a:lnTo>
                <a:lnTo>
                  <a:pt x="1189038" y="2868613"/>
                </a:lnTo>
                <a:lnTo>
                  <a:pt x="1143000" y="2789238"/>
                </a:lnTo>
                <a:lnTo>
                  <a:pt x="1098550" y="2711450"/>
                </a:lnTo>
                <a:lnTo>
                  <a:pt x="1057275" y="2633663"/>
                </a:lnTo>
                <a:lnTo>
                  <a:pt x="1022350" y="2555875"/>
                </a:lnTo>
                <a:lnTo>
                  <a:pt x="993775" y="2476500"/>
                </a:lnTo>
                <a:lnTo>
                  <a:pt x="973138" y="2398713"/>
                </a:lnTo>
                <a:lnTo>
                  <a:pt x="962025" y="2314575"/>
                </a:lnTo>
                <a:lnTo>
                  <a:pt x="957263" y="2230438"/>
                </a:lnTo>
                <a:lnTo>
                  <a:pt x="960438" y="2143125"/>
                </a:lnTo>
                <a:lnTo>
                  <a:pt x="968375" y="2052638"/>
                </a:lnTo>
                <a:lnTo>
                  <a:pt x="979488" y="1963738"/>
                </a:lnTo>
                <a:lnTo>
                  <a:pt x="990600" y="1874838"/>
                </a:lnTo>
                <a:lnTo>
                  <a:pt x="1003300" y="1785938"/>
                </a:lnTo>
                <a:lnTo>
                  <a:pt x="1014413" y="1695450"/>
                </a:lnTo>
                <a:lnTo>
                  <a:pt x="1020763" y="1608138"/>
                </a:lnTo>
                <a:lnTo>
                  <a:pt x="1020763" y="1524000"/>
                </a:lnTo>
                <a:lnTo>
                  <a:pt x="1014413" y="1439863"/>
                </a:lnTo>
                <a:lnTo>
                  <a:pt x="1000125" y="1358900"/>
                </a:lnTo>
                <a:lnTo>
                  <a:pt x="974725" y="1282700"/>
                </a:lnTo>
                <a:lnTo>
                  <a:pt x="941388" y="1214438"/>
                </a:lnTo>
                <a:lnTo>
                  <a:pt x="896938" y="1150938"/>
                </a:lnTo>
                <a:lnTo>
                  <a:pt x="847725" y="1090613"/>
                </a:lnTo>
                <a:lnTo>
                  <a:pt x="792163" y="1033463"/>
                </a:lnTo>
                <a:lnTo>
                  <a:pt x="731838" y="979488"/>
                </a:lnTo>
                <a:lnTo>
                  <a:pt x="666750" y="927100"/>
                </a:lnTo>
                <a:lnTo>
                  <a:pt x="601663" y="874713"/>
                </a:lnTo>
                <a:lnTo>
                  <a:pt x="533400" y="825500"/>
                </a:lnTo>
                <a:lnTo>
                  <a:pt x="466725" y="773113"/>
                </a:lnTo>
                <a:lnTo>
                  <a:pt x="403225" y="723900"/>
                </a:lnTo>
                <a:lnTo>
                  <a:pt x="339725" y="669925"/>
                </a:lnTo>
                <a:lnTo>
                  <a:pt x="282575" y="614363"/>
                </a:lnTo>
                <a:lnTo>
                  <a:pt x="230188" y="557213"/>
                </a:lnTo>
                <a:lnTo>
                  <a:pt x="184150" y="495300"/>
                </a:lnTo>
                <a:lnTo>
                  <a:pt x="141287" y="422275"/>
                </a:lnTo>
                <a:lnTo>
                  <a:pt x="104775" y="344488"/>
                </a:lnTo>
                <a:lnTo>
                  <a:pt x="74612" y="261938"/>
                </a:lnTo>
                <a:lnTo>
                  <a:pt x="47625" y="176213"/>
                </a:lnTo>
                <a:lnTo>
                  <a:pt x="23812" y="88900"/>
                </a:lnTo>
                <a:close/>
              </a:path>
            </a:pathLst>
          </a:custGeom>
          <a:solidFill>
            <a:schemeClr val="bg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ctrTitle"/>
          </p:nvPr>
        </p:nvSpPr>
        <p:spPr>
          <a:xfrm>
            <a:off x="3351567" y="961539"/>
            <a:ext cx="8045373" cy="4394988"/>
          </a:xfrm>
        </p:spPr>
        <p:txBody>
          <a:bodyPr>
            <a:normAutofit/>
          </a:bodyPr>
          <a:lstStyle/>
          <a:p>
            <a:pPr algn="l"/>
            <a:r>
              <a:rPr lang="en-GB" sz="5900">
                <a:latin typeface="Algerian" panose="04020705040A02060702" pitchFamily="82" charset="0"/>
              </a:rPr>
              <a:t>Innovation and Creativity</a:t>
            </a:r>
            <a:br>
              <a:rPr lang="en-GB" sz="5900">
                <a:latin typeface="Algerian" panose="04020705040A02060702" pitchFamily="82" charset="0"/>
              </a:rPr>
            </a:br>
            <a:r>
              <a:rPr lang="en-GB" sz="5900">
                <a:latin typeface="Algerian" panose="04020705040A02060702" pitchFamily="82" charset="0"/>
              </a:rPr>
              <a:t>for a Business Advantage</a:t>
            </a:r>
            <a:endParaRPr lang="en-US" sz="5900">
              <a:latin typeface="Algerian" panose="04020705040A02060702" pitchFamily="82" charset="0"/>
            </a:endParaRPr>
          </a:p>
        </p:txBody>
      </p:sp>
      <p:sp>
        <p:nvSpPr>
          <p:cNvPr id="3" name="Subtitle 2"/>
          <p:cNvSpPr>
            <a:spLocks noGrp="1"/>
          </p:cNvSpPr>
          <p:nvPr>
            <p:ph type="subTitle" idx="1"/>
          </p:nvPr>
        </p:nvSpPr>
        <p:spPr>
          <a:xfrm>
            <a:off x="3351567" y="5575787"/>
            <a:ext cx="6908851" cy="742279"/>
          </a:xfrm>
        </p:spPr>
        <p:txBody>
          <a:bodyPr>
            <a:normAutofit/>
          </a:bodyPr>
          <a:lstStyle/>
          <a:p>
            <a:pPr algn="l">
              <a:lnSpc>
                <a:spcPct val="90000"/>
              </a:lnSpc>
            </a:pPr>
            <a:r>
              <a:rPr lang="en-GB">
                <a:solidFill>
                  <a:schemeClr val="tx1"/>
                </a:solidFill>
              </a:rPr>
              <a:t>Name: Asma Chowdhury</a:t>
            </a:r>
          </a:p>
          <a:p>
            <a:pPr algn="l">
              <a:lnSpc>
                <a:spcPct val="90000"/>
              </a:lnSpc>
            </a:pPr>
            <a:r>
              <a:rPr lang="en-GB">
                <a:solidFill>
                  <a:schemeClr val="tx1"/>
                </a:solidFill>
              </a:rPr>
              <a:t>ID: 1704999</a:t>
            </a:r>
            <a:endParaRPr lang="en-US">
              <a:solidFill>
                <a:schemeClr val="tx1"/>
              </a:solidFill>
            </a:endParaRPr>
          </a:p>
        </p:txBody>
      </p:sp>
      <p:sp>
        <p:nvSpPr>
          <p:cNvPr id="12" name="Freeform 11">
            <a:extLst>
              <a:ext uri="{FF2B5EF4-FFF2-40B4-BE49-F238E27FC236}">
                <a16:creationId xmlns:a16="http://schemas.microsoft.com/office/drawing/2014/main" id="{EABA7E7F-0502-421C-8626-3B630F27CB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tx1">
              <a:alpha val="80000"/>
            </a:schemeClr>
          </a:solidFill>
          <a:ln w="0">
            <a:noFill/>
            <a:prstDash val="solid"/>
            <a:round/>
            <a:headEnd/>
            <a:tailEnd/>
          </a:ln>
        </p:spPr>
      </p:sp>
      <p:pic>
        <p:nvPicPr>
          <p:cNvPr id="24" name="Audio 23">
            <a:hlinkClick r:id="" action="ppaction://media"/>
            <a:extLst>
              <a:ext uri="{FF2B5EF4-FFF2-40B4-BE49-F238E27FC236}">
                <a16:creationId xmlns:a16="http://schemas.microsoft.com/office/drawing/2014/main" id="{BA3F6BDC-EC86-4EA6-B292-D542DC9AD058}"/>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3507910637"/>
      </p:ext>
    </p:extLst>
  </p:cSld>
  <p:clrMapOvr>
    <a:masterClrMapping/>
  </p:clrMapOvr>
  <mc:AlternateContent xmlns:mc="http://schemas.openxmlformats.org/markup-compatibility/2006">
    <mc:Choice xmlns:p14="http://schemas.microsoft.com/office/powerpoint/2010/main" Requires="p14">
      <p:transition spd="slow" p14:dur="2000" advTm="10151"/>
    </mc:Choice>
    <mc:Fallback>
      <p:transition spd="slow" advTm="1015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4"/>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1000"/>
                                        <p:tgtEl>
                                          <p:spTgt spid="3">
                                            <p:txEl>
                                              <p:pRg st="0" end="0"/>
                                            </p:txEl>
                                          </p:spTgt>
                                        </p:tgtEl>
                                      </p:cBhvr>
                                    </p:animEffect>
                                    <p:anim calcmode="lin" valueType="num">
                                      <p:cBhvr>
                                        <p:cTn id="12"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1000"/>
                                        <p:tgtEl>
                                          <p:spTgt spid="3">
                                            <p:txEl>
                                              <p:pRg st="1" end="1"/>
                                            </p:txEl>
                                          </p:spTgt>
                                        </p:tgtEl>
                                      </p:cBhvr>
                                    </p:animEffect>
                                    <p:anim calcmode="lin" valueType="num">
                                      <p:cBhvr>
                                        <p:cTn id="1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0"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1" fill="hold" display="0">
                  <p:stCondLst>
                    <p:cond delay="indefinite"/>
                  </p:stCondLst>
                  <p:endCondLst>
                    <p:cond evt="onStopAudio" delay="0">
                      <p:tgtEl>
                        <p:sldTgt/>
                      </p:tgtEl>
                    </p:cond>
                  </p:endCondLst>
                </p:cTn>
                <p:tgtEl>
                  <p:spTgt spid="24"/>
                </p:tgtEl>
              </p:cMediaNode>
            </p:audio>
          </p:childTnLst>
        </p:cTn>
      </p:par>
    </p:tnLst>
    <p:bldLst>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9" name="Rectangle 22">
            <a:extLst>
              <a:ext uri="{FF2B5EF4-FFF2-40B4-BE49-F238E27FC236}">
                <a16:creationId xmlns:a16="http://schemas.microsoft.com/office/drawing/2014/main" id="{CA77D789-9DE0-43A3-B196-F13CFECFA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5051" y="363335"/>
            <a:ext cx="6015897" cy="1492132"/>
          </a:xfrm>
        </p:spPr>
        <p:txBody>
          <a:bodyPr>
            <a:normAutofit/>
          </a:bodyPr>
          <a:lstStyle/>
          <a:p>
            <a:r>
              <a:rPr lang="en-GB" b="1" i="1" dirty="0">
                <a:solidFill>
                  <a:srgbClr val="FFC000"/>
                </a:solidFill>
                <a:latin typeface="Algerian" panose="04020705040A02060702" pitchFamily="82" charset="0"/>
              </a:rPr>
              <a:t>Introduction</a:t>
            </a:r>
            <a:endParaRPr lang="en-US" b="1" i="1" dirty="0">
              <a:solidFill>
                <a:srgbClr val="FFC000"/>
              </a:solidFill>
              <a:latin typeface="Algerian" panose="04020705040A02060702" pitchFamily="82" charset="0"/>
            </a:endParaRPr>
          </a:p>
        </p:txBody>
      </p:sp>
      <p:sp>
        <p:nvSpPr>
          <p:cNvPr id="30" name="Rectangle 24">
            <a:extLst>
              <a:ext uri="{FF2B5EF4-FFF2-40B4-BE49-F238E27FC236}">
                <a16:creationId xmlns:a16="http://schemas.microsoft.com/office/drawing/2014/main" id="{F9BC648B-BC3C-4674-B1FD-2F9F1C6D7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765051" y="1524001"/>
            <a:ext cx="6015897" cy="3619499"/>
          </a:xfrm>
        </p:spPr>
        <p:txBody>
          <a:bodyPr>
            <a:normAutofit/>
          </a:bodyPr>
          <a:lstStyle/>
          <a:p>
            <a:r>
              <a:rPr lang="en-GB" dirty="0"/>
              <a:t>We investigate Creativity and Innovation and how these can open ways and correlate to a small business to create business advantages</a:t>
            </a:r>
          </a:p>
          <a:p>
            <a:r>
              <a:rPr lang="en-GB" dirty="0"/>
              <a:t>We will see how opportunities are created for Claire’s Flowers.</a:t>
            </a:r>
          </a:p>
          <a:p>
            <a:r>
              <a:rPr lang="en-GB" dirty="0"/>
              <a:t>How Creativity and Innovation factor into their strengths and weaknesses</a:t>
            </a:r>
          </a:p>
          <a:p>
            <a:r>
              <a:rPr lang="en-GB" dirty="0"/>
              <a:t>And how these affect the business overall.</a:t>
            </a:r>
            <a:endParaRPr lang="en-US" dirty="0"/>
          </a:p>
        </p:txBody>
      </p:sp>
      <p:pic>
        <p:nvPicPr>
          <p:cNvPr id="18" name="Picture 17">
            <a:extLst>
              <a:ext uri="{FF2B5EF4-FFF2-40B4-BE49-F238E27FC236}">
                <a16:creationId xmlns:a16="http://schemas.microsoft.com/office/drawing/2014/main" id="{7FEF192F-695A-4FFE-8DE8-DDCB32CDE0A1}"/>
              </a:ext>
            </a:extLst>
          </p:cNvPr>
          <p:cNvPicPr>
            <a:picLocks noChangeAspect="1"/>
          </p:cNvPicPr>
          <p:nvPr/>
        </p:nvPicPr>
        <p:blipFill rotWithShape="1">
          <a:blip r:embed="rId5"/>
          <a:srcRect l="50893" r="6042"/>
          <a:stretch/>
        </p:blipFill>
        <p:spPr>
          <a:xfrm>
            <a:off x="7389812" y="10"/>
            <a:ext cx="4802188" cy="6857990"/>
          </a:xfrm>
          <a:custGeom>
            <a:avLst/>
            <a:gdLst/>
            <a:ahLst/>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p:spPr>
      </p:pic>
      <p:pic>
        <p:nvPicPr>
          <p:cNvPr id="15" name="Audio 14">
            <a:hlinkClick r:id="" action="ppaction://media"/>
            <a:extLst>
              <a:ext uri="{FF2B5EF4-FFF2-40B4-BE49-F238E27FC236}">
                <a16:creationId xmlns:a16="http://schemas.microsoft.com/office/drawing/2014/main" id="{6EFCC7DE-B440-45D1-A9E6-CF0DA862AA7E}"/>
              </a:ext>
            </a:extLst>
          </p:cNvPr>
          <p:cNvPicPr>
            <a:picLocks noChangeAspect="1"/>
          </p:cNvPicPr>
          <p:nvPr>
            <a:audioFile r:link="rId3"/>
            <p:extLst>
              <p:ext uri="{DAA4B4D4-6D71-4841-9C94-3DE7FCFB9230}">
                <p14:media xmlns:p14="http://schemas.microsoft.com/office/powerpoint/2010/main" r:embed="rId2"/>
              </p:ext>
            </p:extLst>
          </p:nvPr>
        </p:nvPicPr>
        <p:blipFill>
          <a:blip r:embed="rId6"/>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3888938592"/>
      </p:ext>
    </p:extLst>
  </p:cSld>
  <p:clrMapOvr>
    <a:masterClrMapping/>
  </p:clrMapOvr>
  <p:transition spd="slow" advTm="28105">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additive="base">
                                        <p:cTn id="16"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additive="base">
                                        <p:cTn id="2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additive="base">
                                        <p:cTn id="2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
                                            <p:txEl>
                                              <p:pRg st="3" end="3"/>
                                            </p:txEl>
                                          </p:spTgt>
                                        </p:tgtEl>
                                        <p:attrNameLst>
                                          <p:attrName>style.visibility</p:attrName>
                                        </p:attrNameLst>
                                      </p:cBhvr>
                                      <p:to>
                                        <p:strVal val="visible"/>
                                      </p:to>
                                    </p:set>
                                    <p:anim calcmode="lin" valueType="num">
                                      <p:cBhvr additive="base">
                                        <p:cTn id="34"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5"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6" fill="hold" display="0">
                  <p:stCondLst>
                    <p:cond delay="indefinite"/>
                  </p:stCondLst>
                  <p:endCondLst>
                    <p:cond evt="onStopAudio" delay="0">
                      <p:tgtEl>
                        <p:sldTgt/>
                      </p:tgtEl>
                    </p:cond>
                  </p:endCondLst>
                </p:cTn>
                <p:tgtEl>
                  <p:spTgt spid="15"/>
                </p:tgtEl>
              </p:cMediaNode>
            </p:audio>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A picture containing indoor, sitting, different, table&#10;&#10;Description automatically generated">
            <a:extLst>
              <a:ext uri="{FF2B5EF4-FFF2-40B4-BE49-F238E27FC236}">
                <a16:creationId xmlns:a16="http://schemas.microsoft.com/office/drawing/2014/main" id="{1BC7A795-AE85-40DD-BB0F-19618EA60607}"/>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1348" r="42652"/>
          <a:stretch/>
        </p:blipFill>
        <p:spPr>
          <a:xfrm>
            <a:off x="7338646" y="10"/>
            <a:ext cx="4853354" cy="6857990"/>
          </a:xfrm>
          <a:prstGeom prst="rect">
            <a:avLst/>
          </a:prstGeom>
        </p:spPr>
      </p:pic>
      <p:sp>
        <p:nvSpPr>
          <p:cNvPr id="10" name="Freeform 10">
            <a:extLst>
              <a:ext uri="{FF2B5EF4-FFF2-40B4-BE49-F238E27FC236}">
                <a16:creationId xmlns:a16="http://schemas.microsoft.com/office/drawing/2014/main" id="{E1CE536E-134A-4A35-900B-30F927D5B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765051" y="382385"/>
            <a:ext cx="6015897" cy="1492132"/>
          </a:xfrm>
        </p:spPr>
        <p:txBody>
          <a:bodyPr>
            <a:normAutofit/>
          </a:bodyPr>
          <a:lstStyle/>
          <a:p>
            <a:r>
              <a:rPr lang="en-GB" dirty="0">
                <a:solidFill>
                  <a:srgbClr val="FF0000"/>
                </a:solidFill>
                <a:latin typeface="Algerian" panose="04020705040A02060702" pitchFamily="82" charset="0"/>
              </a:rPr>
              <a:t>Creativity and Innovation</a:t>
            </a:r>
            <a:endParaRPr lang="en-US" dirty="0">
              <a:solidFill>
                <a:srgbClr val="FF0000"/>
              </a:solidFill>
              <a:latin typeface="Algerian" panose="04020705040A02060702" pitchFamily="82" charset="0"/>
            </a:endParaRPr>
          </a:p>
        </p:txBody>
      </p:sp>
      <p:sp>
        <p:nvSpPr>
          <p:cNvPr id="12" name="Rectangle 11">
            <a:extLst>
              <a:ext uri="{FF2B5EF4-FFF2-40B4-BE49-F238E27FC236}">
                <a16:creationId xmlns:a16="http://schemas.microsoft.com/office/drawing/2014/main" id="{FA0382D1-1594-4E3D-842E-04E1E5E75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765051" y="2286001"/>
            <a:ext cx="6015897" cy="3593591"/>
          </a:xfrm>
        </p:spPr>
        <p:txBody>
          <a:bodyPr>
            <a:normAutofit/>
          </a:bodyPr>
          <a:lstStyle/>
          <a:p>
            <a:pPr>
              <a:lnSpc>
                <a:spcPct val="100000"/>
              </a:lnSpc>
            </a:pPr>
            <a:r>
              <a:rPr lang="en-GB" sz="1700" dirty="0"/>
              <a:t>In the common-sense Innovation and Creativity go hand in hand in the productive nature of human beings. </a:t>
            </a:r>
          </a:p>
          <a:p>
            <a:pPr>
              <a:lnSpc>
                <a:spcPct val="100000"/>
              </a:lnSpc>
            </a:pPr>
            <a:r>
              <a:rPr lang="en-GB" sz="1700" dirty="0"/>
              <a:t>Creativity falls under a notion that one can think differently and in a unique manner in each situation to create or establish a new original idea (Dictionary.com, 2020). </a:t>
            </a:r>
          </a:p>
          <a:p>
            <a:pPr>
              <a:lnSpc>
                <a:spcPct val="100000"/>
              </a:lnSpc>
            </a:pPr>
            <a:r>
              <a:rPr lang="en-GB" sz="1700" dirty="0"/>
              <a:t>Innovation on the other hand is what stems from a creative mind or a creative idea or perhaps even a creative method. </a:t>
            </a:r>
          </a:p>
          <a:p>
            <a:pPr>
              <a:lnSpc>
                <a:spcPct val="100000"/>
              </a:lnSpc>
            </a:pPr>
            <a:r>
              <a:rPr lang="en-GB" sz="1700" dirty="0"/>
              <a:t>Innovation in general means the action or activity that was done in a fashion that is separated from the norm, or the orthodox methods, implementing the creative ideas. (Cambridge Dictionary, 2020)</a:t>
            </a:r>
            <a:endParaRPr lang="en-US" sz="1700" dirty="0"/>
          </a:p>
        </p:txBody>
      </p:sp>
      <p:pic>
        <p:nvPicPr>
          <p:cNvPr id="13" name="Audio 12">
            <a:hlinkClick r:id="" action="ppaction://media"/>
            <a:extLst>
              <a:ext uri="{FF2B5EF4-FFF2-40B4-BE49-F238E27FC236}">
                <a16:creationId xmlns:a16="http://schemas.microsoft.com/office/drawing/2014/main" id="{D8D077DC-6535-4982-89F6-72A53F789CBC}"/>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374262716"/>
      </p:ext>
    </p:extLst>
  </p:cSld>
  <p:clrMapOvr>
    <a:masterClrMapping/>
  </p:clrMapOvr>
  <p:transition spd="slow" advTm="41175">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2"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0"/>
                                        <p:tgtEl>
                                          <p:spTgt spid="3">
                                            <p:txEl>
                                              <p:pRg st="0" end="0"/>
                                            </p:txEl>
                                          </p:spTgt>
                                        </p:tgtEl>
                                      </p:cBhvr>
                                    </p:animEffect>
                                    <p:anim calcmode="lin" valueType="num">
                                      <p:cBhvr>
                                        <p:cTn id="1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2"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1000"/>
                                        <p:tgtEl>
                                          <p:spTgt spid="3">
                                            <p:txEl>
                                              <p:pRg st="1" end="1"/>
                                            </p:txEl>
                                          </p:spTgt>
                                        </p:tgtEl>
                                      </p:cBhvr>
                                    </p:animEffect>
                                    <p:anim calcmode="lin" valueType="num">
                                      <p:cBhvr>
                                        <p:cTn id="2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Effect transition="in" filter="fade">
                                      <p:cBhvr>
                                        <p:cTn id="30" dur="1000"/>
                                        <p:tgtEl>
                                          <p:spTgt spid="3">
                                            <p:txEl>
                                              <p:pRg st="2" end="2"/>
                                            </p:txEl>
                                          </p:spTgt>
                                        </p:tgtEl>
                                      </p:cBhvr>
                                    </p:animEffect>
                                    <p:anim calcmode="lin" valueType="num">
                                      <p:cBhvr>
                                        <p:cTn id="31"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2"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Effect transition="in" filter="fade">
                                      <p:cBhvr>
                                        <p:cTn id="37" dur="1000"/>
                                        <p:tgtEl>
                                          <p:spTgt spid="3">
                                            <p:txEl>
                                              <p:pRg st="3" end="3"/>
                                            </p:txEl>
                                          </p:spTgt>
                                        </p:tgtEl>
                                      </p:cBhvr>
                                    </p:animEffect>
                                    <p:anim calcmode="lin" valueType="num">
                                      <p:cBhvr>
                                        <p:cTn id="38"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40" fill="hold" display="0">
                  <p:stCondLst>
                    <p:cond delay="indefinite"/>
                  </p:stCondLst>
                  <p:endCondLst>
                    <p:cond evt="onStopAudio" delay="0">
                      <p:tgtEl>
                        <p:sldTgt/>
                      </p:tgtEl>
                    </p:cond>
                  </p:endCondLst>
                </p:cTn>
                <p:tgtEl>
                  <p:spTgt spid="13"/>
                </p:tgtEl>
              </p:cMediaNode>
            </p:audio>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24128" y="585216"/>
            <a:ext cx="5071872" cy="1499616"/>
          </a:xfrm>
        </p:spPr>
        <p:txBody>
          <a:bodyPr>
            <a:normAutofit/>
          </a:bodyPr>
          <a:lstStyle/>
          <a:p>
            <a:r>
              <a:rPr lang="en-GB" sz="3200" b="1" i="1" dirty="0">
                <a:solidFill>
                  <a:srgbClr val="FFC000"/>
                </a:solidFill>
                <a:latin typeface="Algerian" panose="04020705040A02060702" pitchFamily="82" charset="0"/>
              </a:rPr>
              <a:t>Creativity and Innovation in Business</a:t>
            </a:r>
            <a:endParaRPr lang="en-US" sz="3200" b="1" i="1" dirty="0">
              <a:solidFill>
                <a:srgbClr val="FFC000"/>
              </a:solidFill>
              <a:latin typeface="Algerian" panose="04020705040A02060702" pitchFamily="82" charset="0"/>
            </a:endParaRPr>
          </a:p>
        </p:txBody>
      </p:sp>
      <p:sp>
        <p:nvSpPr>
          <p:cNvPr id="3" name="Content Placeholder 2"/>
          <p:cNvSpPr>
            <a:spLocks noGrp="1"/>
          </p:cNvSpPr>
          <p:nvPr>
            <p:ph idx="1"/>
          </p:nvPr>
        </p:nvSpPr>
        <p:spPr>
          <a:xfrm>
            <a:off x="1024128" y="1775637"/>
            <a:ext cx="5164021" cy="4533723"/>
          </a:xfrm>
        </p:spPr>
        <p:txBody>
          <a:bodyPr/>
          <a:lstStyle/>
          <a:p>
            <a:endParaRPr lang="en-GB" dirty="0"/>
          </a:p>
          <a:p>
            <a:r>
              <a:rPr lang="en-GB" sz="2000" dirty="0">
                <a:solidFill>
                  <a:srgbClr val="00B050"/>
                </a:solidFill>
              </a:rPr>
              <a:t>In terms of business however, these two specifications become processes in the management of change where improvement and adaptation is held with high regards. </a:t>
            </a:r>
          </a:p>
          <a:p>
            <a:r>
              <a:rPr lang="en-GB" sz="2000" dirty="0">
                <a:solidFill>
                  <a:srgbClr val="00B050"/>
                </a:solidFill>
              </a:rPr>
              <a:t>Both Innovation and Creativity, change their terminology while keeping their general meanings same to become opportunities for the business depending on the situation.</a:t>
            </a:r>
          </a:p>
          <a:p>
            <a:r>
              <a:rPr lang="en-GB" sz="2000" dirty="0">
                <a:solidFill>
                  <a:srgbClr val="00B050"/>
                </a:solidFill>
              </a:rPr>
              <a:t>I have learned that in most cases, Creativity and Innovation are very well received among the small businesses.</a:t>
            </a:r>
            <a:endParaRPr lang="en-US" sz="2000" dirty="0">
              <a:solidFill>
                <a:srgbClr val="00B050"/>
              </a:solidFill>
            </a:endParaRPr>
          </a:p>
        </p:txBody>
      </p:sp>
      <p:pic>
        <p:nvPicPr>
          <p:cNvPr id="6" name="Picture 5" descr="A circuit board&#10;&#10;Description automatically generated">
            <a:extLst>
              <a:ext uri="{FF2B5EF4-FFF2-40B4-BE49-F238E27FC236}">
                <a16:creationId xmlns:a16="http://schemas.microsoft.com/office/drawing/2014/main" id="{3E020C76-C9F0-4499-9FD2-61F02A123AF8}"/>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7176019" y="-110836"/>
            <a:ext cx="4850362" cy="6858000"/>
          </a:xfrm>
          <a:prstGeom prst="rect">
            <a:avLst/>
          </a:prstGeom>
        </p:spPr>
      </p:pic>
      <p:pic>
        <p:nvPicPr>
          <p:cNvPr id="8" name="Audio 7">
            <a:hlinkClick r:id="" action="ppaction://media"/>
            <a:extLst>
              <a:ext uri="{FF2B5EF4-FFF2-40B4-BE49-F238E27FC236}">
                <a16:creationId xmlns:a16="http://schemas.microsoft.com/office/drawing/2014/main" id="{B1F0C0DD-CE2A-4EA2-9A83-28EA559E017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168532536"/>
      </p:ext>
    </p:extLst>
  </p:cSld>
  <p:clrMapOvr>
    <a:masterClrMapping/>
  </p:clrMapOvr>
  <p:transition spd="slow" advTm="46041">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in)">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ipe(down)">
                                      <p:cBhvr>
                                        <p:cTn id="16" dur="5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ipe(down)">
                                      <p:cBhvr>
                                        <p:cTn id="21" dur="5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wipe(down)">
                                      <p:cBhvr>
                                        <p:cTn id="26"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8"/>
                </p:tgtEl>
              </p:cMediaNode>
            </p:audio>
          </p:childTnLst>
        </p:cTn>
      </p:par>
    </p:tnLst>
    <p:bldLst>
      <p:bldP spid="2" grpId="0"/>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9" name="Picture 8" descr="A picture containing umbrella, sitting&#10;&#10;Description automatically generated">
            <a:extLst>
              <a:ext uri="{FF2B5EF4-FFF2-40B4-BE49-F238E27FC236}">
                <a16:creationId xmlns:a16="http://schemas.microsoft.com/office/drawing/2014/main" id="{76046BBA-C92B-4A0B-B076-07FAC86B58D1}"/>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37509" r="22684"/>
          <a:stretch/>
        </p:blipFill>
        <p:spPr>
          <a:xfrm>
            <a:off x="7338646" y="10"/>
            <a:ext cx="4853354" cy="6857990"/>
          </a:xfrm>
          <a:prstGeom prst="rect">
            <a:avLst/>
          </a:prstGeom>
        </p:spPr>
      </p:pic>
      <p:sp>
        <p:nvSpPr>
          <p:cNvPr id="14" name="Freeform 10">
            <a:extLst>
              <a:ext uri="{FF2B5EF4-FFF2-40B4-BE49-F238E27FC236}">
                <a16:creationId xmlns:a16="http://schemas.microsoft.com/office/drawing/2014/main" id="{E1CE536E-134A-4A35-900B-30F927D5B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765051" y="382385"/>
            <a:ext cx="6015897" cy="1492132"/>
          </a:xfrm>
        </p:spPr>
        <p:txBody>
          <a:bodyPr>
            <a:normAutofit/>
          </a:bodyPr>
          <a:lstStyle/>
          <a:p>
            <a:r>
              <a:rPr lang="en-GB" sz="3200" b="1" i="1" dirty="0">
                <a:solidFill>
                  <a:schemeClr val="bg2">
                    <a:lumMod val="50000"/>
                    <a:lumOff val="50000"/>
                  </a:schemeClr>
                </a:solidFill>
                <a:latin typeface="Algerian" panose="04020705040A02060702" pitchFamily="82" charset="0"/>
              </a:rPr>
              <a:t>Creativity and Innovation in Business</a:t>
            </a:r>
            <a:endParaRPr lang="en-US" sz="3200" b="1" i="1" dirty="0">
              <a:solidFill>
                <a:schemeClr val="bg2">
                  <a:lumMod val="50000"/>
                  <a:lumOff val="50000"/>
                </a:schemeClr>
              </a:solidFill>
              <a:latin typeface="Algerian" panose="04020705040A02060702" pitchFamily="82" charset="0"/>
            </a:endParaRPr>
          </a:p>
        </p:txBody>
      </p:sp>
      <p:sp>
        <p:nvSpPr>
          <p:cNvPr id="16" name="Rectangle 15">
            <a:extLst>
              <a:ext uri="{FF2B5EF4-FFF2-40B4-BE49-F238E27FC236}">
                <a16:creationId xmlns:a16="http://schemas.microsoft.com/office/drawing/2014/main" id="{FA0382D1-1594-4E3D-842E-04E1E5E75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679326" y="1632204"/>
            <a:ext cx="6015897" cy="3593591"/>
          </a:xfrm>
        </p:spPr>
        <p:txBody>
          <a:bodyPr>
            <a:normAutofit/>
          </a:bodyPr>
          <a:lstStyle/>
          <a:p>
            <a:r>
              <a:rPr lang="en-GB" dirty="0"/>
              <a:t>Again in terms of business, what does creativity and innovation bring to the table? </a:t>
            </a:r>
            <a:br>
              <a:rPr lang="en-GB" dirty="0"/>
            </a:br>
            <a:r>
              <a:rPr lang="en-GB" dirty="0"/>
              <a:t>These process bring the ability to adapt to the static and dynamic market environments and in most cases, these come as gateways to great opportunities to take the market by surprise.</a:t>
            </a:r>
          </a:p>
          <a:p>
            <a:r>
              <a:rPr lang="en-GB" dirty="0"/>
              <a:t>While researching Claire’s Flowers I have learnt a few key things that can help explain how Creativity and Innovation can create business advantages.</a:t>
            </a:r>
            <a:endParaRPr lang="en-US" dirty="0"/>
          </a:p>
        </p:txBody>
      </p:sp>
      <p:pic>
        <p:nvPicPr>
          <p:cNvPr id="8" name="Audio 7">
            <a:hlinkClick r:id="" action="ppaction://media"/>
            <a:extLst>
              <a:ext uri="{FF2B5EF4-FFF2-40B4-BE49-F238E27FC236}">
                <a16:creationId xmlns:a16="http://schemas.microsoft.com/office/drawing/2014/main" id="{43A216F1-796F-4321-8AD1-B2F043AC4CC5}"/>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1004053665"/>
      </p:ext>
    </p:extLst>
  </p:cSld>
  <p:clrMapOvr>
    <a:masterClrMapping/>
  </p:clrMapOvr>
  <p:transition spd="slow" advTm="42430">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3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1000" fill="hold"/>
                                        <p:tgtEl>
                                          <p:spTgt spid="2"/>
                                        </p:tgtEl>
                                        <p:attrNameLst>
                                          <p:attrName>ppt_w</p:attrName>
                                        </p:attrNameLst>
                                      </p:cBhvr>
                                      <p:tavLst>
                                        <p:tav tm="0">
                                          <p:val>
                                            <p:fltVal val="0"/>
                                          </p:val>
                                        </p:tav>
                                        <p:tav tm="100000">
                                          <p:val>
                                            <p:strVal val="#ppt_w"/>
                                          </p:val>
                                        </p:tav>
                                      </p:tavLst>
                                    </p:anim>
                                    <p:anim calcmode="lin" valueType="num">
                                      <p:cBhvr>
                                        <p:cTn id="12" dur="1000" fill="hold"/>
                                        <p:tgtEl>
                                          <p:spTgt spid="2"/>
                                        </p:tgtEl>
                                        <p:attrNameLst>
                                          <p:attrName>ppt_h</p:attrName>
                                        </p:attrNameLst>
                                      </p:cBhvr>
                                      <p:tavLst>
                                        <p:tav tm="0">
                                          <p:val>
                                            <p:fltVal val="0"/>
                                          </p:val>
                                        </p:tav>
                                        <p:tav tm="100000">
                                          <p:val>
                                            <p:strVal val="#ppt_h"/>
                                          </p:val>
                                        </p:tav>
                                      </p:tavLst>
                                    </p:anim>
                                    <p:anim calcmode="lin" valueType="num">
                                      <p:cBhvr>
                                        <p:cTn id="13" dur="1000" fill="hold"/>
                                        <p:tgtEl>
                                          <p:spTgt spid="2"/>
                                        </p:tgtEl>
                                        <p:attrNameLst>
                                          <p:attrName>style.rotation</p:attrName>
                                        </p:attrNameLst>
                                      </p:cBhvr>
                                      <p:tavLst>
                                        <p:tav tm="0">
                                          <p:val>
                                            <p:fltVal val="90"/>
                                          </p:val>
                                        </p:tav>
                                        <p:tav tm="100000">
                                          <p:val>
                                            <p:fltVal val="0"/>
                                          </p:val>
                                        </p:tav>
                                      </p:tavLst>
                                    </p:anim>
                                    <p:animEffect transition="in" filter="fade">
                                      <p:cBhvr>
                                        <p:cTn id="14" dur="1000"/>
                                        <p:tgtEl>
                                          <p:spTgt spid="2"/>
                                        </p:tgtEl>
                                      </p:cBhvr>
                                    </p:animEffect>
                                  </p:childTnLst>
                                </p:cTn>
                              </p:par>
                            </p:childTnLst>
                          </p:cTn>
                        </p:par>
                      </p:childTnLst>
                    </p:cTn>
                  </p:par>
                  <p:par>
                    <p:cTn id="15" fill="hold">
                      <p:stCondLst>
                        <p:cond delay="indefinite"/>
                      </p:stCondLst>
                      <p:childTnLst>
                        <p:par>
                          <p:cTn id="16" fill="hold">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4" presetClass="entr" presetSubtype="10"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4"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5" fill="hold" display="0">
                  <p:stCondLst>
                    <p:cond delay="indefinite"/>
                  </p:stCondLst>
                  <p:endCondLst>
                    <p:cond evt="onStopAudio" delay="0">
                      <p:tgtEl>
                        <p:sldTgt/>
                      </p:tgtEl>
                    </p:cond>
                  </p:endCondLst>
                </p:cTn>
                <p:tgtEl>
                  <p:spTgt spid="8"/>
                </p:tgtEl>
              </p:cMediaNode>
            </p:audio>
          </p:childTnLst>
        </p:cTn>
      </p:par>
    </p:tnLst>
    <p:bldLst>
      <p:bldP spid="2" grpId="0"/>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580" y="382385"/>
            <a:ext cx="4968419" cy="969338"/>
          </a:xfrm>
        </p:spPr>
        <p:txBody>
          <a:bodyPr>
            <a:normAutofit fontScale="90000"/>
          </a:bodyPr>
          <a:lstStyle/>
          <a:p>
            <a:r>
              <a:rPr lang="en-GB" sz="3600" i="1" dirty="0">
                <a:solidFill>
                  <a:schemeClr val="bg2">
                    <a:lumMod val="50000"/>
                    <a:lumOff val="50000"/>
                  </a:schemeClr>
                </a:solidFill>
                <a:latin typeface="Algerian" panose="04020705040A02060702" pitchFamily="82" charset="0"/>
              </a:rPr>
              <a:t>Models of Innovation</a:t>
            </a:r>
            <a:endParaRPr lang="en-US" sz="3600" i="1" dirty="0">
              <a:solidFill>
                <a:schemeClr val="bg2">
                  <a:lumMod val="50000"/>
                  <a:lumOff val="50000"/>
                </a:schemeClr>
              </a:solidFill>
              <a:latin typeface="Algerian" panose="04020705040A02060702" pitchFamily="82" charset="0"/>
            </a:endParaRPr>
          </a:p>
        </p:txBody>
      </p:sp>
      <p:sp>
        <p:nvSpPr>
          <p:cNvPr id="3" name="Content Placeholder 2"/>
          <p:cNvSpPr>
            <a:spLocks noGrp="1"/>
          </p:cNvSpPr>
          <p:nvPr>
            <p:ph idx="1"/>
          </p:nvPr>
        </p:nvSpPr>
        <p:spPr>
          <a:xfrm>
            <a:off x="5915890" y="1351723"/>
            <a:ext cx="5514109" cy="4527870"/>
          </a:xfrm>
        </p:spPr>
        <p:txBody>
          <a:bodyPr>
            <a:normAutofit fontScale="85000" lnSpcReduction="10000"/>
          </a:bodyPr>
          <a:lstStyle/>
          <a:p>
            <a:r>
              <a:rPr lang="en-US" sz="1900" dirty="0">
                <a:solidFill>
                  <a:srgbClr val="00B0F0"/>
                </a:solidFill>
              </a:rPr>
              <a:t>Closed Innovation: Innovation takes place within the company. Internal resources can foster innovation. Hence, the company invests huge amounts on research and development to create structures. The R&amp;D departments work on inventing novel solutions using existing capabilities. Hence, innovation is defined by a closed network within the company. Closed Innovation models put high demands on employees. Hence, the company pays considerable effort and resources to hire employees. </a:t>
            </a:r>
          </a:p>
          <a:p>
            <a:r>
              <a:rPr lang="en-US" sz="1900" dirty="0">
                <a:solidFill>
                  <a:srgbClr val="00B0F0"/>
                </a:solidFill>
              </a:rPr>
              <a:t>Open Innovation: This model goes beyond the boundaries of the company. In this model, internal and external sources are used to foster innovation. External knowledge is primarily focused. It requires active use of the external environment. The external environment could include competitors, suppliers, technological factors, legal authorities, etc. (Planbox, 2018)</a:t>
            </a:r>
          </a:p>
          <a:p>
            <a:endParaRPr lang="en-US" dirty="0"/>
          </a:p>
        </p:txBody>
      </p:sp>
      <p:pic>
        <p:nvPicPr>
          <p:cNvPr id="9" name="Picture 8" descr="A picture containing glass&#10;&#10;Description automatically generated">
            <a:extLst>
              <a:ext uri="{FF2B5EF4-FFF2-40B4-BE49-F238E27FC236}">
                <a16:creationId xmlns:a16="http://schemas.microsoft.com/office/drawing/2014/main" id="{098A3910-1F47-4B58-A57F-1BF3F787D2D2}"/>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947472" y="596348"/>
            <a:ext cx="4968419" cy="5436704"/>
          </a:xfrm>
          <a:prstGeom prst="rect">
            <a:avLst/>
          </a:prstGeom>
        </p:spPr>
      </p:pic>
      <p:pic>
        <p:nvPicPr>
          <p:cNvPr id="11" name="Audio 10">
            <a:hlinkClick r:id="" action="ppaction://media"/>
            <a:extLst>
              <a:ext uri="{FF2B5EF4-FFF2-40B4-BE49-F238E27FC236}">
                <a16:creationId xmlns:a16="http://schemas.microsoft.com/office/drawing/2014/main" id="{0773E04B-2D12-4F39-8277-7664F5CD10D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819360453"/>
      </p:ext>
    </p:extLst>
  </p:cSld>
  <p:clrMapOvr>
    <a:masterClrMapping/>
  </p:clrMapOvr>
  <p:transition spd="med" advTm="86165">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par>
                    <p:cTn id="7" fill="hold">
                      <p:stCondLst>
                        <p:cond delay="indefinite"/>
                      </p:stCondLst>
                      <p:childTnLst>
                        <p:par>
                          <p:cTn id="8" fill="hold">
                            <p:stCondLst>
                              <p:cond delay="0"/>
                            </p:stCondLst>
                            <p:childTnLst>
                              <p:par>
                                <p:cTn id="9" presetID="32" presetClass="emph" presetSubtype="0" fill="hold" grpId="0" nodeType="clickEffect">
                                  <p:stCondLst>
                                    <p:cond delay="0"/>
                                  </p:stCondLst>
                                  <p:childTnLst>
                                    <p:animRot by="120000">
                                      <p:cBhvr>
                                        <p:cTn id="10" dur="100" fill="hold">
                                          <p:stCondLst>
                                            <p:cond delay="0"/>
                                          </p:stCondLst>
                                        </p:cTn>
                                        <p:tgtEl>
                                          <p:spTgt spid="2"/>
                                        </p:tgtEl>
                                        <p:attrNameLst>
                                          <p:attrName>r</p:attrName>
                                        </p:attrNameLst>
                                      </p:cBhvr>
                                    </p:animRot>
                                    <p:animRot by="-240000">
                                      <p:cBhvr>
                                        <p:cTn id="11" dur="200" fill="hold">
                                          <p:stCondLst>
                                            <p:cond delay="200"/>
                                          </p:stCondLst>
                                        </p:cTn>
                                        <p:tgtEl>
                                          <p:spTgt spid="2"/>
                                        </p:tgtEl>
                                        <p:attrNameLst>
                                          <p:attrName>r</p:attrName>
                                        </p:attrNameLst>
                                      </p:cBhvr>
                                    </p:animRot>
                                    <p:animRot by="240000">
                                      <p:cBhvr>
                                        <p:cTn id="12" dur="200" fill="hold">
                                          <p:stCondLst>
                                            <p:cond delay="400"/>
                                          </p:stCondLst>
                                        </p:cTn>
                                        <p:tgtEl>
                                          <p:spTgt spid="2"/>
                                        </p:tgtEl>
                                        <p:attrNameLst>
                                          <p:attrName>r</p:attrName>
                                        </p:attrNameLst>
                                      </p:cBhvr>
                                    </p:animRot>
                                    <p:animRot by="-240000">
                                      <p:cBhvr>
                                        <p:cTn id="13" dur="200" fill="hold">
                                          <p:stCondLst>
                                            <p:cond delay="600"/>
                                          </p:stCondLst>
                                        </p:cTn>
                                        <p:tgtEl>
                                          <p:spTgt spid="2"/>
                                        </p:tgtEl>
                                        <p:attrNameLst>
                                          <p:attrName>r</p:attrName>
                                        </p:attrNameLst>
                                      </p:cBhvr>
                                    </p:animRot>
                                    <p:animRot by="120000">
                                      <p:cBhvr>
                                        <p:cTn id="14" dur="200" fill="hold">
                                          <p:stCondLst>
                                            <p:cond delay="800"/>
                                          </p:stCondLst>
                                        </p:cTn>
                                        <p:tgtEl>
                                          <p:spTgt spid="2"/>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26"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wipe(down)">
                                      <p:cBhvr>
                                        <p:cTn id="19" dur="580">
                                          <p:stCondLst>
                                            <p:cond delay="0"/>
                                          </p:stCondLst>
                                        </p:cTn>
                                        <p:tgtEl>
                                          <p:spTgt spid="3">
                                            <p:txEl>
                                              <p:pRg st="0" end="0"/>
                                            </p:txEl>
                                          </p:spTgt>
                                        </p:tgtEl>
                                      </p:cBhvr>
                                    </p:animEffect>
                                    <p:anim calcmode="lin" valueType="num">
                                      <p:cBhvr>
                                        <p:cTn id="20" dur="1822" tmFilter="0,0; 0.14,0.36; 0.43,0.73; 0.71,0.91; 1.0,1.0">
                                          <p:stCondLst>
                                            <p:cond delay="0"/>
                                          </p:stCondLst>
                                        </p:cTn>
                                        <p:tgtEl>
                                          <p:spTgt spid="3">
                                            <p:txEl>
                                              <p:pRg st="0" end="0"/>
                                            </p:txEl>
                                          </p:spTgt>
                                        </p:tgtEl>
                                        <p:attrNameLst>
                                          <p:attrName>ppt_x</p:attrName>
                                        </p:attrNameLst>
                                      </p:cBhvr>
                                      <p:tavLst>
                                        <p:tav tm="0">
                                          <p:val>
                                            <p:strVal val="#ppt_x-0.25"/>
                                          </p:val>
                                        </p:tav>
                                        <p:tav tm="100000">
                                          <p:val>
                                            <p:strVal val="#ppt_x"/>
                                          </p:val>
                                        </p:tav>
                                      </p:tavLst>
                                    </p:anim>
                                    <p:anim calcmode="lin" valueType="num">
                                      <p:cBhvr>
                                        <p:cTn id="21" dur="664" tmFilter="0.0,0.0; 0.25,0.07; 0.50,0.2; 0.75,0.467; 1.0,1.0">
                                          <p:stCondLst>
                                            <p:cond delay="0"/>
                                          </p:stCondLst>
                                        </p:cTn>
                                        <p:tgtEl>
                                          <p:spTgt spid="3">
                                            <p:txEl>
                                              <p:pRg st="0" end="0"/>
                                            </p:txEl>
                                          </p:spTgt>
                                        </p:tgtEl>
                                        <p:attrNameLst>
                                          <p:attrName>ppt_y</p:attrName>
                                        </p:attrNameLst>
                                      </p:cBhvr>
                                      <p:tavLst>
                                        <p:tav tm="0" fmla="#ppt_y-sin(pi*$)/3">
                                          <p:val>
                                            <p:fltVal val="0.5"/>
                                          </p:val>
                                        </p:tav>
                                        <p:tav tm="100000">
                                          <p:val>
                                            <p:fltVal val="1"/>
                                          </p:val>
                                        </p:tav>
                                      </p:tavLst>
                                    </p:anim>
                                    <p:anim calcmode="lin" valueType="num">
                                      <p:cBhvr>
                                        <p:cTn id="22" dur="664" tmFilter="0, 0; 0.125,0.2665; 0.25,0.4; 0.375,0.465; 0.5,0.5;  0.625,0.535; 0.75,0.6; 0.875,0.7335; 1,1">
                                          <p:stCondLst>
                                            <p:cond delay="664"/>
                                          </p:stCondLst>
                                        </p:cTn>
                                        <p:tgtEl>
                                          <p:spTgt spid="3">
                                            <p:txEl>
                                              <p:pRg st="0" end="0"/>
                                            </p:txEl>
                                          </p:spTgt>
                                        </p:tgtEl>
                                        <p:attrNameLst>
                                          <p:attrName>ppt_y</p:attrName>
                                        </p:attrNameLst>
                                      </p:cBhvr>
                                      <p:tavLst>
                                        <p:tav tm="0" fmla="#ppt_y-sin(pi*$)/9">
                                          <p:val>
                                            <p:fltVal val="0"/>
                                          </p:val>
                                        </p:tav>
                                        <p:tav tm="100000">
                                          <p:val>
                                            <p:fltVal val="1"/>
                                          </p:val>
                                        </p:tav>
                                      </p:tavLst>
                                    </p:anim>
                                    <p:anim calcmode="lin" valueType="num">
                                      <p:cBhvr>
                                        <p:cTn id="23" dur="332" tmFilter="0, 0; 0.125,0.2665; 0.25,0.4; 0.375,0.465; 0.5,0.5;  0.625,0.535; 0.75,0.6; 0.875,0.7335; 1,1">
                                          <p:stCondLst>
                                            <p:cond delay="1324"/>
                                          </p:stCondLst>
                                        </p:cTn>
                                        <p:tgtEl>
                                          <p:spTgt spid="3">
                                            <p:txEl>
                                              <p:pRg st="0" end="0"/>
                                            </p:txEl>
                                          </p:spTgt>
                                        </p:tgtEl>
                                        <p:attrNameLst>
                                          <p:attrName>ppt_y</p:attrName>
                                        </p:attrNameLst>
                                      </p:cBhvr>
                                      <p:tavLst>
                                        <p:tav tm="0" fmla="#ppt_y-sin(pi*$)/27">
                                          <p:val>
                                            <p:fltVal val="0"/>
                                          </p:val>
                                        </p:tav>
                                        <p:tav tm="100000">
                                          <p:val>
                                            <p:fltVal val="1"/>
                                          </p:val>
                                        </p:tav>
                                      </p:tavLst>
                                    </p:anim>
                                    <p:anim calcmode="lin" valueType="num">
                                      <p:cBhvr>
                                        <p:cTn id="24" dur="164" tmFilter="0, 0; 0.125,0.2665; 0.25,0.4; 0.375,0.465; 0.5,0.5;  0.625,0.535; 0.75,0.6; 0.875,0.7335; 1,1">
                                          <p:stCondLst>
                                            <p:cond delay="1656"/>
                                          </p:stCondLst>
                                        </p:cTn>
                                        <p:tgtEl>
                                          <p:spTgt spid="3">
                                            <p:txEl>
                                              <p:pRg st="0" end="0"/>
                                            </p:txEl>
                                          </p:spTgt>
                                        </p:tgtEl>
                                        <p:attrNameLst>
                                          <p:attrName>ppt_y</p:attrName>
                                        </p:attrNameLst>
                                      </p:cBhvr>
                                      <p:tavLst>
                                        <p:tav tm="0" fmla="#ppt_y-sin(pi*$)/81">
                                          <p:val>
                                            <p:fltVal val="0"/>
                                          </p:val>
                                        </p:tav>
                                        <p:tav tm="100000">
                                          <p:val>
                                            <p:fltVal val="1"/>
                                          </p:val>
                                        </p:tav>
                                      </p:tavLst>
                                    </p:anim>
                                    <p:animScale>
                                      <p:cBhvr>
                                        <p:cTn id="25" dur="26">
                                          <p:stCondLst>
                                            <p:cond delay="650"/>
                                          </p:stCondLst>
                                        </p:cTn>
                                        <p:tgtEl>
                                          <p:spTgt spid="3">
                                            <p:txEl>
                                              <p:pRg st="0" end="0"/>
                                            </p:txEl>
                                          </p:spTgt>
                                        </p:tgtEl>
                                      </p:cBhvr>
                                      <p:to x="100000" y="60000"/>
                                    </p:animScale>
                                    <p:animScale>
                                      <p:cBhvr>
                                        <p:cTn id="26" dur="166" decel="50000">
                                          <p:stCondLst>
                                            <p:cond delay="676"/>
                                          </p:stCondLst>
                                        </p:cTn>
                                        <p:tgtEl>
                                          <p:spTgt spid="3">
                                            <p:txEl>
                                              <p:pRg st="0" end="0"/>
                                            </p:txEl>
                                          </p:spTgt>
                                        </p:tgtEl>
                                      </p:cBhvr>
                                      <p:to x="100000" y="100000"/>
                                    </p:animScale>
                                    <p:animScale>
                                      <p:cBhvr>
                                        <p:cTn id="27" dur="26">
                                          <p:stCondLst>
                                            <p:cond delay="1312"/>
                                          </p:stCondLst>
                                        </p:cTn>
                                        <p:tgtEl>
                                          <p:spTgt spid="3">
                                            <p:txEl>
                                              <p:pRg st="0" end="0"/>
                                            </p:txEl>
                                          </p:spTgt>
                                        </p:tgtEl>
                                      </p:cBhvr>
                                      <p:to x="100000" y="80000"/>
                                    </p:animScale>
                                    <p:animScale>
                                      <p:cBhvr>
                                        <p:cTn id="28" dur="166" decel="50000">
                                          <p:stCondLst>
                                            <p:cond delay="1338"/>
                                          </p:stCondLst>
                                        </p:cTn>
                                        <p:tgtEl>
                                          <p:spTgt spid="3">
                                            <p:txEl>
                                              <p:pRg st="0" end="0"/>
                                            </p:txEl>
                                          </p:spTgt>
                                        </p:tgtEl>
                                      </p:cBhvr>
                                      <p:to x="100000" y="100000"/>
                                    </p:animScale>
                                    <p:animScale>
                                      <p:cBhvr>
                                        <p:cTn id="29" dur="26">
                                          <p:stCondLst>
                                            <p:cond delay="1642"/>
                                          </p:stCondLst>
                                        </p:cTn>
                                        <p:tgtEl>
                                          <p:spTgt spid="3">
                                            <p:txEl>
                                              <p:pRg st="0" end="0"/>
                                            </p:txEl>
                                          </p:spTgt>
                                        </p:tgtEl>
                                      </p:cBhvr>
                                      <p:to x="100000" y="90000"/>
                                    </p:animScale>
                                    <p:animScale>
                                      <p:cBhvr>
                                        <p:cTn id="30" dur="166" decel="50000">
                                          <p:stCondLst>
                                            <p:cond delay="1668"/>
                                          </p:stCondLst>
                                        </p:cTn>
                                        <p:tgtEl>
                                          <p:spTgt spid="3">
                                            <p:txEl>
                                              <p:pRg st="0" end="0"/>
                                            </p:txEl>
                                          </p:spTgt>
                                        </p:tgtEl>
                                      </p:cBhvr>
                                      <p:to x="100000" y="100000"/>
                                    </p:animScale>
                                    <p:animScale>
                                      <p:cBhvr>
                                        <p:cTn id="31" dur="26">
                                          <p:stCondLst>
                                            <p:cond delay="1808"/>
                                          </p:stCondLst>
                                        </p:cTn>
                                        <p:tgtEl>
                                          <p:spTgt spid="3">
                                            <p:txEl>
                                              <p:pRg st="0" end="0"/>
                                            </p:txEl>
                                          </p:spTgt>
                                        </p:tgtEl>
                                      </p:cBhvr>
                                      <p:to x="100000" y="95000"/>
                                    </p:animScale>
                                    <p:animScale>
                                      <p:cBhvr>
                                        <p:cTn id="32" dur="166" decel="50000">
                                          <p:stCondLst>
                                            <p:cond delay="1834"/>
                                          </p:stCondLst>
                                        </p:cTn>
                                        <p:tgtEl>
                                          <p:spTgt spid="3">
                                            <p:txEl>
                                              <p:pRg st="0" end="0"/>
                                            </p:txEl>
                                          </p:spTgt>
                                        </p:tgtEl>
                                      </p:cBhvr>
                                      <p:to x="100000" y="100000"/>
                                    </p:animScale>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grpId="0" nodeType="clickEffect">
                                  <p:stCondLst>
                                    <p:cond delay="0"/>
                                  </p:stCondLst>
                                  <p:childTnLst>
                                    <p:set>
                                      <p:cBhvr>
                                        <p:cTn id="36" dur="1" fill="hold">
                                          <p:stCondLst>
                                            <p:cond delay="0"/>
                                          </p:stCondLst>
                                        </p:cTn>
                                        <p:tgtEl>
                                          <p:spTgt spid="3">
                                            <p:txEl>
                                              <p:pRg st="1" end="1"/>
                                            </p:txEl>
                                          </p:spTgt>
                                        </p:tgtEl>
                                        <p:attrNameLst>
                                          <p:attrName>style.visibility</p:attrName>
                                        </p:attrNameLst>
                                      </p:cBhvr>
                                      <p:to>
                                        <p:strVal val="visible"/>
                                      </p:to>
                                    </p:set>
                                    <p:animEffect transition="in" filter="wipe(down)">
                                      <p:cBhvr>
                                        <p:cTn id="37" dur="580">
                                          <p:stCondLst>
                                            <p:cond delay="0"/>
                                          </p:stCondLst>
                                        </p:cTn>
                                        <p:tgtEl>
                                          <p:spTgt spid="3">
                                            <p:txEl>
                                              <p:pRg st="1" end="1"/>
                                            </p:txEl>
                                          </p:spTgt>
                                        </p:tgtEl>
                                      </p:cBhvr>
                                    </p:animEffect>
                                    <p:anim calcmode="lin" valueType="num">
                                      <p:cBhvr>
                                        <p:cTn id="38" dur="1822" tmFilter="0,0; 0.14,0.36; 0.43,0.73; 0.71,0.91; 1.0,1.0">
                                          <p:stCondLst>
                                            <p:cond delay="0"/>
                                          </p:stCondLst>
                                        </p:cTn>
                                        <p:tgtEl>
                                          <p:spTgt spid="3">
                                            <p:txEl>
                                              <p:pRg st="1" end="1"/>
                                            </p:txEl>
                                          </p:spTgt>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3">
                                            <p:txEl>
                                              <p:pRg st="1" end="1"/>
                                            </p:txEl>
                                          </p:spTgt>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3">
                                            <p:txEl>
                                              <p:pRg st="1" end="1"/>
                                            </p:txEl>
                                          </p:spTgt>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3">
                                            <p:txEl>
                                              <p:pRg st="1" end="1"/>
                                            </p:txEl>
                                          </p:spTgt>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3">
                                            <p:txEl>
                                              <p:pRg st="1" end="1"/>
                                            </p:txEl>
                                          </p:spTgt>
                                        </p:tgtEl>
                                        <p:attrNameLst>
                                          <p:attrName>ppt_y</p:attrName>
                                        </p:attrNameLst>
                                      </p:cBhvr>
                                      <p:tavLst>
                                        <p:tav tm="0" fmla="#ppt_y-sin(pi*$)/81">
                                          <p:val>
                                            <p:fltVal val="0"/>
                                          </p:val>
                                        </p:tav>
                                        <p:tav tm="100000">
                                          <p:val>
                                            <p:fltVal val="1"/>
                                          </p:val>
                                        </p:tav>
                                      </p:tavLst>
                                    </p:anim>
                                    <p:animScale>
                                      <p:cBhvr>
                                        <p:cTn id="43" dur="26">
                                          <p:stCondLst>
                                            <p:cond delay="650"/>
                                          </p:stCondLst>
                                        </p:cTn>
                                        <p:tgtEl>
                                          <p:spTgt spid="3">
                                            <p:txEl>
                                              <p:pRg st="1" end="1"/>
                                            </p:txEl>
                                          </p:spTgt>
                                        </p:tgtEl>
                                      </p:cBhvr>
                                      <p:to x="100000" y="60000"/>
                                    </p:animScale>
                                    <p:animScale>
                                      <p:cBhvr>
                                        <p:cTn id="44" dur="166" decel="50000">
                                          <p:stCondLst>
                                            <p:cond delay="676"/>
                                          </p:stCondLst>
                                        </p:cTn>
                                        <p:tgtEl>
                                          <p:spTgt spid="3">
                                            <p:txEl>
                                              <p:pRg st="1" end="1"/>
                                            </p:txEl>
                                          </p:spTgt>
                                        </p:tgtEl>
                                      </p:cBhvr>
                                      <p:to x="100000" y="100000"/>
                                    </p:animScale>
                                    <p:animScale>
                                      <p:cBhvr>
                                        <p:cTn id="45" dur="26">
                                          <p:stCondLst>
                                            <p:cond delay="1312"/>
                                          </p:stCondLst>
                                        </p:cTn>
                                        <p:tgtEl>
                                          <p:spTgt spid="3">
                                            <p:txEl>
                                              <p:pRg st="1" end="1"/>
                                            </p:txEl>
                                          </p:spTgt>
                                        </p:tgtEl>
                                      </p:cBhvr>
                                      <p:to x="100000" y="80000"/>
                                    </p:animScale>
                                    <p:animScale>
                                      <p:cBhvr>
                                        <p:cTn id="46" dur="166" decel="50000">
                                          <p:stCondLst>
                                            <p:cond delay="1338"/>
                                          </p:stCondLst>
                                        </p:cTn>
                                        <p:tgtEl>
                                          <p:spTgt spid="3">
                                            <p:txEl>
                                              <p:pRg st="1" end="1"/>
                                            </p:txEl>
                                          </p:spTgt>
                                        </p:tgtEl>
                                      </p:cBhvr>
                                      <p:to x="100000" y="100000"/>
                                    </p:animScale>
                                    <p:animScale>
                                      <p:cBhvr>
                                        <p:cTn id="47" dur="26">
                                          <p:stCondLst>
                                            <p:cond delay="1642"/>
                                          </p:stCondLst>
                                        </p:cTn>
                                        <p:tgtEl>
                                          <p:spTgt spid="3">
                                            <p:txEl>
                                              <p:pRg st="1" end="1"/>
                                            </p:txEl>
                                          </p:spTgt>
                                        </p:tgtEl>
                                      </p:cBhvr>
                                      <p:to x="100000" y="90000"/>
                                    </p:animScale>
                                    <p:animScale>
                                      <p:cBhvr>
                                        <p:cTn id="48" dur="166" decel="50000">
                                          <p:stCondLst>
                                            <p:cond delay="1668"/>
                                          </p:stCondLst>
                                        </p:cTn>
                                        <p:tgtEl>
                                          <p:spTgt spid="3">
                                            <p:txEl>
                                              <p:pRg st="1" end="1"/>
                                            </p:txEl>
                                          </p:spTgt>
                                        </p:tgtEl>
                                      </p:cBhvr>
                                      <p:to x="100000" y="100000"/>
                                    </p:animScale>
                                    <p:animScale>
                                      <p:cBhvr>
                                        <p:cTn id="49" dur="26">
                                          <p:stCondLst>
                                            <p:cond delay="1808"/>
                                          </p:stCondLst>
                                        </p:cTn>
                                        <p:tgtEl>
                                          <p:spTgt spid="3">
                                            <p:txEl>
                                              <p:pRg st="1" end="1"/>
                                            </p:txEl>
                                          </p:spTgt>
                                        </p:tgtEl>
                                      </p:cBhvr>
                                      <p:to x="100000" y="95000"/>
                                    </p:animScale>
                                    <p:animScale>
                                      <p:cBhvr>
                                        <p:cTn id="50" dur="166" decel="50000">
                                          <p:stCondLst>
                                            <p:cond delay="1834"/>
                                          </p:stCondLst>
                                        </p:cTn>
                                        <p:tgtEl>
                                          <p:spTgt spid="3">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51" fill="hold" display="0">
                  <p:stCondLst>
                    <p:cond delay="indefinite"/>
                  </p:stCondLst>
                  <p:endCondLst>
                    <p:cond evt="onStopAudio" delay="0">
                      <p:tgtEl>
                        <p:sldTgt/>
                      </p:tgtEl>
                    </p:cond>
                  </p:endCondLst>
                </p:cTn>
                <p:tgtEl>
                  <p:spTgt spid="11"/>
                </p:tgtEl>
              </p:cMediaNode>
            </p:audio>
          </p:childTnLst>
        </p:cTn>
      </p:par>
    </p:tnLst>
    <p:bldLst>
      <p:bldP spid="2" grpId="0"/>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5" name="Picture 4" descr="A piece of cake on a plate&#10;&#10;Description automatically generated">
            <a:extLst>
              <a:ext uri="{FF2B5EF4-FFF2-40B4-BE49-F238E27FC236}">
                <a16:creationId xmlns:a16="http://schemas.microsoft.com/office/drawing/2014/main" id="{2D7034E4-41E7-40E1-A15C-5559DE526687}"/>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34975" r="13009" b="-2"/>
          <a:stretch/>
        </p:blipFill>
        <p:spPr>
          <a:xfrm>
            <a:off x="7338646" y="10"/>
            <a:ext cx="4853354" cy="6857990"/>
          </a:xfrm>
          <a:prstGeom prst="rect">
            <a:avLst/>
          </a:prstGeom>
        </p:spPr>
      </p:pic>
      <p:sp>
        <p:nvSpPr>
          <p:cNvPr id="17" name="Freeform 10">
            <a:extLst>
              <a:ext uri="{FF2B5EF4-FFF2-40B4-BE49-F238E27FC236}">
                <a16:creationId xmlns:a16="http://schemas.microsoft.com/office/drawing/2014/main" id="{E1CE536E-134A-4A35-900B-30F927D5B5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0" y="0"/>
            <a:ext cx="7569200" cy="6858000"/>
          </a:xfrm>
          <a:custGeom>
            <a:avLst/>
            <a:gdLst>
              <a:gd name="connsiteX0" fmla="*/ 0 w 7569200"/>
              <a:gd name="connsiteY0" fmla="*/ 0 h 6858000"/>
              <a:gd name="connsiteX1" fmla="*/ 7389812 w 7569200"/>
              <a:gd name="connsiteY1" fmla="*/ 0 h 6858000"/>
              <a:gd name="connsiteX2" fmla="*/ 7394575 w 7569200"/>
              <a:gd name="connsiteY2" fmla="*/ 66675 h 6858000"/>
              <a:gd name="connsiteX3" fmla="*/ 7402512 w 7569200"/>
              <a:gd name="connsiteY3" fmla="*/ 122237 h 6858000"/>
              <a:gd name="connsiteX4" fmla="*/ 7412037 w 7569200"/>
              <a:gd name="connsiteY4" fmla="*/ 174625 h 6858000"/>
              <a:gd name="connsiteX5" fmla="*/ 7427912 w 7569200"/>
              <a:gd name="connsiteY5" fmla="*/ 217487 h 6858000"/>
              <a:gd name="connsiteX6" fmla="*/ 7443787 w 7569200"/>
              <a:gd name="connsiteY6" fmla="*/ 260350 h 6858000"/>
              <a:gd name="connsiteX7" fmla="*/ 7462837 w 7569200"/>
              <a:gd name="connsiteY7" fmla="*/ 296862 h 6858000"/>
              <a:gd name="connsiteX8" fmla="*/ 7481887 w 7569200"/>
              <a:gd name="connsiteY8" fmla="*/ 334962 h 6858000"/>
              <a:gd name="connsiteX9" fmla="*/ 7499350 w 7569200"/>
              <a:gd name="connsiteY9" fmla="*/ 369887 h 6858000"/>
              <a:gd name="connsiteX10" fmla="*/ 7516812 w 7569200"/>
              <a:gd name="connsiteY10" fmla="*/ 409575 h 6858000"/>
              <a:gd name="connsiteX11" fmla="*/ 7532687 w 7569200"/>
              <a:gd name="connsiteY11" fmla="*/ 450850 h 6858000"/>
              <a:gd name="connsiteX12" fmla="*/ 7546975 w 7569200"/>
              <a:gd name="connsiteY12" fmla="*/ 496887 h 6858000"/>
              <a:gd name="connsiteX13" fmla="*/ 7558087 w 7569200"/>
              <a:gd name="connsiteY13" fmla="*/ 546100 h 6858000"/>
              <a:gd name="connsiteX14" fmla="*/ 7566025 w 7569200"/>
              <a:gd name="connsiteY14" fmla="*/ 606425 h 6858000"/>
              <a:gd name="connsiteX15" fmla="*/ 7569200 w 7569200"/>
              <a:gd name="connsiteY15" fmla="*/ 673100 h 6858000"/>
              <a:gd name="connsiteX16" fmla="*/ 7566025 w 7569200"/>
              <a:gd name="connsiteY16" fmla="*/ 744537 h 6858000"/>
              <a:gd name="connsiteX17" fmla="*/ 7558087 w 7569200"/>
              <a:gd name="connsiteY17" fmla="*/ 801687 h 6858000"/>
              <a:gd name="connsiteX18" fmla="*/ 7546975 w 7569200"/>
              <a:gd name="connsiteY18" fmla="*/ 854075 h 6858000"/>
              <a:gd name="connsiteX19" fmla="*/ 7532687 w 7569200"/>
              <a:gd name="connsiteY19" fmla="*/ 901700 h 6858000"/>
              <a:gd name="connsiteX20" fmla="*/ 7516812 w 7569200"/>
              <a:gd name="connsiteY20" fmla="*/ 942975 h 6858000"/>
              <a:gd name="connsiteX21" fmla="*/ 7497762 w 7569200"/>
              <a:gd name="connsiteY21" fmla="*/ 981075 h 6858000"/>
              <a:gd name="connsiteX22" fmla="*/ 7478712 w 7569200"/>
              <a:gd name="connsiteY22" fmla="*/ 1017587 h 6858000"/>
              <a:gd name="connsiteX23" fmla="*/ 7459662 w 7569200"/>
              <a:gd name="connsiteY23" fmla="*/ 1055687 h 6858000"/>
              <a:gd name="connsiteX24" fmla="*/ 7442200 w 7569200"/>
              <a:gd name="connsiteY24" fmla="*/ 1095375 h 6858000"/>
              <a:gd name="connsiteX25" fmla="*/ 7424737 w 7569200"/>
              <a:gd name="connsiteY25" fmla="*/ 1136650 h 6858000"/>
              <a:gd name="connsiteX26" fmla="*/ 7410450 w 7569200"/>
              <a:gd name="connsiteY26" fmla="*/ 1182687 h 6858000"/>
              <a:gd name="connsiteX27" fmla="*/ 7400925 w 7569200"/>
              <a:gd name="connsiteY27" fmla="*/ 1235075 h 6858000"/>
              <a:gd name="connsiteX28" fmla="*/ 7391400 w 7569200"/>
              <a:gd name="connsiteY28" fmla="*/ 1295400 h 6858000"/>
              <a:gd name="connsiteX29" fmla="*/ 7389812 w 7569200"/>
              <a:gd name="connsiteY29" fmla="*/ 1363662 h 6858000"/>
              <a:gd name="connsiteX30" fmla="*/ 7391400 w 7569200"/>
              <a:gd name="connsiteY30" fmla="*/ 1431925 h 6858000"/>
              <a:gd name="connsiteX31" fmla="*/ 7400925 w 7569200"/>
              <a:gd name="connsiteY31" fmla="*/ 1492250 h 6858000"/>
              <a:gd name="connsiteX32" fmla="*/ 7410450 w 7569200"/>
              <a:gd name="connsiteY32" fmla="*/ 1544637 h 6858000"/>
              <a:gd name="connsiteX33" fmla="*/ 7424737 w 7569200"/>
              <a:gd name="connsiteY33" fmla="*/ 1589087 h 6858000"/>
              <a:gd name="connsiteX34" fmla="*/ 7442200 w 7569200"/>
              <a:gd name="connsiteY34" fmla="*/ 1631950 h 6858000"/>
              <a:gd name="connsiteX35" fmla="*/ 7459662 w 7569200"/>
              <a:gd name="connsiteY35" fmla="*/ 1671637 h 6858000"/>
              <a:gd name="connsiteX36" fmla="*/ 7478712 w 7569200"/>
              <a:gd name="connsiteY36" fmla="*/ 1708150 h 6858000"/>
              <a:gd name="connsiteX37" fmla="*/ 7497762 w 7569200"/>
              <a:gd name="connsiteY37" fmla="*/ 1743075 h 6858000"/>
              <a:gd name="connsiteX38" fmla="*/ 7516812 w 7569200"/>
              <a:gd name="connsiteY38" fmla="*/ 1782762 h 6858000"/>
              <a:gd name="connsiteX39" fmla="*/ 7532687 w 7569200"/>
              <a:gd name="connsiteY39" fmla="*/ 1824037 h 6858000"/>
              <a:gd name="connsiteX40" fmla="*/ 7546975 w 7569200"/>
              <a:gd name="connsiteY40" fmla="*/ 1870075 h 6858000"/>
              <a:gd name="connsiteX41" fmla="*/ 7558087 w 7569200"/>
              <a:gd name="connsiteY41" fmla="*/ 1922462 h 6858000"/>
              <a:gd name="connsiteX42" fmla="*/ 7566025 w 7569200"/>
              <a:gd name="connsiteY42" fmla="*/ 1982787 h 6858000"/>
              <a:gd name="connsiteX43" fmla="*/ 7569200 w 7569200"/>
              <a:gd name="connsiteY43" fmla="*/ 2051050 h 6858000"/>
              <a:gd name="connsiteX44" fmla="*/ 7566025 w 7569200"/>
              <a:gd name="connsiteY44" fmla="*/ 2119312 h 6858000"/>
              <a:gd name="connsiteX45" fmla="*/ 7558087 w 7569200"/>
              <a:gd name="connsiteY45" fmla="*/ 2179637 h 6858000"/>
              <a:gd name="connsiteX46" fmla="*/ 7546975 w 7569200"/>
              <a:gd name="connsiteY46" fmla="*/ 2232025 h 6858000"/>
              <a:gd name="connsiteX47" fmla="*/ 7532687 w 7569200"/>
              <a:gd name="connsiteY47" fmla="*/ 2278062 h 6858000"/>
              <a:gd name="connsiteX48" fmla="*/ 7516812 w 7569200"/>
              <a:gd name="connsiteY48" fmla="*/ 2319337 h 6858000"/>
              <a:gd name="connsiteX49" fmla="*/ 7497762 w 7569200"/>
              <a:gd name="connsiteY49" fmla="*/ 2359025 h 6858000"/>
              <a:gd name="connsiteX50" fmla="*/ 7478712 w 7569200"/>
              <a:gd name="connsiteY50" fmla="*/ 2395537 h 6858000"/>
              <a:gd name="connsiteX51" fmla="*/ 7459662 w 7569200"/>
              <a:gd name="connsiteY51" fmla="*/ 2433637 h 6858000"/>
              <a:gd name="connsiteX52" fmla="*/ 7442200 w 7569200"/>
              <a:gd name="connsiteY52" fmla="*/ 2471737 h 6858000"/>
              <a:gd name="connsiteX53" fmla="*/ 7424737 w 7569200"/>
              <a:gd name="connsiteY53" fmla="*/ 2513012 h 6858000"/>
              <a:gd name="connsiteX54" fmla="*/ 7410450 w 7569200"/>
              <a:gd name="connsiteY54" fmla="*/ 2560637 h 6858000"/>
              <a:gd name="connsiteX55" fmla="*/ 7400925 w 7569200"/>
              <a:gd name="connsiteY55" fmla="*/ 2613025 h 6858000"/>
              <a:gd name="connsiteX56" fmla="*/ 7391400 w 7569200"/>
              <a:gd name="connsiteY56" fmla="*/ 2671762 h 6858000"/>
              <a:gd name="connsiteX57" fmla="*/ 7389812 w 7569200"/>
              <a:gd name="connsiteY57" fmla="*/ 2741612 h 6858000"/>
              <a:gd name="connsiteX58" fmla="*/ 7391400 w 7569200"/>
              <a:gd name="connsiteY58" fmla="*/ 2809875 h 6858000"/>
              <a:gd name="connsiteX59" fmla="*/ 7400925 w 7569200"/>
              <a:gd name="connsiteY59" fmla="*/ 2868612 h 6858000"/>
              <a:gd name="connsiteX60" fmla="*/ 7410450 w 7569200"/>
              <a:gd name="connsiteY60" fmla="*/ 2922587 h 6858000"/>
              <a:gd name="connsiteX61" fmla="*/ 7424737 w 7569200"/>
              <a:gd name="connsiteY61" fmla="*/ 2967037 h 6858000"/>
              <a:gd name="connsiteX62" fmla="*/ 7442200 w 7569200"/>
              <a:gd name="connsiteY62" fmla="*/ 3009900 h 6858000"/>
              <a:gd name="connsiteX63" fmla="*/ 7459662 w 7569200"/>
              <a:gd name="connsiteY63" fmla="*/ 3046412 h 6858000"/>
              <a:gd name="connsiteX64" fmla="*/ 7478712 w 7569200"/>
              <a:gd name="connsiteY64" fmla="*/ 3084512 h 6858000"/>
              <a:gd name="connsiteX65" fmla="*/ 7497762 w 7569200"/>
              <a:gd name="connsiteY65" fmla="*/ 3121025 h 6858000"/>
              <a:gd name="connsiteX66" fmla="*/ 7516812 w 7569200"/>
              <a:gd name="connsiteY66" fmla="*/ 3160712 h 6858000"/>
              <a:gd name="connsiteX67" fmla="*/ 7532687 w 7569200"/>
              <a:gd name="connsiteY67" fmla="*/ 3201987 h 6858000"/>
              <a:gd name="connsiteX68" fmla="*/ 7546975 w 7569200"/>
              <a:gd name="connsiteY68" fmla="*/ 3248025 h 6858000"/>
              <a:gd name="connsiteX69" fmla="*/ 7558087 w 7569200"/>
              <a:gd name="connsiteY69" fmla="*/ 3300412 h 6858000"/>
              <a:gd name="connsiteX70" fmla="*/ 7566025 w 7569200"/>
              <a:gd name="connsiteY70" fmla="*/ 3360737 h 6858000"/>
              <a:gd name="connsiteX71" fmla="*/ 7569200 w 7569200"/>
              <a:gd name="connsiteY71" fmla="*/ 3427412 h 6858000"/>
              <a:gd name="connsiteX72" fmla="*/ 7566025 w 7569200"/>
              <a:gd name="connsiteY72" fmla="*/ 3497262 h 6858000"/>
              <a:gd name="connsiteX73" fmla="*/ 7558087 w 7569200"/>
              <a:gd name="connsiteY73" fmla="*/ 3557587 h 6858000"/>
              <a:gd name="connsiteX74" fmla="*/ 7546975 w 7569200"/>
              <a:gd name="connsiteY74" fmla="*/ 3609975 h 6858000"/>
              <a:gd name="connsiteX75" fmla="*/ 7532687 w 7569200"/>
              <a:gd name="connsiteY75" fmla="*/ 3656012 h 6858000"/>
              <a:gd name="connsiteX76" fmla="*/ 7516812 w 7569200"/>
              <a:gd name="connsiteY76" fmla="*/ 3697287 h 6858000"/>
              <a:gd name="connsiteX77" fmla="*/ 7497762 w 7569200"/>
              <a:gd name="connsiteY77" fmla="*/ 3736975 h 6858000"/>
              <a:gd name="connsiteX78" fmla="*/ 7459662 w 7569200"/>
              <a:gd name="connsiteY78" fmla="*/ 3811587 h 6858000"/>
              <a:gd name="connsiteX79" fmla="*/ 7442200 w 7569200"/>
              <a:gd name="connsiteY79" fmla="*/ 3848100 h 6858000"/>
              <a:gd name="connsiteX80" fmla="*/ 7424737 w 7569200"/>
              <a:gd name="connsiteY80" fmla="*/ 3890962 h 6858000"/>
              <a:gd name="connsiteX81" fmla="*/ 7410450 w 7569200"/>
              <a:gd name="connsiteY81" fmla="*/ 3935412 h 6858000"/>
              <a:gd name="connsiteX82" fmla="*/ 7400925 w 7569200"/>
              <a:gd name="connsiteY82" fmla="*/ 3987800 h 6858000"/>
              <a:gd name="connsiteX83" fmla="*/ 7391400 w 7569200"/>
              <a:gd name="connsiteY83" fmla="*/ 4048125 h 6858000"/>
              <a:gd name="connsiteX84" fmla="*/ 7389812 w 7569200"/>
              <a:gd name="connsiteY84" fmla="*/ 4116387 h 6858000"/>
              <a:gd name="connsiteX85" fmla="*/ 7391400 w 7569200"/>
              <a:gd name="connsiteY85" fmla="*/ 4186237 h 6858000"/>
              <a:gd name="connsiteX86" fmla="*/ 7400925 w 7569200"/>
              <a:gd name="connsiteY86" fmla="*/ 4244975 h 6858000"/>
              <a:gd name="connsiteX87" fmla="*/ 7410450 w 7569200"/>
              <a:gd name="connsiteY87" fmla="*/ 4297362 h 6858000"/>
              <a:gd name="connsiteX88" fmla="*/ 7424737 w 7569200"/>
              <a:gd name="connsiteY88" fmla="*/ 4343400 h 6858000"/>
              <a:gd name="connsiteX89" fmla="*/ 7442200 w 7569200"/>
              <a:gd name="connsiteY89" fmla="*/ 4386262 h 6858000"/>
              <a:gd name="connsiteX90" fmla="*/ 7459662 w 7569200"/>
              <a:gd name="connsiteY90" fmla="*/ 4424362 h 6858000"/>
              <a:gd name="connsiteX91" fmla="*/ 7497762 w 7569200"/>
              <a:gd name="connsiteY91" fmla="*/ 4498975 h 6858000"/>
              <a:gd name="connsiteX92" fmla="*/ 7516812 w 7569200"/>
              <a:gd name="connsiteY92" fmla="*/ 4537075 h 6858000"/>
              <a:gd name="connsiteX93" fmla="*/ 7532687 w 7569200"/>
              <a:gd name="connsiteY93" fmla="*/ 4579937 h 6858000"/>
              <a:gd name="connsiteX94" fmla="*/ 7546975 w 7569200"/>
              <a:gd name="connsiteY94" fmla="*/ 4625975 h 6858000"/>
              <a:gd name="connsiteX95" fmla="*/ 7558087 w 7569200"/>
              <a:gd name="connsiteY95" fmla="*/ 4678362 h 6858000"/>
              <a:gd name="connsiteX96" fmla="*/ 7566025 w 7569200"/>
              <a:gd name="connsiteY96" fmla="*/ 4738687 h 6858000"/>
              <a:gd name="connsiteX97" fmla="*/ 7569200 w 7569200"/>
              <a:gd name="connsiteY97" fmla="*/ 4806950 h 6858000"/>
              <a:gd name="connsiteX98" fmla="*/ 7566025 w 7569200"/>
              <a:gd name="connsiteY98" fmla="*/ 4875212 h 6858000"/>
              <a:gd name="connsiteX99" fmla="*/ 7558087 w 7569200"/>
              <a:gd name="connsiteY99" fmla="*/ 4935537 h 6858000"/>
              <a:gd name="connsiteX100" fmla="*/ 7546975 w 7569200"/>
              <a:gd name="connsiteY100" fmla="*/ 4987925 h 6858000"/>
              <a:gd name="connsiteX101" fmla="*/ 7532687 w 7569200"/>
              <a:gd name="connsiteY101" fmla="*/ 5033962 h 6858000"/>
              <a:gd name="connsiteX102" fmla="*/ 7516812 w 7569200"/>
              <a:gd name="connsiteY102" fmla="*/ 5075237 h 6858000"/>
              <a:gd name="connsiteX103" fmla="*/ 7497762 w 7569200"/>
              <a:gd name="connsiteY103" fmla="*/ 5114925 h 6858000"/>
              <a:gd name="connsiteX104" fmla="*/ 7478712 w 7569200"/>
              <a:gd name="connsiteY104" fmla="*/ 5149850 h 6858000"/>
              <a:gd name="connsiteX105" fmla="*/ 7459662 w 7569200"/>
              <a:gd name="connsiteY105" fmla="*/ 5186362 h 6858000"/>
              <a:gd name="connsiteX106" fmla="*/ 7442200 w 7569200"/>
              <a:gd name="connsiteY106" fmla="*/ 5226050 h 6858000"/>
              <a:gd name="connsiteX107" fmla="*/ 7424737 w 7569200"/>
              <a:gd name="connsiteY107" fmla="*/ 5268912 h 6858000"/>
              <a:gd name="connsiteX108" fmla="*/ 7410450 w 7569200"/>
              <a:gd name="connsiteY108" fmla="*/ 5313362 h 6858000"/>
              <a:gd name="connsiteX109" fmla="*/ 7400925 w 7569200"/>
              <a:gd name="connsiteY109" fmla="*/ 5365750 h 6858000"/>
              <a:gd name="connsiteX110" fmla="*/ 7391400 w 7569200"/>
              <a:gd name="connsiteY110" fmla="*/ 5426075 h 6858000"/>
              <a:gd name="connsiteX111" fmla="*/ 7389812 w 7569200"/>
              <a:gd name="connsiteY111" fmla="*/ 5494337 h 6858000"/>
              <a:gd name="connsiteX112" fmla="*/ 7391400 w 7569200"/>
              <a:gd name="connsiteY112" fmla="*/ 5562600 h 6858000"/>
              <a:gd name="connsiteX113" fmla="*/ 7400925 w 7569200"/>
              <a:gd name="connsiteY113" fmla="*/ 5622925 h 6858000"/>
              <a:gd name="connsiteX114" fmla="*/ 7410450 w 7569200"/>
              <a:gd name="connsiteY114" fmla="*/ 5675312 h 6858000"/>
              <a:gd name="connsiteX115" fmla="*/ 7424737 w 7569200"/>
              <a:gd name="connsiteY115" fmla="*/ 5721350 h 6858000"/>
              <a:gd name="connsiteX116" fmla="*/ 7442200 w 7569200"/>
              <a:gd name="connsiteY116" fmla="*/ 5762625 h 6858000"/>
              <a:gd name="connsiteX117" fmla="*/ 7459662 w 7569200"/>
              <a:gd name="connsiteY117" fmla="*/ 5802312 h 6858000"/>
              <a:gd name="connsiteX118" fmla="*/ 7478712 w 7569200"/>
              <a:gd name="connsiteY118" fmla="*/ 5840412 h 6858000"/>
              <a:gd name="connsiteX119" fmla="*/ 7497762 w 7569200"/>
              <a:gd name="connsiteY119" fmla="*/ 5876925 h 6858000"/>
              <a:gd name="connsiteX120" fmla="*/ 7516812 w 7569200"/>
              <a:gd name="connsiteY120" fmla="*/ 5915025 h 6858000"/>
              <a:gd name="connsiteX121" fmla="*/ 7532687 w 7569200"/>
              <a:gd name="connsiteY121" fmla="*/ 5956300 h 6858000"/>
              <a:gd name="connsiteX122" fmla="*/ 7546975 w 7569200"/>
              <a:gd name="connsiteY122" fmla="*/ 6003925 h 6858000"/>
              <a:gd name="connsiteX123" fmla="*/ 7558087 w 7569200"/>
              <a:gd name="connsiteY123" fmla="*/ 6056312 h 6858000"/>
              <a:gd name="connsiteX124" fmla="*/ 7566025 w 7569200"/>
              <a:gd name="connsiteY124" fmla="*/ 6113462 h 6858000"/>
              <a:gd name="connsiteX125" fmla="*/ 7569200 w 7569200"/>
              <a:gd name="connsiteY125" fmla="*/ 6183312 h 6858000"/>
              <a:gd name="connsiteX126" fmla="*/ 7566025 w 7569200"/>
              <a:gd name="connsiteY126" fmla="*/ 6251575 h 6858000"/>
              <a:gd name="connsiteX127" fmla="*/ 7558087 w 7569200"/>
              <a:gd name="connsiteY127" fmla="*/ 6311900 h 6858000"/>
              <a:gd name="connsiteX128" fmla="*/ 7546975 w 7569200"/>
              <a:gd name="connsiteY128" fmla="*/ 6361112 h 6858000"/>
              <a:gd name="connsiteX129" fmla="*/ 7532687 w 7569200"/>
              <a:gd name="connsiteY129" fmla="*/ 6407150 h 6858000"/>
              <a:gd name="connsiteX130" fmla="*/ 7516812 w 7569200"/>
              <a:gd name="connsiteY130" fmla="*/ 6448425 h 6858000"/>
              <a:gd name="connsiteX131" fmla="*/ 7499350 w 7569200"/>
              <a:gd name="connsiteY131" fmla="*/ 6488112 h 6858000"/>
              <a:gd name="connsiteX132" fmla="*/ 7481887 w 7569200"/>
              <a:gd name="connsiteY132" fmla="*/ 6523037 h 6858000"/>
              <a:gd name="connsiteX133" fmla="*/ 7462837 w 7569200"/>
              <a:gd name="connsiteY133" fmla="*/ 6561137 h 6858000"/>
              <a:gd name="connsiteX134" fmla="*/ 7443787 w 7569200"/>
              <a:gd name="connsiteY134" fmla="*/ 6597650 h 6858000"/>
              <a:gd name="connsiteX135" fmla="*/ 7427912 w 7569200"/>
              <a:gd name="connsiteY135" fmla="*/ 6640512 h 6858000"/>
              <a:gd name="connsiteX136" fmla="*/ 7412037 w 7569200"/>
              <a:gd name="connsiteY136" fmla="*/ 6683375 h 6858000"/>
              <a:gd name="connsiteX137" fmla="*/ 7402512 w 7569200"/>
              <a:gd name="connsiteY137" fmla="*/ 6735762 h 6858000"/>
              <a:gd name="connsiteX138" fmla="*/ 7394575 w 7569200"/>
              <a:gd name="connsiteY138" fmla="*/ 6791325 h 6858000"/>
              <a:gd name="connsiteX139" fmla="*/ 7389812 w 7569200"/>
              <a:gd name="connsiteY139" fmla="*/ 6858000 h 6858000"/>
              <a:gd name="connsiteX140" fmla="*/ 0 w 7569200"/>
              <a:gd name="connsiteY140" fmla="*/ 6858000 h 6858000"/>
              <a:gd name="connsiteX141" fmla="*/ 0 w 7569200"/>
              <a:gd name="connsiteY141"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Lst>
            <a:rect l="l" t="t" r="r" b="b"/>
            <a:pathLst>
              <a:path w="7569200" h="6858000">
                <a:moveTo>
                  <a:pt x="0" y="0"/>
                </a:moveTo>
                <a:lnTo>
                  <a:pt x="7389812" y="0"/>
                </a:lnTo>
                <a:lnTo>
                  <a:pt x="7394575" y="66675"/>
                </a:lnTo>
                <a:lnTo>
                  <a:pt x="7402512" y="122237"/>
                </a:lnTo>
                <a:lnTo>
                  <a:pt x="7412037" y="174625"/>
                </a:lnTo>
                <a:lnTo>
                  <a:pt x="7427912" y="217487"/>
                </a:lnTo>
                <a:lnTo>
                  <a:pt x="7443787" y="260350"/>
                </a:lnTo>
                <a:lnTo>
                  <a:pt x="7462837" y="296862"/>
                </a:lnTo>
                <a:lnTo>
                  <a:pt x="7481887" y="334962"/>
                </a:lnTo>
                <a:lnTo>
                  <a:pt x="7499350" y="369887"/>
                </a:lnTo>
                <a:lnTo>
                  <a:pt x="7516812" y="409575"/>
                </a:lnTo>
                <a:lnTo>
                  <a:pt x="7532687" y="450850"/>
                </a:lnTo>
                <a:lnTo>
                  <a:pt x="7546975" y="496887"/>
                </a:lnTo>
                <a:lnTo>
                  <a:pt x="7558087" y="546100"/>
                </a:lnTo>
                <a:lnTo>
                  <a:pt x="7566025" y="606425"/>
                </a:lnTo>
                <a:lnTo>
                  <a:pt x="7569200" y="673100"/>
                </a:lnTo>
                <a:lnTo>
                  <a:pt x="7566025" y="744537"/>
                </a:lnTo>
                <a:lnTo>
                  <a:pt x="7558087" y="801687"/>
                </a:lnTo>
                <a:lnTo>
                  <a:pt x="7546975" y="854075"/>
                </a:lnTo>
                <a:lnTo>
                  <a:pt x="7532687" y="901700"/>
                </a:lnTo>
                <a:lnTo>
                  <a:pt x="7516812" y="942975"/>
                </a:lnTo>
                <a:lnTo>
                  <a:pt x="7497762" y="981075"/>
                </a:lnTo>
                <a:lnTo>
                  <a:pt x="7478712" y="1017587"/>
                </a:lnTo>
                <a:lnTo>
                  <a:pt x="7459662" y="1055687"/>
                </a:lnTo>
                <a:lnTo>
                  <a:pt x="7442200" y="1095375"/>
                </a:lnTo>
                <a:lnTo>
                  <a:pt x="7424737" y="1136650"/>
                </a:lnTo>
                <a:lnTo>
                  <a:pt x="7410450" y="1182687"/>
                </a:lnTo>
                <a:lnTo>
                  <a:pt x="7400925" y="1235075"/>
                </a:lnTo>
                <a:lnTo>
                  <a:pt x="7391400" y="1295400"/>
                </a:lnTo>
                <a:lnTo>
                  <a:pt x="7389812" y="1363662"/>
                </a:lnTo>
                <a:lnTo>
                  <a:pt x="7391400" y="1431925"/>
                </a:lnTo>
                <a:lnTo>
                  <a:pt x="7400925" y="1492250"/>
                </a:lnTo>
                <a:lnTo>
                  <a:pt x="7410450" y="1544637"/>
                </a:lnTo>
                <a:lnTo>
                  <a:pt x="7424737" y="1589087"/>
                </a:lnTo>
                <a:lnTo>
                  <a:pt x="7442200" y="1631950"/>
                </a:lnTo>
                <a:lnTo>
                  <a:pt x="7459662" y="1671637"/>
                </a:lnTo>
                <a:lnTo>
                  <a:pt x="7478712" y="1708150"/>
                </a:lnTo>
                <a:lnTo>
                  <a:pt x="7497762" y="1743075"/>
                </a:lnTo>
                <a:lnTo>
                  <a:pt x="7516812" y="1782762"/>
                </a:lnTo>
                <a:lnTo>
                  <a:pt x="7532687" y="1824037"/>
                </a:lnTo>
                <a:lnTo>
                  <a:pt x="7546975" y="1870075"/>
                </a:lnTo>
                <a:lnTo>
                  <a:pt x="7558087" y="1922462"/>
                </a:lnTo>
                <a:lnTo>
                  <a:pt x="7566025" y="1982787"/>
                </a:lnTo>
                <a:lnTo>
                  <a:pt x="7569200" y="2051050"/>
                </a:lnTo>
                <a:lnTo>
                  <a:pt x="7566025" y="2119312"/>
                </a:lnTo>
                <a:lnTo>
                  <a:pt x="7558087" y="2179637"/>
                </a:lnTo>
                <a:lnTo>
                  <a:pt x="7546975" y="2232025"/>
                </a:lnTo>
                <a:lnTo>
                  <a:pt x="7532687" y="2278062"/>
                </a:lnTo>
                <a:lnTo>
                  <a:pt x="7516812" y="2319337"/>
                </a:lnTo>
                <a:lnTo>
                  <a:pt x="7497762" y="2359025"/>
                </a:lnTo>
                <a:lnTo>
                  <a:pt x="7478712" y="2395537"/>
                </a:lnTo>
                <a:lnTo>
                  <a:pt x="7459662" y="2433637"/>
                </a:lnTo>
                <a:lnTo>
                  <a:pt x="7442200" y="2471737"/>
                </a:lnTo>
                <a:lnTo>
                  <a:pt x="7424737" y="2513012"/>
                </a:lnTo>
                <a:lnTo>
                  <a:pt x="7410450" y="2560637"/>
                </a:lnTo>
                <a:lnTo>
                  <a:pt x="7400925" y="2613025"/>
                </a:lnTo>
                <a:lnTo>
                  <a:pt x="7391400" y="2671762"/>
                </a:lnTo>
                <a:lnTo>
                  <a:pt x="7389812" y="2741612"/>
                </a:lnTo>
                <a:lnTo>
                  <a:pt x="7391400" y="2809875"/>
                </a:lnTo>
                <a:lnTo>
                  <a:pt x="7400925" y="2868612"/>
                </a:lnTo>
                <a:lnTo>
                  <a:pt x="7410450" y="2922587"/>
                </a:lnTo>
                <a:lnTo>
                  <a:pt x="7424737" y="2967037"/>
                </a:lnTo>
                <a:lnTo>
                  <a:pt x="7442200" y="3009900"/>
                </a:lnTo>
                <a:lnTo>
                  <a:pt x="7459662" y="3046412"/>
                </a:lnTo>
                <a:lnTo>
                  <a:pt x="7478712" y="3084512"/>
                </a:lnTo>
                <a:lnTo>
                  <a:pt x="7497762" y="3121025"/>
                </a:lnTo>
                <a:lnTo>
                  <a:pt x="7516812" y="3160712"/>
                </a:lnTo>
                <a:lnTo>
                  <a:pt x="7532687" y="3201987"/>
                </a:lnTo>
                <a:lnTo>
                  <a:pt x="7546975" y="3248025"/>
                </a:lnTo>
                <a:lnTo>
                  <a:pt x="7558087" y="3300412"/>
                </a:lnTo>
                <a:lnTo>
                  <a:pt x="7566025" y="3360737"/>
                </a:lnTo>
                <a:lnTo>
                  <a:pt x="7569200" y="3427412"/>
                </a:lnTo>
                <a:lnTo>
                  <a:pt x="7566025" y="3497262"/>
                </a:lnTo>
                <a:lnTo>
                  <a:pt x="7558087" y="3557587"/>
                </a:lnTo>
                <a:lnTo>
                  <a:pt x="7546975" y="3609975"/>
                </a:lnTo>
                <a:lnTo>
                  <a:pt x="7532687" y="3656012"/>
                </a:lnTo>
                <a:lnTo>
                  <a:pt x="7516812" y="3697287"/>
                </a:lnTo>
                <a:lnTo>
                  <a:pt x="7497762" y="3736975"/>
                </a:lnTo>
                <a:lnTo>
                  <a:pt x="7459662" y="3811587"/>
                </a:lnTo>
                <a:lnTo>
                  <a:pt x="7442200" y="3848100"/>
                </a:lnTo>
                <a:lnTo>
                  <a:pt x="7424737" y="3890962"/>
                </a:lnTo>
                <a:lnTo>
                  <a:pt x="7410450" y="3935412"/>
                </a:lnTo>
                <a:lnTo>
                  <a:pt x="7400925" y="3987800"/>
                </a:lnTo>
                <a:lnTo>
                  <a:pt x="7391400" y="4048125"/>
                </a:lnTo>
                <a:lnTo>
                  <a:pt x="7389812" y="4116387"/>
                </a:lnTo>
                <a:lnTo>
                  <a:pt x="7391400" y="4186237"/>
                </a:lnTo>
                <a:lnTo>
                  <a:pt x="7400925" y="4244975"/>
                </a:lnTo>
                <a:lnTo>
                  <a:pt x="7410450" y="4297362"/>
                </a:lnTo>
                <a:lnTo>
                  <a:pt x="7424737" y="4343400"/>
                </a:lnTo>
                <a:lnTo>
                  <a:pt x="7442200" y="4386262"/>
                </a:lnTo>
                <a:lnTo>
                  <a:pt x="7459662" y="4424362"/>
                </a:lnTo>
                <a:lnTo>
                  <a:pt x="7497762" y="4498975"/>
                </a:lnTo>
                <a:lnTo>
                  <a:pt x="7516812" y="4537075"/>
                </a:lnTo>
                <a:lnTo>
                  <a:pt x="7532687" y="4579937"/>
                </a:lnTo>
                <a:lnTo>
                  <a:pt x="7546975" y="4625975"/>
                </a:lnTo>
                <a:lnTo>
                  <a:pt x="7558087" y="4678362"/>
                </a:lnTo>
                <a:lnTo>
                  <a:pt x="7566025" y="4738687"/>
                </a:lnTo>
                <a:lnTo>
                  <a:pt x="7569200" y="4806950"/>
                </a:lnTo>
                <a:lnTo>
                  <a:pt x="7566025" y="4875212"/>
                </a:lnTo>
                <a:lnTo>
                  <a:pt x="7558087" y="4935537"/>
                </a:lnTo>
                <a:lnTo>
                  <a:pt x="7546975" y="4987925"/>
                </a:lnTo>
                <a:lnTo>
                  <a:pt x="7532687" y="5033962"/>
                </a:lnTo>
                <a:lnTo>
                  <a:pt x="7516812" y="5075237"/>
                </a:lnTo>
                <a:lnTo>
                  <a:pt x="7497762" y="5114925"/>
                </a:lnTo>
                <a:lnTo>
                  <a:pt x="7478712" y="5149850"/>
                </a:lnTo>
                <a:lnTo>
                  <a:pt x="7459662" y="5186362"/>
                </a:lnTo>
                <a:lnTo>
                  <a:pt x="7442200" y="5226050"/>
                </a:lnTo>
                <a:lnTo>
                  <a:pt x="7424737" y="5268912"/>
                </a:lnTo>
                <a:lnTo>
                  <a:pt x="7410450" y="5313362"/>
                </a:lnTo>
                <a:lnTo>
                  <a:pt x="7400925" y="5365750"/>
                </a:lnTo>
                <a:lnTo>
                  <a:pt x="7391400" y="5426075"/>
                </a:lnTo>
                <a:lnTo>
                  <a:pt x="7389812" y="5494337"/>
                </a:lnTo>
                <a:lnTo>
                  <a:pt x="7391400" y="5562600"/>
                </a:lnTo>
                <a:lnTo>
                  <a:pt x="7400925" y="5622925"/>
                </a:lnTo>
                <a:lnTo>
                  <a:pt x="7410450" y="5675312"/>
                </a:lnTo>
                <a:lnTo>
                  <a:pt x="7424737" y="5721350"/>
                </a:lnTo>
                <a:lnTo>
                  <a:pt x="7442200" y="5762625"/>
                </a:lnTo>
                <a:lnTo>
                  <a:pt x="7459662" y="5802312"/>
                </a:lnTo>
                <a:lnTo>
                  <a:pt x="7478712" y="5840412"/>
                </a:lnTo>
                <a:lnTo>
                  <a:pt x="7497762" y="5876925"/>
                </a:lnTo>
                <a:lnTo>
                  <a:pt x="7516812" y="5915025"/>
                </a:lnTo>
                <a:lnTo>
                  <a:pt x="7532687" y="5956300"/>
                </a:lnTo>
                <a:lnTo>
                  <a:pt x="7546975" y="6003925"/>
                </a:lnTo>
                <a:lnTo>
                  <a:pt x="7558087" y="6056312"/>
                </a:lnTo>
                <a:lnTo>
                  <a:pt x="7566025" y="6113462"/>
                </a:lnTo>
                <a:lnTo>
                  <a:pt x="7569200" y="6183312"/>
                </a:lnTo>
                <a:lnTo>
                  <a:pt x="7566025" y="6251575"/>
                </a:lnTo>
                <a:lnTo>
                  <a:pt x="7558087" y="6311900"/>
                </a:lnTo>
                <a:lnTo>
                  <a:pt x="7546975" y="6361112"/>
                </a:lnTo>
                <a:lnTo>
                  <a:pt x="7532687" y="6407150"/>
                </a:lnTo>
                <a:lnTo>
                  <a:pt x="7516812" y="6448425"/>
                </a:lnTo>
                <a:lnTo>
                  <a:pt x="7499350" y="6488112"/>
                </a:lnTo>
                <a:lnTo>
                  <a:pt x="7481887" y="6523037"/>
                </a:lnTo>
                <a:lnTo>
                  <a:pt x="7462837" y="6561137"/>
                </a:lnTo>
                <a:lnTo>
                  <a:pt x="7443787" y="6597650"/>
                </a:lnTo>
                <a:lnTo>
                  <a:pt x="7427912" y="6640512"/>
                </a:lnTo>
                <a:lnTo>
                  <a:pt x="7412037" y="6683375"/>
                </a:lnTo>
                <a:lnTo>
                  <a:pt x="7402512" y="6735762"/>
                </a:lnTo>
                <a:lnTo>
                  <a:pt x="7394575" y="6791325"/>
                </a:lnTo>
                <a:lnTo>
                  <a:pt x="7389812" y="6858000"/>
                </a:lnTo>
                <a:lnTo>
                  <a:pt x="0" y="6858000"/>
                </a:lnTo>
                <a:lnTo>
                  <a:pt x="0" y="0"/>
                </a:lnTo>
                <a:close/>
              </a:path>
            </a:pathLst>
          </a:custGeom>
          <a:solidFill>
            <a:schemeClr val="bg2"/>
          </a:solidFill>
          <a:ln w="0">
            <a:noFill/>
            <a:prstDash val="solid"/>
            <a:round/>
            <a:headEnd/>
            <a:tailEnd/>
          </a:ln>
        </p:spPr>
      </p:sp>
      <p:sp>
        <p:nvSpPr>
          <p:cNvPr id="2" name="Title 1"/>
          <p:cNvSpPr>
            <a:spLocks noGrp="1"/>
          </p:cNvSpPr>
          <p:nvPr>
            <p:ph type="title"/>
          </p:nvPr>
        </p:nvSpPr>
        <p:spPr>
          <a:xfrm>
            <a:off x="765051" y="382385"/>
            <a:ext cx="6015897" cy="1492132"/>
          </a:xfrm>
        </p:spPr>
        <p:txBody>
          <a:bodyPr>
            <a:normAutofit/>
          </a:bodyPr>
          <a:lstStyle/>
          <a:p>
            <a:r>
              <a:rPr lang="en-GB" b="1" i="1" dirty="0">
                <a:solidFill>
                  <a:srgbClr val="FF0000"/>
                </a:solidFill>
                <a:latin typeface="Algerian" panose="04020705040A02060702" pitchFamily="82" charset="0"/>
              </a:rPr>
              <a:t>Claire’s Flower and Creativity</a:t>
            </a:r>
            <a:endParaRPr lang="en-US" b="1" i="1" dirty="0">
              <a:solidFill>
                <a:srgbClr val="FF0000"/>
              </a:solidFill>
              <a:latin typeface="Algerian" panose="04020705040A02060702" pitchFamily="82" charset="0"/>
            </a:endParaRPr>
          </a:p>
        </p:txBody>
      </p:sp>
      <p:sp>
        <p:nvSpPr>
          <p:cNvPr id="19" name="Rectangle 18">
            <a:extLst>
              <a:ext uri="{FF2B5EF4-FFF2-40B4-BE49-F238E27FC236}">
                <a16:creationId xmlns:a16="http://schemas.microsoft.com/office/drawing/2014/main" id="{FA0382D1-1594-4E3D-842E-04E1E5E757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765051" y="2286001"/>
            <a:ext cx="6015897" cy="3593591"/>
          </a:xfrm>
        </p:spPr>
        <p:txBody>
          <a:bodyPr>
            <a:normAutofit/>
          </a:bodyPr>
          <a:lstStyle/>
          <a:p>
            <a:pPr>
              <a:lnSpc>
                <a:spcPct val="100000"/>
              </a:lnSpc>
            </a:pPr>
            <a:r>
              <a:rPr lang="en-GB" sz="1700" dirty="0"/>
              <a:t>Florists or the market of flowers is a very competitive one. In this day and age most florists decide to have an onsite presence which brings them more business.</a:t>
            </a:r>
          </a:p>
          <a:p>
            <a:pPr>
              <a:lnSpc>
                <a:spcPct val="100000"/>
              </a:lnSpc>
            </a:pPr>
            <a:r>
              <a:rPr lang="en-GB" sz="1700" dirty="0"/>
              <a:t>Claire’s Flowers creatively decided to factor in the modern day methods and the usage of technology in the scouting done by many people in today’s world.</a:t>
            </a:r>
          </a:p>
          <a:p>
            <a:pPr>
              <a:lnSpc>
                <a:spcPct val="100000"/>
              </a:lnSpc>
            </a:pPr>
            <a:r>
              <a:rPr lang="en-GB" sz="1700" dirty="0"/>
              <a:t>Claire’s Flowers read into the world internet connectivity and has created a magnificent website to go with their service.</a:t>
            </a:r>
          </a:p>
          <a:p>
            <a:pPr>
              <a:lnSpc>
                <a:spcPct val="100000"/>
              </a:lnSpc>
            </a:pPr>
            <a:r>
              <a:rPr lang="en-GB" sz="1700" dirty="0"/>
              <a:t>I have found, from my own experience and observation, that most people nowadays will do a quick online search before heading out. Be it to get some lunch or buy some products.</a:t>
            </a:r>
          </a:p>
        </p:txBody>
      </p:sp>
      <p:pic>
        <p:nvPicPr>
          <p:cNvPr id="15" name="Audio 14">
            <a:hlinkClick r:id="" action="ppaction://media"/>
            <a:extLst>
              <a:ext uri="{FF2B5EF4-FFF2-40B4-BE49-F238E27FC236}">
                <a16:creationId xmlns:a16="http://schemas.microsoft.com/office/drawing/2014/main" id="{18B0B7AC-CE07-4437-93FF-05461B37E3D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562960454"/>
      </p:ext>
    </p:extLst>
  </p:cSld>
  <p:clrMapOvr>
    <a:masterClrMapping/>
  </p:clrMapOvr>
  <p:transition spd="med" advTm="70337">
    <p:pull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 calcmode="lin" valueType="num">
                                      <p:cBhvr additive="base">
                                        <p:cTn id="18"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0" fill="hold" display="0">
                  <p:stCondLst>
                    <p:cond delay="indefinite"/>
                  </p:stCondLst>
                  <p:endCondLst>
                    <p:cond evt="onStopAudio" delay="0">
                      <p:tgtEl>
                        <p:sldTgt/>
                      </p:tgtEl>
                    </p:cond>
                  </p:endCondLst>
                </p:cTn>
                <p:tgtEl>
                  <p:spTgt spid="15"/>
                </p:tgtEl>
              </p:cMediaNode>
            </p:audio>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83382" y="382385"/>
            <a:ext cx="5846618" cy="1492132"/>
          </a:xfrm>
        </p:spPr>
        <p:txBody>
          <a:bodyPr>
            <a:normAutofit fontScale="90000"/>
          </a:bodyPr>
          <a:lstStyle/>
          <a:p>
            <a:r>
              <a:rPr lang="en-GB" i="1" dirty="0">
                <a:solidFill>
                  <a:schemeClr val="bg2">
                    <a:lumMod val="50000"/>
                    <a:lumOff val="50000"/>
                  </a:schemeClr>
                </a:solidFill>
                <a:latin typeface="Algerian" panose="04020705040A02060702" pitchFamily="82" charset="0"/>
              </a:rPr>
              <a:t>Claire’s Flowers and Innovation</a:t>
            </a:r>
            <a:endParaRPr lang="en-US" i="1" dirty="0">
              <a:solidFill>
                <a:schemeClr val="bg2">
                  <a:lumMod val="50000"/>
                  <a:lumOff val="50000"/>
                </a:schemeClr>
              </a:solidFill>
              <a:latin typeface="Algerian" panose="04020705040A02060702" pitchFamily="82" charset="0"/>
            </a:endParaRPr>
          </a:p>
        </p:txBody>
      </p:sp>
      <p:sp>
        <p:nvSpPr>
          <p:cNvPr id="3" name="Content Placeholder 2"/>
          <p:cNvSpPr>
            <a:spLocks noGrp="1"/>
          </p:cNvSpPr>
          <p:nvPr>
            <p:ph idx="1"/>
          </p:nvPr>
        </p:nvSpPr>
        <p:spPr>
          <a:xfrm>
            <a:off x="5347252" y="1874517"/>
            <a:ext cx="6082748" cy="4005075"/>
          </a:xfrm>
        </p:spPr>
        <p:txBody>
          <a:bodyPr>
            <a:normAutofit fontScale="92500" lnSpcReduction="10000"/>
          </a:bodyPr>
          <a:lstStyle/>
          <a:p>
            <a:r>
              <a:rPr lang="en-GB" dirty="0"/>
              <a:t>Based on this subtle but rather impactful online presence, this creative thought process has enabled them to gain a greater amount of customers being directed to their shop from their website. </a:t>
            </a:r>
          </a:p>
          <a:p>
            <a:r>
              <a:rPr lang="en-GB" dirty="0"/>
              <a:t>People can investigate the bouquets and all the different types of flowers organised in categories based on different occasion and situations, be it a formal or informal gift, a wedding, or a funeral.</a:t>
            </a:r>
          </a:p>
          <a:p>
            <a:r>
              <a:rPr lang="en-GB" dirty="0"/>
              <a:t>These pre-made selection of flowers is another innovation since they are labelling the bouquets under occasions, this saves time and save people from unnecessary decision making to make the process easier.</a:t>
            </a:r>
          </a:p>
          <a:p>
            <a:pPr marL="0" indent="0">
              <a:buNone/>
            </a:pPr>
            <a:endParaRPr lang="en-US" dirty="0"/>
          </a:p>
          <a:p>
            <a:endParaRPr lang="en-US" dirty="0"/>
          </a:p>
        </p:txBody>
      </p:sp>
      <p:pic>
        <p:nvPicPr>
          <p:cNvPr id="5" name="Picture 4" descr="A picture containing hat&#10;&#10;Description automatically generated">
            <a:extLst>
              <a:ext uri="{FF2B5EF4-FFF2-40B4-BE49-F238E27FC236}">
                <a16:creationId xmlns:a16="http://schemas.microsoft.com/office/drawing/2014/main" id="{EB84AB5C-3157-4FD8-B9F6-813C22B6ED14}"/>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052945" y="0"/>
            <a:ext cx="4128655" cy="665018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10" name="Audio 9">
            <a:hlinkClick r:id="" action="ppaction://media"/>
            <a:extLst>
              <a:ext uri="{FF2B5EF4-FFF2-40B4-BE49-F238E27FC236}">
                <a16:creationId xmlns:a16="http://schemas.microsoft.com/office/drawing/2014/main" id="{4EA3CB23-94E8-4864-93BB-1809E813CB06}"/>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157998759"/>
      </p:ext>
    </p:extLst>
  </p:cSld>
  <p:clrMapOvr>
    <a:masterClrMapping/>
  </p:clrMapOvr>
  <p:transition spd="slow" advTm="69451">
    <p:push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6" presetClass="entr" presetSubtype="16"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circle(in)">
                                      <p:cBhvr>
                                        <p:cTn id="11" dur="20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 calcmode="lin" valueType="num">
                                      <p:cBhvr additive="base">
                                        <p:cTn id="16"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 calcmode="lin" valueType="num">
                                      <p:cBhvr additive="base">
                                        <p:cTn id="22"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additive="base">
                                        <p:cTn id="28"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0" fill="hold" display="0">
                  <p:stCondLst>
                    <p:cond delay="indefinite"/>
                  </p:stCondLst>
                  <p:endCondLst>
                    <p:cond evt="onStopAudio" delay="0">
                      <p:tgtEl>
                        <p:sldTgt/>
                      </p:tgtEl>
                    </p:cond>
                  </p:endCondLst>
                </p:cTn>
                <p:tgtEl>
                  <p:spTgt spid="10"/>
                </p:tgtEl>
              </p:cMediaNode>
            </p:audio>
          </p:childTnLst>
        </p:cTn>
      </p:par>
    </p:tnLst>
    <p:bldLst>
      <p:bldP spid="2" grpId="0"/>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A77D789-9DE0-43A3-B196-F13CFECFA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5051" y="382385"/>
            <a:ext cx="6015897" cy="1492132"/>
          </a:xfrm>
        </p:spPr>
        <p:txBody>
          <a:bodyPr>
            <a:normAutofit fontScale="90000"/>
          </a:bodyPr>
          <a:lstStyle/>
          <a:p>
            <a:r>
              <a:rPr lang="en-GB" sz="4000" i="1" dirty="0">
                <a:solidFill>
                  <a:srgbClr val="FFC000"/>
                </a:solidFill>
                <a:latin typeface="Algerian" panose="04020705040A02060702" pitchFamily="82" charset="0"/>
              </a:rPr>
              <a:t>Creativity, Innovation and Human Psychology</a:t>
            </a:r>
            <a:endParaRPr lang="en-US" sz="4000" i="1" dirty="0">
              <a:solidFill>
                <a:srgbClr val="FFC000"/>
              </a:solidFill>
              <a:latin typeface="Algerian" panose="04020705040A02060702" pitchFamily="82" charset="0"/>
            </a:endParaRPr>
          </a:p>
        </p:txBody>
      </p:sp>
      <p:sp>
        <p:nvSpPr>
          <p:cNvPr id="15" name="Rectangle 14">
            <a:extLst>
              <a:ext uri="{FF2B5EF4-FFF2-40B4-BE49-F238E27FC236}">
                <a16:creationId xmlns:a16="http://schemas.microsoft.com/office/drawing/2014/main" id="{F9BC648B-BC3C-4674-B1FD-2F9F1C6D7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765051" y="2286001"/>
            <a:ext cx="6015897" cy="3593591"/>
          </a:xfrm>
        </p:spPr>
        <p:txBody>
          <a:bodyPr>
            <a:normAutofit/>
          </a:bodyPr>
          <a:lstStyle/>
          <a:p>
            <a:pPr>
              <a:lnSpc>
                <a:spcPct val="100000"/>
              </a:lnSpc>
            </a:pPr>
            <a:r>
              <a:rPr lang="en-GB" sz="1800" dirty="0"/>
              <a:t>Their Flower Galleries help in the decision-making process, you can have a bouquet of selected flowers in your mind, or a list, before you even go to buy the bouquet!</a:t>
            </a:r>
          </a:p>
          <a:p>
            <a:pPr>
              <a:lnSpc>
                <a:spcPct val="100000"/>
              </a:lnSpc>
            </a:pPr>
            <a:r>
              <a:rPr lang="en-GB" sz="1800" dirty="0"/>
              <a:t>These innovative thoughts, process and actions undertaken by Claire’s Flowers makes them an obvious choice from the get-go.</a:t>
            </a:r>
          </a:p>
          <a:p>
            <a:pPr>
              <a:lnSpc>
                <a:spcPct val="100000"/>
              </a:lnSpc>
            </a:pPr>
            <a:r>
              <a:rPr lang="en-GB" sz="1800" dirty="0"/>
              <a:t>Their website grabs your attention, their flowers give you a sense of choice, their pre-made collection gives you relief since no matter how people may think they want to make decisions, they’ll always appreciate a solid organised suggestion when spoiled for choices. That’s just how the mind works.</a:t>
            </a:r>
          </a:p>
          <a:p>
            <a:pPr marL="0" indent="0">
              <a:lnSpc>
                <a:spcPct val="100000"/>
              </a:lnSpc>
              <a:buNone/>
            </a:pPr>
            <a:endParaRPr lang="en-US" sz="1700" dirty="0"/>
          </a:p>
        </p:txBody>
      </p:sp>
      <p:pic>
        <p:nvPicPr>
          <p:cNvPr id="7" name="Picture 6" descr="A picture containing animal, table&#10;&#10;Description automatically generated">
            <a:extLst>
              <a:ext uri="{FF2B5EF4-FFF2-40B4-BE49-F238E27FC236}">
                <a16:creationId xmlns:a16="http://schemas.microsoft.com/office/drawing/2014/main" id="{3CC5A780-E162-417C-902D-A9C0066D711E}"/>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6338" r="34996"/>
          <a:stretch/>
        </p:blipFill>
        <p:spPr>
          <a:xfrm>
            <a:off x="7389812" y="10"/>
            <a:ext cx="4802188" cy="6857990"/>
          </a:xfrm>
          <a:custGeom>
            <a:avLst/>
            <a:gdLst/>
            <a:ahLst/>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p:spPr>
      </p:pic>
      <p:pic>
        <p:nvPicPr>
          <p:cNvPr id="14" name="Audio 13">
            <a:hlinkClick r:id="" action="ppaction://media"/>
            <a:extLst>
              <a:ext uri="{FF2B5EF4-FFF2-40B4-BE49-F238E27FC236}">
                <a16:creationId xmlns:a16="http://schemas.microsoft.com/office/drawing/2014/main" id="{074E206D-7379-4EE5-9454-93AC85A5FF5F}"/>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3890101502"/>
      </p:ext>
    </p:extLst>
  </p:cSld>
  <p:clrMapOvr>
    <a:masterClrMapping/>
  </p:clrMapOvr>
  <p:transition spd="slow" advTm="5924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arn(inVertical)">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barn(inVertical)">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barn(inVertical)">
                                      <p:cBhvr>
                                        <p:cTn id="2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14"/>
                </p:tgtEl>
              </p:cMediaNode>
            </p:audio>
          </p:childTnLst>
        </p:cTn>
      </p:par>
    </p:tnLst>
    <p:bldLst>
      <p:bldP spid="2" grpId="0"/>
      <p:bldP spid="3"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555974" y="382385"/>
            <a:ext cx="5874026" cy="1492132"/>
          </a:xfrm>
        </p:spPr>
        <p:txBody>
          <a:bodyPr/>
          <a:lstStyle/>
          <a:p>
            <a:r>
              <a:rPr lang="en-GB" i="1" dirty="0">
                <a:solidFill>
                  <a:srgbClr val="0070C0"/>
                </a:solidFill>
                <a:latin typeface="Algerian" panose="04020705040A02060702" pitchFamily="82" charset="0"/>
              </a:rPr>
              <a:t>Further Opportunities</a:t>
            </a:r>
            <a:endParaRPr lang="en-US" i="1" dirty="0">
              <a:solidFill>
                <a:srgbClr val="0070C0"/>
              </a:solidFill>
              <a:latin typeface="Algerian" panose="04020705040A02060702" pitchFamily="82" charset="0"/>
            </a:endParaRPr>
          </a:p>
        </p:txBody>
      </p:sp>
      <p:sp>
        <p:nvSpPr>
          <p:cNvPr id="3" name="Content Placeholder 2"/>
          <p:cNvSpPr>
            <a:spLocks noGrp="1"/>
          </p:cNvSpPr>
          <p:nvPr>
            <p:ph idx="1"/>
          </p:nvPr>
        </p:nvSpPr>
        <p:spPr>
          <a:xfrm>
            <a:off x="5555972" y="1948071"/>
            <a:ext cx="5874027" cy="3931522"/>
          </a:xfrm>
        </p:spPr>
        <p:txBody>
          <a:bodyPr>
            <a:normAutofit lnSpcReduction="10000"/>
          </a:bodyPr>
          <a:lstStyle/>
          <a:p>
            <a:r>
              <a:rPr lang="en-GB" dirty="0"/>
              <a:t>Claire’s Flowers can simply read the people’s general behavioural traits and act on them toward furthering their accessibility and favourability to the public.</a:t>
            </a:r>
          </a:p>
          <a:p>
            <a:r>
              <a:rPr lang="en-GB" dirty="0"/>
              <a:t>The Innovations don’t just stop here, I have found that being able to get things done and at your doorstep is an extremely favourable scenario in the modern world where we’re always on the go, and Claire’s Flowers website enables that functionality.</a:t>
            </a:r>
          </a:p>
          <a:p>
            <a:r>
              <a:rPr lang="en-GB" dirty="0"/>
              <a:t>I have found that Claire’s Flowers imports the flowers straight from Holland, this enables international trade too which is always good for the economy.</a:t>
            </a:r>
          </a:p>
          <a:p>
            <a:endParaRPr lang="en-US" dirty="0"/>
          </a:p>
        </p:txBody>
      </p:sp>
      <p:pic>
        <p:nvPicPr>
          <p:cNvPr id="5" name="Picture 4">
            <a:extLst>
              <a:ext uri="{FF2B5EF4-FFF2-40B4-BE49-F238E27FC236}">
                <a16:creationId xmlns:a16="http://schemas.microsoft.com/office/drawing/2014/main" id="{641AA303-5F82-4517-9275-74DC5A375637}"/>
              </a:ext>
            </a:extLst>
          </p:cNvPr>
          <p:cNvPicPr>
            <a:picLocks noChangeAspect="1"/>
          </p:cNvPicPr>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34002" y="-42869"/>
            <a:ext cx="5521972" cy="6918261"/>
          </a:xfrm>
          <a:prstGeom prst="rect">
            <a:avLst/>
          </a:prstGeom>
        </p:spPr>
      </p:pic>
      <p:pic>
        <p:nvPicPr>
          <p:cNvPr id="7" name="Audio 6">
            <a:hlinkClick r:id="" action="ppaction://media"/>
            <a:extLst>
              <a:ext uri="{FF2B5EF4-FFF2-40B4-BE49-F238E27FC236}">
                <a16:creationId xmlns:a16="http://schemas.microsoft.com/office/drawing/2014/main" id="{0A46318E-4B65-4087-819A-0A8A68F41E29}"/>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1754828880"/>
      </p:ext>
    </p:extLst>
  </p:cSld>
  <p:clrMapOvr>
    <a:masterClrMapping/>
  </p:clrMapOvr>
  <p:transition spd="slow" advTm="61721">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ipe(down)">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6" presetClass="entr" presetSubtype="16"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circle(in)">
                                      <p:cBhvr>
                                        <p:cTn id="16" dur="20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6" presetClass="entr" presetSubtype="16"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circle(in)">
                                      <p:cBhvr>
                                        <p:cTn id="21" dur="20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6" presetClass="entr" presetSubtype="16"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circle(in)">
                                      <p:cBhvr>
                                        <p:cTn id="26" dur="2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7" fill="hold" display="0">
                  <p:stCondLst>
                    <p:cond delay="indefinite"/>
                  </p:stCondLst>
                  <p:endCondLst>
                    <p:cond evt="onStopAudio" delay="0">
                      <p:tgtEl>
                        <p:sldTgt/>
                      </p:tgtEl>
                    </p:cond>
                  </p:endCondLst>
                </p:cTn>
                <p:tgtEl>
                  <p:spTgt spid="7"/>
                </p:tgtEl>
              </p:cMediaNode>
            </p:audio>
          </p:childTnLst>
        </p:cTn>
      </p:par>
    </p:tnLst>
    <p:bldLst>
      <p:bldP spid="2" grpId="0"/>
      <p:bldP spid="3"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7" name="Rectangle 26">
            <a:extLst>
              <a:ext uri="{FF2B5EF4-FFF2-40B4-BE49-F238E27FC236}">
                <a16:creationId xmlns:a16="http://schemas.microsoft.com/office/drawing/2014/main" id="{5356B7AC-8991-4B6B-92E2-9EBB80DBBC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9" name="Freeform: Shape 28">
            <a:extLst>
              <a:ext uri="{FF2B5EF4-FFF2-40B4-BE49-F238E27FC236}">
                <a16:creationId xmlns:a16="http://schemas.microsoft.com/office/drawing/2014/main" id="{A8AFFF25-F4D6-4BBC-841D-3B3014EDBB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15684" y="0"/>
            <a:ext cx="5676316" cy="6858000"/>
          </a:xfrm>
          <a:custGeom>
            <a:avLst/>
            <a:gdLst>
              <a:gd name="connsiteX0" fmla="*/ 0 w 5676316"/>
              <a:gd name="connsiteY0" fmla="*/ 0 h 6858000"/>
              <a:gd name="connsiteX1" fmla="*/ 5676316 w 5676316"/>
              <a:gd name="connsiteY1" fmla="*/ 0 h 6858000"/>
              <a:gd name="connsiteX2" fmla="*/ 5676316 w 5676316"/>
              <a:gd name="connsiteY2" fmla="*/ 6858000 h 6858000"/>
              <a:gd name="connsiteX3" fmla="*/ 0 w 5676316"/>
              <a:gd name="connsiteY3" fmla="*/ 6858000 h 6858000"/>
              <a:gd name="connsiteX4" fmla="*/ 4763 w 5676316"/>
              <a:gd name="connsiteY4" fmla="*/ 6791325 h 6858000"/>
              <a:gd name="connsiteX5" fmla="*/ 12700 w 5676316"/>
              <a:gd name="connsiteY5" fmla="*/ 6735762 h 6858000"/>
              <a:gd name="connsiteX6" fmla="*/ 22225 w 5676316"/>
              <a:gd name="connsiteY6" fmla="*/ 6683375 h 6858000"/>
              <a:gd name="connsiteX7" fmla="*/ 38100 w 5676316"/>
              <a:gd name="connsiteY7" fmla="*/ 6640512 h 6858000"/>
              <a:gd name="connsiteX8" fmla="*/ 53975 w 5676316"/>
              <a:gd name="connsiteY8" fmla="*/ 6597650 h 6858000"/>
              <a:gd name="connsiteX9" fmla="*/ 73025 w 5676316"/>
              <a:gd name="connsiteY9" fmla="*/ 6561137 h 6858000"/>
              <a:gd name="connsiteX10" fmla="*/ 92075 w 5676316"/>
              <a:gd name="connsiteY10" fmla="*/ 6523037 h 6858000"/>
              <a:gd name="connsiteX11" fmla="*/ 109538 w 5676316"/>
              <a:gd name="connsiteY11" fmla="*/ 6488112 h 6858000"/>
              <a:gd name="connsiteX12" fmla="*/ 127000 w 5676316"/>
              <a:gd name="connsiteY12" fmla="*/ 6448425 h 6858000"/>
              <a:gd name="connsiteX13" fmla="*/ 142875 w 5676316"/>
              <a:gd name="connsiteY13" fmla="*/ 6407150 h 6858000"/>
              <a:gd name="connsiteX14" fmla="*/ 157163 w 5676316"/>
              <a:gd name="connsiteY14" fmla="*/ 6361112 h 6858000"/>
              <a:gd name="connsiteX15" fmla="*/ 168275 w 5676316"/>
              <a:gd name="connsiteY15" fmla="*/ 6311900 h 6858000"/>
              <a:gd name="connsiteX16" fmla="*/ 176213 w 5676316"/>
              <a:gd name="connsiteY16" fmla="*/ 6251575 h 6858000"/>
              <a:gd name="connsiteX17" fmla="*/ 179388 w 5676316"/>
              <a:gd name="connsiteY17" fmla="*/ 6183312 h 6858000"/>
              <a:gd name="connsiteX18" fmla="*/ 176213 w 5676316"/>
              <a:gd name="connsiteY18" fmla="*/ 6113462 h 6858000"/>
              <a:gd name="connsiteX19" fmla="*/ 168275 w 5676316"/>
              <a:gd name="connsiteY19" fmla="*/ 6056312 h 6858000"/>
              <a:gd name="connsiteX20" fmla="*/ 157163 w 5676316"/>
              <a:gd name="connsiteY20" fmla="*/ 6003925 h 6858000"/>
              <a:gd name="connsiteX21" fmla="*/ 142875 w 5676316"/>
              <a:gd name="connsiteY21" fmla="*/ 5956300 h 6858000"/>
              <a:gd name="connsiteX22" fmla="*/ 127000 w 5676316"/>
              <a:gd name="connsiteY22" fmla="*/ 5915025 h 6858000"/>
              <a:gd name="connsiteX23" fmla="*/ 107950 w 5676316"/>
              <a:gd name="connsiteY23" fmla="*/ 5876925 h 6858000"/>
              <a:gd name="connsiteX24" fmla="*/ 88900 w 5676316"/>
              <a:gd name="connsiteY24" fmla="*/ 5840412 h 6858000"/>
              <a:gd name="connsiteX25" fmla="*/ 69850 w 5676316"/>
              <a:gd name="connsiteY25" fmla="*/ 5802312 h 6858000"/>
              <a:gd name="connsiteX26" fmla="*/ 52388 w 5676316"/>
              <a:gd name="connsiteY26" fmla="*/ 5762625 h 6858000"/>
              <a:gd name="connsiteX27" fmla="*/ 34925 w 5676316"/>
              <a:gd name="connsiteY27" fmla="*/ 5721350 h 6858000"/>
              <a:gd name="connsiteX28" fmla="*/ 20638 w 5676316"/>
              <a:gd name="connsiteY28" fmla="*/ 5675312 h 6858000"/>
              <a:gd name="connsiteX29" fmla="*/ 11113 w 5676316"/>
              <a:gd name="connsiteY29" fmla="*/ 5622925 h 6858000"/>
              <a:gd name="connsiteX30" fmla="*/ 1588 w 5676316"/>
              <a:gd name="connsiteY30" fmla="*/ 5562600 h 6858000"/>
              <a:gd name="connsiteX31" fmla="*/ 0 w 5676316"/>
              <a:gd name="connsiteY31" fmla="*/ 5494337 h 6858000"/>
              <a:gd name="connsiteX32" fmla="*/ 1588 w 5676316"/>
              <a:gd name="connsiteY32" fmla="*/ 5426075 h 6858000"/>
              <a:gd name="connsiteX33" fmla="*/ 11113 w 5676316"/>
              <a:gd name="connsiteY33" fmla="*/ 5365750 h 6858000"/>
              <a:gd name="connsiteX34" fmla="*/ 20638 w 5676316"/>
              <a:gd name="connsiteY34" fmla="*/ 5313362 h 6858000"/>
              <a:gd name="connsiteX35" fmla="*/ 34925 w 5676316"/>
              <a:gd name="connsiteY35" fmla="*/ 5268912 h 6858000"/>
              <a:gd name="connsiteX36" fmla="*/ 52388 w 5676316"/>
              <a:gd name="connsiteY36" fmla="*/ 5226050 h 6858000"/>
              <a:gd name="connsiteX37" fmla="*/ 69850 w 5676316"/>
              <a:gd name="connsiteY37" fmla="*/ 5186362 h 6858000"/>
              <a:gd name="connsiteX38" fmla="*/ 88900 w 5676316"/>
              <a:gd name="connsiteY38" fmla="*/ 5149850 h 6858000"/>
              <a:gd name="connsiteX39" fmla="*/ 107950 w 5676316"/>
              <a:gd name="connsiteY39" fmla="*/ 5114925 h 6858000"/>
              <a:gd name="connsiteX40" fmla="*/ 127000 w 5676316"/>
              <a:gd name="connsiteY40" fmla="*/ 5075237 h 6858000"/>
              <a:gd name="connsiteX41" fmla="*/ 142875 w 5676316"/>
              <a:gd name="connsiteY41" fmla="*/ 5033962 h 6858000"/>
              <a:gd name="connsiteX42" fmla="*/ 157163 w 5676316"/>
              <a:gd name="connsiteY42" fmla="*/ 4987925 h 6858000"/>
              <a:gd name="connsiteX43" fmla="*/ 168275 w 5676316"/>
              <a:gd name="connsiteY43" fmla="*/ 4935537 h 6858000"/>
              <a:gd name="connsiteX44" fmla="*/ 176213 w 5676316"/>
              <a:gd name="connsiteY44" fmla="*/ 4875212 h 6858000"/>
              <a:gd name="connsiteX45" fmla="*/ 179388 w 5676316"/>
              <a:gd name="connsiteY45" fmla="*/ 4806950 h 6858000"/>
              <a:gd name="connsiteX46" fmla="*/ 176213 w 5676316"/>
              <a:gd name="connsiteY46" fmla="*/ 4738687 h 6858000"/>
              <a:gd name="connsiteX47" fmla="*/ 168275 w 5676316"/>
              <a:gd name="connsiteY47" fmla="*/ 4678362 h 6858000"/>
              <a:gd name="connsiteX48" fmla="*/ 157163 w 5676316"/>
              <a:gd name="connsiteY48" fmla="*/ 4625975 h 6858000"/>
              <a:gd name="connsiteX49" fmla="*/ 142875 w 5676316"/>
              <a:gd name="connsiteY49" fmla="*/ 4579937 h 6858000"/>
              <a:gd name="connsiteX50" fmla="*/ 127000 w 5676316"/>
              <a:gd name="connsiteY50" fmla="*/ 4537075 h 6858000"/>
              <a:gd name="connsiteX51" fmla="*/ 107950 w 5676316"/>
              <a:gd name="connsiteY51" fmla="*/ 4498975 h 6858000"/>
              <a:gd name="connsiteX52" fmla="*/ 69850 w 5676316"/>
              <a:gd name="connsiteY52" fmla="*/ 4424362 h 6858000"/>
              <a:gd name="connsiteX53" fmla="*/ 52388 w 5676316"/>
              <a:gd name="connsiteY53" fmla="*/ 4386262 h 6858000"/>
              <a:gd name="connsiteX54" fmla="*/ 34925 w 5676316"/>
              <a:gd name="connsiteY54" fmla="*/ 4343400 h 6858000"/>
              <a:gd name="connsiteX55" fmla="*/ 20638 w 5676316"/>
              <a:gd name="connsiteY55" fmla="*/ 4297362 h 6858000"/>
              <a:gd name="connsiteX56" fmla="*/ 11113 w 5676316"/>
              <a:gd name="connsiteY56" fmla="*/ 4244975 h 6858000"/>
              <a:gd name="connsiteX57" fmla="*/ 1588 w 5676316"/>
              <a:gd name="connsiteY57" fmla="*/ 4186237 h 6858000"/>
              <a:gd name="connsiteX58" fmla="*/ 0 w 5676316"/>
              <a:gd name="connsiteY58" fmla="*/ 4116387 h 6858000"/>
              <a:gd name="connsiteX59" fmla="*/ 1588 w 5676316"/>
              <a:gd name="connsiteY59" fmla="*/ 4048125 h 6858000"/>
              <a:gd name="connsiteX60" fmla="*/ 11113 w 5676316"/>
              <a:gd name="connsiteY60" fmla="*/ 3987800 h 6858000"/>
              <a:gd name="connsiteX61" fmla="*/ 20638 w 5676316"/>
              <a:gd name="connsiteY61" fmla="*/ 3935412 h 6858000"/>
              <a:gd name="connsiteX62" fmla="*/ 34925 w 5676316"/>
              <a:gd name="connsiteY62" fmla="*/ 3890962 h 6858000"/>
              <a:gd name="connsiteX63" fmla="*/ 52388 w 5676316"/>
              <a:gd name="connsiteY63" fmla="*/ 3848100 h 6858000"/>
              <a:gd name="connsiteX64" fmla="*/ 69850 w 5676316"/>
              <a:gd name="connsiteY64" fmla="*/ 3811587 h 6858000"/>
              <a:gd name="connsiteX65" fmla="*/ 107950 w 5676316"/>
              <a:gd name="connsiteY65" fmla="*/ 3736975 h 6858000"/>
              <a:gd name="connsiteX66" fmla="*/ 127000 w 5676316"/>
              <a:gd name="connsiteY66" fmla="*/ 3697287 h 6858000"/>
              <a:gd name="connsiteX67" fmla="*/ 142875 w 5676316"/>
              <a:gd name="connsiteY67" fmla="*/ 3656012 h 6858000"/>
              <a:gd name="connsiteX68" fmla="*/ 157163 w 5676316"/>
              <a:gd name="connsiteY68" fmla="*/ 3609975 h 6858000"/>
              <a:gd name="connsiteX69" fmla="*/ 168275 w 5676316"/>
              <a:gd name="connsiteY69" fmla="*/ 3557587 h 6858000"/>
              <a:gd name="connsiteX70" fmla="*/ 176213 w 5676316"/>
              <a:gd name="connsiteY70" fmla="*/ 3497262 h 6858000"/>
              <a:gd name="connsiteX71" fmla="*/ 179388 w 5676316"/>
              <a:gd name="connsiteY71" fmla="*/ 3427412 h 6858000"/>
              <a:gd name="connsiteX72" fmla="*/ 176213 w 5676316"/>
              <a:gd name="connsiteY72" fmla="*/ 3360737 h 6858000"/>
              <a:gd name="connsiteX73" fmla="*/ 168275 w 5676316"/>
              <a:gd name="connsiteY73" fmla="*/ 3300412 h 6858000"/>
              <a:gd name="connsiteX74" fmla="*/ 157163 w 5676316"/>
              <a:gd name="connsiteY74" fmla="*/ 3248025 h 6858000"/>
              <a:gd name="connsiteX75" fmla="*/ 142875 w 5676316"/>
              <a:gd name="connsiteY75" fmla="*/ 3201987 h 6858000"/>
              <a:gd name="connsiteX76" fmla="*/ 127000 w 5676316"/>
              <a:gd name="connsiteY76" fmla="*/ 3160712 h 6858000"/>
              <a:gd name="connsiteX77" fmla="*/ 107950 w 5676316"/>
              <a:gd name="connsiteY77" fmla="*/ 3121025 h 6858000"/>
              <a:gd name="connsiteX78" fmla="*/ 88900 w 5676316"/>
              <a:gd name="connsiteY78" fmla="*/ 3084512 h 6858000"/>
              <a:gd name="connsiteX79" fmla="*/ 69850 w 5676316"/>
              <a:gd name="connsiteY79" fmla="*/ 3046412 h 6858000"/>
              <a:gd name="connsiteX80" fmla="*/ 52388 w 5676316"/>
              <a:gd name="connsiteY80" fmla="*/ 3009900 h 6858000"/>
              <a:gd name="connsiteX81" fmla="*/ 34925 w 5676316"/>
              <a:gd name="connsiteY81" fmla="*/ 2967037 h 6858000"/>
              <a:gd name="connsiteX82" fmla="*/ 20638 w 5676316"/>
              <a:gd name="connsiteY82" fmla="*/ 2922587 h 6858000"/>
              <a:gd name="connsiteX83" fmla="*/ 11113 w 5676316"/>
              <a:gd name="connsiteY83" fmla="*/ 2868612 h 6858000"/>
              <a:gd name="connsiteX84" fmla="*/ 1588 w 5676316"/>
              <a:gd name="connsiteY84" fmla="*/ 2809875 h 6858000"/>
              <a:gd name="connsiteX85" fmla="*/ 0 w 5676316"/>
              <a:gd name="connsiteY85" fmla="*/ 2741612 h 6858000"/>
              <a:gd name="connsiteX86" fmla="*/ 1588 w 5676316"/>
              <a:gd name="connsiteY86" fmla="*/ 2671762 h 6858000"/>
              <a:gd name="connsiteX87" fmla="*/ 11113 w 5676316"/>
              <a:gd name="connsiteY87" fmla="*/ 2613025 h 6858000"/>
              <a:gd name="connsiteX88" fmla="*/ 20638 w 5676316"/>
              <a:gd name="connsiteY88" fmla="*/ 2560637 h 6858000"/>
              <a:gd name="connsiteX89" fmla="*/ 34925 w 5676316"/>
              <a:gd name="connsiteY89" fmla="*/ 2513012 h 6858000"/>
              <a:gd name="connsiteX90" fmla="*/ 52388 w 5676316"/>
              <a:gd name="connsiteY90" fmla="*/ 2471737 h 6858000"/>
              <a:gd name="connsiteX91" fmla="*/ 69850 w 5676316"/>
              <a:gd name="connsiteY91" fmla="*/ 2433637 h 6858000"/>
              <a:gd name="connsiteX92" fmla="*/ 88900 w 5676316"/>
              <a:gd name="connsiteY92" fmla="*/ 2395537 h 6858000"/>
              <a:gd name="connsiteX93" fmla="*/ 107950 w 5676316"/>
              <a:gd name="connsiteY93" fmla="*/ 2359025 h 6858000"/>
              <a:gd name="connsiteX94" fmla="*/ 127000 w 5676316"/>
              <a:gd name="connsiteY94" fmla="*/ 2319337 h 6858000"/>
              <a:gd name="connsiteX95" fmla="*/ 142875 w 5676316"/>
              <a:gd name="connsiteY95" fmla="*/ 2278062 h 6858000"/>
              <a:gd name="connsiteX96" fmla="*/ 157163 w 5676316"/>
              <a:gd name="connsiteY96" fmla="*/ 2232025 h 6858000"/>
              <a:gd name="connsiteX97" fmla="*/ 168275 w 5676316"/>
              <a:gd name="connsiteY97" fmla="*/ 2179637 h 6858000"/>
              <a:gd name="connsiteX98" fmla="*/ 176213 w 5676316"/>
              <a:gd name="connsiteY98" fmla="*/ 2119312 h 6858000"/>
              <a:gd name="connsiteX99" fmla="*/ 179388 w 5676316"/>
              <a:gd name="connsiteY99" fmla="*/ 2051050 h 6858000"/>
              <a:gd name="connsiteX100" fmla="*/ 176213 w 5676316"/>
              <a:gd name="connsiteY100" fmla="*/ 1982787 h 6858000"/>
              <a:gd name="connsiteX101" fmla="*/ 168275 w 5676316"/>
              <a:gd name="connsiteY101" fmla="*/ 1922462 h 6858000"/>
              <a:gd name="connsiteX102" fmla="*/ 157163 w 5676316"/>
              <a:gd name="connsiteY102" fmla="*/ 1870075 h 6858000"/>
              <a:gd name="connsiteX103" fmla="*/ 142875 w 5676316"/>
              <a:gd name="connsiteY103" fmla="*/ 1824037 h 6858000"/>
              <a:gd name="connsiteX104" fmla="*/ 127000 w 5676316"/>
              <a:gd name="connsiteY104" fmla="*/ 1782762 h 6858000"/>
              <a:gd name="connsiteX105" fmla="*/ 107950 w 5676316"/>
              <a:gd name="connsiteY105" fmla="*/ 1743075 h 6858000"/>
              <a:gd name="connsiteX106" fmla="*/ 88900 w 5676316"/>
              <a:gd name="connsiteY106" fmla="*/ 1708150 h 6858000"/>
              <a:gd name="connsiteX107" fmla="*/ 69850 w 5676316"/>
              <a:gd name="connsiteY107" fmla="*/ 1671637 h 6858000"/>
              <a:gd name="connsiteX108" fmla="*/ 52388 w 5676316"/>
              <a:gd name="connsiteY108" fmla="*/ 1631950 h 6858000"/>
              <a:gd name="connsiteX109" fmla="*/ 34925 w 5676316"/>
              <a:gd name="connsiteY109" fmla="*/ 1589087 h 6858000"/>
              <a:gd name="connsiteX110" fmla="*/ 20638 w 5676316"/>
              <a:gd name="connsiteY110" fmla="*/ 1544637 h 6858000"/>
              <a:gd name="connsiteX111" fmla="*/ 11113 w 5676316"/>
              <a:gd name="connsiteY111" fmla="*/ 1492250 h 6858000"/>
              <a:gd name="connsiteX112" fmla="*/ 1588 w 5676316"/>
              <a:gd name="connsiteY112" fmla="*/ 1431925 h 6858000"/>
              <a:gd name="connsiteX113" fmla="*/ 0 w 5676316"/>
              <a:gd name="connsiteY113" fmla="*/ 1363662 h 6858000"/>
              <a:gd name="connsiteX114" fmla="*/ 1588 w 5676316"/>
              <a:gd name="connsiteY114" fmla="*/ 1295400 h 6858000"/>
              <a:gd name="connsiteX115" fmla="*/ 11113 w 5676316"/>
              <a:gd name="connsiteY115" fmla="*/ 1235075 h 6858000"/>
              <a:gd name="connsiteX116" fmla="*/ 20638 w 5676316"/>
              <a:gd name="connsiteY116" fmla="*/ 1182687 h 6858000"/>
              <a:gd name="connsiteX117" fmla="*/ 34925 w 5676316"/>
              <a:gd name="connsiteY117" fmla="*/ 1136650 h 6858000"/>
              <a:gd name="connsiteX118" fmla="*/ 52388 w 5676316"/>
              <a:gd name="connsiteY118" fmla="*/ 1095375 h 6858000"/>
              <a:gd name="connsiteX119" fmla="*/ 69850 w 5676316"/>
              <a:gd name="connsiteY119" fmla="*/ 1055687 h 6858000"/>
              <a:gd name="connsiteX120" fmla="*/ 88900 w 5676316"/>
              <a:gd name="connsiteY120" fmla="*/ 1017587 h 6858000"/>
              <a:gd name="connsiteX121" fmla="*/ 107950 w 5676316"/>
              <a:gd name="connsiteY121" fmla="*/ 981075 h 6858000"/>
              <a:gd name="connsiteX122" fmla="*/ 127000 w 5676316"/>
              <a:gd name="connsiteY122" fmla="*/ 942975 h 6858000"/>
              <a:gd name="connsiteX123" fmla="*/ 142875 w 5676316"/>
              <a:gd name="connsiteY123" fmla="*/ 901700 h 6858000"/>
              <a:gd name="connsiteX124" fmla="*/ 157163 w 5676316"/>
              <a:gd name="connsiteY124" fmla="*/ 854075 h 6858000"/>
              <a:gd name="connsiteX125" fmla="*/ 168275 w 5676316"/>
              <a:gd name="connsiteY125" fmla="*/ 801687 h 6858000"/>
              <a:gd name="connsiteX126" fmla="*/ 176213 w 5676316"/>
              <a:gd name="connsiteY126" fmla="*/ 744537 h 6858000"/>
              <a:gd name="connsiteX127" fmla="*/ 179388 w 5676316"/>
              <a:gd name="connsiteY127" fmla="*/ 673100 h 6858000"/>
              <a:gd name="connsiteX128" fmla="*/ 176213 w 5676316"/>
              <a:gd name="connsiteY128" fmla="*/ 606425 h 6858000"/>
              <a:gd name="connsiteX129" fmla="*/ 168275 w 5676316"/>
              <a:gd name="connsiteY129" fmla="*/ 546100 h 6858000"/>
              <a:gd name="connsiteX130" fmla="*/ 157163 w 5676316"/>
              <a:gd name="connsiteY130" fmla="*/ 496887 h 6858000"/>
              <a:gd name="connsiteX131" fmla="*/ 142875 w 5676316"/>
              <a:gd name="connsiteY131" fmla="*/ 450850 h 6858000"/>
              <a:gd name="connsiteX132" fmla="*/ 127000 w 5676316"/>
              <a:gd name="connsiteY132" fmla="*/ 409575 h 6858000"/>
              <a:gd name="connsiteX133" fmla="*/ 109538 w 5676316"/>
              <a:gd name="connsiteY133" fmla="*/ 369887 h 6858000"/>
              <a:gd name="connsiteX134" fmla="*/ 92075 w 5676316"/>
              <a:gd name="connsiteY134" fmla="*/ 334962 h 6858000"/>
              <a:gd name="connsiteX135" fmla="*/ 73025 w 5676316"/>
              <a:gd name="connsiteY135" fmla="*/ 296862 h 6858000"/>
              <a:gd name="connsiteX136" fmla="*/ 53975 w 5676316"/>
              <a:gd name="connsiteY136" fmla="*/ 260350 h 6858000"/>
              <a:gd name="connsiteX137" fmla="*/ 38100 w 5676316"/>
              <a:gd name="connsiteY137" fmla="*/ 217487 h 6858000"/>
              <a:gd name="connsiteX138" fmla="*/ 22225 w 5676316"/>
              <a:gd name="connsiteY138" fmla="*/ 174625 h 6858000"/>
              <a:gd name="connsiteX139" fmla="*/ 12700 w 5676316"/>
              <a:gd name="connsiteY139" fmla="*/ 122237 h 6858000"/>
              <a:gd name="connsiteX140" fmla="*/ 4763 w 5676316"/>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5676316" h="6858000">
                <a:moveTo>
                  <a:pt x="0" y="0"/>
                </a:moveTo>
                <a:lnTo>
                  <a:pt x="5676316" y="0"/>
                </a:lnTo>
                <a:lnTo>
                  <a:pt x="5676316"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p:cNvSpPr>
            <a:spLocks noGrp="1"/>
          </p:cNvSpPr>
          <p:nvPr>
            <p:ph type="title"/>
          </p:nvPr>
        </p:nvSpPr>
        <p:spPr>
          <a:xfrm>
            <a:off x="7151914" y="382384"/>
            <a:ext cx="4593772" cy="1821185"/>
          </a:xfrm>
        </p:spPr>
        <p:txBody>
          <a:bodyPr anchor="ctr">
            <a:noAutofit/>
          </a:bodyPr>
          <a:lstStyle/>
          <a:p>
            <a:r>
              <a:rPr lang="en-GB" sz="3200" i="1" dirty="0">
                <a:latin typeface="Algerian" panose="04020705040A02060702" pitchFamily="82" charset="0"/>
              </a:rPr>
              <a:t>Critical Analysis against Traditional Florist</a:t>
            </a:r>
            <a:endParaRPr lang="en-US" sz="3200" i="1" dirty="0">
              <a:latin typeface="Algerian" panose="04020705040A02060702" pitchFamily="82" charset="0"/>
            </a:endParaRPr>
          </a:p>
        </p:txBody>
      </p:sp>
      <p:pic>
        <p:nvPicPr>
          <p:cNvPr id="5" name="Picture 4" descr="A picture containing flower&#10;&#10;Description automatically generated">
            <a:extLst>
              <a:ext uri="{FF2B5EF4-FFF2-40B4-BE49-F238E27FC236}">
                <a16:creationId xmlns:a16="http://schemas.microsoft.com/office/drawing/2014/main" id="{C4617B22-F455-4597-8183-101F8270496C}"/>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1987" r="20178" b="1"/>
          <a:stretch/>
        </p:blipFill>
        <p:spPr>
          <a:xfrm>
            <a:off x="20" y="10"/>
            <a:ext cx="6577170" cy="3383270"/>
          </a:xfrm>
          <a:custGeom>
            <a:avLst/>
            <a:gdLst/>
            <a:ahLst/>
            <a:cxnLst/>
            <a:rect l="l" t="t" r="r" b="b"/>
            <a:pathLst>
              <a:path w="6577190" h="3383280">
                <a:moveTo>
                  <a:pt x="0" y="0"/>
                </a:moveTo>
                <a:lnTo>
                  <a:pt x="6397802" y="0"/>
                </a:lnTo>
                <a:lnTo>
                  <a:pt x="6402565" y="66675"/>
                </a:lnTo>
                <a:lnTo>
                  <a:pt x="6410502" y="122237"/>
                </a:lnTo>
                <a:lnTo>
                  <a:pt x="6420027" y="174625"/>
                </a:lnTo>
                <a:lnTo>
                  <a:pt x="6435902" y="217487"/>
                </a:lnTo>
                <a:lnTo>
                  <a:pt x="6451777" y="260350"/>
                </a:lnTo>
                <a:lnTo>
                  <a:pt x="6470827" y="296862"/>
                </a:lnTo>
                <a:lnTo>
                  <a:pt x="6489877" y="334962"/>
                </a:lnTo>
                <a:lnTo>
                  <a:pt x="6507340" y="369887"/>
                </a:lnTo>
                <a:lnTo>
                  <a:pt x="6524802" y="409575"/>
                </a:lnTo>
                <a:lnTo>
                  <a:pt x="6540677" y="450850"/>
                </a:lnTo>
                <a:lnTo>
                  <a:pt x="6554965" y="496887"/>
                </a:lnTo>
                <a:lnTo>
                  <a:pt x="6566077" y="546100"/>
                </a:lnTo>
                <a:lnTo>
                  <a:pt x="6574015" y="606425"/>
                </a:lnTo>
                <a:lnTo>
                  <a:pt x="6577190" y="673100"/>
                </a:lnTo>
                <a:lnTo>
                  <a:pt x="6574015" y="744537"/>
                </a:lnTo>
                <a:lnTo>
                  <a:pt x="6566077" y="801687"/>
                </a:lnTo>
                <a:lnTo>
                  <a:pt x="6554965" y="854075"/>
                </a:lnTo>
                <a:lnTo>
                  <a:pt x="6540677" y="901700"/>
                </a:lnTo>
                <a:lnTo>
                  <a:pt x="6524802" y="942975"/>
                </a:lnTo>
                <a:lnTo>
                  <a:pt x="6505752" y="981075"/>
                </a:lnTo>
                <a:lnTo>
                  <a:pt x="6486702" y="1017587"/>
                </a:lnTo>
                <a:lnTo>
                  <a:pt x="6467652" y="1055687"/>
                </a:lnTo>
                <a:lnTo>
                  <a:pt x="6450190" y="1095375"/>
                </a:lnTo>
                <a:lnTo>
                  <a:pt x="6432727" y="1136650"/>
                </a:lnTo>
                <a:lnTo>
                  <a:pt x="6418440" y="1182687"/>
                </a:lnTo>
                <a:lnTo>
                  <a:pt x="6408915" y="1235075"/>
                </a:lnTo>
                <a:lnTo>
                  <a:pt x="6399390" y="1295400"/>
                </a:lnTo>
                <a:lnTo>
                  <a:pt x="6397802" y="1363662"/>
                </a:lnTo>
                <a:lnTo>
                  <a:pt x="6399390" y="1431925"/>
                </a:lnTo>
                <a:lnTo>
                  <a:pt x="6408915" y="1492250"/>
                </a:lnTo>
                <a:lnTo>
                  <a:pt x="6418440" y="1544637"/>
                </a:lnTo>
                <a:lnTo>
                  <a:pt x="6432727" y="1589087"/>
                </a:lnTo>
                <a:lnTo>
                  <a:pt x="6450190" y="1631950"/>
                </a:lnTo>
                <a:lnTo>
                  <a:pt x="6467652" y="1671637"/>
                </a:lnTo>
                <a:lnTo>
                  <a:pt x="6486702" y="1708150"/>
                </a:lnTo>
                <a:lnTo>
                  <a:pt x="6505752" y="1743075"/>
                </a:lnTo>
                <a:lnTo>
                  <a:pt x="6524802" y="1782762"/>
                </a:lnTo>
                <a:lnTo>
                  <a:pt x="6540677" y="1824037"/>
                </a:lnTo>
                <a:lnTo>
                  <a:pt x="6554965" y="1870075"/>
                </a:lnTo>
                <a:lnTo>
                  <a:pt x="6566077" y="1922462"/>
                </a:lnTo>
                <a:lnTo>
                  <a:pt x="6574015" y="1982787"/>
                </a:lnTo>
                <a:lnTo>
                  <a:pt x="6577190" y="2051050"/>
                </a:lnTo>
                <a:lnTo>
                  <a:pt x="6574015" y="2119312"/>
                </a:lnTo>
                <a:lnTo>
                  <a:pt x="6566077" y="2179637"/>
                </a:lnTo>
                <a:lnTo>
                  <a:pt x="6554965" y="2232025"/>
                </a:lnTo>
                <a:lnTo>
                  <a:pt x="6540677" y="2278062"/>
                </a:lnTo>
                <a:lnTo>
                  <a:pt x="6524802" y="2319337"/>
                </a:lnTo>
                <a:lnTo>
                  <a:pt x="6505752" y="2359025"/>
                </a:lnTo>
                <a:lnTo>
                  <a:pt x="6486702" y="2395537"/>
                </a:lnTo>
                <a:lnTo>
                  <a:pt x="6467652" y="2433637"/>
                </a:lnTo>
                <a:lnTo>
                  <a:pt x="6450190" y="2471737"/>
                </a:lnTo>
                <a:lnTo>
                  <a:pt x="6432727" y="2513012"/>
                </a:lnTo>
                <a:lnTo>
                  <a:pt x="6418440" y="2560637"/>
                </a:lnTo>
                <a:lnTo>
                  <a:pt x="6408915" y="2613025"/>
                </a:lnTo>
                <a:lnTo>
                  <a:pt x="6399390" y="2671762"/>
                </a:lnTo>
                <a:lnTo>
                  <a:pt x="6397802" y="2741612"/>
                </a:lnTo>
                <a:lnTo>
                  <a:pt x="6399390" y="2809875"/>
                </a:lnTo>
                <a:lnTo>
                  <a:pt x="6408915" y="2868612"/>
                </a:lnTo>
                <a:lnTo>
                  <a:pt x="6418440" y="2922587"/>
                </a:lnTo>
                <a:lnTo>
                  <a:pt x="6432727" y="2967037"/>
                </a:lnTo>
                <a:lnTo>
                  <a:pt x="6450190" y="3009900"/>
                </a:lnTo>
                <a:lnTo>
                  <a:pt x="6467652" y="3046412"/>
                </a:lnTo>
                <a:lnTo>
                  <a:pt x="6486702" y="3084512"/>
                </a:lnTo>
                <a:lnTo>
                  <a:pt x="6505752" y="3121025"/>
                </a:lnTo>
                <a:lnTo>
                  <a:pt x="6524802" y="3160712"/>
                </a:lnTo>
                <a:lnTo>
                  <a:pt x="6540677" y="3201987"/>
                </a:lnTo>
                <a:lnTo>
                  <a:pt x="6554965" y="3248025"/>
                </a:lnTo>
                <a:lnTo>
                  <a:pt x="6566077" y="3300412"/>
                </a:lnTo>
                <a:lnTo>
                  <a:pt x="6574015" y="3360737"/>
                </a:lnTo>
                <a:lnTo>
                  <a:pt x="6575089" y="3383280"/>
                </a:lnTo>
                <a:lnTo>
                  <a:pt x="0" y="3383280"/>
                </a:lnTo>
                <a:close/>
              </a:path>
            </a:pathLst>
          </a:custGeom>
        </p:spPr>
      </p:pic>
      <p:pic>
        <p:nvPicPr>
          <p:cNvPr id="9" name="Picture 8" descr="A picture containing indoor, colorful, table, sitting&#10;&#10;Description automatically generated">
            <a:extLst>
              <a:ext uri="{FF2B5EF4-FFF2-40B4-BE49-F238E27FC236}">
                <a16:creationId xmlns:a16="http://schemas.microsoft.com/office/drawing/2014/main" id="{41902A07-736A-45B8-A3E2-0A5D6E8348B4}"/>
              </a:ext>
            </a:extLst>
          </p:cNvPr>
          <p:cNvPicPr>
            <a:picLocks noChangeAspect="1"/>
          </p:cNvPicPr>
          <p:nvPr/>
        </p:nvPicPr>
        <p:blipFill rotWithShape="1">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b="14623"/>
          <a:stretch/>
        </p:blipFill>
        <p:spPr>
          <a:xfrm>
            <a:off x="20" y="3474720"/>
            <a:ext cx="6577170" cy="3383280"/>
          </a:xfrm>
          <a:custGeom>
            <a:avLst/>
            <a:gdLst/>
            <a:ahLst/>
            <a:cxnLst/>
            <a:rect l="l" t="t" r="r" b="b"/>
            <a:pathLst>
              <a:path w="6577190" h="3383280">
                <a:moveTo>
                  <a:pt x="0" y="0"/>
                </a:moveTo>
                <a:lnTo>
                  <a:pt x="6575040" y="0"/>
                </a:lnTo>
                <a:lnTo>
                  <a:pt x="6574015" y="22542"/>
                </a:lnTo>
                <a:lnTo>
                  <a:pt x="6566077" y="82867"/>
                </a:lnTo>
                <a:lnTo>
                  <a:pt x="6554965" y="135255"/>
                </a:lnTo>
                <a:lnTo>
                  <a:pt x="6540677" y="181292"/>
                </a:lnTo>
                <a:lnTo>
                  <a:pt x="6524802" y="222567"/>
                </a:lnTo>
                <a:lnTo>
                  <a:pt x="6505752" y="262255"/>
                </a:lnTo>
                <a:lnTo>
                  <a:pt x="6467652" y="336867"/>
                </a:lnTo>
                <a:lnTo>
                  <a:pt x="6450190" y="373380"/>
                </a:lnTo>
                <a:lnTo>
                  <a:pt x="6432727" y="416242"/>
                </a:lnTo>
                <a:lnTo>
                  <a:pt x="6418440" y="460692"/>
                </a:lnTo>
                <a:lnTo>
                  <a:pt x="6408915" y="513080"/>
                </a:lnTo>
                <a:lnTo>
                  <a:pt x="6399390" y="573405"/>
                </a:lnTo>
                <a:lnTo>
                  <a:pt x="6397802" y="641667"/>
                </a:lnTo>
                <a:lnTo>
                  <a:pt x="6399390" y="711517"/>
                </a:lnTo>
                <a:lnTo>
                  <a:pt x="6408915" y="770255"/>
                </a:lnTo>
                <a:lnTo>
                  <a:pt x="6418440" y="822642"/>
                </a:lnTo>
                <a:lnTo>
                  <a:pt x="6432727" y="868680"/>
                </a:lnTo>
                <a:lnTo>
                  <a:pt x="6450190" y="911542"/>
                </a:lnTo>
                <a:lnTo>
                  <a:pt x="6467652" y="949642"/>
                </a:lnTo>
                <a:lnTo>
                  <a:pt x="6505752" y="1024255"/>
                </a:lnTo>
                <a:lnTo>
                  <a:pt x="6524802" y="1062355"/>
                </a:lnTo>
                <a:lnTo>
                  <a:pt x="6540677" y="1105217"/>
                </a:lnTo>
                <a:lnTo>
                  <a:pt x="6554965" y="1151255"/>
                </a:lnTo>
                <a:lnTo>
                  <a:pt x="6566077" y="1203642"/>
                </a:lnTo>
                <a:lnTo>
                  <a:pt x="6574015" y="1263967"/>
                </a:lnTo>
                <a:lnTo>
                  <a:pt x="6577190" y="1332230"/>
                </a:lnTo>
                <a:lnTo>
                  <a:pt x="6574015" y="1400492"/>
                </a:lnTo>
                <a:lnTo>
                  <a:pt x="6566077" y="1460817"/>
                </a:lnTo>
                <a:lnTo>
                  <a:pt x="6554965" y="1513205"/>
                </a:lnTo>
                <a:lnTo>
                  <a:pt x="6540677" y="1559242"/>
                </a:lnTo>
                <a:lnTo>
                  <a:pt x="6524802" y="1600517"/>
                </a:lnTo>
                <a:lnTo>
                  <a:pt x="6505752" y="1640205"/>
                </a:lnTo>
                <a:lnTo>
                  <a:pt x="6486702" y="1675130"/>
                </a:lnTo>
                <a:lnTo>
                  <a:pt x="6467652" y="1711642"/>
                </a:lnTo>
                <a:lnTo>
                  <a:pt x="6450190" y="1751330"/>
                </a:lnTo>
                <a:lnTo>
                  <a:pt x="6432727" y="1794192"/>
                </a:lnTo>
                <a:lnTo>
                  <a:pt x="6418440" y="1838642"/>
                </a:lnTo>
                <a:lnTo>
                  <a:pt x="6408915" y="1891030"/>
                </a:lnTo>
                <a:lnTo>
                  <a:pt x="6399390" y="1951355"/>
                </a:lnTo>
                <a:lnTo>
                  <a:pt x="6397802" y="2019617"/>
                </a:lnTo>
                <a:lnTo>
                  <a:pt x="6399390" y="2087880"/>
                </a:lnTo>
                <a:lnTo>
                  <a:pt x="6408915" y="2148205"/>
                </a:lnTo>
                <a:lnTo>
                  <a:pt x="6418440" y="2200592"/>
                </a:lnTo>
                <a:lnTo>
                  <a:pt x="6432727" y="2246630"/>
                </a:lnTo>
                <a:lnTo>
                  <a:pt x="6450190" y="2287905"/>
                </a:lnTo>
                <a:lnTo>
                  <a:pt x="6467652" y="2327592"/>
                </a:lnTo>
                <a:lnTo>
                  <a:pt x="6486702" y="2365692"/>
                </a:lnTo>
                <a:lnTo>
                  <a:pt x="6505752" y="2402205"/>
                </a:lnTo>
                <a:lnTo>
                  <a:pt x="6524802" y="2440305"/>
                </a:lnTo>
                <a:lnTo>
                  <a:pt x="6540677" y="2481580"/>
                </a:lnTo>
                <a:lnTo>
                  <a:pt x="6554965" y="2529205"/>
                </a:lnTo>
                <a:lnTo>
                  <a:pt x="6566077" y="2581592"/>
                </a:lnTo>
                <a:lnTo>
                  <a:pt x="6574015" y="2638742"/>
                </a:lnTo>
                <a:lnTo>
                  <a:pt x="6577190" y="2708592"/>
                </a:lnTo>
                <a:lnTo>
                  <a:pt x="6574015" y="2776855"/>
                </a:lnTo>
                <a:lnTo>
                  <a:pt x="6566077" y="2837180"/>
                </a:lnTo>
                <a:lnTo>
                  <a:pt x="6554965" y="2886392"/>
                </a:lnTo>
                <a:lnTo>
                  <a:pt x="6540677" y="2932430"/>
                </a:lnTo>
                <a:lnTo>
                  <a:pt x="6524802" y="2973705"/>
                </a:lnTo>
                <a:lnTo>
                  <a:pt x="6507340" y="3013392"/>
                </a:lnTo>
                <a:lnTo>
                  <a:pt x="6489877" y="3048317"/>
                </a:lnTo>
                <a:lnTo>
                  <a:pt x="6470827" y="3086417"/>
                </a:lnTo>
                <a:lnTo>
                  <a:pt x="6451777" y="3122930"/>
                </a:lnTo>
                <a:lnTo>
                  <a:pt x="6435902" y="3165792"/>
                </a:lnTo>
                <a:lnTo>
                  <a:pt x="6420027" y="3208655"/>
                </a:lnTo>
                <a:lnTo>
                  <a:pt x="6410502" y="3261042"/>
                </a:lnTo>
                <a:lnTo>
                  <a:pt x="6402565" y="3316605"/>
                </a:lnTo>
                <a:lnTo>
                  <a:pt x="6397802" y="3383280"/>
                </a:lnTo>
                <a:lnTo>
                  <a:pt x="0" y="3383280"/>
                </a:lnTo>
                <a:close/>
              </a:path>
            </a:pathLst>
          </a:custGeom>
        </p:spPr>
      </p:pic>
      <p:sp>
        <p:nvSpPr>
          <p:cNvPr id="3" name="Content Placeholder 2"/>
          <p:cNvSpPr>
            <a:spLocks noGrp="1"/>
          </p:cNvSpPr>
          <p:nvPr>
            <p:ph idx="1"/>
          </p:nvPr>
        </p:nvSpPr>
        <p:spPr>
          <a:xfrm>
            <a:off x="7151913" y="2203569"/>
            <a:ext cx="4604657" cy="4111506"/>
          </a:xfrm>
        </p:spPr>
        <p:txBody>
          <a:bodyPr>
            <a:normAutofit/>
          </a:bodyPr>
          <a:lstStyle/>
          <a:p>
            <a:pPr>
              <a:lnSpc>
                <a:spcPct val="100000"/>
              </a:lnSpc>
            </a:pPr>
            <a:r>
              <a:rPr lang="en-GB" sz="1600" dirty="0">
                <a:solidFill>
                  <a:schemeClr val="tx1"/>
                </a:solidFill>
              </a:rPr>
              <a:t>Comparing these innovative stands against a traditional florist who opens up a shop and waits for people to pass by and feel like buying flowers or pre-determined clients who have scouted the florist before and has received more than adequate service, makes it quite clear how much futuristic and easier Claire’s Flower can be to choose. </a:t>
            </a:r>
          </a:p>
          <a:p>
            <a:pPr>
              <a:lnSpc>
                <a:spcPct val="100000"/>
              </a:lnSpc>
            </a:pPr>
            <a:r>
              <a:rPr lang="en-GB" sz="1600" dirty="0">
                <a:solidFill>
                  <a:schemeClr val="tx1"/>
                </a:solidFill>
              </a:rPr>
              <a:t>A traditional Florist would have to try and keep their flowers alive on display in harsh environmental conditions outside of the shop, while Claire’s can show us the display flower as an image and not have to worry about it withering or wilting. This saves the business on unnecessary re-stocking costs.</a:t>
            </a:r>
            <a:endParaRPr lang="en-US" sz="1600" dirty="0">
              <a:solidFill>
                <a:schemeClr val="tx1"/>
              </a:solidFill>
            </a:endParaRPr>
          </a:p>
        </p:txBody>
      </p:sp>
      <p:pic>
        <p:nvPicPr>
          <p:cNvPr id="8" name="Audio 7">
            <a:hlinkClick r:id="" action="ppaction://media"/>
            <a:extLst>
              <a:ext uri="{FF2B5EF4-FFF2-40B4-BE49-F238E27FC236}">
                <a16:creationId xmlns:a16="http://schemas.microsoft.com/office/drawing/2014/main" id="{6DD657CC-645E-4EEB-BD60-FE1536E727AB}"/>
              </a:ext>
            </a:extLst>
          </p:cNvPr>
          <p:cNvPicPr>
            <a:picLocks noChangeAspect="1"/>
          </p:cNvPicPr>
          <p:nvPr>
            <a:audioFile r:link="rId3"/>
            <p:extLst>
              <p:ext uri="{DAA4B4D4-6D71-4841-9C94-3DE7FCFB9230}">
                <p14:media xmlns:p14="http://schemas.microsoft.com/office/powerpoint/2010/main" r:embed="rId2"/>
              </p:ext>
            </p:extLst>
          </p:nvPr>
        </p:nvPicPr>
        <p:blipFill>
          <a:blip r:embed="rId9"/>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386403452"/>
      </p:ext>
    </p:extLst>
  </p:cSld>
  <p:clrMapOvr>
    <a:masterClrMapping/>
  </p:clrMapOvr>
  <p:transition spd="slow" advTm="74916">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14" presetClass="entr" presetSubtype="10" fill="hold"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randombar(horizontal)">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randombar(horizontal)">
                                      <p:cBhvr>
                                        <p:cTn id="21"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2" fill="hold" display="0">
                  <p:stCondLst>
                    <p:cond delay="indefinite"/>
                  </p:stCondLst>
                  <p:endCondLst>
                    <p:cond evt="onStopAudio" delay="0">
                      <p:tgtEl>
                        <p:sldTgt/>
                      </p:tgtEl>
                    </p:cond>
                  </p:endCondLst>
                </p:cTn>
                <p:tgtEl>
                  <p:spTgt spid="8"/>
                </p:tgtEl>
              </p:cMediaNode>
            </p:audio>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51677" y="645105"/>
            <a:ext cx="4357499" cy="1320855"/>
          </a:xfrm>
        </p:spPr>
        <p:txBody>
          <a:bodyPr>
            <a:normAutofit fontScale="90000"/>
          </a:bodyPr>
          <a:lstStyle/>
          <a:p>
            <a:r>
              <a:rPr lang="en-GB" sz="3700" i="1" dirty="0">
                <a:solidFill>
                  <a:srgbClr val="00B050"/>
                </a:solidFill>
                <a:latin typeface="Algerian" panose="04020705040A02060702" pitchFamily="82" charset="0"/>
              </a:rPr>
              <a:t>SWOT Analysis of Claire’s Flowers</a:t>
            </a:r>
            <a:endParaRPr lang="en-US" sz="3700" i="1" dirty="0">
              <a:solidFill>
                <a:srgbClr val="00B050"/>
              </a:solidFill>
              <a:latin typeface="Algerian" panose="04020705040A02060702" pitchFamily="82" charset="0"/>
            </a:endParaRPr>
          </a:p>
        </p:txBody>
      </p:sp>
      <p:sp>
        <p:nvSpPr>
          <p:cNvPr id="3" name="Content Placeholder 2"/>
          <p:cNvSpPr>
            <a:spLocks noGrp="1"/>
          </p:cNvSpPr>
          <p:nvPr>
            <p:ph idx="1"/>
          </p:nvPr>
        </p:nvSpPr>
        <p:spPr>
          <a:xfrm>
            <a:off x="1251678" y="2047461"/>
            <a:ext cx="4363595" cy="3832132"/>
          </a:xfrm>
        </p:spPr>
        <p:txBody>
          <a:bodyPr>
            <a:normAutofit/>
          </a:bodyPr>
          <a:lstStyle/>
          <a:p>
            <a:pPr>
              <a:lnSpc>
                <a:spcPct val="100000"/>
              </a:lnSpc>
            </a:pPr>
            <a:r>
              <a:rPr lang="en-GB" sz="1600" dirty="0"/>
              <a:t>From SWOT analysis of Claire’s Flower it is definite that their Strengths and Opportunities far outweigh their Weakness and Threats.</a:t>
            </a:r>
          </a:p>
          <a:p>
            <a:pPr>
              <a:lnSpc>
                <a:spcPct val="100000"/>
              </a:lnSpc>
            </a:pPr>
            <a:r>
              <a:rPr lang="en-GB" sz="1600" dirty="0"/>
              <a:t>Their Online and On-site presence is one of their biggest strengths along with their organisational culture that inspires innovation and creativity. (Martins, E.C. and Terblanche, F. 2003)</a:t>
            </a:r>
          </a:p>
          <a:p>
            <a:pPr>
              <a:lnSpc>
                <a:spcPct val="100000"/>
              </a:lnSpc>
            </a:pPr>
            <a:r>
              <a:rPr lang="en-GB" sz="1600" dirty="0"/>
              <a:t>Threats such as a failing market, or a failing trade or communication is not much to offset the creative and Innovative approaches that Claire’s has established.</a:t>
            </a:r>
            <a:endParaRPr lang="en-US" sz="1600" dirty="0"/>
          </a:p>
        </p:txBody>
      </p:sp>
      <p:pic>
        <p:nvPicPr>
          <p:cNvPr id="7" name="Picture 6" descr="A picture containing fruit, food&#10;&#10;Description automatically generated">
            <a:extLst>
              <a:ext uri="{FF2B5EF4-FFF2-40B4-BE49-F238E27FC236}">
                <a16:creationId xmlns:a16="http://schemas.microsoft.com/office/drawing/2014/main" id="{6AE73C48-F488-4803-BD1A-62A815434850}"/>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5686" r="1951" b="-1"/>
          <a:stretch/>
        </p:blipFill>
        <p:spPr>
          <a:xfrm>
            <a:off x="6096000" y="580713"/>
            <a:ext cx="5414304" cy="5407737"/>
          </a:xfrm>
          <a:custGeom>
            <a:avLst/>
            <a:gdLst/>
            <a:ahLst/>
            <a:cxnLst/>
            <a:rect l="l" t="t" r="r" b="b"/>
            <a:pathLst>
              <a:path w="3860171" h="3855489">
                <a:moveTo>
                  <a:pt x="1930086" y="0"/>
                </a:moveTo>
                <a:lnTo>
                  <a:pt x="1967540" y="3511"/>
                </a:lnTo>
                <a:lnTo>
                  <a:pt x="2003824" y="12875"/>
                </a:lnTo>
                <a:lnTo>
                  <a:pt x="2038938" y="26920"/>
                </a:lnTo>
                <a:lnTo>
                  <a:pt x="2075222" y="44477"/>
                </a:lnTo>
                <a:lnTo>
                  <a:pt x="2109166" y="64375"/>
                </a:lnTo>
                <a:lnTo>
                  <a:pt x="2144279" y="85443"/>
                </a:lnTo>
                <a:lnTo>
                  <a:pt x="2179393" y="104171"/>
                </a:lnTo>
                <a:lnTo>
                  <a:pt x="2214507" y="122898"/>
                </a:lnTo>
                <a:lnTo>
                  <a:pt x="2248450" y="136943"/>
                </a:lnTo>
                <a:lnTo>
                  <a:pt x="2285905" y="146307"/>
                </a:lnTo>
                <a:lnTo>
                  <a:pt x="2322189" y="150989"/>
                </a:lnTo>
                <a:lnTo>
                  <a:pt x="2360814" y="150989"/>
                </a:lnTo>
                <a:lnTo>
                  <a:pt x="2400610" y="148648"/>
                </a:lnTo>
                <a:lnTo>
                  <a:pt x="2440405" y="143966"/>
                </a:lnTo>
                <a:lnTo>
                  <a:pt x="2480201" y="138114"/>
                </a:lnTo>
                <a:lnTo>
                  <a:pt x="2519996" y="133432"/>
                </a:lnTo>
                <a:lnTo>
                  <a:pt x="2559792" y="129921"/>
                </a:lnTo>
                <a:lnTo>
                  <a:pt x="2597247" y="131091"/>
                </a:lnTo>
                <a:lnTo>
                  <a:pt x="2633531" y="135773"/>
                </a:lnTo>
                <a:lnTo>
                  <a:pt x="2668644" y="146307"/>
                </a:lnTo>
                <a:lnTo>
                  <a:pt x="2697906" y="161523"/>
                </a:lnTo>
                <a:lnTo>
                  <a:pt x="2725997" y="181421"/>
                </a:lnTo>
                <a:lnTo>
                  <a:pt x="2750577" y="204830"/>
                </a:lnTo>
                <a:lnTo>
                  <a:pt x="2775156" y="231750"/>
                </a:lnTo>
                <a:lnTo>
                  <a:pt x="2797395" y="259841"/>
                </a:lnTo>
                <a:lnTo>
                  <a:pt x="2819634" y="289103"/>
                </a:lnTo>
                <a:lnTo>
                  <a:pt x="2841872" y="318364"/>
                </a:lnTo>
                <a:lnTo>
                  <a:pt x="2864111" y="346455"/>
                </a:lnTo>
                <a:lnTo>
                  <a:pt x="2887520" y="373376"/>
                </a:lnTo>
                <a:lnTo>
                  <a:pt x="2914441" y="396785"/>
                </a:lnTo>
                <a:lnTo>
                  <a:pt x="2940191" y="417853"/>
                </a:lnTo>
                <a:lnTo>
                  <a:pt x="2969452" y="434240"/>
                </a:lnTo>
                <a:lnTo>
                  <a:pt x="3001055" y="448285"/>
                </a:lnTo>
                <a:lnTo>
                  <a:pt x="3034998" y="459990"/>
                </a:lnTo>
                <a:lnTo>
                  <a:pt x="3070112" y="470524"/>
                </a:lnTo>
                <a:lnTo>
                  <a:pt x="3105226" y="479888"/>
                </a:lnTo>
                <a:lnTo>
                  <a:pt x="3141510" y="489251"/>
                </a:lnTo>
                <a:lnTo>
                  <a:pt x="3175453" y="499785"/>
                </a:lnTo>
                <a:lnTo>
                  <a:pt x="3209396" y="511490"/>
                </a:lnTo>
                <a:lnTo>
                  <a:pt x="3240999" y="525535"/>
                </a:lnTo>
                <a:lnTo>
                  <a:pt x="3269090" y="543092"/>
                </a:lnTo>
                <a:lnTo>
                  <a:pt x="3294840" y="564161"/>
                </a:lnTo>
                <a:lnTo>
                  <a:pt x="3315908" y="589911"/>
                </a:lnTo>
                <a:lnTo>
                  <a:pt x="3333465" y="618002"/>
                </a:lnTo>
                <a:lnTo>
                  <a:pt x="3347510" y="649604"/>
                </a:lnTo>
                <a:lnTo>
                  <a:pt x="3359215" y="683547"/>
                </a:lnTo>
                <a:lnTo>
                  <a:pt x="3369749" y="717491"/>
                </a:lnTo>
                <a:lnTo>
                  <a:pt x="3379113" y="753775"/>
                </a:lnTo>
                <a:lnTo>
                  <a:pt x="3388476" y="788889"/>
                </a:lnTo>
                <a:lnTo>
                  <a:pt x="3399010" y="824002"/>
                </a:lnTo>
                <a:lnTo>
                  <a:pt x="3410715" y="857946"/>
                </a:lnTo>
                <a:lnTo>
                  <a:pt x="3424760" y="889548"/>
                </a:lnTo>
                <a:lnTo>
                  <a:pt x="3441147" y="918809"/>
                </a:lnTo>
                <a:lnTo>
                  <a:pt x="3462215" y="944560"/>
                </a:lnTo>
                <a:lnTo>
                  <a:pt x="3485624" y="971480"/>
                </a:lnTo>
                <a:lnTo>
                  <a:pt x="3512545" y="994889"/>
                </a:lnTo>
                <a:lnTo>
                  <a:pt x="3540636" y="1017128"/>
                </a:lnTo>
                <a:lnTo>
                  <a:pt x="3571068" y="1039367"/>
                </a:lnTo>
                <a:lnTo>
                  <a:pt x="3600329" y="1061605"/>
                </a:lnTo>
                <a:lnTo>
                  <a:pt x="3628420" y="1083844"/>
                </a:lnTo>
                <a:lnTo>
                  <a:pt x="3655341" y="1108424"/>
                </a:lnTo>
                <a:lnTo>
                  <a:pt x="3678750" y="1133003"/>
                </a:lnTo>
                <a:lnTo>
                  <a:pt x="3698648" y="1161094"/>
                </a:lnTo>
                <a:lnTo>
                  <a:pt x="3713864" y="1190356"/>
                </a:lnTo>
                <a:lnTo>
                  <a:pt x="3724398" y="1225469"/>
                </a:lnTo>
                <a:lnTo>
                  <a:pt x="3729080" y="1261754"/>
                </a:lnTo>
                <a:lnTo>
                  <a:pt x="3730250" y="1299208"/>
                </a:lnTo>
                <a:lnTo>
                  <a:pt x="3726739" y="1339004"/>
                </a:lnTo>
                <a:lnTo>
                  <a:pt x="3722057" y="1378799"/>
                </a:lnTo>
                <a:lnTo>
                  <a:pt x="3716205" y="1418595"/>
                </a:lnTo>
                <a:lnTo>
                  <a:pt x="3711523" y="1458391"/>
                </a:lnTo>
                <a:lnTo>
                  <a:pt x="3709182" y="1498186"/>
                </a:lnTo>
                <a:lnTo>
                  <a:pt x="3709182" y="1536811"/>
                </a:lnTo>
                <a:lnTo>
                  <a:pt x="3713864" y="1573096"/>
                </a:lnTo>
                <a:lnTo>
                  <a:pt x="3723228" y="1609380"/>
                </a:lnTo>
                <a:lnTo>
                  <a:pt x="3737273" y="1643323"/>
                </a:lnTo>
                <a:lnTo>
                  <a:pt x="3756000" y="1678437"/>
                </a:lnTo>
                <a:lnTo>
                  <a:pt x="3774728" y="1713550"/>
                </a:lnTo>
                <a:lnTo>
                  <a:pt x="3795796" y="1748664"/>
                </a:lnTo>
                <a:lnTo>
                  <a:pt x="3815694" y="1782608"/>
                </a:lnTo>
                <a:lnTo>
                  <a:pt x="3833250" y="1818892"/>
                </a:lnTo>
                <a:lnTo>
                  <a:pt x="3847296" y="1854005"/>
                </a:lnTo>
                <a:lnTo>
                  <a:pt x="3856660" y="1890290"/>
                </a:lnTo>
                <a:lnTo>
                  <a:pt x="3860171" y="1927744"/>
                </a:lnTo>
                <a:lnTo>
                  <a:pt x="3856660" y="1965199"/>
                </a:lnTo>
                <a:lnTo>
                  <a:pt x="3847296" y="2001483"/>
                </a:lnTo>
                <a:lnTo>
                  <a:pt x="3833250" y="2036597"/>
                </a:lnTo>
                <a:lnTo>
                  <a:pt x="3815694" y="2072881"/>
                </a:lnTo>
                <a:lnTo>
                  <a:pt x="3795796" y="2106824"/>
                </a:lnTo>
                <a:lnTo>
                  <a:pt x="3774728" y="2141938"/>
                </a:lnTo>
                <a:lnTo>
                  <a:pt x="3756000" y="2177052"/>
                </a:lnTo>
                <a:lnTo>
                  <a:pt x="3737273" y="2212166"/>
                </a:lnTo>
                <a:lnTo>
                  <a:pt x="3723228" y="2246109"/>
                </a:lnTo>
                <a:lnTo>
                  <a:pt x="3713864" y="2282393"/>
                </a:lnTo>
                <a:lnTo>
                  <a:pt x="3709182" y="2318677"/>
                </a:lnTo>
                <a:lnTo>
                  <a:pt x="3709182" y="2357302"/>
                </a:lnTo>
                <a:lnTo>
                  <a:pt x="3711523" y="2397098"/>
                </a:lnTo>
                <a:lnTo>
                  <a:pt x="3716205" y="2436894"/>
                </a:lnTo>
                <a:lnTo>
                  <a:pt x="3722057" y="2476689"/>
                </a:lnTo>
                <a:lnTo>
                  <a:pt x="3726739" y="2516485"/>
                </a:lnTo>
                <a:lnTo>
                  <a:pt x="3730250" y="2556280"/>
                </a:lnTo>
                <a:lnTo>
                  <a:pt x="3729080" y="2593735"/>
                </a:lnTo>
                <a:lnTo>
                  <a:pt x="3724398" y="2630019"/>
                </a:lnTo>
                <a:lnTo>
                  <a:pt x="3713864" y="2665133"/>
                </a:lnTo>
                <a:lnTo>
                  <a:pt x="3698648" y="2694394"/>
                </a:lnTo>
                <a:lnTo>
                  <a:pt x="3678750" y="2722485"/>
                </a:lnTo>
                <a:lnTo>
                  <a:pt x="3655341" y="2747065"/>
                </a:lnTo>
                <a:lnTo>
                  <a:pt x="3628420" y="2771645"/>
                </a:lnTo>
                <a:lnTo>
                  <a:pt x="3600329" y="2793883"/>
                </a:lnTo>
                <a:lnTo>
                  <a:pt x="3571068" y="2816122"/>
                </a:lnTo>
                <a:lnTo>
                  <a:pt x="3540636" y="2838361"/>
                </a:lnTo>
                <a:lnTo>
                  <a:pt x="3512545" y="2860599"/>
                </a:lnTo>
                <a:lnTo>
                  <a:pt x="3485624" y="2884009"/>
                </a:lnTo>
                <a:lnTo>
                  <a:pt x="3462215" y="2910929"/>
                </a:lnTo>
                <a:lnTo>
                  <a:pt x="3441147" y="2936679"/>
                </a:lnTo>
                <a:lnTo>
                  <a:pt x="3424760" y="2965941"/>
                </a:lnTo>
                <a:lnTo>
                  <a:pt x="3410715" y="2997543"/>
                </a:lnTo>
                <a:lnTo>
                  <a:pt x="3399010" y="3031486"/>
                </a:lnTo>
                <a:lnTo>
                  <a:pt x="3388476" y="3066600"/>
                </a:lnTo>
                <a:lnTo>
                  <a:pt x="3379113" y="3101714"/>
                </a:lnTo>
                <a:lnTo>
                  <a:pt x="3369749" y="3137998"/>
                </a:lnTo>
                <a:lnTo>
                  <a:pt x="3359215" y="3171941"/>
                </a:lnTo>
                <a:lnTo>
                  <a:pt x="3347510" y="3205885"/>
                </a:lnTo>
                <a:lnTo>
                  <a:pt x="3333465" y="3237487"/>
                </a:lnTo>
                <a:lnTo>
                  <a:pt x="3315908" y="3265578"/>
                </a:lnTo>
                <a:lnTo>
                  <a:pt x="3294840" y="3291328"/>
                </a:lnTo>
                <a:lnTo>
                  <a:pt x="3269090" y="3312396"/>
                </a:lnTo>
                <a:lnTo>
                  <a:pt x="3240999" y="3329953"/>
                </a:lnTo>
                <a:lnTo>
                  <a:pt x="3209396" y="3343999"/>
                </a:lnTo>
                <a:lnTo>
                  <a:pt x="3175453" y="3355703"/>
                </a:lnTo>
                <a:lnTo>
                  <a:pt x="3141510" y="3366237"/>
                </a:lnTo>
                <a:lnTo>
                  <a:pt x="3105226" y="3375601"/>
                </a:lnTo>
                <a:lnTo>
                  <a:pt x="3070112" y="3384965"/>
                </a:lnTo>
                <a:lnTo>
                  <a:pt x="3034998" y="3395499"/>
                </a:lnTo>
                <a:lnTo>
                  <a:pt x="3001055" y="3407203"/>
                </a:lnTo>
                <a:lnTo>
                  <a:pt x="2969452" y="3421249"/>
                </a:lnTo>
                <a:lnTo>
                  <a:pt x="2940191" y="3437635"/>
                </a:lnTo>
                <a:lnTo>
                  <a:pt x="2914441" y="3458704"/>
                </a:lnTo>
                <a:lnTo>
                  <a:pt x="2887520" y="3482113"/>
                </a:lnTo>
                <a:lnTo>
                  <a:pt x="2864111" y="3509033"/>
                </a:lnTo>
                <a:lnTo>
                  <a:pt x="2841872" y="3537124"/>
                </a:lnTo>
                <a:lnTo>
                  <a:pt x="2819634" y="3566386"/>
                </a:lnTo>
                <a:lnTo>
                  <a:pt x="2797395" y="3595647"/>
                </a:lnTo>
                <a:lnTo>
                  <a:pt x="2775156" y="3623738"/>
                </a:lnTo>
                <a:lnTo>
                  <a:pt x="2750577" y="3650659"/>
                </a:lnTo>
                <a:lnTo>
                  <a:pt x="2725997" y="3674068"/>
                </a:lnTo>
                <a:lnTo>
                  <a:pt x="2697906" y="3693966"/>
                </a:lnTo>
                <a:lnTo>
                  <a:pt x="2668644" y="3709182"/>
                </a:lnTo>
                <a:lnTo>
                  <a:pt x="2633531" y="3719716"/>
                </a:lnTo>
                <a:lnTo>
                  <a:pt x="2597247" y="3724398"/>
                </a:lnTo>
                <a:lnTo>
                  <a:pt x="2559792" y="3725568"/>
                </a:lnTo>
                <a:lnTo>
                  <a:pt x="2519996" y="3722057"/>
                </a:lnTo>
                <a:lnTo>
                  <a:pt x="2480201" y="3717375"/>
                </a:lnTo>
                <a:lnTo>
                  <a:pt x="2440405" y="3711523"/>
                </a:lnTo>
                <a:lnTo>
                  <a:pt x="2400610" y="3706841"/>
                </a:lnTo>
                <a:lnTo>
                  <a:pt x="2360814" y="3704500"/>
                </a:lnTo>
                <a:lnTo>
                  <a:pt x="2322189" y="3704500"/>
                </a:lnTo>
                <a:lnTo>
                  <a:pt x="2285905" y="3709182"/>
                </a:lnTo>
                <a:lnTo>
                  <a:pt x="2248450" y="3718545"/>
                </a:lnTo>
                <a:lnTo>
                  <a:pt x="2214507" y="3732591"/>
                </a:lnTo>
                <a:lnTo>
                  <a:pt x="2179393" y="3751318"/>
                </a:lnTo>
                <a:lnTo>
                  <a:pt x="2144279" y="3770045"/>
                </a:lnTo>
                <a:lnTo>
                  <a:pt x="2109166" y="3791114"/>
                </a:lnTo>
                <a:lnTo>
                  <a:pt x="2075222" y="3811011"/>
                </a:lnTo>
                <a:lnTo>
                  <a:pt x="2038938" y="3828568"/>
                </a:lnTo>
                <a:lnTo>
                  <a:pt x="2003824" y="3842614"/>
                </a:lnTo>
                <a:lnTo>
                  <a:pt x="1967540" y="3851978"/>
                </a:lnTo>
                <a:lnTo>
                  <a:pt x="1930086" y="3855489"/>
                </a:lnTo>
                <a:lnTo>
                  <a:pt x="1892631" y="3851978"/>
                </a:lnTo>
                <a:lnTo>
                  <a:pt x="1856347" y="3842614"/>
                </a:lnTo>
                <a:lnTo>
                  <a:pt x="1821233" y="3828568"/>
                </a:lnTo>
                <a:lnTo>
                  <a:pt x="1784949" y="3811011"/>
                </a:lnTo>
                <a:lnTo>
                  <a:pt x="1751005" y="3791114"/>
                </a:lnTo>
                <a:lnTo>
                  <a:pt x="1715892" y="3770045"/>
                </a:lnTo>
                <a:lnTo>
                  <a:pt x="1680778" y="3751318"/>
                </a:lnTo>
                <a:lnTo>
                  <a:pt x="1645664" y="3732591"/>
                </a:lnTo>
                <a:lnTo>
                  <a:pt x="1610550" y="3718545"/>
                </a:lnTo>
                <a:lnTo>
                  <a:pt x="1574266" y="3709182"/>
                </a:lnTo>
                <a:lnTo>
                  <a:pt x="1537982" y="3704500"/>
                </a:lnTo>
                <a:lnTo>
                  <a:pt x="1499357" y="3704500"/>
                </a:lnTo>
                <a:lnTo>
                  <a:pt x="1459561" y="3706841"/>
                </a:lnTo>
                <a:lnTo>
                  <a:pt x="1419766" y="3711523"/>
                </a:lnTo>
                <a:lnTo>
                  <a:pt x="1379970" y="3717375"/>
                </a:lnTo>
                <a:lnTo>
                  <a:pt x="1340175" y="3722057"/>
                </a:lnTo>
                <a:lnTo>
                  <a:pt x="1300379" y="3725568"/>
                </a:lnTo>
                <a:lnTo>
                  <a:pt x="1262924" y="3724398"/>
                </a:lnTo>
                <a:lnTo>
                  <a:pt x="1226640" y="3719716"/>
                </a:lnTo>
                <a:lnTo>
                  <a:pt x="1191526" y="3709182"/>
                </a:lnTo>
                <a:lnTo>
                  <a:pt x="1162265" y="3693966"/>
                </a:lnTo>
                <a:lnTo>
                  <a:pt x="1134174" y="3674068"/>
                </a:lnTo>
                <a:lnTo>
                  <a:pt x="1109594" y="3650659"/>
                </a:lnTo>
                <a:lnTo>
                  <a:pt x="1085015" y="3623738"/>
                </a:lnTo>
                <a:lnTo>
                  <a:pt x="1062776" y="3595647"/>
                </a:lnTo>
                <a:lnTo>
                  <a:pt x="1040537" y="3566386"/>
                </a:lnTo>
                <a:lnTo>
                  <a:pt x="1018299" y="3537124"/>
                </a:lnTo>
                <a:lnTo>
                  <a:pt x="996060" y="3509033"/>
                </a:lnTo>
                <a:lnTo>
                  <a:pt x="972651" y="3482113"/>
                </a:lnTo>
                <a:lnTo>
                  <a:pt x="945730" y="3458704"/>
                </a:lnTo>
                <a:lnTo>
                  <a:pt x="919980" y="3437635"/>
                </a:lnTo>
                <a:lnTo>
                  <a:pt x="890719" y="3421249"/>
                </a:lnTo>
                <a:lnTo>
                  <a:pt x="859116" y="3407203"/>
                </a:lnTo>
                <a:lnTo>
                  <a:pt x="825173" y="3395499"/>
                </a:lnTo>
                <a:lnTo>
                  <a:pt x="790059" y="3384965"/>
                </a:lnTo>
                <a:lnTo>
                  <a:pt x="754946" y="3375601"/>
                </a:lnTo>
                <a:lnTo>
                  <a:pt x="718662" y="3366237"/>
                </a:lnTo>
                <a:lnTo>
                  <a:pt x="684718" y="3355703"/>
                </a:lnTo>
                <a:lnTo>
                  <a:pt x="650775" y="3343999"/>
                </a:lnTo>
                <a:lnTo>
                  <a:pt x="619173" y="3329953"/>
                </a:lnTo>
                <a:lnTo>
                  <a:pt x="591082" y="3312396"/>
                </a:lnTo>
                <a:lnTo>
                  <a:pt x="565332" y="3291328"/>
                </a:lnTo>
                <a:lnTo>
                  <a:pt x="544263" y="3265578"/>
                </a:lnTo>
                <a:lnTo>
                  <a:pt x="526706" y="3237487"/>
                </a:lnTo>
                <a:lnTo>
                  <a:pt x="512661" y="3205885"/>
                </a:lnTo>
                <a:lnTo>
                  <a:pt x="500956" y="3171941"/>
                </a:lnTo>
                <a:lnTo>
                  <a:pt x="490422" y="3137998"/>
                </a:lnTo>
                <a:lnTo>
                  <a:pt x="481059" y="3101714"/>
                </a:lnTo>
                <a:lnTo>
                  <a:pt x="471695" y="3066600"/>
                </a:lnTo>
                <a:lnTo>
                  <a:pt x="461161" y="3031486"/>
                </a:lnTo>
                <a:lnTo>
                  <a:pt x="449456" y="2997543"/>
                </a:lnTo>
                <a:lnTo>
                  <a:pt x="435411" y="2965941"/>
                </a:lnTo>
                <a:lnTo>
                  <a:pt x="419024" y="2936679"/>
                </a:lnTo>
                <a:lnTo>
                  <a:pt x="397956" y="2910929"/>
                </a:lnTo>
                <a:lnTo>
                  <a:pt x="374547" y="2884009"/>
                </a:lnTo>
                <a:lnTo>
                  <a:pt x="347626" y="2860599"/>
                </a:lnTo>
                <a:lnTo>
                  <a:pt x="318365" y="2838361"/>
                </a:lnTo>
                <a:lnTo>
                  <a:pt x="289103" y="2816122"/>
                </a:lnTo>
                <a:lnTo>
                  <a:pt x="259842" y="2793883"/>
                </a:lnTo>
                <a:lnTo>
                  <a:pt x="231751" y="2771645"/>
                </a:lnTo>
                <a:lnTo>
                  <a:pt x="204830" y="2747065"/>
                </a:lnTo>
                <a:lnTo>
                  <a:pt x="181421" y="2722485"/>
                </a:lnTo>
                <a:lnTo>
                  <a:pt x="161523" y="2694394"/>
                </a:lnTo>
                <a:lnTo>
                  <a:pt x="146308" y="2665133"/>
                </a:lnTo>
                <a:lnTo>
                  <a:pt x="135773" y="2630019"/>
                </a:lnTo>
                <a:lnTo>
                  <a:pt x="131092" y="2593735"/>
                </a:lnTo>
                <a:lnTo>
                  <a:pt x="129921" y="2556280"/>
                </a:lnTo>
                <a:lnTo>
                  <a:pt x="133432" y="2516485"/>
                </a:lnTo>
                <a:lnTo>
                  <a:pt x="138114" y="2476689"/>
                </a:lnTo>
                <a:lnTo>
                  <a:pt x="143967" y="2436894"/>
                </a:lnTo>
                <a:lnTo>
                  <a:pt x="148648" y="2397098"/>
                </a:lnTo>
                <a:lnTo>
                  <a:pt x="150989" y="2357302"/>
                </a:lnTo>
                <a:lnTo>
                  <a:pt x="150989" y="2318677"/>
                </a:lnTo>
                <a:lnTo>
                  <a:pt x="146308" y="2282393"/>
                </a:lnTo>
                <a:lnTo>
                  <a:pt x="136944" y="2246109"/>
                </a:lnTo>
                <a:lnTo>
                  <a:pt x="122898" y="2212166"/>
                </a:lnTo>
                <a:lnTo>
                  <a:pt x="105341" y="2177052"/>
                </a:lnTo>
                <a:lnTo>
                  <a:pt x="85444" y="2141938"/>
                </a:lnTo>
                <a:lnTo>
                  <a:pt x="64375" y="2106824"/>
                </a:lnTo>
                <a:lnTo>
                  <a:pt x="44478" y="2072881"/>
                </a:lnTo>
                <a:lnTo>
                  <a:pt x="26921" y="2036597"/>
                </a:lnTo>
                <a:lnTo>
                  <a:pt x="12875" y="2001483"/>
                </a:lnTo>
                <a:lnTo>
                  <a:pt x="3512" y="1965199"/>
                </a:lnTo>
                <a:lnTo>
                  <a:pt x="0" y="1927744"/>
                </a:lnTo>
                <a:lnTo>
                  <a:pt x="3512" y="1890290"/>
                </a:lnTo>
                <a:lnTo>
                  <a:pt x="12875" y="1854005"/>
                </a:lnTo>
                <a:lnTo>
                  <a:pt x="26921" y="1818892"/>
                </a:lnTo>
                <a:lnTo>
                  <a:pt x="44478" y="1782608"/>
                </a:lnTo>
                <a:lnTo>
                  <a:pt x="64375" y="1748664"/>
                </a:lnTo>
                <a:lnTo>
                  <a:pt x="85444" y="1713550"/>
                </a:lnTo>
                <a:lnTo>
                  <a:pt x="105341" y="1678437"/>
                </a:lnTo>
                <a:lnTo>
                  <a:pt x="122898" y="1643323"/>
                </a:lnTo>
                <a:lnTo>
                  <a:pt x="136944" y="1609380"/>
                </a:lnTo>
                <a:lnTo>
                  <a:pt x="146308" y="1573096"/>
                </a:lnTo>
                <a:lnTo>
                  <a:pt x="150989" y="1536811"/>
                </a:lnTo>
                <a:lnTo>
                  <a:pt x="150989" y="1498186"/>
                </a:lnTo>
                <a:lnTo>
                  <a:pt x="148648" y="1458391"/>
                </a:lnTo>
                <a:lnTo>
                  <a:pt x="143967" y="1418595"/>
                </a:lnTo>
                <a:lnTo>
                  <a:pt x="138114" y="1378799"/>
                </a:lnTo>
                <a:lnTo>
                  <a:pt x="133432" y="1339004"/>
                </a:lnTo>
                <a:lnTo>
                  <a:pt x="129921" y="1299208"/>
                </a:lnTo>
                <a:lnTo>
                  <a:pt x="131092" y="1261754"/>
                </a:lnTo>
                <a:lnTo>
                  <a:pt x="135773" y="1225469"/>
                </a:lnTo>
                <a:lnTo>
                  <a:pt x="146308" y="1190356"/>
                </a:lnTo>
                <a:lnTo>
                  <a:pt x="161523" y="1161094"/>
                </a:lnTo>
                <a:lnTo>
                  <a:pt x="181421" y="1133003"/>
                </a:lnTo>
                <a:lnTo>
                  <a:pt x="204830" y="1108424"/>
                </a:lnTo>
                <a:lnTo>
                  <a:pt x="231751" y="1083844"/>
                </a:lnTo>
                <a:lnTo>
                  <a:pt x="259842" y="1061605"/>
                </a:lnTo>
                <a:lnTo>
                  <a:pt x="289103" y="1039367"/>
                </a:lnTo>
                <a:lnTo>
                  <a:pt x="318365" y="1017128"/>
                </a:lnTo>
                <a:lnTo>
                  <a:pt x="347626" y="994889"/>
                </a:lnTo>
                <a:lnTo>
                  <a:pt x="374547" y="971480"/>
                </a:lnTo>
                <a:lnTo>
                  <a:pt x="397956" y="944560"/>
                </a:lnTo>
                <a:lnTo>
                  <a:pt x="419024" y="918809"/>
                </a:lnTo>
                <a:lnTo>
                  <a:pt x="435411" y="889548"/>
                </a:lnTo>
                <a:lnTo>
                  <a:pt x="449456" y="857946"/>
                </a:lnTo>
                <a:lnTo>
                  <a:pt x="461161" y="824002"/>
                </a:lnTo>
                <a:lnTo>
                  <a:pt x="471695" y="788889"/>
                </a:lnTo>
                <a:lnTo>
                  <a:pt x="481059" y="753775"/>
                </a:lnTo>
                <a:lnTo>
                  <a:pt x="490422" y="717491"/>
                </a:lnTo>
                <a:lnTo>
                  <a:pt x="500956" y="683547"/>
                </a:lnTo>
                <a:lnTo>
                  <a:pt x="512661" y="649604"/>
                </a:lnTo>
                <a:lnTo>
                  <a:pt x="526706" y="618002"/>
                </a:lnTo>
                <a:lnTo>
                  <a:pt x="544263" y="589911"/>
                </a:lnTo>
                <a:lnTo>
                  <a:pt x="565332" y="564161"/>
                </a:lnTo>
                <a:lnTo>
                  <a:pt x="591082" y="543092"/>
                </a:lnTo>
                <a:lnTo>
                  <a:pt x="619173" y="525535"/>
                </a:lnTo>
                <a:lnTo>
                  <a:pt x="650775" y="511490"/>
                </a:lnTo>
                <a:lnTo>
                  <a:pt x="684718" y="499785"/>
                </a:lnTo>
                <a:lnTo>
                  <a:pt x="718662" y="489251"/>
                </a:lnTo>
                <a:lnTo>
                  <a:pt x="754946" y="479888"/>
                </a:lnTo>
                <a:lnTo>
                  <a:pt x="790059" y="470524"/>
                </a:lnTo>
                <a:lnTo>
                  <a:pt x="825173" y="459990"/>
                </a:lnTo>
                <a:lnTo>
                  <a:pt x="859116" y="448285"/>
                </a:lnTo>
                <a:lnTo>
                  <a:pt x="890719" y="434240"/>
                </a:lnTo>
                <a:lnTo>
                  <a:pt x="919980" y="417853"/>
                </a:lnTo>
                <a:lnTo>
                  <a:pt x="945730" y="396785"/>
                </a:lnTo>
                <a:lnTo>
                  <a:pt x="972651" y="373376"/>
                </a:lnTo>
                <a:lnTo>
                  <a:pt x="996060" y="346455"/>
                </a:lnTo>
                <a:lnTo>
                  <a:pt x="1018299" y="318364"/>
                </a:lnTo>
                <a:lnTo>
                  <a:pt x="1040537" y="289103"/>
                </a:lnTo>
                <a:lnTo>
                  <a:pt x="1062776" y="259841"/>
                </a:lnTo>
                <a:lnTo>
                  <a:pt x="1085015" y="231750"/>
                </a:lnTo>
                <a:lnTo>
                  <a:pt x="1109594" y="204830"/>
                </a:lnTo>
                <a:lnTo>
                  <a:pt x="1134174" y="181421"/>
                </a:lnTo>
                <a:lnTo>
                  <a:pt x="1162265" y="161523"/>
                </a:lnTo>
                <a:lnTo>
                  <a:pt x="1191526" y="146307"/>
                </a:lnTo>
                <a:lnTo>
                  <a:pt x="1226640" y="135773"/>
                </a:lnTo>
                <a:lnTo>
                  <a:pt x="1262924" y="131091"/>
                </a:lnTo>
                <a:lnTo>
                  <a:pt x="1300379" y="129921"/>
                </a:lnTo>
                <a:lnTo>
                  <a:pt x="1340175" y="133432"/>
                </a:lnTo>
                <a:lnTo>
                  <a:pt x="1379970" y="138114"/>
                </a:lnTo>
                <a:lnTo>
                  <a:pt x="1419766" y="143966"/>
                </a:lnTo>
                <a:lnTo>
                  <a:pt x="1459561" y="148648"/>
                </a:lnTo>
                <a:lnTo>
                  <a:pt x="1499357" y="150989"/>
                </a:lnTo>
                <a:lnTo>
                  <a:pt x="1537982" y="150989"/>
                </a:lnTo>
                <a:lnTo>
                  <a:pt x="1574266" y="146307"/>
                </a:lnTo>
                <a:lnTo>
                  <a:pt x="1610550" y="136943"/>
                </a:lnTo>
                <a:lnTo>
                  <a:pt x="1645664" y="122898"/>
                </a:lnTo>
                <a:lnTo>
                  <a:pt x="1680778" y="104171"/>
                </a:lnTo>
                <a:lnTo>
                  <a:pt x="1715892" y="85443"/>
                </a:lnTo>
                <a:lnTo>
                  <a:pt x="1751005" y="64375"/>
                </a:lnTo>
                <a:lnTo>
                  <a:pt x="1784949" y="44477"/>
                </a:lnTo>
                <a:lnTo>
                  <a:pt x="1821233" y="26920"/>
                </a:lnTo>
                <a:lnTo>
                  <a:pt x="1856347" y="12875"/>
                </a:lnTo>
                <a:lnTo>
                  <a:pt x="1892631" y="3511"/>
                </a:lnTo>
                <a:close/>
              </a:path>
            </a:pathLst>
          </a:custGeom>
        </p:spPr>
      </p:pic>
      <p:pic>
        <p:nvPicPr>
          <p:cNvPr id="6" name="Audio 5">
            <a:hlinkClick r:id="" action="ppaction://media"/>
            <a:extLst>
              <a:ext uri="{FF2B5EF4-FFF2-40B4-BE49-F238E27FC236}">
                <a16:creationId xmlns:a16="http://schemas.microsoft.com/office/drawing/2014/main" id="{D1CAAD94-9A38-4F98-B54C-E40D7B254C27}"/>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1738623820"/>
      </p:ext>
    </p:extLst>
  </p:cSld>
  <p:clrMapOvr>
    <a:masterClrMapping/>
  </p:clrMapOvr>
  <p:transition spd="slow" advTm="46859">
    <p:cov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32" fill="hold" display="0">
                  <p:stCondLst>
                    <p:cond delay="indefinite"/>
                  </p:stCondLst>
                  <p:endCondLst>
                    <p:cond evt="onStopAudio" delay="0">
                      <p:tgtEl>
                        <p:sldTgt/>
                      </p:tgtEl>
                    </p:cond>
                  </p:endCondLst>
                </p:cTn>
                <p:tgtEl>
                  <p:spTgt spid="6"/>
                </p:tgtEl>
              </p:cMediaNode>
            </p:audio>
          </p:childTnLst>
        </p:cTn>
      </p:par>
    </p:tnLst>
    <p:bldLst>
      <p:bldP spid="2" grpId="0"/>
      <p:bldP spid="3"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402393-0CD9-4C74-906C-74AC06E1DA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6005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19428" y="125462"/>
            <a:ext cx="6574899" cy="1917518"/>
          </a:xfrm>
        </p:spPr>
        <p:txBody>
          <a:bodyPr anchor="ctr">
            <a:normAutofit/>
          </a:bodyPr>
          <a:lstStyle/>
          <a:p>
            <a:r>
              <a:rPr lang="en-GB" i="1" dirty="0">
                <a:solidFill>
                  <a:schemeClr val="bg2">
                    <a:lumMod val="50000"/>
                    <a:lumOff val="50000"/>
                  </a:schemeClr>
                </a:solidFill>
                <a:latin typeface="Algerian" panose="04020705040A02060702" pitchFamily="82" charset="0"/>
              </a:rPr>
              <a:t>Gibb’s Reflective Cycle</a:t>
            </a:r>
            <a:endParaRPr lang="en-US" i="1" dirty="0">
              <a:solidFill>
                <a:schemeClr val="bg2">
                  <a:lumMod val="50000"/>
                  <a:lumOff val="50000"/>
                </a:schemeClr>
              </a:solidFill>
              <a:latin typeface="Algerian" panose="04020705040A02060702" pitchFamily="82" charset="0"/>
            </a:endParaRPr>
          </a:p>
        </p:txBody>
      </p:sp>
      <p:sp>
        <p:nvSpPr>
          <p:cNvPr id="3" name="Content Placeholder 2"/>
          <p:cNvSpPr>
            <a:spLocks noGrp="1"/>
          </p:cNvSpPr>
          <p:nvPr>
            <p:ph idx="1"/>
          </p:nvPr>
        </p:nvSpPr>
        <p:spPr>
          <a:xfrm>
            <a:off x="290946" y="2396837"/>
            <a:ext cx="7243704" cy="3920836"/>
          </a:xfrm>
        </p:spPr>
        <p:txBody>
          <a:bodyPr anchor="t">
            <a:normAutofit/>
          </a:bodyPr>
          <a:lstStyle/>
          <a:p>
            <a:pPr>
              <a:lnSpc>
                <a:spcPct val="100000"/>
              </a:lnSpc>
            </a:pPr>
            <a:r>
              <a:rPr lang="en-GB" dirty="0">
                <a:solidFill>
                  <a:schemeClr val="tx1"/>
                </a:solidFill>
              </a:rPr>
              <a:t>Description &gt; Feelings &gt; Evaluation &gt; Conclusion &gt; Action &gt; Repeat.</a:t>
            </a:r>
          </a:p>
          <a:p>
            <a:pPr>
              <a:lnSpc>
                <a:spcPct val="100000"/>
              </a:lnSpc>
            </a:pPr>
            <a:r>
              <a:rPr lang="en-GB" dirty="0">
                <a:solidFill>
                  <a:schemeClr val="tx1"/>
                </a:solidFill>
              </a:rPr>
              <a:t>I believe this reflection model applies to my personal reflection on the Innovation and Creativity for a Business Advantage research. I have seen and described the innovation and creative idea, the process involved provoked my feelings and thoughts, I then evaluated the experience based on personal preferences and then reached a conclusion and I looked into the event of recurrence in order to understand how I would react if done differently and repeated the cycle for each of the Innovative and Creative Ideas I came upon.</a:t>
            </a:r>
            <a:endParaRPr lang="en-US" dirty="0">
              <a:solidFill>
                <a:schemeClr val="tx1"/>
              </a:solidFill>
            </a:endParaRPr>
          </a:p>
        </p:txBody>
      </p:sp>
      <p:sp>
        <p:nvSpPr>
          <p:cNvPr id="19" name="Freeform: Shape 18">
            <a:extLst>
              <a:ext uri="{FF2B5EF4-FFF2-40B4-BE49-F238E27FC236}">
                <a16:creationId xmlns:a16="http://schemas.microsoft.com/office/drawing/2014/main" id="{8C4F1A0C-BD28-4977-9745-E2A4FB75279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59668" y="0"/>
            <a:ext cx="4232332" cy="3701000"/>
          </a:xfrm>
          <a:custGeom>
            <a:avLst/>
            <a:gdLst>
              <a:gd name="connsiteX0" fmla="*/ 319701 w 4232332"/>
              <a:gd name="connsiteY0" fmla="*/ 0 h 3701000"/>
              <a:gd name="connsiteX1" fmla="*/ 4232332 w 4232332"/>
              <a:gd name="connsiteY1" fmla="*/ 0 h 3701000"/>
              <a:gd name="connsiteX2" fmla="*/ 4232332 w 4232332"/>
              <a:gd name="connsiteY2" fmla="*/ 3034486 h 3701000"/>
              <a:gd name="connsiteX3" fmla="*/ 4230268 w 4232332"/>
              <a:gd name="connsiteY3" fmla="*/ 3035198 h 3701000"/>
              <a:gd name="connsiteX4" fmla="*/ 4185051 w 4232332"/>
              <a:gd name="connsiteY4" fmla="*/ 3049231 h 3701000"/>
              <a:gd name="connsiteX5" fmla="*/ 4136714 w 4232332"/>
              <a:gd name="connsiteY5" fmla="*/ 3061706 h 3701000"/>
              <a:gd name="connsiteX6" fmla="*/ 4089935 w 4232332"/>
              <a:gd name="connsiteY6" fmla="*/ 3074180 h 3701000"/>
              <a:gd name="connsiteX7" fmla="*/ 4043158 w 4232332"/>
              <a:gd name="connsiteY7" fmla="*/ 3088214 h 3701000"/>
              <a:gd name="connsiteX8" fmla="*/ 3997940 w 4232332"/>
              <a:gd name="connsiteY8" fmla="*/ 3103806 h 3701000"/>
              <a:gd name="connsiteX9" fmla="*/ 3955840 w 4232332"/>
              <a:gd name="connsiteY9" fmla="*/ 3122518 h 3701000"/>
              <a:gd name="connsiteX10" fmla="*/ 3916860 w 4232332"/>
              <a:gd name="connsiteY10" fmla="*/ 3144346 h 3701000"/>
              <a:gd name="connsiteX11" fmla="*/ 3882555 w 4232332"/>
              <a:gd name="connsiteY11" fmla="*/ 3172413 h 3701000"/>
              <a:gd name="connsiteX12" fmla="*/ 3846692 w 4232332"/>
              <a:gd name="connsiteY12" fmla="*/ 3203599 h 3701000"/>
              <a:gd name="connsiteX13" fmla="*/ 3815506 w 4232332"/>
              <a:gd name="connsiteY13" fmla="*/ 3239461 h 3701000"/>
              <a:gd name="connsiteX14" fmla="*/ 3785881 w 4232332"/>
              <a:gd name="connsiteY14" fmla="*/ 3276884 h 3701000"/>
              <a:gd name="connsiteX15" fmla="*/ 3756254 w 4232332"/>
              <a:gd name="connsiteY15" fmla="*/ 3315864 h 3701000"/>
              <a:gd name="connsiteX16" fmla="*/ 3726629 w 4232332"/>
              <a:gd name="connsiteY16" fmla="*/ 3354846 h 3701000"/>
              <a:gd name="connsiteX17" fmla="*/ 3697003 w 4232332"/>
              <a:gd name="connsiteY17" fmla="*/ 3392268 h 3701000"/>
              <a:gd name="connsiteX18" fmla="*/ 3664258 w 4232332"/>
              <a:gd name="connsiteY18" fmla="*/ 3428131 h 3701000"/>
              <a:gd name="connsiteX19" fmla="*/ 3631513 w 4232332"/>
              <a:gd name="connsiteY19" fmla="*/ 3459315 h 3701000"/>
              <a:gd name="connsiteX20" fmla="*/ 3594093 w 4232332"/>
              <a:gd name="connsiteY20" fmla="*/ 3485823 h 3701000"/>
              <a:gd name="connsiteX21" fmla="*/ 3555111 w 4232332"/>
              <a:gd name="connsiteY21" fmla="*/ 3506094 h 3701000"/>
              <a:gd name="connsiteX22" fmla="*/ 3508332 w 4232332"/>
              <a:gd name="connsiteY22" fmla="*/ 3520128 h 3701000"/>
              <a:gd name="connsiteX23" fmla="*/ 3459994 w 4232332"/>
              <a:gd name="connsiteY23" fmla="*/ 3526365 h 3701000"/>
              <a:gd name="connsiteX24" fmla="*/ 3410100 w 4232332"/>
              <a:gd name="connsiteY24" fmla="*/ 3527923 h 3701000"/>
              <a:gd name="connsiteX25" fmla="*/ 3357084 w 4232332"/>
              <a:gd name="connsiteY25" fmla="*/ 3523245 h 3701000"/>
              <a:gd name="connsiteX26" fmla="*/ 3304070 w 4232332"/>
              <a:gd name="connsiteY26" fmla="*/ 3517009 h 3701000"/>
              <a:gd name="connsiteX27" fmla="*/ 3251054 w 4232332"/>
              <a:gd name="connsiteY27" fmla="*/ 3509211 h 3701000"/>
              <a:gd name="connsiteX28" fmla="*/ 3198040 w 4232332"/>
              <a:gd name="connsiteY28" fmla="*/ 3502976 h 3701000"/>
              <a:gd name="connsiteX29" fmla="*/ 3145024 w 4232332"/>
              <a:gd name="connsiteY29" fmla="*/ 3499857 h 3701000"/>
              <a:gd name="connsiteX30" fmla="*/ 3093569 w 4232332"/>
              <a:gd name="connsiteY30" fmla="*/ 3499857 h 3701000"/>
              <a:gd name="connsiteX31" fmla="*/ 3045233 w 4232332"/>
              <a:gd name="connsiteY31" fmla="*/ 3506094 h 3701000"/>
              <a:gd name="connsiteX32" fmla="*/ 2995337 w 4232332"/>
              <a:gd name="connsiteY32" fmla="*/ 3518569 h 3701000"/>
              <a:gd name="connsiteX33" fmla="*/ 2950118 w 4232332"/>
              <a:gd name="connsiteY33" fmla="*/ 3537278 h 3701000"/>
              <a:gd name="connsiteX34" fmla="*/ 2903340 w 4232332"/>
              <a:gd name="connsiteY34" fmla="*/ 3562227 h 3701000"/>
              <a:gd name="connsiteX35" fmla="*/ 2856564 w 4232332"/>
              <a:gd name="connsiteY35" fmla="*/ 3587176 h 3701000"/>
              <a:gd name="connsiteX36" fmla="*/ 2809785 w 4232332"/>
              <a:gd name="connsiteY36" fmla="*/ 3615241 h 3701000"/>
              <a:gd name="connsiteX37" fmla="*/ 2764565 w 4232332"/>
              <a:gd name="connsiteY37" fmla="*/ 3641749 h 3701000"/>
              <a:gd name="connsiteX38" fmla="*/ 2716230 w 4232332"/>
              <a:gd name="connsiteY38" fmla="*/ 3665138 h 3701000"/>
              <a:gd name="connsiteX39" fmla="*/ 2669451 w 4232332"/>
              <a:gd name="connsiteY39" fmla="*/ 3683850 h 3701000"/>
              <a:gd name="connsiteX40" fmla="*/ 2621114 w 4232332"/>
              <a:gd name="connsiteY40" fmla="*/ 3696324 h 3701000"/>
              <a:gd name="connsiteX41" fmla="*/ 2571219 w 4232332"/>
              <a:gd name="connsiteY41" fmla="*/ 3701000 h 3701000"/>
              <a:gd name="connsiteX42" fmla="*/ 2521322 w 4232332"/>
              <a:gd name="connsiteY42" fmla="*/ 3696324 h 3701000"/>
              <a:gd name="connsiteX43" fmla="*/ 2472985 w 4232332"/>
              <a:gd name="connsiteY43" fmla="*/ 3683850 h 3701000"/>
              <a:gd name="connsiteX44" fmla="*/ 2426209 w 4232332"/>
              <a:gd name="connsiteY44" fmla="*/ 3665138 h 3701000"/>
              <a:gd name="connsiteX45" fmla="*/ 2377871 w 4232332"/>
              <a:gd name="connsiteY45" fmla="*/ 3641749 h 3701000"/>
              <a:gd name="connsiteX46" fmla="*/ 2332651 w 4232332"/>
              <a:gd name="connsiteY46" fmla="*/ 3615241 h 3701000"/>
              <a:gd name="connsiteX47" fmla="*/ 2285874 w 4232332"/>
              <a:gd name="connsiteY47" fmla="*/ 3587176 h 3701000"/>
              <a:gd name="connsiteX48" fmla="*/ 2239096 w 4232332"/>
              <a:gd name="connsiteY48" fmla="*/ 3562227 h 3701000"/>
              <a:gd name="connsiteX49" fmla="*/ 2192319 w 4232332"/>
              <a:gd name="connsiteY49" fmla="*/ 3537278 h 3701000"/>
              <a:gd name="connsiteX50" fmla="*/ 2145542 w 4232332"/>
              <a:gd name="connsiteY50" fmla="*/ 3518569 h 3701000"/>
              <a:gd name="connsiteX51" fmla="*/ 2097204 w 4232332"/>
              <a:gd name="connsiteY51" fmla="*/ 3506094 h 3701000"/>
              <a:gd name="connsiteX52" fmla="*/ 2048867 w 4232332"/>
              <a:gd name="connsiteY52" fmla="*/ 3499857 h 3701000"/>
              <a:gd name="connsiteX53" fmla="*/ 1997410 w 4232332"/>
              <a:gd name="connsiteY53" fmla="*/ 3499857 h 3701000"/>
              <a:gd name="connsiteX54" fmla="*/ 1944396 w 4232332"/>
              <a:gd name="connsiteY54" fmla="*/ 3502976 h 3701000"/>
              <a:gd name="connsiteX55" fmla="*/ 1891382 w 4232332"/>
              <a:gd name="connsiteY55" fmla="*/ 3509211 h 3701000"/>
              <a:gd name="connsiteX56" fmla="*/ 1838366 w 4232332"/>
              <a:gd name="connsiteY56" fmla="*/ 3517009 h 3701000"/>
              <a:gd name="connsiteX57" fmla="*/ 1785350 w 4232332"/>
              <a:gd name="connsiteY57" fmla="*/ 3523245 h 3701000"/>
              <a:gd name="connsiteX58" fmla="*/ 1732336 w 4232332"/>
              <a:gd name="connsiteY58" fmla="*/ 3527923 h 3701000"/>
              <a:gd name="connsiteX59" fmla="*/ 1682442 w 4232332"/>
              <a:gd name="connsiteY59" fmla="*/ 3526365 h 3701000"/>
              <a:gd name="connsiteX60" fmla="*/ 1634105 w 4232332"/>
              <a:gd name="connsiteY60" fmla="*/ 3520128 h 3701000"/>
              <a:gd name="connsiteX61" fmla="*/ 1587326 w 4232332"/>
              <a:gd name="connsiteY61" fmla="*/ 3506094 h 3701000"/>
              <a:gd name="connsiteX62" fmla="*/ 1548345 w 4232332"/>
              <a:gd name="connsiteY62" fmla="*/ 3485823 h 3701000"/>
              <a:gd name="connsiteX63" fmla="*/ 1510922 w 4232332"/>
              <a:gd name="connsiteY63" fmla="*/ 3459315 h 3701000"/>
              <a:gd name="connsiteX64" fmla="*/ 1478179 w 4232332"/>
              <a:gd name="connsiteY64" fmla="*/ 3428131 h 3701000"/>
              <a:gd name="connsiteX65" fmla="*/ 1445433 w 4232332"/>
              <a:gd name="connsiteY65" fmla="*/ 3392268 h 3701000"/>
              <a:gd name="connsiteX66" fmla="*/ 1415807 w 4232332"/>
              <a:gd name="connsiteY66" fmla="*/ 3354846 h 3701000"/>
              <a:gd name="connsiteX67" fmla="*/ 1386182 w 4232332"/>
              <a:gd name="connsiteY67" fmla="*/ 3315864 h 3701000"/>
              <a:gd name="connsiteX68" fmla="*/ 1356556 w 4232332"/>
              <a:gd name="connsiteY68" fmla="*/ 3276884 h 3701000"/>
              <a:gd name="connsiteX69" fmla="*/ 1326930 w 4232332"/>
              <a:gd name="connsiteY69" fmla="*/ 3239461 h 3701000"/>
              <a:gd name="connsiteX70" fmla="*/ 1295744 w 4232332"/>
              <a:gd name="connsiteY70" fmla="*/ 3203599 h 3701000"/>
              <a:gd name="connsiteX71" fmla="*/ 1259881 w 4232332"/>
              <a:gd name="connsiteY71" fmla="*/ 3172413 h 3701000"/>
              <a:gd name="connsiteX72" fmla="*/ 1225577 w 4232332"/>
              <a:gd name="connsiteY72" fmla="*/ 3144346 h 3701000"/>
              <a:gd name="connsiteX73" fmla="*/ 1186596 w 4232332"/>
              <a:gd name="connsiteY73" fmla="*/ 3122518 h 3701000"/>
              <a:gd name="connsiteX74" fmla="*/ 1144496 w 4232332"/>
              <a:gd name="connsiteY74" fmla="*/ 3103806 h 3701000"/>
              <a:gd name="connsiteX75" fmla="*/ 1099278 w 4232332"/>
              <a:gd name="connsiteY75" fmla="*/ 3088214 h 3701000"/>
              <a:gd name="connsiteX76" fmla="*/ 1052499 w 4232332"/>
              <a:gd name="connsiteY76" fmla="*/ 3074180 h 3701000"/>
              <a:gd name="connsiteX77" fmla="*/ 1005723 w 4232332"/>
              <a:gd name="connsiteY77" fmla="*/ 3061706 h 3701000"/>
              <a:gd name="connsiteX78" fmla="*/ 957386 w 4232332"/>
              <a:gd name="connsiteY78" fmla="*/ 3049231 h 3701000"/>
              <a:gd name="connsiteX79" fmla="*/ 912167 w 4232332"/>
              <a:gd name="connsiteY79" fmla="*/ 3035198 h 3701000"/>
              <a:gd name="connsiteX80" fmla="*/ 866948 w 4232332"/>
              <a:gd name="connsiteY80" fmla="*/ 3019606 h 3701000"/>
              <a:gd name="connsiteX81" fmla="*/ 824850 w 4232332"/>
              <a:gd name="connsiteY81" fmla="*/ 3000894 h 3701000"/>
              <a:gd name="connsiteX82" fmla="*/ 787426 w 4232332"/>
              <a:gd name="connsiteY82" fmla="*/ 2977505 h 3701000"/>
              <a:gd name="connsiteX83" fmla="*/ 753122 w 4232332"/>
              <a:gd name="connsiteY83" fmla="*/ 2949439 h 3701000"/>
              <a:gd name="connsiteX84" fmla="*/ 725057 w 4232332"/>
              <a:gd name="connsiteY84" fmla="*/ 2915136 h 3701000"/>
              <a:gd name="connsiteX85" fmla="*/ 701668 w 4232332"/>
              <a:gd name="connsiteY85" fmla="*/ 2877713 h 3701000"/>
              <a:gd name="connsiteX86" fmla="*/ 682956 w 4232332"/>
              <a:gd name="connsiteY86" fmla="*/ 2835613 h 3701000"/>
              <a:gd name="connsiteX87" fmla="*/ 667364 w 4232332"/>
              <a:gd name="connsiteY87" fmla="*/ 2790396 h 3701000"/>
              <a:gd name="connsiteX88" fmla="*/ 653331 w 4232332"/>
              <a:gd name="connsiteY88" fmla="*/ 2745177 h 3701000"/>
              <a:gd name="connsiteX89" fmla="*/ 640857 w 4232332"/>
              <a:gd name="connsiteY89" fmla="*/ 2696840 h 3701000"/>
              <a:gd name="connsiteX90" fmla="*/ 628382 w 4232332"/>
              <a:gd name="connsiteY90" fmla="*/ 2650063 h 3701000"/>
              <a:gd name="connsiteX91" fmla="*/ 614349 w 4232332"/>
              <a:gd name="connsiteY91" fmla="*/ 2603285 h 3701000"/>
              <a:gd name="connsiteX92" fmla="*/ 598756 w 4232332"/>
              <a:gd name="connsiteY92" fmla="*/ 2558065 h 3701000"/>
              <a:gd name="connsiteX93" fmla="*/ 580044 w 4232332"/>
              <a:gd name="connsiteY93" fmla="*/ 2515965 h 3701000"/>
              <a:gd name="connsiteX94" fmla="*/ 558214 w 4232332"/>
              <a:gd name="connsiteY94" fmla="*/ 2476984 h 3701000"/>
              <a:gd name="connsiteX95" fmla="*/ 530150 w 4232332"/>
              <a:gd name="connsiteY95" fmla="*/ 2442681 h 3701000"/>
              <a:gd name="connsiteX96" fmla="*/ 498963 w 4232332"/>
              <a:gd name="connsiteY96" fmla="*/ 2406817 h 3701000"/>
              <a:gd name="connsiteX97" fmla="*/ 463101 w 4232332"/>
              <a:gd name="connsiteY97" fmla="*/ 2375633 h 3701000"/>
              <a:gd name="connsiteX98" fmla="*/ 424118 w 4232332"/>
              <a:gd name="connsiteY98" fmla="*/ 2346007 h 3701000"/>
              <a:gd name="connsiteX99" fmla="*/ 385138 w 4232332"/>
              <a:gd name="connsiteY99" fmla="*/ 2316382 h 3701000"/>
              <a:gd name="connsiteX100" fmla="*/ 346157 w 4232332"/>
              <a:gd name="connsiteY100" fmla="*/ 2286756 h 3701000"/>
              <a:gd name="connsiteX101" fmla="*/ 308733 w 4232332"/>
              <a:gd name="connsiteY101" fmla="*/ 2257129 h 3701000"/>
              <a:gd name="connsiteX102" fmla="*/ 272871 w 4232332"/>
              <a:gd name="connsiteY102" fmla="*/ 2224386 h 3701000"/>
              <a:gd name="connsiteX103" fmla="*/ 241686 w 4232332"/>
              <a:gd name="connsiteY103" fmla="*/ 2191641 h 3701000"/>
              <a:gd name="connsiteX104" fmla="*/ 215179 w 4232332"/>
              <a:gd name="connsiteY104" fmla="*/ 2154219 h 3701000"/>
              <a:gd name="connsiteX105" fmla="*/ 194909 w 4232332"/>
              <a:gd name="connsiteY105" fmla="*/ 2115238 h 3701000"/>
              <a:gd name="connsiteX106" fmla="*/ 180876 w 4232332"/>
              <a:gd name="connsiteY106" fmla="*/ 2068461 h 3701000"/>
              <a:gd name="connsiteX107" fmla="*/ 174638 w 4232332"/>
              <a:gd name="connsiteY107" fmla="*/ 2020123 h 3701000"/>
              <a:gd name="connsiteX108" fmla="*/ 173078 w 4232332"/>
              <a:gd name="connsiteY108" fmla="*/ 1970225 h 3701000"/>
              <a:gd name="connsiteX109" fmla="*/ 177756 w 4232332"/>
              <a:gd name="connsiteY109" fmla="*/ 1917211 h 3701000"/>
              <a:gd name="connsiteX110" fmla="*/ 183993 w 4232332"/>
              <a:gd name="connsiteY110" fmla="*/ 1864197 h 3701000"/>
              <a:gd name="connsiteX111" fmla="*/ 191789 w 4232332"/>
              <a:gd name="connsiteY111" fmla="*/ 1811182 h 3701000"/>
              <a:gd name="connsiteX112" fmla="*/ 198027 w 4232332"/>
              <a:gd name="connsiteY112" fmla="*/ 1758167 h 3701000"/>
              <a:gd name="connsiteX113" fmla="*/ 201146 w 4232332"/>
              <a:gd name="connsiteY113" fmla="*/ 1705153 h 3701000"/>
              <a:gd name="connsiteX114" fmla="*/ 201146 w 4232332"/>
              <a:gd name="connsiteY114" fmla="*/ 1653697 h 3701000"/>
              <a:gd name="connsiteX115" fmla="*/ 194909 w 4232332"/>
              <a:gd name="connsiteY115" fmla="*/ 1605362 h 3701000"/>
              <a:gd name="connsiteX116" fmla="*/ 182434 w 4232332"/>
              <a:gd name="connsiteY116" fmla="*/ 1557024 h 3701000"/>
              <a:gd name="connsiteX117" fmla="*/ 163723 w 4232332"/>
              <a:gd name="connsiteY117" fmla="*/ 1511804 h 3701000"/>
              <a:gd name="connsiteX118" fmla="*/ 140335 w 4232332"/>
              <a:gd name="connsiteY118" fmla="*/ 1465027 h 3701000"/>
              <a:gd name="connsiteX119" fmla="*/ 113826 w 4232332"/>
              <a:gd name="connsiteY119" fmla="*/ 1418251 h 3701000"/>
              <a:gd name="connsiteX120" fmla="*/ 85761 w 4232332"/>
              <a:gd name="connsiteY120" fmla="*/ 1371472 h 3701000"/>
              <a:gd name="connsiteX121" fmla="*/ 59253 w 4232332"/>
              <a:gd name="connsiteY121" fmla="*/ 1326252 h 3701000"/>
              <a:gd name="connsiteX122" fmla="*/ 35863 w 4232332"/>
              <a:gd name="connsiteY122" fmla="*/ 1277917 h 3701000"/>
              <a:gd name="connsiteX123" fmla="*/ 17153 w 4232332"/>
              <a:gd name="connsiteY123" fmla="*/ 1231139 h 3701000"/>
              <a:gd name="connsiteX124" fmla="*/ 4679 w 4232332"/>
              <a:gd name="connsiteY124" fmla="*/ 1182801 h 3701000"/>
              <a:gd name="connsiteX125" fmla="*/ 0 w 4232332"/>
              <a:gd name="connsiteY125" fmla="*/ 1132905 h 3701000"/>
              <a:gd name="connsiteX126" fmla="*/ 4679 w 4232332"/>
              <a:gd name="connsiteY126" fmla="*/ 1083010 h 3701000"/>
              <a:gd name="connsiteX127" fmla="*/ 17153 w 4232332"/>
              <a:gd name="connsiteY127" fmla="*/ 1034673 h 3701000"/>
              <a:gd name="connsiteX128" fmla="*/ 35863 w 4232332"/>
              <a:gd name="connsiteY128" fmla="*/ 987895 h 3701000"/>
              <a:gd name="connsiteX129" fmla="*/ 59253 w 4232332"/>
              <a:gd name="connsiteY129" fmla="*/ 939559 h 3701000"/>
              <a:gd name="connsiteX130" fmla="*/ 85761 w 4232332"/>
              <a:gd name="connsiteY130" fmla="*/ 894339 h 3701000"/>
              <a:gd name="connsiteX131" fmla="*/ 113826 w 4232332"/>
              <a:gd name="connsiteY131" fmla="*/ 847563 h 3701000"/>
              <a:gd name="connsiteX132" fmla="*/ 140335 w 4232332"/>
              <a:gd name="connsiteY132" fmla="*/ 800784 h 3701000"/>
              <a:gd name="connsiteX133" fmla="*/ 163723 w 4232332"/>
              <a:gd name="connsiteY133" fmla="*/ 754007 h 3701000"/>
              <a:gd name="connsiteX134" fmla="*/ 182434 w 4232332"/>
              <a:gd name="connsiteY134" fmla="*/ 708787 h 3701000"/>
              <a:gd name="connsiteX135" fmla="*/ 194909 w 4232332"/>
              <a:gd name="connsiteY135" fmla="*/ 660451 h 3701000"/>
              <a:gd name="connsiteX136" fmla="*/ 201146 w 4232332"/>
              <a:gd name="connsiteY136" fmla="*/ 612115 h 3701000"/>
              <a:gd name="connsiteX137" fmla="*/ 201146 w 4232332"/>
              <a:gd name="connsiteY137" fmla="*/ 560659 h 3701000"/>
              <a:gd name="connsiteX138" fmla="*/ 198027 w 4232332"/>
              <a:gd name="connsiteY138" fmla="*/ 507644 h 3701000"/>
              <a:gd name="connsiteX139" fmla="*/ 191789 w 4232332"/>
              <a:gd name="connsiteY139" fmla="*/ 454630 h 3701000"/>
              <a:gd name="connsiteX140" fmla="*/ 183993 w 4232332"/>
              <a:gd name="connsiteY140" fmla="*/ 401614 h 3701000"/>
              <a:gd name="connsiteX141" fmla="*/ 177756 w 4232332"/>
              <a:gd name="connsiteY141" fmla="*/ 348600 h 3701000"/>
              <a:gd name="connsiteX142" fmla="*/ 173078 w 4232332"/>
              <a:gd name="connsiteY142" fmla="*/ 295586 h 3701000"/>
              <a:gd name="connsiteX143" fmla="*/ 174638 w 4232332"/>
              <a:gd name="connsiteY143" fmla="*/ 245689 h 3701000"/>
              <a:gd name="connsiteX144" fmla="*/ 180876 w 4232332"/>
              <a:gd name="connsiteY144" fmla="*/ 197353 h 3701000"/>
              <a:gd name="connsiteX145" fmla="*/ 194909 w 4232332"/>
              <a:gd name="connsiteY145" fmla="*/ 150574 h 3701000"/>
              <a:gd name="connsiteX146" fmla="*/ 215179 w 4232332"/>
              <a:gd name="connsiteY146" fmla="*/ 111594 h 3701000"/>
              <a:gd name="connsiteX147" fmla="*/ 241686 w 4232332"/>
              <a:gd name="connsiteY147" fmla="*/ 74171 h 3701000"/>
              <a:gd name="connsiteX148" fmla="*/ 272871 w 4232332"/>
              <a:gd name="connsiteY148" fmla="*/ 41427 h 3701000"/>
              <a:gd name="connsiteX149" fmla="*/ 308733 w 4232332"/>
              <a:gd name="connsiteY149" fmla="*/ 8683 h 370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Lst>
            <a:rect l="l" t="t" r="r" b="b"/>
            <a:pathLst>
              <a:path w="4232332" h="3701000">
                <a:moveTo>
                  <a:pt x="319701" y="0"/>
                </a:moveTo>
                <a:lnTo>
                  <a:pt x="4232332" y="0"/>
                </a:lnTo>
                <a:lnTo>
                  <a:pt x="4232332" y="3034486"/>
                </a:lnTo>
                <a:lnTo>
                  <a:pt x="4230268" y="3035198"/>
                </a:lnTo>
                <a:lnTo>
                  <a:pt x="4185051" y="3049231"/>
                </a:lnTo>
                <a:lnTo>
                  <a:pt x="4136714" y="3061706"/>
                </a:lnTo>
                <a:lnTo>
                  <a:pt x="4089935" y="3074180"/>
                </a:lnTo>
                <a:lnTo>
                  <a:pt x="4043158" y="3088214"/>
                </a:lnTo>
                <a:lnTo>
                  <a:pt x="3997940" y="3103806"/>
                </a:lnTo>
                <a:lnTo>
                  <a:pt x="3955840" y="3122518"/>
                </a:lnTo>
                <a:lnTo>
                  <a:pt x="3916860" y="3144346"/>
                </a:lnTo>
                <a:lnTo>
                  <a:pt x="3882555" y="3172413"/>
                </a:lnTo>
                <a:lnTo>
                  <a:pt x="3846692" y="3203599"/>
                </a:lnTo>
                <a:lnTo>
                  <a:pt x="3815506" y="3239461"/>
                </a:lnTo>
                <a:lnTo>
                  <a:pt x="3785881" y="3276884"/>
                </a:lnTo>
                <a:lnTo>
                  <a:pt x="3756254" y="3315864"/>
                </a:lnTo>
                <a:lnTo>
                  <a:pt x="3726629" y="3354846"/>
                </a:lnTo>
                <a:lnTo>
                  <a:pt x="3697003" y="3392268"/>
                </a:lnTo>
                <a:lnTo>
                  <a:pt x="3664258" y="3428131"/>
                </a:lnTo>
                <a:lnTo>
                  <a:pt x="3631513" y="3459315"/>
                </a:lnTo>
                <a:lnTo>
                  <a:pt x="3594093" y="3485823"/>
                </a:lnTo>
                <a:lnTo>
                  <a:pt x="3555111" y="3506094"/>
                </a:lnTo>
                <a:lnTo>
                  <a:pt x="3508332" y="3520128"/>
                </a:lnTo>
                <a:lnTo>
                  <a:pt x="3459994" y="3526365"/>
                </a:lnTo>
                <a:lnTo>
                  <a:pt x="3410100" y="3527923"/>
                </a:lnTo>
                <a:lnTo>
                  <a:pt x="3357084" y="3523245"/>
                </a:lnTo>
                <a:lnTo>
                  <a:pt x="3304070" y="3517009"/>
                </a:lnTo>
                <a:lnTo>
                  <a:pt x="3251054" y="3509211"/>
                </a:lnTo>
                <a:lnTo>
                  <a:pt x="3198040" y="3502976"/>
                </a:lnTo>
                <a:lnTo>
                  <a:pt x="3145024" y="3499857"/>
                </a:lnTo>
                <a:lnTo>
                  <a:pt x="3093569" y="3499857"/>
                </a:lnTo>
                <a:lnTo>
                  <a:pt x="3045233" y="3506094"/>
                </a:lnTo>
                <a:lnTo>
                  <a:pt x="2995337" y="3518569"/>
                </a:lnTo>
                <a:lnTo>
                  <a:pt x="2950118" y="3537278"/>
                </a:lnTo>
                <a:lnTo>
                  <a:pt x="2903340" y="3562227"/>
                </a:lnTo>
                <a:lnTo>
                  <a:pt x="2856564" y="3587176"/>
                </a:lnTo>
                <a:lnTo>
                  <a:pt x="2809785" y="3615241"/>
                </a:lnTo>
                <a:lnTo>
                  <a:pt x="2764565" y="3641749"/>
                </a:lnTo>
                <a:lnTo>
                  <a:pt x="2716230" y="3665138"/>
                </a:lnTo>
                <a:lnTo>
                  <a:pt x="2669451" y="3683850"/>
                </a:lnTo>
                <a:lnTo>
                  <a:pt x="2621114" y="3696324"/>
                </a:lnTo>
                <a:lnTo>
                  <a:pt x="2571219" y="3701000"/>
                </a:lnTo>
                <a:lnTo>
                  <a:pt x="2521322" y="3696324"/>
                </a:lnTo>
                <a:lnTo>
                  <a:pt x="2472985" y="3683850"/>
                </a:lnTo>
                <a:lnTo>
                  <a:pt x="2426209" y="3665138"/>
                </a:lnTo>
                <a:lnTo>
                  <a:pt x="2377871" y="3641749"/>
                </a:lnTo>
                <a:lnTo>
                  <a:pt x="2332651" y="3615241"/>
                </a:lnTo>
                <a:lnTo>
                  <a:pt x="2285874" y="3587176"/>
                </a:lnTo>
                <a:lnTo>
                  <a:pt x="2239096" y="3562227"/>
                </a:lnTo>
                <a:lnTo>
                  <a:pt x="2192319" y="3537278"/>
                </a:lnTo>
                <a:lnTo>
                  <a:pt x="2145542" y="3518569"/>
                </a:lnTo>
                <a:lnTo>
                  <a:pt x="2097204" y="3506094"/>
                </a:lnTo>
                <a:lnTo>
                  <a:pt x="2048867" y="3499857"/>
                </a:lnTo>
                <a:lnTo>
                  <a:pt x="1997410" y="3499857"/>
                </a:lnTo>
                <a:lnTo>
                  <a:pt x="1944396" y="3502976"/>
                </a:lnTo>
                <a:lnTo>
                  <a:pt x="1891382" y="3509211"/>
                </a:lnTo>
                <a:lnTo>
                  <a:pt x="1838366" y="3517009"/>
                </a:lnTo>
                <a:lnTo>
                  <a:pt x="1785350" y="3523245"/>
                </a:lnTo>
                <a:lnTo>
                  <a:pt x="1732336" y="3527923"/>
                </a:lnTo>
                <a:lnTo>
                  <a:pt x="1682442" y="3526365"/>
                </a:lnTo>
                <a:lnTo>
                  <a:pt x="1634105" y="3520128"/>
                </a:lnTo>
                <a:lnTo>
                  <a:pt x="1587326" y="3506094"/>
                </a:lnTo>
                <a:lnTo>
                  <a:pt x="1548345" y="3485823"/>
                </a:lnTo>
                <a:lnTo>
                  <a:pt x="1510922" y="3459315"/>
                </a:lnTo>
                <a:lnTo>
                  <a:pt x="1478179" y="3428131"/>
                </a:lnTo>
                <a:lnTo>
                  <a:pt x="1445433" y="3392268"/>
                </a:lnTo>
                <a:lnTo>
                  <a:pt x="1415807" y="3354846"/>
                </a:lnTo>
                <a:lnTo>
                  <a:pt x="1386182" y="3315864"/>
                </a:lnTo>
                <a:lnTo>
                  <a:pt x="1356556" y="3276884"/>
                </a:lnTo>
                <a:lnTo>
                  <a:pt x="1326930" y="3239461"/>
                </a:lnTo>
                <a:lnTo>
                  <a:pt x="1295744" y="3203599"/>
                </a:lnTo>
                <a:lnTo>
                  <a:pt x="1259881" y="3172413"/>
                </a:lnTo>
                <a:lnTo>
                  <a:pt x="1225577" y="3144346"/>
                </a:lnTo>
                <a:lnTo>
                  <a:pt x="1186596" y="3122518"/>
                </a:lnTo>
                <a:lnTo>
                  <a:pt x="1144496" y="3103806"/>
                </a:lnTo>
                <a:lnTo>
                  <a:pt x="1099278" y="3088214"/>
                </a:lnTo>
                <a:lnTo>
                  <a:pt x="1052499" y="3074180"/>
                </a:lnTo>
                <a:lnTo>
                  <a:pt x="1005723" y="3061706"/>
                </a:lnTo>
                <a:lnTo>
                  <a:pt x="957386" y="3049231"/>
                </a:lnTo>
                <a:lnTo>
                  <a:pt x="912167" y="3035198"/>
                </a:lnTo>
                <a:lnTo>
                  <a:pt x="866948" y="3019606"/>
                </a:lnTo>
                <a:lnTo>
                  <a:pt x="824850" y="3000894"/>
                </a:lnTo>
                <a:lnTo>
                  <a:pt x="787426" y="2977505"/>
                </a:lnTo>
                <a:lnTo>
                  <a:pt x="753122" y="2949439"/>
                </a:lnTo>
                <a:lnTo>
                  <a:pt x="725057" y="2915136"/>
                </a:lnTo>
                <a:lnTo>
                  <a:pt x="701668" y="2877713"/>
                </a:lnTo>
                <a:lnTo>
                  <a:pt x="682956" y="2835613"/>
                </a:lnTo>
                <a:lnTo>
                  <a:pt x="667364" y="2790396"/>
                </a:lnTo>
                <a:lnTo>
                  <a:pt x="653331" y="2745177"/>
                </a:lnTo>
                <a:lnTo>
                  <a:pt x="640857" y="2696840"/>
                </a:lnTo>
                <a:lnTo>
                  <a:pt x="628382" y="2650063"/>
                </a:lnTo>
                <a:lnTo>
                  <a:pt x="614349" y="2603285"/>
                </a:lnTo>
                <a:lnTo>
                  <a:pt x="598756" y="2558065"/>
                </a:lnTo>
                <a:lnTo>
                  <a:pt x="580044" y="2515965"/>
                </a:lnTo>
                <a:lnTo>
                  <a:pt x="558214" y="2476984"/>
                </a:lnTo>
                <a:lnTo>
                  <a:pt x="530150" y="2442681"/>
                </a:lnTo>
                <a:lnTo>
                  <a:pt x="498963" y="2406817"/>
                </a:lnTo>
                <a:lnTo>
                  <a:pt x="463101" y="2375633"/>
                </a:lnTo>
                <a:lnTo>
                  <a:pt x="424118" y="2346007"/>
                </a:lnTo>
                <a:lnTo>
                  <a:pt x="385138" y="2316382"/>
                </a:lnTo>
                <a:lnTo>
                  <a:pt x="346157" y="2286756"/>
                </a:lnTo>
                <a:lnTo>
                  <a:pt x="308733" y="2257129"/>
                </a:lnTo>
                <a:lnTo>
                  <a:pt x="272871" y="2224386"/>
                </a:lnTo>
                <a:lnTo>
                  <a:pt x="241686" y="2191641"/>
                </a:lnTo>
                <a:lnTo>
                  <a:pt x="215179" y="2154219"/>
                </a:lnTo>
                <a:lnTo>
                  <a:pt x="194909" y="2115238"/>
                </a:lnTo>
                <a:lnTo>
                  <a:pt x="180876" y="2068461"/>
                </a:lnTo>
                <a:lnTo>
                  <a:pt x="174638" y="2020123"/>
                </a:lnTo>
                <a:lnTo>
                  <a:pt x="173078" y="1970225"/>
                </a:lnTo>
                <a:lnTo>
                  <a:pt x="177756" y="1917211"/>
                </a:lnTo>
                <a:lnTo>
                  <a:pt x="183993" y="1864197"/>
                </a:lnTo>
                <a:lnTo>
                  <a:pt x="191789" y="1811182"/>
                </a:lnTo>
                <a:lnTo>
                  <a:pt x="198027" y="1758167"/>
                </a:lnTo>
                <a:lnTo>
                  <a:pt x="201146" y="1705153"/>
                </a:lnTo>
                <a:lnTo>
                  <a:pt x="201146" y="1653697"/>
                </a:lnTo>
                <a:lnTo>
                  <a:pt x="194909" y="1605362"/>
                </a:lnTo>
                <a:lnTo>
                  <a:pt x="182434" y="1557024"/>
                </a:lnTo>
                <a:lnTo>
                  <a:pt x="163723" y="1511804"/>
                </a:lnTo>
                <a:lnTo>
                  <a:pt x="140335" y="1465027"/>
                </a:lnTo>
                <a:lnTo>
                  <a:pt x="113826" y="1418251"/>
                </a:lnTo>
                <a:lnTo>
                  <a:pt x="85761" y="1371472"/>
                </a:lnTo>
                <a:lnTo>
                  <a:pt x="59253" y="1326252"/>
                </a:lnTo>
                <a:lnTo>
                  <a:pt x="35863" y="1277917"/>
                </a:lnTo>
                <a:lnTo>
                  <a:pt x="17153" y="1231139"/>
                </a:lnTo>
                <a:lnTo>
                  <a:pt x="4679" y="1182801"/>
                </a:lnTo>
                <a:lnTo>
                  <a:pt x="0" y="1132905"/>
                </a:lnTo>
                <a:lnTo>
                  <a:pt x="4679" y="1083010"/>
                </a:lnTo>
                <a:lnTo>
                  <a:pt x="17153" y="1034673"/>
                </a:lnTo>
                <a:lnTo>
                  <a:pt x="35863" y="987895"/>
                </a:lnTo>
                <a:lnTo>
                  <a:pt x="59253" y="939559"/>
                </a:lnTo>
                <a:lnTo>
                  <a:pt x="85761" y="894339"/>
                </a:lnTo>
                <a:lnTo>
                  <a:pt x="113826" y="847563"/>
                </a:lnTo>
                <a:lnTo>
                  <a:pt x="140335" y="800784"/>
                </a:lnTo>
                <a:lnTo>
                  <a:pt x="163723" y="754007"/>
                </a:lnTo>
                <a:lnTo>
                  <a:pt x="182434" y="708787"/>
                </a:lnTo>
                <a:lnTo>
                  <a:pt x="194909" y="660451"/>
                </a:lnTo>
                <a:lnTo>
                  <a:pt x="201146" y="612115"/>
                </a:lnTo>
                <a:lnTo>
                  <a:pt x="201146" y="560659"/>
                </a:lnTo>
                <a:lnTo>
                  <a:pt x="198027" y="507644"/>
                </a:lnTo>
                <a:lnTo>
                  <a:pt x="191789" y="454630"/>
                </a:lnTo>
                <a:lnTo>
                  <a:pt x="183993" y="401614"/>
                </a:lnTo>
                <a:lnTo>
                  <a:pt x="177756" y="348600"/>
                </a:lnTo>
                <a:lnTo>
                  <a:pt x="173078" y="295586"/>
                </a:lnTo>
                <a:lnTo>
                  <a:pt x="174638" y="245689"/>
                </a:lnTo>
                <a:lnTo>
                  <a:pt x="180876" y="197353"/>
                </a:lnTo>
                <a:lnTo>
                  <a:pt x="194909" y="150574"/>
                </a:lnTo>
                <a:lnTo>
                  <a:pt x="215179" y="111594"/>
                </a:lnTo>
                <a:lnTo>
                  <a:pt x="241686" y="74171"/>
                </a:lnTo>
                <a:lnTo>
                  <a:pt x="272871" y="41427"/>
                </a:lnTo>
                <a:lnTo>
                  <a:pt x="308733" y="868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prstClr val="white"/>
              </a:solidFill>
              <a:latin typeface="Calibri" panose="020F0502020204030204"/>
            </a:endParaRPr>
          </a:p>
        </p:txBody>
      </p:sp>
      <p:pic>
        <p:nvPicPr>
          <p:cNvPr id="5" name="Picture 4" descr="A picture containing game&#10;&#10;Description automatically generated">
            <a:extLst>
              <a:ext uri="{FF2B5EF4-FFF2-40B4-BE49-F238E27FC236}">
                <a16:creationId xmlns:a16="http://schemas.microsoft.com/office/drawing/2014/main" id="{511A8FA4-5AD4-4D5B-AD77-6197934D3291}"/>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12102" r="1785" b="-3"/>
          <a:stretch/>
        </p:blipFill>
        <p:spPr>
          <a:xfrm>
            <a:off x="8085056" y="-1"/>
            <a:ext cx="4116885" cy="3585722"/>
          </a:xfrm>
          <a:custGeom>
            <a:avLst/>
            <a:gdLst/>
            <a:ahLst/>
            <a:cxnLst/>
            <a:rect l="l" t="t" r="r" b="b"/>
            <a:pathLst>
              <a:path w="4116885" h="3585722">
                <a:moveTo>
                  <a:pt x="371204" y="0"/>
                </a:moveTo>
                <a:lnTo>
                  <a:pt x="4116885" y="0"/>
                </a:lnTo>
                <a:lnTo>
                  <a:pt x="4116885" y="2920084"/>
                </a:lnTo>
                <a:lnTo>
                  <a:pt x="4083518" y="2934914"/>
                </a:lnTo>
                <a:lnTo>
                  <a:pt x="4040331" y="2949806"/>
                </a:lnTo>
                <a:lnTo>
                  <a:pt x="3997143" y="2963209"/>
                </a:lnTo>
                <a:lnTo>
                  <a:pt x="3950976" y="2975125"/>
                </a:lnTo>
                <a:lnTo>
                  <a:pt x="3906298" y="2987039"/>
                </a:lnTo>
                <a:lnTo>
                  <a:pt x="3861622" y="3000442"/>
                </a:lnTo>
                <a:lnTo>
                  <a:pt x="3818433" y="3015336"/>
                </a:lnTo>
                <a:lnTo>
                  <a:pt x="3778225" y="3033207"/>
                </a:lnTo>
                <a:lnTo>
                  <a:pt x="3740994" y="3054056"/>
                </a:lnTo>
                <a:lnTo>
                  <a:pt x="3708230" y="3080861"/>
                </a:lnTo>
                <a:lnTo>
                  <a:pt x="3673977" y="3110649"/>
                </a:lnTo>
                <a:lnTo>
                  <a:pt x="3644190" y="3144902"/>
                </a:lnTo>
                <a:lnTo>
                  <a:pt x="3615895" y="3180643"/>
                </a:lnTo>
                <a:lnTo>
                  <a:pt x="3587600" y="3217874"/>
                </a:lnTo>
                <a:lnTo>
                  <a:pt x="3559305" y="3255107"/>
                </a:lnTo>
                <a:lnTo>
                  <a:pt x="3531009" y="3290849"/>
                </a:lnTo>
                <a:lnTo>
                  <a:pt x="3499734" y="3325101"/>
                </a:lnTo>
                <a:lnTo>
                  <a:pt x="3468459" y="3354887"/>
                </a:lnTo>
                <a:lnTo>
                  <a:pt x="3432719" y="3380204"/>
                </a:lnTo>
                <a:lnTo>
                  <a:pt x="3395487" y="3399565"/>
                </a:lnTo>
                <a:lnTo>
                  <a:pt x="3350809" y="3412968"/>
                </a:lnTo>
                <a:lnTo>
                  <a:pt x="3304642" y="3418925"/>
                </a:lnTo>
                <a:lnTo>
                  <a:pt x="3256988" y="3420415"/>
                </a:lnTo>
                <a:lnTo>
                  <a:pt x="3206353" y="3415946"/>
                </a:lnTo>
                <a:lnTo>
                  <a:pt x="3155719" y="3409991"/>
                </a:lnTo>
                <a:lnTo>
                  <a:pt x="3105083" y="3402543"/>
                </a:lnTo>
                <a:lnTo>
                  <a:pt x="3054450" y="3396587"/>
                </a:lnTo>
                <a:lnTo>
                  <a:pt x="3003814" y="3393607"/>
                </a:lnTo>
                <a:lnTo>
                  <a:pt x="2954669" y="3393607"/>
                </a:lnTo>
                <a:lnTo>
                  <a:pt x="2908503" y="3399565"/>
                </a:lnTo>
                <a:lnTo>
                  <a:pt x="2860847" y="3411479"/>
                </a:lnTo>
                <a:lnTo>
                  <a:pt x="2817659" y="3429350"/>
                </a:lnTo>
                <a:lnTo>
                  <a:pt x="2772981" y="3453178"/>
                </a:lnTo>
                <a:lnTo>
                  <a:pt x="2728305" y="3477008"/>
                </a:lnTo>
                <a:lnTo>
                  <a:pt x="2683627" y="3503814"/>
                </a:lnTo>
                <a:lnTo>
                  <a:pt x="2640437" y="3529131"/>
                </a:lnTo>
                <a:lnTo>
                  <a:pt x="2594272" y="3551469"/>
                </a:lnTo>
                <a:lnTo>
                  <a:pt x="2549594" y="3569341"/>
                </a:lnTo>
                <a:lnTo>
                  <a:pt x="2503426" y="3581255"/>
                </a:lnTo>
                <a:lnTo>
                  <a:pt x="2455772" y="3585722"/>
                </a:lnTo>
                <a:lnTo>
                  <a:pt x="2408116" y="3581255"/>
                </a:lnTo>
                <a:lnTo>
                  <a:pt x="2361949" y="3569341"/>
                </a:lnTo>
                <a:lnTo>
                  <a:pt x="2317272" y="3551469"/>
                </a:lnTo>
                <a:lnTo>
                  <a:pt x="2271105" y="3529131"/>
                </a:lnTo>
                <a:lnTo>
                  <a:pt x="2227917" y="3503814"/>
                </a:lnTo>
                <a:lnTo>
                  <a:pt x="2183239" y="3477008"/>
                </a:lnTo>
                <a:lnTo>
                  <a:pt x="2138561" y="3453178"/>
                </a:lnTo>
                <a:lnTo>
                  <a:pt x="2093885" y="3429350"/>
                </a:lnTo>
                <a:lnTo>
                  <a:pt x="2049208" y="3411479"/>
                </a:lnTo>
                <a:lnTo>
                  <a:pt x="2003041" y="3399565"/>
                </a:lnTo>
                <a:lnTo>
                  <a:pt x="1956874" y="3393607"/>
                </a:lnTo>
                <a:lnTo>
                  <a:pt x="1907728" y="3393607"/>
                </a:lnTo>
                <a:lnTo>
                  <a:pt x="1857094" y="3396587"/>
                </a:lnTo>
                <a:lnTo>
                  <a:pt x="1806460" y="3402543"/>
                </a:lnTo>
                <a:lnTo>
                  <a:pt x="1755825" y="3409991"/>
                </a:lnTo>
                <a:lnTo>
                  <a:pt x="1705189" y="3415946"/>
                </a:lnTo>
                <a:lnTo>
                  <a:pt x="1654555" y="3420415"/>
                </a:lnTo>
                <a:lnTo>
                  <a:pt x="1606901" y="3418925"/>
                </a:lnTo>
                <a:lnTo>
                  <a:pt x="1560733" y="3412968"/>
                </a:lnTo>
                <a:lnTo>
                  <a:pt x="1516055" y="3399565"/>
                </a:lnTo>
                <a:lnTo>
                  <a:pt x="1478825" y="3380204"/>
                </a:lnTo>
                <a:lnTo>
                  <a:pt x="1443081" y="3354887"/>
                </a:lnTo>
                <a:lnTo>
                  <a:pt x="1411808" y="3325101"/>
                </a:lnTo>
                <a:lnTo>
                  <a:pt x="1380533" y="3290849"/>
                </a:lnTo>
                <a:lnTo>
                  <a:pt x="1352239" y="3255107"/>
                </a:lnTo>
                <a:lnTo>
                  <a:pt x="1323942" y="3217874"/>
                </a:lnTo>
                <a:lnTo>
                  <a:pt x="1295647" y="3180643"/>
                </a:lnTo>
                <a:lnTo>
                  <a:pt x="1267352" y="3144902"/>
                </a:lnTo>
                <a:lnTo>
                  <a:pt x="1237566" y="3110649"/>
                </a:lnTo>
                <a:lnTo>
                  <a:pt x="1203314" y="3080861"/>
                </a:lnTo>
                <a:lnTo>
                  <a:pt x="1170550" y="3054056"/>
                </a:lnTo>
                <a:lnTo>
                  <a:pt x="1133319" y="3033207"/>
                </a:lnTo>
                <a:lnTo>
                  <a:pt x="1093109" y="3015336"/>
                </a:lnTo>
                <a:lnTo>
                  <a:pt x="1049921" y="3000442"/>
                </a:lnTo>
                <a:lnTo>
                  <a:pt x="1005242" y="2987039"/>
                </a:lnTo>
                <a:lnTo>
                  <a:pt x="960566" y="2975125"/>
                </a:lnTo>
                <a:lnTo>
                  <a:pt x="914400" y="2963209"/>
                </a:lnTo>
                <a:lnTo>
                  <a:pt x="871211" y="2949806"/>
                </a:lnTo>
                <a:lnTo>
                  <a:pt x="828022" y="2934914"/>
                </a:lnTo>
                <a:lnTo>
                  <a:pt x="787813" y="2917043"/>
                </a:lnTo>
                <a:lnTo>
                  <a:pt x="752072" y="2894704"/>
                </a:lnTo>
                <a:lnTo>
                  <a:pt x="719306" y="2867898"/>
                </a:lnTo>
                <a:lnTo>
                  <a:pt x="692502" y="2835134"/>
                </a:lnTo>
                <a:lnTo>
                  <a:pt x="670163" y="2799391"/>
                </a:lnTo>
                <a:lnTo>
                  <a:pt x="652291" y="2759180"/>
                </a:lnTo>
                <a:lnTo>
                  <a:pt x="637399" y="2715993"/>
                </a:lnTo>
                <a:lnTo>
                  <a:pt x="623997" y="2672804"/>
                </a:lnTo>
                <a:lnTo>
                  <a:pt x="612083" y="2626638"/>
                </a:lnTo>
                <a:lnTo>
                  <a:pt x="600169" y="2581960"/>
                </a:lnTo>
                <a:lnTo>
                  <a:pt x="586764" y="2537281"/>
                </a:lnTo>
                <a:lnTo>
                  <a:pt x="571872" y="2494092"/>
                </a:lnTo>
                <a:lnTo>
                  <a:pt x="554000" y="2453882"/>
                </a:lnTo>
                <a:lnTo>
                  <a:pt x="533152" y="2416651"/>
                </a:lnTo>
                <a:lnTo>
                  <a:pt x="506346" y="2383887"/>
                </a:lnTo>
                <a:lnTo>
                  <a:pt x="476561" y="2349633"/>
                </a:lnTo>
                <a:lnTo>
                  <a:pt x="442308" y="2319849"/>
                </a:lnTo>
                <a:lnTo>
                  <a:pt x="405075" y="2291554"/>
                </a:lnTo>
                <a:lnTo>
                  <a:pt x="367844" y="2263257"/>
                </a:lnTo>
                <a:lnTo>
                  <a:pt x="330615" y="2234962"/>
                </a:lnTo>
                <a:lnTo>
                  <a:pt x="294872" y="2206664"/>
                </a:lnTo>
                <a:lnTo>
                  <a:pt x="260619" y="2175390"/>
                </a:lnTo>
                <a:lnTo>
                  <a:pt x="230835" y="2144116"/>
                </a:lnTo>
                <a:lnTo>
                  <a:pt x="205519" y="2108372"/>
                </a:lnTo>
                <a:lnTo>
                  <a:pt x="186158" y="2071141"/>
                </a:lnTo>
                <a:lnTo>
                  <a:pt x="172755" y="2026465"/>
                </a:lnTo>
                <a:lnTo>
                  <a:pt x="166797" y="1980297"/>
                </a:lnTo>
                <a:lnTo>
                  <a:pt x="165306" y="1932640"/>
                </a:lnTo>
                <a:lnTo>
                  <a:pt x="169775" y="1882006"/>
                </a:lnTo>
                <a:lnTo>
                  <a:pt x="175733" y="1831370"/>
                </a:lnTo>
                <a:lnTo>
                  <a:pt x="183178" y="1780735"/>
                </a:lnTo>
                <a:lnTo>
                  <a:pt x="189136" y="1730101"/>
                </a:lnTo>
                <a:lnTo>
                  <a:pt x="192116" y="1679466"/>
                </a:lnTo>
                <a:lnTo>
                  <a:pt x="192116" y="1630319"/>
                </a:lnTo>
                <a:lnTo>
                  <a:pt x="186158" y="1584152"/>
                </a:lnTo>
                <a:lnTo>
                  <a:pt x="174244" y="1537986"/>
                </a:lnTo>
                <a:lnTo>
                  <a:pt x="156372" y="1494795"/>
                </a:lnTo>
                <a:lnTo>
                  <a:pt x="134033" y="1450119"/>
                </a:lnTo>
                <a:lnTo>
                  <a:pt x="108716" y="1405442"/>
                </a:lnTo>
                <a:lnTo>
                  <a:pt x="81910" y="1360762"/>
                </a:lnTo>
                <a:lnTo>
                  <a:pt x="56594" y="1317574"/>
                </a:lnTo>
                <a:lnTo>
                  <a:pt x="34253" y="1271407"/>
                </a:lnTo>
                <a:lnTo>
                  <a:pt x="16383" y="1226729"/>
                </a:lnTo>
                <a:lnTo>
                  <a:pt x="4469" y="1180561"/>
                </a:lnTo>
                <a:lnTo>
                  <a:pt x="0" y="1132905"/>
                </a:lnTo>
                <a:lnTo>
                  <a:pt x="4469" y="1085249"/>
                </a:lnTo>
                <a:lnTo>
                  <a:pt x="16383" y="1039083"/>
                </a:lnTo>
                <a:lnTo>
                  <a:pt x="34253" y="994403"/>
                </a:lnTo>
                <a:lnTo>
                  <a:pt x="56594" y="948238"/>
                </a:lnTo>
                <a:lnTo>
                  <a:pt x="81910" y="905048"/>
                </a:lnTo>
                <a:lnTo>
                  <a:pt x="108716" y="860370"/>
                </a:lnTo>
                <a:lnTo>
                  <a:pt x="134033" y="815693"/>
                </a:lnTo>
                <a:lnTo>
                  <a:pt x="156372" y="771015"/>
                </a:lnTo>
                <a:lnTo>
                  <a:pt x="174244" y="727825"/>
                </a:lnTo>
                <a:lnTo>
                  <a:pt x="186158" y="681658"/>
                </a:lnTo>
                <a:lnTo>
                  <a:pt x="192116" y="635491"/>
                </a:lnTo>
                <a:lnTo>
                  <a:pt x="192116" y="586346"/>
                </a:lnTo>
                <a:lnTo>
                  <a:pt x="189136" y="535711"/>
                </a:lnTo>
                <a:lnTo>
                  <a:pt x="183178" y="485075"/>
                </a:lnTo>
                <a:lnTo>
                  <a:pt x="175733" y="434440"/>
                </a:lnTo>
                <a:lnTo>
                  <a:pt x="169775" y="383806"/>
                </a:lnTo>
                <a:lnTo>
                  <a:pt x="165306" y="333172"/>
                </a:lnTo>
                <a:lnTo>
                  <a:pt x="166797" y="285515"/>
                </a:lnTo>
                <a:lnTo>
                  <a:pt x="172755" y="239348"/>
                </a:lnTo>
                <a:lnTo>
                  <a:pt x="186158" y="194669"/>
                </a:lnTo>
                <a:lnTo>
                  <a:pt x="205519" y="157438"/>
                </a:lnTo>
                <a:lnTo>
                  <a:pt x="230835" y="121696"/>
                </a:lnTo>
                <a:lnTo>
                  <a:pt x="260619" y="90421"/>
                </a:lnTo>
                <a:lnTo>
                  <a:pt x="294872" y="59147"/>
                </a:lnTo>
                <a:lnTo>
                  <a:pt x="330615" y="30850"/>
                </a:lnTo>
                <a:lnTo>
                  <a:pt x="367844" y="2553"/>
                </a:lnTo>
                <a:close/>
              </a:path>
            </a:pathLst>
          </a:custGeom>
        </p:spPr>
      </p:pic>
      <p:sp>
        <p:nvSpPr>
          <p:cNvPr id="21" name="Freeform: Shape 20">
            <a:extLst>
              <a:ext uri="{FF2B5EF4-FFF2-40B4-BE49-F238E27FC236}">
                <a16:creationId xmlns:a16="http://schemas.microsoft.com/office/drawing/2014/main" id="{2AD292BD-58D8-4261-AD54-80C939F133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878598" y="3909952"/>
            <a:ext cx="3313402" cy="2948047"/>
          </a:xfrm>
          <a:custGeom>
            <a:avLst/>
            <a:gdLst>
              <a:gd name="connsiteX0" fmla="*/ 1934947 w 3313402"/>
              <a:gd name="connsiteY0" fmla="*/ 0 h 2948047"/>
              <a:gd name="connsiteX1" fmla="*/ 1972495 w 3313402"/>
              <a:gd name="connsiteY1" fmla="*/ 3519 h 2948047"/>
              <a:gd name="connsiteX2" fmla="*/ 2008871 w 3313402"/>
              <a:gd name="connsiteY2" fmla="*/ 12907 h 2948047"/>
              <a:gd name="connsiteX3" fmla="*/ 2044074 w 3313402"/>
              <a:gd name="connsiteY3" fmla="*/ 26988 h 2948047"/>
              <a:gd name="connsiteX4" fmla="*/ 2080448 w 3313402"/>
              <a:gd name="connsiteY4" fmla="*/ 44589 h 2948047"/>
              <a:gd name="connsiteX5" fmla="*/ 2114478 w 3313402"/>
              <a:gd name="connsiteY5" fmla="*/ 64537 h 2948047"/>
              <a:gd name="connsiteX6" fmla="*/ 2149681 w 3313402"/>
              <a:gd name="connsiteY6" fmla="*/ 85659 h 2948047"/>
              <a:gd name="connsiteX7" fmla="*/ 2184882 w 3313402"/>
              <a:gd name="connsiteY7" fmla="*/ 104433 h 2948047"/>
              <a:gd name="connsiteX8" fmla="*/ 2220084 w 3313402"/>
              <a:gd name="connsiteY8" fmla="*/ 123208 h 2948047"/>
              <a:gd name="connsiteX9" fmla="*/ 2254113 w 3313402"/>
              <a:gd name="connsiteY9" fmla="*/ 137288 h 2948047"/>
              <a:gd name="connsiteX10" fmla="*/ 2291662 w 3313402"/>
              <a:gd name="connsiteY10" fmla="*/ 146675 h 2948047"/>
              <a:gd name="connsiteX11" fmla="*/ 2328037 w 3313402"/>
              <a:gd name="connsiteY11" fmla="*/ 151369 h 2948047"/>
              <a:gd name="connsiteX12" fmla="*/ 2366759 w 3313402"/>
              <a:gd name="connsiteY12" fmla="*/ 151369 h 2948047"/>
              <a:gd name="connsiteX13" fmla="*/ 2406656 w 3313402"/>
              <a:gd name="connsiteY13" fmla="*/ 149023 h 2948047"/>
              <a:gd name="connsiteX14" fmla="*/ 2446551 w 3313402"/>
              <a:gd name="connsiteY14" fmla="*/ 144329 h 2948047"/>
              <a:gd name="connsiteX15" fmla="*/ 2486448 w 3313402"/>
              <a:gd name="connsiteY15" fmla="*/ 138462 h 2948047"/>
              <a:gd name="connsiteX16" fmla="*/ 2526343 w 3313402"/>
              <a:gd name="connsiteY16" fmla="*/ 133769 h 2948047"/>
              <a:gd name="connsiteX17" fmla="*/ 2566239 w 3313402"/>
              <a:gd name="connsiteY17" fmla="*/ 130247 h 2948047"/>
              <a:gd name="connsiteX18" fmla="*/ 2603787 w 3313402"/>
              <a:gd name="connsiteY18" fmla="*/ 131421 h 2948047"/>
              <a:gd name="connsiteX19" fmla="*/ 2640163 w 3313402"/>
              <a:gd name="connsiteY19" fmla="*/ 136115 h 2948047"/>
              <a:gd name="connsiteX20" fmla="*/ 2675366 w 3313402"/>
              <a:gd name="connsiteY20" fmla="*/ 146675 h 2948047"/>
              <a:gd name="connsiteX21" fmla="*/ 2704702 w 3313402"/>
              <a:gd name="connsiteY21" fmla="*/ 161930 h 2948047"/>
              <a:gd name="connsiteX22" fmla="*/ 2732862 w 3313402"/>
              <a:gd name="connsiteY22" fmla="*/ 181878 h 2948047"/>
              <a:gd name="connsiteX23" fmla="*/ 2757504 w 3313402"/>
              <a:gd name="connsiteY23" fmla="*/ 205346 h 2948047"/>
              <a:gd name="connsiteX24" fmla="*/ 2782146 w 3313402"/>
              <a:gd name="connsiteY24" fmla="*/ 232334 h 2948047"/>
              <a:gd name="connsiteX25" fmla="*/ 2804440 w 3313402"/>
              <a:gd name="connsiteY25" fmla="*/ 260495 h 2948047"/>
              <a:gd name="connsiteX26" fmla="*/ 2826735 w 3313402"/>
              <a:gd name="connsiteY26" fmla="*/ 289831 h 2948047"/>
              <a:gd name="connsiteX27" fmla="*/ 2849030 w 3313402"/>
              <a:gd name="connsiteY27" fmla="*/ 319166 h 2948047"/>
              <a:gd name="connsiteX28" fmla="*/ 2871324 w 3313402"/>
              <a:gd name="connsiteY28" fmla="*/ 347327 h 2948047"/>
              <a:gd name="connsiteX29" fmla="*/ 2894793 w 3313402"/>
              <a:gd name="connsiteY29" fmla="*/ 374315 h 2948047"/>
              <a:gd name="connsiteX30" fmla="*/ 2921781 w 3313402"/>
              <a:gd name="connsiteY30" fmla="*/ 397785 h 2948047"/>
              <a:gd name="connsiteX31" fmla="*/ 2947597 w 3313402"/>
              <a:gd name="connsiteY31" fmla="*/ 418906 h 2948047"/>
              <a:gd name="connsiteX32" fmla="*/ 2976931 w 3313402"/>
              <a:gd name="connsiteY32" fmla="*/ 435332 h 2948047"/>
              <a:gd name="connsiteX33" fmla="*/ 3008614 w 3313402"/>
              <a:gd name="connsiteY33" fmla="*/ 449413 h 2948047"/>
              <a:gd name="connsiteX34" fmla="*/ 3042641 w 3313402"/>
              <a:gd name="connsiteY34" fmla="*/ 461147 h 2948047"/>
              <a:gd name="connsiteX35" fmla="*/ 3077843 w 3313402"/>
              <a:gd name="connsiteY35" fmla="*/ 471708 h 2948047"/>
              <a:gd name="connsiteX36" fmla="*/ 3113046 w 3313402"/>
              <a:gd name="connsiteY36" fmla="*/ 481096 h 2948047"/>
              <a:gd name="connsiteX37" fmla="*/ 3149422 w 3313402"/>
              <a:gd name="connsiteY37" fmla="*/ 490483 h 2948047"/>
              <a:gd name="connsiteX38" fmla="*/ 3183450 w 3313402"/>
              <a:gd name="connsiteY38" fmla="*/ 501044 h 2948047"/>
              <a:gd name="connsiteX39" fmla="*/ 3217478 w 3313402"/>
              <a:gd name="connsiteY39" fmla="*/ 512777 h 2948047"/>
              <a:gd name="connsiteX40" fmla="*/ 3249161 w 3313402"/>
              <a:gd name="connsiteY40" fmla="*/ 526859 h 2948047"/>
              <a:gd name="connsiteX41" fmla="*/ 3277323 w 3313402"/>
              <a:gd name="connsiteY41" fmla="*/ 544460 h 2948047"/>
              <a:gd name="connsiteX42" fmla="*/ 3303139 w 3313402"/>
              <a:gd name="connsiteY42" fmla="*/ 565581 h 2948047"/>
              <a:gd name="connsiteX43" fmla="*/ 3313402 w 3313402"/>
              <a:gd name="connsiteY43" fmla="*/ 578126 h 2948047"/>
              <a:gd name="connsiteX44" fmla="*/ 3313402 w 3313402"/>
              <a:gd name="connsiteY44" fmla="*/ 2948047 h 2948047"/>
              <a:gd name="connsiteX45" fmla="*/ 422306 w 3313402"/>
              <a:gd name="connsiteY45" fmla="*/ 2948047 h 2948047"/>
              <a:gd name="connsiteX46" fmla="*/ 420079 w 3313402"/>
              <a:gd name="connsiteY46" fmla="*/ 2944070 h 2948047"/>
              <a:gd name="connsiteX47" fmla="*/ 398960 w 3313402"/>
              <a:gd name="connsiteY47" fmla="*/ 2918255 h 2948047"/>
              <a:gd name="connsiteX48" fmla="*/ 375490 w 3313402"/>
              <a:gd name="connsiteY48" fmla="*/ 2891267 h 2948047"/>
              <a:gd name="connsiteX49" fmla="*/ 348502 w 3313402"/>
              <a:gd name="connsiteY49" fmla="*/ 2867799 h 2948047"/>
              <a:gd name="connsiteX50" fmla="*/ 319166 w 3313402"/>
              <a:gd name="connsiteY50" fmla="*/ 2845505 h 2948047"/>
              <a:gd name="connsiteX51" fmla="*/ 289832 w 3313402"/>
              <a:gd name="connsiteY51" fmla="*/ 2823210 h 2948047"/>
              <a:gd name="connsiteX52" fmla="*/ 260497 w 3313402"/>
              <a:gd name="connsiteY52" fmla="*/ 2800916 h 2948047"/>
              <a:gd name="connsiteX53" fmla="*/ 232334 w 3313402"/>
              <a:gd name="connsiteY53" fmla="*/ 2778620 h 2948047"/>
              <a:gd name="connsiteX54" fmla="*/ 205346 w 3313402"/>
              <a:gd name="connsiteY54" fmla="*/ 2753979 h 2948047"/>
              <a:gd name="connsiteX55" fmla="*/ 181878 w 3313402"/>
              <a:gd name="connsiteY55" fmla="*/ 2729338 h 2948047"/>
              <a:gd name="connsiteX56" fmla="*/ 161931 w 3313402"/>
              <a:gd name="connsiteY56" fmla="*/ 2701176 h 2948047"/>
              <a:gd name="connsiteX57" fmla="*/ 146677 w 3313402"/>
              <a:gd name="connsiteY57" fmla="*/ 2671841 h 2948047"/>
              <a:gd name="connsiteX58" fmla="*/ 136116 w 3313402"/>
              <a:gd name="connsiteY58" fmla="*/ 2636640 h 2948047"/>
              <a:gd name="connsiteX59" fmla="*/ 131422 w 3313402"/>
              <a:gd name="connsiteY59" fmla="*/ 2600264 h 2948047"/>
              <a:gd name="connsiteX60" fmla="*/ 130248 w 3313402"/>
              <a:gd name="connsiteY60" fmla="*/ 2562713 h 2948047"/>
              <a:gd name="connsiteX61" fmla="*/ 133769 w 3313402"/>
              <a:gd name="connsiteY61" fmla="*/ 2522818 h 2948047"/>
              <a:gd name="connsiteX62" fmla="*/ 138462 w 3313402"/>
              <a:gd name="connsiteY62" fmla="*/ 2482923 h 2948047"/>
              <a:gd name="connsiteX63" fmla="*/ 144329 w 3313402"/>
              <a:gd name="connsiteY63" fmla="*/ 2443026 h 2948047"/>
              <a:gd name="connsiteX64" fmla="*/ 149023 w 3313402"/>
              <a:gd name="connsiteY64" fmla="*/ 2403131 h 2948047"/>
              <a:gd name="connsiteX65" fmla="*/ 151371 w 3313402"/>
              <a:gd name="connsiteY65" fmla="*/ 2363236 h 2948047"/>
              <a:gd name="connsiteX66" fmla="*/ 151371 w 3313402"/>
              <a:gd name="connsiteY66" fmla="*/ 2324513 h 2948047"/>
              <a:gd name="connsiteX67" fmla="*/ 146677 w 3313402"/>
              <a:gd name="connsiteY67" fmla="*/ 2288138 h 2948047"/>
              <a:gd name="connsiteX68" fmla="*/ 137289 w 3313402"/>
              <a:gd name="connsiteY68" fmla="*/ 2251763 h 2948047"/>
              <a:gd name="connsiteX69" fmla="*/ 123208 w 3313402"/>
              <a:gd name="connsiteY69" fmla="*/ 2217733 h 2948047"/>
              <a:gd name="connsiteX70" fmla="*/ 105607 w 3313402"/>
              <a:gd name="connsiteY70" fmla="*/ 2182531 h 2948047"/>
              <a:gd name="connsiteX71" fmla="*/ 85659 w 3313402"/>
              <a:gd name="connsiteY71" fmla="*/ 2147330 h 2948047"/>
              <a:gd name="connsiteX72" fmla="*/ 64538 w 3313402"/>
              <a:gd name="connsiteY72" fmla="*/ 2112127 h 2948047"/>
              <a:gd name="connsiteX73" fmla="*/ 44590 w 3313402"/>
              <a:gd name="connsiteY73" fmla="*/ 2078098 h 2948047"/>
              <a:gd name="connsiteX74" fmla="*/ 26988 w 3313402"/>
              <a:gd name="connsiteY74" fmla="*/ 2041723 h 2948047"/>
              <a:gd name="connsiteX75" fmla="*/ 12908 w 3313402"/>
              <a:gd name="connsiteY75" fmla="*/ 2006521 h 2948047"/>
              <a:gd name="connsiteX76" fmla="*/ 3521 w 3313402"/>
              <a:gd name="connsiteY76" fmla="*/ 1970145 h 2948047"/>
              <a:gd name="connsiteX77" fmla="*/ 0 w 3313402"/>
              <a:gd name="connsiteY77" fmla="*/ 1932596 h 2948047"/>
              <a:gd name="connsiteX78" fmla="*/ 3521 w 3313402"/>
              <a:gd name="connsiteY78" fmla="*/ 1895048 h 2948047"/>
              <a:gd name="connsiteX79" fmla="*/ 12908 w 3313402"/>
              <a:gd name="connsiteY79" fmla="*/ 1858672 h 2948047"/>
              <a:gd name="connsiteX80" fmla="*/ 26988 w 3313402"/>
              <a:gd name="connsiteY80" fmla="*/ 1823470 h 2948047"/>
              <a:gd name="connsiteX81" fmla="*/ 44590 w 3313402"/>
              <a:gd name="connsiteY81" fmla="*/ 1787095 h 2948047"/>
              <a:gd name="connsiteX82" fmla="*/ 64538 w 3313402"/>
              <a:gd name="connsiteY82" fmla="*/ 1753065 h 2948047"/>
              <a:gd name="connsiteX83" fmla="*/ 85659 w 3313402"/>
              <a:gd name="connsiteY83" fmla="*/ 1717864 h 2948047"/>
              <a:gd name="connsiteX84" fmla="*/ 105607 w 3313402"/>
              <a:gd name="connsiteY84" fmla="*/ 1682661 h 2948047"/>
              <a:gd name="connsiteX85" fmla="*/ 123208 w 3313402"/>
              <a:gd name="connsiteY85" fmla="*/ 1647460 h 2948047"/>
              <a:gd name="connsiteX86" fmla="*/ 137289 w 3313402"/>
              <a:gd name="connsiteY86" fmla="*/ 1613430 h 2948047"/>
              <a:gd name="connsiteX87" fmla="*/ 146677 w 3313402"/>
              <a:gd name="connsiteY87" fmla="*/ 1577054 h 2948047"/>
              <a:gd name="connsiteX88" fmla="*/ 151371 w 3313402"/>
              <a:gd name="connsiteY88" fmla="*/ 1540680 h 2948047"/>
              <a:gd name="connsiteX89" fmla="*/ 151371 w 3313402"/>
              <a:gd name="connsiteY89" fmla="*/ 1501958 h 2948047"/>
              <a:gd name="connsiteX90" fmla="*/ 149023 w 3313402"/>
              <a:gd name="connsiteY90" fmla="*/ 1462061 h 2948047"/>
              <a:gd name="connsiteX91" fmla="*/ 144329 w 3313402"/>
              <a:gd name="connsiteY91" fmla="*/ 1422166 h 2948047"/>
              <a:gd name="connsiteX92" fmla="*/ 138462 w 3313402"/>
              <a:gd name="connsiteY92" fmla="*/ 1382269 h 2948047"/>
              <a:gd name="connsiteX93" fmla="*/ 133769 w 3313402"/>
              <a:gd name="connsiteY93" fmla="*/ 1342374 h 2948047"/>
              <a:gd name="connsiteX94" fmla="*/ 130248 w 3313402"/>
              <a:gd name="connsiteY94" fmla="*/ 1302479 h 2948047"/>
              <a:gd name="connsiteX95" fmla="*/ 131422 w 3313402"/>
              <a:gd name="connsiteY95" fmla="*/ 1264930 h 2948047"/>
              <a:gd name="connsiteX96" fmla="*/ 136116 w 3313402"/>
              <a:gd name="connsiteY96" fmla="*/ 1228554 h 2948047"/>
              <a:gd name="connsiteX97" fmla="*/ 146677 w 3313402"/>
              <a:gd name="connsiteY97" fmla="*/ 1193352 h 2948047"/>
              <a:gd name="connsiteX98" fmla="*/ 161931 w 3313402"/>
              <a:gd name="connsiteY98" fmla="*/ 1164017 h 2948047"/>
              <a:gd name="connsiteX99" fmla="*/ 181878 w 3313402"/>
              <a:gd name="connsiteY99" fmla="*/ 1135856 h 2948047"/>
              <a:gd name="connsiteX100" fmla="*/ 205346 w 3313402"/>
              <a:gd name="connsiteY100" fmla="*/ 1111214 h 2948047"/>
              <a:gd name="connsiteX101" fmla="*/ 232334 w 3313402"/>
              <a:gd name="connsiteY101" fmla="*/ 1086573 h 2948047"/>
              <a:gd name="connsiteX102" fmla="*/ 260497 w 3313402"/>
              <a:gd name="connsiteY102" fmla="*/ 1064277 h 2948047"/>
              <a:gd name="connsiteX103" fmla="*/ 289832 w 3313402"/>
              <a:gd name="connsiteY103" fmla="*/ 1041982 h 2948047"/>
              <a:gd name="connsiteX104" fmla="*/ 319166 w 3313402"/>
              <a:gd name="connsiteY104" fmla="*/ 1019688 h 2948047"/>
              <a:gd name="connsiteX105" fmla="*/ 348502 w 3313402"/>
              <a:gd name="connsiteY105" fmla="*/ 997393 h 2948047"/>
              <a:gd name="connsiteX106" fmla="*/ 375490 w 3313402"/>
              <a:gd name="connsiteY106" fmla="*/ 973926 h 2948047"/>
              <a:gd name="connsiteX107" fmla="*/ 398960 w 3313402"/>
              <a:gd name="connsiteY107" fmla="*/ 946938 h 2948047"/>
              <a:gd name="connsiteX108" fmla="*/ 420079 w 3313402"/>
              <a:gd name="connsiteY108" fmla="*/ 921122 h 2948047"/>
              <a:gd name="connsiteX109" fmla="*/ 436507 w 3313402"/>
              <a:gd name="connsiteY109" fmla="*/ 891788 h 2948047"/>
              <a:gd name="connsiteX110" fmla="*/ 450588 w 3313402"/>
              <a:gd name="connsiteY110" fmla="*/ 860106 h 2948047"/>
              <a:gd name="connsiteX111" fmla="*/ 462322 w 3313402"/>
              <a:gd name="connsiteY111" fmla="*/ 826076 h 2948047"/>
              <a:gd name="connsiteX112" fmla="*/ 472883 w 3313402"/>
              <a:gd name="connsiteY112" fmla="*/ 790874 h 2948047"/>
              <a:gd name="connsiteX113" fmla="*/ 482271 w 3313402"/>
              <a:gd name="connsiteY113" fmla="*/ 755672 h 2948047"/>
              <a:gd name="connsiteX114" fmla="*/ 491658 w 3313402"/>
              <a:gd name="connsiteY114" fmla="*/ 719297 h 2948047"/>
              <a:gd name="connsiteX115" fmla="*/ 502219 w 3313402"/>
              <a:gd name="connsiteY115" fmla="*/ 685268 h 2948047"/>
              <a:gd name="connsiteX116" fmla="*/ 513952 w 3313402"/>
              <a:gd name="connsiteY116" fmla="*/ 651238 h 2948047"/>
              <a:gd name="connsiteX117" fmla="*/ 528034 w 3313402"/>
              <a:gd name="connsiteY117" fmla="*/ 619558 h 2948047"/>
              <a:gd name="connsiteX118" fmla="*/ 545635 w 3313402"/>
              <a:gd name="connsiteY118" fmla="*/ 591396 h 2948047"/>
              <a:gd name="connsiteX119" fmla="*/ 566755 w 3313402"/>
              <a:gd name="connsiteY119" fmla="*/ 565581 h 2948047"/>
              <a:gd name="connsiteX120" fmla="*/ 592570 w 3313402"/>
              <a:gd name="connsiteY120" fmla="*/ 544460 h 2948047"/>
              <a:gd name="connsiteX121" fmla="*/ 620733 w 3313402"/>
              <a:gd name="connsiteY121" fmla="*/ 526859 h 2948047"/>
              <a:gd name="connsiteX122" fmla="*/ 652413 w 3313402"/>
              <a:gd name="connsiteY122" fmla="*/ 512777 h 2948047"/>
              <a:gd name="connsiteX123" fmla="*/ 686443 w 3313402"/>
              <a:gd name="connsiteY123" fmla="*/ 501044 h 2948047"/>
              <a:gd name="connsiteX124" fmla="*/ 720472 w 3313402"/>
              <a:gd name="connsiteY124" fmla="*/ 490483 h 2948047"/>
              <a:gd name="connsiteX125" fmla="*/ 756848 w 3313402"/>
              <a:gd name="connsiteY125" fmla="*/ 481096 h 2948047"/>
              <a:gd name="connsiteX126" fmla="*/ 792049 w 3313402"/>
              <a:gd name="connsiteY126" fmla="*/ 471708 h 2948047"/>
              <a:gd name="connsiteX127" fmla="*/ 827252 w 3313402"/>
              <a:gd name="connsiteY127" fmla="*/ 461147 h 2948047"/>
              <a:gd name="connsiteX128" fmla="*/ 861280 w 3313402"/>
              <a:gd name="connsiteY128" fmla="*/ 449413 h 2948047"/>
              <a:gd name="connsiteX129" fmla="*/ 892962 w 3313402"/>
              <a:gd name="connsiteY129" fmla="*/ 435332 h 2948047"/>
              <a:gd name="connsiteX130" fmla="*/ 922297 w 3313402"/>
              <a:gd name="connsiteY130" fmla="*/ 418906 h 2948047"/>
              <a:gd name="connsiteX131" fmla="*/ 948112 w 3313402"/>
              <a:gd name="connsiteY131" fmla="*/ 397785 h 2948047"/>
              <a:gd name="connsiteX132" fmla="*/ 975101 w 3313402"/>
              <a:gd name="connsiteY132" fmla="*/ 374315 h 2948047"/>
              <a:gd name="connsiteX133" fmla="*/ 998569 w 3313402"/>
              <a:gd name="connsiteY133" fmla="*/ 347327 h 2948047"/>
              <a:gd name="connsiteX134" fmla="*/ 1020864 w 3313402"/>
              <a:gd name="connsiteY134" fmla="*/ 319166 h 2948047"/>
              <a:gd name="connsiteX135" fmla="*/ 1043158 w 3313402"/>
              <a:gd name="connsiteY135" fmla="*/ 289831 h 2948047"/>
              <a:gd name="connsiteX136" fmla="*/ 1065453 w 3313402"/>
              <a:gd name="connsiteY136" fmla="*/ 260495 h 2948047"/>
              <a:gd name="connsiteX137" fmla="*/ 1087747 w 3313402"/>
              <a:gd name="connsiteY137" fmla="*/ 232334 h 2948047"/>
              <a:gd name="connsiteX138" fmla="*/ 1112390 w 3313402"/>
              <a:gd name="connsiteY138" fmla="*/ 205346 h 2948047"/>
              <a:gd name="connsiteX139" fmla="*/ 1137030 w 3313402"/>
              <a:gd name="connsiteY139" fmla="*/ 181878 h 2948047"/>
              <a:gd name="connsiteX140" fmla="*/ 1165193 w 3313402"/>
              <a:gd name="connsiteY140" fmla="*/ 161930 h 2948047"/>
              <a:gd name="connsiteX141" fmla="*/ 1194528 w 3313402"/>
              <a:gd name="connsiteY141" fmla="*/ 146675 h 2948047"/>
              <a:gd name="connsiteX142" fmla="*/ 1229731 w 3313402"/>
              <a:gd name="connsiteY142" fmla="*/ 136115 h 2948047"/>
              <a:gd name="connsiteX143" fmla="*/ 1266106 w 3313402"/>
              <a:gd name="connsiteY143" fmla="*/ 131421 h 2948047"/>
              <a:gd name="connsiteX144" fmla="*/ 1303654 w 3313402"/>
              <a:gd name="connsiteY144" fmla="*/ 130247 h 2948047"/>
              <a:gd name="connsiteX145" fmla="*/ 1343549 w 3313402"/>
              <a:gd name="connsiteY145" fmla="*/ 133769 h 2948047"/>
              <a:gd name="connsiteX146" fmla="*/ 1383446 w 3313402"/>
              <a:gd name="connsiteY146" fmla="*/ 138462 h 2948047"/>
              <a:gd name="connsiteX147" fmla="*/ 1423342 w 3313402"/>
              <a:gd name="connsiteY147" fmla="*/ 144329 h 2948047"/>
              <a:gd name="connsiteX148" fmla="*/ 1463237 w 3313402"/>
              <a:gd name="connsiteY148" fmla="*/ 149023 h 2948047"/>
              <a:gd name="connsiteX149" fmla="*/ 1503133 w 3313402"/>
              <a:gd name="connsiteY149" fmla="*/ 151369 h 2948047"/>
              <a:gd name="connsiteX150" fmla="*/ 1541856 w 3313402"/>
              <a:gd name="connsiteY150" fmla="*/ 151369 h 2948047"/>
              <a:gd name="connsiteX151" fmla="*/ 1578232 w 3313402"/>
              <a:gd name="connsiteY151" fmla="*/ 146675 h 2948047"/>
              <a:gd name="connsiteX152" fmla="*/ 1614608 w 3313402"/>
              <a:gd name="connsiteY152" fmla="*/ 137288 h 2948047"/>
              <a:gd name="connsiteX153" fmla="*/ 1649810 w 3313402"/>
              <a:gd name="connsiteY153" fmla="*/ 123208 h 2948047"/>
              <a:gd name="connsiteX154" fmla="*/ 1685011 w 3313402"/>
              <a:gd name="connsiteY154" fmla="*/ 104433 h 2948047"/>
              <a:gd name="connsiteX155" fmla="*/ 1720214 w 3313402"/>
              <a:gd name="connsiteY155" fmla="*/ 85659 h 2948047"/>
              <a:gd name="connsiteX156" fmla="*/ 1755415 w 3313402"/>
              <a:gd name="connsiteY156" fmla="*/ 64537 h 2948047"/>
              <a:gd name="connsiteX157" fmla="*/ 1789445 w 3313402"/>
              <a:gd name="connsiteY157" fmla="*/ 44589 h 2948047"/>
              <a:gd name="connsiteX158" fmla="*/ 1825821 w 3313402"/>
              <a:gd name="connsiteY158" fmla="*/ 26988 h 2948047"/>
              <a:gd name="connsiteX159" fmla="*/ 1861022 w 3313402"/>
              <a:gd name="connsiteY159" fmla="*/ 12907 h 2948047"/>
              <a:gd name="connsiteX160" fmla="*/ 1897398 w 3313402"/>
              <a:gd name="connsiteY160" fmla="*/ 3519 h 29480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Lst>
            <a:rect l="l" t="t" r="r" b="b"/>
            <a:pathLst>
              <a:path w="3313402" h="2948047">
                <a:moveTo>
                  <a:pt x="1934947" y="0"/>
                </a:moveTo>
                <a:lnTo>
                  <a:pt x="1972495" y="3519"/>
                </a:lnTo>
                <a:lnTo>
                  <a:pt x="2008871" y="12907"/>
                </a:lnTo>
                <a:lnTo>
                  <a:pt x="2044074" y="26988"/>
                </a:lnTo>
                <a:lnTo>
                  <a:pt x="2080448" y="44589"/>
                </a:lnTo>
                <a:lnTo>
                  <a:pt x="2114478" y="64537"/>
                </a:lnTo>
                <a:lnTo>
                  <a:pt x="2149681" y="85659"/>
                </a:lnTo>
                <a:lnTo>
                  <a:pt x="2184882" y="104433"/>
                </a:lnTo>
                <a:lnTo>
                  <a:pt x="2220084" y="123208"/>
                </a:lnTo>
                <a:lnTo>
                  <a:pt x="2254113" y="137288"/>
                </a:lnTo>
                <a:lnTo>
                  <a:pt x="2291662" y="146675"/>
                </a:lnTo>
                <a:lnTo>
                  <a:pt x="2328037" y="151369"/>
                </a:lnTo>
                <a:lnTo>
                  <a:pt x="2366759" y="151369"/>
                </a:lnTo>
                <a:lnTo>
                  <a:pt x="2406656" y="149023"/>
                </a:lnTo>
                <a:lnTo>
                  <a:pt x="2446551" y="144329"/>
                </a:lnTo>
                <a:lnTo>
                  <a:pt x="2486448" y="138462"/>
                </a:lnTo>
                <a:lnTo>
                  <a:pt x="2526343" y="133769"/>
                </a:lnTo>
                <a:lnTo>
                  <a:pt x="2566239" y="130247"/>
                </a:lnTo>
                <a:lnTo>
                  <a:pt x="2603787" y="131421"/>
                </a:lnTo>
                <a:lnTo>
                  <a:pt x="2640163" y="136115"/>
                </a:lnTo>
                <a:lnTo>
                  <a:pt x="2675366" y="146675"/>
                </a:lnTo>
                <a:lnTo>
                  <a:pt x="2704702" y="161930"/>
                </a:lnTo>
                <a:lnTo>
                  <a:pt x="2732862" y="181878"/>
                </a:lnTo>
                <a:lnTo>
                  <a:pt x="2757504" y="205346"/>
                </a:lnTo>
                <a:lnTo>
                  <a:pt x="2782146" y="232334"/>
                </a:lnTo>
                <a:lnTo>
                  <a:pt x="2804440" y="260495"/>
                </a:lnTo>
                <a:lnTo>
                  <a:pt x="2826735" y="289831"/>
                </a:lnTo>
                <a:lnTo>
                  <a:pt x="2849030" y="319166"/>
                </a:lnTo>
                <a:lnTo>
                  <a:pt x="2871324" y="347327"/>
                </a:lnTo>
                <a:lnTo>
                  <a:pt x="2894793" y="374315"/>
                </a:lnTo>
                <a:lnTo>
                  <a:pt x="2921781" y="397785"/>
                </a:lnTo>
                <a:lnTo>
                  <a:pt x="2947597" y="418906"/>
                </a:lnTo>
                <a:lnTo>
                  <a:pt x="2976931" y="435332"/>
                </a:lnTo>
                <a:lnTo>
                  <a:pt x="3008614" y="449413"/>
                </a:lnTo>
                <a:lnTo>
                  <a:pt x="3042641" y="461147"/>
                </a:lnTo>
                <a:lnTo>
                  <a:pt x="3077843" y="471708"/>
                </a:lnTo>
                <a:lnTo>
                  <a:pt x="3113046" y="481096"/>
                </a:lnTo>
                <a:lnTo>
                  <a:pt x="3149422" y="490483"/>
                </a:lnTo>
                <a:lnTo>
                  <a:pt x="3183450" y="501044"/>
                </a:lnTo>
                <a:lnTo>
                  <a:pt x="3217478" y="512777"/>
                </a:lnTo>
                <a:lnTo>
                  <a:pt x="3249161" y="526859"/>
                </a:lnTo>
                <a:lnTo>
                  <a:pt x="3277323" y="544460"/>
                </a:lnTo>
                <a:lnTo>
                  <a:pt x="3303139" y="565581"/>
                </a:lnTo>
                <a:lnTo>
                  <a:pt x="3313402" y="578126"/>
                </a:lnTo>
                <a:lnTo>
                  <a:pt x="3313402" y="2948047"/>
                </a:lnTo>
                <a:lnTo>
                  <a:pt x="422306" y="2948047"/>
                </a:lnTo>
                <a:lnTo>
                  <a:pt x="420079" y="2944070"/>
                </a:lnTo>
                <a:lnTo>
                  <a:pt x="398960" y="2918255"/>
                </a:lnTo>
                <a:lnTo>
                  <a:pt x="375490" y="2891267"/>
                </a:lnTo>
                <a:lnTo>
                  <a:pt x="348502" y="2867799"/>
                </a:lnTo>
                <a:lnTo>
                  <a:pt x="319166" y="2845505"/>
                </a:lnTo>
                <a:lnTo>
                  <a:pt x="289832" y="2823210"/>
                </a:lnTo>
                <a:lnTo>
                  <a:pt x="260497" y="2800916"/>
                </a:lnTo>
                <a:lnTo>
                  <a:pt x="232334" y="2778620"/>
                </a:lnTo>
                <a:lnTo>
                  <a:pt x="205346" y="2753979"/>
                </a:lnTo>
                <a:lnTo>
                  <a:pt x="181878" y="2729338"/>
                </a:lnTo>
                <a:lnTo>
                  <a:pt x="161931" y="2701176"/>
                </a:lnTo>
                <a:lnTo>
                  <a:pt x="146677" y="2671841"/>
                </a:lnTo>
                <a:lnTo>
                  <a:pt x="136116" y="2636640"/>
                </a:lnTo>
                <a:lnTo>
                  <a:pt x="131422" y="2600264"/>
                </a:lnTo>
                <a:lnTo>
                  <a:pt x="130248" y="2562713"/>
                </a:lnTo>
                <a:lnTo>
                  <a:pt x="133769" y="2522818"/>
                </a:lnTo>
                <a:lnTo>
                  <a:pt x="138462" y="2482923"/>
                </a:lnTo>
                <a:lnTo>
                  <a:pt x="144329" y="2443026"/>
                </a:lnTo>
                <a:lnTo>
                  <a:pt x="149023" y="2403131"/>
                </a:lnTo>
                <a:lnTo>
                  <a:pt x="151371" y="2363236"/>
                </a:lnTo>
                <a:lnTo>
                  <a:pt x="151371" y="2324513"/>
                </a:lnTo>
                <a:lnTo>
                  <a:pt x="146677" y="2288138"/>
                </a:lnTo>
                <a:lnTo>
                  <a:pt x="137289" y="2251763"/>
                </a:lnTo>
                <a:lnTo>
                  <a:pt x="123208" y="2217733"/>
                </a:lnTo>
                <a:lnTo>
                  <a:pt x="105607" y="2182531"/>
                </a:lnTo>
                <a:lnTo>
                  <a:pt x="85659" y="2147330"/>
                </a:lnTo>
                <a:lnTo>
                  <a:pt x="64538" y="2112127"/>
                </a:lnTo>
                <a:lnTo>
                  <a:pt x="44590" y="2078098"/>
                </a:lnTo>
                <a:lnTo>
                  <a:pt x="26988" y="2041723"/>
                </a:lnTo>
                <a:lnTo>
                  <a:pt x="12908" y="2006521"/>
                </a:lnTo>
                <a:lnTo>
                  <a:pt x="3521" y="1970145"/>
                </a:lnTo>
                <a:lnTo>
                  <a:pt x="0" y="1932596"/>
                </a:lnTo>
                <a:lnTo>
                  <a:pt x="3521" y="1895048"/>
                </a:lnTo>
                <a:lnTo>
                  <a:pt x="12908" y="1858672"/>
                </a:lnTo>
                <a:lnTo>
                  <a:pt x="26988" y="1823470"/>
                </a:lnTo>
                <a:lnTo>
                  <a:pt x="44590" y="1787095"/>
                </a:lnTo>
                <a:lnTo>
                  <a:pt x="64538" y="1753065"/>
                </a:lnTo>
                <a:lnTo>
                  <a:pt x="85659" y="1717864"/>
                </a:lnTo>
                <a:lnTo>
                  <a:pt x="105607" y="1682661"/>
                </a:lnTo>
                <a:lnTo>
                  <a:pt x="123208" y="1647460"/>
                </a:lnTo>
                <a:lnTo>
                  <a:pt x="137289" y="1613430"/>
                </a:lnTo>
                <a:lnTo>
                  <a:pt x="146677" y="1577054"/>
                </a:lnTo>
                <a:lnTo>
                  <a:pt x="151371" y="1540680"/>
                </a:lnTo>
                <a:lnTo>
                  <a:pt x="151371" y="1501958"/>
                </a:lnTo>
                <a:lnTo>
                  <a:pt x="149023" y="1462061"/>
                </a:lnTo>
                <a:lnTo>
                  <a:pt x="144329" y="1422166"/>
                </a:lnTo>
                <a:lnTo>
                  <a:pt x="138462" y="1382269"/>
                </a:lnTo>
                <a:lnTo>
                  <a:pt x="133769" y="1342374"/>
                </a:lnTo>
                <a:lnTo>
                  <a:pt x="130248" y="1302479"/>
                </a:lnTo>
                <a:lnTo>
                  <a:pt x="131422" y="1264930"/>
                </a:lnTo>
                <a:lnTo>
                  <a:pt x="136116" y="1228554"/>
                </a:lnTo>
                <a:lnTo>
                  <a:pt x="146677" y="1193352"/>
                </a:lnTo>
                <a:lnTo>
                  <a:pt x="161931" y="1164017"/>
                </a:lnTo>
                <a:lnTo>
                  <a:pt x="181878" y="1135856"/>
                </a:lnTo>
                <a:lnTo>
                  <a:pt x="205346" y="1111214"/>
                </a:lnTo>
                <a:lnTo>
                  <a:pt x="232334" y="1086573"/>
                </a:lnTo>
                <a:lnTo>
                  <a:pt x="260497" y="1064277"/>
                </a:lnTo>
                <a:lnTo>
                  <a:pt x="289832" y="1041982"/>
                </a:lnTo>
                <a:lnTo>
                  <a:pt x="319166" y="1019688"/>
                </a:lnTo>
                <a:lnTo>
                  <a:pt x="348502" y="997393"/>
                </a:lnTo>
                <a:lnTo>
                  <a:pt x="375490" y="973926"/>
                </a:lnTo>
                <a:lnTo>
                  <a:pt x="398960" y="946938"/>
                </a:lnTo>
                <a:lnTo>
                  <a:pt x="420079" y="921122"/>
                </a:lnTo>
                <a:lnTo>
                  <a:pt x="436507" y="891788"/>
                </a:lnTo>
                <a:lnTo>
                  <a:pt x="450588" y="860106"/>
                </a:lnTo>
                <a:lnTo>
                  <a:pt x="462322" y="826076"/>
                </a:lnTo>
                <a:lnTo>
                  <a:pt x="472883" y="790874"/>
                </a:lnTo>
                <a:lnTo>
                  <a:pt x="482271" y="755672"/>
                </a:lnTo>
                <a:lnTo>
                  <a:pt x="491658" y="719297"/>
                </a:lnTo>
                <a:lnTo>
                  <a:pt x="502219" y="685268"/>
                </a:lnTo>
                <a:lnTo>
                  <a:pt x="513952" y="651238"/>
                </a:lnTo>
                <a:lnTo>
                  <a:pt x="528034" y="619558"/>
                </a:lnTo>
                <a:lnTo>
                  <a:pt x="545635" y="591396"/>
                </a:lnTo>
                <a:lnTo>
                  <a:pt x="566755" y="565581"/>
                </a:lnTo>
                <a:lnTo>
                  <a:pt x="592570" y="544460"/>
                </a:lnTo>
                <a:lnTo>
                  <a:pt x="620733" y="526859"/>
                </a:lnTo>
                <a:lnTo>
                  <a:pt x="652413" y="512777"/>
                </a:lnTo>
                <a:lnTo>
                  <a:pt x="686443" y="501044"/>
                </a:lnTo>
                <a:lnTo>
                  <a:pt x="720472" y="490483"/>
                </a:lnTo>
                <a:lnTo>
                  <a:pt x="756848" y="481096"/>
                </a:lnTo>
                <a:lnTo>
                  <a:pt x="792049" y="471708"/>
                </a:lnTo>
                <a:lnTo>
                  <a:pt x="827252" y="461147"/>
                </a:lnTo>
                <a:lnTo>
                  <a:pt x="861280" y="449413"/>
                </a:lnTo>
                <a:lnTo>
                  <a:pt x="892962" y="435332"/>
                </a:lnTo>
                <a:lnTo>
                  <a:pt x="922297" y="418906"/>
                </a:lnTo>
                <a:lnTo>
                  <a:pt x="948112" y="397785"/>
                </a:lnTo>
                <a:lnTo>
                  <a:pt x="975101" y="374315"/>
                </a:lnTo>
                <a:lnTo>
                  <a:pt x="998569" y="347327"/>
                </a:lnTo>
                <a:lnTo>
                  <a:pt x="1020864" y="319166"/>
                </a:lnTo>
                <a:lnTo>
                  <a:pt x="1043158" y="289831"/>
                </a:lnTo>
                <a:lnTo>
                  <a:pt x="1065453" y="260495"/>
                </a:lnTo>
                <a:lnTo>
                  <a:pt x="1087747" y="232334"/>
                </a:lnTo>
                <a:lnTo>
                  <a:pt x="1112390" y="205346"/>
                </a:lnTo>
                <a:lnTo>
                  <a:pt x="1137030" y="181878"/>
                </a:lnTo>
                <a:lnTo>
                  <a:pt x="1165193" y="161930"/>
                </a:lnTo>
                <a:lnTo>
                  <a:pt x="1194528" y="146675"/>
                </a:lnTo>
                <a:lnTo>
                  <a:pt x="1229731" y="136115"/>
                </a:lnTo>
                <a:lnTo>
                  <a:pt x="1266106" y="131421"/>
                </a:lnTo>
                <a:lnTo>
                  <a:pt x="1303654" y="130247"/>
                </a:lnTo>
                <a:lnTo>
                  <a:pt x="1343549" y="133769"/>
                </a:lnTo>
                <a:lnTo>
                  <a:pt x="1383446" y="138462"/>
                </a:lnTo>
                <a:lnTo>
                  <a:pt x="1423342" y="144329"/>
                </a:lnTo>
                <a:lnTo>
                  <a:pt x="1463237" y="149023"/>
                </a:lnTo>
                <a:lnTo>
                  <a:pt x="1503133" y="151369"/>
                </a:lnTo>
                <a:lnTo>
                  <a:pt x="1541856" y="151369"/>
                </a:lnTo>
                <a:lnTo>
                  <a:pt x="1578232" y="146675"/>
                </a:lnTo>
                <a:lnTo>
                  <a:pt x="1614608" y="137288"/>
                </a:lnTo>
                <a:lnTo>
                  <a:pt x="1649810" y="123208"/>
                </a:lnTo>
                <a:lnTo>
                  <a:pt x="1685011" y="104433"/>
                </a:lnTo>
                <a:lnTo>
                  <a:pt x="1720214" y="85659"/>
                </a:lnTo>
                <a:lnTo>
                  <a:pt x="1755415" y="64537"/>
                </a:lnTo>
                <a:lnTo>
                  <a:pt x="1789445" y="44589"/>
                </a:lnTo>
                <a:lnTo>
                  <a:pt x="1825821" y="26988"/>
                </a:lnTo>
                <a:lnTo>
                  <a:pt x="1861022" y="12907"/>
                </a:lnTo>
                <a:lnTo>
                  <a:pt x="1897398" y="3519"/>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prstClr val="white"/>
              </a:solidFill>
              <a:latin typeface="Calibri" panose="020F0502020204030204"/>
            </a:endParaRPr>
          </a:p>
        </p:txBody>
      </p:sp>
      <p:pic>
        <p:nvPicPr>
          <p:cNvPr id="9" name="Picture 8" descr="A close up of a sign&#10;&#10;Description automatically generated">
            <a:extLst>
              <a:ext uri="{FF2B5EF4-FFF2-40B4-BE49-F238E27FC236}">
                <a16:creationId xmlns:a16="http://schemas.microsoft.com/office/drawing/2014/main" id="{7B95EE2C-8F9F-411E-BCAA-89B01D268F35}"/>
              </a:ext>
            </a:extLst>
          </p:cNvPr>
          <p:cNvPicPr>
            <a:picLocks noChangeAspect="1"/>
          </p:cNvPicPr>
          <p:nvPr/>
        </p:nvPicPr>
        <p:blipFill rotWithShape="1">
          <a:blip r:embed="rId7" cstate="print">
            <a:extLst>
              <a:ext uri="{28A0092B-C50C-407E-A947-70E740481C1C}">
                <a14:useLocalDpi xmlns:a14="http://schemas.microsoft.com/office/drawing/2010/main" val="0"/>
              </a:ext>
              <a:ext uri="{837473B0-CC2E-450A-ABE3-18F120FF3D39}">
                <a1611:picAttrSrcUrl xmlns:a1611="http://schemas.microsoft.com/office/drawing/2016/11/main" r:id="rId8"/>
              </a:ext>
            </a:extLst>
          </a:blip>
          <a:srcRect t="13175" r="-3" b="19849"/>
          <a:stretch/>
        </p:blipFill>
        <p:spPr>
          <a:xfrm>
            <a:off x="8991066" y="4009105"/>
            <a:ext cx="3200935" cy="2848897"/>
          </a:xfrm>
          <a:custGeom>
            <a:avLst/>
            <a:gdLst/>
            <a:ahLst/>
            <a:cxnLst/>
            <a:rect l="l" t="t" r="r" b="b"/>
            <a:pathLst>
              <a:path w="3200935" h="2848897">
                <a:moveTo>
                  <a:pt x="1822480" y="0"/>
                </a:moveTo>
                <a:lnTo>
                  <a:pt x="1858100" y="3339"/>
                </a:lnTo>
                <a:lnTo>
                  <a:pt x="1892611" y="12245"/>
                </a:lnTo>
                <a:lnTo>
                  <a:pt x="1926007" y="25604"/>
                </a:lnTo>
                <a:lnTo>
                  <a:pt x="1960514" y="42302"/>
                </a:lnTo>
                <a:lnTo>
                  <a:pt x="1992798" y="61227"/>
                </a:lnTo>
                <a:lnTo>
                  <a:pt x="2026194" y="81264"/>
                </a:lnTo>
                <a:lnTo>
                  <a:pt x="2059589" y="99075"/>
                </a:lnTo>
                <a:lnTo>
                  <a:pt x="2092985" y="116887"/>
                </a:lnTo>
                <a:lnTo>
                  <a:pt x="2125268" y="130245"/>
                </a:lnTo>
                <a:lnTo>
                  <a:pt x="2160890" y="139150"/>
                </a:lnTo>
                <a:lnTo>
                  <a:pt x="2195399" y="143604"/>
                </a:lnTo>
                <a:lnTo>
                  <a:pt x="2232134" y="143604"/>
                </a:lnTo>
                <a:lnTo>
                  <a:pt x="2269983" y="141378"/>
                </a:lnTo>
                <a:lnTo>
                  <a:pt x="2307831" y="136924"/>
                </a:lnTo>
                <a:lnTo>
                  <a:pt x="2345681" y="131359"/>
                </a:lnTo>
                <a:lnTo>
                  <a:pt x="2383529" y="126906"/>
                </a:lnTo>
                <a:lnTo>
                  <a:pt x="2421378" y="123565"/>
                </a:lnTo>
                <a:lnTo>
                  <a:pt x="2456999" y="124678"/>
                </a:lnTo>
                <a:lnTo>
                  <a:pt x="2491507" y="129132"/>
                </a:lnTo>
                <a:lnTo>
                  <a:pt x="2524903" y="139150"/>
                </a:lnTo>
                <a:lnTo>
                  <a:pt x="2552734" y="153622"/>
                </a:lnTo>
                <a:lnTo>
                  <a:pt x="2579449" y="172547"/>
                </a:lnTo>
                <a:lnTo>
                  <a:pt x="2602827" y="194811"/>
                </a:lnTo>
                <a:lnTo>
                  <a:pt x="2626204" y="220414"/>
                </a:lnTo>
                <a:lnTo>
                  <a:pt x="2647355" y="247131"/>
                </a:lnTo>
                <a:lnTo>
                  <a:pt x="2668506" y="274961"/>
                </a:lnTo>
                <a:lnTo>
                  <a:pt x="2689656" y="302791"/>
                </a:lnTo>
                <a:lnTo>
                  <a:pt x="2710806" y="329509"/>
                </a:lnTo>
                <a:lnTo>
                  <a:pt x="2733071" y="355112"/>
                </a:lnTo>
                <a:lnTo>
                  <a:pt x="2758675" y="377377"/>
                </a:lnTo>
                <a:lnTo>
                  <a:pt x="2783165" y="397415"/>
                </a:lnTo>
                <a:lnTo>
                  <a:pt x="2810995" y="412999"/>
                </a:lnTo>
                <a:lnTo>
                  <a:pt x="2841051" y="426357"/>
                </a:lnTo>
                <a:lnTo>
                  <a:pt x="2873333" y="437489"/>
                </a:lnTo>
                <a:lnTo>
                  <a:pt x="2906728" y="447507"/>
                </a:lnTo>
                <a:lnTo>
                  <a:pt x="2940124" y="456413"/>
                </a:lnTo>
                <a:lnTo>
                  <a:pt x="2974633" y="465320"/>
                </a:lnTo>
                <a:lnTo>
                  <a:pt x="3006916" y="475338"/>
                </a:lnTo>
                <a:lnTo>
                  <a:pt x="3039197" y="486470"/>
                </a:lnTo>
                <a:lnTo>
                  <a:pt x="3069254" y="499829"/>
                </a:lnTo>
                <a:lnTo>
                  <a:pt x="3095972" y="516527"/>
                </a:lnTo>
                <a:lnTo>
                  <a:pt x="3120463" y="536565"/>
                </a:lnTo>
                <a:lnTo>
                  <a:pt x="3140498" y="561055"/>
                </a:lnTo>
                <a:lnTo>
                  <a:pt x="3157197" y="587772"/>
                </a:lnTo>
                <a:lnTo>
                  <a:pt x="3170555" y="617827"/>
                </a:lnTo>
                <a:lnTo>
                  <a:pt x="3181687" y="650112"/>
                </a:lnTo>
                <a:lnTo>
                  <a:pt x="3191705" y="682393"/>
                </a:lnTo>
                <a:lnTo>
                  <a:pt x="3200612" y="716904"/>
                </a:lnTo>
                <a:lnTo>
                  <a:pt x="3200935" y="718115"/>
                </a:lnTo>
                <a:lnTo>
                  <a:pt x="3200935" y="2848897"/>
                </a:lnTo>
                <a:lnTo>
                  <a:pt x="413394" y="2848897"/>
                </a:lnTo>
                <a:lnTo>
                  <a:pt x="400932" y="2820857"/>
                </a:lnTo>
                <a:lnTo>
                  <a:pt x="385348" y="2793028"/>
                </a:lnTo>
                <a:lnTo>
                  <a:pt x="365311" y="2768537"/>
                </a:lnTo>
                <a:lnTo>
                  <a:pt x="343046" y="2742933"/>
                </a:lnTo>
                <a:lnTo>
                  <a:pt x="317443" y="2720669"/>
                </a:lnTo>
                <a:lnTo>
                  <a:pt x="289612" y="2699519"/>
                </a:lnTo>
                <a:lnTo>
                  <a:pt x="261783" y="2678368"/>
                </a:lnTo>
                <a:lnTo>
                  <a:pt x="233954" y="2657218"/>
                </a:lnTo>
                <a:lnTo>
                  <a:pt x="207237" y="2636065"/>
                </a:lnTo>
                <a:lnTo>
                  <a:pt x="181633" y="2612689"/>
                </a:lnTo>
                <a:lnTo>
                  <a:pt x="159370" y="2589312"/>
                </a:lnTo>
                <a:lnTo>
                  <a:pt x="140446" y="2562594"/>
                </a:lnTo>
                <a:lnTo>
                  <a:pt x="125974" y="2534764"/>
                </a:lnTo>
                <a:lnTo>
                  <a:pt x="115956" y="2501370"/>
                </a:lnTo>
                <a:lnTo>
                  <a:pt x="111502" y="2466860"/>
                </a:lnTo>
                <a:lnTo>
                  <a:pt x="110388" y="2431236"/>
                </a:lnTo>
                <a:lnTo>
                  <a:pt x="113728" y="2393388"/>
                </a:lnTo>
                <a:lnTo>
                  <a:pt x="118182" y="2355539"/>
                </a:lnTo>
                <a:lnTo>
                  <a:pt x="123747" y="2317690"/>
                </a:lnTo>
                <a:lnTo>
                  <a:pt x="128200" y="2279842"/>
                </a:lnTo>
                <a:lnTo>
                  <a:pt x="130428" y="2241992"/>
                </a:lnTo>
                <a:lnTo>
                  <a:pt x="130428" y="2205256"/>
                </a:lnTo>
                <a:lnTo>
                  <a:pt x="125974" y="2170747"/>
                </a:lnTo>
                <a:lnTo>
                  <a:pt x="117069" y="2136238"/>
                </a:lnTo>
                <a:lnTo>
                  <a:pt x="103710" y="2103954"/>
                </a:lnTo>
                <a:lnTo>
                  <a:pt x="87012" y="2070559"/>
                </a:lnTo>
                <a:lnTo>
                  <a:pt x="68088" y="2037163"/>
                </a:lnTo>
                <a:lnTo>
                  <a:pt x="48051" y="2003766"/>
                </a:lnTo>
                <a:lnTo>
                  <a:pt x="29127" y="1971483"/>
                </a:lnTo>
                <a:lnTo>
                  <a:pt x="12427" y="1936974"/>
                </a:lnTo>
                <a:lnTo>
                  <a:pt x="0" y="1905903"/>
                </a:lnTo>
                <a:lnTo>
                  <a:pt x="0" y="1760990"/>
                </a:lnTo>
                <a:lnTo>
                  <a:pt x="12427" y="1729918"/>
                </a:lnTo>
                <a:lnTo>
                  <a:pt x="29127" y="1695410"/>
                </a:lnTo>
                <a:lnTo>
                  <a:pt x="48051" y="1663126"/>
                </a:lnTo>
                <a:lnTo>
                  <a:pt x="68088" y="1629730"/>
                </a:lnTo>
                <a:lnTo>
                  <a:pt x="87012" y="1596334"/>
                </a:lnTo>
                <a:lnTo>
                  <a:pt x="103710" y="1562938"/>
                </a:lnTo>
                <a:lnTo>
                  <a:pt x="117069" y="1530654"/>
                </a:lnTo>
                <a:lnTo>
                  <a:pt x="125974" y="1496145"/>
                </a:lnTo>
                <a:lnTo>
                  <a:pt x="130428" y="1461636"/>
                </a:lnTo>
                <a:lnTo>
                  <a:pt x="130428" y="1424901"/>
                </a:lnTo>
                <a:lnTo>
                  <a:pt x="128200" y="1387052"/>
                </a:lnTo>
                <a:lnTo>
                  <a:pt x="123747" y="1349203"/>
                </a:lnTo>
                <a:lnTo>
                  <a:pt x="118182" y="1311353"/>
                </a:lnTo>
                <a:lnTo>
                  <a:pt x="113728" y="1273505"/>
                </a:lnTo>
                <a:lnTo>
                  <a:pt x="110388" y="1235657"/>
                </a:lnTo>
                <a:lnTo>
                  <a:pt x="111502" y="1200034"/>
                </a:lnTo>
                <a:lnTo>
                  <a:pt x="115956" y="1165525"/>
                </a:lnTo>
                <a:lnTo>
                  <a:pt x="125974" y="1132128"/>
                </a:lnTo>
                <a:lnTo>
                  <a:pt x="140446" y="1104298"/>
                </a:lnTo>
                <a:lnTo>
                  <a:pt x="159370" y="1077582"/>
                </a:lnTo>
                <a:lnTo>
                  <a:pt x="181633" y="1054204"/>
                </a:lnTo>
                <a:lnTo>
                  <a:pt x="207237" y="1030827"/>
                </a:lnTo>
                <a:lnTo>
                  <a:pt x="233954" y="1009676"/>
                </a:lnTo>
                <a:lnTo>
                  <a:pt x="261783" y="988524"/>
                </a:lnTo>
                <a:lnTo>
                  <a:pt x="289612" y="967374"/>
                </a:lnTo>
                <a:lnTo>
                  <a:pt x="317443" y="946223"/>
                </a:lnTo>
                <a:lnTo>
                  <a:pt x="343046" y="923960"/>
                </a:lnTo>
                <a:lnTo>
                  <a:pt x="365311" y="898356"/>
                </a:lnTo>
                <a:lnTo>
                  <a:pt x="385348" y="873865"/>
                </a:lnTo>
                <a:lnTo>
                  <a:pt x="400932" y="846035"/>
                </a:lnTo>
                <a:lnTo>
                  <a:pt x="414290" y="815980"/>
                </a:lnTo>
                <a:lnTo>
                  <a:pt x="425422" y="783695"/>
                </a:lnTo>
                <a:lnTo>
                  <a:pt x="435442" y="750298"/>
                </a:lnTo>
                <a:lnTo>
                  <a:pt x="444347" y="716904"/>
                </a:lnTo>
                <a:lnTo>
                  <a:pt x="453253" y="682393"/>
                </a:lnTo>
                <a:lnTo>
                  <a:pt x="463271" y="650112"/>
                </a:lnTo>
                <a:lnTo>
                  <a:pt x="474403" y="617827"/>
                </a:lnTo>
                <a:lnTo>
                  <a:pt x="487762" y="587772"/>
                </a:lnTo>
                <a:lnTo>
                  <a:pt x="504460" y="561055"/>
                </a:lnTo>
                <a:lnTo>
                  <a:pt x="524495" y="536565"/>
                </a:lnTo>
                <a:lnTo>
                  <a:pt x="548987" y="516527"/>
                </a:lnTo>
                <a:lnTo>
                  <a:pt x="575704" y="499829"/>
                </a:lnTo>
                <a:lnTo>
                  <a:pt x="605759" y="486470"/>
                </a:lnTo>
                <a:lnTo>
                  <a:pt x="638042" y="475338"/>
                </a:lnTo>
                <a:lnTo>
                  <a:pt x="670325" y="465320"/>
                </a:lnTo>
                <a:lnTo>
                  <a:pt x="704834" y="456413"/>
                </a:lnTo>
                <a:lnTo>
                  <a:pt x="738229" y="447507"/>
                </a:lnTo>
                <a:lnTo>
                  <a:pt x="771626" y="437489"/>
                </a:lnTo>
                <a:lnTo>
                  <a:pt x="803907" y="426357"/>
                </a:lnTo>
                <a:lnTo>
                  <a:pt x="833964" y="412999"/>
                </a:lnTo>
                <a:lnTo>
                  <a:pt x="861794" y="397415"/>
                </a:lnTo>
                <a:lnTo>
                  <a:pt x="886284" y="377377"/>
                </a:lnTo>
                <a:lnTo>
                  <a:pt x="911888" y="355112"/>
                </a:lnTo>
                <a:lnTo>
                  <a:pt x="934152" y="329509"/>
                </a:lnTo>
                <a:lnTo>
                  <a:pt x="955302" y="302791"/>
                </a:lnTo>
                <a:lnTo>
                  <a:pt x="976452" y="274961"/>
                </a:lnTo>
                <a:lnTo>
                  <a:pt x="997604" y="247131"/>
                </a:lnTo>
                <a:lnTo>
                  <a:pt x="1018754" y="220414"/>
                </a:lnTo>
                <a:lnTo>
                  <a:pt x="1042131" y="194811"/>
                </a:lnTo>
                <a:lnTo>
                  <a:pt x="1065507" y="172547"/>
                </a:lnTo>
                <a:lnTo>
                  <a:pt x="1092225" y="153622"/>
                </a:lnTo>
                <a:lnTo>
                  <a:pt x="1120055" y="139150"/>
                </a:lnTo>
                <a:lnTo>
                  <a:pt x="1153451" y="129132"/>
                </a:lnTo>
                <a:lnTo>
                  <a:pt x="1187961" y="124678"/>
                </a:lnTo>
                <a:lnTo>
                  <a:pt x="1223581" y="123565"/>
                </a:lnTo>
                <a:lnTo>
                  <a:pt x="1261429" y="126906"/>
                </a:lnTo>
                <a:lnTo>
                  <a:pt x="1299279" y="131359"/>
                </a:lnTo>
                <a:lnTo>
                  <a:pt x="1337128" y="136924"/>
                </a:lnTo>
                <a:lnTo>
                  <a:pt x="1374976" y="141378"/>
                </a:lnTo>
                <a:lnTo>
                  <a:pt x="1412824" y="143604"/>
                </a:lnTo>
                <a:lnTo>
                  <a:pt x="1449561" y="143604"/>
                </a:lnTo>
                <a:lnTo>
                  <a:pt x="1484069" y="139150"/>
                </a:lnTo>
                <a:lnTo>
                  <a:pt x="1518579" y="130245"/>
                </a:lnTo>
                <a:lnTo>
                  <a:pt x="1551974" y="116887"/>
                </a:lnTo>
                <a:lnTo>
                  <a:pt x="1585369" y="99075"/>
                </a:lnTo>
                <a:lnTo>
                  <a:pt x="1618765" y="81264"/>
                </a:lnTo>
                <a:lnTo>
                  <a:pt x="1652161" y="61227"/>
                </a:lnTo>
                <a:lnTo>
                  <a:pt x="1684444" y="42302"/>
                </a:lnTo>
                <a:lnTo>
                  <a:pt x="1718953" y="25604"/>
                </a:lnTo>
                <a:lnTo>
                  <a:pt x="1752349" y="12245"/>
                </a:lnTo>
                <a:lnTo>
                  <a:pt x="1786858" y="3339"/>
                </a:lnTo>
                <a:close/>
              </a:path>
            </a:pathLst>
          </a:custGeom>
        </p:spPr>
      </p:pic>
      <p:sp>
        <p:nvSpPr>
          <p:cNvPr id="6" name="TextBox 5">
            <a:extLst>
              <a:ext uri="{FF2B5EF4-FFF2-40B4-BE49-F238E27FC236}">
                <a16:creationId xmlns:a16="http://schemas.microsoft.com/office/drawing/2014/main" id="{F3281F2B-6DB8-4B70-AFCD-C7F043FA3F2B}"/>
              </a:ext>
            </a:extLst>
          </p:cNvPr>
          <p:cNvSpPr txBox="1"/>
          <p:nvPr/>
        </p:nvSpPr>
        <p:spPr>
          <a:xfrm>
            <a:off x="9900988" y="6870700"/>
            <a:ext cx="229101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6" tooltip="https://uminntilt.com/2014/08/01/reflective-writi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sp>
        <p:nvSpPr>
          <p:cNvPr id="11" name="TextBox 10">
            <a:extLst>
              <a:ext uri="{FF2B5EF4-FFF2-40B4-BE49-F238E27FC236}">
                <a16:creationId xmlns:a16="http://schemas.microsoft.com/office/drawing/2014/main" id="{B0F7DAF9-9503-43FA-9A99-1EB964C1E50D}"/>
              </a:ext>
            </a:extLst>
          </p:cNvPr>
          <p:cNvSpPr txBox="1"/>
          <p:nvPr/>
        </p:nvSpPr>
        <p:spPr>
          <a:xfrm>
            <a:off x="7597276" y="6870700"/>
            <a:ext cx="2291012"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8" tooltip="https://thinkingaboutmuseums.com/2020/02/29/intention-reflection-and-onboarding-offboarding/">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9" tooltip="https://creativecommons.org/licenses/by/3.0/">
                  <a:extLst>
                    <a:ext uri="{A12FA001-AC4F-418D-AE19-62706E023703}">
                      <ahyp:hlinkClr xmlns:ahyp="http://schemas.microsoft.com/office/drawing/2018/hyperlinkcolor" val="tx"/>
                    </a:ext>
                  </a:extLst>
                </a:hlinkClick>
              </a:rPr>
              <a:t>CC BY</a:t>
            </a:r>
            <a:endParaRPr lang="en-GB" sz="700">
              <a:solidFill>
                <a:srgbClr val="FFFFFF"/>
              </a:solidFill>
            </a:endParaRPr>
          </a:p>
        </p:txBody>
      </p:sp>
      <p:pic>
        <p:nvPicPr>
          <p:cNvPr id="8" name="Audio 7">
            <a:hlinkClick r:id="" action="ppaction://media"/>
            <a:extLst>
              <a:ext uri="{FF2B5EF4-FFF2-40B4-BE49-F238E27FC236}">
                <a16:creationId xmlns:a16="http://schemas.microsoft.com/office/drawing/2014/main" id="{AFA756BE-DDF8-43CD-8140-0376107EE51C}"/>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3734848644"/>
      </p:ext>
    </p:extLst>
  </p:cSld>
  <p:clrMapOvr>
    <a:masterClrMapping/>
  </p:clrMapOvr>
  <p:transition spd="slow" advTm="68902">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barn(inVertical)">
                                      <p:cBhvr>
                                        <p:cTn id="11" dur="500"/>
                                        <p:tgtEl>
                                          <p:spTgt spid="2"/>
                                        </p:tgtEl>
                                      </p:cBhvr>
                                    </p:animEffect>
                                  </p:childTnLst>
                                </p:cTn>
                              </p:par>
                            </p:childTnLst>
                          </p:cTn>
                        </p:par>
                      </p:childTnLst>
                    </p:cTn>
                  </p:par>
                  <p:par>
                    <p:cTn id="12" fill="hold">
                      <p:stCondLst>
                        <p:cond delay="indefinite"/>
                      </p:stCondLst>
                      <p:childTnLst>
                        <p:par>
                          <p:cTn id="13" fill="hold">
                            <p:stCondLst>
                              <p:cond delay="0"/>
                            </p:stCondLst>
                            <p:childTnLst>
                              <p:par>
                                <p:cTn id="14" presetID="47"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0"/>
                                        <p:tgtEl>
                                          <p:spTgt spid="3">
                                            <p:txEl>
                                              <p:pRg st="0" end="0"/>
                                            </p:txEl>
                                          </p:spTgt>
                                        </p:tgtEl>
                                      </p:cBhvr>
                                    </p:animEffect>
                                    <p:anim calcmode="lin" valueType="num">
                                      <p:cBhvr>
                                        <p:cTn id="1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47" presetClass="entr" presetSubtype="0" fill="hold" grpId="0" nodeType="clickEffect">
                                  <p:stCondLst>
                                    <p:cond delay="0"/>
                                  </p:stCondLst>
                                  <p:childTnLst>
                                    <p:set>
                                      <p:cBhvr>
                                        <p:cTn id="22" dur="1" fill="hold">
                                          <p:stCondLst>
                                            <p:cond delay="0"/>
                                          </p:stCondLst>
                                        </p:cTn>
                                        <p:tgtEl>
                                          <p:spTgt spid="3">
                                            <p:txEl>
                                              <p:pRg st="1" end="1"/>
                                            </p:txEl>
                                          </p:spTgt>
                                        </p:tgtEl>
                                        <p:attrNameLst>
                                          <p:attrName>style.visibility</p:attrName>
                                        </p:attrNameLst>
                                      </p:cBhvr>
                                      <p:to>
                                        <p:strVal val="visible"/>
                                      </p:to>
                                    </p:set>
                                    <p:animEffect transition="in" filter="fade">
                                      <p:cBhvr>
                                        <p:cTn id="23" dur="1000"/>
                                        <p:tgtEl>
                                          <p:spTgt spid="3">
                                            <p:txEl>
                                              <p:pRg st="1" end="1"/>
                                            </p:txEl>
                                          </p:spTgt>
                                        </p:tgtEl>
                                      </p:cBhvr>
                                    </p:animEffect>
                                    <p:anim calcmode="lin" valueType="num">
                                      <p:cBhvr>
                                        <p:cTn id="24"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5"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6" fill="hold" display="0">
                  <p:stCondLst>
                    <p:cond delay="indefinite"/>
                  </p:stCondLst>
                  <p:endCondLst>
                    <p:cond evt="onStopAudio" delay="0">
                      <p:tgtEl>
                        <p:sldTgt/>
                      </p:tgtEl>
                    </p:cond>
                  </p:endCondLst>
                </p:cTn>
                <p:tgtEl>
                  <p:spTgt spid="8"/>
                </p:tgtEl>
              </p:cMediaNode>
            </p:audio>
          </p:childTnLst>
        </p:cTn>
      </p:par>
    </p:tnLst>
    <p:bldLst>
      <p:bldP spid="2" grpId="0"/>
      <p:bldP spid="3" grpId="0" build="p"/>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A77D789-9DE0-43A3-B196-F13CFECFA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5051" y="382385"/>
            <a:ext cx="6015897" cy="1492132"/>
          </a:xfrm>
        </p:spPr>
        <p:txBody>
          <a:bodyPr>
            <a:normAutofit/>
          </a:bodyPr>
          <a:lstStyle/>
          <a:p>
            <a:r>
              <a:rPr lang="en-GB" i="1" dirty="0">
                <a:solidFill>
                  <a:schemeClr val="bg2">
                    <a:lumMod val="50000"/>
                    <a:lumOff val="50000"/>
                  </a:schemeClr>
                </a:solidFill>
                <a:latin typeface="Algerian" panose="04020705040A02060702" pitchFamily="82" charset="0"/>
              </a:rPr>
              <a:t>Conclusion</a:t>
            </a:r>
            <a:endParaRPr lang="en-US" i="1" dirty="0">
              <a:solidFill>
                <a:schemeClr val="bg2">
                  <a:lumMod val="50000"/>
                  <a:lumOff val="50000"/>
                </a:schemeClr>
              </a:solidFill>
              <a:latin typeface="Algerian" panose="04020705040A02060702" pitchFamily="82" charset="0"/>
            </a:endParaRPr>
          </a:p>
        </p:txBody>
      </p:sp>
      <p:sp>
        <p:nvSpPr>
          <p:cNvPr id="12" name="Rectangle 11">
            <a:extLst>
              <a:ext uri="{FF2B5EF4-FFF2-40B4-BE49-F238E27FC236}">
                <a16:creationId xmlns:a16="http://schemas.microsoft.com/office/drawing/2014/main" id="{F9BC648B-BC3C-4674-B1FD-2F9F1C6D7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765051" y="1411357"/>
            <a:ext cx="6015897" cy="4468235"/>
          </a:xfrm>
        </p:spPr>
        <p:txBody>
          <a:bodyPr>
            <a:normAutofit/>
          </a:bodyPr>
          <a:lstStyle/>
          <a:p>
            <a:r>
              <a:rPr lang="en-GB" dirty="0"/>
              <a:t>By now it should be quite clear that Innovation and Creativity even in the smallest levels could tip the scales towards a business in such manner that opportunities keep rushing at the ready!</a:t>
            </a:r>
          </a:p>
          <a:p>
            <a:r>
              <a:rPr lang="en-GB" dirty="0"/>
              <a:t>Creative Thinking and Innovation of procedures, processes and activities can always help bring in a welcomed wind of change that almost all businesses require in order to keep their affairs fresh and effective.</a:t>
            </a:r>
            <a:endParaRPr lang="en-US" dirty="0"/>
          </a:p>
        </p:txBody>
      </p:sp>
      <p:pic>
        <p:nvPicPr>
          <p:cNvPr id="5" name="Picture 4" descr="A view of a sunset&#10;&#10;Description automatically generated">
            <a:extLst>
              <a:ext uri="{FF2B5EF4-FFF2-40B4-BE49-F238E27FC236}">
                <a16:creationId xmlns:a16="http://schemas.microsoft.com/office/drawing/2014/main" id="{4D40FCE6-8870-4C1B-A3CA-7697A988F1E5}"/>
              </a:ext>
            </a:extLst>
          </p:cNvPr>
          <p:cNvPicPr>
            <a:picLocks noChangeAspect="1"/>
          </p:cNvPicPr>
          <p:nvPr/>
        </p:nvPicPr>
        <p:blipFill rotWithShape="1">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rcRect l="27394" r="36018" b="-1"/>
          <a:stretch/>
        </p:blipFill>
        <p:spPr>
          <a:xfrm>
            <a:off x="7389812" y="10"/>
            <a:ext cx="4802188" cy="6857990"/>
          </a:xfrm>
          <a:custGeom>
            <a:avLst/>
            <a:gdLst/>
            <a:ahLst/>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p:spPr>
      </p:pic>
      <p:pic>
        <p:nvPicPr>
          <p:cNvPr id="6" name="Audio 5">
            <a:hlinkClick r:id="" action="ppaction://media"/>
            <a:extLst>
              <a:ext uri="{FF2B5EF4-FFF2-40B4-BE49-F238E27FC236}">
                <a16:creationId xmlns:a16="http://schemas.microsoft.com/office/drawing/2014/main" id="{DCA26A41-3439-4507-A7FC-AC1BA5520601}"/>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1569700" y="6235700"/>
            <a:ext cx="406400" cy="406400"/>
          </a:xfrm>
          <a:prstGeom prst="rect">
            <a:avLst/>
          </a:prstGeom>
        </p:spPr>
      </p:pic>
    </p:spTree>
    <p:custDataLst>
      <p:tags r:id="rId1"/>
    </p:custDataLst>
    <p:extLst>
      <p:ext uri="{BB962C8B-B14F-4D97-AF65-F5344CB8AC3E}">
        <p14:creationId xmlns:p14="http://schemas.microsoft.com/office/powerpoint/2010/main" val="233269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46288">
        <p15:prstTrans prst="fallOver"/>
      </p:transition>
    </mc:Choice>
    <mc:Fallback>
      <p:transition spd="slow" advTm="46288">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47"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fade">
                                      <p:cBhvr>
                                        <p:cTn id="11" dur="1000"/>
                                        <p:tgtEl>
                                          <p:spTgt spid="2"/>
                                        </p:tgtEl>
                                      </p:cBhvr>
                                    </p:animEffect>
                                    <p:anim calcmode="lin" valueType="num">
                                      <p:cBhvr>
                                        <p:cTn id="12" dur="1000" fill="hold"/>
                                        <p:tgtEl>
                                          <p:spTgt spid="2"/>
                                        </p:tgtEl>
                                        <p:attrNameLst>
                                          <p:attrName>ppt_x</p:attrName>
                                        </p:attrNameLst>
                                      </p:cBhvr>
                                      <p:tavLst>
                                        <p:tav tm="0">
                                          <p:val>
                                            <p:strVal val="#ppt_x"/>
                                          </p:val>
                                        </p:tav>
                                        <p:tav tm="100000">
                                          <p:val>
                                            <p:strVal val="#ppt_x"/>
                                          </p:val>
                                        </p:tav>
                                      </p:tavLst>
                                    </p:anim>
                                    <p:anim calcmode="lin" valueType="num">
                                      <p:cBhvr>
                                        <p:cTn id="13"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12"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12"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26" fill="hold" display="0">
                  <p:stCondLst>
                    <p:cond delay="indefinite"/>
                  </p:stCondLst>
                  <p:endCondLst>
                    <p:cond evt="onStopAudio" delay="0">
                      <p:tgtEl>
                        <p:sldTgt/>
                      </p:tgtEl>
                    </p:cond>
                  </p:endCondLst>
                </p:cTn>
                <p:tgtEl>
                  <p:spTgt spid="6"/>
                </p:tgtEl>
              </p:cMediaNode>
            </p:audio>
          </p:childTnLst>
        </p:cTn>
      </p:par>
    </p:tnLst>
    <p:bldLst>
      <p:bldP spid="2" grpId="0"/>
      <p:bldP spid="3" grpId="0" build="p"/>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7">
            <a:extLst>
              <a:ext uri="{FF2B5EF4-FFF2-40B4-BE49-F238E27FC236}">
                <a16:creationId xmlns:a16="http://schemas.microsoft.com/office/drawing/2014/main" id="{5EB5C8F0-2881-4184-92C6-0E251C42A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auto">
          <a:xfrm>
            <a:off x="0" y="0"/>
            <a:ext cx="12191999" cy="4292600"/>
          </a:xfrm>
          <a:prstGeom prst="rect">
            <a:avLst/>
          </a:prstGeom>
          <a:solidFill>
            <a:schemeClr val="bg2"/>
          </a:solidFill>
          <a:ln w="0">
            <a:noFill/>
            <a:prstDash val="solid"/>
            <a:round/>
            <a:headEnd/>
            <a:tailEnd/>
          </a:ln>
        </p:spPr>
        <p:txBody>
          <a:bodyPr rtlCol="0" anchor="ctr"/>
          <a:lstStyle/>
          <a:p>
            <a:pPr algn="ctr"/>
            <a:endParaRPr lang="en-US"/>
          </a:p>
        </p:txBody>
      </p:sp>
      <p:pic>
        <p:nvPicPr>
          <p:cNvPr id="3" name="Picture 2" descr="A picture containing cake, food, table, snow&#10;&#10;Description automatically generated">
            <a:extLst>
              <a:ext uri="{FF2B5EF4-FFF2-40B4-BE49-F238E27FC236}">
                <a16:creationId xmlns:a16="http://schemas.microsoft.com/office/drawing/2014/main" id="{625FA6B3-281B-4D82-9098-5AE01DDF6142}"/>
              </a:ext>
            </a:extLst>
          </p:cNvPr>
          <p:cNvPicPr>
            <a:picLocks noChangeAspect="1"/>
          </p:cNvPicPr>
          <p:nvPr/>
        </p:nvPicPr>
        <p:blipFill rotWithShape="1">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rcRect t="34173" r="-2" b="22639"/>
          <a:stretch/>
        </p:blipFill>
        <p:spPr>
          <a:xfrm>
            <a:off x="20" y="10"/>
            <a:ext cx="6095980" cy="3944127"/>
          </a:xfrm>
          <a:prstGeom prst="rect">
            <a:avLst/>
          </a:prstGeom>
        </p:spPr>
      </p:pic>
      <p:pic>
        <p:nvPicPr>
          <p:cNvPr id="6" name="Picture 5" descr="A picture containing indoor, table, sitting, cup&#10;&#10;Description automatically generated">
            <a:extLst>
              <a:ext uri="{FF2B5EF4-FFF2-40B4-BE49-F238E27FC236}">
                <a16:creationId xmlns:a16="http://schemas.microsoft.com/office/drawing/2014/main" id="{E9A6F62F-F8E2-4BE7-A208-91B323E9A45C}"/>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t="7797" b="17405"/>
          <a:stretch/>
        </p:blipFill>
        <p:spPr>
          <a:xfrm>
            <a:off x="6096000" y="10"/>
            <a:ext cx="6096000" cy="3944127"/>
          </a:xfrm>
          <a:prstGeom prst="rect">
            <a:avLst/>
          </a:prstGeom>
        </p:spPr>
      </p:pic>
      <p:sp>
        <p:nvSpPr>
          <p:cNvPr id="23" name="Freeform: Shape 19">
            <a:extLst>
              <a:ext uri="{FF2B5EF4-FFF2-40B4-BE49-F238E27FC236}">
                <a16:creationId xmlns:a16="http://schemas.microsoft.com/office/drawing/2014/main" id="{C2BCC826-0F95-4DB1-9DBA-C1F7BD609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3755946"/>
            <a:ext cx="12192000" cy="3102054"/>
          </a:xfrm>
          <a:custGeom>
            <a:avLst/>
            <a:gdLst>
              <a:gd name="connsiteX0" fmla="*/ 685801 w 12192000"/>
              <a:gd name="connsiteY0" fmla="*/ 0 h 3102054"/>
              <a:gd name="connsiteX1" fmla="*/ 754064 w 12192000"/>
              <a:gd name="connsiteY1" fmla="*/ 3175 h 3102054"/>
              <a:gd name="connsiteX2" fmla="*/ 814389 w 12192000"/>
              <a:gd name="connsiteY2" fmla="*/ 9525 h 3102054"/>
              <a:gd name="connsiteX3" fmla="*/ 866776 w 12192000"/>
              <a:gd name="connsiteY3" fmla="*/ 20637 h 3102054"/>
              <a:gd name="connsiteX4" fmla="*/ 912814 w 12192000"/>
              <a:gd name="connsiteY4" fmla="*/ 36512 h 3102054"/>
              <a:gd name="connsiteX5" fmla="*/ 954089 w 12192000"/>
              <a:gd name="connsiteY5" fmla="*/ 52387 h 3102054"/>
              <a:gd name="connsiteX6" fmla="*/ 990601 w 12192000"/>
              <a:gd name="connsiteY6" fmla="*/ 68262 h 3102054"/>
              <a:gd name="connsiteX7" fmla="*/ 1028701 w 12192000"/>
              <a:gd name="connsiteY7" fmla="*/ 87312 h 3102054"/>
              <a:gd name="connsiteX8" fmla="*/ 1066801 w 12192000"/>
              <a:gd name="connsiteY8" fmla="*/ 106362 h 3102054"/>
              <a:gd name="connsiteX9" fmla="*/ 1103314 w 12192000"/>
              <a:gd name="connsiteY9" fmla="*/ 125412 h 3102054"/>
              <a:gd name="connsiteX10" fmla="*/ 1144589 w 12192000"/>
              <a:gd name="connsiteY10" fmla="*/ 141287 h 3102054"/>
              <a:gd name="connsiteX11" fmla="*/ 1190626 w 12192000"/>
              <a:gd name="connsiteY11" fmla="*/ 155575 h 3102054"/>
              <a:gd name="connsiteX12" fmla="*/ 1243014 w 12192000"/>
              <a:gd name="connsiteY12" fmla="*/ 166687 h 3102054"/>
              <a:gd name="connsiteX13" fmla="*/ 1303339 w 12192000"/>
              <a:gd name="connsiteY13" fmla="*/ 174625 h 3102054"/>
              <a:gd name="connsiteX14" fmla="*/ 1371601 w 12192000"/>
              <a:gd name="connsiteY14" fmla="*/ 176212 h 3102054"/>
              <a:gd name="connsiteX15" fmla="*/ 1439864 w 12192000"/>
              <a:gd name="connsiteY15" fmla="*/ 174625 h 3102054"/>
              <a:gd name="connsiteX16" fmla="*/ 1500189 w 12192000"/>
              <a:gd name="connsiteY16" fmla="*/ 166687 h 3102054"/>
              <a:gd name="connsiteX17" fmla="*/ 1552576 w 12192000"/>
              <a:gd name="connsiteY17" fmla="*/ 155575 h 3102054"/>
              <a:gd name="connsiteX18" fmla="*/ 1598614 w 12192000"/>
              <a:gd name="connsiteY18" fmla="*/ 141287 h 3102054"/>
              <a:gd name="connsiteX19" fmla="*/ 1639889 w 12192000"/>
              <a:gd name="connsiteY19" fmla="*/ 125412 h 3102054"/>
              <a:gd name="connsiteX20" fmla="*/ 1676401 w 12192000"/>
              <a:gd name="connsiteY20" fmla="*/ 106362 h 3102054"/>
              <a:gd name="connsiteX21" fmla="*/ 1714501 w 12192000"/>
              <a:gd name="connsiteY21" fmla="*/ 87312 h 3102054"/>
              <a:gd name="connsiteX22" fmla="*/ 1752601 w 12192000"/>
              <a:gd name="connsiteY22" fmla="*/ 68262 h 3102054"/>
              <a:gd name="connsiteX23" fmla="*/ 1789114 w 12192000"/>
              <a:gd name="connsiteY23" fmla="*/ 52387 h 3102054"/>
              <a:gd name="connsiteX24" fmla="*/ 1830389 w 12192000"/>
              <a:gd name="connsiteY24" fmla="*/ 36512 h 3102054"/>
              <a:gd name="connsiteX25" fmla="*/ 1876426 w 12192000"/>
              <a:gd name="connsiteY25" fmla="*/ 20637 h 3102054"/>
              <a:gd name="connsiteX26" fmla="*/ 1928814 w 12192000"/>
              <a:gd name="connsiteY26" fmla="*/ 9525 h 3102054"/>
              <a:gd name="connsiteX27" fmla="*/ 1989139 w 12192000"/>
              <a:gd name="connsiteY27" fmla="*/ 3175 h 3102054"/>
              <a:gd name="connsiteX28" fmla="*/ 2057401 w 12192000"/>
              <a:gd name="connsiteY28" fmla="*/ 0 h 3102054"/>
              <a:gd name="connsiteX29" fmla="*/ 2125664 w 12192000"/>
              <a:gd name="connsiteY29" fmla="*/ 3175 h 3102054"/>
              <a:gd name="connsiteX30" fmla="*/ 2185989 w 12192000"/>
              <a:gd name="connsiteY30" fmla="*/ 9525 h 3102054"/>
              <a:gd name="connsiteX31" fmla="*/ 2238376 w 12192000"/>
              <a:gd name="connsiteY31" fmla="*/ 20637 h 3102054"/>
              <a:gd name="connsiteX32" fmla="*/ 2284414 w 12192000"/>
              <a:gd name="connsiteY32" fmla="*/ 36512 h 3102054"/>
              <a:gd name="connsiteX33" fmla="*/ 2325688 w 12192000"/>
              <a:gd name="connsiteY33" fmla="*/ 52387 h 3102054"/>
              <a:gd name="connsiteX34" fmla="*/ 2362201 w 12192000"/>
              <a:gd name="connsiteY34" fmla="*/ 68262 h 3102054"/>
              <a:gd name="connsiteX35" fmla="*/ 2400301 w 12192000"/>
              <a:gd name="connsiteY35" fmla="*/ 87312 h 3102054"/>
              <a:gd name="connsiteX36" fmla="*/ 2438401 w 12192000"/>
              <a:gd name="connsiteY36" fmla="*/ 106362 h 3102054"/>
              <a:gd name="connsiteX37" fmla="*/ 2474913 w 12192000"/>
              <a:gd name="connsiteY37" fmla="*/ 125412 h 3102054"/>
              <a:gd name="connsiteX38" fmla="*/ 2516188 w 12192000"/>
              <a:gd name="connsiteY38" fmla="*/ 141287 h 3102054"/>
              <a:gd name="connsiteX39" fmla="*/ 2562226 w 12192000"/>
              <a:gd name="connsiteY39" fmla="*/ 155575 h 3102054"/>
              <a:gd name="connsiteX40" fmla="*/ 2614614 w 12192000"/>
              <a:gd name="connsiteY40" fmla="*/ 166687 h 3102054"/>
              <a:gd name="connsiteX41" fmla="*/ 2674938 w 12192000"/>
              <a:gd name="connsiteY41" fmla="*/ 174625 h 3102054"/>
              <a:gd name="connsiteX42" fmla="*/ 2743201 w 12192000"/>
              <a:gd name="connsiteY42" fmla="*/ 176212 h 3102054"/>
              <a:gd name="connsiteX43" fmla="*/ 2811464 w 12192000"/>
              <a:gd name="connsiteY43" fmla="*/ 174625 h 3102054"/>
              <a:gd name="connsiteX44" fmla="*/ 2871789 w 12192000"/>
              <a:gd name="connsiteY44" fmla="*/ 166687 h 3102054"/>
              <a:gd name="connsiteX45" fmla="*/ 2924176 w 12192000"/>
              <a:gd name="connsiteY45" fmla="*/ 155575 h 3102054"/>
              <a:gd name="connsiteX46" fmla="*/ 2970214 w 12192000"/>
              <a:gd name="connsiteY46" fmla="*/ 141287 h 3102054"/>
              <a:gd name="connsiteX47" fmla="*/ 3011489 w 12192000"/>
              <a:gd name="connsiteY47" fmla="*/ 125412 h 3102054"/>
              <a:gd name="connsiteX48" fmla="*/ 3048001 w 12192000"/>
              <a:gd name="connsiteY48" fmla="*/ 106362 h 3102054"/>
              <a:gd name="connsiteX49" fmla="*/ 3086101 w 12192000"/>
              <a:gd name="connsiteY49" fmla="*/ 87312 h 3102054"/>
              <a:gd name="connsiteX50" fmla="*/ 3124201 w 12192000"/>
              <a:gd name="connsiteY50" fmla="*/ 68262 h 3102054"/>
              <a:gd name="connsiteX51" fmla="*/ 3160714 w 12192000"/>
              <a:gd name="connsiteY51" fmla="*/ 52387 h 3102054"/>
              <a:gd name="connsiteX52" fmla="*/ 3201989 w 12192000"/>
              <a:gd name="connsiteY52" fmla="*/ 36512 h 3102054"/>
              <a:gd name="connsiteX53" fmla="*/ 3248026 w 12192000"/>
              <a:gd name="connsiteY53" fmla="*/ 20637 h 3102054"/>
              <a:gd name="connsiteX54" fmla="*/ 3300414 w 12192000"/>
              <a:gd name="connsiteY54" fmla="*/ 9525 h 3102054"/>
              <a:gd name="connsiteX55" fmla="*/ 3360739 w 12192000"/>
              <a:gd name="connsiteY55" fmla="*/ 3175 h 3102054"/>
              <a:gd name="connsiteX56" fmla="*/ 3427414 w 12192000"/>
              <a:gd name="connsiteY56" fmla="*/ 0 h 3102054"/>
              <a:gd name="connsiteX57" fmla="*/ 3497264 w 12192000"/>
              <a:gd name="connsiteY57" fmla="*/ 3175 h 3102054"/>
              <a:gd name="connsiteX58" fmla="*/ 3557589 w 12192000"/>
              <a:gd name="connsiteY58" fmla="*/ 9525 h 3102054"/>
              <a:gd name="connsiteX59" fmla="*/ 3609976 w 12192000"/>
              <a:gd name="connsiteY59" fmla="*/ 20637 h 3102054"/>
              <a:gd name="connsiteX60" fmla="*/ 3656014 w 12192000"/>
              <a:gd name="connsiteY60" fmla="*/ 36512 h 3102054"/>
              <a:gd name="connsiteX61" fmla="*/ 3697288 w 12192000"/>
              <a:gd name="connsiteY61" fmla="*/ 52387 h 3102054"/>
              <a:gd name="connsiteX62" fmla="*/ 3733801 w 12192000"/>
              <a:gd name="connsiteY62" fmla="*/ 68262 h 3102054"/>
              <a:gd name="connsiteX63" fmla="*/ 3771901 w 12192000"/>
              <a:gd name="connsiteY63" fmla="*/ 87312 h 3102054"/>
              <a:gd name="connsiteX64" fmla="*/ 3810001 w 12192000"/>
              <a:gd name="connsiteY64" fmla="*/ 106362 h 3102054"/>
              <a:gd name="connsiteX65" fmla="*/ 3846514 w 12192000"/>
              <a:gd name="connsiteY65" fmla="*/ 125412 h 3102054"/>
              <a:gd name="connsiteX66" fmla="*/ 3887789 w 12192000"/>
              <a:gd name="connsiteY66" fmla="*/ 141287 h 3102054"/>
              <a:gd name="connsiteX67" fmla="*/ 3933826 w 12192000"/>
              <a:gd name="connsiteY67" fmla="*/ 155575 h 3102054"/>
              <a:gd name="connsiteX68" fmla="*/ 3986214 w 12192000"/>
              <a:gd name="connsiteY68" fmla="*/ 166687 h 3102054"/>
              <a:gd name="connsiteX69" fmla="*/ 4046539 w 12192000"/>
              <a:gd name="connsiteY69" fmla="*/ 174625 h 3102054"/>
              <a:gd name="connsiteX70" fmla="*/ 4114801 w 12192000"/>
              <a:gd name="connsiteY70" fmla="*/ 176212 h 3102054"/>
              <a:gd name="connsiteX71" fmla="*/ 4183064 w 12192000"/>
              <a:gd name="connsiteY71" fmla="*/ 174625 h 3102054"/>
              <a:gd name="connsiteX72" fmla="*/ 4243388 w 12192000"/>
              <a:gd name="connsiteY72" fmla="*/ 166687 h 3102054"/>
              <a:gd name="connsiteX73" fmla="*/ 4295776 w 12192000"/>
              <a:gd name="connsiteY73" fmla="*/ 155575 h 3102054"/>
              <a:gd name="connsiteX74" fmla="*/ 4341813 w 12192000"/>
              <a:gd name="connsiteY74" fmla="*/ 141287 h 3102054"/>
              <a:gd name="connsiteX75" fmla="*/ 4383088 w 12192000"/>
              <a:gd name="connsiteY75" fmla="*/ 125412 h 3102054"/>
              <a:gd name="connsiteX76" fmla="*/ 4419601 w 12192000"/>
              <a:gd name="connsiteY76" fmla="*/ 106362 h 3102054"/>
              <a:gd name="connsiteX77" fmla="*/ 4495801 w 12192000"/>
              <a:gd name="connsiteY77" fmla="*/ 68262 h 3102054"/>
              <a:gd name="connsiteX78" fmla="*/ 4532314 w 12192000"/>
              <a:gd name="connsiteY78" fmla="*/ 52387 h 3102054"/>
              <a:gd name="connsiteX79" fmla="*/ 4573588 w 12192000"/>
              <a:gd name="connsiteY79" fmla="*/ 36512 h 3102054"/>
              <a:gd name="connsiteX80" fmla="*/ 4619626 w 12192000"/>
              <a:gd name="connsiteY80" fmla="*/ 20637 h 3102054"/>
              <a:gd name="connsiteX81" fmla="*/ 4672013 w 12192000"/>
              <a:gd name="connsiteY81" fmla="*/ 9525 h 3102054"/>
              <a:gd name="connsiteX82" fmla="*/ 4732338 w 12192000"/>
              <a:gd name="connsiteY82" fmla="*/ 3175 h 3102054"/>
              <a:gd name="connsiteX83" fmla="*/ 4800601 w 12192000"/>
              <a:gd name="connsiteY83" fmla="*/ 0 h 3102054"/>
              <a:gd name="connsiteX84" fmla="*/ 4868864 w 12192000"/>
              <a:gd name="connsiteY84" fmla="*/ 3175 h 3102054"/>
              <a:gd name="connsiteX85" fmla="*/ 4929188 w 12192000"/>
              <a:gd name="connsiteY85" fmla="*/ 9525 h 3102054"/>
              <a:gd name="connsiteX86" fmla="*/ 4981576 w 12192000"/>
              <a:gd name="connsiteY86" fmla="*/ 20637 h 3102054"/>
              <a:gd name="connsiteX87" fmla="*/ 5027614 w 12192000"/>
              <a:gd name="connsiteY87" fmla="*/ 36512 h 3102054"/>
              <a:gd name="connsiteX88" fmla="*/ 5068889 w 12192000"/>
              <a:gd name="connsiteY88" fmla="*/ 52387 h 3102054"/>
              <a:gd name="connsiteX89" fmla="*/ 5105402 w 12192000"/>
              <a:gd name="connsiteY89" fmla="*/ 68262 h 3102054"/>
              <a:gd name="connsiteX90" fmla="*/ 5143502 w 12192000"/>
              <a:gd name="connsiteY90" fmla="*/ 87312 h 3102054"/>
              <a:gd name="connsiteX91" fmla="*/ 5181601 w 12192000"/>
              <a:gd name="connsiteY91" fmla="*/ 106362 h 3102054"/>
              <a:gd name="connsiteX92" fmla="*/ 5218115 w 12192000"/>
              <a:gd name="connsiteY92" fmla="*/ 125412 h 3102054"/>
              <a:gd name="connsiteX93" fmla="*/ 5259388 w 12192000"/>
              <a:gd name="connsiteY93" fmla="*/ 141287 h 3102054"/>
              <a:gd name="connsiteX94" fmla="*/ 5305426 w 12192000"/>
              <a:gd name="connsiteY94" fmla="*/ 155575 h 3102054"/>
              <a:gd name="connsiteX95" fmla="*/ 5357813 w 12192000"/>
              <a:gd name="connsiteY95" fmla="*/ 166687 h 3102054"/>
              <a:gd name="connsiteX96" fmla="*/ 5418139 w 12192000"/>
              <a:gd name="connsiteY96" fmla="*/ 174625 h 3102054"/>
              <a:gd name="connsiteX97" fmla="*/ 5486401 w 12192000"/>
              <a:gd name="connsiteY97" fmla="*/ 176212 h 3102054"/>
              <a:gd name="connsiteX98" fmla="*/ 5554663 w 12192000"/>
              <a:gd name="connsiteY98" fmla="*/ 174625 h 3102054"/>
              <a:gd name="connsiteX99" fmla="*/ 5614989 w 12192000"/>
              <a:gd name="connsiteY99" fmla="*/ 166687 h 3102054"/>
              <a:gd name="connsiteX100" fmla="*/ 5667376 w 12192000"/>
              <a:gd name="connsiteY100" fmla="*/ 155575 h 3102054"/>
              <a:gd name="connsiteX101" fmla="*/ 5713414 w 12192000"/>
              <a:gd name="connsiteY101" fmla="*/ 141287 h 3102054"/>
              <a:gd name="connsiteX102" fmla="*/ 5754689 w 12192000"/>
              <a:gd name="connsiteY102" fmla="*/ 125412 h 3102054"/>
              <a:gd name="connsiteX103" fmla="*/ 5791202 w 12192000"/>
              <a:gd name="connsiteY103" fmla="*/ 106362 h 3102054"/>
              <a:gd name="connsiteX104" fmla="*/ 5829302 w 12192000"/>
              <a:gd name="connsiteY104" fmla="*/ 87312 h 3102054"/>
              <a:gd name="connsiteX105" fmla="*/ 5867402 w 12192000"/>
              <a:gd name="connsiteY105" fmla="*/ 68262 h 3102054"/>
              <a:gd name="connsiteX106" fmla="*/ 5903915 w 12192000"/>
              <a:gd name="connsiteY106" fmla="*/ 52387 h 3102054"/>
              <a:gd name="connsiteX107" fmla="*/ 5945189 w 12192000"/>
              <a:gd name="connsiteY107" fmla="*/ 36512 h 3102054"/>
              <a:gd name="connsiteX108" fmla="*/ 5991226 w 12192000"/>
              <a:gd name="connsiteY108" fmla="*/ 20637 h 3102054"/>
              <a:gd name="connsiteX109" fmla="*/ 6043614 w 12192000"/>
              <a:gd name="connsiteY109" fmla="*/ 9525 h 3102054"/>
              <a:gd name="connsiteX110" fmla="*/ 6103939 w 12192000"/>
              <a:gd name="connsiteY110" fmla="*/ 3175 h 3102054"/>
              <a:gd name="connsiteX111" fmla="*/ 6172201 w 12192000"/>
              <a:gd name="connsiteY111" fmla="*/ 0 h 3102054"/>
              <a:gd name="connsiteX112" fmla="*/ 6210301 w 12192000"/>
              <a:gd name="connsiteY112" fmla="*/ 1772 h 3102054"/>
              <a:gd name="connsiteX113" fmla="*/ 6248401 w 12192000"/>
              <a:gd name="connsiteY113" fmla="*/ 0 h 3102054"/>
              <a:gd name="connsiteX114" fmla="*/ 6316664 w 12192000"/>
              <a:gd name="connsiteY114" fmla="*/ 3175 h 3102054"/>
              <a:gd name="connsiteX115" fmla="*/ 6376989 w 12192000"/>
              <a:gd name="connsiteY115" fmla="*/ 9525 h 3102054"/>
              <a:gd name="connsiteX116" fmla="*/ 6429376 w 12192000"/>
              <a:gd name="connsiteY116" fmla="*/ 20637 h 3102054"/>
              <a:gd name="connsiteX117" fmla="*/ 6475414 w 12192000"/>
              <a:gd name="connsiteY117" fmla="*/ 36512 h 3102054"/>
              <a:gd name="connsiteX118" fmla="*/ 6516689 w 12192000"/>
              <a:gd name="connsiteY118" fmla="*/ 52387 h 3102054"/>
              <a:gd name="connsiteX119" fmla="*/ 6553202 w 12192000"/>
              <a:gd name="connsiteY119" fmla="*/ 68262 h 3102054"/>
              <a:gd name="connsiteX120" fmla="*/ 6591302 w 12192000"/>
              <a:gd name="connsiteY120" fmla="*/ 87312 h 3102054"/>
              <a:gd name="connsiteX121" fmla="*/ 6629401 w 12192000"/>
              <a:gd name="connsiteY121" fmla="*/ 106362 h 3102054"/>
              <a:gd name="connsiteX122" fmla="*/ 6665915 w 12192000"/>
              <a:gd name="connsiteY122" fmla="*/ 125412 h 3102054"/>
              <a:gd name="connsiteX123" fmla="*/ 6707189 w 12192000"/>
              <a:gd name="connsiteY123" fmla="*/ 141287 h 3102054"/>
              <a:gd name="connsiteX124" fmla="*/ 6753226 w 12192000"/>
              <a:gd name="connsiteY124" fmla="*/ 155575 h 3102054"/>
              <a:gd name="connsiteX125" fmla="*/ 6805614 w 12192000"/>
              <a:gd name="connsiteY125" fmla="*/ 166687 h 3102054"/>
              <a:gd name="connsiteX126" fmla="*/ 6865939 w 12192000"/>
              <a:gd name="connsiteY126" fmla="*/ 174625 h 3102054"/>
              <a:gd name="connsiteX127" fmla="*/ 6934201 w 12192000"/>
              <a:gd name="connsiteY127" fmla="*/ 176212 h 3102054"/>
              <a:gd name="connsiteX128" fmla="*/ 7002464 w 12192000"/>
              <a:gd name="connsiteY128" fmla="*/ 174625 h 3102054"/>
              <a:gd name="connsiteX129" fmla="*/ 7062789 w 12192000"/>
              <a:gd name="connsiteY129" fmla="*/ 166687 h 3102054"/>
              <a:gd name="connsiteX130" fmla="*/ 7115176 w 12192000"/>
              <a:gd name="connsiteY130" fmla="*/ 155575 h 3102054"/>
              <a:gd name="connsiteX131" fmla="*/ 7161214 w 12192000"/>
              <a:gd name="connsiteY131" fmla="*/ 141287 h 3102054"/>
              <a:gd name="connsiteX132" fmla="*/ 7202489 w 12192000"/>
              <a:gd name="connsiteY132" fmla="*/ 125412 h 3102054"/>
              <a:gd name="connsiteX133" fmla="*/ 7239001 w 12192000"/>
              <a:gd name="connsiteY133" fmla="*/ 106362 h 3102054"/>
              <a:gd name="connsiteX134" fmla="*/ 7277101 w 12192000"/>
              <a:gd name="connsiteY134" fmla="*/ 87312 h 3102054"/>
              <a:gd name="connsiteX135" fmla="*/ 7315201 w 12192000"/>
              <a:gd name="connsiteY135" fmla="*/ 68262 h 3102054"/>
              <a:gd name="connsiteX136" fmla="*/ 7351714 w 12192000"/>
              <a:gd name="connsiteY136" fmla="*/ 52387 h 3102054"/>
              <a:gd name="connsiteX137" fmla="*/ 7392989 w 12192000"/>
              <a:gd name="connsiteY137" fmla="*/ 36512 h 3102054"/>
              <a:gd name="connsiteX138" fmla="*/ 7439026 w 12192000"/>
              <a:gd name="connsiteY138" fmla="*/ 20637 h 3102054"/>
              <a:gd name="connsiteX139" fmla="*/ 7491414 w 12192000"/>
              <a:gd name="connsiteY139" fmla="*/ 9525 h 3102054"/>
              <a:gd name="connsiteX140" fmla="*/ 7551739 w 12192000"/>
              <a:gd name="connsiteY140" fmla="*/ 3175 h 3102054"/>
              <a:gd name="connsiteX141" fmla="*/ 7620001 w 12192000"/>
              <a:gd name="connsiteY141" fmla="*/ 0 h 3102054"/>
              <a:gd name="connsiteX142" fmla="*/ 7688264 w 12192000"/>
              <a:gd name="connsiteY142" fmla="*/ 3175 h 3102054"/>
              <a:gd name="connsiteX143" fmla="*/ 7748589 w 12192000"/>
              <a:gd name="connsiteY143" fmla="*/ 9525 h 3102054"/>
              <a:gd name="connsiteX144" fmla="*/ 7800976 w 12192000"/>
              <a:gd name="connsiteY144" fmla="*/ 20637 h 3102054"/>
              <a:gd name="connsiteX145" fmla="*/ 7847014 w 12192000"/>
              <a:gd name="connsiteY145" fmla="*/ 36512 h 3102054"/>
              <a:gd name="connsiteX146" fmla="*/ 7888289 w 12192000"/>
              <a:gd name="connsiteY146" fmla="*/ 52387 h 3102054"/>
              <a:gd name="connsiteX147" fmla="*/ 7924801 w 12192000"/>
              <a:gd name="connsiteY147" fmla="*/ 68262 h 3102054"/>
              <a:gd name="connsiteX148" fmla="*/ 7962901 w 12192000"/>
              <a:gd name="connsiteY148" fmla="*/ 87312 h 3102054"/>
              <a:gd name="connsiteX149" fmla="*/ 8001001 w 12192000"/>
              <a:gd name="connsiteY149" fmla="*/ 106362 h 3102054"/>
              <a:gd name="connsiteX150" fmla="*/ 8037514 w 12192000"/>
              <a:gd name="connsiteY150" fmla="*/ 125412 h 3102054"/>
              <a:gd name="connsiteX151" fmla="*/ 8078789 w 12192000"/>
              <a:gd name="connsiteY151" fmla="*/ 141287 h 3102054"/>
              <a:gd name="connsiteX152" fmla="*/ 8124826 w 12192000"/>
              <a:gd name="connsiteY152" fmla="*/ 155575 h 3102054"/>
              <a:gd name="connsiteX153" fmla="*/ 8177214 w 12192000"/>
              <a:gd name="connsiteY153" fmla="*/ 166687 h 3102054"/>
              <a:gd name="connsiteX154" fmla="*/ 8237539 w 12192000"/>
              <a:gd name="connsiteY154" fmla="*/ 174625 h 3102054"/>
              <a:gd name="connsiteX155" fmla="*/ 8305801 w 12192000"/>
              <a:gd name="connsiteY155" fmla="*/ 176212 h 3102054"/>
              <a:gd name="connsiteX156" fmla="*/ 8374064 w 12192000"/>
              <a:gd name="connsiteY156" fmla="*/ 174625 h 3102054"/>
              <a:gd name="connsiteX157" fmla="*/ 8434388 w 12192000"/>
              <a:gd name="connsiteY157" fmla="*/ 166687 h 3102054"/>
              <a:gd name="connsiteX158" fmla="*/ 8486776 w 12192000"/>
              <a:gd name="connsiteY158" fmla="*/ 155575 h 3102054"/>
              <a:gd name="connsiteX159" fmla="*/ 8532814 w 12192000"/>
              <a:gd name="connsiteY159" fmla="*/ 141287 h 3102054"/>
              <a:gd name="connsiteX160" fmla="*/ 8574088 w 12192000"/>
              <a:gd name="connsiteY160" fmla="*/ 125412 h 3102054"/>
              <a:gd name="connsiteX161" fmla="*/ 8610600 w 12192000"/>
              <a:gd name="connsiteY161" fmla="*/ 106362 h 3102054"/>
              <a:gd name="connsiteX162" fmla="*/ 8648700 w 12192000"/>
              <a:gd name="connsiteY162" fmla="*/ 87312 h 3102054"/>
              <a:gd name="connsiteX163" fmla="*/ 8686800 w 12192000"/>
              <a:gd name="connsiteY163" fmla="*/ 68262 h 3102054"/>
              <a:gd name="connsiteX164" fmla="*/ 8723314 w 12192000"/>
              <a:gd name="connsiteY164" fmla="*/ 52387 h 3102054"/>
              <a:gd name="connsiteX165" fmla="*/ 8764588 w 12192000"/>
              <a:gd name="connsiteY165" fmla="*/ 36512 h 3102054"/>
              <a:gd name="connsiteX166" fmla="*/ 8810626 w 12192000"/>
              <a:gd name="connsiteY166" fmla="*/ 20637 h 3102054"/>
              <a:gd name="connsiteX167" fmla="*/ 8863014 w 12192000"/>
              <a:gd name="connsiteY167" fmla="*/ 9525 h 3102054"/>
              <a:gd name="connsiteX168" fmla="*/ 8923338 w 12192000"/>
              <a:gd name="connsiteY168" fmla="*/ 3175 h 3102054"/>
              <a:gd name="connsiteX169" fmla="*/ 8990014 w 12192000"/>
              <a:gd name="connsiteY169" fmla="*/ 0 h 3102054"/>
              <a:gd name="connsiteX170" fmla="*/ 9059864 w 12192000"/>
              <a:gd name="connsiteY170" fmla="*/ 3175 h 3102054"/>
              <a:gd name="connsiteX171" fmla="*/ 9120188 w 12192000"/>
              <a:gd name="connsiteY171" fmla="*/ 9525 h 3102054"/>
              <a:gd name="connsiteX172" fmla="*/ 9172576 w 12192000"/>
              <a:gd name="connsiteY172" fmla="*/ 20637 h 3102054"/>
              <a:gd name="connsiteX173" fmla="*/ 9218614 w 12192000"/>
              <a:gd name="connsiteY173" fmla="*/ 36512 h 3102054"/>
              <a:gd name="connsiteX174" fmla="*/ 9259888 w 12192000"/>
              <a:gd name="connsiteY174" fmla="*/ 52387 h 3102054"/>
              <a:gd name="connsiteX175" fmla="*/ 9296400 w 12192000"/>
              <a:gd name="connsiteY175" fmla="*/ 68262 h 3102054"/>
              <a:gd name="connsiteX176" fmla="*/ 9334500 w 12192000"/>
              <a:gd name="connsiteY176" fmla="*/ 87312 h 3102054"/>
              <a:gd name="connsiteX177" fmla="*/ 9372600 w 12192000"/>
              <a:gd name="connsiteY177" fmla="*/ 106362 h 3102054"/>
              <a:gd name="connsiteX178" fmla="*/ 9409114 w 12192000"/>
              <a:gd name="connsiteY178" fmla="*/ 125412 h 3102054"/>
              <a:gd name="connsiteX179" fmla="*/ 9450388 w 12192000"/>
              <a:gd name="connsiteY179" fmla="*/ 141287 h 3102054"/>
              <a:gd name="connsiteX180" fmla="*/ 9496426 w 12192000"/>
              <a:gd name="connsiteY180" fmla="*/ 155575 h 3102054"/>
              <a:gd name="connsiteX181" fmla="*/ 9548814 w 12192000"/>
              <a:gd name="connsiteY181" fmla="*/ 166687 h 3102054"/>
              <a:gd name="connsiteX182" fmla="*/ 9609138 w 12192000"/>
              <a:gd name="connsiteY182" fmla="*/ 174625 h 3102054"/>
              <a:gd name="connsiteX183" fmla="*/ 9677400 w 12192000"/>
              <a:gd name="connsiteY183" fmla="*/ 176212 h 3102054"/>
              <a:gd name="connsiteX184" fmla="*/ 9745664 w 12192000"/>
              <a:gd name="connsiteY184" fmla="*/ 174625 h 3102054"/>
              <a:gd name="connsiteX185" fmla="*/ 9805988 w 12192000"/>
              <a:gd name="connsiteY185" fmla="*/ 166687 h 3102054"/>
              <a:gd name="connsiteX186" fmla="*/ 9858376 w 12192000"/>
              <a:gd name="connsiteY186" fmla="*/ 155575 h 3102054"/>
              <a:gd name="connsiteX187" fmla="*/ 9904414 w 12192000"/>
              <a:gd name="connsiteY187" fmla="*/ 141287 h 3102054"/>
              <a:gd name="connsiteX188" fmla="*/ 9945688 w 12192000"/>
              <a:gd name="connsiteY188" fmla="*/ 125412 h 3102054"/>
              <a:gd name="connsiteX189" fmla="*/ 9982200 w 12192000"/>
              <a:gd name="connsiteY189" fmla="*/ 106362 h 3102054"/>
              <a:gd name="connsiteX190" fmla="*/ 10058400 w 12192000"/>
              <a:gd name="connsiteY190" fmla="*/ 68262 h 3102054"/>
              <a:gd name="connsiteX191" fmla="*/ 10094914 w 12192000"/>
              <a:gd name="connsiteY191" fmla="*/ 52387 h 3102054"/>
              <a:gd name="connsiteX192" fmla="*/ 10136188 w 12192000"/>
              <a:gd name="connsiteY192" fmla="*/ 36512 h 3102054"/>
              <a:gd name="connsiteX193" fmla="*/ 10182226 w 12192000"/>
              <a:gd name="connsiteY193" fmla="*/ 20637 h 3102054"/>
              <a:gd name="connsiteX194" fmla="*/ 10234614 w 12192000"/>
              <a:gd name="connsiteY194" fmla="*/ 9525 h 3102054"/>
              <a:gd name="connsiteX195" fmla="*/ 10294938 w 12192000"/>
              <a:gd name="connsiteY195" fmla="*/ 3175 h 3102054"/>
              <a:gd name="connsiteX196" fmla="*/ 10363200 w 12192000"/>
              <a:gd name="connsiteY196" fmla="*/ 0 h 3102054"/>
              <a:gd name="connsiteX197" fmla="*/ 10431464 w 12192000"/>
              <a:gd name="connsiteY197" fmla="*/ 3175 h 3102054"/>
              <a:gd name="connsiteX198" fmla="*/ 10491788 w 12192000"/>
              <a:gd name="connsiteY198" fmla="*/ 9525 h 3102054"/>
              <a:gd name="connsiteX199" fmla="*/ 10544176 w 12192000"/>
              <a:gd name="connsiteY199" fmla="*/ 20637 h 3102054"/>
              <a:gd name="connsiteX200" fmla="*/ 10590214 w 12192000"/>
              <a:gd name="connsiteY200" fmla="*/ 36512 h 3102054"/>
              <a:gd name="connsiteX201" fmla="*/ 10631488 w 12192000"/>
              <a:gd name="connsiteY201" fmla="*/ 52387 h 3102054"/>
              <a:gd name="connsiteX202" fmla="*/ 10668000 w 12192000"/>
              <a:gd name="connsiteY202" fmla="*/ 68262 h 3102054"/>
              <a:gd name="connsiteX203" fmla="*/ 10706100 w 12192000"/>
              <a:gd name="connsiteY203" fmla="*/ 87312 h 3102054"/>
              <a:gd name="connsiteX204" fmla="*/ 10744200 w 12192000"/>
              <a:gd name="connsiteY204" fmla="*/ 106362 h 3102054"/>
              <a:gd name="connsiteX205" fmla="*/ 10780714 w 12192000"/>
              <a:gd name="connsiteY205" fmla="*/ 125412 h 3102054"/>
              <a:gd name="connsiteX206" fmla="*/ 10821988 w 12192000"/>
              <a:gd name="connsiteY206" fmla="*/ 141287 h 3102054"/>
              <a:gd name="connsiteX207" fmla="*/ 10868026 w 12192000"/>
              <a:gd name="connsiteY207" fmla="*/ 155575 h 3102054"/>
              <a:gd name="connsiteX208" fmla="*/ 10920414 w 12192000"/>
              <a:gd name="connsiteY208" fmla="*/ 166687 h 3102054"/>
              <a:gd name="connsiteX209" fmla="*/ 10980738 w 12192000"/>
              <a:gd name="connsiteY209" fmla="*/ 174625 h 3102054"/>
              <a:gd name="connsiteX210" fmla="*/ 11049000 w 12192000"/>
              <a:gd name="connsiteY210" fmla="*/ 176212 h 3102054"/>
              <a:gd name="connsiteX211" fmla="*/ 11117264 w 12192000"/>
              <a:gd name="connsiteY211" fmla="*/ 174625 h 3102054"/>
              <a:gd name="connsiteX212" fmla="*/ 11177588 w 12192000"/>
              <a:gd name="connsiteY212" fmla="*/ 166687 h 3102054"/>
              <a:gd name="connsiteX213" fmla="*/ 11229976 w 12192000"/>
              <a:gd name="connsiteY213" fmla="*/ 155575 h 3102054"/>
              <a:gd name="connsiteX214" fmla="*/ 11276014 w 12192000"/>
              <a:gd name="connsiteY214" fmla="*/ 141287 h 3102054"/>
              <a:gd name="connsiteX215" fmla="*/ 11317288 w 12192000"/>
              <a:gd name="connsiteY215" fmla="*/ 125412 h 3102054"/>
              <a:gd name="connsiteX216" fmla="*/ 11353800 w 12192000"/>
              <a:gd name="connsiteY216" fmla="*/ 106362 h 3102054"/>
              <a:gd name="connsiteX217" fmla="*/ 11391900 w 12192000"/>
              <a:gd name="connsiteY217" fmla="*/ 87312 h 3102054"/>
              <a:gd name="connsiteX218" fmla="*/ 11430000 w 12192000"/>
              <a:gd name="connsiteY218" fmla="*/ 68263 h 3102054"/>
              <a:gd name="connsiteX219" fmla="*/ 11466514 w 12192000"/>
              <a:gd name="connsiteY219" fmla="*/ 52388 h 3102054"/>
              <a:gd name="connsiteX220" fmla="*/ 11507788 w 12192000"/>
              <a:gd name="connsiteY220" fmla="*/ 36513 h 3102054"/>
              <a:gd name="connsiteX221" fmla="*/ 11553826 w 12192000"/>
              <a:gd name="connsiteY221" fmla="*/ 20638 h 3102054"/>
              <a:gd name="connsiteX222" fmla="*/ 11606214 w 12192000"/>
              <a:gd name="connsiteY222" fmla="*/ 9525 h 3102054"/>
              <a:gd name="connsiteX223" fmla="*/ 11666538 w 12192000"/>
              <a:gd name="connsiteY223" fmla="*/ 3175 h 3102054"/>
              <a:gd name="connsiteX224" fmla="*/ 11734800 w 12192000"/>
              <a:gd name="connsiteY224" fmla="*/ 0 h 3102054"/>
              <a:gd name="connsiteX225" fmla="*/ 11803064 w 12192000"/>
              <a:gd name="connsiteY225" fmla="*/ 3175 h 3102054"/>
              <a:gd name="connsiteX226" fmla="*/ 11863388 w 12192000"/>
              <a:gd name="connsiteY226" fmla="*/ 9525 h 3102054"/>
              <a:gd name="connsiteX227" fmla="*/ 11915776 w 12192000"/>
              <a:gd name="connsiteY227" fmla="*/ 20638 h 3102054"/>
              <a:gd name="connsiteX228" fmla="*/ 11961814 w 12192000"/>
              <a:gd name="connsiteY228" fmla="*/ 36513 h 3102054"/>
              <a:gd name="connsiteX229" fmla="*/ 12003088 w 12192000"/>
              <a:gd name="connsiteY229" fmla="*/ 52388 h 3102054"/>
              <a:gd name="connsiteX230" fmla="*/ 12039600 w 12192000"/>
              <a:gd name="connsiteY230" fmla="*/ 68263 h 3102054"/>
              <a:gd name="connsiteX231" fmla="*/ 12077700 w 12192000"/>
              <a:gd name="connsiteY231" fmla="*/ 87313 h 3102054"/>
              <a:gd name="connsiteX232" fmla="*/ 12115800 w 12192000"/>
              <a:gd name="connsiteY232" fmla="*/ 106363 h 3102054"/>
              <a:gd name="connsiteX233" fmla="*/ 12152314 w 12192000"/>
              <a:gd name="connsiteY233" fmla="*/ 125413 h 3102054"/>
              <a:gd name="connsiteX234" fmla="*/ 12192000 w 12192000"/>
              <a:gd name="connsiteY234" fmla="*/ 140677 h 3102054"/>
              <a:gd name="connsiteX235" fmla="*/ 12192000 w 12192000"/>
              <a:gd name="connsiteY235" fmla="*/ 885826 h 3102054"/>
              <a:gd name="connsiteX236" fmla="*/ 12191999 w 12192000"/>
              <a:gd name="connsiteY236" fmla="*/ 885826 h 3102054"/>
              <a:gd name="connsiteX237" fmla="*/ 12191999 w 12192000"/>
              <a:gd name="connsiteY237" fmla="*/ 3102054 h 3102054"/>
              <a:gd name="connsiteX238" fmla="*/ 0 w 12192000"/>
              <a:gd name="connsiteY238" fmla="*/ 3102054 h 3102054"/>
              <a:gd name="connsiteX239" fmla="*/ 0 w 12192000"/>
              <a:gd name="connsiteY239" fmla="*/ 638254 h 3102054"/>
              <a:gd name="connsiteX240" fmla="*/ 1 w 12192000"/>
              <a:gd name="connsiteY240" fmla="*/ 638254 h 3102054"/>
              <a:gd name="connsiteX241" fmla="*/ 1 w 12192000"/>
              <a:gd name="connsiteY241" fmla="*/ 176212 h 3102054"/>
              <a:gd name="connsiteX242" fmla="*/ 68264 w 12192000"/>
              <a:gd name="connsiteY242" fmla="*/ 174625 h 3102054"/>
              <a:gd name="connsiteX243" fmla="*/ 128589 w 12192000"/>
              <a:gd name="connsiteY243" fmla="*/ 166687 h 3102054"/>
              <a:gd name="connsiteX244" fmla="*/ 180976 w 12192000"/>
              <a:gd name="connsiteY244" fmla="*/ 155575 h 3102054"/>
              <a:gd name="connsiteX245" fmla="*/ 227014 w 12192000"/>
              <a:gd name="connsiteY245" fmla="*/ 141287 h 3102054"/>
              <a:gd name="connsiteX246" fmla="*/ 268289 w 12192000"/>
              <a:gd name="connsiteY246" fmla="*/ 125412 h 3102054"/>
              <a:gd name="connsiteX247" fmla="*/ 304801 w 12192000"/>
              <a:gd name="connsiteY247" fmla="*/ 106362 h 3102054"/>
              <a:gd name="connsiteX248" fmla="*/ 342901 w 12192000"/>
              <a:gd name="connsiteY248" fmla="*/ 87312 h 3102054"/>
              <a:gd name="connsiteX249" fmla="*/ 381001 w 12192000"/>
              <a:gd name="connsiteY249" fmla="*/ 68262 h 3102054"/>
              <a:gd name="connsiteX250" fmla="*/ 417514 w 12192000"/>
              <a:gd name="connsiteY250" fmla="*/ 52387 h 3102054"/>
              <a:gd name="connsiteX251" fmla="*/ 458789 w 12192000"/>
              <a:gd name="connsiteY251" fmla="*/ 36512 h 3102054"/>
              <a:gd name="connsiteX252" fmla="*/ 504826 w 12192000"/>
              <a:gd name="connsiteY252" fmla="*/ 20637 h 3102054"/>
              <a:gd name="connsiteX253" fmla="*/ 557214 w 12192000"/>
              <a:gd name="connsiteY253" fmla="*/ 9525 h 3102054"/>
              <a:gd name="connsiteX254" fmla="*/ 617539 w 12192000"/>
              <a:gd name="connsiteY254" fmla="*/ 3175 h 31020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Lst>
            <a:rect l="l" t="t" r="r" b="b"/>
            <a:pathLst>
              <a:path w="12192000" h="3102054">
                <a:moveTo>
                  <a:pt x="685801" y="0"/>
                </a:moveTo>
                <a:lnTo>
                  <a:pt x="754064" y="3175"/>
                </a:lnTo>
                <a:lnTo>
                  <a:pt x="814389" y="9525"/>
                </a:lnTo>
                <a:lnTo>
                  <a:pt x="866776" y="20637"/>
                </a:lnTo>
                <a:lnTo>
                  <a:pt x="912814" y="36512"/>
                </a:lnTo>
                <a:lnTo>
                  <a:pt x="954089" y="52387"/>
                </a:lnTo>
                <a:lnTo>
                  <a:pt x="990601" y="68262"/>
                </a:lnTo>
                <a:lnTo>
                  <a:pt x="1028701" y="87312"/>
                </a:lnTo>
                <a:lnTo>
                  <a:pt x="1066801" y="106362"/>
                </a:lnTo>
                <a:lnTo>
                  <a:pt x="1103314" y="125412"/>
                </a:lnTo>
                <a:lnTo>
                  <a:pt x="1144589" y="141287"/>
                </a:lnTo>
                <a:lnTo>
                  <a:pt x="1190626" y="155575"/>
                </a:lnTo>
                <a:lnTo>
                  <a:pt x="1243014" y="166687"/>
                </a:lnTo>
                <a:lnTo>
                  <a:pt x="1303339" y="174625"/>
                </a:lnTo>
                <a:lnTo>
                  <a:pt x="1371601" y="176212"/>
                </a:lnTo>
                <a:lnTo>
                  <a:pt x="1439864" y="174625"/>
                </a:lnTo>
                <a:lnTo>
                  <a:pt x="1500189" y="166687"/>
                </a:lnTo>
                <a:lnTo>
                  <a:pt x="1552576" y="155575"/>
                </a:lnTo>
                <a:lnTo>
                  <a:pt x="1598614" y="141287"/>
                </a:lnTo>
                <a:lnTo>
                  <a:pt x="1639889" y="125412"/>
                </a:lnTo>
                <a:lnTo>
                  <a:pt x="1676401" y="106362"/>
                </a:lnTo>
                <a:lnTo>
                  <a:pt x="1714501" y="87312"/>
                </a:lnTo>
                <a:lnTo>
                  <a:pt x="1752601" y="68262"/>
                </a:lnTo>
                <a:lnTo>
                  <a:pt x="1789114" y="52387"/>
                </a:lnTo>
                <a:lnTo>
                  <a:pt x="1830389" y="36512"/>
                </a:lnTo>
                <a:lnTo>
                  <a:pt x="1876426" y="20637"/>
                </a:lnTo>
                <a:lnTo>
                  <a:pt x="1928814" y="9525"/>
                </a:lnTo>
                <a:lnTo>
                  <a:pt x="1989139" y="3175"/>
                </a:lnTo>
                <a:lnTo>
                  <a:pt x="2057401" y="0"/>
                </a:lnTo>
                <a:lnTo>
                  <a:pt x="2125664" y="3175"/>
                </a:lnTo>
                <a:lnTo>
                  <a:pt x="2185989" y="9525"/>
                </a:lnTo>
                <a:lnTo>
                  <a:pt x="2238376" y="20637"/>
                </a:lnTo>
                <a:lnTo>
                  <a:pt x="2284414" y="36512"/>
                </a:lnTo>
                <a:lnTo>
                  <a:pt x="2325688" y="52387"/>
                </a:lnTo>
                <a:lnTo>
                  <a:pt x="2362201" y="68262"/>
                </a:lnTo>
                <a:lnTo>
                  <a:pt x="2400301" y="87312"/>
                </a:lnTo>
                <a:lnTo>
                  <a:pt x="2438401" y="106362"/>
                </a:lnTo>
                <a:lnTo>
                  <a:pt x="2474913" y="125412"/>
                </a:lnTo>
                <a:lnTo>
                  <a:pt x="2516188" y="141287"/>
                </a:lnTo>
                <a:lnTo>
                  <a:pt x="2562226" y="155575"/>
                </a:lnTo>
                <a:lnTo>
                  <a:pt x="2614614" y="166687"/>
                </a:lnTo>
                <a:lnTo>
                  <a:pt x="2674938" y="174625"/>
                </a:lnTo>
                <a:lnTo>
                  <a:pt x="2743201" y="176212"/>
                </a:lnTo>
                <a:lnTo>
                  <a:pt x="2811464" y="174625"/>
                </a:lnTo>
                <a:lnTo>
                  <a:pt x="2871789" y="166687"/>
                </a:lnTo>
                <a:lnTo>
                  <a:pt x="2924176" y="155575"/>
                </a:lnTo>
                <a:lnTo>
                  <a:pt x="2970214" y="141287"/>
                </a:lnTo>
                <a:lnTo>
                  <a:pt x="3011489" y="125412"/>
                </a:lnTo>
                <a:lnTo>
                  <a:pt x="3048001" y="106362"/>
                </a:lnTo>
                <a:lnTo>
                  <a:pt x="3086101" y="87312"/>
                </a:lnTo>
                <a:lnTo>
                  <a:pt x="3124201" y="68262"/>
                </a:lnTo>
                <a:lnTo>
                  <a:pt x="3160714" y="52387"/>
                </a:lnTo>
                <a:lnTo>
                  <a:pt x="3201989" y="36512"/>
                </a:lnTo>
                <a:lnTo>
                  <a:pt x="3248026" y="20637"/>
                </a:lnTo>
                <a:lnTo>
                  <a:pt x="3300414" y="9525"/>
                </a:lnTo>
                <a:lnTo>
                  <a:pt x="3360739" y="3175"/>
                </a:lnTo>
                <a:lnTo>
                  <a:pt x="3427414" y="0"/>
                </a:lnTo>
                <a:lnTo>
                  <a:pt x="3497264" y="3175"/>
                </a:lnTo>
                <a:lnTo>
                  <a:pt x="3557589" y="9525"/>
                </a:lnTo>
                <a:lnTo>
                  <a:pt x="3609976" y="20637"/>
                </a:lnTo>
                <a:lnTo>
                  <a:pt x="3656014" y="36512"/>
                </a:lnTo>
                <a:lnTo>
                  <a:pt x="3697288" y="52387"/>
                </a:lnTo>
                <a:lnTo>
                  <a:pt x="3733801" y="68262"/>
                </a:lnTo>
                <a:lnTo>
                  <a:pt x="3771901" y="87312"/>
                </a:lnTo>
                <a:lnTo>
                  <a:pt x="3810001" y="106362"/>
                </a:lnTo>
                <a:lnTo>
                  <a:pt x="3846514" y="125412"/>
                </a:lnTo>
                <a:lnTo>
                  <a:pt x="3887789" y="141287"/>
                </a:lnTo>
                <a:lnTo>
                  <a:pt x="3933826" y="155575"/>
                </a:lnTo>
                <a:lnTo>
                  <a:pt x="3986214" y="166687"/>
                </a:lnTo>
                <a:lnTo>
                  <a:pt x="4046539" y="174625"/>
                </a:lnTo>
                <a:lnTo>
                  <a:pt x="4114801" y="176212"/>
                </a:lnTo>
                <a:lnTo>
                  <a:pt x="4183064" y="174625"/>
                </a:lnTo>
                <a:lnTo>
                  <a:pt x="4243388" y="166687"/>
                </a:lnTo>
                <a:lnTo>
                  <a:pt x="4295776" y="155575"/>
                </a:lnTo>
                <a:lnTo>
                  <a:pt x="4341813" y="141287"/>
                </a:lnTo>
                <a:lnTo>
                  <a:pt x="4383088" y="125412"/>
                </a:lnTo>
                <a:lnTo>
                  <a:pt x="4419601" y="106362"/>
                </a:lnTo>
                <a:lnTo>
                  <a:pt x="4495801" y="68262"/>
                </a:lnTo>
                <a:lnTo>
                  <a:pt x="4532314" y="52387"/>
                </a:lnTo>
                <a:lnTo>
                  <a:pt x="4573588" y="36512"/>
                </a:lnTo>
                <a:lnTo>
                  <a:pt x="4619626" y="20637"/>
                </a:lnTo>
                <a:lnTo>
                  <a:pt x="4672013" y="9525"/>
                </a:lnTo>
                <a:lnTo>
                  <a:pt x="4732338" y="3175"/>
                </a:lnTo>
                <a:lnTo>
                  <a:pt x="4800601" y="0"/>
                </a:lnTo>
                <a:lnTo>
                  <a:pt x="4868864" y="3175"/>
                </a:lnTo>
                <a:lnTo>
                  <a:pt x="4929188" y="9525"/>
                </a:lnTo>
                <a:lnTo>
                  <a:pt x="4981576" y="20637"/>
                </a:lnTo>
                <a:lnTo>
                  <a:pt x="5027614" y="36512"/>
                </a:lnTo>
                <a:lnTo>
                  <a:pt x="5068889" y="52387"/>
                </a:lnTo>
                <a:lnTo>
                  <a:pt x="5105402" y="68262"/>
                </a:lnTo>
                <a:lnTo>
                  <a:pt x="5143502" y="87312"/>
                </a:lnTo>
                <a:lnTo>
                  <a:pt x="5181601" y="106362"/>
                </a:lnTo>
                <a:lnTo>
                  <a:pt x="5218115" y="125412"/>
                </a:lnTo>
                <a:lnTo>
                  <a:pt x="5259388" y="141287"/>
                </a:lnTo>
                <a:lnTo>
                  <a:pt x="5305426" y="155575"/>
                </a:lnTo>
                <a:lnTo>
                  <a:pt x="5357813" y="166687"/>
                </a:lnTo>
                <a:lnTo>
                  <a:pt x="5418139" y="174625"/>
                </a:lnTo>
                <a:lnTo>
                  <a:pt x="5486401" y="176212"/>
                </a:lnTo>
                <a:lnTo>
                  <a:pt x="5554663" y="174625"/>
                </a:lnTo>
                <a:lnTo>
                  <a:pt x="5614989" y="166687"/>
                </a:lnTo>
                <a:lnTo>
                  <a:pt x="5667376" y="155575"/>
                </a:lnTo>
                <a:lnTo>
                  <a:pt x="5713414" y="141287"/>
                </a:lnTo>
                <a:lnTo>
                  <a:pt x="5754689" y="125412"/>
                </a:lnTo>
                <a:lnTo>
                  <a:pt x="5791202" y="106362"/>
                </a:lnTo>
                <a:lnTo>
                  <a:pt x="5829302" y="87312"/>
                </a:lnTo>
                <a:lnTo>
                  <a:pt x="5867402" y="68262"/>
                </a:lnTo>
                <a:lnTo>
                  <a:pt x="5903915" y="52387"/>
                </a:lnTo>
                <a:lnTo>
                  <a:pt x="5945189" y="36512"/>
                </a:lnTo>
                <a:lnTo>
                  <a:pt x="5991226" y="20637"/>
                </a:lnTo>
                <a:lnTo>
                  <a:pt x="6043614" y="9525"/>
                </a:lnTo>
                <a:lnTo>
                  <a:pt x="6103939" y="3175"/>
                </a:lnTo>
                <a:lnTo>
                  <a:pt x="6172201" y="0"/>
                </a:lnTo>
                <a:lnTo>
                  <a:pt x="6210301" y="1772"/>
                </a:lnTo>
                <a:lnTo>
                  <a:pt x="6248401" y="0"/>
                </a:lnTo>
                <a:lnTo>
                  <a:pt x="6316664" y="3175"/>
                </a:lnTo>
                <a:lnTo>
                  <a:pt x="6376989" y="9525"/>
                </a:lnTo>
                <a:lnTo>
                  <a:pt x="6429376" y="20637"/>
                </a:lnTo>
                <a:lnTo>
                  <a:pt x="6475414" y="36512"/>
                </a:lnTo>
                <a:lnTo>
                  <a:pt x="6516689" y="52387"/>
                </a:lnTo>
                <a:lnTo>
                  <a:pt x="6553202" y="68262"/>
                </a:lnTo>
                <a:lnTo>
                  <a:pt x="6591302" y="87312"/>
                </a:lnTo>
                <a:lnTo>
                  <a:pt x="6629401" y="106362"/>
                </a:lnTo>
                <a:lnTo>
                  <a:pt x="6665915" y="125412"/>
                </a:lnTo>
                <a:lnTo>
                  <a:pt x="6707189" y="141287"/>
                </a:lnTo>
                <a:lnTo>
                  <a:pt x="6753226" y="155575"/>
                </a:lnTo>
                <a:lnTo>
                  <a:pt x="6805614" y="166687"/>
                </a:lnTo>
                <a:lnTo>
                  <a:pt x="6865939" y="174625"/>
                </a:lnTo>
                <a:lnTo>
                  <a:pt x="6934201" y="176212"/>
                </a:lnTo>
                <a:lnTo>
                  <a:pt x="7002464" y="174625"/>
                </a:lnTo>
                <a:lnTo>
                  <a:pt x="7062789" y="166687"/>
                </a:lnTo>
                <a:lnTo>
                  <a:pt x="7115176" y="155575"/>
                </a:lnTo>
                <a:lnTo>
                  <a:pt x="7161214" y="141287"/>
                </a:lnTo>
                <a:lnTo>
                  <a:pt x="7202489" y="125412"/>
                </a:lnTo>
                <a:lnTo>
                  <a:pt x="7239001" y="106362"/>
                </a:lnTo>
                <a:lnTo>
                  <a:pt x="7277101" y="87312"/>
                </a:lnTo>
                <a:lnTo>
                  <a:pt x="7315201" y="68262"/>
                </a:lnTo>
                <a:lnTo>
                  <a:pt x="7351714" y="52387"/>
                </a:lnTo>
                <a:lnTo>
                  <a:pt x="7392989" y="36512"/>
                </a:lnTo>
                <a:lnTo>
                  <a:pt x="7439026" y="20637"/>
                </a:lnTo>
                <a:lnTo>
                  <a:pt x="7491414" y="9525"/>
                </a:lnTo>
                <a:lnTo>
                  <a:pt x="7551739" y="3175"/>
                </a:lnTo>
                <a:lnTo>
                  <a:pt x="7620001" y="0"/>
                </a:lnTo>
                <a:lnTo>
                  <a:pt x="7688264" y="3175"/>
                </a:lnTo>
                <a:lnTo>
                  <a:pt x="7748589" y="9525"/>
                </a:lnTo>
                <a:lnTo>
                  <a:pt x="7800976" y="20637"/>
                </a:lnTo>
                <a:lnTo>
                  <a:pt x="7847014" y="36512"/>
                </a:lnTo>
                <a:lnTo>
                  <a:pt x="7888289" y="52387"/>
                </a:lnTo>
                <a:lnTo>
                  <a:pt x="7924801" y="68262"/>
                </a:lnTo>
                <a:lnTo>
                  <a:pt x="7962901" y="87312"/>
                </a:lnTo>
                <a:lnTo>
                  <a:pt x="8001001" y="106362"/>
                </a:lnTo>
                <a:lnTo>
                  <a:pt x="8037514" y="125412"/>
                </a:lnTo>
                <a:lnTo>
                  <a:pt x="8078789" y="141287"/>
                </a:lnTo>
                <a:lnTo>
                  <a:pt x="8124826" y="155575"/>
                </a:lnTo>
                <a:lnTo>
                  <a:pt x="8177214" y="166687"/>
                </a:lnTo>
                <a:lnTo>
                  <a:pt x="8237539" y="174625"/>
                </a:lnTo>
                <a:lnTo>
                  <a:pt x="8305801" y="176212"/>
                </a:lnTo>
                <a:lnTo>
                  <a:pt x="8374064" y="174625"/>
                </a:lnTo>
                <a:lnTo>
                  <a:pt x="8434388" y="166687"/>
                </a:lnTo>
                <a:lnTo>
                  <a:pt x="8486776" y="155575"/>
                </a:lnTo>
                <a:lnTo>
                  <a:pt x="8532814" y="141287"/>
                </a:lnTo>
                <a:lnTo>
                  <a:pt x="8574088" y="125412"/>
                </a:lnTo>
                <a:lnTo>
                  <a:pt x="8610600" y="106362"/>
                </a:lnTo>
                <a:lnTo>
                  <a:pt x="8648700" y="87312"/>
                </a:lnTo>
                <a:lnTo>
                  <a:pt x="8686800" y="68262"/>
                </a:lnTo>
                <a:lnTo>
                  <a:pt x="8723314" y="52387"/>
                </a:lnTo>
                <a:lnTo>
                  <a:pt x="8764588" y="36512"/>
                </a:lnTo>
                <a:lnTo>
                  <a:pt x="8810626" y="20637"/>
                </a:lnTo>
                <a:lnTo>
                  <a:pt x="8863014" y="9525"/>
                </a:lnTo>
                <a:lnTo>
                  <a:pt x="8923338" y="3175"/>
                </a:lnTo>
                <a:lnTo>
                  <a:pt x="8990014" y="0"/>
                </a:lnTo>
                <a:lnTo>
                  <a:pt x="9059864" y="3175"/>
                </a:lnTo>
                <a:lnTo>
                  <a:pt x="9120188" y="9525"/>
                </a:lnTo>
                <a:lnTo>
                  <a:pt x="9172576" y="20637"/>
                </a:lnTo>
                <a:lnTo>
                  <a:pt x="9218614" y="36512"/>
                </a:lnTo>
                <a:lnTo>
                  <a:pt x="9259888" y="52387"/>
                </a:lnTo>
                <a:lnTo>
                  <a:pt x="9296400" y="68262"/>
                </a:lnTo>
                <a:lnTo>
                  <a:pt x="9334500" y="87312"/>
                </a:lnTo>
                <a:lnTo>
                  <a:pt x="9372600" y="106362"/>
                </a:lnTo>
                <a:lnTo>
                  <a:pt x="9409114" y="125412"/>
                </a:lnTo>
                <a:lnTo>
                  <a:pt x="9450388" y="141287"/>
                </a:lnTo>
                <a:lnTo>
                  <a:pt x="9496426" y="155575"/>
                </a:lnTo>
                <a:lnTo>
                  <a:pt x="9548814" y="166687"/>
                </a:lnTo>
                <a:lnTo>
                  <a:pt x="9609138" y="174625"/>
                </a:lnTo>
                <a:lnTo>
                  <a:pt x="9677400" y="176212"/>
                </a:lnTo>
                <a:lnTo>
                  <a:pt x="9745664" y="174625"/>
                </a:lnTo>
                <a:lnTo>
                  <a:pt x="9805988" y="166687"/>
                </a:lnTo>
                <a:lnTo>
                  <a:pt x="9858376" y="155575"/>
                </a:lnTo>
                <a:lnTo>
                  <a:pt x="9904414" y="141287"/>
                </a:lnTo>
                <a:lnTo>
                  <a:pt x="9945688" y="125412"/>
                </a:lnTo>
                <a:lnTo>
                  <a:pt x="9982200" y="106362"/>
                </a:lnTo>
                <a:lnTo>
                  <a:pt x="10058400" y="68262"/>
                </a:lnTo>
                <a:lnTo>
                  <a:pt x="10094914" y="52387"/>
                </a:lnTo>
                <a:lnTo>
                  <a:pt x="10136188" y="36512"/>
                </a:lnTo>
                <a:lnTo>
                  <a:pt x="10182226" y="20637"/>
                </a:lnTo>
                <a:lnTo>
                  <a:pt x="10234614" y="9525"/>
                </a:lnTo>
                <a:lnTo>
                  <a:pt x="10294938" y="3175"/>
                </a:lnTo>
                <a:lnTo>
                  <a:pt x="10363200" y="0"/>
                </a:lnTo>
                <a:lnTo>
                  <a:pt x="10431464" y="3175"/>
                </a:lnTo>
                <a:lnTo>
                  <a:pt x="10491788" y="9525"/>
                </a:lnTo>
                <a:lnTo>
                  <a:pt x="10544176" y="20637"/>
                </a:lnTo>
                <a:lnTo>
                  <a:pt x="10590214" y="36512"/>
                </a:lnTo>
                <a:lnTo>
                  <a:pt x="10631488" y="52387"/>
                </a:lnTo>
                <a:lnTo>
                  <a:pt x="10668000" y="68262"/>
                </a:lnTo>
                <a:lnTo>
                  <a:pt x="10706100" y="87312"/>
                </a:lnTo>
                <a:lnTo>
                  <a:pt x="10744200" y="106362"/>
                </a:lnTo>
                <a:lnTo>
                  <a:pt x="10780714" y="125412"/>
                </a:lnTo>
                <a:lnTo>
                  <a:pt x="10821988" y="141287"/>
                </a:lnTo>
                <a:lnTo>
                  <a:pt x="10868026" y="155575"/>
                </a:lnTo>
                <a:lnTo>
                  <a:pt x="10920414" y="166687"/>
                </a:lnTo>
                <a:lnTo>
                  <a:pt x="10980738" y="174625"/>
                </a:lnTo>
                <a:lnTo>
                  <a:pt x="11049000" y="176212"/>
                </a:lnTo>
                <a:lnTo>
                  <a:pt x="11117264" y="174625"/>
                </a:lnTo>
                <a:lnTo>
                  <a:pt x="11177588" y="166687"/>
                </a:lnTo>
                <a:lnTo>
                  <a:pt x="11229976" y="155575"/>
                </a:lnTo>
                <a:lnTo>
                  <a:pt x="11276014" y="141287"/>
                </a:lnTo>
                <a:lnTo>
                  <a:pt x="11317288" y="125412"/>
                </a:lnTo>
                <a:lnTo>
                  <a:pt x="11353800" y="106362"/>
                </a:lnTo>
                <a:lnTo>
                  <a:pt x="11391900" y="87312"/>
                </a:lnTo>
                <a:lnTo>
                  <a:pt x="11430000" y="68263"/>
                </a:lnTo>
                <a:lnTo>
                  <a:pt x="11466514" y="52388"/>
                </a:lnTo>
                <a:lnTo>
                  <a:pt x="11507788" y="36513"/>
                </a:lnTo>
                <a:lnTo>
                  <a:pt x="11553826" y="20638"/>
                </a:lnTo>
                <a:lnTo>
                  <a:pt x="11606214" y="9525"/>
                </a:lnTo>
                <a:lnTo>
                  <a:pt x="11666538" y="3175"/>
                </a:lnTo>
                <a:lnTo>
                  <a:pt x="11734800" y="0"/>
                </a:lnTo>
                <a:lnTo>
                  <a:pt x="11803064" y="3175"/>
                </a:lnTo>
                <a:lnTo>
                  <a:pt x="11863388" y="9525"/>
                </a:lnTo>
                <a:lnTo>
                  <a:pt x="11915776" y="20638"/>
                </a:lnTo>
                <a:lnTo>
                  <a:pt x="11961814" y="36513"/>
                </a:lnTo>
                <a:lnTo>
                  <a:pt x="12003088" y="52388"/>
                </a:lnTo>
                <a:lnTo>
                  <a:pt x="12039600" y="68263"/>
                </a:lnTo>
                <a:lnTo>
                  <a:pt x="12077700" y="87313"/>
                </a:lnTo>
                <a:lnTo>
                  <a:pt x="12115800" y="106363"/>
                </a:lnTo>
                <a:lnTo>
                  <a:pt x="12152314" y="125413"/>
                </a:lnTo>
                <a:lnTo>
                  <a:pt x="12192000" y="140677"/>
                </a:lnTo>
                <a:lnTo>
                  <a:pt x="12192000" y="885826"/>
                </a:lnTo>
                <a:lnTo>
                  <a:pt x="12191999" y="885826"/>
                </a:lnTo>
                <a:lnTo>
                  <a:pt x="12191999" y="3102054"/>
                </a:lnTo>
                <a:lnTo>
                  <a:pt x="0" y="3102054"/>
                </a:lnTo>
                <a:lnTo>
                  <a:pt x="0" y="638254"/>
                </a:lnTo>
                <a:lnTo>
                  <a:pt x="1" y="638254"/>
                </a:lnTo>
                <a:lnTo>
                  <a:pt x="1" y="176212"/>
                </a:lnTo>
                <a:lnTo>
                  <a:pt x="68264" y="174625"/>
                </a:lnTo>
                <a:lnTo>
                  <a:pt x="128589" y="166687"/>
                </a:lnTo>
                <a:lnTo>
                  <a:pt x="180976" y="155575"/>
                </a:lnTo>
                <a:lnTo>
                  <a:pt x="227014" y="141287"/>
                </a:lnTo>
                <a:lnTo>
                  <a:pt x="268289" y="125412"/>
                </a:lnTo>
                <a:lnTo>
                  <a:pt x="304801" y="106362"/>
                </a:lnTo>
                <a:lnTo>
                  <a:pt x="342901" y="87312"/>
                </a:lnTo>
                <a:lnTo>
                  <a:pt x="381001" y="68262"/>
                </a:lnTo>
                <a:lnTo>
                  <a:pt x="417514" y="52387"/>
                </a:lnTo>
                <a:lnTo>
                  <a:pt x="458789" y="36512"/>
                </a:lnTo>
                <a:lnTo>
                  <a:pt x="504826" y="20637"/>
                </a:lnTo>
                <a:lnTo>
                  <a:pt x="557214" y="9525"/>
                </a:lnTo>
                <a:lnTo>
                  <a:pt x="617539" y="3175"/>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p:cNvSpPr>
            <a:spLocks noGrp="1"/>
          </p:cNvSpPr>
          <p:nvPr>
            <p:ph type="ctrTitle"/>
          </p:nvPr>
        </p:nvSpPr>
        <p:spPr>
          <a:xfrm>
            <a:off x="755168" y="4292599"/>
            <a:ext cx="10681664" cy="1465771"/>
          </a:xfrm>
        </p:spPr>
        <p:txBody>
          <a:bodyPr>
            <a:normAutofit/>
          </a:bodyPr>
          <a:lstStyle/>
          <a:p>
            <a:r>
              <a:rPr lang="en-GB" sz="6000" i="1" dirty="0">
                <a:solidFill>
                  <a:schemeClr val="accent5">
                    <a:lumMod val="60000"/>
                    <a:lumOff val="40000"/>
                  </a:schemeClr>
                </a:solidFill>
                <a:latin typeface="Algerian" panose="04020705040A02060702" pitchFamily="82" charset="0"/>
              </a:rPr>
              <a:t>THANK YOU!!!</a:t>
            </a:r>
            <a:endParaRPr lang="en-US" sz="6000" i="1" dirty="0">
              <a:solidFill>
                <a:schemeClr val="accent5">
                  <a:lumMod val="60000"/>
                  <a:lumOff val="40000"/>
                </a:schemeClr>
              </a:solidFill>
              <a:latin typeface="Algerian" panose="04020705040A02060702" pitchFamily="82" charset="0"/>
            </a:endParaRPr>
          </a:p>
        </p:txBody>
      </p:sp>
      <p:sp>
        <p:nvSpPr>
          <p:cNvPr id="7" name="TextBox 6">
            <a:extLst>
              <a:ext uri="{FF2B5EF4-FFF2-40B4-BE49-F238E27FC236}">
                <a16:creationId xmlns:a16="http://schemas.microsoft.com/office/drawing/2014/main" id="{B80EF212-F7C1-4FAF-9457-73B588CA87E0}"/>
              </a:ext>
            </a:extLst>
          </p:cNvPr>
          <p:cNvSpPr txBox="1"/>
          <p:nvPr/>
        </p:nvSpPr>
        <p:spPr>
          <a:xfrm>
            <a:off x="9607639" y="3744082"/>
            <a:ext cx="258436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s://www.crookedbrains.net/2013/08/cool-flower-inspired-products-designs.html">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pic>
        <p:nvPicPr>
          <p:cNvPr id="5" name="Audio 4">
            <a:hlinkClick r:id="" action="ppaction://media"/>
            <a:extLst>
              <a:ext uri="{FF2B5EF4-FFF2-40B4-BE49-F238E27FC236}">
                <a16:creationId xmlns:a16="http://schemas.microsoft.com/office/drawing/2014/main" id="{F40A3793-70E0-4F3D-A8BB-478D7E37DBC4}"/>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569700" y="6235700"/>
            <a:ext cx="406400" cy="406400"/>
          </a:xfrm>
          <a:prstGeom prst="rect">
            <a:avLst/>
          </a:prstGeom>
        </p:spPr>
      </p:pic>
    </p:spTree>
    <p:extLst>
      <p:ext uri="{BB962C8B-B14F-4D97-AF65-F5344CB8AC3E}">
        <p14:creationId xmlns:p14="http://schemas.microsoft.com/office/powerpoint/2010/main" val="156257077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0145">
        <p15:prstTrans prst="crush"/>
      </p:transition>
    </mc:Choice>
    <mc:Fallback>
      <p:transition spd="slow" advTm="10145">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par>
                    <p:cTn id="7" fill="hold">
                      <p:stCondLst>
                        <p:cond delay="indefinite"/>
                      </p:stCondLst>
                      <p:childTnLst>
                        <p:par>
                          <p:cTn id="8" fill="hold">
                            <p:stCondLst>
                              <p:cond delay="0"/>
                            </p:stCondLst>
                            <p:childTnLst>
                              <p:par>
                                <p:cTn id="9" presetID="6" presetClass="emph" presetSubtype="0" fill="hold" grpId="0" nodeType="clickEffect">
                                  <p:stCondLst>
                                    <p:cond delay="0"/>
                                  </p:stCondLst>
                                  <p:childTnLst>
                                    <p:animScale>
                                      <p:cBhvr>
                                        <p:cTn id="10" dur="2000" fill="hold"/>
                                        <p:tgtEl>
                                          <p:spTgt spid="4"/>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1" fill="hold" display="0">
                  <p:stCondLst>
                    <p:cond delay="indefinite"/>
                  </p:stCondLst>
                  <p:endCondLst>
                    <p:cond evt="onStopAudio" delay="0">
                      <p:tgtEl>
                        <p:sldTgt/>
                      </p:tgtEl>
                    </p:cond>
                  </p:endCondLst>
                </p:cTn>
                <p:tgtEl>
                  <p:spTgt spid="5"/>
                </p:tgtEl>
              </p:cMediaNode>
            </p:audio>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5" name="Rectangle 10">
            <a:extLst>
              <a:ext uri="{FF2B5EF4-FFF2-40B4-BE49-F238E27FC236}">
                <a16:creationId xmlns:a16="http://schemas.microsoft.com/office/drawing/2014/main" id="{CA77D789-9DE0-43A3-B196-F13CFECFAC1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765051" y="382385"/>
            <a:ext cx="6015897" cy="1492132"/>
          </a:xfrm>
        </p:spPr>
        <p:txBody>
          <a:bodyPr>
            <a:normAutofit/>
          </a:bodyPr>
          <a:lstStyle/>
          <a:p>
            <a:r>
              <a:rPr lang="en-GB" i="1" dirty="0">
                <a:solidFill>
                  <a:srgbClr val="00B050"/>
                </a:solidFill>
                <a:latin typeface="Algerian" panose="04020705040A02060702" pitchFamily="82" charset="0"/>
              </a:rPr>
              <a:t>Reference</a:t>
            </a:r>
            <a:endParaRPr lang="en-US" i="1" dirty="0">
              <a:solidFill>
                <a:srgbClr val="00B050"/>
              </a:solidFill>
              <a:latin typeface="Algerian" panose="04020705040A02060702" pitchFamily="82" charset="0"/>
            </a:endParaRPr>
          </a:p>
        </p:txBody>
      </p:sp>
      <p:sp>
        <p:nvSpPr>
          <p:cNvPr id="16" name="Rectangle 12">
            <a:extLst>
              <a:ext uri="{FF2B5EF4-FFF2-40B4-BE49-F238E27FC236}">
                <a16:creationId xmlns:a16="http://schemas.microsoft.com/office/drawing/2014/main" id="{F9BC648B-BC3C-4674-B1FD-2F9F1C6D7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p:nvPr>
        </p:nvSpPr>
        <p:spPr>
          <a:xfrm>
            <a:off x="765051" y="2286001"/>
            <a:ext cx="6015897" cy="3593591"/>
          </a:xfrm>
        </p:spPr>
        <p:txBody>
          <a:bodyPr>
            <a:normAutofit/>
          </a:bodyPr>
          <a:lstStyle/>
          <a:p>
            <a:r>
              <a:rPr lang="en-US" dirty="0">
                <a:hlinkClick r:id="rId2" tooltip="E.C. Martins"/>
              </a:rPr>
              <a:t>Martins, E.C.</a:t>
            </a:r>
            <a:r>
              <a:rPr lang="en-US" dirty="0"/>
              <a:t> and </a:t>
            </a:r>
            <a:r>
              <a:rPr lang="en-US" dirty="0">
                <a:hlinkClick r:id="rId3" tooltip="F. Terblanche"/>
              </a:rPr>
              <a:t>Terblanche, F.</a:t>
            </a:r>
            <a:r>
              <a:rPr lang="en-US" dirty="0"/>
              <a:t> (2003), "Building organizational culture that stimulates creativity and innovation", </a:t>
            </a:r>
            <a:r>
              <a:rPr lang="en-US" i="1" dirty="0">
                <a:hlinkClick r:id="rId4"/>
              </a:rPr>
              <a:t>European Journal of Innovation Management</a:t>
            </a:r>
            <a:r>
              <a:rPr lang="en-US" dirty="0"/>
              <a:t>, Vol. 6 No. 1, pp. 64-74. </a:t>
            </a:r>
            <a:r>
              <a:rPr lang="en-US" dirty="0">
                <a:hlinkClick r:id="rId5" tooltip="DOI: https://doi.org/10.1108/14601060310456337"/>
              </a:rPr>
              <a:t>https://doi.org/10.1108/14601060310456337</a:t>
            </a:r>
            <a:br>
              <a:rPr lang="en-US" dirty="0"/>
            </a:br>
            <a:r>
              <a:rPr lang="en-US" dirty="0"/>
              <a:t>Publisher: MCB UP Ltd</a:t>
            </a:r>
            <a:br>
              <a:rPr lang="en-US" dirty="0"/>
            </a:br>
            <a:r>
              <a:rPr lang="en-US" dirty="0"/>
              <a:t>Copyright © 2003, MCB UP Limited</a:t>
            </a:r>
          </a:p>
          <a:p>
            <a:endParaRPr lang="en-US" dirty="0"/>
          </a:p>
        </p:txBody>
      </p:sp>
      <p:pic>
        <p:nvPicPr>
          <p:cNvPr id="5" name="Picture 4" descr="A close up of a flower&#10;&#10;Description automatically generated">
            <a:extLst>
              <a:ext uri="{FF2B5EF4-FFF2-40B4-BE49-F238E27FC236}">
                <a16:creationId xmlns:a16="http://schemas.microsoft.com/office/drawing/2014/main" id="{6242FCB2-0CFA-4E8B-8C69-A1484037C864}"/>
              </a:ext>
            </a:extLst>
          </p:cNvPr>
          <p:cNvPicPr>
            <a:picLocks noChangeAspect="1"/>
          </p:cNvPicPr>
          <p:nvPr/>
        </p:nvPicPr>
        <p:blipFill rotWithShape="1">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rcRect l="32014" r="20196" b="1"/>
          <a:stretch/>
        </p:blipFill>
        <p:spPr>
          <a:xfrm>
            <a:off x="7389812" y="10"/>
            <a:ext cx="4802188" cy="6857990"/>
          </a:xfrm>
          <a:custGeom>
            <a:avLst/>
            <a:gdLst/>
            <a:ahLst/>
            <a:cxnLst/>
            <a:rect l="l" t="t" r="r" b="b"/>
            <a:pathLst>
              <a:path w="4802188" h="6858000">
                <a:moveTo>
                  <a:pt x="0" y="0"/>
                </a:moveTo>
                <a:lnTo>
                  <a:pt x="4802188" y="0"/>
                </a:lnTo>
                <a:lnTo>
                  <a:pt x="4802188" y="6858000"/>
                </a:lnTo>
                <a:lnTo>
                  <a:pt x="0" y="6858000"/>
                </a:lnTo>
                <a:lnTo>
                  <a:pt x="4763" y="6791325"/>
                </a:lnTo>
                <a:lnTo>
                  <a:pt x="12700" y="6735762"/>
                </a:lnTo>
                <a:lnTo>
                  <a:pt x="22225" y="6683375"/>
                </a:lnTo>
                <a:lnTo>
                  <a:pt x="38100" y="6640512"/>
                </a:lnTo>
                <a:lnTo>
                  <a:pt x="53975" y="6597650"/>
                </a:lnTo>
                <a:lnTo>
                  <a:pt x="73025" y="6561137"/>
                </a:lnTo>
                <a:lnTo>
                  <a:pt x="92075" y="6523037"/>
                </a:lnTo>
                <a:lnTo>
                  <a:pt x="109538" y="6488112"/>
                </a:lnTo>
                <a:lnTo>
                  <a:pt x="127000" y="6448425"/>
                </a:lnTo>
                <a:lnTo>
                  <a:pt x="142875" y="6407150"/>
                </a:lnTo>
                <a:lnTo>
                  <a:pt x="157163" y="6361112"/>
                </a:lnTo>
                <a:lnTo>
                  <a:pt x="168275" y="6311900"/>
                </a:lnTo>
                <a:lnTo>
                  <a:pt x="176213" y="6251575"/>
                </a:lnTo>
                <a:lnTo>
                  <a:pt x="179388" y="6183312"/>
                </a:lnTo>
                <a:lnTo>
                  <a:pt x="176213" y="6113462"/>
                </a:lnTo>
                <a:lnTo>
                  <a:pt x="168275" y="6056312"/>
                </a:lnTo>
                <a:lnTo>
                  <a:pt x="157163" y="6003925"/>
                </a:lnTo>
                <a:lnTo>
                  <a:pt x="142875" y="5956300"/>
                </a:lnTo>
                <a:lnTo>
                  <a:pt x="127000" y="5915025"/>
                </a:lnTo>
                <a:lnTo>
                  <a:pt x="107950" y="5876925"/>
                </a:lnTo>
                <a:lnTo>
                  <a:pt x="88900" y="5840412"/>
                </a:lnTo>
                <a:lnTo>
                  <a:pt x="69850" y="5802312"/>
                </a:lnTo>
                <a:lnTo>
                  <a:pt x="52388" y="5762625"/>
                </a:lnTo>
                <a:lnTo>
                  <a:pt x="34925" y="5721350"/>
                </a:lnTo>
                <a:lnTo>
                  <a:pt x="20638" y="5675312"/>
                </a:lnTo>
                <a:lnTo>
                  <a:pt x="11113" y="5622925"/>
                </a:lnTo>
                <a:lnTo>
                  <a:pt x="1588" y="5562600"/>
                </a:lnTo>
                <a:lnTo>
                  <a:pt x="0" y="5494337"/>
                </a:lnTo>
                <a:lnTo>
                  <a:pt x="1588" y="5426075"/>
                </a:lnTo>
                <a:lnTo>
                  <a:pt x="11113" y="5365750"/>
                </a:lnTo>
                <a:lnTo>
                  <a:pt x="20638" y="5313362"/>
                </a:lnTo>
                <a:lnTo>
                  <a:pt x="34925" y="5268912"/>
                </a:lnTo>
                <a:lnTo>
                  <a:pt x="52388" y="5226050"/>
                </a:lnTo>
                <a:lnTo>
                  <a:pt x="69850" y="5186362"/>
                </a:lnTo>
                <a:lnTo>
                  <a:pt x="88900" y="5149850"/>
                </a:lnTo>
                <a:lnTo>
                  <a:pt x="107950" y="5114925"/>
                </a:lnTo>
                <a:lnTo>
                  <a:pt x="127000" y="5075237"/>
                </a:lnTo>
                <a:lnTo>
                  <a:pt x="142875" y="5033962"/>
                </a:lnTo>
                <a:lnTo>
                  <a:pt x="157163" y="4987925"/>
                </a:lnTo>
                <a:lnTo>
                  <a:pt x="168275" y="4935537"/>
                </a:lnTo>
                <a:lnTo>
                  <a:pt x="176213" y="4875212"/>
                </a:lnTo>
                <a:lnTo>
                  <a:pt x="179388" y="4806950"/>
                </a:lnTo>
                <a:lnTo>
                  <a:pt x="176213" y="4738687"/>
                </a:lnTo>
                <a:lnTo>
                  <a:pt x="168275" y="4678362"/>
                </a:lnTo>
                <a:lnTo>
                  <a:pt x="157163" y="4625975"/>
                </a:lnTo>
                <a:lnTo>
                  <a:pt x="142875" y="4579937"/>
                </a:lnTo>
                <a:lnTo>
                  <a:pt x="127000" y="4537075"/>
                </a:lnTo>
                <a:lnTo>
                  <a:pt x="107950" y="4498975"/>
                </a:lnTo>
                <a:lnTo>
                  <a:pt x="69850" y="4424362"/>
                </a:lnTo>
                <a:lnTo>
                  <a:pt x="52388" y="4386262"/>
                </a:lnTo>
                <a:lnTo>
                  <a:pt x="34925" y="4343400"/>
                </a:lnTo>
                <a:lnTo>
                  <a:pt x="20638" y="4297362"/>
                </a:lnTo>
                <a:lnTo>
                  <a:pt x="11113" y="4244975"/>
                </a:lnTo>
                <a:lnTo>
                  <a:pt x="1588" y="4186237"/>
                </a:lnTo>
                <a:lnTo>
                  <a:pt x="0" y="4116387"/>
                </a:lnTo>
                <a:lnTo>
                  <a:pt x="1588" y="4048125"/>
                </a:lnTo>
                <a:lnTo>
                  <a:pt x="11113" y="3987800"/>
                </a:lnTo>
                <a:lnTo>
                  <a:pt x="20638" y="3935412"/>
                </a:lnTo>
                <a:lnTo>
                  <a:pt x="34925" y="3890962"/>
                </a:lnTo>
                <a:lnTo>
                  <a:pt x="52388" y="3848100"/>
                </a:lnTo>
                <a:lnTo>
                  <a:pt x="69850" y="3811587"/>
                </a:lnTo>
                <a:lnTo>
                  <a:pt x="107950" y="3736975"/>
                </a:lnTo>
                <a:lnTo>
                  <a:pt x="127000" y="3697287"/>
                </a:lnTo>
                <a:lnTo>
                  <a:pt x="142875" y="3656012"/>
                </a:lnTo>
                <a:lnTo>
                  <a:pt x="157163" y="3609975"/>
                </a:lnTo>
                <a:lnTo>
                  <a:pt x="168275" y="3557587"/>
                </a:lnTo>
                <a:lnTo>
                  <a:pt x="176213" y="3497262"/>
                </a:lnTo>
                <a:lnTo>
                  <a:pt x="179388" y="3427412"/>
                </a:lnTo>
                <a:lnTo>
                  <a:pt x="176213" y="3360737"/>
                </a:lnTo>
                <a:lnTo>
                  <a:pt x="168275" y="3300412"/>
                </a:lnTo>
                <a:lnTo>
                  <a:pt x="157163" y="3248025"/>
                </a:lnTo>
                <a:lnTo>
                  <a:pt x="142875" y="3201987"/>
                </a:lnTo>
                <a:lnTo>
                  <a:pt x="127000" y="3160712"/>
                </a:lnTo>
                <a:lnTo>
                  <a:pt x="107950" y="3121025"/>
                </a:lnTo>
                <a:lnTo>
                  <a:pt x="88900" y="3084512"/>
                </a:lnTo>
                <a:lnTo>
                  <a:pt x="69850" y="3046412"/>
                </a:lnTo>
                <a:lnTo>
                  <a:pt x="52388" y="3009900"/>
                </a:lnTo>
                <a:lnTo>
                  <a:pt x="34925" y="2967037"/>
                </a:lnTo>
                <a:lnTo>
                  <a:pt x="20638" y="2922587"/>
                </a:lnTo>
                <a:lnTo>
                  <a:pt x="11113" y="2868612"/>
                </a:lnTo>
                <a:lnTo>
                  <a:pt x="1588" y="2809875"/>
                </a:lnTo>
                <a:lnTo>
                  <a:pt x="0" y="2741612"/>
                </a:lnTo>
                <a:lnTo>
                  <a:pt x="1588" y="2671762"/>
                </a:lnTo>
                <a:lnTo>
                  <a:pt x="11113" y="2613025"/>
                </a:lnTo>
                <a:lnTo>
                  <a:pt x="20638" y="2560637"/>
                </a:lnTo>
                <a:lnTo>
                  <a:pt x="34925" y="2513012"/>
                </a:lnTo>
                <a:lnTo>
                  <a:pt x="52388" y="2471737"/>
                </a:lnTo>
                <a:lnTo>
                  <a:pt x="69850" y="2433637"/>
                </a:lnTo>
                <a:lnTo>
                  <a:pt x="88900" y="2395537"/>
                </a:lnTo>
                <a:lnTo>
                  <a:pt x="107950" y="2359025"/>
                </a:lnTo>
                <a:lnTo>
                  <a:pt x="127000" y="2319337"/>
                </a:lnTo>
                <a:lnTo>
                  <a:pt x="142875" y="2278062"/>
                </a:lnTo>
                <a:lnTo>
                  <a:pt x="157163" y="2232025"/>
                </a:lnTo>
                <a:lnTo>
                  <a:pt x="168275" y="2179637"/>
                </a:lnTo>
                <a:lnTo>
                  <a:pt x="176213" y="2119312"/>
                </a:lnTo>
                <a:lnTo>
                  <a:pt x="179388" y="2051050"/>
                </a:lnTo>
                <a:lnTo>
                  <a:pt x="176213" y="1982787"/>
                </a:lnTo>
                <a:lnTo>
                  <a:pt x="168275" y="1922462"/>
                </a:lnTo>
                <a:lnTo>
                  <a:pt x="157163" y="1870075"/>
                </a:lnTo>
                <a:lnTo>
                  <a:pt x="142875" y="1824037"/>
                </a:lnTo>
                <a:lnTo>
                  <a:pt x="127000" y="1782762"/>
                </a:lnTo>
                <a:lnTo>
                  <a:pt x="107950" y="1743075"/>
                </a:lnTo>
                <a:lnTo>
                  <a:pt x="88900" y="1708150"/>
                </a:lnTo>
                <a:lnTo>
                  <a:pt x="69850" y="1671637"/>
                </a:lnTo>
                <a:lnTo>
                  <a:pt x="52388" y="1631950"/>
                </a:lnTo>
                <a:lnTo>
                  <a:pt x="34925" y="1589087"/>
                </a:lnTo>
                <a:lnTo>
                  <a:pt x="20638" y="1544637"/>
                </a:lnTo>
                <a:lnTo>
                  <a:pt x="11113" y="1492250"/>
                </a:lnTo>
                <a:lnTo>
                  <a:pt x="1588" y="1431925"/>
                </a:lnTo>
                <a:lnTo>
                  <a:pt x="0" y="1363662"/>
                </a:lnTo>
                <a:lnTo>
                  <a:pt x="1588" y="1295400"/>
                </a:lnTo>
                <a:lnTo>
                  <a:pt x="11113" y="1235075"/>
                </a:lnTo>
                <a:lnTo>
                  <a:pt x="20638" y="1182687"/>
                </a:lnTo>
                <a:lnTo>
                  <a:pt x="34925" y="1136650"/>
                </a:lnTo>
                <a:lnTo>
                  <a:pt x="52388" y="1095375"/>
                </a:lnTo>
                <a:lnTo>
                  <a:pt x="69850" y="1055687"/>
                </a:lnTo>
                <a:lnTo>
                  <a:pt x="88900" y="1017587"/>
                </a:lnTo>
                <a:lnTo>
                  <a:pt x="107950" y="981075"/>
                </a:lnTo>
                <a:lnTo>
                  <a:pt x="127000" y="942975"/>
                </a:lnTo>
                <a:lnTo>
                  <a:pt x="142875" y="901700"/>
                </a:lnTo>
                <a:lnTo>
                  <a:pt x="157163" y="854075"/>
                </a:lnTo>
                <a:lnTo>
                  <a:pt x="168275" y="801687"/>
                </a:lnTo>
                <a:lnTo>
                  <a:pt x="176213" y="744537"/>
                </a:lnTo>
                <a:lnTo>
                  <a:pt x="179388" y="673100"/>
                </a:lnTo>
                <a:lnTo>
                  <a:pt x="176213" y="606425"/>
                </a:lnTo>
                <a:lnTo>
                  <a:pt x="168275" y="546100"/>
                </a:lnTo>
                <a:lnTo>
                  <a:pt x="157163" y="496887"/>
                </a:lnTo>
                <a:lnTo>
                  <a:pt x="142875" y="450850"/>
                </a:lnTo>
                <a:lnTo>
                  <a:pt x="127000" y="409575"/>
                </a:lnTo>
                <a:lnTo>
                  <a:pt x="109538" y="369887"/>
                </a:lnTo>
                <a:lnTo>
                  <a:pt x="92075" y="334962"/>
                </a:lnTo>
                <a:lnTo>
                  <a:pt x="73025" y="296862"/>
                </a:lnTo>
                <a:lnTo>
                  <a:pt x="53975" y="260350"/>
                </a:lnTo>
                <a:lnTo>
                  <a:pt x="38100" y="217487"/>
                </a:lnTo>
                <a:lnTo>
                  <a:pt x="22225" y="174625"/>
                </a:lnTo>
                <a:lnTo>
                  <a:pt x="12700" y="122237"/>
                </a:lnTo>
                <a:lnTo>
                  <a:pt x="4763" y="66675"/>
                </a:lnTo>
                <a:close/>
              </a:path>
            </a:pathLst>
          </a:custGeom>
        </p:spPr>
      </p:pic>
      <p:sp>
        <p:nvSpPr>
          <p:cNvPr id="6" name="TextBox 5">
            <a:extLst>
              <a:ext uri="{FF2B5EF4-FFF2-40B4-BE49-F238E27FC236}">
                <a16:creationId xmlns:a16="http://schemas.microsoft.com/office/drawing/2014/main" id="{4EE40970-D878-4042-970C-1ECD2B99D7DD}"/>
              </a:ext>
            </a:extLst>
          </p:cNvPr>
          <p:cNvSpPr txBox="1"/>
          <p:nvPr/>
        </p:nvSpPr>
        <p:spPr>
          <a:xfrm>
            <a:off x="9607639" y="6657945"/>
            <a:ext cx="2584361" cy="200055"/>
          </a:xfrm>
          <a:prstGeom prst="rect">
            <a:avLst/>
          </a:prstGeom>
          <a:solidFill>
            <a:srgbClr val="000000"/>
          </a:solidFill>
        </p:spPr>
        <p:txBody>
          <a:bodyPr wrap="none" rtlCol="0">
            <a:spAutoFit/>
          </a:bodyPr>
          <a:lstStyle/>
          <a:p>
            <a:pPr algn="r">
              <a:spcAft>
                <a:spcPts val="600"/>
              </a:spcAft>
            </a:pPr>
            <a:r>
              <a:rPr lang="en-GB" sz="700">
                <a:solidFill>
                  <a:srgbClr val="FFFFFF"/>
                </a:solidFill>
                <a:hlinkClick r:id="rId7" tooltip="http://www.messersmith.name/wordpress/2010/07/23/flowermania/">
                  <a:extLst>
                    <a:ext uri="{A12FA001-AC4F-418D-AE19-62706E023703}">
                      <ahyp:hlinkClr xmlns:ahyp="http://schemas.microsoft.com/office/drawing/2018/hyperlinkcolor" val="tx"/>
                    </a:ext>
                  </a:extLst>
                </a:hlinkClick>
              </a:rPr>
              <a:t>This Photo</a:t>
            </a:r>
            <a:r>
              <a:rPr lang="en-GB" sz="700">
                <a:solidFill>
                  <a:srgbClr val="FFFFFF"/>
                </a:solidFill>
              </a:rPr>
              <a:t> by Unknown Author is licensed under </a:t>
            </a:r>
            <a:r>
              <a:rPr lang="en-GB" sz="700">
                <a:solidFill>
                  <a:srgbClr val="FFFFFF"/>
                </a:solidFill>
                <a:hlinkClick r:id="rId8" tooltip="https://creativecommons.org/licenses/by-nc-sa/3.0/">
                  <a:extLst>
                    <a:ext uri="{A12FA001-AC4F-418D-AE19-62706E023703}">
                      <ahyp:hlinkClr xmlns:ahyp="http://schemas.microsoft.com/office/drawing/2018/hyperlinkcolor" val="tx"/>
                    </a:ext>
                  </a:extLst>
                </a:hlinkClick>
              </a:rPr>
              <a:t>CC BY-SA-NC</a:t>
            </a:r>
            <a:endParaRPr lang="en-GB" sz="700">
              <a:solidFill>
                <a:srgbClr val="FFFFFF"/>
              </a:solidFill>
            </a:endParaRPr>
          </a:p>
        </p:txBody>
      </p:sp>
    </p:spTree>
    <p:extLst>
      <p:ext uri="{BB962C8B-B14F-4D97-AF65-F5344CB8AC3E}">
        <p14:creationId xmlns:p14="http://schemas.microsoft.com/office/powerpoint/2010/main" val="3347362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38D088-32D3-4ABA-97FF-5446F4387FAD}"/>
              </a:ext>
            </a:extLst>
          </p:cNvPr>
          <p:cNvSpPr txBox="1"/>
          <p:nvPr/>
        </p:nvSpPr>
        <p:spPr>
          <a:xfrm>
            <a:off x="3627120" y="295275"/>
            <a:ext cx="8012430" cy="7294305"/>
          </a:xfrm>
          <a:prstGeom prst="rect">
            <a:avLst/>
          </a:prstGeom>
          <a:noFill/>
        </p:spPr>
        <p:txBody>
          <a:bodyPr wrap="square" rtlCol="0">
            <a:spAutoFit/>
          </a:bodyPr>
          <a:lstStyle/>
          <a:p>
            <a:r>
              <a:rPr lang="en-US" dirty="0"/>
              <a:t>Kleber. (2019, June 14). </a:t>
            </a:r>
            <a:r>
              <a:rPr lang="en-US" i="1" dirty="0"/>
              <a:t>Open and Closed Innovation: what are the differences?</a:t>
            </a:r>
            <a:r>
              <a:rPr lang="en-US" dirty="0"/>
              <a:t> Retrieved from MJV: </a:t>
            </a:r>
            <a:r>
              <a:rPr lang="en-US" dirty="0">
                <a:hlinkClick r:id="rId2"/>
              </a:rPr>
              <a:t>https://www.mjvinnovation.com/blog/open-and-closed-innovation-what-are-the-differences/</a:t>
            </a:r>
            <a:endParaRPr lang="en-US" dirty="0"/>
          </a:p>
          <a:p>
            <a:endParaRPr lang="en-GB" dirty="0"/>
          </a:p>
          <a:p>
            <a:r>
              <a:rPr lang="en-US" dirty="0"/>
              <a:t>Landry, L. (2017, December 21). </a:t>
            </a:r>
            <a:r>
              <a:rPr lang="en-US" i="1" dirty="0"/>
              <a:t>Northeastern University Blogs</a:t>
            </a:r>
            <a:r>
              <a:rPr lang="en-US" dirty="0"/>
              <a:t>. Retrieved from THE INNOVATION PROCESS: A STEP-BY-STEP GUIDE: </a:t>
            </a:r>
            <a:r>
              <a:rPr lang="en-US" dirty="0">
                <a:hlinkClick r:id="rId3"/>
              </a:rPr>
              <a:t>https://www.northeastern.edu/graduate/blog/innovation-process/</a:t>
            </a:r>
            <a:endParaRPr lang="en-US" dirty="0"/>
          </a:p>
          <a:p>
            <a:endParaRPr lang="en-GB" dirty="0"/>
          </a:p>
          <a:p>
            <a:r>
              <a:rPr lang="en-US" dirty="0"/>
              <a:t>Landry, L. (2017, December 21). </a:t>
            </a:r>
            <a:r>
              <a:rPr lang="en-US" i="1" dirty="0"/>
              <a:t>THE INNOVATION PROCESS: A STEP-BY-STEP GUIDE</a:t>
            </a:r>
            <a:r>
              <a:rPr lang="en-US" dirty="0"/>
              <a:t>. Retrieved from Northeastern.edu: </a:t>
            </a:r>
            <a:r>
              <a:rPr lang="en-US" dirty="0">
                <a:hlinkClick r:id="rId3"/>
              </a:rPr>
              <a:t>https://www.northeastern.edu/graduate/blog/innovation-process/</a:t>
            </a:r>
            <a:endParaRPr lang="en-US" dirty="0"/>
          </a:p>
          <a:p>
            <a:endParaRPr lang="en-GB" dirty="0"/>
          </a:p>
          <a:p>
            <a:r>
              <a:rPr lang="en-US" dirty="0"/>
              <a:t>Leunendock, M. (2017). </a:t>
            </a:r>
            <a:r>
              <a:rPr lang="en-US" i="1" dirty="0"/>
              <a:t>The Innovation Process: Definition, Models, Tips</a:t>
            </a:r>
            <a:r>
              <a:rPr lang="en-US" dirty="0"/>
              <a:t>. Retrieved from Cleverism: </a:t>
            </a:r>
            <a:r>
              <a:rPr lang="en-US" dirty="0">
                <a:hlinkClick r:id="rId4"/>
              </a:rPr>
              <a:t>https://www.cleverism.com/innovation-process-definition-models-tips/</a:t>
            </a:r>
            <a:endParaRPr lang="en-US" dirty="0"/>
          </a:p>
          <a:p>
            <a:endParaRPr lang="en-US" dirty="0"/>
          </a:p>
          <a:p>
            <a:r>
              <a:rPr lang="en-US" dirty="0"/>
              <a:t>Luenendonk, M. (2017, January 22). </a:t>
            </a:r>
            <a:r>
              <a:rPr lang="en-US" i="1" dirty="0"/>
              <a:t>The Innovation Process: Definition, Models, Tips </a:t>
            </a:r>
            <a:r>
              <a:rPr lang="en-US" dirty="0"/>
              <a:t>. Retrieved from Cleverism: </a:t>
            </a:r>
            <a:r>
              <a:rPr lang="en-US" dirty="0">
                <a:hlinkClick r:id="rId4"/>
              </a:rPr>
              <a:t>https://www.cleverism.com/innovation-process-definition-models-tips/</a:t>
            </a:r>
            <a:endParaRPr lang="en-US" dirty="0"/>
          </a:p>
          <a:p>
            <a:endParaRPr lang="en-GB" dirty="0"/>
          </a:p>
          <a:p>
            <a:r>
              <a:rPr lang="en-US" dirty="0"/>
              <a:t>Mariello, A. (2007, April 1). </a:t>
            </a:r>
            <a:r>
              <a:rPr lang="en-US" i="1" dirty="0"/>
              <a:t>The Five Stages of Successful Innovation</a:t>
            </a:r>
            <a:r>
              <a:rPr lang="en-US" dirty="0"/>
              <a:t>. Retrieved from MIT Slogan Management Review: </a:t>
            </a:r>
            <a:r>
              <a:rPr lang="en-US" dirty="0">
                <a:hlinkClick r:id="rId5"/>
              </a:rPr>
              <a:t>https://sloanreview.mit.edu/article/the-five-stages-of-successful-innovation</a:t>
            </a:r>
            <a:endParaRPr lang="en-US" dirty="0"/>
          </a:p>
          <a:p>
            <a:endParaRPr lang="en-GB" dirty="0"/>
          </a:p>
          <a:p>
            <a:endParaRPr lang="en-US" dirty="0"/>
          </a:p>
          <a:p>
            <a:endParaRPr lang="en-US" dirty="0"/>
          </a:p>
          <a:p>
            <a:endParaRPr lang="en-GB" dirty="0"/>
          </a:p>
        </p:txBody>
      </p:sp>
      <p:pic>
        <p:nvPicPr>
          <p:cNvPr id="7" name="Picture 6" descr="A picture containing cake, table, animal, flower&#10;&#10;Description automatically generated">
            <a:extLst>
              <a:ext uri="{FF2B5EF4-FFF2-40B4-BE49-F238E27FC236}">
                <a16:creationId xmlns:a16="http://schemas.microsoft.com/office/drawing/2014/main" id="{C6D90EA5-9AE7-4824-B694-35E59D80E32E}"/>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0" y="0"/>
            <a:ext cx="3627120" cy="6858000"/>
          </a:xfrm>
          <a:prstGeom prst="rect">
            <a:avLst/>
          </a:prstGeom>
        </p:spPr>
      </p:pic>
    </p:spTree>
    <p:extLst>
      <p:ext uri="{BB962C8B-B14F-4D97-AF65-F5344CB8AC3E}">
        <p14:creationId xmlns:p14="http://schemas.microsoft.com/office/powerpoint/2010/main" val="25551578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0960080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4|1.8"/>
</p:tagLst>
</file>

<file path=ppt/tags/tag2.xml><?xml version="1.0" encoding="utf-8"?>
<p:tagLst xmlns:a="http://schemas.openxmlformats.org/drawingml/2006/main" xmlns:r="http://schemas.openxmlformats.org/officeDocument/2006/relationships" xmlns:p="http://schemas.openxmlformats.org/presentationml/2006/main">
  <p:tag name="TIMING" val="|0|0|1.2|2|12.5"/>
</p:tagLst>
</file>

<file path=ppt/tags/tag3.xml><?xml version="1.0" encoding="utf-8"?>
<p:tagLst xmlns:a="http://schemas.openxmlformats.org/drawingml/2006/main" xmlns:r="http://schemas.openxmlformats.org/officeDocument/2006/relationships" xmlns:p="http://schemas.openxmlformats.org/presentationml/2006/main">
  <p:tag name="TIMING" val="|0|1.6|1.4|1.7"/>
</p:tagLst>
</file>

<file path=ppt/tags/tag4.xml><?xml version="1.0" encoding="utf-8"?>
<p:tagLst xmlns:a="http://schemas.openxmlformats.org/drawingml/2006/main" xmlns:r="http://schemas.openxmlformats.org/officeDocument/2006/relationships" xmlns:p="http://schemas.openxmlformats.org/presentationml/2006/main">
  <p:tag name="TIMING" val="|0.1|0.1|1.3|4.6"/>
</p:tagLst>
</file>

<file path=ppt/tags/tag5.xml><?xml version="1.0" encoding="utf-8"?>
<p:tagLst xmlns:a="http://schemas.openxmlformats.org/drawingml/2006/main" xmlns:r="http://schemas.openxmlformats.org/officeDocument/2006/relationships" xmlns:p="http://schemas.openxmlformats.org/presentationml/2006/main">
  <p:tag name="TIMING" val="|0|0.5|8.7"/>
</p:tagLst>
</file>

<file path=ppt/tags/tag6.xml><?xml version="1.0" encoding="utf-8"?>
<p:tagLst xmlns:a="http://schemas.openxmlformats.org/drawingml/2006/main" xmlns:r="http://schemas.openxmlformats.org/officeDocument/2006/relationships" xmlns:p="http://schemas.openxmlformats.org/presentationml/2006/main">
  <p:tag name="TIMING" val="|0.5|1.9|5.1"/>
</p:tagLst>
</file>

<file path=ppt/tags/tag7.xml><?xml version="1.0" encoding="utf-8"?>
<p:tagLst xmlns:a="http://schemas.openxmlformats.org/drawingml/2006/main" xmlns:r="http://schemas.openxmlformats.org/officeDocument/2006/relationships" xmlns:p="http://schemas.openxmlformats.org/presentationml/2006/main">
  <p:tag name="TIMING" val="|0.6|2.2"/>
</p:tagLst>
</file>

<file path=ppt/tags/tag8.xml><?xml version="1.0" encoding="utf-8"?>
<p:tagLst xmlns:a="http://schemas.openxmlformats.org/drawingml/2006/main" xmlns:r="http://schemas.openxmlformats.org/officeDocument/2006/relationships" xmlns:p="http://schemas.openxmlformats.org/presentationml/2006/main">
  <p:tag name="TIMING" val="|0|0.9|1.3|0.9"/>
</p:tagLst>
</file>

<file path=ppt/tags/tag9.xml><?xml version="1.0" encoding="utf-8"?>
<p:tagLst xmlns:a="http://schemas.openxmlformats.org/drawingml/2006/main" xmlns:r="http://schemas.openxmlformats.org/officeDocument/2006/relationships" xmlns:p="http://schemas.openxmlformats.org/presentationml/2006/main">
  <p:tag name="TIMING" val="|0|0.9|2.2|0.9"/>
</p:tagLst>
</file>

<file path=ppt/tags/tag10.xml><?xml version="1.0" encoding="utf-8"?>
<p:tagLst xmlns:a="http://schemas.openxmlformats.org/drawingml/2006/main" xmlns:r="http://schemas.openxmlformats.org/officeDocument/2006/relationships" xmlns:p="http://schemas.openxmlformats.org/presentationml/2006/main">
  <p:tag name="TIMING" val="|0|0.5|0.9|0.9"/>
</p:tagLst>
</file>

<file path=ppt/tags/tag11.xml><?xml version="1.0" encoding="utf-8"?>
<p:tagLst xmlns:a="http://schemas.openxmlformats.org/drawingml/2006/main" xmlns:r="http://schemas.openxmlformats.org/officeDocument/2006/relationships" xmlns:p="http://schemas.openxmlformats.org/presentationml/2006/main">
  <p:tag name="TIMING" val="|0|0.5|3.7"/>
</p:tagLst>
</file>

<file path=ppt/tags/tag12.xml><?xml version="1.0" encoding="utf-8"?>
<p:tagLst xmlns:a="http://schemas.openxmlformats.org/drawingml/2006/main" xmlns:r="http://schemas.openxmlformats.org/officeDocument/2006/relationships" xmlns:p="http://schemas.openxmlformats.org/presentationml/2006/main">
  <p:tag name="TIMING" val="|0|0.8|3.5|2.7"/>
</p:tagLst>
</file>

<file path=ppt/tags/tag13.xml><?xml version="1.0" encoding="utf-8"?>
<p:tagLst xmlns:a="http://schemas.openxmlformats.org/drawingml/2006/main" xmlns:r="http://schemas.openxmlformats.org/officeDocument/2006/relationships" xmlns:p="http://schemas.openxmlformats.org/presentationml/2006/main">
  <p:tag name="TIMING" val="|0|0.9|4.7"/>
</p:tagLst>
</file>

<file path=ppt/tags/tag14.xml><?xml version="1.0" encoding="utf-8"?>
<p:tagLst xmlns:a="http://schemas.openxmlformats.org/drawingml/2006/main" xmlns:r="http://schemas.openxmlformats.org/officeDocument/2006/relationships" xmlns:p="http://schemas.openxmlformats.org/presentationml/2006/main">
  <p:tag name="TIMING" val="|1.2|1.4|0.8"/>
</p:tagLst>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ill Sans MT" panose="020B0502020104020203"/>
        <a:ea typeface=""/>
        <a:cs typeface=""/>
        <a:font script="Grek" typeface="Corbel"/>
        <a:font script="Cyrl" typeface="Corbel"/>
        <a:font script="Jpan" typeface="メイリオ"/>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docProps/app.xml><?xml version="1.0" encoding="utf-8"?>
<Properties xmlns="http://schemas.openxmlformats.org/officeDocument/2006/extended-properties" xmlns:vt="http://schemas.openxmlformats.org/officeDocument/2006/docPropsVTypes">
  <TotalTime>304</TotalTime>
  <Words>1615</Words>
  <Application>Microsoft Office PowerPoint</Application>
  <PresentationFormat>Widescreen</PresentationFormat>
  <Paragraphs>74</Paragraphs>
  <Slides>18</Slides>
  <Notes>0</Notes>
  <HiddenSlides>0</HiddenSlides>
  <MMClips>15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Algerian</vt:lpstr>
      <vt:lpstr>Arial</vt:lpstr>
      <vt:lpstr>Calibri</vt:lpstr>
      <vt:lpstr>Gill Sans MT</vt:lpstr>
      <vt:lpstr>Impact</vt:lpstr>
      <vt:lpstr>Badge</vt:lpstr>
      <vt:lpstr>Innovation and Creativity for a Business Advantage</vt:lpstr>
      <vt:lpstr>Introduction</vt:lpstr>
      <vt:lpstr>Creativity and Innovation</vt:lpstr>
      <vt:lpstr>Creativity and Innovation in Business</vt:lpstr>
      <vt:lpstr>Creativity and Innovation in Business</vt:lpstr>
      <vt:lpstr>Models of Innovation</vt:lpstr>
      <vt:lpstr>Claire’s Flower and Creativity</vt:lpstr>
      <vt:lpstr>Claire’s Flowers and Innovation</vt:lpstr>
      <vt:lpstr>Creativity, Innovation and Human Psychology</vt:lpstr>
      <vt:lpstr>Further Opportunities</vt:lpstr>
      <vt:lpstr>Critical Analysis against Traditional Florist</vt:lpstr>
      <vt:lpstr>SWOT Analysis of Claire’s Flowers</vt:lpstr>
      <vt:lpstr>Gibb’s Reflective Cycle</vt:lpstr>
      <vt:lpstr>Conclusion</vt:lpstr>
      <vt:lpstr>THANK YOU!!!</vt:lpstr>
      <vt:lpstr>Reference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Innovation and Creativity for a Business Advantage</dc:title>
  <dc:creator>Asma Chowdhury</dc:creator>
  <cp:lastModifiedBy>Asma Chowdhury</cp:lastModifiedBy>
  <cp:revision>19</cp:revision>
  <dcterms:created xsi:type="dcterms:W3CDTF">2020-07-09T12:29:39Z</dcterms:created>
  <dcterms:modified xsi:type="dcterms:W3CDTF">2020-07-09T21:42:30Z</dcterms:modified>
</cp:coreProperties>
</file>