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277" r:id="rId3"/>
    <p:sldId id="278" r:id="rId4"/>
    <p:sldId id="279" r:id="rId5"/>
    <p:sldId id="342" r:id="rId6"/>
    <p:sldId id="336" r:id="rId7"/>
    <p:sldId id="337" r:id="rId8"/>
    <p:sldId id="338" r:id="rId9"/>
    <p:sldId id="339" r:id="rId10"/>
    <p:sldId id="343" r:id="rId11"/>
    <p:sldId id="291" r:id="rId12"/>
    <p:sldId id="292" r:id="rId13"/>
    <p:sldId id="293" r:id="rId14"/>
    <p:sldId id="294" r:id="rId15"/>
    <p:sldId id="295" r:id="rId16"/>
    <p:sldId id="296" r:id="rId17"/>
    <p:sldId id="345" r:id="rId18"/>
    <p:sldId id="341" r:id="rId19"/>
    <p:sldId id="340" r:id="rId20"/>
    <p:sldId id="303" r:id="rId21"/>
    <p:sldId id="285" r:id="rId22"/>
    <p:sldId id="326" r:id="rId23"/>
    <p:sldId id="327" r:id="rId24"/>
    <p:sldId id="328" r:id="rId25"/>
    <p:sldId id="329" r:id="rId26"/>
    <p:sldId id="330" r:id="rId27"/>
    <p:sldId id="331" r:id="rId28"/>
    <p:sldId id="332" r:id="rId29"/>
    <p:sldId id="333" r:id="rId30"/>
    <p:sldId id="314" r:id="rId31"/>
    <p:sldId id="315" r:id="rId32"/>
    <p:sldId id="316" r:id="rId33"/>
    <p:sldId id="317" r:id="rId34"/>
    <p:sldId id="318" r:id="rId35"/>
    <p:sldId id="319" r:id="rId36"/>
    <p:sldId id="320" r:id="rId37"/>
    <p:sldId id="321" r:id="rId38"/>
    <p:sldId id="322" r:id="rId39"/>
    <p:sldId id="323" r:id="rId40"/>
    <p:sldId id="324" r:id="rId41"/>
  </p:sldIdLst>
  <p:sldSz cx="12188825" cy="6858000"/>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608" autoAdjust="0"/>
    <p:restoredTop sz="94660"/>
  </p:normalViewPr>
  <p:slideViewPr>
    <p:cSldViewPr>
      <p:cViewPr varScale="1">
        <p:scale>
          <a:sx n="64" d="100"/>
          <a:sy n="64" d="100"/>
        </p:scale>
        <p:origin x="312"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10"/>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D5DF1C-9858-4624-B93F-FC9D0DB6A384}" type="doc">
      <dgm:prSet loTypeId="urn:microsoft.com/office/officeart/2005/8/layout/pyramid1" loCatId="pyramid" qsTypeId="urn:microsoft.com/office/officeart/2005/8/quickstyle/simple1" qsCatId="simple" csTypeId="urn:microsoft.com/office/officeart/2005/8/colors/accent1_2" csCatId="accent1" phldr="1"/>
      <dgm:spPr/>
    </dgm:pt>
    <dgm:pt modelId="{263A448C-E8DA-4D75-9199-F2C0737417DC}">
      <dgm:prSet phldrT="[Text]" custT="1"/>
      <dgm:spPr>
        <a:solidFill>
          <a:srgbClr val="FF0000"/>
        </a:solidFill>
      </dgm:spPr>
      <dgm:t>
        <a:bodyPr/>
        <a:lstStyle/>
        <a:p>
          <a:r>
            <a:rPr lang="en-US" sz="1200" b="1" dirty="0"/>
            <a:t>Managers</a:t>
          </a:r>
          <a:endParaRPr lang="en-GB" sz="1200" b="1" dirty="0"/>
        </a:p>
      </dgm:t>
    </dgm:pt>
    <dgm:pt modelId="{AE237820-F9AC-4CDA-BB18-AF42A01423A4}" type="parTrans" cxnId="{BC8E7AA2-A9D0-4CB8-9F33-4933C8B6CCAE}">
      <dgm:prSet/>
      <dgm:spPr/>
      <dgm:t>
        <a:bodyPr/>
        <a:lstStyle/>
        <a:p>
          <a:endParaRPr lang="en-GB"/>
        </a:p>
      </dgm:t>
    </dgm:pt>
    <dgm:pt modelId="{DBF7CE51-48F6-41DE-A865-0F0BDB66FF21}" type="sibTrans" cxnId="{BC8E7AA2-A9D0-4CB8-9F33-4933C8B6CCAE}">
      <dgm:prSet/>
      <dgm:spPr/>
      <dgm:t>
        <a:bodyPr/>
        <a:lstStyle/>
        <a:p>
          <a:endParaRPr lang="en-GB"/>
        </a:p>
      </dgm:t>
    </dgm:pt>
    <dgm:pt modelId="{9A28278D-A056-4EBB-9419-62DBBCCE39BD}">
      <dgm:prSet phldrT="[Text]" custT="1"/>
      <dgm:spPr>
        <a:solidFill>
          <a:srgbClr val="FFC000"/>
        </a:solidFill>
      </dgm:spPr>
      <dgm:t>
        <a:bodyPr/>
        <a:lstStyle/>
        <a:p>
          <a:r>
            <a:rPr lang="en-US" sz="1400" b="1" dirty="0"/>
            <a:t>Supervisors</a:t>
          </a:r>
          <a:endParaRPr lang="en-GB" sz="1400" b="1" dirty="0"/>
        </a:p>
      </dgm:t>
    </dgm:pt>
    <dgm:pt modelId="{A0B030F7-B556-4E27-8DA6-4A092C50CD7C}" type="parTrans" cxnId="{08A40D57-6BEA-45FF-8BB3-7CD7F6273EC3}">
      <dgm:prSet/>
      <dgm:spPr/>
      <dgm:t>
        <a:bodyPr/>
        <a:lstStyle/>
        <a:p>
          <a:endParaRPr lang="en-GB"/>
        </a:p>
      </dgm:t>
    </dgm:pt>
    <dgm:pt modelId="{16DFE956-5457-41E4-9FB8-F4AAC3D1AB39}" type="sibTrans" cxnId="{08A40D57-6BEA-45FF-8BB3-7CD7F6273EC3}">
      <dgm:prSet/>
      <dgm:spPr/>
      <dgm:t>
        <a:bodyPr/>
        <a:lstStyle/>
        <a:p>
          <a:endParaRPr lang="en-GB"/>
        </a:p>
      </dgm:t>
    </dgm:pt>
    <dgm:pt modelId="{54FD487C-B1B3-4D71-BC10-35458E1D65AD}">
      <dgm:prSet phldrT="[Text]" custT="1"/>
      <dgm:spPr/>
      <dgm:t>
        <a:bodyPr/>
        <a:lstStyle/>
        <a:p>
          <a:r>
            <a:rPr lang="en-US" sz="1600" b="1" dirty="0"/>
            <a:t>Front-line employees</a:t>
          </a:r>
          <a:endParaRPr lang="en-GB" sz="1600" b="1" dirty="0"/>
        </a:p>
      </dgm:t>
    </dgm:pt>
    <dgm:pt modelId="{BD5F3C12-AA19-428E-99C1-378BBC4021AF}" type="parTrans" cxnId="{B6ABE13F-3955-4913-A254-B7E983986EC2}">
      <dgm:prSet/>
      <dgm:spPr/>
      <dgm:t>
        <a:bodyPr/>
        <a:lstStyle/>
        <a:p>
          <a:endParaRPr lang="en-GB"/>
        </a:p>
      </dgm:t>
    </dgm:pt>
    <dgm:pt modelId="{8DC28C0A-840A-4B64-86AA-90DE2571E7B8}" type="sibTrans" cxnId="{B6ABE13F-3955-4913-A254-B7E983986EC2}">
      <dgm:prSet/>
      <dgm:spPr/>
      <dgm:t>
        <a:bodyPr/>
        <a:lstStyle/>
        <a:p>
          <a:endParaRPr lang="en-GB"/>
        </a:p>
      </dgm:t>
    </dgm:pt>
    <dgm:pt modelId="{27D13C40-FC13-484E-AF71-9FDBA22E6B7B}" type="pres">
      <dgm:prSet presAssocID="{3ED5DF1C-9858-4624-B93F-FC9D0DB6A384}" presName="Name0" presStyleCnt="0">
        <dgm:presLayoutVars>
          <dgm:dir/>
          <dgm:animLvl val="lvl"/>
          <dgm:resizeHandles val="exact"/>
        </dgm:presLayoutVars>
      </dgm:prSet>
      <dgm:spPr/>
    </dgm:pt>
    <dgm:pt modelId="{4F053A3A-E05B-47C7-8AA9-76F965D4AAA0}" type="pres">
      <dgm:prSet presAssocID="{263A448C-E8DA-4D75-9199-F2C0737417DC}" presName="Name8" presStyleCnt="0"/>
      <dgm:spPr/>
    </dgm:pt>
    <dgm:pt modelId="{A8FDB32A-BBAB-4CE4-8940-9C9A23F122FF}" type="pres">
      <dgm:prSet presAssocID="{263A448C-E8DA-4D75-9199-F2C0737417DC}" presName="level" presStyleLbl="node1" presStyleIdx="0" presStyleCnt="3" custLinFactNeighborX="-5588" custLinFactNeighborY="-1714">
        <dgm:presLayoutVars>
          <dgm:chMax val="1"/>
          <dgm:bulletEnabled val="1"/>
        </dgm:presLayoutVars>
      </dgm:prSet>
      <dgm:spPr/>
    </dgm:pt>
    <dgm:pt modelId="{71249F66-60B6-448F-B84D-90C805A6AA2F}" type="pres">
      <dgm:prSet presAssocID="{263A448C-E8DA-4D75-9199-F2C0737417DC}" presName="levelTx" presStyleLbl="revTx" presStyleIdx="0" presStyleCnt="0">
        <dgm:presLayoutVars>
          <dgm:chMax val="1"/>
          <dgm:bulletEnabled val="1"/>
        </dgm:presLayoutVars>
      </dgm:prSet>
      <dgm:spPr/>
    </dgm:pt>
    <dgm:pt modelId="{876814A1-4993-4766-9F4E-36C2B3004BEA}" type="pres">
      <dgm:prSet presAssocID="{9A28278D-A056-4EBB-9419-62DBBCCE39BD}" presName="Name8" presStyleCnt="0"/>
      <dgm:spPr/>
    </dgm:pt>
    <dgm:pt modelId="{EA09D1D8-6288-4A11-B265-65475CA17025}" type="pres">
      <dgm:prSet presAssocID="{9A28278D-A056-4EBB-9419-62DBBCCE39BD}" presName="level" presStyleLbl="node1" presStyleIdx="1" presStyleCnt="3" custLinFactNeighborX="-1923" custLinFactNeighborY="-3571">
        <dgm:presLayoutVars>
          <dgm:chMax val="1"/>
          <dgm:bulletEnabled val="1"/>
        </dgm:presLayoutVars>
      </dgm:prSet>
      <dgm:spPr/>
    </dgm:pt>
    <dgm:pt modelId="{894EB3D4-16B8-464A-AD5B-36C78C79FDB4}" type="pres">
      <dgm:prSet presAssocID="{9A28278D-A056-4EBB-9419-62DBBCCE39BD}" presName="levelTx" presStyleLbl="revTx" presStyleIdx="0" presStyleCnt="0">
        <dgm:presLayoutVars>
          <dgm:chMax val="1"/>
          <dgm:bulletEnabled val="1"/>
        </dgm:presLayoutVars>
      </dgm:prSet>
      <dgm:spPr/>
    </dgm:pt>
    <dgm:pt modelId="{93EB0907-3537-4BD7-B860-16A048B46188}" type="pres">
      <dgm:prSet presAssocID="{54FD487C-B1B3-4D71-BC10-35458E1D65AD}" presName="Name8" presStyleCnt="0"/>
      <dgm:spPr/>
    </dgm:pt>
    <dgm:pt modelId="{9B33D0D1-DC8C-4448-875F-59EECD4A8A9D}" type="pres">
      <dgm:prSet presAssocID="{54FD487C-B1B3-4D71-BC10-35458E1D65AD}" presName="level" presStyleLbl="node1" presStyleIdx="2" presStyleCnt="3" custScaleY="90430" custLinFactNeighborX="-529" custLinFactNeighborY="-3614">
        <dgm:presLayoutVars>
          <dgm:chMax val="1"/>
          <dgm:bulletEnabled val="1"/>
        </dgm:presLayoutVars>
      </dgm:prSet>
      <dgm:spPr/>
    </dgm:pt>
    <dgm:pt modelId="{36966EFE-67EB-4AC9-BEDB-0FC373001CCF}" type="pres">
      <dgm:prSet presAssocID="{54FD487C-B1B3-4D71-BC10-35458E1D65AD}" presName="levelTx" presStyleLbl="revTx" presStyleIdx="0" presStyleCnt="0">
        <dgm:presLayoutVars>
          <dgm:chMax val="1"/>
          <dgm:bulletEnabled val="1"/>
        </dgm:presLayoutVars>
      </dgm:prSet>
      <dgm:spPr/>
    </dgm:pt>
  </dgm:ptLst>
  <dgm:cxnLst>
    <dgm:cxn modelId="{74848703-FC75-49C5-8C2A-09EF3D2B2F0E}" type="presOf" srcId="{54FD487C-B1B3-4D71-BC10-35458E1D65AD}" destId="{36966EFE-67EB-4AC9-BEDB-0FC373001CCF}" srcOrd="1" destOrd="0" presId="urn:microsoft.com/office/officeart/2005/8/layout/pyramid1"/>
    <dgm:cxn modelId="{B6ABE13F-3955-4913-A254-B7E983986EC2}" srcId="{3ED5DF1C-9858-4624-B93F-FC9D0DB6A384}" destId="{54FD487C-B1B3-4D71-BC10-35458E1D65AD}" srcOrd="2" destOrd="0" parTransId="{BD5F3C12-AA19-428E-99C1-378BBC4021AF}" sibTransId="{8DC28C0A-840A-4B64-86AA-90DE2571E7B8}"/>
    <dgm:cxn modelId="{A473E76E-125C-490F-9D40-19263F11FE47}" type="presOf" srcId="{263A448C-E8DA-4D75-9199-F2C0737417DC}" destId="{71249F66-60B6-448F-B84D-90C805A6AA2F}" srcOrd="1" destOrd="0" presId="urn:microsoft.com/office/officeart/2005/8/layout/pyramid1"/>
    <dgm:cxn modelId="{08A40D57-6BEA-45FF-8BB3-7CD7F6273EC3}" srcId="{3ED5DF1C-9858-4624-B93F-FC9D0DB6A384}" destId="{9A28278D-A056-4EBB-9419-62DBBCCE39BD}" srcOrd="1" destOrd="0" parTransId="{A0B030F7-B556-4E27-8DA6-4A092C50CD7C}" sibTransId="{16DFE956-5457-41E4-9FB8-F4AAC3D1AB39}"/>
    <dgm:cxn modelId="{6C7AF77C-57F2-4B60-8FB1-57FFF88199F1}" type="presOf" srcId="{9A28278D-A056-4EBB-9419-62DBBCCE39BD}" destId="{894EB3D4-16B8-464A-AD5B-36C78C79FDB4}" srcOrd="1" destOrd="0" presId="urn:microsoft.com/office/officeart/2005/8/layout/pyramid1"/>
    <dgm:cxn modelId="{0BB28789-4DD6-4836-BB55-C14E47D2D669}" type="presOf" srcId="{263A448C-E8DA-4D75-9199-F2C0737417DC}" destId="{A8FDB32A-BBAB-4CE4-8940-9C9A23F122FF}" srcOrd="0" destOrd="0" presId="urn:microsoft.com/office/officeart/2005/8/layout/pyramid1"/>
    <dgm:cxn modelId="{623CF991-6795-4DBD-85E5-32712D180614}" type="presOf" srcId="{54FD487C-B1B3-4D71-BC10-35458E1D65AD}" destId="{9B33D0D1-DC8C-4448-875F-59EECD4A8A9D}" srcOrd="0" destOrd="0" presId="urn:microsoft.com/office/officeart/2005/8/layout/pyramid1"/>
    <dgm:cxn modelId="{BC8E7AA2-A9D0-4CB8-9F33-4933C8B6CCAE}" srcId="{3ED5DF1C-9858-4624-B93F-FC9D0DB6A384}" destId="{263A448C-E8DA-4D75-9199-F2C0737417DC}" srcOrd="0" destOrd="0" parTransId="{AE237820-F9AC-4CDA-BB18-AF42A01423A4}" sibTransId="{DBF7CE51-48F6-41DE-A865-0F0BDB66FF21}"/>
    <dgm:cxn modelId="{18313CB6-A4A2-4856-89B1-50BEC3752196}" type="presOf" srcId="{3ED5DF1C-9858-4624-B93F-FC9D0DB6A384}" destId="{27D13C40-FC13-484E-AF71-9FDBA22E6B7B}" srcOrd="0" destOrd="0" presId="urn:microsoft.com/office/officeart/2005/8/layout/pyramid1"/>
    <dgm:cxn modelId="{591CF1E0-411A-4606-8D5D-C633C463A363}" type="presOf" srcId="{9A28278D-A056-4EBB-9419-62DBBCCE39BD}" destId="{EA09D1D8-6288-4A11-B265-65475CA17025}" srcOrd="0" destOrd="0" presId="urn:microsoft.com/office/officeart/2005/8/layout/pyramid1"/>
    <dgm:cxn modelId="{8CF7AFD8-2EA4-4477-B289-669FAB82411B}" type="presParOf" srcId="{27D13C40-FC13-484E-AF71-9FDBA22E6B7B}" destId="{4F053A3A-E05B-47C7-8AA9-76F965D4AAA0}" srcOrd="0" destOrd="0" presId="urn:microsoft.com/office/officeart/2005/8/layout/pyramid1"/>
    <dgm:cxn modelId="{069FC31A-B2F0-46AC-BBD1-6D9B8F88CEC6}" type="presParOf" srcId="{4F053A3A-E05B-47C7-8AA9-76F965D4AAA0}" destId="{A8FDB32A-BBAB-4CE4-8940-9C9A23F122FF}" srcOrd="0" destOrd="0" presId="urn:microsoft.com/office/officeart/2005/8/layout/pyramid1"/>
    <dgm:cxn modelId="{6039A522-EBCA-42C9-AC06-F06D24EDC52D}" type="presParOf" srcId="{4F053A3A-E05B-47C7-8AA9-76F965D4AAA0}" destId="{71249F66-60B6-448F-B84D-90C805A6AA2F}" srcOrd="1" destOrd="0" presId="urn:microsoft.com/office/officeart/2005/8/layout/pyramid1"/>
    <dgm:cxn modelId="{9A41792C-AF51-4C56-909C-DDF851766174}" type="presParOf" srcId="{27D13C40-FC13-484E-AF71-9FDBA22E6B7B}" destId="{876814A1-4993-4766-9F4E-36C2B3004BEA}" srcOrd="1" destOrd="0" presId="urn:microsoft.com/office/officeart/2005/8/layout/pyramid1"/>
    <dgm:cxn modelId="{089F047C-A2E5-4311-AA95-8A8EB27B48B9}" type="presParOf" srcId="{876814A1-4993-4766-9F4E-36C2B3004BEA}" destId="{EA09D1D8-6288-4A11-B265-65475CA17025}" srcOrd="0" destOrd="0" presId="urn:microsoft.com/office/officeart/2005/8/layout/pyramid1"/>
    <dgm:cxn modelId="{90110EAE-F5ED-49D9-A13E-CC4C3CE7F37F}" type="presParOf" srcId="{876814A1-4993-4766-9F4E-36C2B3004BEA}" destId="{894EB3D4-16B8-464A-AD5B-36C78C79FDB4}" srcOrd="1" destOrd="0" presId="urn:microsoft.com/office/officeart/2005/8/layout/pyramid1"/>
    <dgm:cxn modelId="{63C07E3F-0839-496F-B245-634FE6698BA7}" type="presParOf" srcId="{27D13C40-FC13-484E-AF71-9FDBA22E6B7B}" destId="{93EB0907-3537-4BD7-B860-16A048B46188}" srcOrd="2" destOrd="0" presId="urn:microsoft.com/office/officeart/2005/8/layout/pyramid1"/>
    <dgm:cxn modelId="{C6A69605-35A0-41C2-873C-CC61DD3FF09C}" type="presParOf" srcId="{93EB0907-3537-4BD7-B860-16A048B46188}" destId="{9B33D0D1-DC8C-4448-875F-59EECD4A8A9D}" srcOrd="0" destOrd="0" presId="urn:microsoft.com/office/officeart/2005/8/layout/pyramid1"/>
    <dgm:cxn modelId="{B3B2FD13-A23C-46A9-95AB-D4A4F44CB309}" type="presParOf" srcId="{93EB0907-3537-4BD7-B860-16A048B46188}" destId="{36966EFE-67EB-4AC9-BEDB-0FC373001CC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41936-DDE1-4258-BA2C-F4BAB7B6BFD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HK"/>
        </a:p>
      </dgm:t>
    </dgm:pt>
    <dgm:pt modelId="{F43F7A6D-DDFB-41A8-BBA1-3C8035D7ECB9}">
      <dgm:prSet phldrT="[Text]"/>
      <dgm:spPr/>
      <dgm:t>
        <a:bodyPr/>
        <a:lstStyle/>
        <a:p>
          <a:r>
            <a:rPr lang="en-HK" dirty="0"/>
            <a:t>Environmental Scanning</a:t>
          </a:r>
        </a:p>
      </dgm:t>
    </dgm:pt>
    <dgm:pt modelId="{B759581C-B3F0-4E49-A1A7-702F4A7C37B7}" type="parTrans" cxnId="{E5038416-F954-44F7-9A42-8F0840874A74}">
      <dgm:prSet/>
      <dgm:spPr/>
      <dgm:t>
        <a:bodyPr/>
        <a:lstStyle/>
        <a:p>
          <a:endParaRPr lang="en-HK"/>
        </a:p>
      </dgm:t>
    </dgm:pt>
    <dgm:pt modelId="{53CD8AB7-8916-4EFB-8789-4A4DAAB9208A}" type="sibTrans" cxnId="{E5038416-F954-44F7-9A42-8F0840874A74}">
      <dgm:prSet/>
      <dgm:spPr/>
      <dgm:t>
        <a:bodyPr/>
        <a:lstStyle/>
        <a:p>
          <a:endParaRPr lang="en-HK"/>
        </a:p>
      </dgm:t>
    </dgm:pt>
    <dgm:pt modelId="{C721095F-CB2E-4DA6-88A6-421E12A8E02F}">
      <dgm:prSet phldrT="[Text]"/>
      <dgm:spPr/>
      <dgm:t>
        <a:bodyPr/>
        <a:lstStyle/>
        <a:p>
          <a:r>
            <a:rPr lang="en-HK" dirty="0"/>
            <a:t>External</a:t>
          </a:r>
        </a:p>
      </dgm:t>
    </dgm:pt>
    <dgm:pt modelId="{4F49B432-4277-46D8-AEE4-40FE7E297813}" type="parTrans" cxnId="{2B030D5F-199F-4579-96B1-557981D091DA}">
      <dgm:prSet/>
      <dgm:spPr/>
      <dgm:t>
        <a:bodyPr/>
        <a:lstStyle/>
        <a:p>
          <a:endParaRPr lang="en-HK"/>
        </a:p>
      </dgm:t>
    </dgm:pt>
    <dgm:pt modelId="{A479F329-7820-4609-80A4-C685A00B1254}" type="sibTrans" cxnId="{2B030D5F-199F-4579-96B1-557981D091DA}">
      <dgm:prSet/>
      <dgm:spPr/>
      <dgm:t>
        <a:bodyPr/>
        <a:lstStyle/>
        <a:p>
          <a:endParaRPr lang="en-HK"/>
        </a:p>
      </dgm:t>
    </dgm:pt>
    <dgm:pt modelId="{9898428D-B576-43DE-B640-93DC59B3D909}">
      <dgm:prSet phldrT="[Text]"/>
      <dgm:spPr/>
      <dgm:t>
        <a:bodyPr/>
        <a:lstStyle/>
        <a:p>
          <a:r>
            <a:rPr lang="en-HK" dirty="0"/>
            <a:t>Internal</a:t>
          </a:r>
        </a:p>
      </dgm:t>
    </dgm:pt>
    <dgm:pt modelId="{186189FB-5190-45D6-9CED-03969502E634}" type="parTrans" cxnId="{9FBE46C3-6AE2-414E-865F-78425A086BFD}">
      <dgm:prSet/>
      <dgm:spPr/>
      <dgm:t>
        <a:bodyPr/>
        <a:lstStyle/>
        <a:p>
          <a:endParaRPr lang="en-HK"/>
        </a:p>
      </dgm:t>
    </dgm:pt>
    <dgm:pt modelId="{DCF201AE-8264-4173-A9E4-EA35F7E4FAE1}" type="sibTrans" cxnId="{9FBE46C3-6AE2-414E-865F-78425A086BFD}">
      <dgm:prSet/>
      <dgm:spPr/>
      <dgm:t>
        <a:bodyPr/>
        <a:lstStyle/>
        <a:p>
          <a:endParaRPr lang="en-HK"/>
        </a:p>
      </dgm:t>
    </dgm:pt>
    <dgm:pt modelId="{DA284261-84F5-4023-861E-21D32DDB61AF}">
      <dgm:prSet phldrT="[Text]"/>
      <dgm:spPr/>
      <dgm:t>
        <a:bodyPr/>
        <a:lstStyle/>
        <a:p>
          <a:r>
            <a:rPr lang="en-HK" dirty="0"/>
            <a:t>Strategic Formulation</a:t>
          </a:r>
        </a:p>
      </dgm:t>
    </dgm:pt>
    <dgm:pt modelId="{7B37C8F4-A47E-4DC6-A701-2C080395B3A7}" type="parTrans" cxnId="{F54C36C1-9683-4D04-9010-E3810254AAC1}">
      <dgm:prSet/>
      <dgm:spPr/>
      <dgm:t>
        <a:bodyPr/>
        <a:lstStyle/>
        <a:p>
          <a:endParaRPr lang="en-HK"/>
        </a:p>
      </dgm:t>
    </dgm:pt>
    <dgm:pt modelId="{5113554B-A493-4B03-9615-0C7BD8A5A873}" type="sibTrans" cxnId="{F54C36C1-9683-4D04-9010-E3810254AAC1}">
      <dgm:prSet/>
      <dgm:spPr/>
      <dgm:t>
        <a:bodyPr/>
        <a:lstStyle/>
        <a:p>
          <a:endParaRPr lang="en-HK"/>
        </a:p>
      </dgm:t>
    </dgm:pt>
    <dgm:pt modelId="{A72361E7-83B4-4C52-80BD-EAA6D9234762}">
      <dgm:prSet phldrT="[Text]"/>
      <dgm:spPr/>
      <dgm:t>
        <a:bodyPr/>
        <a:lstStyle/>
        <a:p>
          <a:r>
            <a:rPr lang="en-HK" dirty="0"/>
            <a:t>Vision</a:t>
          </a:r>
        </a:p>
      </dgm:t>
    </dgm:pt>
    <dgm:pt modelId="{A347079A-6098-479C-BCBF-8BAB4FB3BA29}" type="parTrans" cxnId="{6AE6665F-05A7-427A-9CD8-1CABA6D43405}">
      <dgm:prSet/>
      <dgm:spPr/>
      <dgm:t>
        <a:bodyPr/>
        <a:lstStyle/>
        <a:p>
          <a:endParaRPr lang="en-HK"/>
        </a:p>
      </dgm:t>
    </dgm:pt>
    <dgm:pt modelId="{01245BB9-AAC4-4BA5-A08F-7B475A54BBBE}" type="sibTrans" cxnId="{6AE6665F-05A7-427A-9CD8-1CABA6D43405}">
      <dgm:prSet/>
      <dgm:spPr/>
      <dgm:t>
        <a:bodyPr/>
        <a:lstStyle/>
        <a:p>
          <a:endParaRPr lang="en-HK"/>
        </a:p>
      </dgm:t>
    </dgm:pt>
    <dgm:pt modelId="{5365E801-9AAB-46BB-8212-246E2114108B}">
      <dgm:prSet phldrT="[Text]"/>
      <dgm:spPr/>
      <dgm:t>
        <a:bodyPr/>
        <a:lstStyle/>
        <a:p>
          <a:r>
            <a:rPr lang="en-HK" dirty="0"/>
            <a:t>Mission</a:t>
          </a:r>
        </a:p>
      </dgm:t>
    </dgm:pt>
    <dgm:pt modelId="{56C42AC5-1EFD-4376-9756-B77A5CBA632D}" type="parTrans" cxnId="{7124FAF6-924E-4281-BF34-6E979BDAD9E7}">
      <dgm:prSet/>
      <dgm:spPr/>
      <dgm:t>
        <a:bodyPr/>
        <a:lstStyle/>
        <a:p>
          <a:endParaRPr lang="en-HK"/>
        </a:p>
      </dgm:t>
    </dgm:pt>
    <dgm:pt modelId="{492BEF55-C775-4898-814F-96F62BD7D420}" type="sibTrans" cxnId="{7124FAF6-924E-4281-BF34-6E979BDAD9E7}">
      <dgm:prSet/>
      <dgm:spPr/>
      <dgm:t>
        <a:bodyPr/>
        <a:lstStyle/>
        <a:p>
          <a:endParaRPr lang="en-HK"/>
        </a:p>
      </dgm:t>
    </dgm:pt>
    <dgm:pt modelId="{E826C195-87BC-4AD8-9CA7-5077C7BEA7C6}">
      <dgm:prSet phldrT="[Text]"/>
      <dgm:spPr/>
      <dgm:t>
        <a:bodyPr/>
        <a:lstStyle/>
        <a:p>
          <a:r>
            <a:rPr lang="en-HK" dirty="0"/>
            <a:t>Strategic Implementation</a:t>
          </a:r>
        </a:p>
      </dgm:t>
    </dgm:pt>
    <dgm:pt modelId="{6DDD2936-E7E7-467D-A467-F7786FA2C103}" type="parTrans" cxnId="{0AEAEDCE-2B10-4714-94F5-6D42AB4F1230}">
      <dgm:prSet/>
      <dgm:spPr/>
      <dgm:t>
        <a:bodyPr/>
        <a:lstStyle/>
        <a:p>
          <a:endParaRPr lang="en-HK"/>
        </a:p>
      </dgm:t>
    </dgm:pt>
    <dgm:pt modelId="{8A803F78-6F9B-420B-9281-C95C3497C599}" type="sibTrans" cxnId="{0AEAEDCE-2B10-4714-94F5-6D42AB4F1230}">
      <dgm:prSet/>
      <dgm:spPr/>
      <dgm:t>
        <a:bodyPr/>
        <a:lstStyle/>
        <a:p>
          <a:endParaRPr lang="en-HK"/>
        </a:p>
      </dgm:t>
    </dgm:pt>
    <dgm:pt modelId="{8B46C832-73A8-48F0-A786-DED743884571}">
      <dgm:prSet phldrT="[Text]"/>
      <dgm:spPr/>
      <dgm:t>
        <a:bodyPr/>
        <a:lstStyle/>
        <a:p>
          <a:r>
            <a:rPr lang="en-HK" dirty="0"/>
            <a:t>Programmes</a:t>
          </a:r>
        </a:p>
      </dgm:t>
    </dgm:pt>
    <dgm:pt modelId="{C0FBBF2F-1247-484C-AB9B-B71BE59DADAF}" type="parTrans" cxnId="{E9F08982-566E-4BDD-83DF-1773355DB8A7}">
      <dgm:prSet/>
      <dgm:spPr/>
      <dgm:t>
        <a:bodyPr/>
        <a:lstStyle/>
        <a:p>
          <a:endParaRPr lang="en-HK"/>
        </a:p>
      </dgm:t>
    </dgm:pt>
    <dgm:pt modelId="{C0866C01-6280-485C-A679-BABC67B8590A}" type="sibTrans" cxnId="{E9F08982-566E-4BDD-83DF-1773355DB8A7}">
      <dgm:prSet/>
      <dgm:spPr/>
      <dgm:t>
        <a:bodyPr/>
        <a:lstStyle/>
        <a:p>
          <a:endParaRPr lang="en-HK"/>
        </a:p>
      </dgm:t>
    </dgm:pt>
    <dgm:pt modelId="{B78117A1-E760-42A6-9C05-85E4BC10D206}">
      <dgm:prSet phldrT="[Text]"/>
      <dgm:spPr/>
      <dgm:t>
        <a:bodyPr/>
        <a:lstStyle/>
        <a:p>
          <a:r>
            <a:rPr lang="en-HK" dirty="0"/>
            <a:t>Budgets</a:t>
          </a:r>
        </a:p>
      </dgm:t>
    </dgm:pt>
    <dgm:pt modelId="{0DEC217A-2C81-4158-AB4D-E0FD56BBB134}" type="parTrans" cxnId="{FE4E0EC1-3C71-4D42-B0AE-28C082416E2A}">
      <dgm:prSet/>
      <dgm:spPr/>
      <dgm:t>
        <a:bodyPr/>
        <a:lstStyle/>
        <a:p>
          <a:endParaRPr lang="en-HK"/>
        </a:p>
      </dgm:t>
    </dgm:pt>
    <dgm:pt modelId="{5FCD2DDF-0E94-4CB9-B814-E1487EB3D1F9}" type="sibTrans" cxnId="{FE4E0EC1-3C71-4D42-B0AE-28C082416E2A}">
      <dgm:prSet/>
      <dgm:spPr/>
      <dgm:t>
        <a:bodyPr/>
        <a:lstStyle/>
        <a:p>
          <a:endParaRPr lang="en-HK"/>
        </a:p>
      </dgm:t>
    </dgm:pt>
    <dgm:pt modelId="{9AC75E31-F880-45E0-9DA8-871D7608A0AF}">
      <dgm:prSet/>
      <dgm:spPr/>
      <dgm:t>
        <a:bodyPr/>
        <a:lstStyle/>
        <a:p>
          <a:r>
            <a:rPr lang="en-HK" dirty="0"/>
            <a:t>Evaluation and Control</a:t>
          </a:r>
        </a:p>
      </dgm:t>
    </dgm:pt>
    <dgm:pt modelId="{54289553-C45B-4A8C-B326-C75969581D86}" type="parTrans" cxnId="{EFAAAF17-A3BE-4818-B5AB-89B589DDAA60}">
      <dgm:prSet/>
      <dgm:spPr/>
      <dgm:t>
        <a:bodyPr/>
        <a:lstStyle/>
        <a:p>
          <a:endParaRPr lang="en-HK"/>
        </a:p>
      </dgm:t>
    </dgm:pt>
    <dgm:pt modelId="{A5613BF6-970E-46F9-AC03-808E170E4957}" type="sibTrans" cxnId="{EFAAAF17-A3BE-4818-B5AB-89B589DDAA60}">
      <dgm:prSet/>
      <dgm:spPr/>
      <dgm:t>
        <a:bodyPr/>
        <a:lstStyle/>
        <a:p>
          <a:endParaRPr lang="en-HK"/>
        </a:p>
      </dgm:t>
    </dgm:pt>
    <dgm:pt modelId="{4A1AE6BF-C0C2-4D9B-B51E-6A8E5E2658FB}">
      <dgm:prSet/>
      <dgm:spPr/>
      <dgm:t>
        <a:bodyPr/>
        <a:lstStyle/>
        <a:p>
          <a:r>
            <a:rPr lang="en-HK" dirty="0"/>
            <a:t>Performance</a:t>
          </a:r>
        </a:p>
      </dgm:t>
    </dgm:pt>
    <dgm:pt modelId="{26DE42A3-951B-4901-9CF9-8AC7A32D857B}" type="parTrans" cxnId="{4DEED47C-8294-4A73-A1B7-848F971E5C10}">
      <dgm:prSet/>
      <dgm:spPr/>
      <dgm:t>
        <a:bodyPr/>
        <a:lstStyle/>
        <a:p>
          <a:endParaRPr lang="en-HK"/>
        </a:p>
      </dgm:t>
    </dgm:pt>
    <dgm:pt modelId="{4548C140-0FC1-447C-8C7B-45F546BC9E28}" type="sibTrans" cxnId="{4DEED47C-8294-4A73-A1B7-848F971E5C10}">
      <dgm:prSet/>
      <dgm:spPr/>
      <dgm:t>
        <a:bodyPr/>
        <a:lstStyle/>
        <a:p>
          <a:endParaRPr lang="en-HK"/>
        </a:p>
      </dgm:t>
    </dgm:pt>
    <dgm:pt modelId="{CEF80CCA-AB76-4F35-B6FD-CB88528C4647}">
      <dgm:prSet phldrT="[Text]"/>
      <dgm:spPr/>
      <dgm:t>
        <a:bodyPr/>
        <a:lstStyle/>
        <a:p>
          <a:r>
            <a:rPr lang="en-HK" dirty="0"/>
            <a:t>Objectives</a:t>
          </a:r>
        </a:p>
      </dgm:t>
    </dgm:pt>
    <dgm:pt modelId="{321A7803-FA4D-47FB-BC3F-B7231FABFA28}" type="parTrans" cxnId="{E624F877-B7C1-48BB-B8D9-3D84E8B5F773}">
      <dgm:prSet/>
      <dgm:spPr/>
      <dgm:t>
        <a:bodyPr/>
        <a:lstStyle/>
        <a:p>
          <a:endParaRPr lang="en-HK"/>
        </a:p>
      </dgm:t>
    </dgm:pt>
    <dgm:pt modelId="{44B52AC9-47E5-4F32-B6A0-94D79BE58B80}" type="sibTrans" cxnId="{E624F877-B7C1-48BB-B8D9-3D84E8B5F773}">
      <dgm:prSet/>
      <dgm:spPr/>
      <dgm:t>
        <a:bodyPr/>
        <a:lstStyle/>
        <a:p>
          <a:endParaRPr lang="en-HK"/>
        </a:p>
      </dgm:t>
    </dgm:pt>
    <dgm:pt modelId="{C57B8923-6472-4D21-903B-3B2C2EC45DCF}">
      <dgm:prSet phldrT="[Text]"/>
      <dgm:spPr/>
      <dgm:t>
        <a:bodyPr/>
        <a:lstStyle/>
        <a:p>
          <a:r>
            <a:rPr lang="en-HK" dirty="0"/>
            <a:t>Strategies</a:t>
          </a:r>
        </a:p>
      </dgm:t>
    </dgm:pt>
    <dgm:pt modelId="{85B6660C-7892-40EC-8F0F-FF140AFF349C}" type="parTrans" cxnId="{DAFAA53C-5D9D-4C53-A997-BCBA21835FFD}">
      <dgm:prSet/>
      <dgm:spPr/>
      <dgm:t>
        <a:bodyPr/>
        <a:lstStyle/>
        <a:p>
          <a:endParaRPr lang="en-HK"/>
        </a:p>
      </dgm:t>
    </dgm:pt>
    <dgm:pt modelId="{6FAE0ACB-619B-49E9-9A2B-80CF35955541}" type="sibTrans" cxnId="{DAFAA53C-5D9D-4C53-A997-BCBA21835FFD}">
      <dgm:prSet/>
      <dgm:spPr/>
      <dgm:t>
        <a:bodyPr/>
        <a:lstStyle/>
        <a:p>
          <a:endParaRPr lang="en-HK"/>
        </a:p>
      </dgm:t>
    </dgm:pt>
    <dgm:pt modelId="{D794E0C5-D52E-4F04-BC1F-3CD8E6F2C1A3}">
      <dgm:prSet phldrT="[Text]"/>
      <dgm:spPr/>
      <dgm:t>
        <a:bodyPr/>
        <a:lstStyle/>
        <a:p>
          <a:r>
            <a:rPr lang="en-HK" dirty="0"/>
            <a:t>Policies</a:t>
          </a:r>
        </a:p>
      </dgm:t>
    </dgm:pt>
    <dgm:pt modelId="{CC547129-2389-4348-96C9-BFCF0DDC51F6}" type="parTrans" cxnId="{44ED8421-BEBC-423D-BEED-70983E1578C6}">
      <dgm:prSet/>
      <dgm:spPr/>
      <dgm:t>
        <a:bodyPr/>
        <a:lstStyle/>
        <a:p>
          <a:endParaRPr lang="en-HK"/>
        </a:p>
      </dgm:t>
    </dgm:pt>
    <dgm:pt modelId="{D9E6E4B6-9CE5-4F12-A09A-F1AFB229C0F9}" type="sibTrans" cxnId="{44ED8421-BEBC-423D-BEED-70983E1578C6}">
      <dgm:prSet/>
      <dgm:spPr/>
      <dgm:t>
        <a:bodyPr/>
        <a:lstStyle/>
        <a:p>
          <a:endParaRPr lang="en-HK"/>
        </a:p>
      </dgm:t>
    </dgm:pt>
    <dgm:pt modelId="{9835686E-E82C-4B45-9B98-DFA4E593EB42}">
      <dgm:prSet phldrT="[Text]"/>
      <dgm:spPr/>
      <dgm:t>
        <a:bodyPr/>
        <a:lstStyle/>
        <a:p>
          <a:r>
            <a:rPr lang="en-HK" dirty="0"/>
            <a:t>Procedures</a:t>
          </a:r>
        </a:p>
      </dgm:t>
    </dgm:pt>
    <dgm:pt modelId="{41B374D1-9D16-4974-9C2C-0BC4510E655B}" type="parTrans" cxnId="{28038A32-47CC-49CD-96CC-AD423B3642F7}">
      <dgm:prSet/>
      <dgm:spPr/>
      <dgm:t>
        <a:bodyPr/>
        <a:lstStyle/>
        <a:p>
          <a:endParaRPr lang="en-HK"/>
        </a:p>
      </dgm:t>
    </dgm:pt>
    <dgm:pt modelId="{6FB12A59-83ED-40EF-976C-7299174C37BE}" type="sibTrans" cxnId="{28038A32-47CC-49CD-96CC-AD423B3642F7}">
      <dgm:prSet/>
      <dgm:spPr/>
      <dgm:t>
        <a:bodyPr/>
        <a:lstStyle/>
        <a:p>
          <a:endParaRPr lang="en-HK"/>
        </a:p>
      </dgm:t>
    </dgm:pt>
    <dgm:pt modelId="{B3EE54DF-CAF7-4CBC-AC39-B038EFE7B803}" type="pres">
      <dgm:prSet presAssocID="{81141936-DDE1-4258-BA2C-F4BAB7B6BFD1}" presName="linearFlow" presStyleCnt="0">
        <dgm:presLayoutVars>
          <dgm:dir/>
          <dgm:animLvl val="lvl"/>
          <dgm:resizeHandles/>
        </dgm:presLayoutVars>
      </dgm:prSet>
      <dgm:spPr/>
    </dgm:pt>
    <dgm:pt modelId="{13B7F1C0-22EA-4AFB-82DF-A8E4BD8D342E}" type="pres">
      <dgm:prSet presAssocID="{F43F7A6D-DDFB-41A8-BBA1-3C8035D7ECB9}" presName="compositeNode" presStyleCnt="0">
        <dgm:presLayoutVars>
          <dgm:bulletEnabled val="1"/>
        </dgm:presLayoutVars>
      </dgm:prSet>
      <dgm:spPr/>
    </dgm:pt>
    <dgm:pt modelId="{7B50DE95-3B58-4DB5-A215-30ED098B1D78}" type="pres">
      <dgm:prSet presAssocID="{F43F7A6D-DDFB-41A8-BBA1-3C8035D7ECB9}" presName="image" presStyleLbl="fgImgPlace1" presStyleIdx="0" presStyleCnt="4"/>
      <dgm:spPr/>
    </dgm:pt>
    <dgm:pt modelId="{9AC6802B-6FAF-48EC-B695-520CF8541815}" type="pres">
      <dgm:prSet presAssocID="{F43F7A6D-DDFB-41A8-BBA1-3C8035D7ECB9}" presName="childNode" presStyleLbl="node1" presStyleIdx="0" presStyleCnt="4">
        <dgm:presLayoutVars>
          <dgm:bulletEnabled val="1"/>
        </dgm:presLayoutVars>
      </dgm:prSet>
      <dgm:spPr/>
    </dgm:pt>
    <dgm:pt modelId="{21E34E94-576B-471A-8590-DDE19B19D4AB}" type="pres">
      <dgm:prSet presAssocID="{F43F7A6D-DDFB-41A8-BBA1-3C8035D7ECB9}" presName="parentNode" presStyleLbl="revTx" presStyleIdx="0" presStyleCnt="4">
        <dgm:presLayoutVars>
          <dgm:chMax val="0"/>
          <dgm:bulletEnabled val="1"/>
        </dgm:presLayoutVars>
      </dgm:prSet>
      <dgm:spPr/>
    </dgm:pt>
    <dgm:pt modelId="{EFF61518-05B3-4DC6-809B-D58CC7F04E7B}" type="pres">
      <dgm:prSet presAssocID="{53CD8AB7-8916-4EFB-8789-4A4DAAB9208A}" presName="sibTrans" presStyleCnt="0"/>
      <dgm:spPr/>
    </dgm:pt>
    <dgm:pt modelId="{575007E9-70B9-4586-8A44-C4A2FC785B51}" type="pres">
      <dgm:prSet presAssocID="{DA284261-84F5-4023-861E-21D32DDB61AF}" presName="compositeNode" presStyleCnt="0">
        <dgm:presLayoutVars>
          <dgm:bulletEnabled val="1"/>
        </dgm:presLayoutVars>
      </dgm:prSet>
      <dgm:spPr/>
    </dgm:pt>
    <dgm:pt modelId="{F92BC6A9-A944-421C-A80D-3E2437E8BB71}" type="pres">
      <dgm:prSet presAssocID="{DA284261-84F5-4023-861E-21D32DDB61AF}" presName="image" presStyleLbl="fgImgPlace1" presStyleIdx="1" presStyleCnt="4"/>
      <dgm:spPr/>
    </dgm:pt>
    <dgm:pt modelId="{3A057E32-BC5E-438A-A5B7-7E7E7585CF77}" type="pres">
      <dgm:prSet presAssocID="{DA284261-84F5-4023-861E-21D32DDB61AF}" presName="childNode" presStyleLbl="node1" presStyleIdx="1" presStyleCnt="4">
        <dgm:presLayoutVars>
          <dgm:bulletEnabled val="1"/>
        </dgm:presLayoutVars>
      </dgm:prSet>
      <dgm:spPr/>
    </dgm:pt>
    <dgm:pt modelId="{76DF3401-7FA3-4C5E-A7E6-44B9B9EC3E47}" type="pres">
      <dgm:prSet presAssocID="{DA284261-84F5-4023-861E-21D32DDB61AF}" presName="parentNode" presStyleLbl="revTx" presStyleIdx="1" presStyleCnt="4">
        <dgm:presLayoutVars>
          <dgm:chMax val="0"/>
          <dgm:bulletEnabled val="1"/>
        </dgm:presLayoutVars>
      </dgm:prSet>
      <dgm:spPr/>
    </dgm:pt>
    <dgm:pt modelId="{CE0E41B5-E178-4E27-9378-3065F0200EF0}" type="pres">
      <dgm:prSet presAssocID="{5113554B-A493-4B03-9615-0C7BD8A5A873}" presName="sibTrans" presStyleCnt="0"/>
      <dgm:spPr/>
    </dgm:pt>
    <dgm:pt modelId="{6C0E6A03-1164-464B-8AA1-DFE0DEF62DE0}" type="pres">
      <dgm:prSet presAssocID="{E826C195-87BC-4AD8-9CA7-5077C7BEA7C6}" presName="compositeNode" presStyleCnt="0">
        <dgm:presLayoutVars>
          <dgm:bulletEnabled val="1"/>
        </dgm:presLayoutVars>
      </dgm:prSet>
      <dgm:spPr/>
    </dgm:pt>
    <dgm:pt modelId="{24687AFC-0F65-4324-B4DF-CF9E9195FE68}" type="pres">
      <dgm:prSet presAssocID="{E826C195-87BC-4AD8-9CA7-5077C7BEA7C6}" presName="image" presStyleLbl="fgImgPlace1" presStyleIdx="2" presStyleCnt="4"/>
      <dgm:spPr/>
    </dgm:pt>
    <dgm:pt modelId="{ADF9595C-34CC-4194-848B-2053C59B7014}" type="pres">
      <dgm:prSet presAssocID="{E826C195-87BC-4AD8-9CA7-5077C7BEA7C6}" presName="childNode" presStyleLbl="node1" presStyleIdx="2" presStyleCnt="4">
        <dgm:presLayoutVars>
          <dgm:bulletEnabled val="1"/>
        </dgm:presLayoutVars>
      </dgm:prSet>
      <dgm:spPr/>
    </dgm:pt>
    <dgm:pt modelId="{51A99637-8999-4769-B224-182955068D8C}" type="pres">
      <dgm:prSet presAssocID="{E826C195-87BC-4AD8-9CA7-5077C7BEA7C6}" presName="parentNode" presStyleLbl="revTx" presStyleIdx="2" presStyleCnt="4">
        <dgm:presLayoutVars>
          <dgm:chMax val="0"/>
          <dgm:bulletEnabled val="1"/>
        </dgm:presLayoutVars>
      </dgm:prSet>
      <dgm:spPr/>
    </dgm:pt>
    <dgm:pt modelId="{6F3EC5FC-C66F-45E6-A205-5194C4913930}" type="pres">
      <dgm:prSet presAssocID="{8A803F78-6F9B-420B-9281-C95C3497C599}" presName="sibTrans" presStyleCnt="0"/>
      <dgm:spPr/>
    </dgm:pt>
    <dgm:pt modelId="{EB475539-4BB7-4454-AC7A-708FE6D21610}" type="pres">
      <dgm:prSet presAssocID="{9AC75E31-F880-45E0-9DA8-871D7608A0AF}" presName="compositeNode" presStyleCnt="0">
        <dgm:presLayoutVars>
          <dgm:bulletEnabled val="1"/>
        </dgm:presLayoutVars>
      </dgm:prSet>
      <dgm:spPr/>
    </dgm:pt>
    <dgm:pt modelId="{ED38F845-C263-4650-9ED3-2332F636C5CA}" type="pres">
      <dgm:prSet presAssocID="{9AC75E31-F880-45E0-9DA8-871D7608A0AF}" presName="image" presStyleLbl="fgImgPlace1" presStyleIdx="3" presStyleCnt="4"/>
      <dgm:spPr/>
    </dgm:pt>
    <dgm:pt modelId="{A2A6CD2D-107C-42BE-8992-188B6087F0A1}" type="pres">
      <dgm:prSet presAssocID="{9AC75E31-F880-45E0-9DA8-871D7608A0AF}" presName="childNode" presStyleLbl="node1" presStyleIdx="3" presStyleCnt="4">
        <dgm:presLayoutVars>
          <dgm:bulletEnabled val="1"/>
        </dgm:presLayoutVars>
      </dgm:prSet>
      <dgm:spPr/>
    </dgm:pt>
    <dgm:pt modelId="{97B0FADB-912C-42DD-9E18-6A62BF03FB95}" type="pres">
      <dgm:prSet presAssocID="{9AC75E31-F880-45E0-9DA8-871D7608A0AF}" presName="parentNode" presStyleLbl="revTx" presStyleIdx="3" presStyleCnt="4">
        <dgm:presLayoutVars>
          <dgm:chMax val="0"/>
          <dgm:bulletEnabled val="1"/>
        </dgm:presLayoutVars>
      </dgm:prSet>
      <dgm:spPr/>
    </dgm:pt>
  </dgm:ptLst>
  <dgm:cxnLst>
    <dgm:cxn modelId="{A3023D08-052E-45D0-AAFE-374B141180C9}" type="presOf" srcId="{DA284261-84F5-4023-861E-21D32DDB61AF}" destId="{76DF3401-7FA3-4C5E-A7E6-44B9B9EC3E47}" srcOrd="0" destOrd="0" presId="urn:microsoft.com/office/officeart/2005/8/layout/hList2"/>
    <dgm:cxn modelId="{9FACAF08-6572-4FF9-A62F-021CF5C03EB4}" type="presOf" srcId="{A72361E7-83B4-4C52-80BD-EAA6D9234762}" destId="{3A057E32-BC5E-438A-A5B7-7E7E7585CF77}" srcOrd="0" destOrd="0" presId="urn:microsoft.com/office/officeart/2005/8/layout/hList2"/>
    <dgm:cxn modelId="{E5038416-F954-44F7-9A42-8F0840874A74}" srcId="{81141936-DDE1-4258-BA2C-F4BAB7B6BFD1}" destId="{F43F7A6D-DDFB-41A8-BBA1-3C8035D7ECB9}" srcOrd="0" destOrd="0" parTransId="{B759581C-B3F0-4E49-A1A7-702F4A7C37B7}" sibTransId="{53CD8AB7-8916-4EFB-8789-4A4DAAB9208A}"/>
    <dgm:cxn modelId="{EFAAAF17-A3BE-4818-B5AB-89B589DDAA60}" srcId="{81141936-DDE1-4258-BA2C-F4BAB7B6BFD1}" destId="{9AC75E31-F880-45E0-9DA8-871D7608A0AF}" srcOrd="3" destOrd="0" parTransId="{54289553-C45B-4A8C-B326-C75969581D86}" sibTransId="{A5613BF6-970E-46F9-AC03-808E170E4957}"/>
    <dgm:cxn modelId="{44ED8421-BEBC-423D-BEED-70983E1578C6}" srcId="{DA284261-84F5-4023-861E-21D32DDB61AF}" destId="{D794E0C5-D52E-4F04-BC1F-3CD8E6F2C1A3}" srcOrd="4" destOrd="0" parTransId="{CC547129-2389-4348-96C9-BFCF0DDC51F6}" sibTransId="{D9E6E4B6-9CE5-4F12-A09A-F1AFB229C0F9}"/>
    <dgm:cxn modelId="{28038A32-47CC-49CD-96CC-AD423B3642F7}" srcId="{E826C195-87BC-4AD8-9CA7-5077C7BEA7C6}" destId="{9835686E-E82C-4B45-9B98-DFA4E593EB42}" srcOrd="2" destOrd="0" parTransId="{41B374D1-9D16-4974-9C2C-0BC4510E655B}" sibTransId="{6FB12A59-83ED-40EF-976C-7299174C37BE}"/>
    <dgm:cxn modelId="{B4FFCA37-B1C5-4649-BED8-29FD6C4FFF9F}" type="presOf" srcId="{9835686E-E82C-4B45-9B98-DFA4E593EB42}" destId="{ADF9595C-34CC-4194-848B-2053C59B7014}" srcOrd="0" destOrd="2" presId="urn:microsoft.com/office/officeart/2005/8/layout/hList2"/>
    <dgm:cxn modelId="{DAFAA53C-5D9D-4C53-A997-BCBA21835FFD}" srcId="{DA284261-84F5-4023-861E-21D32DDB61AF}" destId="{C57B8923-6472-4D21-903B-3B2C2EC45DCF}" srcOrd="3" destOrd="0" parTransId="{85B6660C-7892-40EC-8F0F-FF140AFF349C}" sibTransId="{6FAE0ACB-619B-49E9-9A2B-80CF35955541}"/>
    <dgm:cxn modelId="{2B030D5F-199F-4579-96B1-557981D091DA}" srcId="{F43F7A6D-DDFB-41A8-BBA1-3C8035D7ECB9}" destId="{C721095F-CB2E-4DA6-88A6-421E12A8E02F}" srcOrd="0" destOrd="0" parTransId="{4F49B432-4277-46D8-AEE4-40FE7E297813}" sibTransId="{A479F329-7820-4609-80A4-C685A00B1254}"/>
    <dgm:cxn modelId="{6AE6665F-05A7-427A-9CD8-1CABA6D43405}" srcId="{DA284261-84F5-4023-861E-21D32DDB61AF}" destId="{A72361E7-83B4-4C52-80BD-EAA6D9234762}" srcOrd="0" destOrd="0" parTransId="{A347079A-6098-479C-BCBF-8BAB4FB3BA29}" sibTransId="{01245BB9-AAC4-4BA5-A08F-7B475A54BBBE}"/>
    <dgm:cxn modelId="{C91AE568-C4F5-4D5B-B001-529127B448C4}" type="presOf" srcId="{D794E0C5-D52E-4F04-BC1F-3CD8E6F2C1A3}" destId="{3A057E32-BC5E-438A-A5B7-7E7E7585CF77}" srcOrd="0" destOrd="4" presId="urn:microsoft.com/office/officeart/2005/8/layout/hList2"/>
    <dgm:cxn modelId="{29539670-4F8E-451C-AF01-38D6A42797B3}" type="presOf" srcId="{F43F7A6D-DDFB-41A8-BBA1-3C8035D7ECB9}" destId="{21E34E94-576B-471A-8590-DDE19B19D4AB}" srcOrd="0" destOrd="0" presId="urn:microsoft.com/office/officeart/2005/8/layout/hList2"/>
    <dgm:cxn modelId="{18449553-E756-464E-8FD6-8146F28D2625}" type="presOf" srcId="{5365E801-9AAB-46BB-8212-246E2114108B}" destId="{3A057E32-BC5E-438A-A5B7-7E7E7585CF77}" srcOrd="0" destOrd="1" presId="urn:microsoft.com/office/officeart/2005/8/layout/hList2"/>
    <dgm:cxn modelId="{E624F877-B7C1-48BB-B8D9-3D84E8B5F773}" srcId="{DA284261-84F5-4023-861E-21D32DDB61AF}" destId="{CEF80CCA-AB76-4F35-B6FD-CB88528C4647}" srcOrd="2" destOrd="0" parTransId="{321A7803-FA4D-47FB-BC3F-B7231FABFA28}" sibTransId="{44B52AC9-47E5-4F32-B6A0-94D79BE58B80}"/>
    <dgm:cxn modelId="{58111E7C-597D-4A40-B73B-EB990815CF14}" type="presOf" srcId="{B78117A1-E760-42A6-9C05-85E4BC10D206}" destId="{ADF9595C-34CC-4194-848B-2053C59B7014}" srcOrd="0" destOrd="1" presId="urn:microsoft.com/office/officeart/2005/8/layout/hList2"/>
    <dgm:cxn modelId="{4DEED47C-8294-4A73-A1B7-848F971E5C10}" srcId="{9AC75E31-F880-45E0-9DA8-871D7608A0AF}" destId="{4A1AE6BF-C0C2-4D9B-B51E-6A8E5E2658FB}" srcOrd="0" destOrd="0" parTransId="{26DE42A3-951B-4901-9CF9-8AC7A32D857B}" sibTransId="{4548C140-0FC1-447C-8C7B-45F546BC9E28}"/>
    <dgm:cxn modelId="{E9F08982-566E-4BDD-83DF-1773355DB8A7}" srcId="{E826C195-87BC-4AD8-9CA7-5077C7BEA7C6}" destId="{8B46C832-73A8-48F0-A786-DED743884571}" srcOrd="0" destOrd="0" parTransId="{C0FBBF2F-1247-484C-AB9B-B71BE59DADAF}" sibTransId="{C0866C01-6280-485C-A679-BABC67B8590A}"/>
    <dgm:cxn modelId="{108D3C83-0035-4C52-966B-718326CFB817}" type="presOf" srcId="{4A1AE6BF-C0C2-4D9B-B51E-6A8E5E2658FB}" destId="{A2A6CD2D-107C-42BE-8992-188B6087F0A1}" srcOrd="0" destOrd="0" presId="urn:microsoft.com/office/officeart/2005/8/layout/hList2"/>
    <dgm:cxn modelId="{AF5EC284-3BB6-49E9-BD90-D4B0AC9B7804}" type="presOf" srcId="{E826C195-87BC-4AD8-9CA7-5077C7BEA7C6}" destId="{51A99637-8999-4769-B224-182955068D8C}" srcOrd="0" destOrd="0" presId="urn:microsoft.com/office/officeart/2005/8/layout/hList2"/>
    <dgm:cxn modelId="{25A57189-D56A-4EB8-AA04-91021FAF3DF9}" type="presOf" srcId="{9AC75E31-F880-45E0-9DA8-871D7608A0AF}" destId="{97B0FADB-912C-42DD-9E18-6A62BF03FB95}" srcOrd="0" destOrd="0" presId="urn:microsoft.com/office/officeart/2005/8/layout/hList2"/>
    <dgm:cxn modelId="{95278A96-3C55-4E03-BF04-AAD35CB58D1B}" type="presOf" srcId="{8B46C832-73A8-48F0-A786-DED743884571}" destId="{ADF9595C-34CC-4194-848B-2053C59B7014}" srcOrd="0" destOrd="0" presId="urn:microsoft.com/office/officeart/2005/8/layout/hList2"/>
    <dgm:cxn modelId="{C67C54A4-9511-4896-995E-B57491B56E81}" type="presOf" srcId="{C57B8923-6472-4D21-903B-3B2C2EC45DCF}" destId="{3A057E32-BC5E-438A-A5B7-7E7E7585CF77}" srcOrd="0" destOrd="3" presId="urn:microsoft.com/office/officeart/2005/8/layout/hList2"/>
    <dgm:cxn modelId="{67E25AAF-0D39-436D-8F5B-781986DCAEDC}" type="presOf" srcId="{CEF80CCA-AB76-4F35-B6FD-CB88528C4647}" destId="{3A057E32-BC5E-438A-A5B7-7E7E7585CF77}" srcOrd="0" destOrd="2" presId="urn:microsoft.com/office/officeart/2005/8/layout/hList2"/>
    <dgm:cxn modelId="{1A6CBFB0-6A96-4318-B614-E42E21FCAD98}" type="presOf" srcId="{81141936-DDE1-4258-BA2C-F4BAB7B6BFD1}" destId="{B3EE54DF-CAF7-4CBC-AC39-B038EFE7B803}" srcOrd="0" destOrd="0" presId="urn:microsoft.com/office/officeart/2005/8/layout/hList2"/>
    <dgm:cxn modelId="{FE4E0EC1-3C71-4D42-B0AE-28C082416E2A}" srcId="{E826C195-87BC-4AD8-9CA7-5077C7BEA7C6}" destId="{B78117A1-E760-42A6-9C05-85E4BC10D206}" srcOrd="1" destOrd="0" parTransId="{0DEC217A-2C81-4158-AB4D-E0FD56BBB134}" sibTransId="{5FCD2DDF-0E94-4CB9-B814-E1487EB3D1F9}"/>
    <dgm:cxn modelId="{F54C36C1-9683-4D04-9010-E3810254AAC1}" srcId="{81141936-DDE1-4258-BA2C-F4BAB7B6BFD1}" destId="{DA284261-84F5-4023-861E-21D32DDB61AF}" srcOrd="1" destOrd="0" parTransId="{7B37C8F4-A47E-4DC6-A701-2C080395B3A7}" sibTransId="{5113554B-A493-4B03-9615-0C7BD8A5A873}"/>
    <dgm:cxn modelId="{9FBE46C3-6AE2-414E-865F-78425A086BFD}" srcId="{F43F7A6D-DDFB-41A8-BBA1-3C8035D7ECB9}" destId="{9898428D-B576-43DE-B640-93DC59B3D909}" srcOrd="1" destOrd="0" parTransId="{186189FB-5190-45D6-9CED-03969502E634}" sibTransId="{DCF201AE-8264-4173-A9E4-EA35F7E4FAE1}"/>
    <dgm:cxn modelId="{CF264DCA-9C3F-40DE-92A6-8470CF383566}" type="presOf" srcId="{9898428D-B576-43DE-B640-93DC59B3D909}" destId="{9AC6802B-6FAF-48EC-B695-520CF8541815}" srcOrd="0" destOrd="1" presId="urn:microsoft.com/office/officeart/2005/8/layout/hList2"/>
    <dgm:cxn modelId="{0AEAEDCE-2B10-4714-94F5-6D42AB4F1230}" srcId="{81141936-DDE1-4258-BA2C-F4BAB7B6BFD1}" destId="{E826C195-87BC-4AD8-9CA7-5077C7BEA7C6}" srcOrd="2" destOrd="0" parTransId="{6DDD2936-E7E7-467D-A467-F7786FA2C103}" sibTransId="{8A803F78-6F9B-420B-9281-C95C3497C599}"/>
    <dgm:cxn modelId="{71C4B7E3-AD97-4A65-93A1-E0AD33D1432A}" type="presOf" srcId="{C721095F-CB2E-4DA6-88A6-421E12A8E02F}" destId="{9AC6802B-6FAF-48EC-B695-520CF8541815}" srcOrd="0" destOrd="0" presId="urn:microsoft.com/office/officeart/2005/8/layout/hList2"/>
    <dgm:cxn modelId="{7124FAF6-924E-4281-BF34-6E979BDAD9E7}" srcId="{DA284261-84F5-4023-861E-21D32DDB61AF}" destId="{5365E801-9AAB-46BB-8212-246E2114108B}" srcOrd="1" destOrd="0" parTransId="{56C42AC5-1EFD-4376-9756-B77A5CBA632D}" sibTransId="{492BEF55-C775-4898-814F-96F62BD7D420}"/>
    <dgm:cxn modelId="{DAA3A974-AE2E-4194-8F19-795C4B78D0E8}" type="presParOf" srcId="{B3EE54DF-CAF7-4CBC-AC39-B038EFE7B803}" destId="{13B7F1C0-22EA-4AFB-82DF-A8E4BD8D342E}" srcOrd="0" destOrd="0" presId="urn:microsoft.com/office/officeart/2005/8/layout/hList2"/>
    <dgm:cxn modelId="{4E6F5872-0E32-4D0B-818D-EB5F6A08AEC6}" type="presParOf" srcId="{13B7F1C0-22EA-4AFB-82DF-A8E4BD8D342E}" destId="{7B50DE95-3B58-4DB5-A215-30ED098B1D78}" srcOrd="0" destOrd="0" presId="urn:microsoft.com/office/officeart/2005/8/layout/hList2"/>
    <dgm:cxn modelId="{4C2785B9-96CB-4354-A9F6-186C18AA5984}" type="presParOf" srcId="{13B7F1C0-22EA-4AFB-82DF-A8E4BD8D342E}" destId="{9AC6802B-6FAF-48EC-B695-520CF8541815}" srcOrd="1" destOrd="0" presId="urn:microsoft.com/office/officeart/2005/8/layout/hList2"/>
    <dgm:cxn modelId="{CF90A213-1C9A-4D04-BA0C-3B3CCBE0B8CC}" type="presParOf" srcId="{13B7F1C0-22EA-4AFB-82DF-A8E4BD8D342E}" destId="{21E34E94-576B-471A-8590-DDE19B19D4AB}" srcOrd="2" destOrd="0" presId="urn:microsoft.com/office/officeart/2005/8/layout/hList2"/>
    <dgm:cxn modelId="{E91A9A2C-5FC6-4A70-A3EA-6DC9FEDC4541}" type="presParOf" srcId="{B3EE54DF-CAF7-4CBC-AC39-B038EFE7B803}" destId="{EFF61518-05B3-4DC6-809B-D58CC7F04E7B}" srcOrd="1" destOrd="0" presId="urn:microsoft.com/office/officeart/2005/8/layout/hList2"/>
    <dgm:cxn modelId="{878A378A-F1EE-4B78-AC5F-D257376067EF}" type="presParOf" srcId="{B3EE54DF-CAF7-4CBC-AC39-B038EFE7B803}" destId="{575007E9-70B9-4586-8A44-C4A2FC785B51}" srcOrd="2" destOrd="0" presId="urn:microsoft.com/office/officeart/2005/8/layout/hList2"/>
    <dgm:cxn modelId="{38C3AFB1-C2F8-4A01-BFF9-13AC1045625F}" type="presParOf" srcId="{575007E9-70B9-4586-8A44-C4A2FC785B51}" destId="{F92BC6A9-A944-421C-A80D-3E2437E8BB71}" srcOrd="0" destOrd="0" presId="urn:microsoft.com/office/officeart/2005/8/layout/hList2"/>
    <dgm:cxn modelId="{0A437EE9-5218-48CF-A5A2-69B4F8007101}" type="presParOf" srcId="{575007E9-70B9-4586-8A44-C4A2FC785B51}" destId="{3A057E32-BC5E-438A-A5B7-7E7E7585CF77}" srcOrd="1" destOrd="0" presId="urn:microsoft.com/office/officeart/2005/8/layout/hList2"/>
    <dgm:cxn modelId="{947424C1-AEF6-4BF7-B131-C8BBF5B29378}" type="presParOf" srcId="{575007E9-70B9-4586-8A44-C4A2FC785B51}" destId="{76DF3401-7FA3-4C5E-A7E6-44B9B9EC3E47}" srcOrd="2" destOrd="0" presId="urn:microsoft.com/office/officeart/2005/8/layout/hList2"/>
    <dgm:cxn modelId="{8E29ED04-0E75-44FA-AE35-3A07AC50649E}" type="presParOf" srcId="{B3EE54DF-CAF7-4CBC-AC39-B038EFE7B803}" destId="{CE0E41B5-E178-4E27-9378-3065F0200EF0}" srcOrd="3" destOrd="0" presId="urn:microsoft.com/office/officeart/2005/8/layout/hList2"/>
    <dgm:cxn modelId="{98A0767C-B770-48EA-BC7E-0D0697949591}" type="presParOf" srcId="{B3EE54DF-CAF7-4CBC-AC39-B038EFE7B803}" destId="{6C0E6A03-1164-464B-8AA1-DFE0DEF62DE0}" srcOrd="4" destOrd="0" presId="urn:microsoft.com/office/officeart/2005/8/layout/hList2"/>
    <dgm:cxn modelId="{8B21A3BF-FBE3-441A-983D-E24100370C2D}" type="presParOf" srcId="{6C0E6A03-1164-464B-8AA1-DFE0DEF62DE0}" destId="{24687AFC-0F65-4324-B4DF-CF9E9195FE68}" srcOrd="0" destOrd="0" presId="urn:microsoft.com/office/officeart/2005/8/layout/hList2"/>
    <dgm:cxn modelId="{10A1B630-B1F5-4528-97F0-5DA4CC505FC3}" type="presParOf" srcId="{6C0E6A03-1164-464B-8AA1-DFE0DEF62DE0}" destId="{ADF9595C-34CC-4194-848B-2053C59B7014}" srcOrd="1" destOrd="0" presId="urn:microsoft.com/office/officeart/2005/8/layout/hList2"/>
    <dgm:cxn modelId="{E25102D8-C102-4A65-A51D-DBD216B7647B}" type="presParOf" srcId="{6C0E6A03-1164-464B-8AA1-DFE0DEF62DE0}" destId="{51A99637-8999-4769-B224-182955068D8C}" srcOrd="2" destOrd="0" presId="urn:microsoft.com/office/officeart/2005/8/layout/hList2"/>
    <dgm:cxn modelId="{A51DCD2C-9EA6-4BDE-AC92-CBF1A1BDA5B6}" type="presParOf" srcId="{B3EE54DF-CAF7-4CBC-AC39-B038EFE7B803}" destId="{6F3EC5FC-C66F-45E6-A205-5194C4913930}" srcOrd="5" destOrd="0" presId="urn:microsoft.com/office/officeart/2005/8/layout/hList2"/>
    <dgm:cxn modelId="{21450CAF-52CB-4470-9344-3BD857636BDE}" type="presParOf" srcId="{B3EE54DF-CAF7-4CBC-AC39-B038EFE7B803}" destId="{EB475539-4BB7-4454-AC7A-708FE6D21610}" srcOrd="6" destOrd="0" presId="urn:microsoft.com/office/officeart/2005/8/layout/hList2"/>
    <dgm:cxn modelId="{E2300FFC-9036-4EA6-8593-F1EC142102AD}" type="presParOf" srcId="{EB475539-4BB7-4454-AC7A-708FE6D21610}" destId="{ED38F845-C263-4650-9ED3-2332F636C5CA}" srcOrd="0" destOrd="0" presId="urn:microsoft.com/office/officeart/2005/8/layout/hList2"/>
    <dgm:cxn modelId="{9436F412-9C92-423D-A91D-A1912B66322E}" type="presParOf" srcId="{EB475539-4BB7-4454-AC7A-708FE6D21610}" destId="{A2A6CD2D-107C-42BE-8992-188B6087F0A1}" srcOrd="1" destOrd="0" presId="urn:microsoft.com/office/officeart/2005/8/layout/hList2"/>
    <dgm:cxn modelId="{7FCA135C-2590-4C9E-9DD6-4255BD6D5072}" type="presParOf" srcId="{EB475539-4BB7-4454-AC7A-708FE6D21610}" destId="{97B0FADB-912C-42DD-9E18-6A62BF03FB95}"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9B0A83-A15A-4B24-AA23-A5C65EBA5FFA}"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A16B7CFF-640E-4A9C-B242-313B944692DA}">
      <dgm:prSet phldrT="[Text]"/>
      <dgm:spPr/>
      <dgm:t>
        <a:bodyPr/>
        <a:lstStyle/>
        <a:p>
          <a:pPr algn="l"/>
          <a:r>
            <a:rPr lang="en-HK" b="1" u="sng" dirty="0"/>
            <a:t>Group Factors</a:t>
          </a:r>
        </a:p>
        <a:p>
          <a:pPr algn="l"/>
          <a:r>
            <a:rPr lang="en-HK" dirty="0"/>
            <a:t>- Leadership: Styles and behaviour</a:t>
          </a:r>
        </a:p>
        <a:p>
          <a:pPr algn="l"/>
          <a:r>
            <a:rPr lang="en-HK" dirty="0"/>
            <a:t>- Leadership: Power and influence</a:t>
          </a:r>
        </a:p>
        <a:p>
          <a:pPr algn="l"/>
          <a:r>
            <a:rPr lang="en-HK" dirty="0"/>
            <a:t>- Teams: Characteristics</a:t>
          </a:r>
        </a:p>
        <a:p>
          <a:pPr algn="l"/>
          <a:r>
            <a:rPr lang="en-HK" dirty="0"/>
            <a:t>- Teams: Cultural values </a:t>
          </a:r>
          <a:endParaRPr lang="en-GB" dirty="0"/>
        </a:p>
      </dgm:t>
    </dgm:pt>
    <dgm:pt modelId="{C528D927-C18C-484A-A8BD-7B19D8EBAABB}" type="parTrans" cxnId="{282A9427-7D4A-4115-9EA9-09165C212E3A}">
      <dgm:prSet/>
      <dgm:spPr/>
      <dgm:t>
        <a:bodyPr/>
        <a:lstStyle/>
        <a:p>
          <a:endParaRPr lang="en-GB"/>
        </a:p>
      </dgm:t>
    </dgm:pt>
    <dgm:pt modelId="{17385158-AED5-4573-B0DB-3956E585CF87}" type="sibTrans" cxnId="{282A9427-7D4A-4115-9EA9-09165C212E3A}">
      <dgm:prSet/>
      <dgm:spPr/>
      <dgm:t>
        <a:bodyPr/>
        <a:lstStyle/>
        <a:p>
          <a:endParaRPr lang="en-GB"/>
        </a:p>
      </dgm:t>
    </dgm:pt>
    <dgm:pt modelId="{715D8436-3828-4985-B952-4D3CC60CFBF8}">
      <dgm:prSet phldrT="[Text]"/>
      <dgm:spPr/>
      <dgm:t>
        <a:bodyPr/>
        <a:lstStyle/>
        <a:p>
          <a:pPr algn="l"/>
          <a:r>
            <a:rPr lang="en-HK" b="1" u="sng" dirty="0"/>
            <a:t>Individual Mechanisms</a:t>
          </a:r>
        </a:p>
        <a:p>
          <a:pPr algn="l"/>
          <a:r>
            <a:rPr lang="en-HK" dirty="0"/>
            <a:t>- Job satisfaction</a:t>
          </a:r>
        </a:p>
        <a:p>
          <a:pPr algn="l"/>
          <a:r>
            <a:rPr lang="en-HK" dirty="0"/>
            <a:t>- Stress</a:t>
          </a:r>
        </a:p>
        <a:p>
          <a:pPr algn="l"/>
          <a:r>
            <a:rPr lang="en-HK" dirty="0"/>
            <a:t>- Motivation</a:t>
          </a:r>
        </a:p>
        <a:p>
          <a:pPr algn="l"/>
          <a:r>
            <a:rPr lang="en-HK" dirty="0"/>
            <a:t>- Trust, justice and ethics</a:t>
          </a:r>
        </a:p>
        <a:p>
          <a:pPr algn="l"/>
          <a:r>
            <a:rPr lang="en-HK" dirty="0"/>
            <a:t>- Learning and decision making</a:t>
          </a:r>
          <a:endParaRPr lang="en-GB" dirty="0"/>
        </a:p>
      </dgm:t>
    </dgm:pt>
    <dgm:pt modelId="{D09D2A83-29EE-4196-A08F-1B664E171A18}" type="parTrans" cxnId="{D1F243CD-14DD-40BE-AD0B-EA2DC0D5BE5F}">
      <dgm:prSet/>
      <dgm:spPr/>
      <dgm:t>
        <a:bodyPr/>
        <a:lstStyle/>
        <a:p>
          <a:endParaRPr lang="en-GB"/>
        </a:p>
      </dgm:t>
    </dgm:pt>
    <dgm:pt modelId="{EBF84B25-6474-4048-959A-190986756992}" type="sibTrans" cxnId="{D1F243CD-14DD-40BE-AD0B-EA2DC0D5BE5F}">
      <dgm:prSet/>
      <dgm:spPr/>
      <dgm:t>
        <a:bodyPr/>
        <a:lstStyle/>
        <a:p>
          <a:endParaRPr lang="en-GB"/>
        </a:p>
      </dgm:t>
    </dgm:pt>
    <dgm:pt modelId="{3F0231BD-8F22-44A8-A317-E6CF340AE61E}">
      <dgm:prSet phldrT="[Text]"/>
      <dgm:spPr/>
      <dgm:t>
        <a:bodyPr/>
        <a:lstStyle/>
        <a:p>
          <a:pPr algn="l"/>
          <a:r>
            <a:rPr lang="en-HK" b="1" u="sng" dirty="0"/>
            <a:t>Individual Outcomes</a:t>
          </a:r>
        </a:p>
        <a:p>
          <a:pPr algn="l"/>
          <a:r>
            <a:rPr lang="en-HK" dirty="0"/>
            <a:t>- Job performance</a:t>
          </a:r>
        </a:p>
        <a:p>
          <a:pPr algn="l"/>
          <a:r>
            <a:rPr lang="en-HK" dirty="0"/>
            <a:t>- Organizational commitment</a:t>
          </a:r>
          <a:endParaRPr lang="en-GB" dirty="0"/>
        </a:p>
      </dgm:t>
    </dgm:pt>
    <dgm:pt modelId="{60389675-3D59-4AB6-A180-273F2811F8E3}" type="parTrans" cxnId="{A1FC275F-84C7-4C99-A599-B0CECC3BE2DB}">
      <dgm:prSet/>
      <dgm:spPr/>
      <dgm:t>
        <a:bodyPr/>
        <a:lstStyle/>
        <a:p>
          <a:endParaRPr lang="en-GB"/>
        </a:p>
      </dgm:t>
    </dgm:pt>
    <dgm:pt modelId="{0FF6B2AE-2EAA-4043-B379-CEF8A8DD15B2}" type="sibTrans" cxnId="{A1FC275F-84C7-4C99-A599-B0CECC3BE2DB}">
      <dgm:prSet/>
      <dgm:spPr/>
      <dgm:t>
        <a:bodyPr/>
        <a:lstStyle/>
        <a:p>
          <a:endParaRPr lang="en-GB"/>
        </a:p>
      </dgm:t>
    </dgm:pt>
    <dgm:pt modelId="{49DB7F3B-8780-42D6-B28C-135EB75F68C9}" type="pres">
      <dgm:prSet presAssocID="{1D9B0A83-A15A-4B24-AA23-A5C65EBA5FFA}" presName="Name0" presStyleCnt="0">
        <dgm:presLayoutVars>
          <dgm:dir/>
          <dgm:resizeHandles val="exact"/>
        </dgm:presLayoutVars>
      </dgm:prSet>
      <dgm:spPr/>
    </dgm:pt>
    <dgm:pt modelId="{41C8478C-E3C6-4D04-BF79-0E726F414DE8}" type="pres">
      <dgm:prSet presAssocID="{A16B7CFF-640E-4A9C-B242-313B944692DA}" presName="node" presStyleLbl="node1" presStyleIdx="0" presStyleCnt="3">
        <dgm:presLayoutVars>
          <dgm:bulletEnabled val="1"/>
        </dgm:presLayoutVars>
      </dgm:prSet>
      <dgm:spPr/>
    </dgm:pt>
    <dgm:pt modelId="{DCA9B03C-2A8E-4138-A91A-11F5C803DDA6}" type="pres">
      <dgm:prSet presAssocID="{17385158-AED5-4573-B0DB-3956E585CF87}" presName="sibTrans" presStyleLbl="sibTrans2D1" presStyleIdx="0" presStyleCnt="2" custScaleX="124912" custScaleY="116548"/>
      <dgm:spPr/>
    </dgm:pt>
    <dgm:pt modelId="{9A101E24-E32D-4611-9EAA-2121E5ED9030}" type="pres">
      <dgm:prSet presAssocID="{17385158-AED5-4573-B0DB-3956E585CF87}" presName="connectorText" presStyleLbl="sibTrans2D1" presStyleIdx="0" presStyleCnt="2"/>
      <dgm:spPr/>
    </dgm:pt>
    <dgm:pt modelId="{887CF695-FFD8-4E43-BE76-9517BB934A76}" type="pres">
      <dgm:prSet presAssocID="{715D8436-3828-4985-B952-4D3CC60CFBF8}" presName="node" presStyleLbl="node1" presStyleIdx="1" presStyleCnt="3">
        <dgm:presLayoutVars>
          <dgm:bulletEnabled val="1"/>
        </dgm:presLayoutVars>
      </dgm:prSet>
      <dgm:spPr/>
    </dgm:pt>
    <dgm:pt modelId="{E45FD357-8910-4402-B9B3-C8FF453557D8}" type="pres">
      <dgm:prSet presAssocID="{EBF84B25-6474-4048-959A-190986756992}" presName="sibTrans" presStyleLbl="sibTrans2D1" presStyleIdx="1" presStyleCnt="2"/>
      <dgm:spPr/>
    </dgm:pt>
    <dgm:pt modelId="{FA2151BF-722C-47DD-BE5D-7C4002B3252F}" type="pres">
      <dgm:prSet presAssocID="{EBF84B25-6474-4048-959A-190986756992}" presName="connectorText" presStyleLbl="sibTrans2D1" presStyleIdx="1" presStyleCnt="2"/>
      <dgm:spPr/>
    </dgm:pt>
    <dgm:pt modelId="{8DB43FB3-6D71-4A92-9561-2930389BA2BB}" type="pres">
      <dgm:prSet presAssocID="{3F0231BD-8F22-44A8-A317-E6CF340AE61E}" presName="node" presStyleLbl="node1" presStyleIdx="2" presStyleCnt="3" custScaleY="71371" custLinFactNeighborX="2450" custLinFactNeighborY="-2402">
        <dgm:presLayoutVars>
          <dgm:bulletEnabled val="1"/>
        </dgm:presLayoutVars>
      </dgm:prSet>
      <dgm:spPr/>
    </dgm:pt>
  </dgm:ptLst>
  <dgm:cxnLst>
    <dgm:cxn modelId="{2BBC141C-52B9-4147-90F9-5812748E53E6}" type="presOf" srcId="{A16B7CFF-640E-4A9C-B242-313B944692DA}" destId="{41C8478C-E3C6-4D04-BF79-0E726F414DE8}" srcOrd="0" destOrd="0" presId="urn:microsoft.com/office/officeart/2005/8/layout/process1"/>
    <dgm:cxn modelId="{282A9427-7D4A-4115-9EA9-09165C212E3A}" srcId="{1D9B0A83-A15A-4B24-AA23-A5C65EBA5FFA}" destId="{A16B7CFF-640E-4A9C-B242-313B944692DA}" srcOrd="0" destOrd="0" parTransId="{C528D927-C18C-484A-A8BD-7B19D8EBAABB}" sibTransId="{17385158-AED5-4573-B0DB-3956E585CF87}"/>
    <dgm:cxn modelId="{673C022C-E77D-4EC8-9B1A-C3BFA4B6CD33}" type="presOf" srcId="{3F0231BD-8F22-44A8-A317-E6CF340AE61E}" destId="{8DB43FB3-6D71-4A92-9561-2930389BA2BB}" srcOrd="0" destOrd="0" presId="urn:microsoft.com/office/officeart/2005/8/layout/process1"/>
    <dgm:cxn modelId="{1548A734-1338-421C-BC00-73431816BBFA}" type="presOf" srcId="{EBF84B25-6474-4048-959A-190986756992}" destId="{FA2151BF-722C-47DD-BE5D-7C4002B3252F}" srcOrd="1" destOrd="0" presId="urn:microsoft.com/office/officeart/2005/8/layout/process1"/>
    <dgm:cxn modelId="{A1FC275F-84C7-4C99-A599-B0CECC3BE2DB}" srcId="{1D9B0A83-A15A-4B24-AA23-A5C65EBA5FFA}" destId="{3F0231BD-8F22-44A8-A317-E6CF340AE61E}" srcOrd="2" destOrd="0" parTransId="{60389675-3D59-4AB6-A180-273F2811F8E3}" sibTransId="{0FF6B2AE-2EAA-4043-B379-CEF8A8DD15B2}"/>
    <dgm:cxn modelId="{AC13DC62-47CD-4832-A365-CCE295EEA800}" type="presOf" srcId="{17385158-AED5-4573-B0DB-3956E585CF87}" destId="{DCA9B03C-2A8E-4138-A91A-11F5C803DDA6}" srcOrd="0" destOrd="0" presId="urn:microsoft.com/office/officeart/2005/8/layout/process1"/>
    <dgm:cxn modelId="{137A2069-5263-4748-A769-901BDAF04C0D}" type="presOf" srcId="{715D8436-3828-4985-B952-4D3CC60CFBF8}" destId="{887CF695-FFD8-4E43-BE76-9517BB934A76}" srcOrd="0" destOrd="0" presId="urn:microsoft.com/office/officeart/2005/8/layout/process1"/>
    <dgm:cxn modelId="{F96253C8-B909-4A29-8E0A-217AB9C05EA4}" type="presOf" srcId="{EBF84B25-6474-4048-959A-190986756992}" destId="{E45FD357-8910-4402-B9B3-C8FF453557D8}" srcOrd="0" destOrd="0" presId="urn:microsoft.com/office/officeart/2005/8/layout/process1"/>
    <dgm:cxn modelId="{D1F243CD-14DD-40BE-AD0B-EA2DC0D5BE5F}" srcId="{1D9B0A83-A15A-4B24-AA23-A5C65EBA5FFA}" destId="{715D8436-3828-4985-B952-4D3CC60CFBF8}" srcOrd="1" destOrd="0" parTransId="{D09D2A83-29EE-4196-A08F-1B664E171A18}" sibTransId="{EBF84B25-6474-4048-959A-190986756992}"/>
    <dgm:cxn modelId="{D34E5FE2-7BB4-496F-864A-CBB166E319D8}" type="presOf" srcId="{17385158-AED5-4573-B0DB-3956E585CF87}" destId="{9A101E24-E32D-4611-9EAA-2121E5ED9030}" srcOrd="1" destOrd="0" presId="urn:microsoft.com/office/officeart/2005/8/layout/process1"/>
    <dgm:cxn modelId="{D27864FF-60CE-47ED-BFCE-4579967DF900}" type="presOf" srcId="{1D9B0A83-A15A-4B24-AA23-A5C65EBA5FFA}" destId="{49DB7F3B-8780-42D6-B28C-135EB75F68C9}" srcOrd="0" destOrd="0" presId="urn:microsoft.com/office/officeart/2005/8/layout/process1"/>
    <dgm:cxn modelId="{14BADC4E-641C-4AE9-A20D-90431FD08A00}" type="presParOf" srcId="{49DB7F3B-8780-42D6-B28C-135EB75F68C9}" destId="{41C8478C-E3C6-4D04-BF79-0E726F414DE8}" srcOrd="0" destOrd="0" presId="urn:microsoft.com/office/officeart/2005/8/layout/process1"/>
    <dgm:cxn modelId="{3A1CF2CF-5375-4F78-9252-CD2E234FE84D}" type="presParOf" srcId="{49DB7F3B-8780-42D6-B28C-135EB75F68C9}" destId="{DCA9B03C-2A8E-4138-A91A-11F5C803DDA6}" srcOrd="1" destOrd="0" presId="urn:microsoft.com/office/officeart/2005/8/layout/process1"/>
    <dgm:cxn modelId="{5FCAC8BF-25F7-43EB-A632-990FEFB536CE}" type="presParOf" srcId="{DCA9B03C-2A8E-4138-A91A-11F5C803DDA6}" destId="{9A101E24-E32D-4611-9EAA-2121E5ED9030}" srcOrd="0" destOrd="0" presId="urn:microsoft.com/office/officeart/2005/8/layout/process1"/>
    <dgm:cxn modelId="{085847C0-842A-43E0-8B75-3CB25CFAFBC2}" type="presParOf" srcId="{49DB7F3B-8780-42D6-B28C-135EB75F68C9}" destId="{887CF695-FFD8-4E43-BE76-9517BB934A76}" srcOrd="2" destOrd="0" presId="urn:microsoft.com/office/officeart/2005/8/layout/process1"/>
    <dgm:cxn modelId="{C64790F6-3E02-4286-838A-A5E0AF8A0586}" type="presParOf" srcId="{49DB7F3B-8780-42D6-B28C-135EB75F68C9}" destId="{E45FD357-8910-4402-B9B3-C8FF453557D8}" srcOrd="3" destOrd="0" presId="urn:microsoft.com/office/officeart/2005/8/layout/process1"/>
    <dgm:cxn modelId="{3934E5DF-0061-4131-B746-79EE9D167937}" type="presParOf" srcId="{E45FD357-8910-4402-B9B3-C8FF453557D8}" destId="{FA2151BF-722C-47DD-BE5D-7C4002B3252F}" srcOrd="0" destOrd="0" presId="urn:microsoft.com/office/officeart/2005/8/layout/process1"/>
    <dgm:cxn modelId="{EBE98531-6CFF-4AB1-8E68-A10AE5619256}" type="presParOf" srcId="{49DB7F3B-8780-42D6-B28C-135EB75F68C9}" destId="{8DB43FB3-6D71-4A92-9561-2930389BA2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DB32A-BBAB-4CE4-8940-9C9A23F122FF}">
      <dsp:nvSpPr>
        <dsp:cNvPr id="0" name=""/>
        <dsp:cNvSpPr/>
      </dsp:nvSpPr>
      <dsp:spPr>
        <a:xfrm>
          <a:off x="790721" y="0"/>
          <a:ext cx="882236" cy="881534"/>
        </a:xfrm>
        <a:prstGeom prst="trapezoid">
          <a:avLst>
            <a:gd name="adj" fmla="val 5004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t>Managers</a:t>
          </a:r>
          <a:endParaRPr lang="en-GB" sz="1200" b="1" kern="1200" dirty="0"/>
        </a:p>
      </dsp:txBody>
      <dsp:txXfrm>
        <a:off x="790721" y="0"/>
        <a:ext cx="882236" cy="881534"/>
      </dsp:txXfrm>
    </dsp:sp>
    <dsp:sp modelId="{EA09D1D8-6288-4A11-B265-65475CA17025}">
      <dsp:nvSpPr>
        <dsp:cNvPr id="0" name=""/>
        <dsp:cNvSpPr/>
      </dsp:nvSpPr>
      <dsp:spPr>
        <a:xfrm>
          <a:off x="364972" y="850055"/>
          <a:ext cx="1764472" cy="881534"/>
        </a:xfrm>
        <a:prstGeom prst="trapezoid">
          <a:avLst>
            <a:gd name="adj" fmla="val 5004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Supervisors</a:t>
          </a:r>
          <a:endParaRPr lang="en-GB" sz="1400" b="1" kern="1200" dirty="0"/>
        </a:p>
      </dsp:txBody>
      <dsp:txXfrm>
        <a:off x="673755" y="850055"/>
        <a:ext cx="1146907" cy="881534"/>
      </dsp:txXfrm>
    </dsp:sp>
    <dsp:sp modelId="{9B33D0D1-DC8C-4448-875F-59EECD4A8A9D}">
      <dsp:nvSpPr>
        <dsp:cNvPr id="0" name=""/>
        <dsp:cNvSpPr/>
      </dsp:nvSpPr>
      <dsp:spPr>
        <a:xfrm>
          <a:off x="0" y="1731210"/>
          <a:ext cx="2562279" cy="797171"/>
        </a:xfrm>
        <a:prstGeom prst="trapezoid">
          <a:avLst>
            <a:gd name="adj" fmla="val 500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Front-line employees</a:t>
          </a:r>
          <a:endParaRPr lang="en-GB" sz="1600" b="1" kern="1200" dirty="0"/>
        </a:p>
      </dsp:txBody>
      <dsp:txXfrm>
        <a:off x="448398" y="1731210"/>
        <a:ext cx="1665481" cy="797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4E94-576B-471A-8590-DDE19B19D4AB}">
      <dsp:nvSpPr>
        <dsp:cNvPr id="0" name=""/>
        <dsp:cNvSpPr/>
      </dsp:nvSpPr>
      <dsp:spPr>
        <a:xfrm rot="16200000">
          <a:off x="-100681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Environmental Scanning</a:t>
          </a:r>
        </a:p>
      </dsp:txBody>
      <dsp:txXfrm>
        <a:off x="-1006811" y="1494015"/>
        <a:ext cx="2280577" cy="200669"/>
      </dsp:txXfrm>
    </dsp:sp>
    <dsp:sp modelId="{9AC6802B-6FAF-48EC-B695-520CF8541815}">
      <dsp:nvSpPr>
        <dsp:cNvPr id="0" name=""/>
        <dsp:cNvSpPr/>
      </dsp:nvSpPr>
      <dsp:spPr>
        <a:xfrm>
          <a:off x="233811"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External</a:t>
          </a:r>
        </a:p>
        <a:p>
          <a:pPr marL="57150" lvl="1" indent="-57150" algn="l" defTabSz="400050">
            <a:lnSpc>
              <a:spcPct val="90000"/>
            </a:lnSpc>
            <a:spcBef>
              <a:spcPct val="0"/>
            </a:spcBef>
            <a:spcAft>
              <a:spcPct val="15000"/>
            </a:spcAft>
            <a:buChar char="•"/>
          </a:pPr>
          <a:r>
            <a:rPr lang="en-HK" sz="900" kern="1200" dirty="0"/>
            <a:t>Internal</a:t>
          </a:r>
        </a:p>
      </dsp:txBody>
      <dsp:txXfrm>
        <a:off x="233811" y="454061"/>
        <a:ext cx="999546" cy="2280577"/>
      </dsp:txXfrm>
    </dsp:sp>
    <dsp:sp modelId="{7B50DE95-3B58-4DB5-A215-30ED098B1D78}">
      <dsp:nvSpPr>
        <dsp:cNvPr id="0" name=""/>
        <dsp:cNvSpPr/>
      </dsp:nvSpPr>
      <dsp:spPr>
        <a:xfrm>
          <a:off x="33142"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F3401-7FA3-4C5E-A7E6-44B9B9EC3E47}">
      <dsp:nvSpPr>
        <dsp:cNvPr id="0" name=""/>
        <dsp:cNvSpPr/>
      </dsp:nvSpPr>
      <dsp:spPr>
        <a:xfrm rot="16200000">
          <a:off x="453430"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Formulation</a:t>
          </a:r>
        </a:p>
      </dsp:txBody>
      <dsp:txXfrm>
        <a:off x="453430" y="1494015"/>
        <a:ext cx="2280577" cy="200669"/>
      </dsp:txXfrm>
    </dsp:sp>
    <dsp:sp modelId="{3A057E32-BC5E-438A-A5B7-7E7E7585CF77}">
      <dsp:nvSpPr>
        <dsp:cNvPr id="0" name=""/>
        <dsp:cNvSpPr/>
      </dsp:nvSpPr>
      <dsp:spPr>
        <a:xfrm>
          <a:off x="1694053"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Vision</a:t>
          </a:r>
        </a:p>
        <a:p>
          <a:pPr marL="57150" lvl="1" indent="-57150" algn="l" defTabSz="400050">
            <a:lnSpc>
              <a:spcPct val="90000"/>
            </a:lnSpc>
            <a:spcBef>
              <a:spcPct val="0"/>
            </a:spcBef>
            <a:spcAft>
              <a:spcPct val="15000"/>
            </a:spcAft>
            <a:buChar char="•"/>
          </a:pPr>
          <a:r>
            <a:rPr lang="en-HK" sz="900" kern="1200" dirty="0"/>
            <a:t>Mission</a:t>
          </a:r>
        </a:p>
        <a:p>
          <a:pPr marL="57150" lvl="1" indent="-57150" algn="l" defTabSz="400050">
            <a:lnSpc>
              <a:spcPct val="90000"/>
            </a:lnSpc>
            <a:spcBef>
              <a:spcPct val="0"/>
            </a:spcBef>
            <a:spcAft>
              <a:spcPct val="15000"/>
            </a:spcAft>
            <a:buChar char="•"/>
          </a:pPr>
          <a:r>
            <a:rPr lang="en-HK" sz="900" kern="1200" dirty="0"/>
            <a:t>Objectives</a:t>
          </a:r>
        </a:p>
        <a:p>
          <a:pPr marL="57150" lvl="1" indent="-57150" algn="l" defTabSz="400050">
            <a:lnSpc>
              <a:spcPct val="90000"/>
            </a:lnSpc>
            <a:spcBef>
              <a:spcPct val="0"/>
            </a:spcBef>
            <a:spcAft>
              <a:spcPct val="15000"/>
            </a:spcAft>
            <a:buChar char="•"/>
          </a:pPr>
          <a:r>
            <a:rPr lang="en-HK" sz="900" kern="1200" dirty="0"/>
            <a:t>Strategies</a:t>
          </a:r>
        </a:p>
        <a:p>
          <a:pPr marL="57150" lvl="1" indent="-57150" algn="l" defTabSz="400050">
            <a:lnSpc>
              <a:spcPct val="90000"/>
            </a:lnSpc>
            <a:spcBef>
              <a:spcPct val="0"/>
            </a:spcBef>
            <a:spcAft>
              <a:spcPct val="15000"/>
            </a:spcAft>
            <a:buChar char="•"/>
          </a:pPr>
          <a:r>
            <a:rPr lang="en-HK" sz="900" kern="1200" dirty="0"/>
            <a:t>Policies</a:t>
          </a:r>
        </a:p>
      </dsp:txBody>
      <dsp:txXfrm>
        <a:off x="1694053" y="454061"/>
        <a:ext cx="999546" cy="2280577"/>
      </dsp:txXfrm>
    </dsp:sp>
    <dsp:sp modelId="{F92BC6A9-A944-421C-A80D-3E2437E8BB71}">
      <dsp:nvSpPr>
        <dsp:cNvPr id="0" name=""/>
        <dsp:cNvSpPr/>
      </dsp:nvSpPr>
      <dsp:spPr>
        <a:xfrm>
          <a:off x="1493383"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A99637-8999-4769-B224-182955068D8C}">
      <dsp:nvSpPr>
        <dsp:cNvPr id="0" name=""/>
        <dsp:cNvSpPr/>
      </dsp:nvSpPr>
      <dsp:spPr>
        <a:xfrm rot="16200000">
          <a:off x="191367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Implementation</a:t>
          </a:r>
        </a:p>
      </dsp:txBody>
      <dsp:txXfrm>
        <a:off x="1913671" y="1494015"/>
        <a:ext cx="2280577" cy="200669"/>
      </dsp:txXfrm>
    </dsp:sp>
    <dsp:sp modelId="{ADF9595C-34CC-4194-848B-2053C59B7014}">
      <dsp:nvSpPr>
        <dsp:cNvPr id="0" name=""/>
        <dsp:cNvSpPr/>
      </dsp:nvSpPr>
      <dsp:spPr>
        <a:xfrm>
          <a:off x="3154294"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Programmes</a:t>
          </a:r>
        </a:p>
        <a:p>
          <a:pPr marL="57150" lvl="1" indent="-57150" algn="l" defTabSz="400050">
            <a:lnSpc>
              <a:spcPct val="90000"/>
            </a:lnSpc>
            <a:spcBef>
              <a:spcPct val="0"/>
            </a:spcBef>
            <a:spcAft>
              <a:spcPct val="15000"/>
            </a:spcAft>
            <a:buChar char="•"/>
          </a:pPr>
          <a:r>
            <a:rPr lang="en-HK" sz="900" kern="1200" dirty="0"/>
            <a:t>Budgets</a:t>
          </a:r>
        </a:p>
        <a:p>
          <a:pPr marL="57150" lvl="1" indent="-57150" algn="l" defTabSz="400050">
            <a:lnSpc>
              <a:spcPct val="90000"/>
            </a:lnSpc>
            <a:spcBef>
              <a:spcPct val="0"/>
            </a:spcBef>
            <a:spcAft>
              <a:spcPct val="15000"/>
            </a:spcAft>
            <a:buChar char="•"/>
          </a:pPr>
          <a:r>
            <a:rPr lang="en-HK" sz="900" kern="1200" dirty="0"/>
            <a:t>Procedures</a:t>
          </a:r>
        </a:p>
      </dsp:txBody>
      <dsp:txXfrm>
        <a:off x="3154294" y="454061"/>
        <a:ext cx="999546" cy="2280577"/>
      </dsp:txXfrm>
    </dsp:sp>
    <dsp:sp modelId="{24687AFC-0F65-4324-B4DF-CF9E9195FE68}">
      <dsp:nvSpPr>
        <dsp:cNvPr id="0" name=""/>
        <dsp:cNvSpPr/>
      </dsp:nvSpPr>
      <dsp:spPr>
        <a:xfrm>
          <a:off x="2953625"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0FADB-912C-42DD-9E18-6A62BF03FB95}">
      <dsp:nvSpPr>
        <dsp:cNvPr id="0" name=""/>
        <dsp:cNvSpPr/>
      </dsp:nvSpPr>
      <dsp:spPr>
        <a:xfrm rot="16200000">
          <a:off x="3373913"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Evaluation and Control</a:t>
          </a:r>
        </a:p>
      </dsp:txBody>
      <dsp:txXfrm>
        <a:off x="3373913" y="1494015"/>
        <a:ext cx="2280577" cy="200669"/>
      </dsp:txXfrm>
    </dsp:sp>
    <dsp:sp modelId="{A2A6CD2D-107C-42BE-8992-188B6087F0A1}">
      <dsp:nvSpPr>
        <dsp:cNvPr id="0" name=""/>
        <dsp:cNvSpPr/>
      </dsp:nvSpPr>
      <dsp:spPr>
        <a:xfrm>
          <a:off x="4614536"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Performance</a:t>
          </a:r>
        </a:p>
      </dsp:txBody>
      <dsp:txXfrm>
        <a:off x="4614536" y="454061"/>
        <a:ext cx="999546" cy="2280577"/>
      </dsp:txXfrm>
    </dsp:sp>
    <dsp:sp modelId="{ED38F845-C263-4650-9ED3-2332F636C5CA}">
      <dsp:nvSpPr>
        <dsp:cNvPr id="0" name=""/>
        <dsp:cNvSpPr/>
      </dsp:nvSpPr>
      <dsp:spPr>
        <a:xfrm>
          <a:off x="4413867"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8478C-E3C6-4D04-BF79-0E726F414DE8}">
      <dsp:nvSpPr>
        <dsp:cNvPr id="0" name=""/>
        <dsp:cNvSpPr/>
      </dsp:nvSpPr>
      <dsp:spPr>
        <a:xfrm>
          <a:off x="8572"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Group Factors</a:t>
          </a:r>
        </a:p>
        <a:p>
          <a:pPr marL="0" lvl="0" indent="0" algn="l" defTabSz="800100">
            <a:lnSpc>
              <a:spcPct val="90000"/>
            </a:lnSpc>
            <a:spcBef>
              <a:spcPct val="0"/>
            </a:spcBef>
            <a:spcAft>
              <a:spcPct val="35000"/>
            </a:spcAft>
            <a:buNone/>
          </a:pPr>
          <a:r>
            <a:rPr lang="en-HK" sz="1800" kern="1200" dirty="0"/>
            <a:t>- Leadership: Styles and behaviour</a:t>
          </a:r>
        </a:p>
        <a:p>
          <a:pPr marL="0" lvl="0" indent="0" algn="l" defTabSz="800100">
            <a:lnSpc>
              <a:spcPct val="90000"/>
            </a:lnSpc>
            <a:spcBef>
              <a:spcPct val="0"/>
            </a:spcBef>
            <a:spcAft>
              <a:spcPct val="35000"/>
            </a:spcAft>
            <a:buNone/>
          </a:pPr>
          <a:r>
            <a:rPr lang="en-HK" sz="1800" kern="1200" dirty="0"/>
            <a:t>- Leadership: Power and influence</a:t>
          </a:r>
        </a:p>
        <a:p>
          <a:pPr marL="0" lvl="0" indent="0" algn="l" defTabSz="800100">
            <a:lnSpc>
              <a:spcPct val="90000"/>
            </a:lnSpc>
            <a:spcBef>
              <a:spcPct val="0"/>
            </a:spcBef>
            <a:spcAft>
              <a:spcPct val="35000"/>
            </a:spcAft>
            <a:buNone/>
          </a:pPr>
          <a:r>
            <a:rPr lang="en-HK" sz="1800" kern="1200" dirty="0"/>
            <a:t>- Teams: Characteristics</a:t>
          </a:r>
        </a:p>
        <a:p>
          <a:pPr marL="0" lvl="0" indent="0" algn="l" defTabSz="800100">
            <a:lnSpc>
              <a:spcPct val="90000"/>
            </a:lnSpc>
            <a:spcBef>
              <a:spcPct val="0"/>
            </a:spcBef>
            <a:spcAft>
              <a:spcPct val="35000"/>
            </a:spcAft>
            <a:buNone/>
          </a:pPr>
          <a:r>
            <a:rPr lang="en-HK" sz="1800" kern="1200" dirty="0"/>
            <a:t>- Teams: Cultural values </a:t>
          </a:r>
          <a:endParaRPr lang="en-GB" sz="1800" kern="1200" dirty="0"/>
        </a:p>
      </dsp:txBody>
      <dsp:txXfrm>
        <a:off x="83617" y="716916"/>
        <a:ext cx="2412135" cy="2909566"/>
      </dsp:txXfrm>
    </dsp:sp>
    <dsp:sp modelId="{DCA9B03C-2A8E-4138-A91A-11F5C803DDA6}">
      <dsp:nvSpPr>
        <dsp:cNvPr id="0" name=""/>
        <dsp:cNvSpPr/>
      </dsp:nvSpPr>
      <dsp:spPr>
        <a:xfrm>
          <a:off x="2759360" y="1801408"/>
          <a:ext cx="678511" cy="7405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59360" y="1949525"/>
        <a:ext cx="474958" cy="444349"/>
      </dsp:txXfrm>
    </dsp:sp>
    <dsp:sp modelId="{887CF695-FFD8-4E43-BE76-9517BB934A76}">
      <dsp:nvSpPr>
        <dsp:cNvPr id="0" name=""/>
        <dsp:cNvSpPr/>
      </dsp:nvSpPr>
      <dsp:spPr>
        <a:xfrm>
          <a:off x="3595687"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Mechanisms</a:t>
          </a:r>
        </a:p>
        <a:p>
          <a:pPr marL="0" lvl="0" indent="0" algn="l" defTabSz="800100">
            <a:lnSpc>
              <a:spcPct val="90000"/>
            </a:lnSpc>
            <a:spcBef>
              <a:spcPct val="0"/>
            </a:spcBef>
            <a:spcAft>
              <a:spcPct val="35000"/>
            </a:spcAft>
            <a:buNone/>
          </a:pPr>
          <a:r>
            <a:rPr lang="en-HK" sz="1800" kern="1200" dirty="0"/>
            <a:t>- Job satisfaction</a:t>
          </a:r>
        </a:p>
        <a:p>
          <a:pPr marL="0" lvl="0" indent="0" algn="l" defTabSz="800100">
            <a:lnSpc>
              <a:spcPct val="90000"/>
            </a:lnSpc>
            <a:spcBef>
              <a:spcPct val="0"/>
            </a:spcBef>
            <a:spcAft>
              <a:spcPct val="35000"/>
            </a:spcAft>
            <a:buNone/>
          </a:pPr>
          <a:r>
            <a:rPr lang="en-HK" sz="1800" kern="1200" dirty="0"/>
            <a:t>- Stress</a:t>
          </a:r>
        </a:p>
        <a:p>
          <a:pPr marL="0" lvl="0" indent="0" algn="l" defTabSz="800100">
            <a:lnSpc>
              <a:spcPct val="90000"/>
            </a:lnSpc>
            <a:spcBef>
              <a:spcPct val="0"/>
            </a:spcBef>
            <a:spcAft>
              <a:spcPct val="35000"/>
            </a:spcAft>
            <a:buNone/>
          </a:pPr>
          <a:r>
            <a:rPr lang="en-HK" sz="1800" kern="1200" dirty="0"/>
            <a:t>- Motivation</a:t>
          </a:r>
        </a:p>
        <a:p>
          <a:pPr marL="0" lvl="0" indent="0" algn="l" defTabSz="800100">
            <a:lnSpc>
              <a:spcPct val="90000"/>
            </a:lnSpc>
            <a:spcBef>
              <a:spcPct val="0"/>
            </a:spcBef>
            <a:spcAft>
              <a:spcPct val="35000"/>
            </a:spcAft>
            <a:buNone/>
          </a:pPr>
          <a:r>
            <a:rPr lang="en-HK" sz="1800" kern="1200" dirty="0"/>
            <a:t>- Trust, justice and ethics</a:t>
          </a:r>
        </a:p>
        <a:p>
          <a:pPr marL="0" lvl="0" indent="0" algn="l" defTabSz="800100">
            <a:lnSpc>
              <a:spcPct val="90000"/>
            </a:lnSpc>
            <a:spcBef>
              <a:spcPct val="0"/>
            </a:spcBef>
            <a:spcAft>
              <a:spcPct val="35000"/>
            </a:spcAft>
            <a:buNone/>
          </a:pPr>
          <a:r>
            <a:rPr lang="en-HK" sz="1800" kern="1200" dirty="0"/>
            <a:t>- Learning and decision making</a:t>
          </a:r>
          <a:endParaRPr lang="en-GB" sz="1800" kern="1200" dirty="0"/>
        </a:p>
      </dsp:txBody>
      <dsp:txXfrm>
        <a:off x="3670732" y="716916"/>
        <a:ext cx="2412135" cy="2909566"/>
      </dsp:txXfrm>
    </dsp:sp>
    <dsp:sp modelId="{E45FD357-8910-4402-B9B3-C8FF453557D8}">
      <dsp:nvSpPr>
        <dsp:cNvPr id="0" name=""/>
        <dsp:cNvSpPr/>
      </dsp:nvSpPr>
      <dsp:spPr>
        <a:xfrm rot="21529745">
          <a:off x="6416220" y="1816920"/>
          <a:ext cx="547849" cy="6354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416237" y="1945685"/>
        <a:ext cx="383494" cy="381259"/>
      </dsp:txXfrm>
    </dsp:sp>
    <dsp:sp modelId="{8DB43FB3-6D71-4A92-9561-2930389BA2BB}">
      <dsp:nvSpPr>
        <dsp:cNvPr id="0" name=""/>
        <dsp:cNvSpPr/>
      </dsp:nvSpPr>
      <dsp:spPr>
        <a:xfrm>
          <a:off x="7191375" y="1006353"/>
          <a:ext cx="2562225" cy="21837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Outcomes</a:t>
          </a:r>
        </a:p>
        <a:p>
          <a:pPr marL="0" lvl="0" indent="0" algn="l" defTabSz="800100">
            <a:lnSpc>
              <a:spcPct val="90000"/>
            </a:lnSpc>
            <a:spcBef>
              <a:spcPct val="0"/>
            </a:spcBef>
            <a:spcAft>
              <a:spcPct val="35000"/>
            </a:spcAft>
            <a:buNone/>
          </a:pPr>
          <a:r>
            <a:rPr lang="en-HK" sz="1800" kern="1200" dirty="0"/>
            <a:t>- Job performance</a:t>
          </a:r>
        </a:p>
        <a:p>
          <a:pPr marL="0" lvl="0" indent="0" algn="l" defTabSz="800100">
            <a:lnSpc>
              <a:spcPct val="90000"/>
            </a:lnSpc>
            <a:spcBef>
              <a:spcPct val="0"/>
            </a:spcBef>
            <a:spcAft>
              <a:spcPct val="35000"/>
            </a:spcAft>
            <a:buNone/>
          </a:pPr>
          <a:r>
            <a:rPr lang="en-HK" sz="1800" kern="1200" dirty="0"/>
            <a:t>- Organizational commitment</a:t>
          </a:r>
          <a:endParaRPr lang="en-GB" sz="1800" kern="1200" dirty="0"/>
        </a:p>
      </dsp:txBody>
      <dsp:txXfrm>
        <a:off x="7255334" y="1070312"/>
        <a:ext cx="2434307" cy="205578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sz="quarter" idx="1"/>
          </p:nvPr>
        </p:nvSpPr>
        <p:spPr>
          <a:xfrm>
            <a:off x="3850445" y="1"/>
            <a:ext cx="2945659" cy="493633"/>
          </a:xfrm>
          <a:prstGeom prst="rect">
            <a:avLst/>
          </a:prstGeom>
        </p:spPr>
        <p:txBody>
          <a:bodyPr vert="horz" lIns="91027" tIns="45513" rIns="91027" bIns="45513" rtlCol="0"/>
          <a:lstStyle>
            <a:lvl1pPr algn="r">
              <a:defRPr sz="1100"/>
            </a:lvl1pPr>
          </a:lstStyle>
          <a:p>
            <a:fld id="{128FCA9C-FF92-4024-BDEC-A6D3B663DC09}" type="datetimeFigureOut">
              <a:rPr lang="en-US"/>
              <a:t>2/7/2020</a:t>
            </a:fld>
            <a:endParaRPr/>
          </a:p>
        </p:txBody>
      </p:sp>
      <p:sp>
        <p:nvSpPr>
          <p:cNvPr id="4" name="Footer Placeholder 3"/>
          <p:cNvSpPr>
            <a:spLocks noGrp="1"/>
          </p:cNvSpPr>
          <p:nvPr>
            <p:ph type="ftr" sz="quarter" idx="2"/>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5" name="Slide Number Placeholder 4"/>
          <p:cNvSpPr>
            <a:spLocks noGrp="1"/>
          </p:cNvSpPr>
          <p:nvPr>
            <p:ph type="sldNum" sz="quarter" idx="3"/>
          </p:nvPr>
        </p:nvSpPr>
        <p:spPr>
          <a:xfrm>
            <a:off x="3850445" y="9377318"/>
            <a:ext cx="2945659" cy="493633"/>
          </a:xfrm>
          <a:prstGeom prst="rect">
            <a:avLst/>
          </a:prstGeom>
        </p:spPr>
        <p:txBody>
          <a:bodyPr vert="horz" lIns="91027" tIns="45513" rIns="91027" bIns="45513" rtlCol="0" anchor="b"/>
          <a:lstStyle>
            <a:lvl1pPr algn="r">
              <a:defRPr sz="11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idx="1"/>
          </p:nvPr>
        </p:nvSpPr>
        <p:spPr>
          <a:xfrm>
            <a:off x="3850445" y="1"/>
            <a:ext cx="2945659" cy="493633"/>
          </a:xfrm>
          <a:prstGeom prst="rect">
            <a:avLst/>
          </a:prstGeom>
        </p:spPr>
        <p:txBody>
          <a:bodyPr vert="horz" lIns="91027" tIns="45513" rIns="91027" bIns="45513" rtlCol="0"/>
          <a:lstStyle>
            <a:lvl1pPr algn="r">
              <a:defRPr sz="1100"/>
            </a:lvl1pPr>
          </a:lstStyle>
          <a:p>
            <a:fld id="{772AB877-E7B1-4681-847E-D0918612832B}" type="datetimeFigureOut">
              <a:rPr lang="en-US"/>
              <a:t>2/7/2020</a:t>
            </a:fld>
            <a:endParaRPr/>
          </a:p>
        </p:txBody>
      </p:sp>
      <p:sp>
        <p:nvSpPr>
          <p:cNvPr id="4" name="Slide Image Placeholder 3"/>
          <p:cNvSpPr>
            <a:spLocks noGrp="1" noRot="1" noChangeAspect="1"/>
          </p:cNvSpPr>
          <p:nvPr>
            <p:ph type="sldImg" idx="2"/>
          </p:nvPr>
        </p:nvSpPr>
        <p:spPr>
          <a:xfrm>
            <a:off x="107950" y="738188"/>
            <a:ext cx="6581775" cy="3703637"/>
          </a:xfrm>
          <a:prstGeom prst="rect">
            <a:avLst/>
          </a:prstGeom>
          <a:noFill/>
          <a:ln w="12700">
            <a:solidFill>
              <a:prstClr val="black"/>
            </a:solidFill>
          </a:ln>
        </p:spPr>
        <p:txBody>
          <a:bodyPr vert="horz" lIns="91027" tIns="45513" rIns="91027" bIns="45513" rtlCol="0" anchor="ctr"/>
          <a:lstStyle/>
          <a:p>
            <a:endParaRPr/>
          </a:p>
        </p:txBody>
      </p:sp>
      <p:sp>
        <p:nvSpPr>
          <p:cNvPr id="5" name="Notes Placeholder 4"/>
          <p:cNvSpPr>
            <a:spLocks noGrp="1"/>
          </p:cNvSpPr>
          <p:nvPr>
            <p:ph type="body" sz="quarter" idx="3"/>
          </p:nvPr>
        </p:nvSpPr>
        <p:spPr>
          <a:xfrm>
            <a:off x="679768" y="4689516"/>
            <a:ext cx="5438140" cy="4442699"/>
          </a:xfrm>
          <a:prstGeom prst="rect">
            <a:avLst/>
          </a:prstGeom>
        </p:spPr>
        <p:txBody>
          <a:bodyPr vert="horz" lIns="91027" tIns="45513" rIns="91027" bIns="455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7" name="Slide Number Placeholder 6"/>
          <p:cNvSpPr>
            <a:spLocks noGrp="1"/>
          </p:cNvSpPr>
          <p:nvPr>
            <p:ph type="sldNum" sz="quarter" idx="5"/>
          </p:nvPr>
        </p:nvSpPr>
        <p:spPr>
          <a:xfrm>
            <a:off x="3850445" y="9377318"/>
            <a:ext cx="2945659" cy="493633"/>
          </a:xfrm>
          <a:prstGeom prst="rect">
            <a:avLst/>
          </a:prstGeom>
        </p:spPr>
        <p:txBody>
          <a:bodyPr vert="horz" lIns="91027" tIns="45513" rIns="91027" bIns="45513" rtlCol="0" anchor="b"/>
          <a:lstStyle>
            <a:lvl1pPr algn="r">
              <a:defRPr sz="11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20</a:t>
            </a:fld>
            <a:endParaRPr lang="en-US"/>
          </a:p>
        </p:txBody>
      </p:sp>
    </p:spTree>
    <p:extLst>
      <p:ext uri="{BB962C8B-B14F-4D97-AF65-F5344CB8AC3E}">
        <p14:creationId xmlns:p14="http://schemas.microsoft.com/office/powerpoint/2010/main" val="901800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83B406DD-75A2-41F3-86CE-E4672BA5372B}" type="slidenum">
              <a:rPr lang="en-US" smtClean="0"/>
              <a:pPr eaLnBrk="1" hangingPunct="1"/>
              <a:t>22</a:t>
            </a:fld>
            <a:endParaRPr lang="en-US"/>
          </a:p>
        </p:txBody>
      </p:sp>
      <p:sp>
        <p:nvSpPr>
          <p:cNvPr id="36867" name="Rectangle 2"/>
          <p:cNvSpPr>
            <a:spLocks noGrp="1" noRot="1" noChangeAspect="1" noChangeArrowheads="1" noTextEdit="1"/>
          </p:cNvSpPr>
          <p:nvPr>
            <p:ph type="sldImg"/>
          </p:nvPr>
        </p:nvSpPr>
        <p:spPr>
          <a:xfrm>
            <a:off x="1041400" y="254000"/>
            <a:ext cx="4667250" cy="2625725"/>
          </a:xfrm>
          <a:ln/>
        </p:spPr>
      </p:sp>
      <p:sp>
        <p:nvSpPr>
          <p:cNvPr id="36868" name="Notes Placeholder 4"/>
          <p:cNvSpPr>
            <a:spLocks noGrp="1"/>
          </p:cNvSpPr>
          <p:nvPr>
            <p:ph type="body"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781194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D35CCA71-BD41-430A-86DC-E651D77C1D39}" type="slidenum">
              <a:rPr lang="en-US" smtClean="0"/>
              <a:pPr eaLnBrk="1" hangingPunct="1"/>
              <a:t>23</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63216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418171E7-71F8-4FB3-8EED-D8C3E0971B39}" type="slidenum">
              <a:rPr lang="en-US" smtClean="0"/>
              <a:pPr eaLnBrk="1" hangingPunct="1"/>
              <a:t>24</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4166672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B351F7F1-9425-4E54-B359-BC387C11011E}" type="slidenum">
              <a:rPr lang="en-US" smtClean="0"/>
              <a:pPr eaLnBrk="1" hangingPunct="1"/>
              <a:t>25</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785705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446D2391-BC89-4979-9E7B-5D0D862B7B3E}" type="slidenum">
              <a:rPr lang="en-US" smtClean="0"/>
              <a:pPr eaLnBrk="1" hangingPunct="1"/>
              <a:t>26</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232279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1E572FB5-1A01-4819-9DBF-75146E33AE35}" type="slidenum">
              <a:rPr lang="en-US" smtClean="0"/>
              <a:pPr eaLnBrk="1" hangingPunct="1"/>
              <a:t>27</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5895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9C37674D-4E08-47B5-A386-EA318B8F1F01}" type="slidenum">
              <a:rPr lang="en-US" smtClean="0"/>
              <a:pPr eaLnBrk="1" hangingPunct="1"/>
              <a:t>28</a:t>
            </a:fld>
            <a:endParaRPr 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1416473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B15D37BD-E15E-4CBC-968D-EC3BF1365D5A}" type="slidenum">
              <a:rPr lang="en-US" smtClean="0"/>
              <a:pPr eaLnBrk="1" hangingPunct="1"/>
              <a:t>29</a:t>
            </a:fld>
            <a:endParaRPr 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2849820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31</a:t>
            </a:fld>
            <a:endParaRPr lang="en-US"/>
          </a:p>
        </p:txBody>
      </p:sp>
    </p:spTree>
    <p:extLst>
      <p:ext uri="{BB962C8B-B14F-4D97-AF65-F5344CB8AC3E}">
        <p14:creationId xmlns:p14="http://schemas.microsoft.com/office/powerpoint/2010/main" val="282895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35</a:t>
            </a:fld>
            <a:endParaRPr lang="en-US"/>
          </a:p>
        </p:txBody>
      </p:sp>
    </p:spTree>
    <p:extLst>
      <p:ext uri="{BB962C8B-B14F-4D97-AF65-F5344CB8AC3E}">
        <p14:creationId xmlns:p14="http://schemas.microsoft.com/office/powerpoint/2010/main" val="2583247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ADAA325-C08C-4543-914A-CF8246502E75}" type="datetime1">
              <a:rPr lang="en-US" smtClean="0"/>
              <a:t>2/7/2020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B9B54A8-4985-452A-8288-BA2BAAC5C558}" type="datetime1">
              <a:rPr lang="en-US" smtClean="0"/>
              <a:t>2/7/2020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69C9541-DC14-4B7A-B821-EFEF08D41C1D}" type="datetime1">
              <a:rPr lang="en-US" smtClean="0"/>
              <a:t>2/7/2020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6324D03B-7636-48B2-9701-3570BDD9F831}" type="datetime1">
              <a:rPr lang="en-US" smtClean="0"/>
              <a:t>2/7/2020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5EF0A233-AA35-4798-B89C-309D7373F0FD}" type="datetime1">
              <a:rPr lang="en-US" smtClean="0"/>
              <a:t>2/7/2020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7E70FD1-9BDC-4CD0-8F06-FC80A2FB93AA}" type="datetime1">
              <a:rPr lang="en-US" smtClean="0"/>
              <a:t>2/7/2020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4510B837-DB77-4C73-8EDD-D1D1A4B103C8}" type="datetime1">
              <a:rPr lang="en-US" smtClean="0"/>
              <a:t>2/7/2020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74665DD-5E77-4A82-8C67-DA95C1B438B2}" type="datetime1">
              <a:rPr lang="en-US" smtClean="0"/>
              <a:t>2/7/2020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BA5C8A4-267D-478B-B66B-B4BEB8A77095}" type="datetime1">
              <a:rPr lang="en-US" smtClean="0"/>
              <a:t>2/7/2020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68D222-EE3C-455A-81C5-DC38E8BD7E00}" type="datetime1">
              <a:rPr lang="en-US" smtClean="0"/>
              <a:t>2/7/2020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441" y="274638"/>
            <a:ext cx="10969943" cy="1143000"/>
          </a:xfrm>
        </p:spPr>
        <p:txBody>
          <a:bodyPr/>
          <a:lstStyle/>
          <a:p>
            <a:r>
              <a:rPr lang="en-US"/>
              <a:t>Click to edit Master title style</a:t>
            </a:r>
          </a:p>
        </p:txBody>
      </p:sp>
      <p:sp>
        <p:nvSpPr>
          <p:cNvPr id="3" name="Text Placeholder 2"/>
          <p:cNvSpPr>
            <a:spLocks noGrp="1"/>
          </p:cNvSpPr>
          <p:nvPr>
            <p:ph type="body" sz="half" idx="1"/>
          </p:nvPr>
        </p:nvSpPr>
        <p:spPr>
          <a:xfrm>
            <a:off x="609441"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fld id="{3A6A344F-2135-48D5-8000-E501B9796A6C}" type="datetime1">
              <a:rPr lang="en-US" smtClean="0"/>
              <a:t>2/7/2020</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Add a footer</a:t>
            </a:r>
          </a:p>
        </p:txBody>
      </p:sp>
      <p:sp>
        <p:nvSpPr>
          <p:cNvPr id="7" name="Rectangle 6"/>
          <p:cNvSpPr>
            <a:spLocks noGrp="1" noChangeArrowheads="1"/>
          </p:cNvSpPr>
          <p:nvPr>
            <p:ph type="sldNum" sz="quarter" idx="12"/>
          </p:nvPr>
        </p:nvSpPr>
        <p:spPr>
          <a:ln/>
        </p:spPr>
        <p:txBody>
          <a:bodyPr/>
          <a:lstStyle>
            <a:lvl1pPr>
              <a:defRPr/>
            </a:lvl1pPr>
          </a:lstStyle>
          <a:p>
            <a:pPr>
              <a:defRPr/>
            </a:pPr>
            <a:fld id="{E822B5F6-E90B-485D-BFB1-84C52DFFA975}" type="slidenum">
              <a:rPr lang="en-US"/>
              <a:pPr>
                <a:defRPr/>
              </a:pPr>
              <a:t>‹#›</a:t>
            </a:fld>
            <a:endParaRPr lang="en-US"/>
          </a:p>
        </p:txBody>
      </p:sp>
    </p:spTree>
    <p:extLst>
      <p:ext uri="{BB962C8B-B14F-4D97-AF65-F5344CB8AC3E}">
        <p14:creationId xmlns:p14="http://schemas.microsoft.com/office/powerpoint/2010/main" val="429251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5A86E8A2-5BE0-40A6-B4EA-544416E05C3E}" type="datetime1">
              <a:rPr lang="en-US" smtClean="0"/>
              <a:t>2/7/2020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hyperlink" Target="http://www.valuebasedmanagement.net/index.html" TargetMode="Externa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2 Theoretical Framework and Research Process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AU" altLang="zh-CN"/>
              <a:t>Topics</a:t>
            </a:r>
            <a:endParaRPr lang="en-AU" altLang="zh-CN" dirty="0"/>
          </a:p>
        </p:txBody>
      </p:sp>
      <p:sp>
        <p:nvSpPr>
          <p:cNvPr id="363523" name="Rectangle 3"/>
          <p:cNvSpPr>
            <a:spLocks noGrp="1" noChangeArrowheads="1"/>
          </p:cNvSpPr>
          <p:nvPr>
            <p:ph idx="1"/>
          </p:nvPr>
        </p:nvSpPr>
        <p:spPr/>
        <p:txBody>
          <a:bodyPr/>
          <a:lstStyle/>
          <a:p>
            <a:r>
              <a:rPr lang="en-AU" altLang="zh-CN" dirty="0"/>
              <a:t>Business and management research</a:t>
            </a:r>
          </a:p>
          <a:p>
            <a:r>
              <a:rPr lang="en-AU" altLang="zh-CN" dirty="0"/>
              <a:t>Knowledge base</a:t>
            </a:r>
          </a:p>
          <a:p>
            <a:r>
              <a:rPr lang="en-AU" altLang="zh-CN" dirty="0"/>
              <a:t>Theoretical frameworks and research areas</a:t>
            </a:r>
          </a:p>
          <a:p>
            <a:pPr lvl="1"/>
            <a:r>
              <a:rPr lang="en-AU" altLang="zh-CN" dirty="0"/>
              <a:t>Strategic management</a:t>
            </a:r>
          </a:p>
          <a:p>
            <a:pPr lvl="1"/>
            <a:r>
              <a:rPr lang="en-AU" altLang="zh-CN" dirty="0"/>
              <a:t>Organisational behaviour</a:t>
            </a:r>
          </a:p>
          <a:p>
            <a:pPr lvl="1"/>
            <a:r>
              <a:rPr lang="en-AU" altLang="zh-CN" dirty="0"/>
              <a:t>Consumer behaviour</a:t>
            </a:r>
          </a:p>
          <a:p>
            <a:r>
              <a:rPr lang="en-AU" altLang="zh-CN" dirty="0"/>
              <a:t>Research process</a:t>
            </a:r>
          </a:p>
          <a:p>
            <a:r>
              <a:rPr lang="en-AU" altLang="zh-CN" dirty="0"/>
              <a:t>Developing a research proposal</a:t>
            </a:r>
          </a:p>
          <a:p>
            <a:endParaRPr lang="en-AU" altLang="zh-CN" dirty="0"/>
          </a:p>
          <a:p>
            <a:pPr lvl="1"/>
            <a:endParaRPr lang="en-AU" altLang="zh-CN" dirty="0"/>
          </a:p>
          <a:p>
            <a:endParaRPr lang="en-AU" altLang="zh-CN"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a:t>
            </a:fld>
            <a:endParaRPr lang="en-US"/>
          </a:p>
        </p:txBody>
      </p:sp>
    </p:spTree>
    <p:extLst>
      <p:ext uri="{BB962C8B-B14F-4D97-AF65-F5344CB8AC3E}">
        <p14:creationId xmlns:p14="http://schemas.microsoft.com/office/powerpoint/2010/main" val="35532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57881-4360-4C3A-B80E-293C6F32F8CF}"/>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0A5A6ECC-1D21-4D80-B43A-3C86A522846B}"/>
              </a:ext>
            </a:extLst>
          </p:cNvPr>
          <p:cNvSpPr>
            <a:spLocks noGrp="1"/>
          </p:cNvSpPr>
          <p:nvPr>
            <p:ph idx="1"/>
          </p:nvPr>
        </p:nvSpPr>
        <p:spPr/>
        <p:txBody>
          <a:bodyPr>
            <a:normAutofit lnSpcReduction="10000"/>
          </a:bodyPr>
          <a:lstStyle/>
          <a:p>
            <a:r>
              <a:rPr lang="en-HK" dirty="0"/>
              <a:t>Business research aims to develop knowledge that benefits business and the broader society for the ultimate purpose of creating a better world.</a:t>
            </a:r>
          </a:p>
          <a:p>
            <a:r>
              <a:rPr lang="en-HK" dirty="0"/>
              <a:t>It is a systematic inquiry that helps to solve business problems and contributes to management knowledge. </a:t>
            </a:r>
          </a:p>
          <a:p>
            <a:r>
              <a:rPr lang="en-HK" dirty="0"/>
              <a:t>It deals with business phenomena such as strategies, attitudes and behaviours.</a:t>
            </a:r>
          </a:p>
          <a:p>
            <a:pPr lvl="1"/>
            <a:r>
              <a:rPr lang="en-HK" dirty="0"/>
              <a:t>Attitudes and behaviour are less predictable (unlike non-human phenomena)</a:t>
            </a:r>
          </a:p>
          <a:p>
            <a:pPr lvl="1"/>
            <a:r>
              <a:rPr lang="en-HK" dirty="0"/>
              <a:t>Research subjects can react to the results of research and change their behaviour accordingly</a:t>
            </a:r>
          </a:p>
          <a:p>
            <a:pPr lvl="1"/>
            <a:r>
              <a:rPr lang="en-HK" dirty="0"/>
              <a:t>Results are difficult to replicate </a:t>
            </a:r>
          </a:p>
          <a:p>
            <a:endParaRPr lang="en-HK" dirty="0"/>
          </a:p>
        </p:txBody>
      </p:sp>
      <p:sp>
        <p:nvSpPr>
          <p:cNvPr id="4" name="Slide Number Placeholder 3">
            <a:extLst>
              <a:ext uri="{FF2B5EF4-FFF2-40B4-BE49-F238E27FC236}">
                <a16:creationId xmlns:a16="http://schemas.microsoft.com/office/drawing/2014/main" id="{8DF1AE75-D2B3-4391-BD10-1C248015B143}"/>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674924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925DE-C970-4B66-AB33-1C55100434ED}"/>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id="{DBE76FB0-AF44-4C0C-95C3-4B5F181784E7}"/>
              </a:ext>
            </a:extLst>
          </p:cNvPr>
          <p:cNvSpPr>
            <a:spLocks noGrp="1"/>
          </p:cNvSpPr>
          <p:nvPr>
            <p:ph idx="1"/>
          </p:nvPr>
        </p:nvSpPr>
        <p:spPr/>
        <p:txBody>
          <a:bodyPr/>
          <a:lstStyle/>
          <a:p>
            <a:r>
              <a:rPr lang="en-HK" dirty="0"/>
              <a:t>Multi-discipline approach: It draws ideas from various disciplines</a:t>
            </a:r>
          </a:p>
          <a:p>
            <a:r>
              <a:rPr lang="en-HK" dirty="0"/>
              <a:t>Information access is difficult: Each piece of information will have a confidential nature.</a:t>
            </a:r>
          </a:p>
          <a:p>
            <a:r>
              <a:rPr lang="en-HK" dirty="0"/>
              <a:t>Managers need processed information: Managers need advanced information for decision making</a:t>
            </a:r>
          </a:p>
          <a:p>
            <a:r>
              <a:rPr lang="en-HK" dirty="0"/>
              <a:t>Findings must resolve a practical problem</a:t>
            </a:r>
          </a:p>
        </p:txBody>
      </p:sp>
      <p:sp>
        <p:nvSpPr>
          <p:cNvPr id="4" name="Slide Number Placeholder 3">
            <a:extLst>
              <a:ext uri="{FF2B5EF4-FFF2-40B4-BE49-F238E27FC236}">
                <a16:creationId xmlns:a16="http://schemas.microsoft.com/office/drawing/2014/main" id="{56562E1B-01A8-4621-A308-53BB07B8F8FB}"/>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3824264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142D9-408D-470E-BB7B-3543D96FEA44}"/>
              </a:ext>
            </a:extLst>
          </p:cNvPr>
          <p:cNvSpPr>
            <a:spLocks noGrp="1"/>
          </p:cNvSpPr>
          <p:nvPr>
            <p:ph type="title"/>
          </p:nvPr>
        </p:nvSpPr>
        <p:spPr/>
        <p:txBody>
          <a:bodyPr/>
          <a:lstStyle/>
          <a:p>
            <a:r>
              <a:rPr lang="en-HK" dirty="0"/>
              <a:t>Knowledge Base</a:t>
            </a:r>
            <a:endParaRPr lang="en-GB" dirty="0"/>
          </a:p>
        </p:txBody>
      </p:sp>
      <p:sp>
        <p:nvSpPr>
          <p:cNvPr id="3" name="Content Placeholder 2">
            <a:extLst>
              <a:ext uri="{FF2B5EF4-FFF2-40B4-BE49-F238E27FC236}">
                <a16:creationId xmlns:a16="http://schemas.microsoft.com/office/drawing/2014/main" id="{847AB519-C5D7-4A51-B4DD-30DACF05AFF6}"/>
              </a:ext>
            </a:extLst>
          </p:cNvPr>
          <p:cNvSpPr>
            <a:spLocks noGrp="1"/>
          </p:cNvSpPr>
          <p:nvPr>
            <p:ph idx="1"/>
          </p:nvPr>
        </p:nvSpPr>
        <p:spPr/>
        <p:txBody>
          <a:bodyPr>
            <a:normAutofit lnSpcReduction="10000"/>
          </a:bodyPr>
          <a:lstStyle/>
          <a:p>
            <a:r>
              <a:rPr lang="en-HK" dirty="0"/>
              <a:t>In doctorate-level research, the student is required to add to a knowledge base.</a:t>
            </a:r>
          </a:p>
          <a:p>
            <a:r>
              <a:rPr lang="en-HK" dirty="0"/>
              <a:t>Knowledge base refers to the foundations and areas of knowledge that are essential to a particular discipline.</a:t>
            </a:r>
          </a:p>
          <a:p>
            <a:r>
              <a:rPr lang="en-HK" dirty="0"/>
              <a:t>It is everything that is known by researchers in the area, and could be expressed by means of </a:t>
            </a:r>
            <a:r>
              <a:rPr lang="en-HK" b="1" dirty="0"/>
              <a:t>published information</a:t>
            </a:r>
            <a:r>
              <a:rPr lang="en-HK" dirty="0"/>
              <a:t> in that area. </a:t>
            </a:r>
          </a:p>
          <a:p>
            <a:pPr lvl="1"/>
            <a:r>
              <a:rPr lang="en-HK" dirty="0"/>
              <a:t>Published information includes everything from website articles to peer-reviewed research journal articles. </a:t>
            </a:r>
          </a:p>
          <a:p>
            <a:pPr lvl="1"/>
            <a:r>
              <a:rPr lang="en-HK" dirty="0"/>
              <a:t>For example, if a student performs a literature search in the field of customer satisfaction, he or she might identify  1,120,000 published pieces of work ranging from books to journal articles. </a:t>
            </a:r>
          </a:p>
        </p:txBody>
      </p:sp>
      <p:sp>
        <p:nvSpPr>
          <p:cNvPr id="4" name="Slide Number Placeholder 3">
            <a:extLst>
              <a:ext uri="{FF2B5EF4-FFF2-40B4-BE49-F238E27FC236}">
                <a16:creationId xmlns:a16="http://schemas.microsoft.com/office/drawing/2014/main" id="{F3C91E97-9873-4DF4-BC22-3E36ED5A23B5}"/>
              </a:ext>
            </a:extLst>
          </p:cNvPr>
          <p:cNvSpPr>
            <a:spLocks noGrp="1"/>
          </p:cNvSpPr>
          <p:nvPr>
            <p:ph type="sldNum" sz="quarter" idx="12"/>
          </p:nvPr>
        </p:nvSpPr>
        <p:spPr/>
        <p:txBody>
          <a:bodyPr/>
          <a:lstStyle/>
          <a:p>
            <a:fld id="{F36C87F6-986D-49E6-AF40-1B3A1EE8064D}" type="slidenum">
              <a:rPr lang="en-GB" smtClean="0"/>
              <a:t>5</a:t>
            </a:fld>
            <a:endParaRPr lang="en-GB"/>
          </a:p>
        </p:txBody>
      </p:sp>
    </p:spTree>
    <p:extLst>
      <p:ext uri="{BB962C8B-B14F-4D97-AF65-F5344CB8AC3E}">
        <p14:creationId xmlns:p14="http://schemas.microsoft.com/office/powerpoint/2010/main" val="29952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0305C-7054-4B60-807A-E55BFD514077}"/>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DE50E030-4B19-45E6-8C4B-C20DA32E027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3812" y="228599"/>
            <a:ext cx="10277399" cy="6512769"/>
          </a:xfrm>
        </p:spPr>
      </p:pic>
      <p:sp>
        <p:nvSpPr>
          <p:cNvPr id="4" name="Slide Number Placeholder 3">
            <a:extLst>
              <a:ext uri="{FF2B5EF4-FFF2-40B4-BE49-F238E27FC236}">
                <a16:creationId xmlns:a16="http://schemas.microsoft.com/office/drawing/2014/main" id="{F1910EF5-A32C-4628-9FA1-93370FD75810}"/>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3" name="Oval 2">
            <a:extLst>
              <a:ext uri="{FF2B5EF4-FFF2-40B4-BE49-F238E27FC236}">
                <a16:creationId xmlns:a16="http://schemas.microsoft.com/office/drawing/2014/main" id="{BA7C3C44-81E0-4F0D-93C9-8D0F9DE9B0B0}"/>
              </a:ext>
            </a:extLst>
          </p:cNvPr>
          <p:cNvSpPr/>
          <p:nvPr/>
        </p:nvSpPr>
        <p:spPr>
          <a:xfrm>
            <a:off x="6454452" y="6021288"/>
            <a:ext cx="1368152" cy="608113"/>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TextBox 4">
            <a:extLst>
              <a:ext uri="{FF2B5EF4-FFF2-40B4-BE49-F238E27FC236}">
                <a16:creationId xmlns:a16="http://schemas.microsoft.com/office/drawing/2014/main" id="{386983F9-F971-441B-8A84-C1AC7CAEDB60}"/>
              </a:ext>
            </a:extLst>
          </p:cNvPr>
          <p:cNvSpPr txBox="1"/>
          <p:nvPr/>
        </p:nvSpPr>
        <p:spPr>
          <a:xfrm flipH="1">
            <a:off x="1125860" y="404664"/>
            <a:ext cx="3343662" cy="867930"/>
          </a:xfrm>
          <a:prstGeom prst="rect">
            <a:avLst/>
          </a:prstGeom>
          <a:noFill/>
        </p:spPr>
        <p:txBody>
          <a:bodyPr wrap="square" rtlCol="0">
            <a:spAutoFit/>
          </a:bodyPr>
          <a:lstStyle/>
          <a:p>
            <a:pPr>
              <a:lnSpc>
                <a:spcPct val="90000"/>
              </a:lnSpc>
            </a:pPr>
            <a:r>
              <a:rPr lang="en-HK" sz="2800" b="1" dirty="0"/>
              <a:t>Knowledge Base:</a:t>
            </a:r>
          </a:p>
          <a:p>
            <a:pPr>
              <a:lnSpc>
                <a:spcPct val="90000"/>
              </a:lnSpc>
            </a:pPr>
            <a:r>
              <a:rPr lang="en-HK" sz="2800" b="1" dirty="0"/>
              <a:t>Major Disciplines</a:t>
            </a:r>
            <a:endParaRPr lang="en-GB" sz="2800" b="1" dirty="0"/>
          </a:p>
        </p:txBody>
      </p:sp>
      <p:sp>
        <p:nvSpPr>
          <p:cNvPr id="7" name="TextBox 6">
            <a:extLst>
              <a:ext uri="{FF2B5EF4-FFF2-40B4-BE49-F238E27FC236}">
                <a16:creationId xmlns:a16="http://schemas.microsoft.com/office/drawing/2014/main" id="{CEB5F947-7619-4EFC-A6D5-9AFE33F48D01}"/>
              </a:ext>
            </a:extLst>
          </p:cNvPr>
          <p:cNvSpPr txBox="1"/>
          <p:nvPr/>
        </p:nvSpPr>
        <p:spPr>
          <a:xfrm>
            <a:off x="8254652" y="6142420"/>
            <a:ext cx="3816424" cy="244682"/>
          </a:xfrm>
          <a:prstGeom prst="rect">
            <a:avLst/>
          </a:prstGeom>
          <a:noFill/>
        </p:spPr>
        <p:txBody>
          <a:bodyPr wrap="square" rtlCol="0">
            <a:spAutoFit/>
          </a:bodyPr>
          <a:lstStyle/>
          <a:p>
            <a:pPr>
              <a:lnSpc>
                <a:spcPct val="90000"/>
              </a:lnSpc>
            </a:pPr>
            <a:r>
              <a:rPr lang="en-GB" sz="1100" dirty="0"/>
              <a:t>https://en.wikipedia.org/wiki/List_of_academic_fields</a:t>
            </a:r>
          </a:p>
        </p:txBody>
      </p:sp>
    </p:spTree>
    <p:extLst>
      <p:ext uri="{BB962C8B-B14F-4D97-AF65-F5344CB8AC3E}">
        <p14:creationId xmlns:p14="http://schemas.microsoft.com/office/powerpoint/2010/main" val="72822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9F9F38-3EBC-41D6-942A-0C781E1590D5}"/>
              </a:ext>
            </a:extLst>
          </p:cNvPr>
          <p:cNvSpPr>
            <a:spLocks noGrp="1"/>
          </p:cNvSpPr>
          <p:nvPr>
            <p:ph type="title"/>
          </p:nvPr>
        </p:nvSpPr>
        <p:spPr/>
        <p:txBody>
          <a:bodyPr>
            <a:normAutofit fontScale="90000"/>
          </a:bodyPr>
          <a:lstStyle/>
          <a:p>
            <a:r>
              <a:rPr lang="en-HK" dirty="0"/>
              <a:t>Knowledge base:</a:t>
            </a:r>
            <a:br>
              <a:rPr lang="en-HK" dirty="0"/>
            </a:br>
            <a:r>
              <a:rPr lang="en-HK" dirty="0"/>
              <a:t>Major Fields of research in Business</a:t>
            </a:r>
            <a:endParaRPr lang="en-GB" dirty="0"/>
          </a:p>
        </p:txBody>
      </p:sp>
      <p:sp>
        <p:nvSpPr>
          <p:cNvPr id="6" name="Content Placeholder 5">
            <a:extLst>
              <a:ext uri="{FF2B5EF4-FFF2-40B4-BE49-F238E27FC236}">
                <a16:creationId xmlns:a16="http://schemas.microsoft.com/office/drawing/2014/main" id="{86080D35-0831-41AE-9898-DDEE47880D1C}"/>
              </a:ext>
            </a:extLst>
          </p:cNvPr>
          <p:cNvSpPr>
            <a:spLocks noGrp="1"/>
          </p:cNvSpPr>
          <p:nvPr>
            <p:ph sz="half" idx="1"/>
          </p:nvPr>
        </p:nvSpPr>
        <p:spPr>
          <a:xfrm>
            <a:off x="1217612" y="1828799"/>
            <a:ext cx="4708734" cy="4343400"/>
          </a:xfrm>
        </p:spPr>
        <p:txBody>
          <a:bodyPr>
            <a:normAutofit fontScale="70000" lnSpcReduction="20000"/>
          </a:bodyPr>
          <a:lstStyle/>
          <a:p>
            <a:r>
              <a:rPr lang="en-HK" sz="3400" dirty="0"/>
              <a:t>Accounting</a:t>
            </a:r>
          </a:p>
          <a:p>
            <a:pPr lvl="1"/>
            <a:r>
              <a:rPr lang="en-HK" sz="2900" dirty="0"/>
              <a:t>Financial accounting</a:t>
            </a:r>
          </a:p>
          <a:p>
            <a:pPr lvl="1"/>
            <a:r>
              <a:rPr lang="en-HK" sz="2900" dirty="0"/>
              <a:t>Management accounting</a:t>
            </a:r>
          </a:p>
          <a:p>
            <a:r>
              <a:rPr lang="en-HK" sz="3400" dirty="0"/>
              <a:t>Economics</a:t>
            </a:r>
          </a:p>
          <a:p>
            <a:pPr lvl="1"/>
            <a:r>
              <a:rPr lang="en-HK" sz="2900" dirty="0"/>
              <a:t>Agricultural economics</a:t>
            </a:r>
          </a:p>
          <a:p>
            <a:pPr lvl="1"/>
            <a:r>
              <a:rPr lang="en-HK" sz="2900" dirty="0"/>
              <a:t>Environmental and resource economics</a:t>
            </a:r>
          </a:p>
          <a:p>
            <a:pPr lvl="1"/>
            <a:r>
              <a:rPr lang="en-HK" sz="2900" dirty="0"/>
              <a:t>Industry economics and industrial organisations</a:t>
            </a:r>
          </a:p>
          <a:p>
            <a:r>
              <a:rPr lang="en-HK" sz="3400" dirty="0"/>
              <a:t>Information Systems</a:t>
            </a:r>
          </a:p>
          <a:p>
            <a:pPr lvl="1"/>
            <a:r>
              <a:rPr lang="en-HK" sz="2900" dirty="0"/>
              <a:t>Information systems management</a:t>
            </a:r>
          </a:p>
          <a:p>
            <a:pPr lvl="1"/>
            <a:endParaRPr lang="en-GB" dirty="0"/>
          </a:p>
        </p:txBody>
      </p:sp>
      <p:sp>
        <p:nvSpPr>
          <p:cNvPr id="7" name="Content Placeholder 6">
            <a:extLst>
              <a:ext uri="{FF2B5EF4-FFF2-40B4-BE49-F238E27FC236}">
                <a16:creationId xmlns:a16="http://schemas.microsoft.com/office/drawing/2014/main" id="{36E6CCF8-7CED-4BFB-90E4-1965798B87AA}"/>
              </a:ext>
            </a:extLst>
          </p:cNvPr>
          <p:cNvSpPr>
            <a:spLocks noGrp="1"/>
          </p:cNvSpPr>
          <p:nvPr>
            <p:ph sz="half" idx="2"/>
          </p:nvPr>
        </p:nvSpPr>
        <p:spPr>
          <a:xfrm>
            <a:off x="6262479" y="1828799"/>
            <a:ext cx="4708734" cy="4619627"/>
          </a:xfrm>
        </p:spPr>
        <p:txBody>
          <a:bodyPr>
            <a:normAutofit fontScale="70000" lnSpcReduction="20000"/>
          </a:bodyPr>
          <a:lstStyle/>
          <a:p>
            <a:r>
              <a:rPr lang="en-HK" sz="3400" dirty="0"/>
              <a:t>Management</a:t>
            </a:r>
          </a:p>
          <a:p>
            <a:pPr lvl="1"/>
            <a:r>
              <a:rPr lang="en-HK" sz="2900" dirty="0"/>
              <a:t>Human resources management</a:t>
            </a:r>
          </a:p>
          <a:p>
            <a:pPr lvl="1"/>
            <a:r>
              <a:rPr lang="en-HK" sz="2900" dirty="0"/>
              <a:t>Industrial relations</a:t>
            </a:r>
          </a:p>
          <a:p>
            <a:pPr lvl="1"/>
            <a:r>
              <a:rPr lang="en-HK" sz="2900" dirty="0"/>
              <a:t>International business</a:t>
            </a:r>
          </a:p>
          <a:p>
            <a:pPr lvl="1"/>
            <a:r>
              <a:rPr lang="en-HK" sz="2900" dirty="0"/>
              <a:t>Organisational behaviour</a:t>
            </a:r>
          </a:p>
          <a:p>
            <a:pPr lvl="1"/>
            <a:r>
              <a:rPr lang="en-HK" sz="2900" dirty="0"/>
              <a:t>Organisational planning and management</a:t>
            </a:r>
          </a:p>
          <a:p>
            <a:r>
              <a:rPr lang="en-HK" sz="3400" dirty="0"/>
              <a:t>Marketing</a:t>
            </a:r>
          </a:p>
          <a:p>
            <a:pPr lvl="1"/>
            <a:r>
              <a:rPr lang="en-HK" sz="2900" dirty="0"/>
              <a:t>Consumer behaviour</a:t>
            </a:r>
          </a:p>
          <a:p>
            <a:pPr lvl="1"/>
            <a:r>
              <a:rPr lang="en-HK" sz="2900" dirty="0"/>
              <a:t>Product or service development</a:t>
            </a:r>
          </a:p>
          <a:p>
            <a:pPr lvl="1"/>
            <a:r>
              <a:rPr lang="en-HK" sz="2900" dirty="0"/>
              <a:t>Marketing management, Strategy and relationship marketing</a:t>
            </a:r>
          </a:p>
          <a:p>
            <a:pPr lvl="1"/>
            <a:r>
              <a:rPr lang="en-HK" sz="2900" dirty="0"/>
              <a:t>Marketing theory</a:t>
            </a:r>
          </a:p>
          <a:p>
            <a:endParaRPr lang="en-GB" dirty="0"/>
          </a:p>
        </p:txBody>
      </p:sp>
      <p:sp>
        <p:nvSpPr>
          <p:cNvPr id="4" name="Slide Number Placeholder 3">
            <a:extLst>
              <a:ext uri="{FF2B5EF4-FFF2-40B4-BE49-F238E27FC236}">
                <a16:creationId xmlns:a16="http://schemas.microsoft.com/office/drawing/2014/main" id="{109A844C-81CB-4C10-AE97-12A7792524C6}"/>
              </a:ext>
            </a:extLst>
          </p:cNvPr>
          <p:cNvSpPr>
            <a:spLocks noGrp="1"/>
          </p:cNvSpPr>
          <p:nvPr>
            <p:ph type="sldNum" sz="quarter" idx="12"/>
          </p:nvPr>
        </p:nvSpPr>
        <p:spPr/>
        <p:txBody>
          <a:bodyPr/>
          <a:lstStyle/>
          <a:p>
            <a:fld id="{F36C87F6-986D-49E6-AF40-1B3A1EE8064D}" type="slidenum">
              <a:rPr lang="en-GB" smtClean="0"/>
              <a:t>7</a:t>
            </a:fld>
            <a:endParaRPr lang="en-GB"/>
          </a:p>
        </p:txBody>
      </p:sp>
      <p:sp>
        <p:nvSpPr>
          <p:cNvPr id="2" name="Oval 1">
            <a:extLst>
              <a:ext uri="{FF2B5EF4-FFF2-40B4-BE49-F238E27FC236}">
                <a16:creationId xmlns:a16="http://schemas.microsoft.com/office/drawing/2014/main" id="{A9C55AB8-1687-4F41-A670-5FBF556B4B48}"/>
              </a:ext>
            </a:extLst>
          </p:cNvPr>
          <p:cNvSpPr/>
          <p:nvPr/>
        </p:nvSpPr>
        <p:spPr>
          <a:xfrm>
            <a:off x="6598468" y="4172688"/>
            <a:ext cx="3170506" cy="480447"/>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2117109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D1D8B89-D35D-423D-AEED-1EBD45800F2C}"/>
              </a:ext>
            </a:extLst>
          </p:cNvPr>
          <p:cNvSpPr>
            <a:spLocks noGrp="1"/>
          </p:cNvSpPr>
          <p:nvPr>
            <p:ph type="title"/>
          </p:nvPr>
        </p:nvSpPr>
        <p:spPr/>
        <p:txBody>
          <a:bodyPr>
            <a:normAutofit/>
          </a:bodyPr>
          <a:lstStyle/>
          <a:p>
            <a:r>
              <a:rPr lang="en-HK" dirty="0"/>
              <a:t>Knowledge base: </a:t>
            </a:r>
            <a:br>
              <a:rPr lang="en-HK" dirty="0"/>
            </a:br>
            <a:r>
              <a:rPr lang="en-HK" dirty="0"/>
              <a:t>Consumer behaviour</a:t>
            </a:r>
            <a:endParaRPr lang="en-GB" dirty="0"/>
          </a:p>
        </p:txBody>
      </p:sp>
      <p:graphicFrame>
        <p:nvGraphicFramePr>
          <p:cNvPr id="8" name="Content Placeholder 7">
            <a:extLst>
              <a:ext uri="{FF2B5EF4-FFF2-40B4-BE49-F238E27FC236}">
                <a16:creationId xmlns:a16="http://schemas.microsoft.com/office/drawing/2014/main" id="{94254043-2C27-486D-90F3-9048D8B43757}"/>
              </a:ext>
            </a:extLst>
          </p:cNvPr>
          <p:cNvGraphicFramePr>
            <a:graphicFrameLocks noGrp="1"/>
          </p:cNvGraphicFramePr>
          <p:nvPr>
            <p:ph idx="1"/>
          </p:nvPr>
        </p:nvGraphicFramePr>
        <p:xfrm>
          <a:off x="1217611" y="1600199"/>
          <a:ext cx="9753600" cy="4875104"/>
        </p:xfrm>
        <a:graphic>
          <a:graphicData uri="http://schemas.openxmlformats.org/drawingml/2006/table">
            <a:tbl>
              <a:tblPr firstRow="1" firstCol="1" bandRow="1">
                <a:tableStyleId>{5940675A-B579-460E-94D1-54222C63F5DA}</a:tableStyleId>
              </a:tblPr>
              <a:tblGrid>
                <a:gridCol w="3251200">
                  <a:extLst>
                    <a:ext uri="{9D8B030D-6E8A-4147-A177-3AD203B41FA5}">
                      <a16:colId xmlns:a16="http://schemas.microsoft.com/office/drawing/2014/main" val="958120497"/>
                    </a:ext>
                  </a:extLst>
                </a:gridCol>
                <a:gridCol w="3251200">
                  <a:extLst>
                    <a:ext uri="{9D8B030D-6E8A-4147-A177-3AD203B41FA5}">
                      <a16:colId xmlns:a16="http://schemas.microsoft.com/office/drawing/2014/main" val="1756702668"/>
                    </a:ext>
                  </a:extLst>
                </a:gridCol>
                <a:gridCol w="3251200">
                  <a:extLst>
                    <a:ext uri="{9D8B030D-6E8A-4147-A177-3AD203B41FA5}">
                      <a16:colId xmlns:a16="http://schemas.microsoft.com/office/drawing/2014/main" val="4183184661"/>
                    </a:ext>
                  </a:extLst>
                </a:gridCol>
              </a:tblGrid>
              <a:tr h="282306">
                <a:tc>
                  <a:txBody>
                    <a:bodyPr/>
                    <a:lstStyle/>
                    <a:p>
                      <a:pPr>
                        <a:lnSpc>
                          <a:spcPct val="107000"/>
                        </a:lnSpc>
                        <a:spcAft>
                          <a:spcPts val="0"/>
                        </a:spcAft>
                      </a:pPr>
                      <a:r>
                        <a:rPr lang="en-GB" sz="2000" b="1" dirty="0">
                          <a:effectLst/>
                        </a:rPr>
                        <a:t>Internal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Purchase Process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Externa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3694533444"/>
                  </a:ext>
                </a:extLst>
              </a:tr>
              <a:tr h="580321">
                <a:tc>
                  <a:txBody>
                    <a:bodyPr/>
                    <a:lstStyle/>
                    <a:p>
                      <a:pPr>
                        <a:lnSpc>
                          <a:spcPct val="107000"/>
                        </a:lnSpc>
                        <a:spcAft>
                          <a:spcPts val="0"/>
                        </a:spcAft>
                      </a:pPr>
                      <a:r>
                        <a:rPr lang="en-GB" sz="1800" b="0" dirty="0">
                          <a:effectLst/>
                        </a:rPr>
                        <a:t>Attitudes</a:t>
                      </a:r>
                      <a:endParaRPr lang="en-GB" sz="1800" b="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Brand awareness/loyalty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Communications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560810671"/>
                  </a:ext>
                </a:extLst>
              </a:tr>
              <a:tr h="282517">
                <a:tc>
                  <a:txBody>
                    <a:bodyPr/>
                    <a:lstStyle/>
                    <a:p>
                      <a:pPr>
                        <a:lnSpc>
                          <a:spcPct val="107000"/>
                        </a:lnSpc>
                        <a:spcAft>
                          <a:spcPts val="0"/>
                        </a:spcAft>
                      </a:pPr>
                      <a:r>
                        <a:rPr lang="en-GB" sz="1800" dirty="0">
                          <a:effectLst/>
                        </a:rPr>
                        <a:t>Attribution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Choice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Consumer socialization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050537464"/>
                  </a:ext>
                </a:extLst>
              </a:tr>
              <a:tr h="580110">
                <a:tc>
                  <a:txBody>
                    <a:bodyPr/>
                    <a:lstStyle/>
                    <a:p>
                      <a:pPr>
                        <a:lnSpc>
                          <a:spcPct val="107000"/>
                        </a:lnSpc>
                        <a:spcAft>
                          <a:spcPts val="0"/>
                        </a:spcAft>
                      </a:pPr>
                      <a:r>
                        <a:rPr lang="en-GB" sz="1800" dirty="0">
                          <a:effectLst/>
                        </a:rPr>
                        <a:t>Belief-expectancy models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Evaluation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Culture</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610988683"/>
                  </a:ext>
                </a:extLst>
              </a:tr>
              <a:tr h="282517">
                <a:tc>
                  <a:txBody>
                    <a:bodyPr/>
                    <a:lstStyle/>
                    <a:p>
                      <a:pPr>
                        <a:lnSpc>
                          <a:spcPct val="107000"/>
                        </a:lnSpc>
                        <a:spcAft>
                          <a:spcPts val="0"/>
                        </a:spcAft>
                      </a:pPr>
                      <a:r>
                        <a:rPr lang="en-GB" sz="1800" dirty="0">
                          <a:effectLst/>
                        </a:rPr>
                        <a:t>Cognitive dissonance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Post-purchase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Demographics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4242172626"/>
                  </a:ext>
                </a:extLst>
              </a:tr>
              <a:tr h="580321">
                <a:tc>
                  <a:txBody>
                    <a:bodyPr/>
                    <a:lstStyle/>
                    <a:p>
                      <a:pPr>
                        <a:lnSpc>
                          <a:spcPct val="107000"/>
                        </a:lnSpc>
                        <a:spcAft>
                          <a:spcPts val="0"/>
                        </a:spcAft>
                      </a:pPr>
                      <a:r>
                        <a:rPr lang="en-GB" sz="1800" dirty="0">
                          <a:effectLst/>
                        </a:rPr>
                        <a:t>Information processing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Purchase decision Process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Family decision process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519851915"/>
                  </a:ext>
                </a:extLst>
              </a:tr>
              <a:tr h="282517">
                <a:tc>
                  <a:txBody>
                    <a:bodyPr/>
                    <a:lstStyle/>
                    <a:p>
                      <a:pPr>
                        <a:lnSpc>
                          <a:spcPct val="107000"/>
                        </a:lnSpc>
                        <a:spcAft>
                          <a:spcPts val="0"/>
                        </a:spcAft>
                      </a:pPr>
                      <a:r>
                        <a:rPr lang="en-GB" sz="1800" dirty="0">
                          <a:effectLst/>
                        </a:rPr>
                        <a:t>Involvement</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Search for information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Group influences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850536973"/>
                  </a:ext>
                </a:extLst>
              </a:tr>
              <a:tr h="282517">
                <a:tc>
                  <a:txBody>
                    <a:bodyPr/>
                    <a:lstStyle/>
                    <a:p>
                      <a:pPr>
                        <a:lnSpc>
                          <a:spcPct val="107000"/>
                        </a:lnSpc>
                        <a:spcAft>
                          <a:spcPts val="0"/>
                        </a:spcAft>
                      </a:pPr>
                      <a:r>
                        <a:rPr lang="en-GB" sz="1800" dirty="0">
                          <a:effectLst/>
                        </a:rPr>
                        <a:t>Learning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Innovators/innovations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787880334"/>
                  </a:ext>
                </a:extLst>
              </a:tr>
              <a:tr h="282517">
                <a:tc>
                  <a:txBody>
                    <a:bodyPr/>
                    <a:lstStyle/>
                    <a:p>
                      <a:pPr>
                        <a:lnSpc>
                          <a:spcPct val="107000"/>
                        </a:lnSpc>
                        <a:spcAft>
                          <a:spcPts val="0"/>
                        </a:spcAft>
                      </a:pPr>
                      <a:r>
                        <a:rPr lang="en-GB" sz="1800" dirty="0">
                          <a:effectLst/>
                        </a:rPr>
                        <a:t>Life style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Opinion leaders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815466092"/>
                  </a:ext>
                </a:extLst>
              </a:tr>
              <a:tr h="282517">
                <a:tc>
                  <a:txBody>
                    <a:bodyPr/>
                    <a:lstStyle/>
                    <a:p>
                      <a:pPr>
                        <a:lnSpc>
                          <a:spcPct val="107000"/>
                        </a:lnSpc>
                        <a:spcAft>
                          <a:spcPts val="0"/>
                        </a:spcAft>
                      </a:pPr>
                      <a:r>
                        <a:rPr lang="en-GB" sz="1800" dirty="0">
                          <a:effectLst/>
                        </a:rPr>
                        <a:t>Motivation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Persuasion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678638174"/>
                  </a:ext>
                </a:extLst>
              </a:tr>
              <a:tr h="282517">
                <a:tc>
                  <a:txBody>
                    <a:bodyPr/>
                    <a:lstStyle/>
                    <a:p>
                      <a:pPr>
                        <a:lnSpc>
                          <a:spcPct val="107000"/>
                        </a:lnSpc>
                        <a:spcAft>
                          <a:spcPts val="0"/>
                        </a:spcAft>
                      </a:pPr>
                      <a:r>
                        <a:rPr lang="en-GB" sz="1800" dirty="0">
                          <a:effectLst/>
                        </a:rPr>
                        <a:t>Perception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Segmentation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876597530"/>
                  </a:ext>
                </a:extLst>
              </a:tr>
              <a:tr h="282517">
                <a:tc>
                  <a:txBody>
                    <a:bodyPr/>
                    <a:lstStyle/>
                    <a:p>
                      <a:pPr>
                        <a:lnSpc>
                          <a:spcPct val="107000"/>
                        </a:lnSpc>
                        <a:spcAft>
                          <a:spcPts val="0"/>
                        </a:spcAft>
                      </a:pPr>
                      <a:r>
                        <a:rPr lang="en-GB" sz="1800" dirty="0">
                          <a:effectLst/>
                        </a:rPr>
                        <a:t>Personality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Situation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581169246"/>
                  </a:ext>
                </a:extLst>
              </a:tr>
              <a:tr h="282517">
                <a:tc>
                  <a:txBody>
                    <a:bodyPr/>
                    <a:lstStyle/>
                    <a:p>
                      <a:pPr>
                        <a:lnSpc>
                          <a:spcPct val="107000"/>
                        </a:lnSpc>
                        <a:spcAft>
                          <a:spcPts val="0"/>
                        </a:spcAft>
                      </a:pPr>
                      <a:r>
                        <a:rPr lang="en-GB" sz="1800" dirty="0">
                          <a:effectLst/>
                        </a:rPr>
                        <a:t>Physiological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Social stratification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2222504945"/>
                  </a:ext>
                </a:extLst>
              </a:tr>
              <a:tr h="282517">
                <a:tc>
                  <a:txBody>
                    <a:bodyPr/>
                    <a:lstStyle/>
                    <a:p>
                      <a:pPr>
                        <a:lnSpc>
                          <a:spcPct val="107000"/>
                        </a:lnSpc>
                        <a:spcAft>
                          <a:spcPts val="0"/>
                        </a:spcAft>
                      </a:pPr>
                      <a:r>
                        <a:rPr lang="en-GB" sz="1800" dirty="0">
                          <a:effectLst/>
                        </a:rPr>
                        <a:t>Values/beliefs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3765087075"/>
                  </a:ext>
                </a:extLst>
              </a:tr>
            </a:tbl>
          </a:graphicData>
        </a:graphic>
      </p:graphicFrame>
      <p:sp>
        <p:nvSpPr>
          <p:cNvPr id="5" name="Slide Number Placeholder 4">
            <a:extLst>
              <a:ext uri="{FF2B5EF4-FFF2-40B4-BE49-F238E27FC236}">
                <a16:creationId xmlns:a16="http://schemas.microsoft.com/office/drawing/2014/main" id="{F6EA7E7D-0F3E-457C-A79C-70CED5AF5067}"/>
              </a:ext>
            </a:extLst>
          </p:cNvPr>
          <p:cNvSpPr>
            <a:spLocks noGrp="1"/>
          </p:cNvSpPr>
          <p:nvPr>
            <p:ph type="sldNum" sz="quarter" idx="12"/>
          </p:nvPr>
        </p:nvSpPr>
        <p:spPr/>
        <p:txBody>
          <a:bodyPr/>
          <a:lstStyle/>
          <a:p>
            <a:fld id="{F36C87F6-986D-49E6-AF40-1B3A1EE8064D}" type="slidenum">
              <a:rPr lang="en-GB" smtClean="0"/>
              <a:t>8</a:t>
            </a:fld>
            <a:endParaRPr lang="en-GB"/>
          </a:p>
        </p:txBody>
      </p:sp>
      <p:sp>
        <p:nvSpPr>
          <p:cNvPr id="9" name="Oval 8">
            <a:extLst>
              <a:ext uri="{FF2B5EF4-FFF2-40B4-BE49-F238E27FC236}">
                <a16:creationId xmlns:a16="http://schemas.microsoft.com/office/drawing/2014/main" id="{506F7F3C-C195-48A1-8530-FBAA3FBFD3F8}"/>
              </a:ext>
            </a:extLst>
          </p:cNvPr>
          <p:cNvSpPr/>
          <p:nvPr/>
        </p:nvSpPr>
        <p:spPr>
          <a:xfrm>
            <a:off x="981844" y="1834742"/>
            <a:ext cx="1800200" cy="432048"/>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3697795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6377-B900-47FC-846E-30FC7CBB214D}"/>
              </a:ext>
            </a:extLst>
          </p:cNvPr>
          <p:cNvSpPr>
            <a:spLocks noGrp="1"/>
          </p:cNvSpPr>
          <p:nvPr>
            <p:ph type="title"/>
          </p:nvPr>
        </p:nvSpPr>
        <p:spPr/>
        <p:txBody>
          <a:bodyPr/>
          <a:lstStyle/>
          <a:p>
            <a:r>
              <a:rPr lang="en-HK" dirty="0"/>
              <a:t>Knowledge base</a:t>
            </a:r>
            <a:endParaRPr lang="en-GB" dirty="0"/>
          </a:p>
        </p:txBody>
      </p:sp>
      <p:graphicFrame>
        <p:nvGraphicFramePr>
          <p:cNvPr id="5" name="Table 5">
            <a:extLst>
              <a:ext uri="{FF2B5EF4-FFF2-40B4-BE49-F238E27FC236}">
                <a16:creationId xmlns:a16="http://schemas.microsoft.com/office/drawing/2014/main" id="{132660E3-FE93-4B9D-9FE0-7FA8D97D24D2}"/>
              </a:ext>
            </a:extLst>
          </p:cNvPr>
          <p:cNvGraphicFramePr>
            <a:graphicFrameLocks noGrp="1"/>
          </p:cNvGraphicFramePr>
          <p:nvPr>
            <p:ph idx="1"/>
            <p:extLst>
              <p:ext uri="{D42A27DB-BD31-4B8C-83A1-F6EECF244321}">
                <p14:modId xmlns:p14="http://schemas.microsoft.com/office/powerpoint/2010/main" val="716674363"/>
              </p:ext>
            </p:extLst>
          </p:nvPr>
        </p:nvGraphicFramePr>
        <p:xfrm>
          <a:off x="1125860" y="3068960"/>
          <a:ext cx="9753600" cy="2397760"/>
        </p:xfrm>
        <a:graphic>
          <a:graphicData uri="http://schemas.openxmlformats.org/drawingml/2006/table">
            <a:tbl>
              <a:tblPr firstRow="1" bandRow="1">
                <a:tableStyleId>{073A0DAA-6AF3-43AB-8588-CEC1D06C72B9}</a:tableStyleId>
              </a:tblPr>
              <a:tblGrid>
                <a:gridCol w="4876800">
                  <a:extLst>
                    <a:ext uri="{9D8B030D-6E8A-4147-A177-3AD203B41FA5}">
                      <a16:colId xmlns:a16="http://schemas.microsoft.com/office/drawing/2014/main" val="665128629"/>
                    </a:ext>
                  </a:extLst>
                </a:gridCol>
                <a:gridCol w="4876800">
                  <a:extLst>
                    <a:ext uri="{9D8B030D-6E8A-4147-A177-3AD203B41FA5}">
                      <a16:colId xmlns:a16="http://schemas.microsoft.com/office/drawing/2014/main" val="546274994"/>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389198427"/>
                  </a:ext>
                </a:extLst>
              </a:tr>
              <a:tr h="370840">
                <a:tc>
                  <a:txBody>
                    <a:bodyPr/>
                    <a:lstStyle/>
                    <a:p>
                      <a:r>
                        <a:rPr lang="en-GB" dirty="0"/>
                        <a:t>Discipline</a:t>
                      </a:r>
                    </a:p>
                  </a:txBody>
                  <a:tcPr/>
                </a:tc>
                <a:tc>
                  <a:txBody>
                    <a:bodyPr/>
                    <a:lstStyle/>
                    <a:p>
                      <a:r>
                        <a:rPr lang="en-HK" dirty="0"/>
                        <a:t>Business - Marketing</a:t>
                      </a:r>
                      <a:endParaRPr lang="en-GB" dirty="0"/>
                    </a:p>
                  </a:txBody>
                  <a:tcPr/>
                </a:tc>
                <a:extLst>
                  <a:ext uri="{0D108BD9-81ED-4DB2-BD59-A6C34878D82A}">
                    <a16:rowId xmlns:a16="http://schemas.microsoft.com/office/drawing/2014/main" val="1603014419"/>
                  </a:ext>
                </a:extLst>
              </a:tr>
              <a:tr h="370840">
                <a:tc>
                  <a:txBody>
                    <a:bodyPr/>
                    <a:lstStyle/>
                    <a:p>
                      <a:r>
                        <a:rPr lang="en-HK" dirty="0"/>
                        <a:t>Subdiscipline</a:t>
                      </a:r>
                      <a:endParaRPr lang="en-GB" dirty="0"/>
                    </a:p>
                  </a:txBody>
                  <a:tcPr/>
                </a:tc>
                <a:tc>
                  <a:txBody>
                    <a:bodyPr/>
                    <a:lstStyle/>
                    <a:p>
                      <a:r>
                        <a:rPr lang="en-HK" dirty="0"/>
                        <a:t>Consumer behaviour</a:t>
                      </a:r>
                      <a:endParaRPr lang="en-GB" dirty="0"/>
                    </a:p>
                  </a:txBody>
                  <a:tcPr/>
                </a:tc>
                <a:extLst>
                  <a:ext uri="{0D108BD9-81ED-4DB2-BD59-A6C34878D82A}">
                    <a16:rowId xmlns:a16="http://schemas.microsoft.com/office/drawing/2014/main" val="133780772"/>
                  </a:ext>
                </a:extLst>
              </a:tr>
              <a:tr h="370840">
                <a:tc>
                  <a:txBody>
                    <a:bodyPr/>
                    <a:lstStyle/>
                    <a:p>
                      <a:r>
                        <a:rPr lang="en-HK" dirty="0"/>
                        <a:t>Concepts</a:t>
                      </a:r>
                      <a:endParaRPr lang="en-GB" dirty="0"/>
                    </a:p>
                  </a:txBody>
                  <a:tcPr/>
                </a:tc>
                <a:tc>
                  <a:txBody>
                    <a:bodyPr/>
                    <a:lstStyle/>
                    <a:p>
                      <a:r>
                        <a:rPr lang="en-HK" dirty="0"/>
                        <a:t>Attitudes</a:t>
                      </a:r>
                      <a:endParaRPr lang="en-GB" dirty="0"/>
                    </a:p>
                  </a:txBody>
                  <a:tcPr/>
                </a:tc>
                <a:extLst>
                  <a:ext uri="{0D108BD9-81ED-4DB2-BD59-A6C34878D82A}">
                    <a16:rowId xmlns:a16="http://schemas.microsoft.com/office/drawing/2014/main" val="1053648267"/>
                  </a:ext>
                </a:extLst>
              </a:tr>
              <a:tr h="370840">
                <a:tc>
                  <a:txBody>
                    <a:bodyPr/>
                    <a:lstStyle/>
                    <a:p>
                      <a:endParaRPr lang="en-GB"/>
                    </a:p>
                  </a:txBody>
                  <a:tcPr/>
                </a:tc>
                <a:tc>
                  <a:txBody>
                    <a:bodyPr/>
                    <a:lstStyle/>
                    <a:p>
                      <a:r>
                        <a:rPr lang="en-HK" dirty="0"/>
                        <a:t>Customer satisfaction; repurchase intention; repurchase behaviour; customer characteristics</a:t>
                      </a:r>
                      <a:endParaRPr lang="en-GB" dirty="0"/>
                    </a:p>
                  </a:txBody>
                  <a:tcPr/>
                </a:tc>
                <a:extLst>
                  <a:ext uri="{0D108BD9-81ED-4DB2-BD59-A6C34878D82A}">
                    <a16:rowId xmlns:a16="http://schemas.microsoft.com/office/drawing/2014/main" val="4057802539"/>
                  </a:ext>
                </a:extLst>
              </a:tr>
            </a:tbl>
          </a:graphicData>
        </a:graphic>
      </p:graphicFrame>
      <p:sp>
        <p:nvSpPr>
          <p:cNvPr id="4" name="Slide Number Placeholder 3">
            <a:extLst>
              <a:ext uri="{FF2B5EF4-FFF2-40B4-BE49-F238E27FC236}">
                <a16:creationId xmlns:a16="http://schemas.microsoft.com/office/drawing/2014/main" id="{AFAD9701-9CF5-4C6D-93D6-04CA1B5F43FC}"/>
              </a:ext>
            </a:extLst>
          </p:cNvPr>
          <p:cNvSpPr>
            <a:spLocks noGrp="1"/>
          </p:cNvSpPr>
          <p:nvPr>
            <p:ph type="sldNum" sz="quarter" idx="12"/>
          </p:nvPr>
        </p:nvSpPr>
        <p:spPr/>
        <p:txBody>
          <a:bodyPr/>
          <a:lstStyle/>
          <a:p>
            <a:fld id="{F36C87F6-986D-49E6-AF40-1B3A1EE8064D}" type="slidenum">
              <a:rPr lang="en-GB" smtClean="0"/>
              <a:t>9</a:t>
            </a:fld>
            <a:endParaRPr lang="en-GB"/>
          </a:p>
        </p:txBody>
      </p:sp>
      <p:sp>
        <p:nvSpPr>
          <p:cNvPr id="7" name="TextBox 6">
            <a:extLst>
              <a:ext uri="{FF2B5EF4-FFF2-40B4-BE49-F238E27FC236}">
                <a16:creationId xmlns:a16="http://schemas.microsoft.com/office/drawing/2014/main" id="{F86E7526-08FA-4B24-996E-245CB909B7EE}"/>
              </a:ext>
            </a:extLst>
          </p:cNvPr>
          <p:cNvSpPr txBox="1"/>
          <p:nvPr/>
        </p:nvSpPr>
        <p:spPr>
          <a:xfrm>
            <a:off x="1125860" y="1772816"/>
            <a:ext cx="9629327" cy="923330"/>
          </a:xfrm>
          <a:prstGeom prst="rect">
            <a:avLst/>
          </a:prstGeom>
          <a:noFill/>
          <a:ln>
            <a:solidFill>
              <a:schemeClr val="accent1"/>
            </a:solidFill>
          </a:ln>
        </p:spPr>
        <p:txBody>
          <a:bodyPr wrap="square" rtlCol="0">
            <a:spAutoFit/>
          </a:bodyPr>
          <a:lstStyle/>
          <a:p>
            <a:pPr>
              <a:lnSpc>
                <a:spcPct val="90000"/>
              </a:lnSpc>
            </a:pPr>
            <a:r>
              <a:rPr lang="en-HK" sz="2000" dirty="0"/>
              <a:t>Mittal, V., &amp; Kamakura, W. A. (2001). Satisfaction, repurchase intent, and repurchase behaviour: Investigating the moderating effect of customer characteristics. </a:t>
            </a:r>
            <a:r>
              <a:rPr lang="en-HK" sz="2000" i="1" dirty="0"/>
              <a:t>Journal of marketing research</a:t>
            </a:r>
            <a:r>
              <a:rPr lang="en-HK" sz="2000" dirty="0"/>
              <a:t>, 38(1), 131-142.</a:t>
            </a:r>
            <a:endParaRPr lang="en-GB" sz="2000" dirty="0"/>
          </a:p>
        </p:txBody>
      </p:sp>
    </p:spTree>
    <p:extLst>
      <p:ext uri="{BB962C8B-B14F-4D97-AF65-F5344CB8AC3E}">
        <p14:creationId xmlns:p14="http://schemas.microsoft.com/office/powerpoint/2010/main" val="1468992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FE35-D46F-4370-A33D-50D9E68BB7E0}"/>
              </a:ext>
            </a:extLst>
          </p:cNvPr>
          <p:cNvSpPr>
            <a:spLocks noGrp="1"/>
          </p:cNvSpPr>
          <p:nvPr>
            <p:ph type="title"/>
          </p:nvPr>
        </p:nvSpPr>
        <p:spPr/>
        <p:txBody>
          <a:bodyPr/>
          <a:lstStyle/>
          <a:p>
            <a:r>
              <a:rPr lang="en-GB" dirty="0"/>
              <a:t>Major research Areas</a:t>
            </a:r>
          </a:p>
        </p:txBody>
      </p:sp>
      <p:sp>
        <p:nvSpPr>
          <p:cNvPr id="3" name="Content Placeholder 2">
            <a:extLst>
              <a:ext uri="{FF2B5EF4-FFF2-40B4-BE49-F238E27FC236}">
                <a16:creationId xmlns:a16="http://schemas.microsoft.com/office/drawing/2014/main" id="{7C6960D1-78A6-4423-84AD-D366FEC94BA0}"/>
              </a:ext>
            </a:extLst>
          </p:cNvPr>
          <p:cNvSpPr>
            <a:spLocks noGrp="1"/>
          </p:cNvSpPr>
          <p:nvPr>
            <p:ph idx="1"/>
          </p:nvPr>
        </p:nvSpPr>
        <p:spPr>
          <a:xfrm>
            <a:off x="1217614" y="1828799"/>
            <a:ext cx="9753600" cy="4800602"/>
          </a:xfrm>
        </p:spPr>
        <p:txBody>
          <a:bodyPr>
            <a:normAutofit fontScale="92500" lnSpcReduction="10000"/>
          </a:bodyPr>
          <a:lstStyle/>
          <a:p>
            <a:r>
              <a:rPr lang="en-HK" i="1" dirty="0"/>
              <a:t>Strategic management</a:t>
            </a:r>
            <a:r>
              <a:rPr lang="en-HK" dirty="0"/>
              <a:t> – to study business performance and managerial efficiency</a:t>
            </a:r>
          </a:p>
          <a:p>
            <a:r>
              <a:rPr lang="en-HK" dirty="0"/>
              <a:t>Production management - to study the planning, organizing, directing and controlling of all kinds of production related activities</a:t>
            </a:r>
          </a:p>
          <a:p>
            <a:r>
              <a:rPr lang="en-HK" i="1" dirty="0"/>
              <a:t>Human resources management</a:t>
            </a:r>
            <a:r>
              <a:rPr lang="en-HK" dirty="0"/>
              <a:t> - to study the management of people within organizations</a:t>
            </a:r>
          </a:p>
          <a:p>
            <a:r>
              <a:rPr lang="en-HK" dirty="0"/>
              <a:t>Financial management - to study the management of funds to accomplish organisational objectives</a:t>
            </a:r>
          </a:p>
          <a:p>
            <a:r>
              <a:rPr lang="en-HK" dirty="0"/>
              <a:t>Accounting - to study the behaviours, actions and responses of both providers and users of accounting information</a:t>
            </a:r>
          </a:p>
          <a:p>
            <a:r>
              <a:rPr lang="en-HK" i="1" dirty="0"/>
              <a:t>Marketing management</a:t>
            </a:r>
            <a:r>
              <a:rPr lang="en-HK" dirty="0"/>
              <a:t> – to study market opportunities and problems, and to generate and refine marketing actions</a:t>
            </a:r>
          </a:p>
        </p:txBody>
      </p:sp>
      <p:sp>
        <p:nvSpPr>
          <p:cNvPr id="4" name="Slide Number Placeholder 3">
            <a:extLst>
              <a:ext uri="{FF2B5EF4-FFF2-40B4-BE49-F238E27FC236}">
                <a16:creationId xmlns:a16="http://schemas.microsoft.com/office/drawing/2014/main" id="{634E668D-42B2-4F04-9F2B-B1482F686346}"/>
              </a:ext>
            </a:extLst>
          </p:cNvPr>
          <p:cNvSpPr>
            <a:spLocks noGrp="1"/>
          </p:cNvSpPr>
          <p:nvPr>
            <p:ph type="sldNum" sz="quarter" idx="12"/>
          </p:nvPr>
        </p:nvSpPr>
        <p:spPr/>
        <p:txBody>
          <a:bodyPr/>
          <a:lstStyle/>
          <a:p>
            <a:fld id="{F36C87F6-986D-49E6-AF40-1B3A1EE8064D}" type="slidenum">
              <a:rPr lang="en-GB" smtClean="0"/>
              <a:t>10</a:t>
            </a:fld>
            <a:endParaRPr lang="en-GB"/>
          </a:p>
        </p:txBody>
      </p:sp>
    </p:spTree>
    <p:extLst>
      <p:ext uri="{BB962C8B-B14F-4D97-AF65-F5344CB8AC3E}">
        <p14:creationId xmlns:p14="http://schemas.microsoft.com/office/powerpoint/2010/main" val="2073807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AB75C666-9914-458F-912E-E4D331383D1B}"/>
              </a:ext>
            </a:extLst>
          </p:cNvPr>
          <p:cNvSpPr>
            <a:spLocks noGrp="1" noChangeArrowheads="1"/>
          </p:cNvSpPr>
          <p:nvPr>
            <p:ph type="title"/>
          </p:nvPr>
        </p:nvSpPr>
        <p:spPr/>
        <p:txBody>
          <a:bodyPr/>
          <a:lstStyle/>
          <a:p>
            <a:r>
              <a:rPr lang="en-US" dirty="0"/>
              <a:t>Theoretical framework</a:t>
            </a:r>
          </a:p>
        </p:txBody>
      </p:sp>
      <p:sp>
        <p:nvSpPr>
          <p:cNvPr id="7171" name="Rectangle 3">
            <a:extLst>
              <a:ext uri="{FF2B5EF4-FFF2-40B4-BE49-F238E27FC236}">
                <a16:creationId xmlns:a16="http://schemas.microsoft.com/office/drawing/2014/main" id="{0B6DAB90-F05D-4DD6-9EE5-591E7CCA2215}"/>
              </a:ext>
            </a:extLst>
          </p:cNvPr>
          <p:cNvSpPr>
            <a:spLocks noGrp="1"/>
          </p:cNvSpPr>
          <p:nvPr>
            <p:ph idx="1"/>
          </p:nvPr>
        </p:nvSpPr>
        <p:spPr/>
        <p:txBody>
          <a:bodyPr>
            <a:normAutofit lnSpcReduction="10000"/>
          </a:bodyPr>
          <a:lstStyle/>
          <a:p>
            <a:r>
              <a:rPr lang="en-HK" altLang="en-US" dirty="0"/>
              <a:t>A theoretical framework is similar to the frame of the house. Just as the foundation supports a house, a theoretical framework provides a rationale for predictions about the relationships among variables of a research study</a:t>
            </a:r>
          </a:p>
          <a:p>
            <a:r>
              <a:rPr lang="en-US" altLang="en-US" dirty="0"/>
              <a:t>A theory is a set of interrelated constructs, definitions, and propositions that present a systematic view of phenomena by specifying relations among variables, with the purpose of explaining and predicting the phenomena.</a:t>
            </a:r>
          </a:p>
          <a:p>
            <a:pPr lvl="1"/>
            <a:r>
              <a:rPr lang="en-US" altLang="en-US" dirty="0"/>
              <a:t>Constructs are concepts adapted for a research purpose</a:t>
            </a:r>
            <a:endParaRPr lang="ar-SA" altLang="en-US" dirty="0"/>
          </a:p>
          <a:p>
            <a:pPr lvl="1"/>
            <a:r>
              <a:rPr lang="en-US" altLang="en-US" dirty="0"/>
              <a:t>Through research, researchers can develop, modify, or evaluate theories.</a:t>
            </a:r>
          </a:p>
          <a:p>
            <a:r>
              <a:rPr lang="en-HK" altLang="en-US" dirty="0"/>
              <a:t>In a broad sense, any idea about how things relate to each other can be considered as a theory.</a:t>
            </a:r>
            <a:endParaRPr lang="en-US" altLang="en-US" dirty="0"/>
          </a:p>
        </p:txBody>
      </p:sp>
      <p:sp>
        <p:nvSpPr>
          <p:cNvPr id="5" name="Slide Number Placeholder 4">
            <a:extLst>
              <a:ext uri="{FF2B5EF4-FFF2-40B4-BE49-F238E27FC236}">
                <a16:creationId xmlns:a16="http://schemas.microsoft.com/office/drawing/2014/main" id="{D97FD4EF-25BC-40F5-854D-F78B768CC682}"/>
              </a:ext>
            </a:extLst>
          </p:cNvPr>
          <p:cNvSpPr>
            <a:spLocks noGrp="1"/>
          </p:cNvSpPr>
          <p:nvPr>
            <p:ph type="sldNum" sz="quarter" idx="12"/>
          </p:nvPr>
        </p:nvSpPr>
        <p:spPr/>
        <p:txBody>
          <a:bodyPr/>
          <a:lstStyle/>
          <a:p>
            <a:fld id="{F36C87F6-986D-49E6-AF40-1B3A1EE8064D}" type="slidenum">
              <a:rPr lang="en-GB" smtClean="0"/>
              <a:pPr/>
              <a:t>11</a:t>
            </a:fld>
            <a:endParaRPr lang="en-GB" dirty="0"/>
          </a:p>
        </p:txBody>
      </p:sp>
    </p:spTree>
    <p:extLst>
      <p:ext uri="{BB962C8B-B14F-4D97-AF65-F5344CB8AC3E}">
        <p14:creationId xmlns:p14="http://schemas.microsoft.com/office/powerpoint/2010/main" val="3934109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2F87BE8-8820-4334-97A9-7ACE2BC2781F}"/>
              </a:ext>
            </a:extLst>
          </p:cNvPr>
          <p:cNvSpPr>
            <a:spLocks noGrp="1"/>
          </p:cNvSpPr>
          <p:nvPr>
            <p:ph type="title"/>
          </p:nvPr>
        </p:nvSpPr>
        <p:spPr/>
        <p:txBody>
          <a:bodyPr/>
          <a:lstStyle/>
          <a:p>
            <a:r>
              <a:rPr lang="en-US" altLang="en-US"/>
              <a:t>Theoretical Framework</a:t>
            </a:r>
          </a:p>
        </p:txBody>
      </p:sp>
      <p:sp>
        <p:nvSpPr>
          <p:cNvPr id="9219" name="Rectangle 3">
            <a:extLst>
              <a:ext uri="{FF2B5EF4-FFF2-40B4-BE49-F238E27FC236}">
                <a16:creationId xmlns:a16="http://schemas.microsoft.com/office/drawing/2014/main" id="{CA72551E-4F46-4785-B749-E754F5DE4FBC}"/>
              </a:ext>
            </a:extLst>
          </p:cNvPr>
          <p:cNvSpPr>
            <a:spLocks noGrp="1"/>
          </p:cNvSpPr>
          <p:nvPr>
            <p:ph idx="1"/>
          </p:nvPr>
        </p:nvSpPr>
        <p:spPr/>
        <p:txBody>
          <a:bodyPr>
            <a:normAutofit/>
          </a:bodyPr>
          <a:lstStyle/>
          <a:p>
            <a:r>
              <a:rPr lang="en-GB" altLang="en-US" dirty="0"/>
              <a:t>Theoretical framework provides a context for examining a problem i.e. theoretical rationale for: </a:t>
            </a:r>
          </a:p>
          <a:p>
            <a:r>
              <a:rPr lang="en-GB" altLang="en-US" dirty="0"/>
              <a:t>Developing hypotheses</a:t>
            </a:r>
          </a:p>
          <a:p>
            <a:pPr lvl="1"/>
            <a:r>
              <a:rPr lang="en-GB" altLang="en-US" dirty="0"/>
              <a:t>Serves as a guide to systematically identify logical, precisely defined relationships among variables</a:t>
            </a:r>
          </a:p>
          <a:p>
            <a:r>
              <a:rPr lang="en-GB" altLang="en-US" dirty="0"/>
              <a:t>Building a frame of reference/base for </a:t>
            </a:r>
          </a:p>
          <a:p>
            <a:pPr lvl="1"/>
            <a:r>
              <a:rPr lang="en-GB" altLang="en-US" dirty="0"/>
              <a:t>Observation</a:t>
            </a:r>
          </a:p>
          <a:p>
            <a:pPr lvl="1"/>
            <a:r>
              <a:rPr lang="en-GB" altLang="en-US" dirty="0"/>
              <a:t>Definitions of concepts</a:t>
            </a:r>
          </a:p>
          <a:p>
            <a:pPr lvl="1"/>
            <a:r>
              <a:rPr lang="en-GB" altLang="en-US" dirty="0"/>
              <a:t>Research design</a:t>
            </a:r>
          </a:p>
          <a:p>
            <a:pPr lvl="1"/>
            <a:r>
              <a:rPr lang="en-GB" altLang="en-US" dirty="0"/>
              <a:t>Interpretation</a:t>
            </a:r>
          </a:p>
          <a:p>
            <a:pPr lvl="1"/>
            <a:r>
              <a:rPr lang="en-GB" altLang="en-US" dirty="0"/>
              <a:t>Generalisation</a:t>
            </a:r>
          </a:p>
        </p:txBody>
      </p:sp>
      <p:sp>
        <p:nvSpPr>
          <p:cNvPr id="5" name="Slide Number Placeholder 4">
            <a:extLst>
              <a:ext uri="{FF2B5EF4-FFF2-40B4-BE49-F238E27FC236}">
                <a16:creationId xmlns:a16="http://schemas.microsoft.com/office/drawing/2014/main" id="{1927738A-A09C-4D7F-BD49-369DE4358362}"/>
              </a:ext>
            </a:extLst>
          </p:cNvPr>
          <p:cNvSpPr>
            <a:spLocks noGrp="1"/>
          </p:cNvSpPr>
          <p:nvPr>
            <p:ph type="sldNum" sz="quarter" idx="12"/>
          </p:nvPr>
        </p:nvSpPr>
        <p:spPr/>
        <p:txBody>
          <a:bodyPr/>
          <a:lstStyle/>
          <a:p>
            <a:fld id="{F36C87F6-986D-49E6-AF40-1B3A1EE8064D}" type="slidenum">
              <a:rPr lang="en-GB" smtClean="0"/>
              <a:pPr/>
              <a:t>12</a:t>
            </a:fld>
            <a:endParaRPr lang="en-GB" dirty="0"/>
          </a:p>
        </p:txBody>
      </p:sp>
    </p:spTree>
    <p:extLst>
      <p:ext uri="{BB962C8B-B14F-4D97-AF65-F5344CB8AC3E}">
        <p14:creationId xmlns:p14="http://schemas.microsoft.com/office/powerpoint/2010/main" val="364997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30FFD56-C8B0-496F-BAC1-48547B2FEE97}"/>
              </a:ext>
            </a:extLst>
          </p:cNvPr>
          <p:cNvSpPr>
            <a:spLocks noGrp="1"/>
          </p:cNvSpPr>
          <p:nvPr>
            <p:ph type="title"/>
          </p:nvPr>
        </p:nvSpPr>
        <p:spPr/>
        <p:txBody>
          <a:bodyPr/>
          <a:lstStyle/>
          <a:p>
            <a:r>
              <a:rPr lang="en-US" altLang="en-US" dirty="0"/>
              <a:t>Types of Theories</a:t>
            </a:r>
          </a:p>
        </p:txBody>
      </p:sp>
      <p:sp>
        <p:nvSpPr>
          <p:cNvPr id="17411" name="Rectangle 3">
            <a:extLst>
              <a:ext uri="{FF2B5EF4-FFF2-40B4-BE49-F238E27FC236}">
                <a16:creationId xmlns:a16="http://schemas.microsoft.com/office/drawing/2014/main" id="{E048B03B-D0F0-40F1-A054-88F2486D4794}"/>
              </a:ext>
            </a:extLst>
          </p:cNvPr>
          <p:cNvSpPr>
            <a:spLocks noGrp="1"/>
          </p:cNvSpPr>
          <p:nvPr>
            <p:ph idx="1"/>
          </p:nvPr>
        </p:nvSpPr>
        <p:spPr/>
        <p:txBody>
          <a:bodyPr>
            <a:normAutofit lnSpcReduction="10000"/>
          </a:bodyPr>
          <a:lstStyle/>
          <a:p>
            <a:r>
              <a:rPr lang="en-US" altLang="en-US"/>
              <a:t>Theories may describe a particular phenomenon, explain relationships between or among phenomena, or predict how one phenomenon affects another</a:t>
            </a:r>
          </a:p>
          <a:p>
            <a:r>
              <a:rPr lang="en-US" altLang="en-US"/>
              <a:t>Descriptive theories “describe or classify specific dimensions or characteristics of individuals, groups, situations, or events by summarizing the commonalities found in discrete observations</a:t>
            </a:r>
          </a:p>
          <a:p>
            <a:pPr lvl="1"/>
            <a:r>
              <a:rPr lang="en-US" altLang="en-US"/>
              <a:t>To test descriptive theories, researchers conduct descriptive research studies</a:t>
            </a:r>
          </a:p>
          <a:p>
            <a:r>
              <a:rPr lang="en-US" altLang="en-US"/>
              <a:t>Explanatory theories “specify relations among the dimensions or characteristics of individuals, groups, situations, or events</a:t>
            </a:r>
          </a:p>
          <a:p>
            <a:pPr lvl="1"/>
            <a:r>
              <a:rPr lang="en-US" altLang="en-US"/>
              <a:t>Explanatory theories are tested by means of correlational or causal research</a:t>
            </a:r>
            <a:endParaRPr lang="en-US" altLang="en-US" dirty="0"/>
          </a:p>
        </p:txBody>
      </p:sp>
      <p:sp>
        <p:nvSpPr>
          <p:cNvPr id="5" name="Slide Number Placeholder 4">
            <a:extLst>
              <a:ext uri="{FF2B5EF4-FFF2-40B4-BE49-F238E27FC236}">
                <a16:creationId xmlns:a16="http://schemas.microsoft.com/office/drawing/2014/main" id="{C3E92671-F84B-4455-9C4F-0DCA57DCC07E}"/>
              </a:ext>
            </a:extLst>
          </p:cNvPr>
          <p:cNvSpPr>
            <a:spLocks noGrp="1"/>
          </p:cNvSpPr>
          <p:nvPr>
            <p:ph type="sldNum" sz="quarter" idx="12"/>
          </p:nvPr>
        </p:nvSpPr>
        <p:spPr/>
        <p:txBody>
          <a:bodyPr/>
          <a:lstStyle/>
          <a:p>
            <a:fld id="{F36C87F6-986D-49E6-AF40-1B3A1EE8064D}" type="slidenum">
              <a:rPr lang="en-GB" smtClean="0"/>
              <a:pPr/>
              <a:t>13</a:t>
            </a:fld>
            <a:endParaRPr lang="en-GB" dirty="0"/>
          </a:p>
        </p:txBody>
      </p:sp>
    </p:spTree>
    <p:extLst>
      <p:ext uri="{BB962C8B-B14F-4D97-AF65-F5344CB8AC3E}">
        <p14:creationId xmlns:p14="http://schemas.microsoft.com/office/powerpoint/2010/main" val="34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id="{22707829-335A-4DC7-8545-423ADC96BFE9}"/>
              </a:ext>
            </a:extLst>
          </p:cNvPr>
          <p:cNvSpPr>
            <a:spLocks noGrp="1"/>
          </p:cNvSpPr>
          <p:nvPr>
            <p:ph type="title"/>
          </p:nvPr>
        </p:nvSpPr>
        <p:spPr>
          <a:xfrm>
            <a:off x="837828" y="37872"/>
            <a:ext cx="9753600" cy="1325562"/>
          </a:xfrm>
        </p:spPr>
        <p:txBody>
          <a:bodyPr/>
          <a:lstStyle/>
          <a:p>
            <a:r>
              <a:rPr lang="en-US" dirty="0"/>
              <a:t>Major Research Areas</a:t>
            </a:r>
          </a:p>
        </p:txBody>
      </p:sp>
      <p:graphicFrame>
        <p:nvGraphicFramePr>
          <p:cNvPr id="5" name="Content Placeholder 4">
            <a:extLst>
              <a:ext uri="{FF2B5EF4-FFF2-40B4-BE49-F238E27FC236}">
                <a16:creationId xmlns:a16="http://schemas.microsoft.com/office/drawing/2014/main" id="{88CC6ED0-BC2E-4463-BCAD-08D4D3EB4032}"/>
              </a:ext>
            </a:extLst>
          </p:cNvPr>
          <p:cNvGraphicFramePr>
            <a:graphicFrameLocks noGrp="1"/>
          </p:cNvGraphicFramePr>
          <p:nvPr>
            <p:ph idx="1"/>
            <p:extLst>
              <p:ext uri="{D42A27DB-BD31-4B8C-83A1-F6EECF244321}">
                <p14:modId xmlns:p14="http://schemas.microsoft.com/office/powerpoint/2010/main" val="4274757084"/>
              </p:ext>
            </p:extLst>
          </p:nvPr>
        </p:nvGraphicFramePr>
        <p:xfrm>
          <a:off x="2424412" y="3151748"/>
          <a:ext cx="2562279" cy="2560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F2AD66E-6BBD-463F-9A1D-836FC20BFDD5}"/>
              </a:ext>
            </a:extLst>
          </p:cNvPr>
          <p:cNvSpPr txBox="1"/>
          <p:nvPr/>
        </p:nvSpPr>
        <p:spPr>
          <a:xfrm>
            <a:off x="5333470" y="2521767"/>
            <a:ext cx="1802786" cy="646331"/>
          </a:xfrm>
          <a:prstGeom prst="rect">
            <a:avLst/>
          </a:prstGeom>
          <a:noFill/>
        </p:spPr>
        <p:txBody>
          <a:bodyPr wrap="square" rtlCol="0">
            <a:spAutoFit/>
          </a:bodyPr>
          <a:lstStyle/>
          <a:p>
            <a:r>
              <a:rPr lang="en-GB" dirty="0"/>
              <a:t>Business strategy and performance</a:t>
            </a:r>
          </a:p>
        </p:txBody>
      </p:sp>
      <p:cxnSp>
        <p:nvCxnSpPr>
          <p:cNvPr id="7" name="Straight Arrow Connector 6">
            <a:extLst>
              <a:ext uri="{FF2B5EF4-FFF2-40B4-BE49-F238E27FC236}">
                <a16:creationId xmlns:a16="http://schemas.microsoft.com/office/drawing/2014/main" id="{DD822539-C6D1-4965-9CAE-4D81BBB723FD}"/>
              </a:ext>
            </a:extLst>
          </p:cNvPr>
          <p:cNvCxnSpPr>
            <a:cxnSpLocks/>
          </p:cNvCxnSpPr>
          <p:nvPr/>
        </p:nvCxnSpPr>
        <p:spPr>
          <a:xfrm>
            <a:off x="5398042" y="3494546"/>
            <a:ext cx="2518178" cy="0"/>
          </a:xfrm>
          <a:prstGeom prst="straightConnector1">
            <a:avLst/>
          </a:prstGeom>
          <a:ln w="635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D184C24-5F1C-4DC3-85DD-BD1B36A1609A}"/>
              </a:ext>
            </a:extLst>
          </p:cNvPr>
          <p:cNvSpPr txBox="1"/>
          <p:nvPr/>
        </p:nvSpPr>
        <p:spPr>
          <a:xfrm>
            <a:off x="5295439" y="3958276"/>
            <a:ext cx="2446846" cy="1200329"/>
          </a:xfrm>
          <a:prstGeom prst="rect">
            <a:avLst/>
          </a:prstGeom>
          <a:noFill/>
        </p:spPr>
        <p:txBody>
          <a:bodyPr wrap="square" rtlCol="0">
            <a:spAutoFit/>
          </a:bodyPr>
          <a:lstStyle/>
          <a:p>
            <a:r>
              <a:rPr lang="en-GB" dirty="0"/>
              <a:t>Purchase decisions; motivation; attitudes; perceptions</a:t>
            </a:r>
          </a:p>
        </p:txBody>
      </p:sp>
      <p:cxnSp>
        <p:nvCxnSpPr>
          <p:cNvPr id="9" name="Straight Arrow Connector 8">
            <a:extLst>
              <a:ext uri="{FF2B5EF4-FFF2-40B4-BE49-F238E27FC236}">
                <a16:creationId xmlns:a16="http://schemas.microsoft.com/office/drawing/2014/main" id="{BDF72C42-2D9C-4CD3-BA18-A57FED0C7606}"/>
              </a:ext>
            </a:extLst>
          </p:cNvPr>
          <p:cNvCxnSpPr>
            <a:cxnSpLocks/>
            <a:stCxn id="10" idx="1"/>
          </p:cNvCxnSpPr>
          <p:nvPr/>
        </p:nvCxnSpPr>
        <p:spPr>
          <a:xfrm flipH="1">
            <a:off x="5398042" y="5485718"/>
            <a:ext cx="2535542" cy="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9D03A9B-5CCF-421A-9C45-4ED04D40FBD2}"/>
              </a:ext>
            </a:extLst>
          </p:cNvPr>
          <p:cNvSpPr txBox="1"/>
          <p:nvPr/>
        </p:nvSpPr>
        <p:spPr>
          <a:xfrm>
            <a:off x="265113" y="3241626"/>
            <a:ext cx="1905000" cy="923330"/>
          </a:xfrm>
          <a:prstGeom prst="rect">
            <a:avLst/>
          </a:prstGeom>
          <a:solidFill>
            <a:srgbClr val="FF0000"/>
          </a:solidFill>
        </p:spPr>
        <p:txBody>
          <a:bodyPr wrap="square" rtlCol="0">
            <a:spAutoFit/>
          </a:bodyPr>
          <a:lstStyle/>
          <a:p>
            <a:pPr algn="ctr"/>
            <a:r>
              <a:rPr lang="en-GB" b="1" dirty="0">
                <a:solidFill>
                  <a:schemeClr val="bg1"/>
                </a:solidFill>
              </a:rPr>
              <a:t>Organisational behaviour </a:t>
            </a:r>
          </a:p>
          <a:p>
            <a:pPr algn="ctr"/>
            <a:r>
              <a:rPr lang="en-GB" b="1" dirty="0">
                <a:solidFill>
                  <a:schemeClr val="bg1"/>
                </a:solidFill>
              </a:rPr>
              <a:t>②</a:t>
            </a:r>
          </a:p>
        </p:txBody>
      </p:sp>
      <p:sp>
        <p:nvSpPr>
          <p:cNvPr id="13" name="TextBox 12">
            <a:extLst>
              <a:ext uri="{FF2B5EF4-FFF2-40B4-BE49-F238E27FC236}">
                <a16:creationId xmlns:a16="http://schemas.microsoft.com/office/drawing/2014/main" id="{E4818227-BDF9-44ED-8750-ACC80A2A8C9C}"/>
              </a:ext>
            </a:extLst>
          </p:cNvPr>
          <p:cNvSpPr txBox="1"/>
          <p:nvPr/>
        </p:nvSpPr>
        <p:spPr>
          <a:xfrm>
            <a:off x="5545364" y="5760915"/>
            <a:ext cx="1917199" cy="923320"/>
          </a:xfrm>
          <a:prstGeom prst="rect">
            <a:avLst/>
          </a:prstGeom>
          <a:solidFill>
            <a:srgbClr val="FF0000"/>
          </a:solidFill>
        </p:spPr>
        <p:txBody>
          <a:bodyPr wrap="square" rtlCol="0">
            <a:spAutoFit/>
          </a:bodyPr>
          <a:lstStyle/>
          <a:p>
            <a:pPr algn="ctr"/>
            <a:r>
              <a:rPr lang="en-GB" b="1" dirty="0">
                <a:solidFill>
                  <a:schemeClr val="bg1"/>
                </a:solidFill>
              </a:rPr>
              <a:t>Consumer behaviour</a:t>
            </a:r>
          </a:p>
          <a:p>
            <a:pPr algn="ctr"/>
            <a:r>
              <a:rPr lang="en-GB" b="1" dirty="0">
                <a:solidFill>
                  <a:schemeClr val="bg1"/>
                </a:solidFill>
              </a:rPr>
              <a:t>③</a:t>
            </a:r>
          </a:p>
        </p:txBody>
      </p:sp>
      <p:sp>
        <p:nvSpPr>
          <p:cNvPr id="14" name="TextBox 13">
            <a:extLst>
              <a:ext uri="{FF2B5EF4-FFF2-40B4-BE49-F238E27FC236}">
                <a16:creationId xmlns:a16="http://schemas.microsoft.com/office/drawing/2014/main" id="{4A2290A9-45C3-41D0-85F0-4A74876E9DBA}"/>
              </a:ext>
            </a:extLst>
          </p:cNvPr>
          <p:cNvSpPr txBox="1"/>
          <p:nvPr/>
        </p:nvSpPr>
        <p:spPr>
          <a:xfrm>
            <a:off x="5384225" y="1392971"/>
            <a:ext cx="1837540" cy="1200329"/>
          </a:xfrm>
          <a:prstGeom prst="rect">
            <a:avLst/>
          </a:prstGeom>
          <a:solidFill>
            <a:srgbClr val="FF0000"/>
          </a:solidFill>
        </p:spPr>
        <p:txBody>
          <a:bodyPr wrap="square" rtlCol="0">
            <a:spAutoFit/>
          </a:bodyPr>
          <a:lstStyle/>
          <a:p>
            <a:pPr algn="ctr"/>
            <a:r>
              <a:rPr lang="en-GB" b="1" dirty="0">
                <a:solidFill>
                  <a:schemeClr val="bg1"/>
                </a:solidFill>
              </a:rPr>
              <a:t>Strategic management research </a:t>
            </a:r>
          </a:p>
          <a:p>
            <a:pPr algn="ctr"/>
            <a:r>
              <a:rPr lang="en-GB" b="1" dirty="0">
                <a:solidFill>
                  <a:schemeClr val="bg1"/>
                </a:solidFill>
              </a:rPr>
              <a:t>①</a:t>
            </a:r>
          </a:p>
        </p:txBody>
      </p:sp>
      <p:sp>
        <p:nvSpPr>
          <p:cNvPr id="2" name="Slide Number Placeholder 1">
            <a:extLst>
              <a:ext uri="{FF2B5EF4-FFF2-40B4-BE49-F238E27FC236}">
                <a16:creationId xmlns:a16="http://schemas.microsoft.com/office/drawing/2014/main" id="{FE93468E-BE0D-42CB-A5A2-1D0C38F552B6}"/>
              </a:ext>
            </a:extLst>
          </p:cNvPr>
          <p:cNvSpPr>
            <a:spLocks noGrp="1"/>
          </p:cNvSpPr>
          <p:nvPr>
            <p:ph type="sldNum" sz="quarter" idx="12"/>
          </p:nvPr>
        </p:nvSpPr>
        <p:spPr/>
        <p:txBody>
          <a:bodyPr/>
          <a:lstStyle/>
          <a:p>
            <a:fld id="{F36C87F6-986D-49E6-AF40-1B3A1EE8064D}" type="slidenum">
              <a:rPr lang="en-GB" smtClean="0"/>
              <a:t>14</a:t>
            </a:fld>
            <a:endParaRPr lang="en-GB"/>
          </a:p>
        </p:txBody>
      </p:sp>
      <p:sp>
        <p:nvSpPr>
          <p:cNvPr id="3" name="TextBox 2">
            <a:extLst>
              <a:ext uri="{FF2B5EF4-FFF2-40B4-BE49-F238E27FC236}">
                <a16:creationId xmlns:a16="http://schemas.microsoft.com/office/drawing/2014/main" id="{E1B1DAE3-E46F-49FA-BE5B-59F46B5884E3}"/>
              </a:ext>
            </a:extLst>
          </p:cNvPr>
          <p:cNvSpPr txBox="1"/>
          <p:nvPr/>
        </p:nvSpPr>
        <p:spPr>
          <a:xfrm>
            <a:off x="189756" y="4373161"/>
            <a:ext cx="2072662" cy="1338828"/>
          </a:xfrm>
          <a:prstGeom prst="rect">
            <a:avLst/>
          </a:prstGeom>
          <a:noFill/>
        </p:spPr>
        <p:txBody>
          <a:bodyPr wrap="square" rtlCol="0">
            <a:spAutoFit/>
          </a:bodyPr>
          <a:lstStyle/>
          <a:p>
            <a:pPr>
              <a:lnSpc>
                <a:spcPct val="90000"/>
              </a:lnSpc>
            </a:pPr>
            <a:r>
              <a:rPr lang="en-HK" dirty="0"/>
              <a:t>Employee  characteristics such as beliefs, values, personality</a:t>
            </a:r>
            <a:endParaRPr lang="en-GB" dirty="0"/>
          </a:p>
        </p:txBody>
      </p:sp>
      <p:pic>
        <p:nvPicPr>
          <p:cNvPr id="10" name="Picture 9">
            <a:extLst>
              <a:ext uri="{FF2B5EF4-FFF2-40B4-BE49-F238E27FC236}">
                <a16:creationId xmlns:a16="http://schemas.microsoft.com/office/drawing/2014/main" id="{5A7345B5-82B0-4617-8BAF-A371FA640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3584" y="4664049"/>
            <a:ext cx="2816669" cy="1643338"/>
          </a:xfrm>
          <a:prstGeom prst="rect">
            <a:avLst/>
          </a:prstGeom>
          <a:ln>
            <a:solidFill>
              <a:schemeClr val="tx2"/>
            </a:solidFill>
          </a:ln>
        </p:spPr>
      </p:pic>
      <p:pic>
        <p:nvPicPr>
          <p:cNvPr id="17" name="Picture 16">
            <a:extLst>
              <a:ext uri="{FF2B5EF4-FFF2-40B4-BE49-F238E27FC236}">
                <a16:creationId xmlns:a16="http://schemas.microsoft.com/office/drawing/2014/main" id="{27250548-DC7C-42E7-866C-59FE289E35D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16220" y="2570807"/>
            <a:ext cx="2765919" cy="1716385"/>
          </a:xfrm>
          <a:prstGeom prst="rect">
            <a:avLst/>
          </a:prstGeom>
          <a:ln>
            <a:solidFill>
              <a:schemeClr val="tx2"/>
            </a:solidFill>
          </a:ln>
        </p:spPr>
      </p:pic>
    </p:spTree>
    <p:extLst>
      <p:ext uri="{BB962C8B-B14F-4D97-AF65-F5344CB8AC3E}">
        <p14:creationId xmlns:p14="http://schemas.microsoft.com/office/powerpoint/2010/main" val="28195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929579" y="19378"/>
            <a:ext cx="9753600" cy="1325562"/>
          </a:xfrm>
        </p:spPr>
        <p:txBody>
          <a:bodyPr/>
          <a:lstStyle/>
          <a:p>
            <a:r>
              <a:rPr lang="en-US" altLang="zh-CN" dirty="0"/>
              <a:t>Strategic Management Research</a:t>
            </a:r>
          </a:p>
        </p:txBody>
      </p:sp>
      <p:sp>
        <p:nvSpPr>
          <p:cNvPr id="33795" name="Rectangle 3"/>
          <p:cNvSpPr>
            <a:spLocks noGrp="1" noChangeArrowheads="1"/>
          </p:cNvSpPr>
          <p:nvPr>
            <p:ph idx="1"/>
          </p:nvPr>
        </p:nvSpPr>
        <p:spPr>
          <a:xfrm>
            <a:off x="791855" y="1721573"/>
            <a:ext cx="4942517" cy="4343400"/>
          </a:xfrm>
        </p:spPr>
        <p:txBody>
          <a:bodyPr>
            <a:normAutofit/>
          </a:bodyPr>
          <a:lstStyle/>
          <a:p>
            <a:r>
              <a:rPr lang="en-US" altLang="zh-CN" sz="2000" dirty="0"/>
              <a:t>Basic strategic management model</a:t>
            </a:r>
          </a:p>
          <a:p>
            <a:r>
              <a:rPr lang="en-US" altLang="zh-CN" sz="2000" dirty="0"/>
              <a:t>Five forces framework (Porter)</a:t>
            </a:r>
          </a:p>
          <a:p>
            <a:pPr lvl="1"/>
            <a:r>
              <a:rPr lang="en-GB" altLang="zh-CN" sz="1800" dirty="0"/>
              <a:t>competition, new entrants, power of </a:t>
            </a:r>
          </a:p>
          <a:p>
            <a:pPr lvl="1"/>
            <a:r>
              <a:rPr lang="en-GB" altLang="zh-CN" sz="1800" dirty="0"/>
              <a:t>suppliers, power of customers and</a:t>
            </a:r>
          </a:p>
          <a:p>
            <a:pPr lvl="1"/>
            <a:r>
              <a:rPr lang="en-GB" altLang="zh-CN" sz="1800" dirty="0"/>
              <a:t>substitute products</a:t>
            </a:r>
          </a:p>
          <a:p>
            <a:r>
              <a:rPr lang="en-US" altLang="zh-CN" sz="2000" dirty="0"/>
              <a:t>SWOT (Andrew, 1967) </a:t>
            </a:r>
          </a:p>
          <a:p>
            <a:r>
              <a:rPr lang="en-US" altLang="zh-CN" sz="2000" dirty="0"/>
              <a:t>Environmental scanning: PESTLE</a:t>
            </a:r>
          </a:p>
          <a:p>
            <a:r>
              <a:rPr lang="en-US" sz="2000" dirty="0"/>
              <a:t>7-S Model (McKinsey)</a:t>
            </a:r>
          </a:p>
          <a:p>
            <a:pPr lvl="1"/>
            <a:r>
              <a:rPr lang="en-US" sz="1800" dirty="0"/>
              <a:t>strategy, structure, systems, skills, </a:t>
            </a:r>
          </a:p>
          <a:p>
            <a:pPr lvl="1"/>
            <a:r>
              <a:rPr lang="en-US" sz="1800" dirty="0"/>
              <a:t>staff, style and shared values</a:t>
            </a:r>
          </a:p>
        </p:txBody>
      </p:sp>
      <p:sp>
        <p:nvSpPr>
          <p:cNvPr id="5" name="Slide Number Placeholder 4"/>
          <p:cNvSpPr>
            <a:spLocks noGrp="1"/>
          </p:cNvSpPr>
          <p:nvPr>
            <p:ph type="sldNum" sz="quarter" idx="12"/>
          </p:nvPr>
        </p:nvSpPr>
        <p:spPr/>
        <p:txBody>
          <a:bodyPr/>
          <a:lstStyle/>
          <a:p>
            <a:fld id="{22538E27-F316-44B6-B540-2AF9BAD55C21}" type="slidenum">
              <a:rPr lang="en-US" smtClean="0"/>
              <a:pPr/>
              <a:t>15</a:t>
            </a:fld>
            <a:endParaRPr lang="en-US"/>
          </a:p>
        </p:txBody>
      </p:sp>
      <p:sp>
        <p:nvSpPr>
          <p:cNvPr id="33796" name="Text Box 4"/>
          <p:cNvSpPr txBox="1">
            <a:spLocks noChangeArrowheads="1"/>
          </p:cNvSpPr>
          <p:nvPr/>
        </p:nvSpPr>
        <p:spPr bwMode="auto">
          <a:xfrm>
            <a:off x="735224" y="6048317"/>
            <a:ext cx="6629400" cy="369332"/>
          </a:xfrm>
          <a:prstGeom prst="rect">
            <a:avLst/>
          </a:prstGeom>
          <a:solidFill>
            <a:schemeClr val="bg1"/>
          </a:solidFill>
          <a:ln w="9525">
            <a:noFill/>
            <a:miter lim="800000"/>
            <a:headEnd/>
            <a:tailEnd/>
          </a:ln>
        </p:spPr>
        <p:txBody>
          <a:bodyPr>
            <a:spAutoFit/>
          </a:bodyPr>
          <a:lstStyle/>
          <a:p>
            <a:pPr>
              <a:spcBef>
                <a:spcPct val="50000"/>
              </a:spcBef>
            </a:pPr>
            <a:r>
              <a:rPr lang="en-GB" dirty="0">
                <a:hlinkClick r:id="rId2"/>
              </a:rPr>
              <a:t>http://www.valuebasedmanagement.net/index.html</a:t>
            </a:r>
            <a:endParaRPr lang="en-GB" dirty="0"/>
          </a:p>
        </p:txBody>
      </p:sp>
      <p:pic>
        <p:nvPicPr>
          <p:cNvPr id="22530" name="Picture 2" descr="http://www.strategicmanagementinsight.com/tools/img/mckinsey-7s-model.png"/>
          <p:cNvPicPr>
            <a:picLocks noChangeAspect="1" noChangeArrowheads="1"/>
          </p:cNvPicPr>
          <p:nvPr/>
        </p:nvPicPr>
        <p:blipFill>
          <a:blip r:embed="rId3" cstate="print"/>
          <a:srcRect/>
          <a:stretch>
            <a:fillRect/>
          </a:stretch>
        </p:blipFill>
        <p:spPr bwMode="auto">
          <a:xfrm>
            <a:off x="7097025" y="4369598"/>
            <a:ext cx="3276600" cy="2523449"/>
          </a:xfrm>
          <a:prstGeom prst="rect">
            <a:avLst/>
          </a:prstGeom>
          <a:noFill/>
        </p:spPr>
      </p:pic>
      <p:graphicFrame>
        <p:nvGraphicFramePr>
          <p:cNvPr id="7" name="Diagram 6">
            <a:extLst>
              <a:ext uri="{FF2B5EF4-FFF2-40B4-BE49-F238E27FC236}">
                <a16:creationId xmlns:a16="http://schemas.microsoft.com/office/drawing/2014/main" id="{051F46F0-7964-44A3-B477-8137F8276629}"/>
              </a:ext>
            </a:extLst>
          </p:cNvPr>
          <p:cNvGraphicFramePr/>
          <p:nvPr>
            <p:extLst>
              <p:ext uri="{D42A27DB-BD31-4B8C-83A1-F6EECF244321}">
                <p14:modId xmlns:p14="http://schemas.microsoft.com/office/powerpoint/2010/main" val="1498035086"/>
              </p:ext>
            </p:extLst>
          </p:nvPr>
        </p:nvGraphicFramePr>
        <p:xfrm>
          <a:off x="5806379" y="1372234"/>
          <a:ext cx="5647225" cy="292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328925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Organisational Behaviour</a:t>
            </a:r>
            <a:endParaRPr lang="en-GB" dirty="0"/>
          </a:p>
        </p:txBody>
      </p:sp>
      <p:sp>
        <p:nvSpPr>
          <p:cNvPr id="36867" name="Rectangle 3"/>
          <p:cNvSpPr>
            <a:spLocks noGrp="1" noChangeArrowheads="1"/>
          </p:cNvSpPr>
          <p:nvPr>
            <p:ph idx="1"/>
          </p:nvPr>
        </p:nvSpPr>
        <p:spPr/>
        <p:txBody>
          <a:bodyPr/>
          <a:lstStyle/>
          <a:p>
            <a:r>
              <a:rPr lang="en-GB"/>
              <a:t>Organizational behaviour is a field of study that investigates the impact that individuals, groups, and structure have on behaviour within organizations.</a:t>
            </a:r>
          </a:p>
          <a:p>
            <a:r>
              <a:rPr lang="en-GB"/>
              <a:t>It focuses on improving productivity, reducing absenteeism and turnover, and increasing employee job satisfaction and organizational commitment.</a:t>
            </a:r>
          </a:p>
          <a:p>
            <a:r>
              <a:rPr lang="en-GB"/>
              <a:t>Organizational studies: Looking at relationships, attempting to attribute causes and effects and drawing conclusions based on scientific evidence</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16</a:t>
            </a:fld>
            <a:endParaRPr lang="en-US"/>
          </a:p>
        </p:txBody>
      </p:sp>
    </p:spTree>
    <p:extLst>
      <p:ext uri="{BB962C8B-B14F-4D97-AF65-F5344CB8AC3E}">
        <p14:creationId xmlns:p14="http://schemas.microsoft.com/office/powerpoint/2010/main" val="173036619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7763DA1B-5431-43AD-ADEB-090F14E2358C}"/>
              </a:ext>
            </a:extLst>
          </p:cNvPr>
          <p:cNvGraphicFramePr>
            <a:graphicFrameLocks noGrp="1"/>
          </p:cNvGraphicFramePr>
          <p:nvPr>
            <p:ph idx="1"/>
            <p:extLst>
              <p:ext uri="{D42A27DB-BD31-4B8C-83A1-F6EECF244321}">
                <p14:modId xmlns:p14="http://schemas.microsoft.com/office/powerpoint/2010/main" val="276539776"/>
              </p:ext>
            </p:extLst>
          </p:nvPr>
        </p:nvGraphicFramePr>
        <p:xfrm>
          <a:off x="1144375" y="1463072"/>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75E69EBD-2103-40DB-BCC8-674F2974ED9D}"/>
              </a:ext>
            </a:extLst>
          </p:cNvPr>
          <p:cNvSpPr>
            <a:spLocks noGrp="1"/>
          </p:cNvSpPr>
          <p:nvPr>
            <p:ph type="sldNum" sz="quarter" idx="12"/>
          </p:nvPr>
        </p:nvSpPr>
        <p:spPr/>
        <p:txBody>
          <a:bodyPr/>
          <a:lstStyle/>
          <a:p>
            <a:fld id="{F36C87F6-986D-49E6-AF40-1B3A1EE8064D}" type="slidenum">
              <a:rPr lang="en-GB" smtClean="0"/>
              <a:t>17</a:t>
            </a:fld>
            <a:endParaRPr lang="en-GB"/>
          </a:p>
        </p:txBody>
      </p:sp>
      <p:grpSp>
        <p:nvGrpSpPr>
          <p:cNvPr id="8" name="Group 7">
            <a:extLst>
              <a:ext uri="{FF2B5EF4-FFF2-40B4-BE49-F238E27FC236}">
                <a16:creationId xmlns:a16="http://schemas.microsoft.com/office/drawing/2014/main" id="{05554D19-5A74-413F-859F-830363E148CA}"/>
              </a:ext>
            </a:extLst>
          </p:cNvPr>
          <p:cNvGrpSpPr/>
          <p:nvPr/>
        </p:nvGrpSpPr>
        <p:grpSpPr>
          <a:xfrm>
            <a:off x="1211223" y="5254232"/>
            <a:ext cx="2500536" cy="1280165"/>
            <a:chOff x="8572" y="862563"/>
            <a:chExt cx="2562225" cy="2618273"/>
          </a:xfrm>
        </p:grpSpPr>
        <p:sp>
          <p:nvSpPr>
            <p:cNvPr id="9" name="Rectangle: Rounded Corners 8">
              <a:extLst>
                <a:ext uri="{FF2B5EF4-FFF2-40B4-BE49-F238E27FC236}">
                  <a16:creationId xmlns:a16="http://schemas.microsoft.com/office/drawing/2014/main" id="{02A2C655-AE0F-4E38-9C15-4AD6E0E6A04F}"/>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Rectangle: Rounded Corners 4">
              <a:extLst>
                <a:ext uri="{FF2B5EF4-FFF2-40B4-BE49-F238E27FC236}">
                  <a16:creationId xmlns:a16="http://schemas.microsoft.com/office/drawing/2014/main" id="{38E4BFBB-6564-4D0B-BC7D-14A112E5E411}"/>
                </a:ext>
              </a:extLst>
            </p:cNvPr>
            <p:cNvSpPr txBox="1"/>
            <p:nvPr/>
          </p:nvSpPr>
          <p:spPr>
            <a:xfrm>
              <a:off x="83617" y="937608"/>
              <a:ext cx="2412135" cy="24681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Factors</a:t>
              </a:r>
            </a:p>
            <a:p>
              <a:pPr marL="0" lvl="0" indent="0" algn="l" defTabSz="800100">
                <a:lnSpc>
                  <a:spcPct val="90000"/>
                </a:lnSpc>
                <a:spcBef>
                  <a:spcPct val="0"/>
                </a:spcBef>
                <a:spcAft>
                  <a:spcPct val="35000"/>
                </a:spcAft>
                <a:buNone/>
              </a:pPr>
              <a:r>
                <a:rPr lang="en-HK" sz="1800" kern="1200" dirty="0"/>
                <a:t>- Personality and culture values</a:t>
              </a:r>
            </a:p>
            <a:p>
              <a:pPr marL="0" lvl="0" indent="0" algn="l" defTabSz="800100">
                <a:lnSpc>
                  <a:spcPct val="90000"/>
                </a:lnSpc>
                <a:spcBef>
                  <a:spcPct val="0"/>
                </a:spcBef>
                <a:spcAft>
                  <a:spcPct val="35000"/>
                </a:spcAft>
                <a:buNone/>
              </a:pPr>
              <a:r>
                <a:rPr lang="en-HK" dirty="0"/>
                <a:t>- Ability</a:t>
              </a:r>
              <a:endParaRPr lang="en-GB" sz="1800" kern="1200" dirty="0"/>
            </a:p>
          </p:txBody>
        </p:sp>
      </p:grpSp>
      <p:grpSp>
        <p:nvGrpSpPr>
          <p:cNvPr id="11" name="Group 10">
            <a:extLst>
              <a:ext uri="{FF2B5EF4-FFF2-40B4-BE49-F238E27FC236}">
                <a16:creationId xmlns:a16="http://schemas.microsoft.com/office/drawing/2014/main" id="{DC97BF26-AC43-42A3-A989-A5A384C8B4EC}"/>
              </a:ext>
            </a:extLst>
          </p:cNvPr>
          <p:cNvGrpSpPr/>
          <p:nvPr/>
        </p:nvGrpSpPr>
        <p:grpSpPr>
          <a:xfrm>
            <a:off x="1163249" y="360295"/>
            <a:ext cx="2500536" cy="1655017"/>
            <a:chOff x="8572" y="862563"/>
            <a:chExt cx="2562225" cy="2618273"/>
          </a:xfrm>
        </p:grpSpPr>
        <p:sp>
          <p:nvSpPr>
            <p:cNvPr id="12" name="Rectangle: Rounded Corners 11">
              <a:extLst>
                <a:ext uri="{FF2B5EF4-FFF2-40B4-BE49-F238E27FC236}">
                  <a16:creationId xmlns:a16="http://schemas.microsoft.com/office/drawing/2014/main" id="{C01F2519-B933-4F25-B612-41030268FF50}"/>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ectangle: Rounded Corners 4">
              <a:extLst>
                <a:ext uri="{FF2B5EF4-FFF2-40B4-BE49-F238E27FC236}">
                  <a16:creationId xmlns:a16="http://schemas.microsoft.com/office/drawing/2014/main" id="{8BD762DC-B278-4EDD-BD22-682922B129C6}"/>
                </a:ext>
              </a:extLst>
            </p:cNvPr>
            <p:cNvSpPr txBox="1"/>
            <p:nvPr/>
          </p:nvSpPr>
          <p:spPr>
            <a:xfrm>
              <a:off x="83617" y="937608"/>
              <a:ext cx="2412135" cy="246818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Organizational Factors</a:t>
              </a:r>
            </a:p>
            <a:p>
              <a:pPr marL="0" lvl="0" indent="0" algn="l" defTabSz="800100">
                <a:lnSpc>
                  <a:spcPct val="90000"/>
                </a:lnSpc>
                <a:spcBef>
                  <a:spcPct val="0"/>
                </a:spcBef>
                <a:spcAft>
                  <a:spcPct val="35000"/>
                </a:spcAft>
                <a:buNone/>
              </a:pPr>
              <a:r>
                <a:rPr lang="en-GB" sz="1800" kern="1200" dirty="0"/>
                <a:t>- Structure</a:t>
              </a:r>
            </a:p>
            <a:p>
              <a:pPr marL="0" lvl="0" indent="0" algn="l" defTabSz="800100">
                <a:lnSpc>
                  <a:spcPct val="90000"/>
                </a:lnSpc>
                <a:spcBef>
                  <a:spcPct val="0"/>
                </a:spcBef>
                <a:spcAft>
                  <a:spcPct val="35000"/>
                </a:spcAft>
                <a:buNone/>
              </a:pPr>
              <a:r>
                <a:rPr lang="en-GB" sz="1800" kern="1200" dirty="0"/>
                <a:t>- Culture</a:t>
              </a:r>
            </a:p>
          </p:txBody>
        </p:sp>
      </p:grpSp>
      <p:sp>
        <p:nvSpPr>
          <p:cNvPr id="19" name="Right Brace 18">
            <a:extLst>
              <a:ext uri="{FF2B5EF4-FFF2-40B4-BE49-F238E27FC236}">
                <a16:creationId xmlns:a16="http://schemas.microsoft.com/office/drawing/2014/main" id="{23FA9CCF-DE20-48D1-BCD1-4CE9DBCF5ED7}"/>
              </a:ext>
            </a:extLst>
          </p:cNvPr>
          <p:cNvSpPr/>
          <p:nvPr/>
        </p:nvSpPr>
        <p:spPr>
          <a:xfrm>
            <a:off x="3711759" y="1052736"/>
            <a:ext cx="366429" cy="5112568"/>
          </a:xfrm>
          <a:prstGeom prst="rightBrace">
            <a:avLst/>
          </a:prstGeom>
          <a:ln w="508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id="{02B3010A-6CAF-4D69-8E54-70B47962B900}"/>
              </a:ext>
            </a:extLst>
          </p:cNvPr>
          <p:cNvSpPr txBox="1"/>
          <p:nvPr/>
        </p:nvSpPr>
        <p:spPr>
          <a:xfrm>
            <a:off x="4438228" y="679508"/>
            <a:ext cx="7056784" cy="867930"/>
          </a:xfrm>
          <a:prstGeom prst="rect">
            <a:avLst/>
          </a:prstGeom>
          <a:noFill/>
        </p:spPr>
        <p:txBody>
          <a:bodyPr wrap="square" rtlCol="0">
            <a:spAutoFit/>
          </a:bodyPr>
          <a:lstStyle/>
          <a:p>
            <a:pPr>
              <a:lnSpc>
                <a:spcPct val="90000"/>
              </a:lnSpc>
            </a:pPr>
            <a:r>
              <a:rPr lang="en-HK" sz="2800" dirty="0"/>
              <a:t>Integrative Model of Organizational Behaviour</a:t>
            </a:r>
            <a:endParaRPr lang="en-GB" sz="2800" dirty="0"/>
          </a:p>
        </p:txBody>
      </p:sp>
    </p:spTree>
    <p:extLst>
      <p:ext uri="{BB962C8B-B14F-4D97-AF65-F5344CB8AC3E}">
        <p14:creationId xmlns:p14="http://schemas.microsoft.com/office/powerpoint/2010/main" val="1931151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lnSpcReduction="10000"/>
          </a:bodyPr>
          <a:lstStyle/>
          <a:p>
            <a:r>
              <a:rPr lang="en-HK" dirty="0"/>
              <a:t>Individual characteristics such as </a:t>
            </a:r>
            <a:r>
              <a:rPr lang="en-HK" b="1" dirty="0"/>
              <a:t>beliefs, values, personality, and demographic attributes, and individual processes such as learning, perception, motivation, emotions, and decision making;</a:t>
            </a:r>
          </a:p>
          <a:p>
            <a:r>
              <a:rPr lang="en-HK" dirty="0"/>
              <a:t>Interpersonal processes such as </a:t>
            </a:r>
            <a:r>
              <a:rPr lang="en-HK" b="1" dirty="0"/>
              <a:t>trust, justice, power/politics, social exchange, and networks;</a:t>
            </a:r>
          </a:p>
          <a:p>
            <a:r>
              <a:rPr lang="en-HK" dirty="0"/>
              <a:t>Group/team characteristics such as </a:t>
            </a:r>
            <a:r>
              <a:rPr lang="en-HK" b="1" dirty="0"/>
              <a:t>size, diversity, and cohesion, and group/team processes such as development, leadership, decision making, and cooperation and conflict;</a:t>
            </a:r>
          </a:p>
          <a:p>
            <a:r>
              <a:rPr lang="en-HK" dirty="0"/>
              <a:t>Organizational processes and practices such as </a:t>
            </a:r>
            <a:r>
              <a:rPr lang="en-HK" b="1" dirty="0"/>
              <a:t>leadership, goal setting, work design, feedback, rewards, communication, socialization and change;</a:t>
            </a:r>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67818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id="{051CD15E-B8B7-4ED1-B723-566EFCEFF965}"/>
              </a:ext>
            </a:extLst>
          </p:cNvPr>
          <p:cNvSpPr>
            <a:spLocks noGrp="1"/>
          </p:cNvSpPr>
          <p:nvPr>
            <p:ph idx="1"/>
          </p:nvPr>
        </p:nvSpPr>
        <p:spPr/>
        <p:txBody>
          <a:bodyPr>
            <a:normAutofit/>
          </a:bodyPr>
          <a:lstStyle/>
          <a:p>
            <a:r>
              <a:rPr lang="en-HK" dirty="0"/>
              <a:t>Human resources management and practices in the various functions and activities such as for </a:t>
            </a:r>
            <a:r>
              <a:rPr lang="en-HK" b="1" dirty="0"/>
              <a:t>acquisition, allocation, development, utilization, maintenance, and evaluation of humans as resources in work organizations;</a:t>
            </a:r>
            <a:endParaRPr lang="en-HK" dirty="0"/>
          </a:p>
          <a:p>
            <a:r>
              <a:rPr lang="en-HK" dirty="0"/>
              <a:t>Contextual influences on individuals and groups such as </a:t>
            </a:r>
            <a:r>
              <a:rPr lang="en-HK" b="1" dirty="0"/>
              <a:t>organizational and national culture, and organizational identity and climate;</a:t>
            </a:r>
          </a:p>
          <a:p>
            <a:r>
              <a:rPr lang="en-HK" dirty="0"/>
              <a:t>The influence of all of the above on individual, interpersonal, group, and organizational outcomes such as </a:t>
            </a:r>
            <a:r>
              <a:rPr lang="en-HK" b="1" dirty="0"/>
              <a:t>performance, creativity, attachment, citizenship behaviours, stress, absenteeism, turnover, deviance, and ethical behaviour</a:t>
            </a:r>
            <a:r>
              <a:rPr lang="en-HK" dirty="0"/>
              <a:t>.</a:t>
            </a:r>
            <a:endParaRPr lang="en-GB" dirty="0"/>
          </a:p>
        </p:txBody>
      </p:sp>
      <p:sp>
        <p:nvSpPr>
          <p:cNvPr id="4" name="Slide Number Placeholder 3">
            <a:extLst>
              <a:ext uri="{FF2B5EF4-FFF2-40B4-BE49-F238E27FC236}">
                <a16:creationId xmlns:a16="http://schemas.microsoft.com/office/drawing/2014/main" id="{51B7130D-7054-40D4-AC45-7C3503447DDC}"/>
              </a:ext>
            </a:extLst>
          </p:cNvPr>
          <p:cNvSpPr>
            <a:spLocks noGrp="1"/>
          </p:cNvSpPr>
          <p:nvPr>
            <p:ph type="sldNum" sz="quarter" idx="12"/>
          </p:nvPr>
        </p:nvSpPr>
        <p:spPr/>
        <p:txBody>
          <a:bodyPr/>
          <a:lstStyle/>
          <a:p>
            <a:fld id="{F36C87F6-986D-49E6-AF40-1B3A1EE8064D}" type="slidenum">
              <a:rPr lang="en-GB" smtClean="0"/>
              <a:t>19</a:t>
            </a:fld>
            <a:endParaRPr lang="en-GB"/>
          </a:p>
        </p:txBody>
      </p:sp>
    </p:spTree>
    <p:extLst>
      <p:ext uri="{BB962C8B-B14F-4D97-AF65-F5344CB8AC3E}">
        <p14:creationId xmlns:p14="http://schemas.microsoft.com/office/powerpoint/2010/main" val="945199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200" dirty="0"/>
              <a:t>Research Challenges and Opportunity for Organizational Behaviour</a:t>
            </a:r>
          </a:p>
        </p:txBody>
      </p:sp>
      <p:sp>
        <p:nvSpPr>
          <p:cNvPr id="9" name="Content Placeholder 8"/>
          <p:cNvSpPr>
            <a:spLocks noGrp="1"/>
          </p:cNvSpPr>
          <p:nvPr>
            <p:ph sz="half" idx="2"/>
          </p:nvPr>
        </p:nvSpPr>
        <p:spPr>
          <a:xfrm>
            <a:off x="1217614" y="1828800"/>
            <a:ext cx="4709160" cy="4343400"/>
          </a:xfrm>
        </p:spPr>
        <p:txBody>
          <a:bodyPr>
            <a:normAutofit/>
          </a:bodyPr>
          <a:lstStyle/>
          <a:p>
            <a:r>
              <a:rPr lang="en-HK" sz="2400" dirty="0"/>
              <a:t>Responding to globalization</a:t>
            </a:r>
          </a:p>
          <a:p>
            <a:r>
              <a:rPr lang="en-HK" sz="2400" dirty="0"/>
              <a:t>Managing workforce Diversity</a:t>
            </a:r>
          </a:p>
          <a:p>
            <a:r>
              <a:rPr lang="en-HK" sz="2400" dirty="0"/>
              <a:t>Improving quality and productivity</a:t>
            </a:r>
          </a:p>
          <a:p>
            <a:r>
              <a:rPr lang="en-HK" sz="2400" dirty="0"/>
              <a:t>Responding to the labour shortage</a:t>
            </a:r>
          </a:p>
          <a:p>
            <a:r>
              <a:rPr lang="en-HK" sz="2400" dirty="0"/>
              <a:t>Improving customer service</a:t>
            </a:r>
          </a:p>
          <a:p>
            <a:r>
              <a:rPr lang="en-HK" sz="2400" dirty="0"/>
              <a:t>Improving people skills</a:t>
            </a:r>
          </a:p>
          <a:p>
            <a:endParaRPr lang="en-US" dirty="0"/>
          </a:p>
        </p:txBody>
      </p:sp>
      <p:sp>
        <p:nvSpPr>
          <p:cNvPr id="11" name="Content Placeholder 10"/>
          <p:cNvSpPr>
            <a:spLocks noGrp="1"/>
          </p:cNvSpPr>
          <p:nvPr>
            <p:ph sz="quarter" idx="4"/>
          </p:nvPr>
        </p:nvSpPr>
        <p:spPr>
          <a:xfrm>
            <a:off x="6262052" y="1828800"/>
            <a:ext cx="4709160" cy="4255367"/>
          </a:xfrm>
        </p:spPr>
        <p:txBody>
          <a:bodyPr>
            <a:normAutofit/>
          </a:bodyPr>
          <a:lstStyle/>
          <a:p>
            <a:r>
              <a:rPr lang="en-HK" sz="2400" dirty="0"/>
              <a:t>Empowering people</a:t>
            </a:r>
          </a:p>
          <a:p>
            <a:r>
              <a:rPr lang="en-HK" sz="2400" dirty="0"/>
              <a:t>Coping with “temporariness”</a:t>
            </a:r>
          </a:p>
          <a:p>
            <a:r>
              <a:rPr lang="en-HK" sz="2400" dirty="0"/>
              <a:t>Stimulation innovation and change</a:t>
            </a:r>
          </a:p>
          <a:p>
            <a:r>
              <a:rPr lang="en-HK" sz="2400" dirty="0"/>
              <a:t>Helping employees balance work/life conflicts</a:t>
            </a:r>
          </a:p>
          <a:p>
            <a:r>
              <a:rPr lang="en-HK" sz="2400" dirty="0"/>
              <a:t>Improving ethical behaviour</a:t>
            </a:r>
          </a:p>
          <a:p>
            <a:endParaRPr lang="en-US" dirty="0"/>
          </a:p>
        </p:txBody>
      </p:sp>
      <p:sp>
        <p:nvSpPr>
          <p:cNvPr id="2" name="Slide Number Placeholder 1">
            <a:extLst>
              <a:ext uri="{FF2B5EF4-FFF2-40B4-BE49-F238E27FC236}">
                <a16:creationId xmlns:a16="http://schemas.microsoft.com/office/drawing/2014/main" id="{91F96476-588C-4B90-92DC-DBB9D79DCEB7}"/>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61525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1522412" y="0"/>
            <a:ext cx="9144000" cy="6858000"/>
          </a:xfrm>
          <a:prstGeom prst="rect">
            <a:avLst/>
          </a:prstGeom>
          <a:solidFill>
            <a:schemeClr val="bg1">
              <a:lumMod val="95000"/>
            </a:schemeClr>
          </a:solidFill>
          <a:ln w="9525">
            <a:noFill/>
            <a:miter lim="800000"/>
            <a:headEnd/>
            <a:tailEnd/>
          </a:ln>
          <a:effectLst/>
        </p:spPr>
        <p:txBody>
          <a:bodyPr wrap="none" anchor="ctr"/>
          <a:lstStyle/>
          <a:p>
            <a:endParaRPr lang="en-US"/>
          </a:p>
        </p:txBody>
      </p:sp>
      <p:sp>
        <p:nvSpPr>
          <p:cNvPr id="159747" name="Rectangle 3"/>
          <p:cNvSpPr>
            <a:spLocks noChangeArrowheads="1"/>
          </p:cNvSpPr>
          <p:nvPr/>
        </p:nvSpPr>
        <p:spPr bwMode="auto">
          <a:xfrm>
            <a:off x="3533776" y="409575"/>
            <a:ext cx="6053137" cy="1676400"/>
          </a:xfrm>
          <a:prstGeom prst="rect">
            <a:avLst/>
          </a:prstGeom>
          <a:gradFill rotWithShape="0">
            <a:gsLst>
              <a:gs pos="0">
                <a:srgbClr val="FFCC99">
                  <a:gamma/>
                  <a:tint val="20000"/>
                  <a:invGamma/>
                </a:srgbClr>
              </a:gs>
              <a:gs pos="100000">
                <a:srgbClr val="FFCC99"/>
              </a:gs>
            </a:gsLst>
            <a:path path="shape">
              <a:fillToRect l="50000" t="50000" r="50000" b="50000"/>
            </a:path>
          </a:gradFill>
          <a:ln w="9525">
            <a:solidFill>
              <a:schemeClr val="tx1"/>
            </a:solidFill>
            <a:prstDash val="dash"/>
            <a:miter lim="800000"/>
            <a:headEnd/>
            <a:tailEnd/>
          </a:ln>
          <a:effectLst/>
        </p:spPr>
        <p:txBody>
          <a:bodyPr wrap="none" anchor="ctr"/>
          <a:lstStyle/>
          <a:p>
            <a:endParaRPr lang="en-US"/>
          </a:p>
        </p:txBody>
      </p:sp>
      <p:sp>
        <p:nvSpPr>
          <p:cNvPr id="159748" name="Rectangle 4"/>
          <p:cNvSpPr>
            <a:spLocks noChangeArrowheads="1"/>
          </p:cNvSpPr>
          <p:nvPr/>
        </p:nvSpPr>
        <p:spPr bwMode="auto">
          <a:xfrm>
            <a:off x="3533775" y="2376488"/>
            <a:ext cx="6062662" cy="2398712"/>
          </a:xfrm>
          <a:prstGeom prst="rect">
            <a:avLst/>
          </a:prstGeom>
          <a:solidFill>
            <a:srgbClr val="99FFCC"/>
          </a:solidFill>
          <a:ln w="9525">
            <a:solidFill>
              <a:schemeClr val="tx1"/>
            </a:solidFill>
            <a:prstDash val="dash"/>
            <a:miter lim="800000"/>
            <a:headEnd/>
            <a:tailEnd/>
          </a:ln>
          <a:effectLst/>
        </p:spPr>
        <p:txBody>
          <a:bodyPr wrap="none" anchor="ctr"/>
          <a:lstStyle/>
          <a:p>
            <a:endParaRPr lang="en-US"/>
          </a:p>
        </p:txBody>
      </p:sp>
      <p:sp>
        <p:nvSpPr>
          <p:cNvPr id="159749" name="Rectangle 5"/>
          <p:cNvSpPr>
            <a:spLocks noChangeArrowheads="1"/>
          </p:cNvSpPr>
          <p:nvPr/>
        </p:nvSpPr>
        <p:spPr bwMode="auto">
          <a:xfrm>
            <a:off x="3533775" y="4992689"/>
            <a:ext cx="2768600" cy="1506537"/>
          </a:xfrm>
          <a:prstGeom prst="rect">
            <a:avLst/>
          </a:prstGeom>
          <a:solidFill>
            <a:srgbClr val="FFFF00"/>
          </a:solidFill>
          <a:ln w="9525">
            <a:solidFill>
              <a:schemeClr val="tx1"/>
            </a:solidFill>
            <a:prstDash val="dash"/>
            <a:miter lim="800000"/>
            <a:headEnd/>
            <a:tailEnd/>
          </a:ln>
          <a:effectLst/>
        </p:spPr>
        <p:txBody>
          <a:bodyPr wrap="none" anchor="ctr"/>
          <a:lstStyle/>
          <a:p>
            <a:endParaRPr lang="en-US"/>
          </a:p>
        </p:txBody>
      </p:sp>
      <p:sp>
        <p:nvSpPr>
          <p:cNvPr id="159750" name="Rectangle 6"/>
          <p:cNvSpPr>
            <a:spLocks noChangeArrowheads="1"/>
          </p:cNvSpPr>
          <p:nvPr/>
        </p:nvSpPr>
        <p:spPr bwMode="auto">
          <a:xfrm>
            <a:off x="3643312" y="523876"/>
            <a:ext cx="2794000" cy="1450975"/>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Firm’s Marketing Efforts</a:t>
            </a:r>
          </a:p>
          <a:p>
            <a:pPr eaLnBrk="0" hangingPunct="0"/>
            <a:r>
              <a:rPr lang="en-US" sz="1500" b="1"/>
              <a:t>1. Product</a:t>
            </a:r>
          </a:p>
          <a:p>
            <a:pPr eaLnBrk="0" hangingPunct="0"/>
            <a:r>
              <a:rPr lang="en-US" sz="1500" b="1"/>
              <a:t>2. Promotion</a:t>
            </a:r>
          </a:p>
          <a:p>
            <a:pPr eaLnBrk="0" hangingPunct="0"/>
            <a:r>
              <a:rPr lang="en-US" sz="1500" b="1"/>
              <a:t>3. Price</a:t>
            </a:r>
          </a:p>
          <a:p>
            <a:pPr eaLnBrk="0" hangingPunct="0"/>
            <a:r>
              <a:rPr lang="en-US" sz="1500" b="1"/>
              <a:t>4. Channels of distribution</a:t>
            </a:r>
          </a:p>
        </p:txBody>
      </p:sp>
      <p:sp>
        <p:nvSpPr>
          <p:cNvPr id="159751" name="Rectangle 7"/>
          <p:cNvSpPr>
            <a:spLocks noChangeArrowheads="1"/>
          </p:cNvSpPr>
          <p:nvPr/>
        </p:nvSpPr>
        <p:spPr bwMode="auto">
          <a:xfrm>
            <a:off x="6691312" y="523876"/>
            <a:ext cx="2794000" cy="1450975"/>
          </a:xfrm>
          <a:prstGeom prst="rect">
            <a:avLst/>
          </a:prstGeom>
          <a:solidFill>
            <a:schemeClr val="bg1"/>
          </a:solidFill>
          <a:ln w="9525">
            <a:solidFill>
              <a:schemeClr val="tx1"/>
            </a:solidFill>
            <a:miter lim="800000"/>
            <a:headEnd/>
            <a:tailEnd/>
          </a:ln>
          <a:effectLst/>
        </p:spPr>
        <p:txBody>
          <a:bodyPr anchor="ctr"/>
          <a:lstStyle/>
          <a:p>
            <a:pPr marL="234950" indent="-234950" eaLnBrk="0" hangingPunct="0">
              <a:lnSpc>
                <a:spcPct val="90000"/>
              </a:lnSpc>
            </a:pPr>
            <a:r>
              <a:rPr lang="en-US" sz="1500" b="1"/>
              <a:t>Sociocultural Environment</a:t>
            </a:r>
          </a:p>
          <a:p>
            <a:pPr marL="234950" indent="-234950" eaLnBrk="0" hangingPunct="0">
              <a:lnSpc>
                <a:spcPct val="90000"/>
              </a:lnSpc>
            </a:pPr>
            <a:r>
              <a:rPr lang="en-US" sz="1500" b="1"/>
              <a:t>1. Family</a:t>
            </a:r>
          </a:p>
          <a:p>
            <a:pPr marL="234950" indent="-234950" eaLnBrk="0" hangingPunct="0">
              <a:lnSpc>
                <a:spcPct val="90000"/>
              </a:lnSpc>
            </a:pPr>
            <a:r>
              <a:rPr lang="en-US" sz="1500" b="1"/>
              <a:t>2. Informal sources</a:t>
            </a:r>
          </a:p>
          <a:p>
            <a:pPr marL="234950" indent="-234950" eaLnBrk="0" hangingPunct="0">
              <a:lnSpc>
                <a:spcPct val="90000"/>
              </a:lnSpc>
            </a:pPr>
            <a:r>
              <a:rPr lang="en-US" sz="1500" b="1"/>
              <a:t>3. Other noncommercial sources</a:t>
            </a:r>
          </a:p>
          <a:p>
            <a:pPr marL="234950" indent="-234950" eaLnBrk="0" hangingPunct="0">
              <a:lnSpc>
                <a:spcPct val="90000"/>
              </a:lnSpc>
            </a:pPr>
            <a:r>
              <a:rPr lang="en-US" sz="1500" b="1"/>
              <a:t>4. Social class</a:t>
            </a:r>
          </a:p>
          <a:p>
            <a:pPr marL="234950" indent="-234950" eaLnBrk="0" hangingPunct="0">
              <a:lnSpc>
                <a:spcPct val="90000"/>
              </a:lnSpc>
            </a:pPr>
            <a:r>
              <a:rPr lang="en-US" sz="1500" b="1"/>
              <a:t>5. Subculture and culture</a:t>
            </a:r>
          </a:p>
        </p:txBody>
      </p:sp>
      <p:sp>
        <p:nvSpPr>
          <p:cNvPr id="159752" name="Text Box 8"/>
          <p:cNvSpPr txBox="1">
            <a:spLocks noChangeArrowheads="1"/>
          </p:cNvSpPr>
          <p:nvPr/>
        </p:nvSpPr>
        <p:spPr bwMode="auto">
          <a:xfrm>
            <a:off x="2114551" y="5584826"/>
            <a:ext cx="819455" cy="323165"/>
          </a:xfrm>
          <a:prstGeom prst="rect">
            <a:avLst/>
          </a:prstGeom>
          <a:noFill/>
          <a:ln w="9525">
            <a:noFill/>
            <a:miter lim="800000"/>
            <a:headEnd/>
            <a:tailEnd/>
          </a:ln>
          <a:effectLst/>
        </p:spPr>
        <p:txBody>
          <a:bodyPr wrap="none">
            <a:spAutoFit/>
          </a:bodyPr>
          <a:lstStyle/>
          <a:p>
            <a:pPr eaLnBrk="0" hangingPunct="0"/>
            <a:r>
              <a:rPr lang="en-US" sz="1500" b="1">
                <a:solidFill>
                  <a:srgbClr val="CC00CC"/>
                </a:solidFill>
              </a:rPr>
              <a:t>Output</a:t>
            </a:r>
          </a:p>
        </p:txBody>
      </p:sp>
      <p:sp>
        <p:nvSpPr>
          <p:cNvPr id="159753" name="Text Box 9"/>
          <p:cNvSpPr txBox="1">
            <a:spLocks noChangeArrowheads="1"/>
          </p:cNvSpPr>
          <p:nvPr/>
        </p:nvSpPr>
        <p:spPr bwMode="auto">
          <a:xfrm>
            <a:off x="2114551" y="3414714"/>
            <a:ext cx="893193" cy="323165"/>
          </a:xfrm>
          <a:prstGeom prst="rect">
            <a:avLst/>
          </a:prstGeom>
          <a:noFill/>
          <a:ln w="9525">
            <a:noFill/>
            <a:miter lim="800000"/>
            <a:headEnd/>
            <a:tailEnd/>
          </a:ln>
          <a:effectLst/>
        </p:spPr>
        <p:txBody>
          <a:bodyPr wrap="none">
            <a:spAutoFit/>
          </a:bodyPr>
          <a:lstStyle/>
          <a:p>
            <a:pPr eaLnBrk="0" hangingPunct="0"/>
            <a:r>
              <a:rPr lang="en-US" sz="1500" b="1">
                <a:solidFill>
                  <a:srgbClr val="008000"/>
                </a:solidFill>
              </a:rPr>
              <a:t>Process</a:t>
            </a:r>
          </a:p>
        </p:txBody>
      </p:sp>
      <p:sp>
        <p:nvSpPr>
          <p:cNvPr id="159754" name="Text Box 10"/>
          <p:cNvSpPr txBox="1">
            <a:spLocks noChangeArrowheads="1"/>
          </p:cNvSpPr>
          <p:nvPr/>
        </p:nvSpPr>
        <p:spPr bwMode="auto">
          <a:xfrm>
            <a:off x="2114550" y="1087439"/>
            <a:ext cx="654346" cy="323165"/>
          </a:xfrm>
          <a:prstGeom prst="rect">
            <a:avLst/>
          </a:prstGeom>
          <a:noFill/>
          <a:ln w="9525">
            <a:noFill/>
            <a:miter lim="800000"/>
            <a:headEnd/>
            <a:tailEnd/>
          </a:ln>
          <a:effectLst/>
        </p:spPr>
        <p:txBody>
          <a:bodyPr wrap="none">
            <a:spAutoFit/>
          </a:bodyPr>
          <a:lstStyle/>
          <a:p>
            <a:pPr eaLnBrk="0" hangingPunct="0"/>
            <a:r>
              <a:rPr lang="en-US" sz="1500" b="1" dirty="0">
                <a:solidFill>
                  <a:srgbClr val="FF6600"/>
                </a:solidFill>
              </a:rPr>
              <a:t>Input</a:t>
            </a:r>
          </a:p>
        </p:txBody>
      </p:sp>
      <p:sp>
        <p:nvSpPr>
          <p:cNvPr id="159755" name="Text Box 11"/>
          <p:cNvSpPr txBox="1">
            <a:spLocks noChangeArrowheads="1"/>
          </p:cNvSpPr>
          <p:nvPr/>
        </p:nvSpPr>
        <p:spPr bwMode="auto">
          <a:xfrm rot="-5400000">
            <a:off x="2439195" y="983476"/>
            <a:ext cx="1701800"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FF6600"/>
                </a:solidFill>
              </a:rPr>
              <a:t>External Influence</a:t>
            </a:r>
          </a:p>
        </p:txBody>
      </p:sp>
      <p:sp>
        <p:nvSpPr>
          <p:cNvPr id="159756" name="Text Box 12"/>
          <p:cNvSpPr txBox="1">
            <a:spLocks noChangeArrowheads="1"/>
          </p:cNvSpPr>
          <p:nvPr/>
        </p:nvSpPr>
        <p:spPr bwMode="auto">
          <a:xfrm rot="-5418734">
            <a:off x="2043900" y="3300804"/>
            <a:ext cx="2462213"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008000"/>
                </a:solidFill>
              </a:rPr>
              <a:t>Consumer Decision Making</a:t>
            </a:r>
          </a:p>
        </p:txBody>
      </p:sp>
      <p:sp>
        <p:nvSpPr>
          <p:cNvPr id="159757" name="Text Box 13"/>
          <p:cNvSpPr txBox="1">
            <a:spLocks noChangeArrowheads="1"/>
          </p:cNvSpPr>
          <p:nvPr/>
        </p:nvSpPr>
        <p:spPr bwMode="auto">
          <a:xfrm rot="-5399646">
            <a:off x="2473326" y="5462589"/>
            <a:ext cx="1520825" cy="549275"/>
          </a:xfrm>
          <a:prstGeom prst="rect">
            <a:avLst/>
          </a:prstGeom>
          <a:noFill/>
          <a:ln w="9525">
            <a:noFill/>
            <a:miter lim="800000"/>
            <a:headEnd/>
            <a:tailEnd/>
          </a:ln>
          <a:effectLst/>
        </p:spPr>
        <p:txBody>
          <a:bodyPr>
            <a:spAutoFit/>
          </a:bodyPr>
          <a:lstStyle/>
          <a:p>
            <a:pPr algn="ctr" eaLnBrk="0" hangingPunct="0"/>
            <a:r>
              <a:rPr lang="en-US" sz="1500" b="1">
                <a:solidFill>
                  <a:srgbClr val="CC00CC"/>
                </a:solidFill>
              </a:rPr>
              <a:t>Post-Decision </a:t>
            </a:r>
          </a:p>
          <a:p>
            <a:pPr algn="ctr" eaLnBrk="0" hangingPunct="0"/>
            <a:r>
              <a:rPr lang="en-US" sz="1500" b="1">
                <a:solidFill>
                  <a:srgbClr val="CC00CC"/>
                </a:solidFill>
              </a:rPr>
              <a:t>Behavior</a:t>
            </a:r>
          </a:p>
        </p:txBody>
      </p:sp>
      <p:sp>
        <p:nvSpPr>
          <p:cNvPr id="159758" name="Rectangle 14"/>
          <p:cNvSpPr>
            <a:spLocks noChangeArrowheads="1"/>
          </p:cNvSpPr>
          <p:nvPr/>
        </p:nvSpPr>
        <p:spPr bwMode="auto">
          <a:xfrm>
            <a:off x="3613150" y="6010275"/>
            <a:ext cx="2590800" cy="407988"/>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Postpurchase Evaluation</a:t>
            </a:r>
          </a:p>
        </p:txBody>
      </p:sp>
      <p:sp>
        <p:nvSpPr>
          <p:cNvPr id="159759" name="Rectangle 15"/>
          <p:cNvSpPr>
            <a:spLocks noChangeArrowheads="1"/>
          </p:cNvSpPr>
          <p:nvPr/>
        </p:nvSpPr>
        <p:spPr bwMode="auto">
          <a:xfrm>
            <a:off x="3614737" y="5084763"/>
            <a:ext cx="2590800" cy="773112"/>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Purchase</a:t>
            </a:r>
          </a:p>
          <a:p>
            <a:pPr eaLnBrk="0" hangingPunct="0"/>
            <a:r>
              <a:rPr lang="en-US" sz="1500" b="1"/>
              <a:t>1. Trial</a:t>
            </a:r>
          </a:p>
          <a:p>
            <a:pPr eaLnBrk="0" hangingPunct="0"/>
            <a:r>
              <a:rPr lang="en-US" sz="1500" b="1"/>
              <a:t>2. Repeat purchase</a:t>
            </a:r>
          </a:p>
        </p:txBody>
      </p:sp>
      <p:cxnSp>
        <p:nvCxnSpPr>
          <p:cNvPr id="159760" name="AutoShape 16"/>
          <p:cNvCxnSpPr>
            <a:cxnSpLocks noChangeShapeType="1"/>
            <a:stCxn id="159759" idx="2"/>
            <a:endCxn id="159758" idx="0"/>
          </p:cNvCxnSpPr>
          <p:nvPr/>
        </p:nvCxnSpPr>
        <p:spPr bwMode="auto">
          <a:xfrm flipH="1">
            <a:off x="4908551" y="5857875"/>
            <a:ext cx="1587" cy="152400"/>
          </a:xfrm>
          <a:prstGeom prst="straightConnector1">
            <a:avLst/>
          </a:prstGeom>
          <a:noFill/>
          <a:ln w="9525">
            <a:solidFill>
              <a:schemeClr val="tx1"/>
            </a:solidFill>
            <a:round/>
            <a:headEnd/>
            <a:tailEnd type="triangle" w="med" len="med"/>
          </a:ln>
          <a:effectLst/>
        </p:spPr>
      </p:cxnSp>
      <p:cxnSp>
        <p:nvCxnSpPr>
          <p:cNvPr id="159761" name="AutoShape 17"/>
          <p:cNvCxnSpPr>
            <a:cxnSpLocks noChangeShapeType="1"/>
            <a:stCxn id="159758" idx="3"/>
            <a:endCxn id="159764" idx="2"/>
          </p:cNvCxnSpPr>
          <p:nvPr/>
        </p:nvCxnSpPr>
        <p:spPr bwMode="auto">
          <a:xfrm flipV="1">
            <a:off x="6203950" y="4602163"/>
            <a:ext cx="1898650" cy="1612900"/>
          </a:xfrm>
          <a:prstGeom prst="bentConnector2">
            <a:avLst/>
          </a:prstGeom>
          <a:noFill/>
          <a:ln w="9525">
            <a:solidFill>
              <a:schemeClr val="tx1"/>
            </a:solidFill>
            <a:miter lim="800000"/>
            <a:headEnd/>
            <a:tailEnd type="triangle" w="med" len="med"/>
          </a:ln>
          <a:effectLst/>
        </p:spPr>
      </p:cxnSp>
      <p:sp>
        <p:nvSpPr>
          <p:cNvPr id="159762" name="Rectangle 18"/>
          <p:cNvSpPr>
            <a:spLocks noChangeArrowheads="1"/>
          </p:cNvSpPr>
          <p:nvPr/>
        </p:nvSpPr>
        <p:spPr bwMode="auto">
          <a:xfrm>
            <a:off x="3654426" y="2476500"/>
            <a:ext cx="1508125" cy="2190750"/>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Need Recognition</a:t>
            </a:r>
          </a:p>
          <a:p>
            <a:pPr algn="ctr" eaLnBrk="0" hangingPunct="0"/>
            <a:endParaRPr lang="en-US" sz="1500" b="1"/>
          </a:p>
          <a:p>
            <a:pPr algn="ctr" eaLnBrk="0" hangingPunct="0"/>
            <a:r>
              <a:rPr lang="en-US" sz="1500" b="1"/>
              <a:t>Prepurchase Search</a:t>
            </a:r>
          </a:p>
          <a:p>
            <a:pPr algn="ctr" eaLnBrk="0" hangingPunct="0"/>
            <a:endParaRPr lang="en-US" sz="1500" b="1"/>
          </a:p>
          <a:p>
            <a:pPr algn="ctr" eaLnBrk="0" hangingPunct="0"/>
            <a:r>
              <a:rPr lang="en-US" sz="1500" b="1"/>
              <a:t>Evaluation of Alternatives</a:t>
            </a:r>
          </a:p>
        </p:txBody>
      </p:sp>
      <p:sp>
        <p:nvSpPr>
          <p:cNvPr id="159763" name="Rectangle 19"/>
          <p:cNvSpPr>
            <a:spLocks noChangeArrowheads="1"/>
          </p:cNvSpPr>
          <p:nvPr/>
        </p:nvSpPr>
        <p:spPr bwMode="auto">
          <a:xfrm>
            <a:off x="6807200" y="2476500"/>
            <a:ext cx="2590800" cy="1447800"/>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Psychological Field</a:t>
            </a:r>
          </a:p>
          <a:p>
            <a:pPr eaLnBrk="0" hangingPunct="0"/>
            <a:r>
              <a:rPr lang="en-US" sz="1500" b="1"/>
              <a:t>1. Motivation</a:t>
            </a:r>
          </a:p>
          <a:p>
            <a:pPr eaLnBrk="0" hangingPunct="0"/>
            <a:r>
              <a:rPr lang="en-US" sz="1500" b="1"/>
              <a:t>2. Perception</a:t>
            </a:r>
          </a:p>
          <a:p>
            <a:pPr eaLnBrk="0" hangingPunct="0"/>
            <a:r>
              <a:rPr lang="en-US" sz="1500" b="1"/>
              <a:t>3. Learning</a:t>
            </a:r>
          </a:p>
          <a:p>
            <a:pPr eaLnBrk="0" hangingPunct="0"/>
            <a:r>
              <a:rPr lang="en-US" sz="1500" b="1"/>
              <a:t>4. Personality</a:t>
            </a:r>
          </a:p>
          <a:p>
            <a:pPr eaLnBrk="0" hangingPunct="0"/>
            <a:r>
              <a:rPr lang="en-US" sz="1500" b="1"/>
              <a:t>5. Attitudes</a:t>
            </a:r>
          </a:p>
        </p:txBody>
      </p:sp>
      <p:sp>
        <p:nvSpPr>
          <p:cNvPr id="159764" name="Rectangle 20"/>
          <p:cNvSpPr>
            <a:spLocks noChangeArrowheads="1"/>
          </p:cNvSpPr>
          <p:nvPr/>
        </p:nvSpPr>
        <p:spPr bwMode="auto">
          <a:xfrm>
            <a:off x="7367588" y="4159251"/>
            <a:ext cx="1470025" cy="442913"/>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Experience</a:t>
            </a:r>
          </a:p>
        </p:txBody>
      </p:sp>
      <p:cxnSp>
        <p:nvCxnSpPr>
          <p:cNvPr id="159765" name="AutoShape 21"/>
          <p:cNvCxnSpPr>
            <a:cxnSpLocks noChangeShapeType="1"/>
            <a:stCxn id="159764" idx="0"/>
            <a:endCxn id="159763" idx="2"/>
          </p:cNvCxnSpPr>
          <p:nvPr/>
        </p:nvCxnSpPr>
        <p:spPr bwMode="auto">
          <a:xfrm flipV="1">
            <a:off x="8102600" y="3924300"/>
            <a:ext cx="0" cy="234950"/>
          </a:xfrm>
          <a:prstGeom prst="straightConnector1">
            <a:avLst/>
          </a:prstGeom>
          <a:noFill/>
          <a:ln w="9525">
            <a:solidFill>
              <a:schemeClr val="tx1"/>
            </a:solidFill>
            <a:round/>
            <a:headEnd/>
            <a:tailEnd type="triangle" w="med" len="med"/>
          </a:ln>
          <a:effectLst/>
        </p:spPr>
      </p:cxnSp>
      <p:sp>
        <p:nvSpPr>
          <p:cNvPr id="159766" name="Line 22"/>
          <p:cNvSpPr>
            <a:spLocks noChangeShapeType="1"/>
          </p:cNvSpPr>
          <p:nvPr/>
        </p:nvSpPr>
        <p:spPr bwMode="auto">
          <a:xfrm>
            <a:off x="5164137" y="4357688"/>
            <a:ext cx="2205038"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7" name="Line 23"/>
          <p:cNvSpPr>
            <a:spLocks noChangeShapeType="1"/>
          </p:cNvSpPr>
          <p:nvPr/>
        </p:nvSpPr>
        <p:spPr bwMode="auto">
          <a:xfrm flipH="1" flipV="1">
            <a:off x="5164138" y="3130550"/>
            <a:ext cx="1630363"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8" name="Text Box 24"/>
          <p:cNvSpPr txBox="1">
            <a:spLocks noChangeArrowheads="1"/>
          </p:cNvSpPr>
          <p:nvPr/>
        </p:nvSpPr>
        <p:spPr bwMode="auto">
          <a:xfrm>
            <a:off x="8367712" y="4940300"/>
            <a:ext cx="2298700" cy="923330"/>
          </a:xfrm>
          <a:prstGeom prst="rect">
            <a:avLst/>
          </a:prstGeom>
          <a:solidFill>
            <a:schemeClr val="bg1"/>
          </a:solidFill>
          <a:ln w="9525">
            <a:noFill/>
            <a:miter lim="800000"/>
            <a:headEnd/>
            <a:tailEnd/>
          </a:ln>
          <a:effectLst/>
        </p:spPr>
        <p:txBody>
          <a:bodyPr>
            <a:spAutoFit/>
          </a:bodyPr>
          <a:lstStyle/>
          <a:p>
            <a:pPr eaLnBrk="0" hangingPunct="0"/>
            <a:r>
              <a:rPr lang="en-US" b="1"/>
              <a:t>A Simple Model of Consumer Decision Making</a:t>
            </a:r>
          </a:p>
        </p:txBody>
      </p:sp>
      <p:cxnSp>
        <p:nvCxnSpPr>
          <p:cNvPr id="159769" name="AutoShape 25"/>
          <p:cNvCxnSpPr>
            <a:cxnSpLocks noChangeShapeType="1"/>
            <a:stCxn id="159748" idx="0"/>
            <a:endCxn id="159747" idx="2"/>
          </p:cNvCxnSpPr>
          <p:nvPr/>
        </p:nvCxnSpPr>
        <p:spPr bwMode="auto">
          <a:xfrm flipH="1" flipV="1">
            <a:off x="6561138" y="2085976"/>
            <a:ext cx="4763" cy="290513"/>
          </a:xfrm>
          <a:prstGeom prst="straightConnector1">
            <a:avLst/>
          </a:prstGeom>
          <a:noFill/>
          <a:ln w="9525">
            <a:solidFill>
              <a:schemeClr val="tx1"/>
            </a:solidFill>
            <a:round/>
            <a:headEnd type="triangle" w="med" len="med"/>
            <a:tailEnd type="triangle" w="med" len="med"/>
          </a:ln>
          <a:effectLst/>
        </p:spPr>
      </p:cxnSp>
      <p:sp>
        <p:nvSpPr>
          <p:cNvPr id="2" name="TextBox 1">
            <a:extLst>
              <a:ext uri="{FF2B5EF4-FFF2-40B4-BE49-F238E27FC236}">
                <a16:creationId xmlns:a16="http://schemas.microsoft.com/office/drawing/2014/main" id="{B929FD88-3AA8-41EF-B647-CC921DC0364B}"/>
              </a:ext>
            </a:extLst>
          </p:cNvPr>
          <p:cNvSpPr txBox="1"/>
          <p:nvPr/>
        </p:nvSpPr>
        <p:spPr>
          <a:xfrm>
            <a:off x="9663132" y="409575"/>
            <a:ext cx="2467408" cy="923330"/>
          </a:xfrm>
          <a:prstGeom prst="rect">
            <a:avLst/>
          </a:prstGeom>
          <a:noFill/>
        </p:spPr>
        <p:txBody>
          <a:bodyPr wrap="square" rtlCol="0">
            <a:spAutoFit/>
          </a:bodyPr>
          <a:lstStyle/>
          <a:p>
            <a:pPr>
              <a:lnSpc>
                <a:spcPct val="90000"/>
              </a:lnSpc>
            </a:pPr>
            <a:r>
              <a:rPr lang="en-HK" sz="2000" b="1" dirty="0"/>
              <a:t>A Simple Model of Consumer Decision Making</a:t>
            </a:r>
            <a:endParaRPr lang="en-GB" sz="2000" b="1" dirty="0"/>
          </a:p>
        </p:txBody>
      </p:sp>
    </p:spTree>
  </p:cSld>
  <p:clrMapOvr>
    <a:masterClrMapping/>
  </p:clrMapOvr>
  <p:transition>
    <p:cove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lstStyle/>
          <a:p>
            <a:r>
              <a:rPr lang="en-US"/>
              <a:t>Research process</a:t>
            </a:r>
            <a:endParaRPr lang="en-US" dirty="0"/>
          </a:p>
        </p:txBody>
      </p:sp>
      <p:sp>
        <p:nvSpPr>
          <p:cNvPr id="4" name="Text Placeholder 3">
            <a:extLst>
              <a:ext uri="{FF2B5EF4-FFF2-40B4-BE49-F238E27FC236}">
                <a16:creationId xmlns:a16="http://schemas.microsoft.com/office/drawing/2014/main" id="{7E935AE4-F35B-4095-ADB1-33DABB5F1105}"/>
              </a:ext>
            </a:extLst>
          </p:cNvPr>
          <p:cNvSpPr>
            <a:spLocks noGrp="1"/>
          </p:cNvSpPr>
          <p:nvPr>
            <p:ph idx="1"/>
          </p:nvPr>
        </p:nvSpPr>
        <p:spPr/>
        <p:txBody>
          <a:bodyPr/>
          <a:lstStyle/>
          <a:p>
            <a:pPr marL="502920" indent="-457200">
              <a:buFont typeface="+mj-lt"/>
              <a:buAutoNum type="arabicPeriod"/>
            </a:pPr>
            <a:r>
              <a:rPr lang="en-HK" dirty="0"/>
              <a:t>Begin with a broad question</a:t>
            </a:r>
          </a:p>
          <a:p>
            <a:pPr marL="502920" indent="-457200">
              <a:buFont typeface="+mj-lt"/>
              <a:buAutoNum type="arabicPeriod"/>
            </a:pPr>
            <a:r>
              <a:rPr lang="en-HK" dirty="0"/>
              <a:t>Narrow it down</a:t>
            </a:r>
          </a:p>
          <a:p>
            <a:pPr marL="502920" indent="-457200">
              <a:buFont typeface="+mj-lt"/>
              <a:buAutoNum type="arabicPeriod"/>
            </a:pPr>
            <a:r>
              <a:rPr lang="en-HK" dirty="0"/>
              <a:t>Operationalize</a:t>
            </a:r>
          </a:p>
          <a:p>
            <a:pPr marL="502920" indent="-457200">
              <a:buFont typeface="+mj-lt"/>
              <a:buAutoNum type="arabicPeriod"/>
            </a:pPr>
            <a:r>
              <a:rPr lang="en-HK" dirty="0"/>
              <a:t>Observe</a:t>
            </a:r>
          </a:p>
          <a:p>
            <a:pPr marL="502920" indent="-457200">
              <a:buFont typeface="+mj-lt"/>
              <a:buAutoNum type="arabicPeriod"/>
            </a:pPr>
            <a:r>
              <a:rPr lang="en-HK" dirty="0"/>
              <a:t>Analyse</a:t>
            </a:r>
          </a:p>
          <a:p>
            <a:pPr marL="502920" indent="-457200">
              <a:buFont typeface="+mj-lt"/>
              <a:buAutoNum type="arabicPeriod"/>
            </a:pPr>
            <a:r>
              <a:rPr lang="en-HK" dirty="0"/>
              <a:t>Reach conclusions</a:t>
            </a:r>
          </a:p>
          <a:p>
            <a:pPr marL="502920" indent="-457200">
              <a:buFont typeface="+mj-lt"/>
              <a:buAutoNum type="arabicPeriod"/>
            </a:pPr>
            <a:r>
              <a:rPr lang="en-HK" dirty="0"/>
              <a:t>Generalize back to the population</a:t>
            </a:r>
            <a:endParaRPr lang="en-GB" dirty="0"/>
          </a:p>
        </p:txBody>
      </p:sp>
      <p:sp>
        <p:nvSpPr>
          <p:cNvPr id="2" name="Slide Number Placeholder 1">
            <a:extLst>
              <a:ext uri="{FF2B5EF4-FFF2-40B4-BE49-F238E27FC236}">
                <a16:creationId xmlns:a16="http://schemas.microsoft.com/office/drawing/2014/main" id="{A1075326-138F-49D0-AC34-9343816068C2}"/>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314495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6" name="Rectangle 8"/>
          <p:cNvSpPr>
            <a:spLocks noGrp="1" noChangeArrowheads="1"/>
          </p:cNvSpPr>
          <p:nvPr>
            <p:ph type="title"/>
          </p:nvPr>
        </p:nvSpPr>
        <p:spPr/>
        <p:txBody>
          <a:bodyPr/>
          <a:lstStyle/>
          <a:p>
            <a:pPr marL="742950" indent="-742950">
              <a:buFont typeface="+mj-lt"/>
              <a:buAutoNum type="arabicPeriod"/>
            </a:pPr>
            <a:r>
              <a:rPr lang="en-US" dirty="0"/>
              <a:t>Begin with a Broad Question</a:t>
            </a:r>
          </a:p>
        </p:txBody>
      </p:sp>
      <p:sp>
        <p:nvSpPr>
          <p:cNvPr id="17417" name="Rectangle 9"/>
          <p:cNvSpPr>
            <a:spLocks noGrp="1" noChangeArrowheads="1"/>
          </p:cNvSpPr>
          <p:nvPr>
            <p:ph idx="1"/>
          </p:nvPr>
        </p:nvSpPr>
        <p:spPr/>
        <p:txBody>
          <a:bodyPr/>
          <a:lstStyle/>
          <a:p>
            <a:r>
              <a:rPr lang="en-US"/>
              <a:t>Most social research originates from some general problem or question</a:t>
            </a:r>
          </a:p>
          <a:p>
            <a:r>
              <a:rPr lang="en-US"/>
              <a:t>Curious/troubled about some aspect of society</a:t>
            </a:r>
          </a:p>
          <a:p>
            <a:r>
              <a:rPr lang="en-HK"/>
              <a:t>Example:  Why would any rational guest want to develop a "relationship" with a hotel?</a:t>
            </a:r>
          </a:p>
          <a:p>
            <a:r>
              <a:rPr lang="en-HK"/>
              <a:t>General question that can’t be adequately addressed by one study</a:t>
            </a:r>
            <a:endParaRPr lang="en-US" dirty="0"/>
          </a:p>
        </p:txBody>
      </p:sp>
      <p:sp>
        <p:nvSpPr>
          <p:cNvPr id="2" name="Slide Number Placeholder 1">
            <a:extLst>
              <a:ext uri="{FF2B5EF4-FFF2-40B4-BE49-F238E27FC236}">
                <a16:creationId xmlns:a16="http://schemas.microsoft.com/office/drawing/2014/main" id="{0EC86995-1610-46C4-A2C7-72F50EB2CF3D}"/>
              </a:ext>
            </a:extLst>
          </p:cNvPr>
          <p:cNvSpPr>
            <a:spLocks noGrp="1"/>
          </p:cNvSpPr>
          <p:nvPr>
            <p:ph type="sldNum" sz="quarter" idx="12"/>
          </p:nvPr>
        </p:nvSpPr>
        <p:spPr/>
        <p:txBody>
          <a:bodyPr/>
          <a:lstStyle/>
          <a:p>
            <a:fld id="{F36C87F6-986D-49E6-AF40-1B3A1EE8064D}" type="slidenum">
              <a:rPr lang="en-GB" smtClean="0"/>
              <a:t>23</a:t>
            </a:fld>
            <a:endParaRPr lang="en-GB"/>
          </a:p>
        </p:txBody>
      </p:sp>
    </p:spTree>
    <p:extLst>
      <p:ext uri="{BB962C8B-B14F-4D97-AF65-F5344CB8AC3E}">
        <p14:creationId xmlns:p14="http://schemas.microsoft.com/office/powerpoint/2010/main" val="3262125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7"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1507" name="Rectangle 3"/>
          <p:cNvSpPr>
            <a:spLocks noGrp="1" noChangeArrowheads="1"/>
          </p:cNvSpPr>
          <p:nvPr>
            <p:ph idx="1"/>
          </p:nvPr>
        </p:nvSpPr>
        <p:spPr/>
        <p:txBody>
          <a:bodyPr>
            <a:normAutofit/>
          </a:bodyPr>
          <a:lstStyle/>
          <a:p>
            <a:r>
              <a:rPr lang="en-US" dirty="0"/>
              <a:t>Next, we come up with a more specific research question</a:t>
            </a:r>
          </a:p>
          <a:p>
            <a:pPr lvl="1"/>
            <a:r>
              <a:rPr lang="en-US" dirty="0"/>
              <a:t>one we can realistically address</a:t>
            </a:r>
          </a:p>
          <a:p>
            <a:r>
              <a:rPr lang="en-US" dirty="0"/>
              <a:t>Here, a review of the literature can serve as a guide</a:t>
            </a:r>
          </a:p>
          <a:p>
            <a:pPr lvl="1"/>
            <a:r>
              <a:rPr lang="en-US" dirty="0"/>
              <a:t>Tells you what other researchers have found</a:t>
            </a:r>
          </a:p>
          <a:p>
            <a:pPr lvl="1"/>
            <a:r>
              <a:rPr lang="en-HK" dirty="0"/>
              <a:t>Builds a foundation for </a:t>
            </a:r>
            <a:r>
              <a:rPr lang="en-US" dirty="0"/>
              <a:t>your research study</a:t>
            </a:r>
          </a:p>
          <a:p>
            <a:r>
              <a:rPr lang="en-HK" dirty="0"/>
              <a:t>Example: What are the non-financial benefits, from the consumer’s perspective, of maintaining a relationship with a hotel?</a:t>
            </a:r>
          </a:p>
          <a:p>
            <a:pPr lvl="1"/>
            <a:r>
              <a:rPr lang="en-HK" dirty="0"/>
              <a:t>Relational benefits include confidence benefits, social benefits, special treatment benefits (</a:t>
            </a:r>
            <a:r>
              <a:rPr lang="en-HK" dirty="0" err="1"/>
              <a:t>Gwinner</a:t>
            </a:r>
            <a:r>
              <a:rPr lang="en-HK" dirty="0"/>
              <a:t>, </a:t>
            </a:r>
            <a:r>
              <a:rPr lang="en-HK" dirty="0" err="1"/>
              <a:t>Gremler</a:t>
            </a:r>
            <a:r>
              <a:rPr lang="en-HK" dirty="0"/>
              <a:t> &amp; Bitner,1998)</a:t>
            </a:r>
            <a:endParaRPr lang="en-US" dirty="0"/>
          </a:p>
        </p:txBody>
      </p:sp>
      <p:sp>
        <p:nvSpPr>
          <p:cNvPr id="2" name="Slide Number Placeholder 1">
            <a:extLst>
              <a:ext uri="{FF2B5EF4-FFF2-40B4-BE49-F238E27FC236}">
                <a16:creationId xmlns:a16="http://schemas.microsoft.com/office/drawing/2014/main" id="{8E6C1D4C-6AB2-4637-A1D6-7676B618166D}"/>
              </a:ext>
            </a:extLst>
          </p:cNvPr>
          <p:cNvSpPr>
            <a:spLocks noGrp="1"/>
          </p:cNvSpPr>
          <p:nvPr>
            <p:ph type="sldNum" sz="quarter" idx="12"/>
          </p:nvPr>
        </p:nvSpPr>
        <p:spPr/>
        <p:txBody>
          <a:bodyPr/>
          <a:lstStyle/>
          <a:p>
            <a:fld id="{F36C87F6-986D-49E6-AF40-1B3A1EE8064D}" type="slidenum">
              <a:rPr lang="en-GB" smtClean="0"/>
              <a:t>24</a:t>
            </a:fld>
            <a:endParaRPr lang="en-GB"/>
          </a:p>
        </p:txBody>
      </p:sp>
    </p:spTree>
    <p:extLst>
      <p:ext uri="{BB962C8B-B14F-4D97-AF65-F5344CB8AC3E}">
        <p14:creationId xmlns:p14="http://schemas.microsoft.com/office/powerpoint/2010/main" val="2257111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8675" name="Rectangle 3"/>
          <p:cNvSpPr>
            <a:spLocks noGrp="1" noChangeArrowheads="1"/>
          </p:cNvSpPr>
          <p:nvPr>
            <p:ph idx="1"/>
          </p:nvPr>
        </p:nvSpPr>
        <p:spPr/>
        <p:txBody>
          <a:bodyPr>
            <a:normAutofit/>
          </a:bodyPr>
          <a:lstStyle/>
          <a:p>
            <a:r>
              <a:rPr lang="en-US" dirty="0"/>
              <a:t>It can be stated as a descriptive theory – </a:t>
            </a:r>
          </a:p>
          <a:p>
            <a:pPr lvl="1"/>
            <a:r>
              <a:rPr lang="en-US" dirty="0"/>
              <a:t>A description of the situation</a:t>
            </a:r>
          </a:p>
          <a:p>
            <a:r>
              <a:rPr lang="en-US" dirty="0"/>
              <a:t>Example: </a:t>
            </a:r>
            <a:r>
              <a:rPr lang="en-HK" dirty="0"/>
              <a:t>Which relational benefits are most important to the consumer?</a:t>
            </a:r>
          </a:p>
          <a:p>
            <a:r>
              <a:rPr lang="en-US" dirty="0"/>
              <a:t>It can also be stated as a causal theory – </a:t>
            </a:r>
          </a:p>
          <a:p>
            <a:pPr lvl="1"/>
            <a:r>
              <a:rPr lang="en-US" dirty="0"/>
              <a:t>an explanation of the relationships between phenomena</a:t>
            </a:r>
          </a:p>
          <a:p>
            <a:r>
              <a:rPr lang="en-US" dirty="0"/>
              <a:t>Example: Economic benefits are more important to leisure </a:t>
            </a:r>
            <a:r>
              <a:rPr lang="en-US" dirty="0" err="1"/>
              <a:t>travellers</a:t>
            </a:r>
            <a:r>
              <a:rPr lang="en-US" dirty="0"/>
              <a:t> than business </a:t>
            </a:r>
            <a:r>
              <a:rPr lang="en-US" dirty="0" err="1"/>
              <a:t>travellers</a:t>
            </a:r>
            <a:endParaRPr lang="en-US" dirty="0"/>
          </a:p>
          <a:p>
            <a:endParaRPr lang="en-US" dirty="0"/>
          </a:p>
        </p:txBody>
      </p:sp>
      <p:sp>
        <p:nvSpPr>
          <p:cNvPr id="2" name="Slide Number Placeholder 1">
            <a:extLst>
              <a:ext uri="{FF2B5EF4-FFF2-40B4-BE49-F238E27FC236}">
                <a16:creationId xmlns:a16="http://schemas.microsoft.com/office/drawing/2014/main" id="{C3C13494-8A35-4471-8349-AE735FAC5B1A}"/>
              </a:ext>
            </a:extLst>
          </p:cNvPr>
          <p:cNvSpPr>
            <a:spLocks noGrp="1"/>
          </p:cNvSpPr>
          <p:nvPr>
            <p:ph type="sldNum" sz="quarter" idx="12"/>
          </p:nvPr>
        </p:nvSpPr>
        <p:spPr/>
        <p:txBody>
          <a:bodyPr/>
          <a:lstStyle/>
          <a:p>
            <a:fld id="{F36C87F6-986D-49E6-AF40-1B3A1EE8064D}" type="slidenum">
              <a:rPr lang="en-GB" smtClean="0"/>
              <a:t>25</a:t>
            </a:fld>
            <a:endParaRPr lang="en-GB"/>
          </a:p>
        </p:txBody>
      </p:sp>
    </p:spTree>
    <p:extLst>
      <p:ext uri="{BB962C8B-B14F-4D97-AF65-F5344CB8AC3E}">
        <p14:creationId xmlns:p14="http://schemas.microsoft.com/office/powerpoint/2010/main" val="1512648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35843" name="Rectangle 3"/>
          <p:cNvSpPr>
            <a:spLocks noGrp="1" noChangeArrowheads="1"/>
          </p:cNvSpPr>
          <p:nvPr>
            <p:ph idx="1"/>
          </p:nvPr>
        </p:nvSpPr>
        <p:spPr/>
        <p:txBody>
          <a:bodyPr>
            <a:normAutofit fontScale="92500" lnSpcReduction="20000"/>
          </a:bodyPr>
          <a:lstStyle/>
          <a:p>
            <a:r>
              <a:rPr lang="en-HK" dirty="0"/>
              <a:t>Which </a:t>
            </a:r>
            <a:r>
              <a:rPr lang="en-HK" u="sng" dirty="0"/>
              <a:t>relational benefits </a:t>
            </a:r>
            <a:r>
              <a:rPr lang="en-HK" dirty="0"/>
              <a:t>are most important to the consumer?</a:t>
            </a:r>
          </a:p>
          <a:p>
            <a:r>
              <a:rPr lang="en-HK" u="sng" dirty="0"/>
              <a:t>Economic benefits </a:t>
            </a:r>
            <a:r>
              <a:rPr lang="en-HK" dirty="0"/>
              <a:t>are more important to </a:t>
            </a:r>
            <a:r>
              <a:rPr lang="en-HK" u="sng" dirty="0"/>
              <a:t>leisure travellers </a:t>
            </a:r>
            <a:r>
              <a:rPr lang="en-HK" dirty="0"/>
              <a:t>than </a:t>
            </a:r>
            <a:r>
              <a:rPr lang="en-HK" u="sng" dirty="0"/>
              <a:t>business travellers </a:t>
            </a:r>
          </a:p>
          <a:p>
            <a:pPr lvl="1"/>
            <a:r>
              <a:rPr lang="en-US" dirty="0"/>
              <a:t>The underlined terms are concepts – abstract ideas</a:t>
            </a:r>
          </a:p>
          <a:p>
            <a:pPr lvl="1"/>
            <a:r>
              <a:rPr lang="en-US" dirty="0"/>
              <a:t>concepts are ambiguous</a:t>
            </a:r>
          </a:p>
          <a:p>
            <a:r>
              <a:rPr lang="en-US" dirty="0"/>
              <a:t>Operationalize</a:t>
            </a:r>
          </a:p>
          <a:p>
            <a:pPr lvl="1"/>
            <a:r>
              <a:rPr lang="en-US" dirty="0"/>
              <a:t>Define a concept in a way that it can be measured or t</a:t>
            </a:r>
            <a:r>
              <a:rPr lang="en-US" dirty="0">
                <a:sym typeface="Wingdings" pitchFamily="2" charset="2"/>
              </a:rPr>
              <a:t>urn it into variables…</a:t>
            </a:r>
          </a:p>
          <a:p>
            <a:pPr lvl="2"/>
            <a:r>
              <a:rPr lang="en-US" dirty="0">
                <a:sym typeface="Wingdings" pitchFamily="2" charset="2"/>
              </a:rPr>
              <a:t>something measurable</a:t>
            </a:r>
          </a:p>
          <a:p>
            <a:pPr lvl="2"/>
            <a:r>
              <a:rPr lang="en-US" dirty="0">
                <a:sym typeface="Wingdings" pitchFamily="2" charset="2"/>
              </a:rPr>
              <a:t>any trait that can change values from case to case</a:t>
            </a:r>
          </a:p>
          <a:p>
            <a:r>
              <a:rPr lang="en-HK" dirty="0">
                <a:sym typeface="Wingdings" pitchFamily="2" charset="2"/>
              </a:rPr>
              <a:t>Example: Relational benefits was measured with three dimensions, rated on a 5-point scale. The three measures, that is, confidence benefits, social benefits and special treatment benefits were adopted from </a:t>
            </a:r>
            <a:r>
              <a:rPr lang="en-HK" dirty="0" err="1">
                <a:sym typeface="Wingdings" pitchFamily="2" charset="2"/>
              </a:rPr>
              <a:t>Gwinner</a:t>
            </a:r>
            <a:r>
              <a:rPr lang="en-HK" dirty="0">
                <a:sym typeface="Wingdings" pitchFamily="2" charset="2"/>
              </a:rPr>
              <a:t>, </a:t>
            </a:r>
            <a:r>
              <a:rPr lang="en-HK" dirty="0" err="1">
                <a:sym typeface="Wingdings" pitchFamily="2" charset="2"/>
              </a:rPr>
              <a:t>Gremler</a:t>
            </a:r>
            <a:r>
              <a:rPr lang="en-HK" dirty="0">
                <a:sym typeface="Wingdings" pitchFamily="2" charset="2"/>
              </a:rPr>
              <a:t> &amp; Bitner (1998).</a:t>
            </a:r>
            <a:endParaRPr lang="en-US" dirty="0"/>
          </a:p>
        </p:txBody>
      </p:sp>
      <p:sp>
        <p:nvSpPr>
          <p:cNvPr id="2" name="Slide Number Placeholder 1">
            <a:extLst>
              <a:ext uri="{FF2B5EF4-FFF2-40B4-BE49-F238E27FC236}">
                <a16:creationId xmlns:a16="http://schemas.microsoft.com/office/drawing/2014/main" id="{B6131BE3-0CA3-45FF-9C92-5E51387769CB}"/>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24632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584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584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58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41987" name="Rectangle 3"/>
          <p:cNvSpPr>
            <a:spLocks noGrp="1" noChangeArrowheads="1"/>
          </p:cNvSpPr>
          <p:nvPr>
            <p:ph idx="1"/>
          </p:nvPr>
        </p:nvSpPr>
        <p:spPr/>
        <p:txBody>
          <a:bodyPr>
            <a:normAutofit fontScale="92500" lnSpcReduction="20000"/>
          </a:bodyPr>
          <a:lstStyle/>
          <a:p>
            <a:r>
              <a:rPr lang="en-US" dirty="0">
                <a:sym typeface="Wingdings" pitchFamily="2" charset="2"/>
              </a:rPr>
              <a:t>Hypothesis:</a:t>
            </a:r>
          </a:p>
          <a:p>
            <a:pPr lvl="1"/>
            <a:r>
              <a:rPr lang="en-US" dirty="0">
                <a:sym typeface="Wingdings" pitchFamily="2" charset="2"/>
              </a:rPr>
              <a:t>derived from theory</a:t>
            </a:r>
          </a:p>
          <a:p>
            <a:pPr lvl="1"/>
            <a:r>
              <a:rPr lang="en-US" dirty="0">
                <a:sym typeface="Wingdings" pitchFamily="2" charset="2"/>
              </a:rPr>
              <a:t>statement about a relationship between variables</a:t>
            </a:r>
          </a:p>
          <a:p>
            <a:pPr lvl="2"/>
            <a:r>
              <a:rPr lang="en-US" dirty="0">
                <a:sym typeface="Wingdings" pitchFamily="2" charset="2"/>
              </a:rPr>
              <a:t>it is more specific/exact than a theory</a:t>
            </a:r>
          </a:p>
          <a:p>
            <a:pPr lvl="2"/>
            <a:r>
              <a:rPr lang="en-US" dirty="0">
                <a:sym typeface="Wingdings" pitchFamily="2" charset="2"/>
              </a:rPr>
              <a:t>it is testable</a:t>
            </a:r>
          </a:p>
          <a:p>
            <a:r>
              <a:rPr lang="en-US" dirty="0">
                <a:sym typeface="Wingdings" pitchFamily="2" charset="2"/>
              </a:rPr>
              <a:t>Example: </a:t>
            </a:r>
            <a:r>
              <a:rPr lang="en-HK" dirty="0">
                <a:sym typeface="Wingdings" pitchFamily="2" charset="2"/>
              </a:rPr>
              <a:t>Leisure travellers attach greater importance to economic benefits than business travellers.</a:t>
            </a:r>
            <a:endParaRPr lang="en-US" dirty="0">
              <a:sym typeface="Wingdings" pitchFamily="2" charset="2"/>
            </a:endParaRPr>
          </a:p>
          <a:p>
            <a:r>
              <a:rPr lang="en-US" dirty="0">
                <a:sym typeface="Wingdings" pitchFamily="2" charset="2"/>
              </a:rPr>
              <a:t>Independent variable (x)</a:t>
            </a:r>
          </a:p>
          <a:p>
            <a:pPr lvl="1"/>
            <a:r>
              <a:rPr lang="en-US" dirty="0">
                <a:sym typeface="Wingdings" pitchFamily="2" charset="2"/>
              </a:rPr>
              <a:t>Travel purpose (i.e., leisure/business </a:t>
            </a:r>
            <a:r>
              <a:rPr lang="en-US" dirty="0" err="1">
                <a:sym typeface="Wingdings" pitchFamily="2" charset="2"/>
              </a:rPr>
              <a:t>traveller</a:t>
            </a:r>
            <a:r>
              <a:rPr lang="en-US" dirty="0">
                <a:sym typeface="Wingdings" pitchFamily="2" charset="2"/>
              </a:rPr>
              <a:t>)</a:t>
            </a:r>
          </a:p>
          <a:p>
            <a:r>
              <a:rPr lang="en-US" dirty="0">
                <a:sym typeface="Wingdings" pitchFamily="2" charset="2"/>
              </a:rPr>
              <a:t>Dependent variable (y)</a:t>
            </a:r>
          </a:p>
          <a:p>
            <a:pPr lvl="1"/>
            <a:r>
              <a:rPr lang="en-US" dirty="0">
                <a:sym typeface="Wingdings" pitchFamily="2" charset="2"/>
              </a:rPr>
              <a:t>Importance of economic benefits</a:t>
            </a:r>
          </a:p>
          <a:p>
            <a:r>
              <a:rPr lang="en-US" dirty="0">
                <a:sym typeface="Wingdings" pitchFamily="2" charset="2"/>
              </a:rPr>
              <a:t>x  y</a:t>
            </a:r>
          </a:p>
          <a:p>
            <a:endParaRPr lang="en-US" dirty="0">
              <a:sym typeface="Wingdings" pitchFamily="2" charset="2"/>
            </a:endParaRPr>
          </a:p>
        </p:txBody>
      </p:sp>
      <p:sp>
        <p:nvSpPr>
          <p:cNvPr id="2" name="Slide Number Placeholder 1">
            <a:extLst>
              <a:ext uri="{FF2B5EF4-FFF2-40B4-BE49-F238E27FC236}">
                <a16:creationId xmlns:a16="http://schemas.microsoft.com/office/drawing/2014/main" id="{78927520-FDD2-4D72-80AB-AE1F9F9AEDDE}"/>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163709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1987">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198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987">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1987">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19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marL="742950" indent="-742950">
              <a:buFont typeface="+mj-lt"/>
              <a:buAutoNum type="arabicPeriod" startAt="4"/>
            </a:pPr>
            <a:r>
              <a:rPr lang="en-US" dirty="0"/>
              <a:t>Observe</a:t>
            </a:r>
          </a:p>
        </p:txBody>
      </p:sp>
      <p:sp>
        <p:nvSpPr>
          <p:cNvPr id="53251" name="Rectangle 3"/>
          <p:cNvSpPr>
            <a:spLocks noGrp="1" noChangeArrowheads="1"/>
          </p:cNvSpPr>
          <p:nvPr>
            <p:ph idx="1"/>
          </p:nvPr>
        </p:nvSpPr>
        <p:spPr/>
        <p:txBody>
          <a:bodyPr/>
          <a:lstStyle/>
          <a:p>
            <a:r>
              <a:rPr lang="en-US" dirty="0">
                <a:sym typeface="Wingdings" pitchFamily="2" charset="2"/>
              </a:rPr>
              <a:t>Observations allow for hypothesis testing</a:t>
            </a:r>
          </a:p>
          <a:p>
            <a:pPr lvl="1"/>
            <a:r>
              <a:rPr lang="en-US" dirty="0">
                <a:sym typeface="Wingdings" pitchFamily="2" charset="2"/>
              </a:rPr>
              <a:t>Science is a systematic method for explaining empirical phenomena</a:t>
            </a:r>
          </a:p>
          <a:p>
            <a:pPr lvl="1"/>
            <a:r>
              <a:rPr lang="en-US" dirty="0">
                <a:sym typeface="Wingdings" pitchFamily="2" charset="2"/>
              </a:rPr>
              <a:t>Empirical means measurable &amp; observable</a:t>
            </a:r>
          </a:p>
          <a:p>
            <a:r>
              <a:rPr lang="en-US" dirty="0">
                <a:sym typeface="Wingdings" pitchFamily="2" charset="2"/>
              </a:rPr>
              <a:t>Research methods are the tools used at this stage</a:t>
            </a:r>
          </a:p>
          <a:p>
            <a:pPr lvl="1"/>
            <a:r>
              <a:rPr lang="en-US" dirty="0">
                <a:sym typeface="Wingdings" pitchFamily="2" charset="2"/>
              </a:rPr>
              <a:t>How are data to be sampled and gathered?</a:t>
            </a:r>
          </a:p>
          <a:p>
            <a:pPr lvl="2"/>
            <a:r>
              <a:rPr lang="en-US" dirty="0">
                <a:sym typeface="Wingdings" pitchFamily="2" charset="2"/>
              </a:rPr>
              <a:t>Lab experiment</a:t>
            </a:r>
          </a:p>
          <a:p>
            <a:pPr lvl="2"/>
            <a:r>
              <a:rPr lang="en-US" dirty="0">
                <a:sym typeface="Wingdings" pitchFamily="2" charset="2"/>
              </a:rPr>
              <a:t>In-depth interview</a:t>
            </a:r>
          </a:p>
          <a:p>
            <a:pPr lvl="2"/>
            <a:r>
              <a:rPr lang="en-US" dirty="0">
                <a:sym typeface="Wingdings" pitchFamily="2" charset="2"/>
              </a:rPr>
              <a:t>Survey</a:t>
            </a:r>
          </a:p>
          <a:p>
            <a:pPr lvl="2"/>
            <a:r>
              <a:rPr lang="en-US" dirty="0">
                <a:sym typeface="Wingdings" pitchFamily="2" charset="2"/>
              </a:rPr>
              <a:t>Analysis of existing data</a:t>
            </a:r>
          </a:p>
          <a:p>
            <a:r>
              <a:rPr lang="en-US" dirty="0">
                <a:sym typeface="Wingdings" pitchFamily="2" charset="2"/>
              </a:rPr>
              <a:t>Observations produce data</a:t>
            </a:r>
          </a:p>
        </p:txBody>
      </p:sp>
      <p:sp>
        <p:nvSpPr>
          <p:cNvPr id="2" name="Slide Number Placeholder 1">
            <a:extLst>
              <a:ext uri="{FF2B5EF4-FFF2-40B4-BE49-F238E27FC236}">
                <a16:creationId xmlns:a16="http://schemas.microsoft.com/office/drawing/2014/main" id="{7CA6CB63-0F28-414B-B83F-81C69DACA2A3}"/>
              </a:ext>
            </a:extLst>
          </p:cNvPr>
          <p:cNvSpPr>
            <a:spLocks noGrp="1"/>
          </p:cNvSpPr>
          <p:nvPr>
            <p:ph type="sldNum" sz="quarter" idx="12"/>
          </p:nvPr>
        </p:nvSpPr>
        <p:spPr/>
        <p:txBody>
          <a:bodyPr/>
          <a:lstStyle/>
          <a:p>
            <a:fld id="{F36C87F6-986D-49E6-AF40-1B3A1EE8064D}" type="slidenum">
              <a:rPr lang="en-GB" smtClean="0"/>
              <a:t>28</a:t>
            </a:fld>
            <a:endParaRPr lang="en-GB"/>
          </a:p>
        </p:txBody>
      </p:sp>
    </p:spTree>
    <p:extLst>
      <p:ext uri="{BB962C8B-B14F-4D97-AF65-F5344CB8AC3E}">
        <p14:creationId xmlns:p14="http://schemas.microsoft.com/office/powerpoint/2010/main" val="2208006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2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32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32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325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325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3251">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325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ormAutofit/>
          </a:bodyPr>
          <a:lstStyle/>
          <a:p>
            <a:r>
              <a:rPr lang="en-GB" dirty="0"/>
              <a:t>5.  Analyse Data</a:t>
            </a:r>
            <a:br>
              <a:rPr lang="en-GB" dirty="0"/>
            </a:br>
            <a:r>
              <a:rPr lang="en-GB" dirty="0"/>
              <a:t>6.  Reach Conclusions</a:t>
            </a:r>
          </a:p>
        </p:txBody>
      </p:sp>
      <p:sp>
        <p:nvSpPr>
          <p:cNvPr id="61443" name="Rectangle 3"/>
          <p:cNvSpPr>
            <a:spLocks noGrp="1" noChangeArrowheads="1"/>
          </p:cNvSpPr>
          <p:nvPr>
            <p:ph idx="1"/>
          </p:nvPr>
        </p:nvSpPr>
        <p:spPr/>
        <p:txBody>
          <a:bodyPr>
            <a:normAutofit/>
          </a:bodyPr>
          <a:lstStyle/>
          <a:p>
            <a:r>
              <a:rPr lang="en-US" dirty="0">
                <a:sym typeface="Wingdings" pitchFamily="2" charset="2"/>
              </a:rPr>
              <a:t>Statistical procedures give the ability to tell</a:t>
            </a:r>
          </a:p>
          <a:p>
            <a:pPr lvl="1"/>
            <a:r>
              <a:rPr lang="en-US" dirty="0">
                <a:sym typeface="Wingdings" pitchFamily="2" charset="2"/>
              </a:rPr>
              <a:t>whether the data support our hypotheses and by extension, whether our theory is supported</a:t>
            </a:r>
          </a:p>
          <a:p>
            <a:r>
              <a:rPr lang="en-US" dirty="0">
                <a:sym typeface="Wingdings" pitchFamily="2" charset="2"/>
              </a:rPr>
              <a:t>Two classes of statistical techniques:</a:t>
            </a:r>
          </a:p>
          <a:p>
            <a:pPr lvl="1"/>
            <a:r>
              <a:rPr lang="en-US" dirty="0">
                <a:sym typeface="Wingdings" pitchFamily="2" charset="2"/>
              </a:rPr>
              <a:t>Descriptive – used to summarize/organize/describe data.</a:t>
            </a:r>
          </a:p>
          <a:p>
            <a:pPr lvl="1"/>
            <a:r>
              <a:rPr lang="en-US" dirty="0">
                <a:sym typeface="Wingdings" pitchFamily="2" charset="2"/>
              </a:rPr>
              <a:t>Example: What is the average number of hours per week people spend on Facebook?</a:t>
            </a:r>
          </a:p>
          <a:p>
            <a:pPr lvl="1"/>
            <a:r>
              <a:rPr lang="en-US" dirty="0">
                <a:sym typeface="Wingdings" pitchFamily="2" charset="2"/>
              </a:rPr>
              <a:t>Inferential – used to generalize findings from a sample to a population</a:t>
            </a:r>
          </a:p>
          <a:p>
            <a:pPr lvl="1"/>
            <a:r>
              <a:rPr lang="en-US" dirty="0">
                <a:sym typeface="Wingdings" pitchFamily="2" charset="2"/>
              </a:rPr>
              <a:t>Example: polling just a few hundred customers to predict how </a:t>
            </a:r>
            <a:r>
              <a:rPr lang="en-HK" dirty="0">
                <a:sym typeface="Wingdings" pitchFamily="2" charset="2"/>
              </a:rPr>
              <a:t>customers respond to different communication strategies</a:t>
            </a:r>
            <a:endParaRPr lang="en-US" dirty="0">
              <a:sym typeface="Wingdings" pitchFamily="2" charset="2"/>
            </a:endParaRPr>
          </a:p>
        </p:txBody>
      </p:sp>
      <p:sp>
        <p:nvSpPr>
          <p:cNvPr id="2" name="Slide Number Placeholder 1">
            <a:extLst>
              <a:ext uri="{FF2B5EF4-FFF2-40B4-BE49-F238E27FC236}">
                <a16:creationId xmlns:a16="http://schemas.microsoft.com/office/drawing/2014/main" id="{519FAAF5-C34F-4312-BB31-6DB190A8ECFE}"/>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137634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144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144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144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14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Developing a Research Proposal</a:t>
            </a:r>
            <a:endParaRPr lang="en-GB" dirty="0"/>
          </a:p>
        </p:txBody>
      </p:sp>
      <p:sp>
        <p:nvSpPr>
          <p:cNvPr id="3" name="Content Placeholder 2"/>
          <p:cNvSpPr>
            <a:spLocks noGrp="1"/>
          </p:cNvSpPr>
          <p:nvPr>
            <p:ph idx="1"/>
          </p:nvPr>
        </p:nvSpPr>
        <p:spPr/>
        <p:txBody>
          <a:bodyPr/>
          <a:lstStyle/>
          <a:p>
            <a:r>
              <a:rPr lang="en-US"/>
              <a:t>Formulating a research problem</a:t>
            </a:r>
          </a:p>
          <a:p>
            <a:r>
              <a:rPr lang="en-US"/>
              <a:t>Refining the research questions</a:t>
            </a:r>
          </a:p>
          <a:p>
            <a:r>
              <a:rPr lang="en-US"/>
              <a:t>Developing research objectives</a:t>
            </a:r>
          </a:p>
          <a:p>
            <a:r>
              <a:rPr lang="en-US"/>
              <a:t>Putting the research proposal together</a:t>
            </a:r>
          </a:p>
          <a:p>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a:p>
        </p:txBody>
      </p:sp>
    </p:spTree>
    <p:extLst>
      <p:ext uri="{BB962C8B-B14F-4D97-AF65-F5344CB8AC3E}">
        <p14:creationId xmlns:p14="http://schemas.microsoft.com/office/powerpoint/2010/main" val="281476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17614" y="274638"/>
            <a:ext cx="9753600" cy="706090"/>
          </a:xfrm>
        </p:spPr>
        <p:txBody>
          <a:bodyPr/>
          <a:lstStyle/>
          <a:p>
            <a:r>
              <a:rPr lang="en-US" dirty="0"/>
              <a:t>Formulating a Research Problem</a:t>
            </a:r>
          </a:p>
        </p:txBody>
      </p:sp>
      <p:sp>
        <p:nvSpPr>
          <p:cNvPr id="7" name="Text Placeholder 6"/>
          <p:cNvSpPr>
            <a:spLocks noGrp="1"/>
          </p:cNvSpPr>
          <p:nvPr>
            <p:ph type="body" idx="1"/>
          </p:nvPr>
        </p:nvSpPr>
        <p:spPr>
          <a:xfrm>
            <a:off x="1217611" y="2159898"/>
            <a:ext cx="4709160" cy="838201"/>
          </a:xfrm>
        </p:spPr>
        <p:txBody>
          <a:bodyPr/>
          <a:lstStyle/>
          <a:p>
            <a:r>
              <a:rPr lang="en-US" dirty="0"/>
              <a:t>Business problems/questions</a:t>
            </a:r>
          </a:p>
        </p:txBody>
      </p:sp>
      <p:sp>
        <p:nvSpPr>
          <p:cNvPr id="9" name="Content Placeholder 8"/>
          <p:cNvSpPr>
            <a:spLocks noGrp="1"/>
          </p:cNvSpPr>
          <p:nvPr>
            <p:ph sz="half" idx="2"/>
          </p:nvPr>
        </p:nvSpPr>
        <p:spPr>
          <a:xfrm>
            <a:off x="1217611" y="3120971"/>
            <a:ext cx="4709160" cy="3428999"/>
          </a:xfrm>
        </p:spPr>
        <p:txBody>
          <a:bodyPr>
            <a:normAutofit lnSpcReduction="10000"/>
          </a:bodyPr>
          <a:lstStyle/>
          <a:p>
            <a:r>
              <a:rPr lang="en-HK" dirty="0"/>
              <a:t>Should a new product be introduced?</a:t>
            </a:r>
          </a:p>
          <a:p>
            <a:endParaRPr lang="en-HK" dirty="0"/>
          </a:p>
          <a:p>
            <a:r>
              <a:rPr lang="en-HK" dirty="0"/>
              <a:t>Should the price of the brand be increased?</a:t>
            </a:r>
          </a:p>
          <a:p>
            <a:r>
              <a:rPr lang="en-HK" dirty="0"/>
              <a:t>Should the advertising campaign be changed?</a:t>
            </a:r>
          </a:p>
          <a:p>
            <a:r>
              <a:rPr lang="en-HK" dirty="0"/>
              <a:t>How to retain profitable customers?</a:t>
            </a:r>
          </a:p>
          <a:p>
            <a:endParaRPr lang="en-US" dirty="0"/>
          </a:p>
        </p:txBody>
      </p:sp>
      <p:sp>
        <p:nvSpPr>
          <p:cNvPr id="10" name="Text Placeholder 9"/>
          <p:cNvSpPr>
            <a:spLocks noGrp="1"/>
          </p:cNvSpPr>
          <p:nvPr>
            <p:ph type="body" sz="quarter" idx="3"/>
          </p:nvPr>
        </p:nvSpPr>
        <p:spPr>
          <a:xfrm>
            <a:off x="6276566" y="2135803"/>
            <a:ext cx="4709160" cy="838201"/>
          </a:xfrm>
        </p:spPr>
        <p:txBody>
          <a:bodyPr/>
          <a:lstStyle/>
          <a:p>
            <a:r>
              <a:rPr lang="en-US" dirty="0"/>
              <a:t>Specific research problems/questions</a:t>
            </a:r>
          </a:p>
        </p:txBody>
      </p:sp>
      <p:sp>
        <p:nvSpPr>
          <p:cNvPr id="11" name="Content Placeholder 10"/>
          <p:cNvSpPr>
            <a:spLocks noGrp="1"/>
          </p:cNvSpPr>
          <p:nvPr>
            <p:ph sz="quarter" idx="4"/>
          </p:nvPr>
        </p:nvSpPr>
        <p:spPr>
          <a:xfrm>
            <a:off x="6267624" y="3154363"/>
            <a:ext cx="4709160" cy="3428999"/>
          </a:xfrm>
        </p:spPr>
        <p:txBody>
          <a:bodyPr>
            <a:normAutofit lnSpcReduction="10000"/>
          </a:bodyPr>
          <a:lstStyle/>
          <a:p>
            <a:r>
              <a:rPr lang="en-HK" dirty="0"/>
              <a:t>To determine consumer preferences and purchase intentions for a new product</a:t>
            </a:r>
          </a:p>
          <a:p>
            <a:r>
              <a:rPr lang="en-HK" dirty="0"/>
              <a:t>To determine the perceived value of a brand </a:t>
            </a:r>
          </a:p>
          <a:p>
            <a:r>
              <a:rPr lang="en-HK" dirty="0"/>
              <a:t>To determine the effectiveness of the current advertising campaign</a:t>
            </a:r>
          </a:p>
          <a:p>
            <a:r>
              <a:rPr lang="en-HK" dirty="0"/>
              <a:t>To examine the relationship between service quality and customer loyalty</a:t>
            </a:r>
          </a:p>
          <a:p>
            <a:endParaRPr lang="en-US" dirty="0"/>
          </a:p>
        </p:txBody>
      </p:sp>
      <p:sp>
        <p:nvSpPr>
          <p:cNvPr id="2" name="TextBox 1">
            <a:extLst>
              <a:ext uri="{FF2B5EF4-FFF2-40B4-BE49-F238E27FC236}">
                <a16:creationId xmlns:a16="http://schemas.microsoft.com/office/drawing/2014/main" id="{868C0E70-06DD-4B46-9B3A-0861134B69C7}"/>
              </a:ext>
            </a:extLst>
          </p:cNvPr>
          <p:cNvSpPr txBox="1"/>
          <p:nvPr/>
        </p:nvSpPr>
        <p:spPr>
          <a:xfrm>
            <a:off x="1203099" y="1122720"/>
            <a:ext cx="9361040" cy="1292662"/>
          </a:xfrm>
          <a:prstGeom prst="rect">
            <a:avLst/>
          </a:prstGeom>
          <a:noFill/>
        </p:spPr>
        <p:txBody>
          <a:bodyPr wrap="square" rtlCol="0">
            <a:spAutoFit/>
          </a:bodyPr>
          <a:lstStyle/>
          <a:p>
            <a:r>
              <a:rPr lang="en-HK" sz="2000" dirty="0"/>
              <a:t>Research ideas and problems can arise from a range of sources: business problems, personal or professional experience and media, theories or previous studies</a:t>
            </a:r>
          </a:p>
          <a:p>
            <a:endParaRPr lang="en-HK" dirty="0"/>
          </a:p>
        </p:txBody>
      </p:sp>
      <p:sp>
        <p:nvSpPr>
          <p:cNvPr id="3" name="Slide Number Placeholder 2">
            <a:extLst>
              <a:ext uri="{FF2B5EF4-FFF2-40B4-BE49-F238E27FC236}">
                <a16:creationId xmlns:a16="http://schemas.microsoft.com/office/drawing/2014/main" id="{5280E923-2307-473F-8EE1-7C9B168A44E1}"/>
              </a:ext>
            </a:extLst>
          </p:cNvPr>
          <p:cNvSpPr>
            <a:spLocks noGrp="1"/>
          </p:cNvSpPr>
          <p:nvPr>
            <p:ph type="sldNum" sz="quarter" idx="12"/>
          </p:nvPr>
        </p:nvSpPr>
        <p:spPr/>
        <p:txBody>
          <a:bodyPr/>
          <a:lstStyle/>
          <a:p>
            <a:fld id="{F36C87F6-986D-49E6-AF40-1B3A1EE8064D}" type="slidenum">
              <a:rPr lang="en-GB" smtClean="0"/>
              <a:t>31</a:t>
            </a:fld>
            <a:endParaRPr lang="en-GB"/>
          </a:p>
        </p:txBody>
      </p:sp>
    </p:spTree>
    <p:extLst>
      <p:ext uri="{BB962C8B-B14F-4D97-AF65-F5344CB8AC3E}">
        <p14:creationId xmlns:p14="http://schemas.microsoft.com/office/powerpoint/2010/main" val="4011554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How to Narrow a Topic into a Research Question?</a:t>
            </a:r>
            <a:endParaRPr lang="en-GB" dirty="0"/>
          </a:p>
        </p:txBody>
      </p:sp>
      <p:sp>
        <p:nvSpPr>
          <p:cNvPr id="3" name="Content Placeholder 2"/>
          <p:cNvSpPr>
            <a:spLocks noGrp="1"/>
          </p:cNvSpPr>
          <p:nvPr>
            <p:ph idx="1"/>
          </p:nvPr>
        </p:nvSpPr>
        <p:spPr>
          <a:xfrm>
            <a:off x="1217614" y="1828800"/>
            <a:ext cx="9753600" cy="4754562"/>
          </a:xfrm>
        </p:spPr>
        <p:txBody>
          <a:bodyPr>
            <a:normAutofit lnSpcReduction="10000"/>
          </a:bodyPr>
          <a:lstStyle/>
          <a:p>
            <a:r>
              <a:rPr lang="en-US" dirty="0"/>
              <a:t>Identify a broad area of interest in an academic/ professional field</a:t>
            </a:r>
          </a:p>
          <a:p>
            <a:r>
              <a:rPr lang="en-US" dirty="0"/>
              <a:t>Each broad research topic has three components</a:t>
            </a:r>
          </a:p>
          <a:p>
            <a:pPr lvl="1"/>
            <a:r>
              <a:rPr lang="en-US" dirty="0"/>
              <a:t>Concept, organization/subject and context</a:t>
            </a:r>
          </a:p>
          <a:p>
            <a:pPr lvl="1"/>
            <a:r>
              <a:rPr lang="en-US" dirty="0"/>
              <a:t>e.g., </a:t>
            </a:r>
            <a:r>
              <a:rPr lang="en-US" u="sng" dirty="0"/>
              <a:t>Topic: </a:t>
            </a:r>
            <a:r>
              <a:rPr lang="en-HK" u="sng" dirty="0"/>
              <a:t>Marketing strategies and practices: A study of hotels in Hong Kong</a:t>
            </a:r>
            <a:endParaRPr lang="en-US" u="sng" dirty="0"/>
          </a:p>
          <a:p>
            <a:pPr lvl="1"/>
            <a:r>
              <a:rPr lang="en-US" dirty="0"/>
              <a:t>Concepts: marketing strategies; marketing practices</a:t>
            </a:r>
          </a:p>
          <a:p>
            <a:pPr lvl="1"/>
            <a:r>
              <a:rPr lang="en-US" dirty="0"/>
              <a:t>Organizations: hotels</a:t>
            </a:r>
          </a:p>
          <a:p>
            <a:pPr lvl="1"/>
            <a:r>
              <a:rPr lang="en-US" dirty="0"/>
              <a:t>Context: Hong Kong</a:t>
            </a:r>
          </a:p>
          <a:p>
            <a:r>
              <a:rPr lang="en-US" dirty="0"/>
              <a:t>Dissect the broad area into sub-areas</a:t>
            </a:r>
          </a:p>
          <a:p>
            <a:pPr lvl="1"/>
            <a:r>
              <a:rPr lang="en-US" dirty="0"/>
              <a:t>Marketing strategies: marketing strategies, 4P’s, etc. </a:t>
            </a:r>
          </a:p>
          <a:p>
            <a:pPr lvl="1"/>
            <a:r>
              <a:rPr lang="en-US" dirty="0"/>
              <a:t>Hotels: 5-star hotels, budget hotels, etc.</a:t>
            </a:r>
          </a:p>
          <a:p>
            <a:pPr lvl="1"/>
            <a:r>
              <a:rPr lang="en-US" dirty="0"/>
              <a:t>Context: Hong Kong, China, Asia, etc.</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32</a:t>
            </a:fld>
            <a:endParaRPr lang="en-US" dirty="0"/>
          </a:p>
        </p:txBody>
      </p:sp>
    </p:spTree>
    <p:extLst>
      <p:ext uri="{BB962C8B-B14F-4D97-AF65-F5344CB8AC3E}">
        <p14:creationId xmlns:p14="http://schemas.microsoft.com/office/powerpoint/2010/main" val="213373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a:t>How to Narrow a Topic into a Research Question?</a:t>
            </a:r>
            <a:endParaRPr lang="en-GB" dirty="0"/>
          </a:p>
        </p:txBody>
      </p:sp>
      <p:sp>
        <p:nvSpPr>
          <p:cNvPr id="3" name="Content Placeholder 2"/>
          <p:cNvSpPr>
            <a:spLocks noGrp="1"/>
          </p:cNvSpPr>
          <p:nvPr>
            <p:ph idx="1"/>
          </p:nvPr>
        </p:nvSpPr>
        <p:spPr/>
        <p:txBody>
          <a:bodyPr/>
          <a:lstStyle/>
          <a:p>
            <a:r>
              <a:rPr lang="en-US"/>
              <a:t>Select a sub-area or areas, focusing </a:t>
            </a:r>
            <a:r>
              <a:rPr lang="en-HK"/>
              <a:t>on a specific time period, country, industry or subgroup </a:t>
            </a:r>
            <a:endParaRPr lang="en-US"/>
          </a:p>
          <a:p>
            <a:r>
              <a:rPr lang="en-US"/>
              <a:t>Formulate a research problem to guide the research effort</a:t>
            </a:r>
          </a:p>
          <a:p>
            <a:r>
              <a:rPr lang="en-US"/>
              <a:t>Develop research questions and objectives</a:t>
            </a:r>
          </a:p>
          <a:p>
            <a:r>
              <a:rPr lang="en-HK"/>
              <a:t>Define the aim or desired outcome of the study (is it an exploratory, descriptive or explanatory study?)</a:t>
            </a:r>
          </a:p>
          <a:p>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33</a:t>
            </a:fld>
            <a:endParaRPr lang="en-US" dirty="0"/>
          </a:p>
        </p:txBody>
      </p:sp>
    </p:spTree>
    <p:extLst>
      <p:ext uri="{BB962C8B-B14F-4D97-AF65-F5344CB8AC3E}">
        <p14:creationId xmlns:p14="http://schemas.microsoft.com/office/powerpoint/2010/main" val="305983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AB55-F257-447B-9601-B44CF9CC2B34}"/>
              </a:ext>
            </a:extLst>
          </p:cNvPr>
          <p:cNvSpPr>
            <a:spLocks noGrp="1"/>
          </p:cNvSpPr>
          <p:nvPr>
            <p:ph type="title"/>
          </p:nvPr>
        </p:nvSpPr>
        <p:spPr/>
        <p:txBody>
          <a:bodyPr/>
          <a:lstStyle/>
          <a:p>
            <a:r>
              <a:rPr lang="en-HK"/>
              <a:t>Continued …</a:t>
            </a:r>
            <a:endParaRPr lang="en-GB" dirty="0"/>
          </a:p>
        </p:txBody>
      </p:sp>
      <p:sp>
        <p:nvSpPr>
          <p:cNvPr id="5" name="Content Placeholder 4">
            <a:extLst>
              <a:ext uri="{FF2B5EF4-FFF2-40B4-BE49-F238E27FC236}">
                <a16:creationId xmlns:a16="http://schemas.microsoft.com/office/drawing/2014/main" id="{3256085E-94F7-4C5A-8031-49A58BEA9F3D}"/>
              </a:ext>
            </a:extLst>
          </p:cNvPr>
          <p:cNvSpPr>
            <a:spLocks noGrp="1"/>
          </p:cNvSpPr>
          <p:nvPr>
            <p:ph idx="1"/>
          </p:nvPr>
        </p:nvSpPr>
        <p:spPr/>
        <p:txBody>
          <a:bodyPr/>
          <a:lstStyle/>
          <a:p>
            <a:endParaRPr lang="en-GB"/>
          </a:p>
        </p:txBody>
      </p:sp>
      <p:graphicFrame>
        <p:nvGraphicFramePr>
          <p:cNvPr id="4" name="Table 3">
            <a:extLst>
              <a:ext uri="{FF2B5EF4-FFF2-40B4-BE49-F238E27FC236}">
                <a16:creationId xmlns:a16="http://schemas.microsoft.com/office/drawing/2014/main" id="{DBCA7406-3C80-4503-AD8A-B6F02F934381}"/>
              </a:ext>
            </a:extLst>
          </p:cNvPr>
          <p:cNvGraphicFramePr>
            <a:graphicFrameLocks noGrp="1"/>
          </p:cNvGraphicFramePr>
          <p:nvPr>
            <p:extLst>
              <p:ext uri="{D42A27DB-BD31-4B8C-83A1-F6EECF244321}">
                <p14:modId xmlns:p14="http://schemas.microsoft.com/office/powerpoint/2010/main" val="2059547324"/>
              </p:ext>
            </p:extLst>
          </p:nvPr>
        </p:nvGraphicFramePr>
        <p:xfrm>
          <a:off x="909836" y="1600201"/>
          <a:ext cx="10225135" cy="4075118"/>
        </p:xfrm>
        <a:graphic>
          <a:graphicData uri="http://schemas.openxmlformats.org/drawingml/2006/table">
            <a:tbl>
              <a:tblPr firstRow="1" bandRow="1">
                <a:tableStyleId>{5C22544A-7EE6-4342-B048-85BDC9FD1C3A}</a:tableStyleId>
              </a:tblPr>
              <a:tblGrid>
                <a:gridCol w="1076330">
                  <a:extLst>
                    <a:ext uri="{9D8B030D-6E8A-4147-A177-3AD203B41FA5}">
                      <a16:colId xmlns:a16="http://schemas.microsoft.com/office/drawing/2014/main" val="20000"/>
                    </a:ext>
                  </a:extLst>
                </a:gridCol>
                <a:gridCol w="3551889">
                  <a:extLst>
                    <a:ext uri="{9D8B030D-6E8A-4147-A177-3AD203B41FA5}">
                      <a16:colId xmlns:a16="http://schemas.microsoft.com/office/drawing/2014/main" val="20001"/>
                    </a:ext>
                  </a:extLst>
                </a:gridCol>
                <a:gridCol w="3040632">
                  <a:extLst>
                    <a:ext uri="{9D8B030D-6E8A-4147-A177-3AD203B41FA5}">
                      <a16:colId xmlns:a16="http://schemas.microsoft.com/office/drawing/2014/main" val="20002"/>
                    </a:ext>
                  </a:extLst>
                </a:gridCol>
                <a:gridCol w="2556284">
                  <a:extLst>
                    <a:ext uri="{9D8B030D-6E8A-4147-A177-3AD203B41FA5}">
                      <a16:colId xmlns:a16="http://schemas.microsoft.com/office/drawing/2014/main" val="20003"/>
                    </a:ext>
                  </a:extLst>
                </a:gridCol>
              </a:tblGrid>
              <a:tr h="464594">
                <a:tc gridSpan="4">
                  <a:txBody>
                    <a:bodyPr/>
                    <a:lstStyle/>
                    <a:p>
                      <a:r>
                        <a:rPr lang="en-US" sz="2400" dirty="0"/>
                        <a:t>The Marketing strategy of a particular industry/organization</a:t>
                      </a:r>
                      <a:endParaRPr lang="en-GB" sz="2400" dirty="0"/>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0"/>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1"/>
                  </a:ext>
                </a:extLst>
              </a:tr>
              <a:tr h="464594">
                <a:tc>
                  <a:txBody>
                    <a:bodyPr/>
                    <a:lstStyle/>
                    <a:p>
                      <a:r>
                        <a:rPr lang="en-US" sz="2400" dirty="0"/>
                        <a:t>1</a:t>
                      </a:r>
                      <a:endParaRPr lang="en-GB" sz="2400" dirty="0"/>
                    </a:p>
                  </a:txBody>
                  <a:tcPr/>
                </a:tc>
                <a:tc>
                  <a:txBody>
                    <a:bodyPr/>
                    <a:lstStyle/>
                    <a:p>
                      <a:r>
                        <a:rPr lang="en-US" sz="2400" dirty="0"/>
                        <a:t>Marketing strategy</a:t>
                      </a:r>
                      <a:endParaRPr lang="en-GB" sz="2400" dirty="0"/>
                    </a:p>
                  </a:txBody>
                  <a:tcPr/>
                </a:tc>
                <a:tc>
                  <a:txBody>
                    <a:bodyPr/>
                    <a:lstStyle/>
                    <a:p>
                      <a:r>
                        <a:rPr lang="en-US" sz="2400" dirty="0"/>
                        <a:t>5-start hotels</a:t>
                      </a:r>
                      <a:endParaRPr lang="en-GB" sz="2400" dirty="0"/>
                    </a:p>
                  </a:txBody>
                  <a:tcPr/>
                </a:tc>
                <a:tc>
                  <a:txBody>
                    <a:bodyPr/>
                    <a:lstStyle/>
                    <a:p>
                      <a:r>
                        <a:rPr lang="en-US" sz="2400" dirty="0"/>
                        <a:t>Hong Kong</a:t>
                      </a:r>
                      <a:endParaRPr lang="en-GB" sz="2400" dirty="0"/>
                    </a:p>
                  </a:txBody>
                  <a:tcPr/>
                </a:tc>
                <a:extLst>
                  <a:ext uri="{0D108BD9-81ED-4DB2-BD59-A6C34878D82A}">
                    <a16:rowId xmlns:a16="http://schemas.microsoft.com/office/drawing/2014/main" val="10002"/>
                  </a:ext>
                </a:extLst>
              </a:tr>
              <a:tr h="592862">
                <a:tc>
                  <a:txBody>
                    <a:bodyPr/>
                    <a:lstStyle/>
                    <a:p>
                      <a:r>
                        <a:rPr lang="en-US" sz="2400" dirty="0"/>
                        <a:t>2</a:t>
                      </a:r>
                      <a:endParaRPr lang="en-GB" sz="2400" dirty="0"/>
                    </a:p>
                  </a:txBody>
                  <a:tcPr/>
                </a:tc>
                <a:tc>
                  <a:txBody>
                    <a:bodyPr/>
                    <a:lstStyle/>
                    <a:p>
                      <a:r>
                        <a:rPr lang="en-US" sz="2400" dirty="0"/>
                        <a:t>Pricing strategy</a:t>
                      </a:r>
                      <a:endParaRPr lang="en-GB" sz="2400" dirty="0"/>
                    </a:p>
                  </a:txBody>
                  <a:tcPr/>
                </a:tc>
                <a:tc>
                  <a:txBody>
                    <a:bodyPr/>
                    <a:lstStyle/>
                    <a:p>
                      <a:r>
                        <a:rPr lang="en-GB" sz="2400" dirty="0"/>
                        <a:t>Casual dining restaurants</a:t>
                      </a:r>
                    </a:p>
                  </a:txBody>
                  <a:tcPr/>
                </a:tc>
                <a:tc>
                  <a:txBody>
                    <a:bodyPr/>
                    <a:lstStyle/>
                    <a:p>
                      <a:r>
                        <a:rPr lang="en-US" sz="2400" dirty="0"/>
                        <a:t>China</a:t>
                      </a:r>
                      <a:endParaRPr lang="en-GB" sz="2400" dirty="0"/>
                    </a:p>
                  </a:txBody>
                  <a:tcPr/>
                </a:tc>
                <a:extLst>
                  <a:ext uri="{0D108BD9-81ED-4DB2-BD59-A6C34878D82A}">
                    <a16:rowId xmlns:a16="http://schemas.microsoft.com/office/drawing/2014/main" val="10003"/>
                  </a:ext>
                </a:extLst>
              </a:tr>
              <a:tr h="464594">
                <a:tc gridSpan="4">
                  <a:txBody>
                    <a:bodyPr/>
                    <a:lstStyle/>
                    <a:p>
                      <a:r>
                        <a:rPr lang="en-US" sz="2400" b="1" dirty="0">
                          <a:solidFill>
                            <a:schemeClr val="bg1"/>
                          </a:solidFill>
                        </a:rPr>
                        <a:t>Customer</a:t>
                      </a:r>
                      <a:r>
                        <a:rPr lang="en-US" sz="2400" b="1" baseline="0" dirty="0">
                          <a:solidFill>
                            <a:schemeClr val="bg1"/>
                          </a:solidFill>
                        </a:rPr>
                        <a:t> satisfaction with service encounter</a:t>
                      </a:r>
                      <a:endParaRPr lang="en-GB" sz="2400" b="1" dirty="0">
                        <a:solidFill>
                          <a:schemeClr val="bg1"/>
                        </a:solidFill>
                      </a:endParaRPr>
                    </a:p>
                  </a:txBody>
                  <a:tcPr>
                    <a:solidFill>
                      <a:srgbClr val="5D95BD"/>
                    </a:solidFill>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4"/>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val="10005"/>
                  </a:ext>
                </a:extLst>
              </a:tr>
              <a:tr h="464594">
                <a:tc>
                  <a:txBody>
                    <a:bodyPr/>
                    <a:lstStyle/>
                    <a:p>
                      <a:r>
                        <a:rPr lang="en-US" sz="2400" dirty="0"/>
                        <a:t>1</a:t>
                      </a:r>
                      <a:endParaRPr lang="en-GB" sz="2400" dirty="0"/>
                    </a:p>
                  </a:txBody>
                  <a:tcPr/>
                </a:tc>
                <a:tc>
                  <a:txBody>
                    <a:bodyPr/>
                    <a:lstStyle/>
                    <a:p>
                      <a:r>
                        <a:rPr lang="en-US" sz="2400" dirty="0"/>
                        <a:t>Customer satisfaction</a:t>
                      </a:r>
                      <a:endParaRPr lang="en-GB" sz="2400" dirty="0"/>
                    </a:p>
                  </a:txBody>
                  <a:tcPr/>
                </a:tc>
                <a:tc>
                  <a:txBody>
                    <a:bodyPr/>
                    <a:lstStyle/>
                    <a:p>
                      <a:r>
                        <a:rPr lang="en-GB" sz="2400" noProof="0" dirty="0"/>
                        <a:t>Business</a:t>
                      </a:r>
                      <a:r>
                        <a:rPr lang="en-GB" sz="2400" baseline="0" noProof="0" dirty="0"/>
                        <a:t> travellers</a:t>
                      </a:r>
                      <a:endParaRPr lang="en-GB" sz="2400" noProof="0" dirty="0"/>
                    </a:p>
                  </a:txBody>
                  <a:tcPr/>
                </a:tc>
                <a:tc>
                  <a:txBody>
                    <a:bodyPr/>
                    <a:lstStyle/>
                    <a:p>
                      <a:r>
                        <a:rPr lang="en-US" sz="2400" dirty="0"/>
                        <a:t>5-star hotels</a:t>
                      </a:r>
                      <a:endParaRPr lang="en-GB" sz="2400" dirty="0"/>
                    </a:p>
                  </a:txBody>
                  <a:tcPr/>
                </a:tc>
                <a:extLst>
                  <a:ext uri="{0D108BD9-81ED-4DB2-BD59-A6C34878D82A}">
                    <a16:rowId xmlns:a16="http://schemas.microsoft.com/office/drawing/2014/main" val="10006"/>
                  </a:ext>
                </a:extLst>
              </a:tr>
              <a:tr h="464594">
                <a:tc>
                  <a:txBody>
                    <a:bodyPr/>
                    <a:lstStyle/>
                    <a:p>
                      <a:r>
                        <a:rPr lang="en-US" sz="2400" dirty="0"/>
                        <a:t>2</a:t>
                      </a:r>
                      <a:endParaRPr lang="en-GB" sz="2400" dirty="0"/>
                    </a:p>
                  </a:txBody>
                  <a:tcPr/>
                </a:tc>
                <a:tc>
                  <a:txBody>
                    <a:bodyPr/>
                    <a:lstStyle/>
                    <a:p>
                      <a:r>
                        <a:rPr lang="en-US" sz="2400" dirty="0"/>
                        <a:t>Customer satisfaction</a:t>
                      </a:r>
                      <a:endParaRPr lang="en-GB" sz="2400" dirty="0"/>
                    </a:p>
                  </a:txBody>
                  <a:tcPr/>
                </a:tc>
                <a:tc>
                  <a:txBody>
                    <a:bodyPr/>
                    <a:lstStyle/>
                    <a:p>
                      <a:r>
                        <a:rPr lang="en-US" sz="2400" dirty="0"/>
                        <a:t>Generation Y</a:t>
                      </a:r>
                      <a:endParaRPr lang="en-GB" sz="2400" dirty="0"/>
                    </a:p>
                  </a:txBody>
                  <a:tcPr/>
                </a:tc>
                <a:tc>
                  <a:txBody>
                    <a:bodyPr/>
                    <a:lstStyle/>
                    <a:p>
                      <a:r>
                        <a:rPr lang="en-US" sz="2400" dirty="0"/>
                        <a:t>Budget hotels</a:t>
                      </a:r>
                      <a:endParaRPr lang="en-GB" sz="2400" dirty="0"/>
                    </a:p>
                  </a:txBody>
                  <a:tcPr/>
                </a:tc>
                <a:extLst>
                  <a:ext uri="{0D108BD9-81ED-4DB2-BD59-A6C34878D82A}">
                    <a16:rowId xmlns:a16="http://schemas.microsoft.com/office/drawing/2014/main" val="10007"/>
                  </a:ext>
                </a:extLst>
              </a:tr>
            </a:tbl>
          </a:graphicData>
        </a:graphic>
      </p:graphicFrame>
      <p:sp>
        <p:nvSpPr>
          <p:cNvPr id="3" name="Slide Number Placeholder 2">
            <a:extLst>
              <a:ext uri="{FF2B5EF4-FFF2-40B4-BE49-F238E27FC236}">
                <a16:creationId xmlns:a16="http://schemas.microsoft.com/office/drawing/2014/main" id="{4D5D4087-EA2E-4B9A-8EDA-F418AC6729B8}"/>
              </a:ext>
            </a:extLst>
          </p:cNvPr>
          <p:cNvSpPr>
            <a:spLocks noGrp="1"/>
          </p:cNvSpPr>
          <p:nvPr>
            <p:ph type="sldNum" sz="quarter" idx="12"/>
          </p:nvPr>
        </p:nvSpPr>
        <p:spPr/>
        <p:txBody>
          <a:bodyPr/>
          <a:lstStyle/>
          <a:p>
            <a:fld id="{F36C87F6-986D-49E6-AF40-1B3A1EE8064D}" type="slidenum">
              <a:rPr lang="en-GB" smtClean="0"/>
              <a:t>34</a:t>
            </a:fld>
            <a:endParaRPr lang="en-GB"/>
          </a:p>
        </p:txBody>
      </p:sp>
    </p:spTree>
    <p:extLst>
      <p:ext uri="{BB962C8B-B14F-4D97-AF65-F5344CB8AC3E}">
        <p14:creationId xmlns:p14="http://schemas.microsoft.com/office/powerpoint/2010/main" val="100727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HK" dirty="0"/>
              <a:t>Considerations in Selecting Research Problems</a:t>
            </a:r>
            <a:endParaRPr lang="en-US" dirty="0"/>
          </a:p>
        </p:txBody>
      </p:sp>
      <p:sp>
        <p:nvSpPr>
          <p:cNvPr id="9" name="Content Placeholder 8"/>
          <p:cNvSpPr>
            <a:spLocks noGrp="1"/>
          </p:cNvSpPr>
          <p:nvPr>
            <p:ph sz="half" idx="2"/>
          </p:nvPr>
        </p:nvSpPr>
        <p:spPr>
          <a:xfrm>
            <a:off x="1191141" y="1988840"/>
            <a:ext cx="4709160" cy="3733869"/>
          </a:xfrm>
        </p:spPr>
        <p:txBody>
          <a:bodyPr>
            <a:normAutofit fontScale="92500" lnSpcReduction="10000"/>
          </a:bodyPr>
          <a:lstStyle/>
          <a:p>
            <a:r>
              <a:rPr lang="en-HK" sz="2400" dirty="0"/>
              <a:t>Knowledge of the topic, field and discipline</a:t>
            </a:r>
          </a:p>
          <a:p>
            <a:r>
              <a:rPr lang="en-HK" sz="2400" dirty="0"/>
              <a:t>Personal interest</a:t>
            </a:r>
          </a:p>
          <a:p>
            <a:r>
              <a:rPr lang="en-HK" sz="2400" dirty="0"/>
              <a:t>Contribution to the field</a:t>
            </a:r>
          </a:p>
          <a:p>
            <a:pPr lvl="1"/>
            <a:r>
              <a:rPr lang="en-HK" sz="2000" dirty="0"/>
              <a:t>Practical and theoretical significance (Is there potential for original contribution?)</a:t>
            </a:r>
          </a:p>
          <a:p>
            <a:r>
              <a:rPr lang="en-HK" sz="2400" dirty="0"/>
              <a:t>Newness</a:t>
            </a:r>
          </a:p>
          <a:p>
            <a:pPr lvl="1"/>
            <a:r>
              <a:rPr lang="en-HK" sz="2000" dirty="0"/>
              <a:t>Developments and trends (new regulations, technology, markets, products, services, etc)</a:t>
            </a:r>
            <a:endParaRPr lang="en-US" sz="2000" dirty="0"/>
          </a:p>
        </p:txBody>
      </p:sp>
      <p:sp>
        <p:nvSpPr>
          <p:cNvPr id="11" name="Content Placeholder 10"/>
          <p:cNvSpPr>
            <a:spLocks noGrp="1"/>
          </p:cNvSpPr>
          <p:nvPr>
            <p:ph sz="quarter" idx="4"/>
          </p:nvPr>
        </p:nvSpPr>
        <p:spPr>
          <a:xfrm>
            <a:off x="6094412" y="1988840"/>
            <a:ext cx="4709160" cy="3600400"/>
          </a:xfrm>
        </p:spPr>
        <p:txBody>
          <a:bodyPr>
            <a:normAutofit fontScale="92500" lnSpcReduction="10000"/>
          </a:bodyPr>
          <a:lstStyle/>
          <a:p>
            <a:r>
              <a:rPr lang="en-HK" sz="2400" dirty="0"/>
              <a:t>Feasibility</a:t>
            </a:r>
          </a:p>
          <a:p>
            <a:pPr lvl="1"/>
            <a:r>
              <a:rPr lang="en-HK" sz="2000" dirty="0"/>
              <a:t>Trade-off between rigour and practicality</a:t>
            </a:r>
          </a:p>
          <a:p>
            <a:pPr lvl="1"/>
            <a:r>
              <a:rPr lang="en-HK" sz="2000" dirty="0"/>
              <a:t>Time constraints</a:t>
            </a:r>
          </a:p>
          <a:p>
            <a:pPr lvl="1"/>
            <a:r>
              <a:rPr lang="en-HK" sz="2000" dirty="0"/>
              <a:t>Ethical constraints</a:t>
            </a:r>
          </a:p>
          <a:p>
            <a:pPr lvl="1"/>
            <a:r>
              <a:rPr lang="en-HK" sz="2000" dirty="0"/>
              <a:t>Organizational support</a:t>
            </a:r>
          </a:p>
          <a:p>
            <a:pPr lvl="1"/>
            <a:r>
              <a:rPr lang="en-HK" sz="2000" dirty="0"/>
              <a:t>Economic factors</a:t>
            </a:r>
          </a:p>
          <a:p>
            <a:pPr lvl="1"/>
            <a:r>
              <a:rPr lang="en-HK" sz="2000" dirty="0"/>
              <a:t>Availability of subjects</a:t>
            </a:r>
          </a:p>
          <a:p>
            <a:endParaRPr lang="en-HK" dirty="0"/>
          </a:p>
          <a:p>
            <a:endParaRPr lang="en-US" dirty="0"/>
          </a:p>
        </p:txBody>
      </p:sp>
      <p:sp>
        <p:nvSpPr>
          <p:cNvPr id="2" name="Slide Number Placeholder 1">
            <a:extLst>
              <a:ext uri="{FF2B5EF4-FFF2-40B4-BE49-F238E27FC236}">
                <a16:creationId xmlns:a16="http://schemas.microsoft.com/office/drawing/2014/main" id="{1764962F-F34B-4C3C-97DF-FB1B9FD83483}"/>
              </a:ext>
            </a:extLst>
          </p:cNvPr>
          <p:cNvSpPr>
            <a:spLocks noGrp="1"/>
          </p:cNvSpPr>
          <p:nvPr>
            <p:ph type="sldNum" sz="quarter" idx="12"/>
          </p:nvPr>
        </p:nvSpPr>
        <p:spPr/>
        <p:txBody>
          <a:bodyPr/>
          <a:lstStyle/>
          <a:p>
            <a:fld id="{F36C87F6-986D-49E6-AF40-1B3A1EE8064D}" type="slidenum">
              <a:rPr lang="en-GB" smtClean="0"/>
              <a:t>35</a:t>
            </a:fld>
            <a:endParaRPr lang="en-GB"/>
          </a:p>
        </p:txBody>
      </p:sp>
    </p:spTree>
    <p:extLst>
      <p:ext uri="{BB962C8B-B14F-4D97-AF65-F5344CB8AC3E}">
        <p14:creationId xmlns:p14="http://schemas.microsoft.com/office/powerpoint/2010/main" val="362992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Refining the research questions</a:t>
            </a:r>
            <a:endParaRPr lang="en-GB" dirty="0"/>
          </a:p>
        </p:txBody>
      </p:sp>
      <p:sp>
        <p:nvSpPr>
          <p:cNvPr id="7" name="Content Placeholder 6"/>
          <p:cNvSpPr>
            <a:spLocks noGrp="1"/>
          </p:cNvSpPr>
          <p:nvPr>
            <p:ph idx="1"/>
          </p:nvPr>
        </p:nvSpPr>
        <p:spPr/>
        <p:txBody>
          <a:bodyPr/>
          <a:lstStyle/>
          <a:p>
            <a:r>
              <a:rPr lang="en-GB"/>
              <a:t>Collect more information through literature survey</a:t>
            </a:r>
          </a:p>
          <a:p>
            <a:pPr lvl="1"/>
            <a:r>
              <a:rPr lang="en-GB"/>
              <a:t>To help you generate and refine your research ideas</a:t>
            </a:r>
          </a:p>
          <a:p>
            <a:pPr lvl="1"/>
            <a:r>
              <a:rPr lang="en-US"/>
              <a:t>Identify and label the variables correctly</a:t>
            </a:r>
          </a:p>
          <a:p>
            <a:r>
              <a:rPr lang="en-GB"/>
              <a:t>Identify a theoretical framework </a:t>
            </a:r>
          </a:p>
          <a:p>
            <a:pPr lvl="1"/>
            <a:r>
              <a:rPr lang="en-US"/>
              <a:t>A theoretical framework represents your beliefs on how certain phenomena (or variables or concepts) are related to each other (a model) and an explanation on why you believe that these variables are associated to each other (a theory). </a:t>
            </a:r>
          </a:p>
          <a:p>
            <a:r>
              <a:rPr lang="en-GB"/>
              <a:t>Develop hypotheses </a:t>
            </a:r>
          </a:p>
          <a:p>
            <a:pPr lvl="1"/>
            <a:r>
              <a:rPr lang="en-US"/>
              <a:t>State the relationships among the variables</a:t>
            </a:r>
          </a:p>
          <a:p>
            <a:pPr lvl="1"/>
            <a:r>
              <a:rPr lang="en-US"/>
              <a:t>Explain how or why you expect these relationships</a:t>
            </a:r>
            <a:endParaRPr lang="en-GB" dirty="0"/>
          </a:p>
        </p:txBody>
      </p:sp>
      <p:sp>
        <p:nvSpPr>
          <p:cNvPr id="5" name="Slide Number Placeholder 4"/>
          <p:cNvSpPr>
            <a:spLocks noGrp="1"/>
          </p:cNvSpPr>
          <p:nvPr>
            <p:ph type="sldNum" sz="quarter" idx="12"/>
          </p:nvPr>
        </p:nvSpPr>
        <p:spPr/>
        <p:txBody>
          <a:bodyPr/>
          <a:lstStyle/>
          <a:p>
            <a:fld id="{B54A8C3C-5CEE-4331-84AB-779066E91709}" type="slidenum">
              <a:rPr lang="en-US" smtClean="0"/>
              <a:pPr/>
              <a:t>36</a:t>
            </a:fld>
            <a:endParaRPr lang="en-US"/>
          </a:p>
        </p:txBody>
      </p:sp>
    </p:spTree>
    <p:extLst>
      <p:ext uri="{BB962C8B-B14F-4D97-AF65-F5344CB8AC3E}">
        <p14:creationId xmlns:p14="http://schemas.microsoft.com/office/powerpoint/2010/main" val="1510578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a:t>
            </a:r>
            <a:endParaRPr lang="en-GB" dirty="0"/>
          </a:p>
        </p:txBody>
      </p:sp>
      <p:sp>
        <p:nvSpPr>
          <p:cNvPr id="3" name="Content Placeholder 2"/>
          <p:cNvSpPr>
            <a:spLocks noGrp="1"/>
          </p:cNvSpPr>
          <p:nvPr>
            <p:ph idx="1"/>
          </p:nvPr>
        </p:nvSpPr>
        <p:spPr/>
        <p:txBody>
          <a:bodyPr/>
          <a:lstStyle/>
          <a:p>
            <a:r>
              <a:rPr lang="en-GB" dirty="0"/>
              <a:t>Research problem (aim)</a:t>
            </a:r>
          </a:p>
          <a:p>
            <a:pPr lvl="1"/>
            <a:r>
              <a:rPr lang="en-GB" dirty="0"/>
              <a:t>To evaluate the critical success factors (CSFs) of budget hotels in China</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37</a:t>
            </a:fld>
            <a:endParaRPr lang="en-US" dirty="0"/>
          </a:p>
        </p:txBody>
      </p:sp>
      <p:sp>
        <p:nvSpPr>
          <p:cNvPr id="6" name="TextBox 5"/>
          <p:cNvSpPr txBox="1"/>
          <p:nvPr/>
        </p:nvSpPr>
        <p:spPr>
          <a:xfrm>
            <a:off x="6238428" y="5726125"/>
            <a:ext cx="4104456" cy="369332"/>
          </a:xfrm>
          <a:prstGeom prst="rect">
            <a:avLst/>
          </a:prstGeom>
          <a:noFill/>
        </p:spPr>
        <p:txBody>
          <a:bodyPr wrap="square" rtlCol="0">
            <a:spAutoFit/>
          </a:bodyPr>
          <a:lstStyle/>
          <a:p>
            <a:r>
              <a:rPr lang="en-US" dirty="0"/>
              <a:t>Source: Hua, Chan &amp; Mao (2009)</a:t>
            </a:r>
            <a:endParaRPr lang="en-GB" dirty="0"/>
          </a:p>
        </p:txBody>
      </p:sp>
    </p:spTree>
    <p:extLst>
      <p:ext uri="{BB962C8B-B14F-4D97-AF65-F5344CB8AC3E}">
        <p14:creationId xmlns:p14="http://schemas.microsoft.com/office/powerpoint/2010/main" val="195140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Developing research objectives</a:t>
            </a:r>
            <a:endParaRPr lang="en-GB" dirty="0"/>
          </a:p>
        </p:txBody>
      </p:sp>
      <p:sp>
        <p:nvSpPr>
          <p:cNvPr id="3" name="Content Placeholder 2"/>
          <p:cNvSpPr>
            <a:spLocks noGrp="1"/>
          </p:cNvSpPr>
          <p:nvPr>
            <p:ph idx="1"/>
          </p:nvPr>
        </p:nvSpPr>
        <p:spPr/>
        <p:txBody>
          <a:bodyPr/>
          <a:lstStyle/>
          <a:p>
            <a:r>
              <a:rPr lang="en-US" sz="2800" dirty="0"/>
              <a:t>Develop a series of research questions and objectives</a:t>
            </a:r>
          </a:p>
          <a:p>
            <a:pPr lvl="1"/>
            <a:r>
              <a:rPr lang="en-US" sz="2400" dirty="0"/>
              <a:t>Research questions are stated in the form of questions</a:t>
            </a:r>
          </a:p>
          <a:p>
            <a:pPr lvl="1"/>
            <a:r>
              <a:rPr lang="en-US" sz="2400" dirty="0"/>
              <a:t>Research objectives are stated in the form of statements</a:t>
            </a:r>
          </a:p>
          <a:p>
            <a:pPr lvl="1"/>
            <a:r>
              <a:rPr lang="en-US" sz="2400" dirty="0"/>
              <a:t>Objectives should be numerically listed</a:t>
            </a:r>
          </a:p>
          <a:p>
            <a:pPr lvl="1"/>
            <a:r>
              <a:rPr lang="en-US" sz="2400" dirty="0"/>
              <a:t>Each objective should contain only one aspect of the study</a:t>
            </a:r>
          </a:p>
          <a:p>
            <a:pPr lvl="1"/>
            <a:r>
              <a:rPr lang="en-US" sz="2400" dirty="0"/>
              <a:t>Use action-oriented words or verbs when writing objectives</a:t>
            </a:r>
          </a:p>
          <a:p>
            <a:pPr lvl="2"/>
            <a:r>
              <a:rPr lang="en-US" sz="2000" dirty="0"/>
              <a:t>E.g., to determine, to find out, to explore, to ascertain, etc.</a:t>
            </a:r>
          </a:p>
          <a:p>
            <a:pPr lvl="1"/>
            <a:endParaRPr lang="en-US" dirty="0"/>
          </a:p>
          <a:p>
            <a:pPr lvl="1"/>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38</a:t>
            </a:fld>
            <a:endParaRPr lang="en-US"/>
          </a:p>
        </p:txBody>
      </p:sp>
    </p:spTree>
    <p:extLst>
      <p:ext uri="{BB962C8B-B14F-4D97-AF65-F5344CB8AC3E}">
        <p14:creationId xmlns:p14="http://schemas.microsoft.com/office/powerpoint/2010/main" val="302274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Designing the Research</a:t>
            </a:r>
            <a:endParaRPr lang="en-GB" dirty="0"/>
          </a:p>
        </p:txBody>
      </p:sp>
      <p:sp>
        <p:nvSpPr>
          <p:cNvPr id="3" name="Content Placeholder 2"/>
          <p:cNvSpPr>
            <a:spLocks noGrp="1"/>
          </p:cNvSpPr>
          <p:nvPr>
            <p:ph idx="1"/>
          </p:nvPr>
        </p:nvSpPr>
        <p:spPr/>
        <p:txBody>
          <a:bodyPr/>
          <a:lstStyle/>
          <a:p>
            <a:r>
              <a:rPr lang="en-GB"/>
              <a:t>What sort of data is needed to answer the question?</a:t>
            </a:r>
          </a:p>
          <a:p>
            <a:pPr lvl="1"/>
            <a:r>
              <a:rPr lang="en-US"/>
              <a:t>Descriptive, explanatory or exploratory</a:t>
            </a:r>
            <a:endParaRPr lang="en-GB"/>
          </a:p>
          <a:p>
            <a:pPr lvl="1"/>
            <a:r>
              <a:rPr lang="en-GB"/>
              <a:t>Quantitative vs. qualitative data (or mixed?)</a:t>
            </a:r>
          </a:p>
          <a:p>
            <a:r>
              <a:rPr lang="en-GB"/>
              <a:t>What methods are most appropriate to collect the data?</a:t>
            </a:r>
          </a:p>
          <a:p>
            <a:pPr lvl="1"/>
            <a:r>
              <a:rPr lang="en-GB"/>
              <a:t>E.g. survey, focus groups, interview, observation, texts (or a mix?)</a:t>
            </a:r>
          </a:p>
          <a:p>
            <a:r>
              <a:rPr lang="en-GB"/>
              <a:t>Where and how can the data be accessed?</a:t>
            </a:r>
          </a:p>
          <a:p>
            <a:r>
              <a:rPr lang="en-GB"/>
              <a:t>What are the limitations of the methods to be used?</a:t>
            </a:r>
          </a:p>
          <a:p>
            <a:r>
              <a:rPr lang="en-GB"/>
              <a:t>What ethical issues arise?</a:t>
            </a:r>
          </a:p>
          <a:p>
            <a:r>
              <a:rPr lang="en-GB"/>
              <a:t>What are the resource implications? (time and money)</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39</a:t>
            </a:fld>
            <a:endParaRPr lang="en-US"/>
          </a:p>
        </p:txBody>
      </p:sp>
    </p:spTree>
    <p:extLst>
      <p:ext uri="{BB962C8B-B14F-4D97-AF65-F5344CB8AC3E}">
        <p14:creationId xmlns:p14="http://schemas.microsoft.com/office/powerpoint/2010/main" val="424434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850106"/>
          </a:xfrm>
        </p:spPr>
        <p:txBody>
          <a:bodyPr/>
          <a:lstStyle/>
          <a:p>
            <a:r>
              <a:rPr lang="en-US" dirty="0"/>
              <a:t>Outline of a Research Proposal</a:t>
            </a:r>
            <a:endParaRPr lang="en-GB" dirty="0"/>
          </a:p>
        </p:txBody>
      </p:sp>
      <p:sp>
        <p:nvSpPr>
          <p:cNvPr id="3" name="Content Placeholder 2"/>
          <p:cNvSpPr>
            <a:spLocks noGrp="1"/>
          </p:cNvSpPr>
          <p:nvPr>
            <p:ph idx="1"/>
          </p:nvPr>
        </p:nvSpPr>
        <p:spPr>
          <a:xfrm>
            <a:off x="1217614" y="1340767"/>
            <a:ext cx="9753600" cy="5107659"/>
          </a:xfrm>
        </p:spPr>
        <p:txBody>
          <a:bodyPr>
            <a:normAutofit fontScale="92500" lnSpcReduction="20000"/>
          </a:bodyPr>
          <a:lstStyle/>
          <a:p>
            <a:r>
              <a:rPr lang="en-US" dirty="0"/>
              <a:t>Title of your proposed research</a:t>
            </a:r>
          </a:p>
          <a:p>
            <a:r>
              <a:rPr lang="en-US" dirty="0"/>
              <a:t>Introduction, background or rationale for the research</a:t>
            </a:r>
          </a:p>
          <a:p>
            <a:pPr lvl="1"/>
            <a:r>
              <a:rPr lang="en-HK" sz="1800" dirty="0"/>
              <a:t>Provide an overview of your research project, explaining why it is of academic and/or practical importance; state your </a:t>
            </a:r>
            <a:r>
              <a:rPr lang="en-US" sz="1800" dirty="0"/>
              <a:t>research questions and objectives</a:t>
            </a:r>
          </a:p>
          <a:p>
            <a:r>
              <a:rPr lang="en-HK" dirty="0"/>
              <a:t>Literature review</a:t>
            </a:r>
          </a:p>
          <a:p>
            <a:pPr lvl="1"/>
            <a:r>
              <a:rPr lang="en-HK" sz="1800" dirty="0"/>
              <a:t>Discuss the importance of previous related research and how your own research questions might make a useful contribution to the area.</a:t>
            </a:r>
          </a:p>
          <a:p>
            <a:r>
              <a:rPr lang="en-HK" dirty="0"/>
              <a:t>Methodology</a:t>
            </a:r>
          </a:p>
          <a:p>
            <a:pPr lvl="1"/>
            <a:r>
              <a:rPr lang="en-HK" sz="1800" dirty="0"/>
              <a:t>Research methods: state the main research techniques and data collection procedures you propose to answer the research questions you have posed. Justify why these are appropriate.</a:t>
            </a:r>
          </a:p>
          <a:p>
            <a:pPr lvl="1"/>
            <a:r>
              <a:rPr lang="en-HK" sz="1800" dirty="0"/>
              <a:t>Data collection: explain how you will collect data for your study. Justify why your strategy is a good one and explain how you can successfully collect the data you need in the timeframe.</a:t>
            </a:r>
          </a:p>
          <a:p>
            <a:r>
              <a:rPr lang="en-HK" dirty="0"/>
              <a:t>Timeline</a:t>
            </a:r>
          </a:p>
          <a:p>
            <a:pPr lvl="1"/>
            <a:r>
              <a:rPr lang="en-HK" sz="1800" dirty="0"/>
              <a:t>Outline your proposed timetable of activities.</a:t>
            </a:r>
          </a:p>
          <a:p>
            <a:r>
              <a:rPr lang="en-US" dirty="0"/>
              <a:t>References</a:t>
            </a:r>
          </a:p>
        </p:txBody>
      </p:sp>
      <p:sp>
        <p:nvSpPr>
          <p:cNvPr id="4" name="Slide Number Placeholder 3"/>
          <p:cNvSpPr>
            <a:spLocks noGrp="1"/>
          </p:cNvSpPr>
          <p:nvPr>
            <p:ph type="sldNum" sz="quarter" idx="12"/>
          </p:nvPr>
        </p:nvSpPr>
        <p:spPr/>
        <p:txBody>
          <a:bodyPr/>
          <a:lstStyle/>
          <a:p>
            <a:fld id="{22538E27-F316-44B6-B540-2AF9BAD55C21}" type="slidenum">
              <a:rPr lang="en-US" smtClean="0"/>
              <a:pPr/>
              <a:t>40</a:t>
            </a:fld>
            <a:endParaRPr lang="en-US"/>
          </a:p>
        </p:txBody>
      </p:sp>
    </p:spTree>
    <p:extLst>
      <p:ext uri="{BB962C8B-B14F-4D97-AF65-F5344CB8AC3E}">
        <p14:creationId xmlns:p14="http://schemas.microsoft.com/office/powerpoint/2010/main" val="236568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pptE21E.tmp</Template>
  <TotalTime>1475</TotalTime>
  <Words>2949</Words>
  <Application>Microsoft Office PowerPoint</Application>
  <PresentationFormat>Custom</PresentationFormat>
  <Paragraphs>499</Paragraphs>
  <Slides>40</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Century Gothic</vt:lpstr>
      <vt:lpstr>Continental Asia 16x9</vt:lpstr>
      <vt:lpstr>HKBM7004  QUANTITATIVE RESEARCH METHODS</vt:lpstr>
      <vt:lpstr>Topics</vt:lpstr>
      <vt:lpstr>Business and management Research</vt:lpstr>
      <vt:lpstr>Business and management Research</vt:lpstr>
      <vt:lpstr>Knowledge Base</vt:lpstr>
      <vt:lpstr>PowerPoint Presentation</vt:lpstr>
      <vt:lpstr>Knowledge base: Major Fields of research in Business</vt:lpstr>
      <vt:lpstr>Knowledge base:  Consumer behaviour</vt:lpstr>
      <vt:lpstr>Knowledge base</vt:lpstr>
      <vt:lpstr>Major research Areas</vt:lpstr>
      <vt:lpstr>Theoretical framework</vt:lpstr>
      <vt:lpstr>Theoretical Framework</vt:lpstr>
      <vt:lpstr>Types of Theories</vt:lpstr>
      <vt:lpstr>Major Research Areas</vt:lpstr>
      <vt:lpstr>Strategic Management Research</vt:lpstr>
      <vt:lpstr>Organisational Behaviour</vt:lpstr>
      <vt:lpstr>PowerPoint Presentation</vt:lpstr>
      <vt:lpstr>Major topics in organizational behaviour</vt:lpstr>
      <vt:lpstr>Major topics in organizational behaviour</vt:lpstr>
      <vt:lpstr>Research Challenges and Opportunity for Organizational Behaviour</vt:lpstr>
      <vt:lpstr>PowerPoint Presentation</vt:lpstr>
      <vt:lpstr>Research process</vt:lpstr>
      <vt:lpstr>Begin with a Broad Question</vt:lpstr>
      <vt:lpstr>Narrow it Down</vt:lpstr>
      <vt:lpstr>Narrow it Down</vt:lpstr>
      <vt:lpstr>Operationalize</vt:lpstr>
      <vt:lpstr>Operationalize</vt:lpstr>
      <vt:lpstr>Observe</vt:lpstr>
      <vt:lpstr>5.  Analyse Data 6.  Reach Conclusions</vt:lpstr>
      <vt:lpstr>Developing a Research Proposal</vt:lpstr>
      <vt:lpstr>Formulating a Research Problem</vt:lpstr>
      <vt:lpstr>How to Narrow a Topic into a Research Question?</vt:lpstr>
      <vt:lpstr>How to Narrow a Topic into a Research Question?</vt:lpstr>
      <vt:lpstr>Continued …</vt:lpstr>
      <vt:lpstr>Considerations in Selecting Research Problems</vt:lpstr>
      <vt:lpstr>Refining the research questions</vt:lpstr>
      <vt:lpstr>Example</vt:lpstr>
      <vt:lpstr>Developing research objectives</vt:lpstr>
      <vt:lpstr>Designing the Research</vt:lpstr>
      <vt:lpstr>Outline of a Research Proposal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64</cp:revision>
  <cp:lastPrinted>2020-02-08T02:12:48Z</cp:lastPrinted>
  <dcterms:created xsi:type="dcterms:W3CDTF">2018-01-28T08:08:54Z</dcterms:created>
  <dcterms:modified xsi:type="dcterms:W3CDTF">2020-02-08T03:16:58Z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