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841885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4077054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16E3AD-D228-4232-8C17-271468A8407C}" type="datetimeFigureOut">
              <a:rPr lang="en-GB" smtClean="0"/>
              <a:t>10/09/2017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3895753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716E3AD-D228-4232-8C17-271468A8407C}" type="datetimeFigureOut">
              <a:rPr lang="en-GB" smtClean="0"/>
              <a:t>10/09/2017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90451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716E3AD-D228-4232-8C17-271468A8407C}" type="datetimeFigureOut">
              <a:rPr lang="en-GB" smtClean="0"/>
              <a:t>10/09/2017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799261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716E3AD-D228-4232-8C17-271468A8407C}" type="datetimeFigureOut">
              <a:rPr lang="en-GB" smtClean="0"/>
              <a:t>10/09/2017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74387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16E3AD-D228-4232-8C17-271468A8407C}" type="datetimeFigureOut">
              <a:rPr lang="en-GB" smtClean="0"/>
              <a:t>10/09/2017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981169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16E3AD-D228-4232-8C17-271468A8407C}" type="datetimeFigureOut">
              <a:rPr lang="en-GB" smtClean="0"/>
              <a:t>10/09/2017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332033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16E3AD-D228-4232-8C17-271468A8407C}" type="datetimeFigureOut">
              <a:rPr lang="en-GB" smtClean="0"/>
              <a:t>10/09/2017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2392073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378367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16E3AD-D228-4232-8C17-271468A8407C}" type="datetimeFigureOut">
              <a:rPr lang="en-GB" smtClean="0"/>
              <a:t>10/09/2017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210E3-70BF-45DE-9F45-C110BF897D64}" type="slidenum">
              <a:rPr lang="en-GB" smtClean="0"/>
              <a:t>‹#›</a:t>
            </a:fld>
            <a:endParaRPr lang="en-GB"/>
          </a:p>
        </p:txBody>
      </p:sp>
    </p:spTree>
    <p:extLst>
      <p:ext uri="{BB962C8B-B14F-4D97-AF65-F5344CB8AC3E}">
        <p14:creationId xmlns:p14="http://schemas.microsoft.com/office/powerpoint/2010/main" val="1828255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16E3AD-D228-4232-8C17-271468A8407C}" type="datetimeFigureOut">
              <a:rPr lang="en-GB" smtClean="0"/>
              <a:t>10/09/2017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210E3-70BF-45DE-9F45-C110BF897D64}" type="slidenum">
              <a:rPr lang="en-GB" smtClean="0"/>
              <a:t>‹#›</a:t>
            </a:fld>
            <a:endParaRPr lang="en-GB"/>
          </a:p>
        </p:txBody>
      </p:sp>
    </p:spTree>
    <p:extLst>
      <p:ext uri="{BB962C8B-B14F-4D97-AF65-F5344CB8AC3E}">
        <p14:creationId xmlns:p14="http://schemas.microsoft.com/office/powerpoint/2010/main" val="3015642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Energy recovery</a:t>
            </a:r>
            <a:endParaRPr lang="en-GB" dirty="0"/>
          </a:p>
        </p:txBody>
      </p:sp>
      <p:sp>
        <p:nvSpPr>
          <p:cNvPr id="5" name="Content Placeholder 4"/>
          <p:cNvSpPr>
            <a:spLocks noGrp="1"/>
          </p:cNvSpPr>
          <p:nvPr>
            <p:ph idx="1"/>
          </p:nvPr>
        </p:nvSpPr>
        <p:spPr>
          <a:xfrm>
            <a:off x="457200" y="1600200"/>
            <a:ext cx="8229600" cy="4953000"/>
          </a:xfrm>
        </p:spPr>
        <p:txBody>
          <a:bodyPr>
            <a:normAutofit fontScale="92500"/>
          </a:bodyPr>
          <a:lstStyle/>
          <a:p>
            <a:r>
              <a:rPr lang="en-GB" dirty="0" smtClean="0"/>
              <a:t>Many air compressors offer significant and frequently unutilised energy saving possibilities in the form of waste energy recovery</a:t>
            </a:r>
          </a:p>
          <a:p>
            <a:r>
              <a:rPr lang="en-GB" dirty="0" smtClean="0"/>
              <a:t>In large industries, energy costs can amount to 80% of the total cost of compressed air production</a:t>
            </a:r>
          </a:p>
          <a:p>
            <a:r>
              <a:rPr lang="en-GB" dirty="0" smtClean="0"/>
              <a:t>As much as 94% of the energy supplied to the compressor can be recovered, for example, as 90°C hot water from oil-free screw compressors</a:t>
            </a:r>
            <a:endParaRPr lang="en-GB" dirty="0"/>
          </a:p>
        </p:txBody>
      </p:sp>
    </p:spTree>
    <p:extLst>
      <p:ext uri="{BB962C8B-B14F-4D97-AF65-F5344CB8AC3E}">
        <p14:creationId xmlns:p14="http://schemas.microsoft.com/office/powerpoint/2010/main" val="121978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recovery</a:t>
            </a:r>
            <a:endParaRPr lang="en-GB" dirty="0"/>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The possibilities for recovering substantial amounts of waste heat via hot air or hot water are real</a:t>
            </a:r>
          </a:p>
          <a:p>
            <a:r>
              <a:rPr lang="en-GB" dirty="0" smtClean="0"/>
              <a:t>The return on investment for energy recovery is usually as short as 1 – 3 years</a:t>
            </a:r>
          </a:p>
          <a:p>
            <a:r>
              <a:rPr lang="en-GB" dirty="0" smtClean="0"/>
              <a:t>In addition, energy recovered by means of closed cooling system enhances compressor operating conditions, reliability and service life due to an equalised temperature level and high cooling water quality, to name but a few advantages</a:t>
            </a:r>
            <a:endParaRPr lang="en-GB" dirty="0"/>
          </a:p>
        </p:txBody>
      </p:sp>
    </p:spTree>
    <p:extLst>
      <p:ext uri="{BB962C8B-B14F-4D97-AF65-F5344CB8AC3E}">
        <p14:creationId xmlns:p14="http://schemas.microsoft.com/office/powerpoint/2010/main" val="4286471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Recovery Potential</a:t>
            </a:r>
            <a:endParaRPr lang="en-GB" dirty="0"/>
          </a:p>
        </p:txBody>
      </p:sp>
      <p:sp>
        <p:nvSpPr>
          <p:cNvPr id="3" name="Content Placeholder 2"/>
          <p:cNvSpPr>
            <a:spLocks noGrp="1"/>
          </p:cNvSpPr>
          <p:nvPr>
            <p:ph idx="1"/>
          </p:nvPr>
        </p:nvSpPr>
        <p:spPr>
          <a:xfrm>
            <a:off x="457200" y="1600200"/>
            <a:ext cx="8229600" cy="4953000"/>
          </a:xfrm>
        </p:spPr>
        <p:txBody>
          <a:bodyPr>
            <a:normAutofit fontScale="92500"/>
          </a:bodyPr>
          <a:lstStyle/>
          <a:p>
            <a:r>
              <a:rPr lang="en-GB" dirty="0" smtClean="0"/>
              <a:t>The more energy that can be recovered and utilised in other processes, the higher the system’s overall efficiency</a:t>
            </a:r>
          </a:p>
          <a:p>
            <a:r>
              <a:rPr lang="en-GB" dirty="0" smtClean="0"/>
              <a:t>In many cases the degree of heat recovery can exceed 90% if the energy gained by cooling the compressor installation can be utilised efficiently</a:t>
            </a:r>
          </a:p>
          <a:p>
            <a:r>
              <a:rPr lang="en-GB" dirty="0" smtClean="0"/>
              <a:t>The function of the cooling system, the distance to the point of consumption and the degree and continuity of the heat requirement are all decisive factors</a:t>
            </a:r>
            <a:endParaRPr lang="en-GB" dirty="0"/>
          </a:p>
        </p:txBody>
      </p:sp>
    </p:spTree>
    <p:extLst>
      <p:ext uri="{BB962C8B-B14F-4D97-AF65-F5344CB8AC3E}">
        <p14:creationId xmlns:p14="http://schemas.microsoft.com/office/powerpoint/2010/main" val="2839153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Calculation of the recovery potential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The quantity of heat that can be recovered can be calculated by the equation</a:t>
                </a:r>
              </a:p>
              <a:p>
                <a:pPr marL="0" indent="0">
                  <a:buNone/>
                </a:pPr>
                <a:endParaRPr lang="en-GB" dirty="0"/>
              </a:p>
              <a:p>
                <a:pPr marL="0" indent="0">
                  <a:buNone/>
                </a:pPr>
                <a:r>
                  <a:rPr lang="en-GB" dirty="0"/>
                  <a:t>W = [(K</a:t>
                </a:r>
                <a:r>
                  <a:rPr lang="en-GB" baseline="-25000" dirty="0"/>
                  <a:t>1</a:t>
                </a:r>
                <a:r>
                  <a:rPr lang="en-GB" dirty="0"/>
                  <a:t> x Q</a:t>
                </a:r>
                <a:r>
                  <a:rPr lang="en-GB" baseline="-25000" dirty="0"/>
                  <a:t>1</a:t>
                </a:r>
                <a:r>
                  <a:rPr lang="en-GB" dirty="0"/>
                  <a:t>) + (K</a:t>
                </a:r>
                <a:r>
                  <a:rPr lang="en-GB" baseline="-25000" dirty="0"/>
                  <a:t>2</a:t>
                </a:r>
                <a:r>
                  <a:rPr lang="en-GB" dirty="0"/>
                  <a:t> x Q</a:t>
                </a:r>
                <a:r>
                  <a:rPr lang="en-GB" baseline="-25000" dirty="0"/>
                  <a:t>2</a:t>
                </a:r>
                <a:r>
                  <a:rPr lang="en-GB" dirty="0"/>
                  <a:t>)] x T</a:t>
                </a:r>
                <a:r>
                  <a:rPr lang="en-GB" baseline="-25000" dirty="0"/>
                  <a:t>R</a:t>
                </a:r>
                <a:endParaRPr lang="en-GB" dirty="0"/>
              </a:p>
              <a:p>
                <a:pPr marL="0" indent="0">
                  <a:buNone/>
                </a:pPr>
                <a:r>
                  <a:rPr lang="en-GB" dirty="0"/>
                  <a:t>Savings per year: (£) = W x </a:t>
                </a:r>
                <a14:m>
                  <m:oMath xmlns:m="http://schemas.openxmlformats.org/officeDocument/2006/math">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a:rPr>
                              <m:t>𝑒</m:t>
                            </m:r>
                          </m:e>
                          <m:sub>
                            <m:r>
                              <a:rPr lang="en-GB" i="1">
                                <a:latin typeface="Cambria Math"/>
                              </a:rPr>
                              <m:t>𝑝</m:t>
                            </m:r>
                          </m:sub>
                        </m:sSub>
                      </m:num>
                      <m:den>
                        <m:r>
                          <a:rPr lang="en-GB" i="1">
                            <a:latin typeface="Cambria Math"/>
                          </a:rPr>
                          <m:t>𝑛</m:t>
                        </m:r>
                      </m:den>
                    </m:f>
                  </m:oMath>
                </a14:m>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3244861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Calculation of the recovery potential </a:t>
            </a:r>
            <a:endParaRPr lang="en-GB" dirty="0"/>
          </a:p>
        </p:txBody>
      </p:sp>
      <p:sp>
        <p:nvSpPr>
          <p:cNvPr id="3" name="Content Placeholder 2"/>
          <p:cNvSpPr>
            <a:spLocks noGrp="1"/>
          </p:cNvSpPr>
          <p:nvPr>
            <p:ph idx="1"/>
          </p:nvPr>
        </p:nvSpPr>
        <p:spPr>
          <a:xfrm>
            <a:off x="228600" y="1600200"/>
            <a:ext cx="8686800" cy="4953000"/>
          </a:xfrm>
        </p:spPr>
        <p:txBody>
          <a:bodyPr>
            <a:normAutofit fontScale="92500" lnSpcReduction="10000"/>
          </a:bodyPr>
          <a:lstStyle/>
          <a:p>
            <a:r>
              <a:rPr lang="en-GB" dirty="0"/>
              <a:t>T</a:t>
            </a:r>
            <a:r>
              <a:rPr lang="en-GB" baseline="-25000" dirty="0"/>
              <a:t>R</a:t>
            </a:r>
            <a:r>
              <a:rPr lang="en-GB" dirty="0"/>
              <a:t> </a:t>
            </a:r>
            <a:r>
              <a:rPr lang="en-GB" dirty="0" smtClean="0"/>
              <a:t>=Time of recovered energy demand (hrs/year</a:t>
            </a:r>
            <a:endParaRPr lang="en-GB" dirty="0"/>
          </a:p>
          <a:p>
            <a:r>
              <a:rPr lang="en-GB" dirty="0"/>
              <a:t>K</a:t>
            </a:r>
            <a:r>
              <a:rPr lang="en-GB" baseline="-25000" dirty="0"/>
              <a:t>1</a:t>
            </a:r>
            <a:r>
              <a:rPr lang="en-GB" dirty="0"/>
              <a:t> </a:t>
            </a:r>
            <a:r>
              <a:rPr lang="en-GB" dirty="0" smtClean="0"/>
              <a:t>= Part of TR with loaded compressor (hrs/year)</a:t>
            </a:r>
            <a:endParaRPr lang="en-GB" dirty="0"/>
          </a:p>
          <a:p>
            <a:r>
              <a:rPr lang="en-GB" dirty="0"/>
              <a:t>K</a:t>
            </a:r>
            <a:r>
              <a:rPr lang="en-GB" baseline="-25000" dirty="0"/>
              <a:t>2</a:t>
            </a:r>
            <a:r>
              <a:rPr lang="en-GB" dirty="0"/>
              <a:t> </a:t>
            </a:r>
            <a:r>
              <a:rPr lang="en-GB" dirty="0" smtClean="0"/>
              <a:t>= Part of TR with off-loaded compressor (hrs/year)</a:t>
            </a:r>
            <a:endParaRPr lang="en-GB" dirty="0"/>
          </a:p>
          <a:p>
            <a:r>
              <a:rPr lang="en-GB" dirty="0"/>
              <a:t>Q</a:t>
            </a:r>
            <a:r>
              <a:rPr lang="en-GB" baseline="-25000" dirty="0"/>
              <a:t>1</a:t>
            </a:r>
            <a:r>
              <a:rPr lang="en-GB" dirty="0"/>
              <a:t> </a:t>
            </a:r>
            <a:r>
              <a:rPr lang="en-GB" dirty="0" smtClean="0"/>
              <a:t>= Available coolant power with loaded compressor (kW)</a:t>
            </a:r>
            <a:endParaRPr lang="en-GB" dirty="0"/>
          </a:p>
          <a:p>
            <a:r>
              <a:rPr lang="en-GB" dirty="0"/>
              <a:t>Q</a:t>
            </a:r>
            <a:r>
              <a:rPr lang="en-GB" baseline="-25000" dirty="0"/>
              <a:t>2</a:t>
            </a:r>
            <a:r>
              <a:rPr lang="en-GB" dirty="0"/>
              <a:t> </a:t>
            </a:r>
            <a:r>
              <a:rPr lang="en-GB" dirty="0" smtClean="0"/>
              <a:t>= Available coolant power with off-loaded compressor (kW)</a:t>
            </a:r>
            <a:endParaRPr lang="en-GB" dirty="0"/>
          </a:p>
          <a:p>
            <a:r>
              <a:rPr lang="en-GB" dirty="0"/>
              <a:t>e</a:t>
            </a:r>
            <a:r>
              <a:rPr lang="en-GB" baseline="-25000" dirty="0"/>
              <a:t>p</a:t>
            </a:r>
            <a:r>
              <a:rPr lang="en-GB" dirty="0"/>
              <a:t> </a:t>
            </a:r>
            <a:r>
              <a:rPr lang="en-GB" dirty="0" smtClean="0"/>
              <a:t>= Energy price level (£/kWh)</a:t>
            </a:r>
            <a:endParaRPr lang="en-GB" dirty="0"/>
          </a:p>
          <a:p>
            <a:r>
              <a:rPr lang="en-GB" dirty="0"/>
              <a:t>η </a:t>
            </a:r>
            <a:r>
              <a:rPr lang="en-GB" dirty="0" smtClean="0"/>
              <a:t>= Normal heat source efficiency (%)</a:t>
            </a:r>
            <a:endParaRPr lang="en-GB" dirty="0"/>
          </a:p>
          <a:p>
            <a:pPr marL="0" indent="0">
              <a:buNone/>
            </a:pPr>
            <a:endParaRPr lang="en-GB" dirty="0"/>
          </a:p>
        </p:txBody>
      </p:sp>
    </p:spTree>
    <p:extLst>
      <p:ext uri="{BB962C8B-B14F-4D97-AF65-F5344CB8AC3E}">
        <p14:creationId xmlns:p14="http://schemas.microsoft.com/office/powerpoint/2010/main" val="2684876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Recovery Methods</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20000"/>
          </a:bodyPr>
          <a:lstStyle/>
          <a:p>
            <a:r>
              <a:rPr lang="en-GB" dirty="0" smtClean="0"/>
              <a:t>Energy recovery from compressed air installations does not always result in heat when it is required and often not in sufficient quantities</a:t>
            </a:r>
          </a:p>
          <a:p>
            <a:r>
              <a:rPr lang="en-GB" dirty="0" smtClean="0"/>
              <a:t>The quantity of recovered energy will vary over time if the compressor has a variable load</a:t>
            </a:r>
          </a:p>
          <a:p>
            <a:r>
              <a:rPr lang="en-GB" dirty="0" smtClean="0"/>
              <a:t>In order for recovery to be feasible a corresponding relatively stable heat energy demand is needed</a:t>
            </a:r>
          </a:p>
          <a:p>
            <a:r>
              <a:rPr lang="en-GB" dirty="0" smtClean="0"/>
              <a:t>Recovered waste heat energy is best utilised to supplement energy supplied to the system, so that the available energy is always utilised when the compressor is operating</a:t>
            </a:r>
            <a:endParaRPr lang="en-GB" dirty="0"/>
          </a:p>
        </p:txBody>
      </p:sp>
    </p:spTree>
    <p:extLst>
      <p:ext uri="{BB962C8B-B14F-4D97-AF65-F5344CB8AC3E}">
        <p14:creationId xmlns:p14="http://schemas.microsoft.com/office/powerpoint/2010/main" val="3928882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Air-Cooled System</a:t>
            </a:r>
            <a:endParaRPr lang="en-GB" dirty="0"/>
          </a:p>
        </p:txBody>
      </p:sp>
      <p:sp>
        <p:nvSpPr>
          <p:cNvPr id="3" name="Content Placeholder 2"/>
          <p:cNvSpPr>
            <a:spLocks noGrp="1"/>
          </p:cNvSpPr>
          <p:nvPr>
            <p:ph idx="1"/>
          </p:nvPr>
        </p:nvSpPr>
        <p:spPr/>
        <p:txBody>
          <a:bodyPr>
            <a:normAutofit lnSpcReduction="10000"/>
          </a:bodyPr>
          <a:lstStyle/>
          <a:p>
            <a:r>
              <a:rPr lang="en-GB" dirty="0" smtClean="0"/>
              <a:t>Options for air-cooled compressors, which produce a high hot air flow rate at a relatively low temperature are direct building heating or heat exchange to a preheating battery</a:t>
            </a:r>
          </a:p>
          <a:p>
            <a:r>
              <a:rPr lang="en-GB" dirty="0" smtClean="0"/>
              <a:t>A limiting factor is the distance between the compressors and the building that needs to be heated</a:t>
            </a:r>
          </a:p>
          <a:p>
            <a:r>
              <a:rPr lang="en-GB" dirty="0" smtClean="0"/>
              <a:t>Further more, the possibility of recovery may be limited to the colder periods of the year</a:t>
            </a:r>
            <a:endParaRPr lang="en-GB" dirty="0"/>
          </a:p>
        </p:txBody>
      </p:sp>
    </p:spTree>
    <p:extLst>
      <p:ext uri="{BB962C8B-B14F-4D97-AF65-F5344CB8AC3E}">
        <p14:creationId xmlns:p14="http://schemas.microsoft.com/office/powerpoint/2010/main" val="3962804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Water-Cooled System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cooling water from a water-cooled compressor with a temperature up to 90°C can supplement a hot water heating system</a:t>
            </a:r>
          </a:p>
          <a:p>
            <a:r>
              <a:rPr lang="en-GB" dirty="0" smtClean="0"/>
              <a:t>If the hot water is used instead for washing, cleaning or showering, a normal base load hot water boiler is still required</a:t>
            </a:r>
          </a:p>
          <a:p>
            <a:r>
              <a:rPr lang="en-GB" dirty="0" smtClean="0"/>
              <a:t>The energy recovered from the compressed air system forms a supplementary heat source that reduces the load on the boiler, saves heating fuel and could potentially result in the use of smaller boiler</a:t>
            </a:r>
            <a:endParaRPr lang="en-GB" dirty="0"/>
          </a:p>
        </p:txBody>
      </p:sp>
    </p:spTree>
    <p:extLst>
      <p:ext uri="{BB962C8B-B14F-4D97-AF65-F5344CB8AC3E}">
        <p14:creationId xmlns:p14="http://schemas.microsoft.com/office/powerpoint/2010/main" val="1508376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Compressor room ventilation</a:t>
            </a:r>
            <a:endParaRPr lang="en-GB" dirty="0"/>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Heat in the compressor room is generated from all compressors in use</a:t>
            </a:r>
          </a:p>
          <a:p>
            <a:r>
              <a:rPr lang="en-GB" dirty="0" smtClean="0"/>
              <a:t>This heat is let off by ventilating the compressor room</a:t>
            </a:r>
          </a:p>
          <a:p>
            <a:r>
              <a:rPr lang="en-GB" dirty="0" smtClean="0"/>
              <a:t>The quantity of ventilation air is determined by the size of the compressor and whether it is air or water cooled</a:t>
            </a:r>
          </a:p>
          <a:p>
            <a:r>
              <a:rPr lang="en-GB" dirty="0" smtClean="0"/>
              <a:t>The ventilation air for air cooled compressors contains close to 100% of the energy consumed by the electrical motor in the form of heat</a:t>
            </a:r>
            <a:endParaRPr lang="en-GB" dirty="0"/>
          </a:p>
        </p:txBody>
      </p:sp>
    </p:spTree>
    <p:extLst>
      <p:ext uri="{BB962C8B-B14F-4D97-AF65-F5344CB8AC3E}">
        <p14:creationId xmlns:p14="http://schemas.microsoft.com/office/powerpoint/2010/main" val="1630389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Ventilation air required</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Calculated as follows:</a:t>
                </a:r>
              </a:p>
              <a:p>
                <a:pPr marL="0" indent="0">
                  <a:buNone/>
                </a:pPr>
                <a:endParaRPr lang="en-GB" dirty="0" smtClean="0"/>
              </a:p>
              <a:p>
                <a:pPr marL="0" indent="0">
                  <a:buNone/>
                </a:pPr>
                <a:r>
                  <a:rPr lang="en-GB" dirty="0" smtClean="0"/>
                  <a:t>q</a:t>
                </a:r>
                <a:r>
                  <a:rPr lang="en-GB" baseline="-25000" dirty="0" smtClean="0"/>
                  <a:t>V</a:t>
                </a:r>
                <a:r>
                  <a:rPr lang="en-GB" dirty="0" smtClean="0"/>
                  <a:t>= </a:t>
                </a:r>
                <a14:m>
                  <m:oMath xmlns:m="http://schemas.openxmlformats.org/officeDocument/2006/math">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a:rPr>
                              <m:t>𝑃</m:t>
                            </m:r>
                          </m:e>
                          <m:sub>
                            <m:r>
                              <a:rPr lang="en-GB" b="0" i="1" smtClean="0">
                                <a:latin typeface="Cambria Math"/>
                              </a:rPr>
                              <m:t>𝑉</m:t>
                            </m:r>
                          </m:sub>
                        </m:sSub>
                      </m:num>
                      <m:den>
                        <m:r>
                          <a:rPr lang="en-GB" b="0" i="1" smtClean="0">
                            <a:latin typeface="Cambria Math"/>
                          </a:rPr>
                          <m:t>1.21 </m:t>
                        </m:r>
                        <m:r>
                          <a:rPr lang="en-GB" b="0" i="1" smtClean="0">
                            <a:latin typeface="Cambria Math"/>
                            <a:ea typeface="Cambria Math"/>
                          </a:rPr>
                          <m:t>× ∆</m:t>
                        </m:r>
                        <m:r>
                          <a:rPr lang="en-GB" b="0" i="1" smtClean="0">
                            <a:latin typeface="Cambria Math"/>
                            <a:ea typeface="Cambria Math"/>
                          </a:rPr>
                          <m:t>𝑇</m:t>
                        </m:r>
                      </m:den>
                    </m:f>
                  </m:oMath>
                </a14:m>
                <a:endParaRPr lang="en-GB" dirty="0" smtClean="0"/>
              </a:p>
              <a:p>
                <a:pPr marL="0" indent="0">
                  <a:buNone/>
                </a:pPr>
                <a:endParaRPr lang="en-GB" dirty="0" smtClean="0"/>
              </a:p>
              <a:p>
                <a:pPr marL="0" indent="0">
                  <a:buNone/>
                </a:pPr>
                <a:r>
                  <a:rPr lang="en-GB" dirty="0" err="1" smtClean="0"/>
                  <a:t>q</a:t>
                </a:r>
                <a:r>
                  <a:rPr lang="en-GB" baseline="-25000" dirty="0" err="1" smtClean="0"/>
                  <a:t>V</a:t>
                </a:r>
                <a:r>
                  <a:rPr lang="en-GB" dirty="0" smtClean="0"/>
                  <a:t> </a:t>
                </a:r>
                <a:r>
                  <a:rPr lang="en-GB" dirty="0"/>
                  <a:t>= quantity of ventilation air (m</a:t>
                </a:r>
                <a:r>
                  <a:rPr lang="en-GB" baseline="30000" dirty="0"/>
                  <a:t>3</a:t>
                </a:r>
                <a:r>
                  <a:rPr lang="en-GB" dirty="0"/>
                  <a:t>/s)</a:t>
                </a:r>
              </a:p>
              <a:p>
                <a:pPr marL="0" indent="0">
                  <a:buNone/>
                </a:pPr>
                <a:r>
                  <a:rPr lang="en-GB" dirty="0"/>
                  <a:t>P</a:t>
                </a:r>
                <a:r>
                  <a:rPr lang="en-GB" baseline="-25000" dirty="0"/>
                  <a:t>V</a:t>
                </a:r>
                <a:r>
                  <a:rPr lang="en-GB" dirty="0"/>
                  <a:t> = heat flow (kW)</a:t>
                </a:r>
              </a:p>
              <a:p>
                <a:pPr marL="0" indent="0">
                  <a:buNone/>
                </a:pPr>
                <a:r>
                  <a:rPr lang="en-GB" dirty="0"/>
                  <a:t>ΔT = permitted temperature rise (°C)</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b="-135"/>
                </a:stretch>
              </a:blipFill>
            </p:spPr>
            <p:txBody>
              <a:bodyPr/>
              <a:lstStyle/>
              <a:p>
                <a:r>
                  <a:rPr lang="en-GB">
                    <a:noFill/>
                  </a:rPr>
                  <a:t> </a:t>
                </a:r>
              </a:p>
            </p:txBody>
          </p:sp>
        </mc:Fallback>
      </mc:AlternateContent>
    </p:spTree>
    <p:extLst>
      <p:ext uri="{BB962C8B-B14F-4D97-AF65-F5344CB8AC3E}">
        <p14:creationId xmlns:p14="http://schemas.microsoft.com/office/powerpoint/2010/main" val="2061318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Compressed air distribution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Fixed compressed air distribution networks should be dimensioned so that the pressure drop in the pipes does not exceed 0.1bar between the compressor and most remote point of consumption</a:t>
            </a:r>
          </a:p>
          <a:p>
            <a:r>
              <a:rPr lang="en-GB" dirty="0" smtClean="0"/>
              <a:t>The pressure drop in connecting flexible hoses, hose couplings and other fittings must be added to this</a:t>
            </a:r>
          </a:p>
          <a:p>
            <a:r>
              <a:rPr lang="en-GB" dirty="0" smtClean="0"/>
              <a:t>It is particularly important to properly dimension these components, as the largest pressure drop frequently occurs at such connections</a:t>
            </a:r>
          </a:p>
          <a:p>
            <a:endParaRPr lang="en-GB" dirty="0"/>
          </a:p>
        </p:txBody>
      </p:sp>
    </p:spTree>
    <p:extLst>
      <p:ext uri="{BB962C8B-B14F-4D97-AF65-F5344CB8AC3E}">
        <p14:creationId xmlns:p14="http://schemas.microsoft.com/office/powerpoint/2010/main" val="1683339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Longest permitted pipe length</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04800" y="1600200"/>
                <a:ext cx="8534400" cy="4525963"/>
              </a:xfrm>
            </p:spPr>
            <p:txBody>
              <a:bodyPr>
                <a:normAutofit fontScale="92500" lnSpcReduction="10000"/>
              </a:bodyPr>
              <a:lstStyle/>
              <a:p>
                <a:pPr marL="0" indent="0">
                  <a:buNone/>
                </a:pPr>
                <a:r>
                  <a:rPr lang="en-GB" dirty="0" smtClean="0"/>
                  <a:t>I = </a:t>
                </a:r>
                <a14:m>
                  <m:oMath xmlns:m="http://schemas.openxmlformats.org/officeDocument/2006/math">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i="1" smtClean="0">
                                <a:latin typeface="Cambria Math"/>
                                <a:ea typeface="Cambria Math"/>
                              </a:rPr>
                              <m:t>∆</m:t>
                            </m:r>
                          </m:e>
                          <m:sub>
                            <m:r>
                              <a:rPr lang="en-GB" b="0" i="1" smtClean="0">
                                <a:latin typeface="Cambria Math"/>
                              </a:rPr>
                              <m:t>𝑝</m:t>
                            </m:r>
                            <m:r>
                              <a:rPr lang="en-GB" b="0" i="1" smtClean="0">
                                <a:latin typeface="Cambria Math"/>
                              </a:rPr>
                              <m:t> ×</m:t>
                            </m:r>
                          </m:sub>
                        </m:sSub>
                        <m:sSup>
                          <m:sSupPr>
                            <m:ctrlPr>
                              <a:rPr lang="en-GB" i="1" smtClean="0">
                                <a:latin typeface="Cambria Math" panose="02040503050406030204" pitchFamily="18" charset="0"/>
                              </a:rPr>
                            </m:ctrlPr>
                          </m:sSupPr>
                          <m:e>
                            <m:r>
                              <a:rPr lang="en-GB" b="0" i="1" smtClean="0">
                                <a:latin typeface="Cambria Math"/>
                              </a:rPr>
                              <m:t>𝑑</m:t>
                            </m:r>
                          </m:e>
                          <m:sup>
                            <m:r>
                              <a:rPr lang="en-GB" b="0" i="1" smtClean="0">
                                <a:latin typeface="Cambria Math"/>
                              </a:rPr>
                              <m:t>5</m:t>
                            </m:r>
                          </m:sup>
                        </m:sSup>
                        <m:r>
                          <a:rPr lang="en-GB" i="1" smtClean="0">
                            <a:latin typeface="Cambria Math"/>
                            <a:ea typeface="Cambria Math"/>
                          </a:rPr>
                          <m:t>×</m:t>
                        </m:r>
                        <m:r>
                          <a:rPr lang="en-GB" b="0" i="1" smtClean="0">
                            <a:latin typeface="Cambria Math"/>
                            <a:ea typeface="Cambria Math"/>
                          </a:rPr>
                          <m:t>𝑝</m:t>
                        </m:r>
                      </m:num>
                      <m:den>
                        <m:r>
                          <a:rPr lang="en-GB" b="0" i="1" smtClean="0">
                            <a:latin typeface="Cambria Math"/>
                          </a:rPr>
                          <m:t>450 </m:t>
                        </m:r>
                        <m:r>
                          <a:rPr lang="en-GB" b="0" i="1" smtClean="0">
                            <a:latin typeface="Cambria Math"/>
                            <a:ea typeface="Cambria Math"/>
                          </a:rPr>
                          <m:t>× </m:t>
                        </m:r>
                        <m:sSub>
                          <m:sSubPr>
                            <m:ctrlPr>
                              <a:rPr lang="en-GB" b="0" i="1" smtClean="0">
                                <a:latin typeface="Cambria Math" panose="02040503050406030204" pitchFamily="18" charset="0"/>
                                <a:ea typeface="Cambria Math"/>
                              </a:rPr>
                            </m:ctrlPr>
                          </m:sSubPr>
                          <m:e>
                            <m:r>
                              <a:rPr lang="en-GB" b="0" i="1" smtClean="0">
                                <a:latin typeface="Cambria Math"/>
                                <a:ea typeface="Cambria Math"/>
                              </a:rPr>
                              <m:t>𝑞</m:t>
                            </m:r>
                          </m:e>
                          <m:sub>
                            <m:r>
                              <a:rPr lang="en-GB" b="0" i="1" smtClean="0">
                                <a:latin typeface="Cambria Math"/>
                                <a:ea typeface="Cambria Math"/>
                              </a:rPr>
                              <m:t>𝑐</m:t>
                            </m:r>
                            <m:sSup>
                              <m:sSupPr>
                                <m:ctrlPr>
                                  <a:rPr lang="en-GB" b="0" i="1" smtClean="0">
                                    <a:latin typeface="Cambria Math" panose="02040503050406030204" pitchFamily="18" charset="0"/>
                                    <a:ea typeface="Cambria Math"/>
                                  </a:rPr>
                                </m:ctrlPr>
                              </m:sSupPr>
                              <m:e/>
                              <m:sup>
                                <m:r>
                                  <a:rPr lang="en-GB" b="0" i="1" smtClean="0">
                                    <a:latin typeface="Cambria Math"/>
                                    <a:ea typeface="Cambria Math"/>
                                  </a:rPr>
                                  <m:t>1.85</m:t>
                                </m:r>
                              </m:sup>
                            </m:sSup>
                          </m:sub>
                        </m:sSub>
                      </m:den>
                    </m:f>
                  </m:oMath>
                </a14:m>
                <a:endParaRPr lang="en-GB" dirty="0" smtClean="0"/>
              </a:p>
              <a:p>
                <a:pPr marL="0" indent="0">
                  <a:buNone/>
                </a:pPr>
                <a:endParaRPr lang="en-GB" dirty="0"/>
              </a:p>
              <a:p>
                <a:pPr marL="0" indent="0">
                  <a:buNone/>
                </a:pPr>
                <a:r>
                  <a:rPr lang="en-GB" dirty="0"/>
                  <a:t>I = overall pipe length (m)</a:t>
                </a:r>
              </a:p>
              <a:p>
                <a:pPr marL="0" indent="0">
                  <a:buNone/>
                </a:pPr>
                <a:r>
                  <a:rPr lang="en-GB" dirty="0"/>
                  <a:t>Δ</a:t>
                </a:r>
                <a:r>
                  <a:rPr lang="en-GB" baseline="-25000" dirty="0"/>
                  <a:t>P</a:t>
                </a:r>
                <a:r>
                  <a:rPr lang="en-GB" dirty="0"/>
                  <a:t> = permitted pressure drop in the network (bar)</a:t>
                </a:r>
              </a:p>
              <a:p>
                <a:pPr marL="0" indent="0">
                  <a:buNone/>
                </a:pPr>
                <a:r>
                  <a:rPr lang="en-GB" dirty="0"/>
                  <a:t>p = absolute inlet pressure (bar)</a:t>
                </a:r>
              </a:p>
              <a:p>
                <a:pPr marL="0" indent="0">
                  <a:buNone/>
                </a:pPr>
                <a:r>
                  <a:rPr lang="en-GB" dirty="0"/>
                  <a:t>q</a:t>
                </a:r>
                <a:r>
                  <a:rPr lang="en-GB" baseline="-25000" dirty="0"/>
                  <a:t>c</a:t>
                </a:r>
                <a:r>
                  <a:rPr lang="en-GB" dirty="0"/>
                  <a:t> = compressor free air delivery (L/S)</a:t>
                </a:r>
              </a:p>
              <a:p>
                <a:pPr marL="0" indent="0">
                  <a:buNone/>
                </a:pPr>
                <a:r>
                  <a:rPr lang="en-GB" dirty="0"/>
                  <a:t>d = internal pipe diameter (mm)</a:t>
                </a:r>
              </a:p>
              <a:p>
                <a:pPr marL="0" indent="0">
                  <a:buNone/>
                </a:pPr>
                <a:r>
                  <a:rPr lang="en-GB" dirty="0" smtClean="0"/>
                  <a:t> </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04800" y="1600200"/>
                <a:ext cx="8534400" cy="4525963"/>
              </a:xfrm>
              <a:blipFill rotWithShape="1">
                <a:blip r:embed="rId2"/>
                <a:stretch>
                  <a:fillRect l="-1643"/>
                </a:stretch>
              </a:blipFill>
            </p:spPr>
            <p:txBody>
              <a:bodyPr/>
              <a:lstStyle/>
              <a:p>
                <a:r>
                  <a:rPr lang="en-GB">
                    <a:noFill/>
                  </a:rPr>
                  <a:t> </a:t>
                </a:r>
              </a:p>
            </p:txBody>
          </p:sp>
        </mc:Fallback>
      </mc:AlternateContent>
    </p:spTree>
    <p:extLst>
      <p:ext uri="{BB962C8B-B14F-4D97-AF65-F5344CB8AC3E}">
        <p14:creationId xmlns:p14="http://schemas.microsoft.com/office/powerpoint/2010/main" val="2000640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a:t>
            </a:r>
            <a:endParaRPr lang="en-GB" dirty="0"/>
          </a:p>
        </p:txBody>
      </p:sp>
      <p:sp>
        <p:nvSpPr>
          <p:cNvPr id="3" name="Content Placeholder 2"/>
          <p:cNvSpPr>
            <a:spLocks noGrp="1"/>
          </p:cNvSpPr>
          <p:nvPr>
            <p:ph idx="1"/>
          </p:nvPr>
        </p:nvSpPr>
        <p:spPr>
          <a:xfrm>
            <a:off x="457200" y="1600200"/>
            <a:ext cx="8229600" cy="4953000"/>
          </a:xfrm>
        </p:spPr>
        <p:txBody>
          <a:bodyPr>
            <a:normAutofit lnSpcReduction="10000"/>
          </a:bodyPr>
          <a:lstStyle/>
          <a:p>
            <a:r>
              <a:rPr lang="en-GB" dirty="0" smtClean="0"/>
              <a:t>The air receiver forms a buffer storage area for the compressed air, balances pulsations from the compressor, cools the air and collects condensation</a:t>
            </a:r>
          </a:p>
          <a:p>
            <a:r>
              <a:rPr lang="en-GB" dirty="0" smtClean="0"/>
              <a:t>Consequently, the air receiver must be fitted with a condensate drain device</a:t>
            </a:r>
          </a:p>
          <a:p>
            <a:r>
              <a:rPr lang="en-GB" dirty="0" smtClean="0"/>
              <a:t>The following relation applies when dimensioning the receiver’s volume.  Note that the relation only applies for compressors with offloading/loading regulation</a:t>
            </a:r>
            <a:endParaRPr lang="en-GB" dirty="0"/>
          </a:p>
        </p:txBody>
      </p:sp>
    </p:spTree>
    <p:extLst>
      <p:ext uri="{BB962C8B-B14F-4D97-AF65-F5344CB8AC3E}">
        <p14:creationId xmlns:p14="http://schemas.microsoft.com/office/powerpoint/2010/main" val="293524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a:t>
            </a:r>
            <a:endParaRPr lang="en-GB" dirty="0"/>
          </a:p>
        </p:txBody>
      </p:sp>
      <p:sp>
        <p:nvSpPr>
          <p:cNvPr id="3" name="Content Placeholder 2"/>
          <p:cNvSpPr>
            <a:spLocks noGrp="1"/>
          </p:cNvSpPr>
          <p:nvPr>
            <p:ph idx="1"/>
          </p:nvPr>
        </p:nvSpPr>
        <p:spPr/>
        <p:txBody>
          <a:bodyPr/>
          <a:lstStyle/>
          <a:p>
            <a:r>
              <a:rPr lang="en-GB" dirty="0" smtClean="0"/>
              <a:t>The air receiver is always dimensioned on the basis of the largest compressor when a system contains several compressors</a:t>
            </a:r>
            <a:endParaRPr lang="en-GB" dirty="0"/>
          </a:p>
        </p:txBody>
      </p:sp>
    </p:spTree>
    <p:extLst>
      <p:ext uri="{BB962C8B-B14F-4D97-AF65-F5344CB8AC3E}">
        <p14:creationId xmlns:p14="http://schemas.microsoft.com/office/powerpoint/2010/main" val="493665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a:t>
            </a:r>
            <a:endParaRPr lang="en-GB" dirty="0"/>
          </a:p>
        </p:txBody>
      </p:sp>
      <p:sp>
        <p:nvSpPr>
          <p:cNvPr id="3" name="Content Placeholder 2"/>
          <p:cNvSpPr>
            <a:spLocks noGrp="1"/>
          </p:cNvSpPr>
          <p:nvPr>
            <p:ph idx="1"/>
          </p:nvPr>
        </p:nvSpPr>
        <p:spPr/>
        <p:txBody>
          <a:bodyPr/>
          <a:lstStyle/>
          <a:p>
            <a:endParaRPr lang="en-GB" dirty="0"/>
          </a:p>
        </p:txBody>
      </p:sp>
      <p:sp>
        <p:nvSpPr>
          <p:cNvPr id="4" name="Oval 3"/>
          <p:cNvSpPr/>
          <p:nvPr/>
        </p:nvSpPr>
        <p:spPr>
          <a:xfrm>
            <a:off x="3124200" y="1676400"/>
            <a:ext cx="1905000" cy="1676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Air Receiver</a:t>
            </a:r>
            <a:endParaRPr lang="en-GB" sz="2400" dirty="0"/>
          </a:p>
        </p:txBody>
      </p:sp>
      <p:sp>
        <p:nvSpPr>
          <p:cNvPr id="5" name="Rectangle 4"/>
          <p:cNvSpPr/>
          <p:nvPr/>
        </p:nvSpPr>
        <p:spPr>
          <a:xfrm>
            <a:off x="533400" y="4076700"/>
            <a:ext cx="1953491" cy="167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5m</a:t>
            </a:r>
            <a:r>
              <a:rPr lang="en-GB" sz="2800" baseline="30000" dirty="0" smtClean="0"/>
              <a:t>3</a:t>
            </a:r>
            <a:r>
              <a:rPr lang="en-GB" sz="2800" dirty="0" smtClean="0"/>
              <a:t>/min compressor 1</a:t>
            </a:r>
            <a:endParaRPr lang="en-GB" sz="2800" dirty="0"/>
          </a:p>
        </p:txBody>
      </p:sp>
      <p:sp>
        <p:nvSpPr>
          <p:cNvPr id="6" name="Rectangle 5"/>
          <p:cNvSpPr/>
          <p:nvPr/>
        </p:nvSpPr>
        <p:spPr>
          <a:xfrm>
            <a:off x="3200400" y="4042064"/>
            <a:ext cx="1905000" cy="167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15m</a:t>
            </a:r>
            <a:r>
              <a:rPr lang="en-GB" sz="2800" baseline="30000" dirty="0" smtClean="0"/>
              <a:t>3</a:t>
            </a:r>
            <a:r>
              <a:rPr lang="en-GB" sz="2800" dirty="0" smtClean="0"/>
              <a:t>/m compressor 2</a:t>
            </a:r>
            <a:endParaRPr lang="en-GB" sz="2800" dirty="0"/>
          </a:p>
        </p:txBody>
      </p:sp>
      <p:sp>
        <p:nvSpPr>
          <p:cNvPr id="7" name="Rectangle 6"/>
          <p:cNvSpPr/>
          <p:nvPr/>
        </p:nvSpPr>
        <p:spPr>
          <a:xfrm>
            <a:off x="5638800" y="4038600"/>
            <a:ext cx="2057400" cy="1679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7m</a:t>
            </a:r>
            <a:r>
              <a:rPr lang="en-GB" sz="2800" baseline="30000" dirty="0" smtClean="0"/>
              <a:t>3</a:t>
            </a:r>
            <a:r>
              <a:rPr lang="en-GB" sz="2800" dirty="0" smtClean="0"/>
              <a:t>/m compressor 3</a:t>
            </a:r>
            <a:endParaRPr lang="en-GB" sz="2800" dirty="0"/>
          </a:p>
        </p:txBody>
      </p:sp>
      <p:cxnSp>
        <p:nvCxnSpPr>
          <p:cNvPr id="9" name="Straight Connector 8"/>
          <p:cNvCxnSpPr/>
          <p:nvPr/>
        </p:nvCxnSpPr>
        <p:spPr>
          <a:xfrm>
            <a:off x="1510145" y="3657600"/>
            <a:ext cx="53478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endCxn id="5" idx="0"/>
          </p:cNvCxnSpPr>
          <p:nvPr/>
        </p:nvCxnSpPr>
        <p:spPr>
          <a:xfrm>
            <a:off x="1510145" y="3657600"/>
            <a:ext cx="1" cy="4191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858000" y="3657600"/>
            <a:ext cx="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114800" y="3352800"/>
            <a:ext cx="0" cy="6858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951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Air  Receiver Volume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endParaRPr lang="en-GB" dirty="0" smtClean="0"/>
              </a:p>
              <a:p>
                <a:pPr marL="0" indent="0">
                  <a:buNone/>
                </a:pPr>
                <a:endParaRPr lang="en-GB" dirty="0"/>
              </a:p>
              <a:p>
                <a:pPr marL="0" indent="0" algn="ctr">
                  <a:buNone/>
                </a:pPr>
                <a:r>
                  <a:rPr lang="en-GB" sz="4400" dirty="0" smtClean="0"/>
                  <a:t>V = </a:t>
                </a:r>
                <a14:m>
                  <m:oMath xmlns:m="http://schemas.openxmlformats.org/officeDocument/2006/math">
                    <m:f>
                      <m:fPr>
                        <m:ctrlPr>
                          <a:rPr lang="en-GB" sz="4400" i="1" smtClean="0">
                            <a:latin typeface="Cambria Math" panose="02040503050406030204" pitchFamily="18" charset="0"/>
                          </a:rPr>
                        </m:ctrlPr>
                      </m:fPr>
                      <m:num>
                        <m:r>
                          <a:rPr lang="en-GB" sz="4400" b="0" i="1" smtClean="0">
                            <a:latin typeface="Cambria Math"/>
                          </a:rPr>
                          <m:t>0.25 </m:t>
                        </m:r>
                        <m:r>
                          <a:rPr lang="en-GB" sz="4400" b="0" i="1" smtClean="0">
                            <a:latin typeface="Cambria Math"/>
                            <a:ea typeface="Cambria Math"/>
                          </a:rPr>
                          <m:t>× </m:t>
                        </m:r>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𝑞</m:t>
                            </m:r>
                          </m:e>
                          <m:sub>
                            <m:r>
                              <a:rPr lang="en-GB" sz="4400" b="0" i="1" smtClean="0">
                                <a:latin typeface="Cambria Math"/>
                                <a:ea typeface="Cambria Math"/>
                              </a:rPr>
                              <m:t>𝑐</m:t>
                            </m:r>
                          </m:sub>
                        </m:sSub>
                        <m:r>
                          <a:rPr lang="en-GB" sz="4400" b="0" i="1" smtClean="0">
                            <a:latin typeface="Cambria Math"/>
                            <a:ea typeface="Cambria Math"/>
                          </a:rPr>
                          <m:t>× </m:t>
                        </m:r>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𝑃</m:t>
                            </m:r>
                          </m:e>
                          <m:sub>
                            <m:r>
                              <a:rPr lang="en-GB" sz="4400" b="0" i="1" smtClean="0">
                                <a:latin typeface="Cambria Math"/>
                                <a:ea typeface="Cambria Math"/>
                              </a:rPr>
                              <m:t>1</m:t>
                            </m:r>
                          </m:sub>
                        </m:sSub>
                        <m:r>
                          <a:rPr lang="en-GB" sz="4400" b="0" i="1" smtClean="0">
                            <a:latin typeface="Cambria Math"/>
                            <a:ea typeface="Cambria Math"/>
                          </a:rPr>
                          <m:t> × </m:t>
                        </m:r>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𝑇</m:t>
                            </m:r>
                          </m:e>
                          <m:sub>
                            <m:r>
                              <a:rPr lang="en-GB" sz="4400" b="0" i="1" smtClean="0">
                                <a:latin typeface="Cambria Math"/>
                                <a:ea typeface="Cambria Math"/>
                              </a:rPr>
                              <m:t>𝑂</m:t>
                            </m:r>
                          </m:sub>
                        </m:sSub>
                      </m:num>
                      <m:den>
                        <m:sSub>
                          <m:sSubPr>
                            <m:ctrlPr>
                              <a:rPr lang="en-GB" sz="4400" i="1" smtClean="0">
                                <a:latin typeface="Cambria Math" panose="02040503050406030204" pitchFamily="18" charset="0"/>
                              </a:rPr>
                            </m:ctrlPr>
                          </m:sSubPr>
                          <m:e>
                            <m:r>
                              <a:rPr lang="en-GB" sz="4400" b="0" i="1" smtClean="0">
                                <a:latin typeface="Cambria Math"/>
                              </a:rPr>
                              <m:t>𝐹</m:t>
                            </m:r>
                          </m:e>
                          <m:sub>
                            <m:r>
                              <a:rPr lang="en-GB" sz="4400" b="0" i="1" smtClean="0">
                                <a:latin typeface="Cambria Math"/>
                              </a:rPr>
                              <m:t>𝑚𝑎𝑥</m:t>
                            </m:r>
                          </m:sub>
                        </m:sSub>
                        <m:r>
                          <a:rPr lang="en-GB" sz="4400" b="0" i="1" smtClean="0">
                            <a:latin typeface="Cambria Math"/>
                          </a:rPr>
                          <m:t> </m:t>
                        </m:r>
                        <m:r>
                          <a:rPr lang="en-GB" sz="4400" b="0" i="1" smtClean="0">
                            <a:latin typeface="Cambria Math"/>
                            <a:ea typeface="Cambria Math"/>
                          </a:rPr>
                          <m:t>×</m:t>
                        </m:r>
                        <m:d>
                          <m:dPr>
                            <m:ctrlPr>
                              <a:rPr lang="en-GB" sz="4400" b="0" i="1" smtClean="0">
                                <a:latin typeface="Cambria Math" panose="02040503050406030204" pitchFamily="18" charset="0"/>
                                <a:ea typeface="Cambria Math"/>
                              </a:rPr>
                            </m:ctrlPr>
                          </m:dPr>
                          <m:e>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𝑃</m:t>
                                </m:r>
                              </m:e>
                              <m:sub>
                                <m:r>
                                  <a:rPr lang="en-GB" sz="4400" b="0" i="1" smtClean="0">
                                    <a:latin typeface="Cambria Math"/>
                                    <a:ea typeface="Cambria Math"/>
                                  </a:rPr>
                                  <m:t>𝑈</m:t>
                                </m:r>
                              </m:sub>
                            </m:sSub>
                            <m:r>
                              <a:rPr lang="en-GB" sz="4400" b="0" i="1" smtClean="0">
                                <a:latin typeface="Cambria Math"/>
                                <a:ea typeface="Cambria Math"/>
                              </a:rPr>
                              <m:t> − </m:t>
                            </m:r>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𝑃</m:t>
                                </m:r>
                              </m:e>
                              <m:sub>
                                <m:r>
                                  <a:rPr lang="en-GB" sz="4400" b="0" i="1" smtClean="0">
                                    <a:latin typeface="Cambria Math"/>
                                    <a:ea typeface="Cambria Math"/>
                                  </a:rPr>
                                  <m:t>𝐿</m:t>
                                </m:r>
                              </m:sub>
                            </m:sSub>
                          </m:e>
                        </m:d>
                        <m:r>
                          <a:rPr lang="en-GB" sz="4400" b="0" i="1" smtClean="0">
                            <a:latin typeface="Cambria Math"/>
                            <a:ea typeface="Cambria Math"/>
                          </a:rPr>
                          <m:t>× </m:t>
                        </m:r>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𝑇</m:t>
                            </m:r>
                          </m:e>
                          <m:sub>
                            <m:r>
                              <a:rPr lang="en-GB" sz="4400" b="0" i="1" smtClean="0">
                                <a:latin typeface="Cambria Math"/>
                                <a:ea typeface="Cambria Math"/>
                              </a:rPr>
                              <m:t>1</m:t>
                            </m:r>
                          </m:sub>
                        </m:sSub>
                      </m:den>
                    </m:f>
                  </m:oMath>
                </a14:m>
                <a:endParaRPr lang="en-GB" sz="4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496267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Air Receiver Volume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V = air receiver volume (L)</a:t>
            </a:r>
          </a:p>
          <a:p>
            <a:pPr marL="0" indent="0">
              <a:buNone/>
            </a:pPr>
            <a:r>
              <a:rPr lang="en-GB" dirty="0"/>
              <a:t>q</a:t>
            </a:r>
            <a:r>
              <a:rPr lang="en-GB" baseline="-25000" dirty="0"/>
              <a:t>c</a:t>
            </a:r>
            <a:r>
              <a:rPr lang="en-GB" dirty="0"/>
              <a:t> = compressor free air delivery (L/S)</a:t>
            </a:r>
          </a:p>
          <a:p>
            <a:pPr marL="0" indent="0">
              <a:buNone/>
            </a:pPr>
            <a:r>
              <a:rPr lang="en-GB" dirty="0"/>
              <a:t>P</a:t>
            </a:r>
            <a:r>
              <a:rPr lang="en-GB" baseline="-25000" dirty="0"/>
              <a:t>1</a:t>
            </a:r>
            <a:r>
              <a:rPr lang="en-GB" dirty="0"/>
              <a:t> = compressor inlet pressure (bar(a))</a:t>
            </a:r>
          </a:p>
          <a:p>
            <a:pPr marL="0" indent="0">
              <a:buNone/>
            </a:pPr>
            <a:r>
              <a:rPr lang="en-GB" dirty="0"/>
              <a:t>T</a:t>
            </a:r>
            <a:r>
              <a:rPr lang="en-GB" baseline="-25000" dirty="0"/>
              <a:t>1</a:t>
            </a:r>
            <a:r>
              <a:rPr lang="en-GB" dirty="0"/>
              <a:t> = compressor maximum inlet temperature (K)</a:t>
            </a:r>
          </a:p>
          <a:p>
            <a:pPr marL="0" indent="0">
              <a:buNone/>
            </a:pPr>
            <a:r>
              <a:rPr lang="en-GB" dirty="0"/>
              <a:t>T</a:t>
            </a:r>
            <a:r>
              <a:rPr lang="en-GB" baseline="-25000" dirty="0"/>
              <a:t>0</a:t>
            </a:r>
            <a:r>
              <a:rPr lang="en-GB" dirty="0"/>
              <a:t> = compressor air temperature in receiver (K)</a:t>
            </a:r>
          </a:p>
          <a:p>
            <a:pPr marL="0" indent="0">
              <a:buNone/>
            </a:pPr>
            <a:r>
              <a:rPr lang="en-GB" dirty="0"/>
              <a:t>(P</a:t>
            </a:r>
            <a:r>
              <a:rPr lang="en-GB" baseline="-25000" dirty="0"/>
              <a:t>U</a:t>
            </a:r>
            <a:r>
              <a:rPr lang="en-GB" dirty="0"/>
              <a:t> – P</a:t>
            </a:r>
            <a:r>
              <a:rPr lang="en-GB" baseline="-25000" dirty="0"/>
              <a:t>L</a:t>
            </a:r>
            <a:r>
              <a:rPr lang="en-GB" dirty="0"/>
              <a:t>) = set pressure difference between load and unload</a:t>
            </a:r>
          </a:p>
          <a:p>
            <a:pPr marL="0" indent="0">
              <a:buNone/>
            </a:pPr>
            <a:r>
              <a:rPr lang="en-GB" dirty="0" err="1"/>
              <a:t>F</a:t>
            </a:r>
            <a:r>
              <a:rPr lang="en-GB" baseline="-25000" dirty="0" err="1"/>
              <a:t>max</a:t>
            </a:r>
            <a:r>
              <a:rPr lang="en-GB" dirty="0"/>
              <a:t> = maximum loading frequency</a:t>
            </a:r>
          </a:p>
          <a:p>
            <a:endParaRPr lang="en-GB" dirty="0"/>
          </a:p>
        </p:txBody>
      </p:sp>
    </p:spTree>
    <p:extLst>
      <p:ext uri="{BB962C8B-B14F-4D97-AF65-F5344CB8AC3E}">
        <p14:creationId xmlns:p14="http://schemas.microsoft.com/office/powerpoint/2010/main" val="394339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 Volume</a:t>
            </a:r>
            <a:endParaRPr lang="en-GB" dirty="0"/>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r>
              <a:rPr lang="en-GB" dirty="0" smtClean="0"/>
              <a:t>For compressors with variable speed control (VSD) the required air receiver volume is substantially reduced</a:t>
            </a:r>
          </a:p>
          <a:p>
            <a:r>
              <a:rPr lang="en-GB" dirty="0" smtClean="0"/>
              <a:t>When using the above formula, </a:t>
            </a:r>
            <a:r>
              <a:rPr lang="en-GB" dirty="0" err="1" smtClean="0"/>
              <a:t>q</a:t>
            </a:r>
            <a:r>
              <a:rPr lang="en-GB" baseline="-25000" dirty="0" err="1" smtClean="0"/>
              <a:t>C</a:t>
            </a:r>
            <a:r>
              <a:rPr lang="en-GB" dirty="0" smtClean="0"/>
              <a:t> should be considered as the free air delivery (FAD) at minimum speed</a:t>
            </a:r>
          </a:p>
          <a:p>
            <a:r>
              <a:rPr lang="en-GB" dirty="0" smtClean="0"/>
              <a:t>When the demand for compressed air requires large quantities over short periods of time, it is not economically viable to dimension the compressor or pipe network exclusively for this extreme air consumption pattern</a:t>
            </a:r>
          </a:p>
          <a:p>
            <a:pPr marL="0" indent="0">
              <a:buNone/>
            </a:pPr>
            <a:endParaRPr lang="en-GB" dirty="0" smtClean="0"/>
          </a:p>
        </p:txBody>
      </p:sp>
    </p:spTree>
    <p:extLst>
      <p:ext uri="{BB962C8B-B14F-4D97-AF65-F5344CB8AC3E}">
        <p14:creationId xmlns:p14="http://schemas.microsoft.com/office/powerpoint/2010/main" val="568674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Receiver Volume</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A separate air receiver should be placed near the consumer point and dimensioned according to the maximum air output </a:t>
            </a:r>
          </a:p>
          <a:p>
            <a:r>
              <a:rPr lang="en-GB" dirty="0" smtClean="0"/>
              <a:t>In more extreme cases, a smaller, high pressure compressor is used together with a large receiver to meet short-term, high volume air requirements at long intervals</a:t>
            </a:r>
          </a:p>
          <a:p>
            <a:r>
              <a:rPr lang="en-GB" dirty="0" smtClean="0"/>
              <a:t>Here the compressor is dimensioned to satisfy mean consumption</a:t>
            </a:r>
            <a:endParaRPr lang="en-GB" dirty="0"/>
          </a:p>
        </p:txBody>
      </p:sp>
    </p:spTree>
    <p:extLst>
      <p:ext uri="{BB962C8B-B14F-4D97-AF65-F5344CB8AC3E}">
        <p14:creationId xmlns:p14="http://schemas.microsoft.com/office/powerpoint/2010/main" val="316580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Air Receiver Volume Intermittent Output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The following relationship applies for such a receiver</a:t>
                </a:r>
              </a:p>
              <a:p>
                <a:pPr marL="0" indent="0">
                  <a:buNone/>
                </a:pPr>
                <a:endParaRPr lang="en-GB" dirty="0"/>
              </a:p>
              <a:p>
                <a:pPr marL="0" indent="0" algn="ctr">
                  <a:buNone/>
                </a:pPr>
                <a:r>
                  <a:rPr lang="en-GB" sz="4400" dirty="0" smtClean="0"/>
                  <a:t>V = </a:t>
                </a:r>
                <a14:m>
                  <m:oMath xmlns:m="http://schemas.openxmlformats.org/officeDocument/2006/math">
                    <m:f>
                      <m:fPr>
                        <m:ctrlPr>
                          <a:rPr lang="en-GB" sz="4400" i="1" smtClean="0">
                            <a:latin typeface="Cambria Math" panose="02040503050406030204" pitchFamily="18" charset="0"/>
                          </a:rPr>
                        </m:ctrlPr>
                      </m:fPr>
                      <m:num>
                        <m:r>
                          <a:rPr lang="en-GB" sz="4400" b="0" i="1" smtClean="0">
                            <a:latin typeface="Cambria Math"/>
                          </a:rPr>
                          <m:t>𝑞</m:t>
                        </m:r>
                        <m:r>
                          <a:rPr lang="en-GB" sz="4400" b="0" i="1" smtClean="0">
                            <a:latin typeface="Cambria Math"/>
                          </a:rPr>
                          <m:t> ×</m:t>
                        </m:r>
                        <m:r>
                          <a:rPr lang="en-GB" sz="4400" b="0" i="1" smtClean="0">
                            <a:latin typeface="Cambria Math"/>
                            <a:ea typeface="Cambria Math"/>
                          </a:rPr>
                          <m:t>𝑡</m:t>
                        </m:r>
                      </m:num>
                      <m:den>
                        <m:sSub>
                          <m:sSubPr>
                            <m:ctrlPr>
                              <a:rPr lang="en-GB" sz="4400" i="1" smtClean="0">
                                <a:latin typeface="Cambria Math" panose="02040503050406030204" pitchFamily="18" charset="0"/>
                              </a:rPr>
                            </m:ctrlPr>
                          </m:sSubPr>
                          <m:e>
                            <m:r>
                              <a:rPr lang="en-GB" sz="4400" b="0" i="1" smtClean="0">
                                <a:latin typeface="Cambria Math"/>
                              </a:rPr>
                              <m:t>𝑃</m:t>
                            </m:r>
                          </m:e>
                          <m:sub>
                            <m:r>
                              <a:rPr lang="en-GB" sz="4400" b="0" i="1" smtClean="0">
                                <a:latin typeface="Cambria Math"/>
                              </a:rPr>
                              <m:t>1</m:t>
                            </m:r>
                          </m:sub>
                        </m:sSub>
                        <m:r>
                          <a:rPr lang="en-GB" sz="4400" i="1" smtClean="0">
                            <a:latin typeface="Cambria Math"/>
                            <a:ea typeface="Cambria Math"/>
                          </a:rPr>
                          <m:t>×</m:t>
                        </m:r>
                        <m:r>
                          <a:rPr lang="en-GB" sz="4400" b="0" i="1" smtClean="0">
                            <a:latin typeface="Cambria Math"/>
                            <a:ea typeface="Cambria Math"/>
                          </a:rPr>
                          <m:t> </m:t>
                        </m:r>
                        <m:sSub>
                          <m:sSubPr>
                            <m:ctrlPr>
                              <a:rPr lang="en-GB" sz="4400" b="0" i="1" smtClean="0">
                                <a:latin typeface="Cambria Math" panose="02040503050406030204" pitchFamily="18" charset="0"/>
                                <a:ea typeface="Cambria Math"/>
                              </a:rPr>
                            </m:ctrlPr>
                          </m:sSubPr>
                          <m:e>
                            <m:r>
                              <a:rPr lang="en-GB" sz="4400" b="0" i="1" smtClean="0">
                                <a:latin typeface="Cambria Math"/>
                                <a:ea typeface="Cambria Math"/>
                              </a:rPr>
                              <m:t>𝑃</m:t>
                            </m:r>
                          </m:e>
                          <m:sub>
                            <m:r>
                              <a:rPr lang="en-GB" sz="4400" b="0" i="1" smtClean="0">
                                <a:latin typeface="Cambria Math"/>
                                <a:ea typeface="Cambria Math"/>
                              </a:rPr>
                              <m:t>2</m:t>
                            </m:r>
                          </m:sub>
                        </m:sSub>
                      </m:den>
                    </m:f>
                  </m:oMath>
                </a14:m>
                <a:endParaRPr lang="en-GB" sz="4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105030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Air Receiver Volume Intermittent Output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V = air receiver volume (L)</a:t>
            </a:r>
          </a:p>
          <a:p>
            <a:pPr marL="0" indent="0">
              <a:buNone/>
            </a:pPr>
            <a:r>
              <a:rPr lang="en-GB" dirty="0"/>
              <a:t>q = air flow during emptying phase (l/s)</a:t>
            </a:r>
          </a:p>
          <a:p>
            <a:pPr marL="0" indent="0">
              <a:buNone/>
            </a:pPr>
            <a:r>
              <a:rPr lang="en-GB" dirty="0"/>
              <a:t>t = length of the emptying phase (s)</a:t>
            </a:r>
          </a:p>
          <a:p>
            <a:pPr marL="0" indent="0">
              <a:buNone/>
            </a:pPr>
            <a:r>
              <a:rPr lang="en-GB" dirty="0"/>
              <a:t>P</a:t>
            </a:r>
            <a:r>
              <a:rPr lang="en-GB" baseline="-25000" dirty="0"/>
              <a:t>1</a:t>
            </a:r>
            <a:r>
              <a:rPr lang="en-GB" dirty="0"/>
              <a:t> = normal working pressure in the </a:t>
            </a:r>
            <a:r>
              <a:rPr lang="en-GB" dirty="0" smtClean="0"/>
              <a:t>network</a:t>
            </a:r>
          </a:p>
          <a:p>
            <a:pPr marL="0" indent="0">
              <a:buNone/>
            </a:pPr>
            <a:r>
              <a:rPr lang="en-GB" dirty="0"/>
              <a:t> </a:t>
            </a:r>
            <a:r>
              <a:rPr lang="en-GB" dirty="0" smtClean="0"/>
              <a:t>       (bar)</a:t>
            </a:r>
            <a:endParaRPr lang="en-GB" dirty="0"/>
          </a:p>
          <a:p>
            <a:pPr marL="0" indent="0">
              <a:buNone/>
            </a:pPr>
            <a:r>
              <a:rPr lang="en-GB" dirty="0"/>
              <a:t>P</a:t>
            </a:r>
            <a:r>
              <a:rPr lang="en-GB" baseline="-25000" dirty="0"/>
              <a:t>2</a:t>
            </a:r>
            <a:r>
              <a:rPr lang="en-GB" dirty="0"/>
              <a:t> = minimum pressure for the </a:t>
            </a:r>
            <a:r>
              <a:rPr lang="en-GB" dirty="0" smtClean="0"/>
              <a:t>consumer’s</a:t>
            </a:r>
          </a:p>
          <a:p>
            <a:pPr marL="0" indent="0">
              <a:buNone/>
            </a:pPr>
            <a:r>
              <a:rPr lang="en-GB" dirty="0"/>
              <a:t> </a:t>
            </a:r>
            <a:r>
              <a:rPr lang="en-GB" dirty="0" smtClean="0"/>
              <a:t>       function (bar)</a:t>
            </a:r>
            <a:endParaRPr lang="en-GB" dirty="0"/>
          </a:p>
          <a:p>
            <a:pPr marL="0" indent="0">
              <a:buNone/>
            </a:pPr>
            <a:r>
              <a:rPr lang="en-GB" dirty="0"/>
              <a:t>L = filling phase air requirement (l/work cycle)</a:t>
            </a:r>
          </a:p>
          <a:p>
            <a:endParaRPr lang="en-GB" dirty="0"/>
          </a:p>
        </p:txBody>
      </p:sp>
    </p:spTree>
    <p:extLst>
      <p:ext uri="{BB962C8B-B14F-4D97-AF65-F5344CB8AC3E}">
        <p14:creationId xmlns:p14="http://schemas.microsoft.com/office/powerpoint/2010/main" val="2446100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Dimensioning the Compressed Air Network</a:t>
            </a:r>
            <a:endParaRPr lang="en-GB" dirty="0"/>
          </a:p>
        </p:txBody>
      </p:sp>
      <p:sp>
        <p:nvSpPr>
          <p:cNvPr id="3" name="Content Placeholder 2"/>
          <p:cNvSpPr>
            <a:spLocks noGrp="1"/>
          </p:cNvSpPr>
          <p:nvPr>
            <p:ph idx="1"/>
          </p:nvPr>
        </p:nvSpPr>
        <p:spPr>
          <a:xfrm>
            <a:off x="457200" y="1600200"/>
            <a:ext cx="8229600" cy="4953000"/>
          </a:xfrm>
        </p:spPr>
        <p:txBody>
          <a:bodyPr>
            <a:normAutofit fontScale="92500"/>
          </a:bodyPr>
          <a:lstStyle/>
          <a:p>
            <a:r>
              <a:rPr lang="en-GB" dirty="0" smtClean="0"/>
              <a:t>The pressure obtained immediately after the compressor can generally never be fully utilised because the distribution of compressed air generates some pressure losses primarily as friction losses in the pipes</a:t>
            </a:r>
          </a:p>
          <a:p>
            <a:r>
              <a:rPr lang="en-GB" dirty="0" smtClean="0"/>
              <a:t>In addition, throttling effects and changes in the direction of flow occur in valves and pipe bends</a:t>
            </a:r>
          </a:p>
          <a:p>
            <a:r>
              <a:rPr lang="en-GB" dirty="0" smtClean="0"/>
              <a:t>Losses, which are converted to heat, result in pressure drops that can be calculated using the equation in the next slide for </a:t>
            </a:r>
            <a:r>
              <a:rPr lang="en-GB" smtClean="0"/>
              <a:t>a straight pipe </a:t>
            </a:r>
            <a:endParaRPr lang="en-GB" dirty="0"/>
          </a:p>
        </p:txBody>
      </p:sp>
    </p:spTree>
    <p:extLst>
      <p:ext uri="{BB962C8B-B14F-4D97-AF65-F5344CB8AC3E}">
        <p14:creationId xmlns:p14="http://schemas.microsoft.com/office/powerpoint/2010/main" val="3782440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Pressure Drop Calculation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sz="4400" dirty="0" err="1" smtClean="0"/>
                  <a:t>Δp</a:t>
                </a:r>
                <a:r>
                  <a:rPr lang="en-GB" sz="4400" dirty="0" smtClean="0"/>
                  <a:t> = 450 x </a:t>
                </a:r>
                <a14:m>
                  <m:oMath xmlns:m="http://schemas.openxmlformats.org/officeDocument/2006/math">
                    <m:f>
                      <m:fPr>
                        <m:ctrlPr>
                          <a:rPr lang="en-GB" sz="4400" i="1" smtClean="0">
                            <a:latin typeface="Cambria Math" panose="02040503050406030204" pitchFamily="18" charset="0"/>
                          </a:rPr>
                        </m:ctrlPr>
                      </m:fPr>
                      <m:num>
                        <m:sSub>
                          <m:sSubPr>
                            <m:ctrlPr>
                              <a:rPr lang="en-GB" sz="4400" i="1" smtClean="0">
                                <a:latin typeface="Cambria Math" panose="02040503050406030204" pitchFamily="18" charset="0"/>
                              </a:rPr>
                            </m:ctrlPr>
                          </m:sSubPr>
                          <m:e>
                            <m:r>
                              <a:rPr lang="en-GB" sz="4400" b="0" i="1" smtClean="0">
                                <a:latin typeface="Cambria Math"/>
                              </a:rPr>
                              <m:t>𝑞</m:t>
                            </m:r>
                          </m:e>
                          <m:sub>
                            <m:r>
                              <a:rPr lang="en-GB" sz="4400" b="0" i="1" smtClean="0">
                                <a:latin typeface="Cambria Math"/>
                              </a:rPr>
                              <m:t>𝑐</m:t>
                            </m:r>
                            <m:sSup>
                              <m:sSupPr>
                                <m:ctrlPr>
                                  <a:rPr lang="en-GB" sz="4400" b="0" i="1" smtClean="0">
                                    <a:latin typeface="Cambria Math" panose="02040503050406030204" pitchFamily="18" charset="0"/>
                                  </a:rPr>
                                </m:ctrlPr>
                              </m:sSupPr>
                              <m:e/>
                              <m:sup>
                                <m:r>
                                  <a:rPr lang="en-GB" sz="4400" b="0" i="1" smtClean="0">
                                    <a:latin typeface="Cambria Math"/>
                                  </a:rPr>
                                  <m:t>1.85</m:t>
                                </m:r>
                              </m:sup>
                            </m:sSup>
                          </m:sub>
                        </m:sSub>
                        <m:r>
                          <a:rPr lang="en-GB" sz="4400" b="0" i="1" smtClean="0">
                            <a:latin typeface="Cambria Math"/>
                          </a:rPr>
                          <m:t> </m:t>
                        </m:r>
                        <m:r>
                          <a:rPr lang="en-GB" sz="4400" b="0" i="1" smtClean="0">
                            <a:latin typeface="Cambria Math"/>
                            <a:ea typeface="Cambria Math"/>
                          </a:rPr>
                          <m:t>× </m:t>
                        </m:r>
                        <m:r>
                          <a:rPr lang="en-GB" sz="4400" b="0" i="1" smtClean="0">
                            <a:latin typeface="Cambria Math"/>
                            <a:ea typeface="Cambria Math"/>
                          </a:rPr>
                          <m:t>𝐼</m:t>
                        </m:r>
                        <m:r>
                          <a:rPr lang="en-GB" sz="4400" b="0" i="1" smtClean="0">
                            <a:latin typeface="Cambria Math"/>
                            <a:ea typeface="Cambria Math"/>
                          </a:rPr>
                          <m:t> </m:t>
                        </m:r>
                      </m:num>
                      <m:den>
                        <m:sSup>
                          <m:sSupPr>
                            <m:ctrlPr>
                              <a:rPr lang="en-GB" sz="4400" i="1" smtClean="0">
                                <a:latin typeface="Cambria Math" panose="02040503050406030204" pitchFamily="18" charset="0"/>
                              </a:rPr>
                            </m:ctrlPr>
                          </m:sSupPr>
                          <m:e>
                            <m:r>
                              <a:rPr lang="en-GB" sz="4400" b="0" i="1" smtClean="0">
                                <a:latin typeface="Cambria Math"/>
                              </a:rPr>
                              <m:t>𝑑</m:t>
                            </m:r>
                          </m:e>
                          <m:sup>
                            <m:r>
                              <a:rPr lang="en-GB" sz="4400" b="0" i="1" smtClean="0">
                                <a:latin typeface="Cambria Math"/>
                              </a:rPr>
                              <m:t>5</m:t>
                            </m:r>
                          </m:sup>
                        </m:sSup>
                        <m:r>
                          <a:rPr lang="en-GB" sz="4400" b="0" i="1" smtClean="0">
                            <a:latin typeface="Cambria Math"/>
                          </a:rPr>
                          <m:t> </m:t>
                        </m:r>
                        <m:r>
                          <a:rPr lang="en-GB" sz="4400" b="0" i="1" smtClean="0">
                            <a:latin typeface="Cambria Math"/>
                            <a:ea typeface="Cambria Math"/>
                          </a:rPr>
                          <m:t>× </m:t>
                        </m:r>
                        <m:r>
                          <a:rPr lang="en-GB" sz="4400" b="0" i="1" smtClean="0">
                            <a:latin typeface="Cambria Math"/>
                            <a:ea typeface="Cambria Math"/>
                          </a:rPr>
                          <m:t>𝑃</m:t>
                        </m:r>
                      </m:den>
                    </m:f>
                  </m:oMath>
                </a14:m>
                <a:endParaRPr lang="en-GB" sz="4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238400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1432</TotalTime>
  <Words>1183</Words>
  <Application>Microsoft Office PowerPoint</Application>
  <PresentationFormat>On-screen Show (4:3)</PresentationFormat>
  <Paragraphs>115</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Cambria Math</vt:lpstr>
      <vt:lpstr>Office Theme</vt:lpstr>
      <vt:lpstr>Energy recovery</vt:lpstr>
      <vt:lpstr>Energy recovery</vt:lpstr>
      <vt:lpstr>Recovery Potential</vt:lpstr>
      <vt:lpstr>Calculation of the recovery potential</vt:lpstr>
      <vt:lpstr>Calculation of the recovery potential </vt:lpstr>
      <vt:lpstr>Recovery Methods</vt:lpstr>
      <vt:lpstr>Air-Cooled System</vt:lpstr>
      <vt:lpstr>Water-Cooled System</vt:lpstr>
      <vt:lpstr>Compressor room ventilation</vt:lpstr>
      <vt:lpstr>Ventilation air required</vt:lpstr>
      <vt:lpstr>Compressed air distribution</vt:lpstr>
      <vt:lpstr>Longest permitted pipe length</vt:lpstr>
      <vt:lpstr>Air Receiver</vt:lpstr>
      <vt:lpstr>Air Receiver</vt:lpstr>
      <vt:lpstr>Air Receiver</vt:lpstr>
      <vt:lpstr>Calculating Air  Receiver Volume</vt:lpstr>
      <vt:lpstr>Calculating Air Receiver Volume</vt:lpstr>
      <vt:lpstr>Air Receiver Volume</vt:lpstr>
      <vt:lpstr>Air Receiver Volume</vt:lpstr>
      <vt:lpstr>Air Receiver Volume Intermittent Output</vt:lpstr>
      <vt:lpstr>Air Receiver Volume Intermittent Output</vt:lpstr>
      <vt:lpstr>Dimensioning the Compressed Air Network</vt:lpstr>
      <vt:lpstr>Pressure Drop Calculation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recovery</dc:title>
  <dc:creator>Andrew Thorn</dc:creator>
  <cp:lastModifiedBy>Andrew Thorn</cp:lastModifiedBy>
  <cp:revision>25</cp:revision>
  <dcterms:created xsi:type="dcterms:W3CDTF">2016-04-23T14:21:09Z</dcterms:created>
  <dcterms:modified xsi:type="dcterms:W3CDTF">2017-09-10T20:39:51Z</dcterms:modified>
</cp:coreProperties>
</file>