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7"/>
  </p:notesMasterIdLst>
  <p:handoutMasterIdLst>
    <p:handoutMasterId r:id="rId18"/>
  </p:handoutMasterIdLst>
  <p:sldIdLst>
    <p:sldId id="256" r:id="rId4"/>
    <p:sldId id="257" r:id="rId5"/>
    <p:sldId id="306" r:id="rId6"/>
    <p:sldId id="296" r:id="rId7"/>
    <p:sldId id="298" r:id="rId8"/>
    <p:sldId id="297" r:id="rId9"/>
    <p:sldId id="299" r:id="rId10"/>
    <p:sldId id="300" r:id="rId11"/>
    <p:sldId id="301" r:id="rId12"/>
    <p:sldId id="305" r:id="rId13"/>
    <p:sldId id="302" r:id="rId14"/>
    <p:sldId id="304" r:id="rId15"/>
    <p:sldId id="295" r:id="rId1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BC6E5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608" autoAdjust="0"/>
  </p:normalViewPr>
  <p:slideViewPr>
    <p:cSldViewPr>
      <p:cViewPr varScale="1">
        <p:scale>
          <a:sx n="97" d="100"/>
          <a:sy n="97" d="100"/>
        </p:scale>
        <p:origin x="1926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handoutMaster" Target="handoutMasters/handoutMaster1.xml"/><Relationship Id="rId3" Type="http://schemas.openxmlformats.org/officeDocument/2006/relationships/slideMaster" Target="slideMasters/slideMaster1.xml"/><Relationship Id="rId21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microsoft.com/office/2016/11/relationships/changesInfo" Target="changesInfos/changesInfo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commentAuthors" Target="commentAuthor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FABA2257-A290-473C-8740-B66E2B834956}"/>
    <pc:docChg chg="delSld">
      <pc:chgData name="Ewa Kazimierska" userId="8edb7084-dccb-4d8f-9cfb-38098ea1d667" providerId="ADAL" clId="{FABA2257-A290-473C-8740-B66E2B834956}" dt="2025-10-28T23:59:37.672" v="0" actId="47"/>
      <pc:docMkLst>
        <pc:docMk/>
      </pc:docMkLst>
      <pc:sldChg chg="del">
        <pc:chgData name="Ewa Kazimierska" userId="8edb7084-dccb-4d8f-9cfb-38098ea1d667" providerId="ADAL" clId="{FABA2257-A290-473C-8740-B66E2B834956}" dt="2025-10-28T23:59:37.672" v="0" actId="47"/>
        <pc:sldMkLst>
          <pc:docMk/>
          <pc:sldMk cId="1702575518" sldId="307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10/28/2025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10/28/2025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10/28/2025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10/28/2025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10/28/2025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10/28/2025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10/28/2025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10/28/2025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10/28/2025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10/28/2025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10/28/2025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Testing your Solution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Lecture 5: Analysing and Solving Problems (APS)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27- Oct-2025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Testing and Errors</a:t>
            </a:r>
          </a:p>
          <a:p>
            <a:r>
              <a:rPr lang="en-GB" dirty="0"/>
              <a:t>Trace Tables</a:t>
            </a:r>
          </a:p>
          <a:p>
            <a:r>
              <a:rPr lang="en-GB" dirty="0"/>
              <a:t>Truth Tables???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 Solving</a:t>
            </a:r>
          </a:p>
        </p:txBody>
      </p:sp>
      <p:sp>
        <p:nvSpPr>
          <p:cNvPr id="9" name="Freeform 8"/>
          <p:cNvSpPr/>
          <p:nvPr/>
        </p:nvSpPr>
        <p:spPr>
          <a:xfrm>
            <a:off x="3950971" y="1602737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1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Identify the Problem</a:t>
            </a:r>
          </a:p>
        </p:txBody>
      </p:sp>
      <p:sp>
        <p:nvSpPr>
          <p:cNvPr id="10" name="Freeform 9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852769" y="244103"/>
                </a:moveTo>
                <a:arcTo wR="1916728" hR="1916728" stAng="17953945" swAng="1210729"/>
              </a:path>
            </a:pathLst>
          </a:custGeom>
          <a:noFill/>
          <a:ln>
            <a:tailEnd type="arrow"/>
          </a:ln>
        </p:spPr>
        <p:style>
          <a:lnRef idx="1">
            <a:schemeClr val="accent2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Freeform 10"/>
          <p:cNvSpPr/>
          <p:nvPr/>
        </p:nvSpPr>
        <p:spPr>
          <a:xfrm>
            <a:off x="5773888" y="2927164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2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Develop Possible Solution(s)</a:t>
            </a:r>
          </a:p>
        </p:txBody>
      </p:sp>
      <p:sp>
        <p:nvSpPr>
          <p:cNvPr id="12" name="Freeform 11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3828848" y="2049558"/>
                </a:moveTo>
                <a:arcTo wR="1916728" hR="1916728" stAng="21838429" swAng="1359100"/>
              </a:path>
            </a:pathLst>
          </a:custGeom>
          <a:noFill/>
          <a:ln>
            <a:tailEnd type="arrow"/>
          </a:ln>
        </p:spPr>
        <p:style>
          <a:lnRef idx="1">
            <a:schemeClr val="accent3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Freeform 13"/>
          <p:cNvSpPr/>
          <p:nvPr/>
        </p:nvSpPr>
        <p:spPr>
          <a:xfrm>
            <a:off x="5077595" y="5070131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3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Select Best Solution</a:t>
            </a:r>
          </a:p>
        </p:txBody>
      </p:sp>
      <p:sp>
        <p:nvSpPr>
          <p:cNvPr id="16" name="Freeform 15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151710" y="3818998"/>
                </a:moveTo>
                <a:arcTo wR="1916728" hR="1916728" stAng="4977485" swAng="845031"/>
              </a:path>
            </a:pathLst>
          </a:custGeom>
          <a:noFill/>
          <a:ln>
            <a:tailEnd type="arrow"/>
          </a:ln>
        </p:spPr>
        <p:style>
          <a:lnRef idx="1">
            <a:schemeClr val="accent4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Freeform 16"/>
          <p:cNvSpPr/>
          <p:nvPr/>
        </p:nvSpPr>
        <p:spPr>
          <a:xfrm>
            <a:off x="2824346" y="5070131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4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Implement it</a:t>
            </a:r>
          </a:p>
        </p:txBody>
      </p:sp>
      <p:sp>
        <p:nvSpPr>
          <p:cNvPr id="18" name="Freeform 17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03259" y="2775722"/>
                </a:moveTo>
                <a:arcTo wR="1916728" hR="1916728" stAng="9202471" swAng="1359100"/>
              </a:path>
            </a:pathLst>
          </a:custGeom>
          <a:noFill/>
          <a:ln>
            <a:tailEnd type="arrow"/>
          </a:ln>
        </p:spPr>
        <p:style>
          <a:lnRef idx="1">
            <a:schemeClr val="accent5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Freeform 19"/>
          <p:cNvSpPr/>
          <p:nvPr/>
        </p:nvSpPr>
        <p:spPr>
          <a:xfrm>
            <a:off x="2128054" y="2927164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5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Test Solution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Did it work?</a:t>
            </a:r>
          </a:p>
        </p:txBody>
      </p:sp>
      <p:sp>
        <p:nvSpPr>
          <p:cNvPr id="25" name="Freeform 24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461166" y="669656"/>
                </a:moveTo>
                <a:arcTo wR="1916728" hR="1916728" stAng="13235325" swAng="1210729"/>
              </a:path>
            </a:pathLst>
          </a:custGeom>
          <a:noFill/>
          <a:ln>
            <a:tailEnd type="arrow"/>
          </a:ln>
        </p:spPr>
        <p:style>
          <a:lnRef idx="1">
            <a:schemeClr val="accent6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grpSp>
        <p:nvGrpSpPr>
          <p:cNvPr id="27" name="Group 26"/>
          <p:cNvGrpSpPr/>
          <p:nvPr/>
        </p:nvGrpSpPr>
        <p:grpSpPr>
          <a:xfrm>
            <a:off x="6959262" y="3183374"/>
            <a:ext cx="2132252" cy="1932066"/>
            <a:chOff x="6959262" y="3183374"/>
            <a:chExt cx="2132252" cy="1932066"/>
          </a:xfrm>
        </p:grpSpPr>
        <p:sp>
          <p:nvSpPr>
            <p:cNvPr id="5" name="Oval 4"/>
            <p:cNvSpPr/>
            <p:nvPr/>
          </p:nvSpPr>
          <p:spPr>
            <a:xfrm>
              <a:off x="7625899" y="3183374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Solution</a:t>
              </a:r>
              <a:br>
                <a:rPr lang="en-GB" sz="1200" dirty="0"/>
              </a:br>
              <a:r>
                <a:rPr lang="en-GB" sz="1200" dirty="0"/>
                <a:t>1</a:t>
              </a:r>
            </a:p>
          </p:txBody>
        </p:sp>
        <p:sp>
          <p:nvSpPr>
            <p:cNvPr id="6" name="Oval 5"/>
            <p:cNvSpPr/>
            <p:nvPr/>
          </p:nvSpPr>
          <p:spPr>
            <a:xfrm>
              <a:off x="8011394" y="3993017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Solution</a:t>
              </a:r>
              <a:br>
                <a:rPr lang="en-GB" sz="1200" dirty="0"/>
              </a:br>
              <a:r>
                <a:rPr lang="en-GB" sz="1200" dirty="0"/>
                <a:t>2</a:t>
              </a:r>
            </a:p>
          </p:txBody>
        </p:sp>
        <p:sp>
          <p:nvSpPr>
            <p:cNvPr id="7" name="Oval 6"/>
            <p:cNvSpPr/>
            <p:nvPr/>
          </p:nvSpPr>
          <p:spPr>
            <a:xfrm>
              <a:off x="6959262" y="4539376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Solution</a:t>
              </a:r>
              <a:br>
                <a:rPr lang="en-GB" sz="1200" dirty="0"/>
              </a:br>
              <a:r>
                <a:rPr lang="en-GB" sz="1200" dirty="0"/>
                <a:t>3</a:t>
              </a:r>
            </a:p>
          </p:txBody>
        </p:sp>
        <p:cxnSp>
          <p:nvCxnSpPr>
            <p:cNvPr id="8" name="Straight Connector 7"/>
            <p:cNvCxnSpPr>
              <a:endCxn id="5" idx="3"/>
            </p:cNvCxnSpPr>
            <p:nvPr/>
          </p:nvCxnSpPr>
          <p:spPr>
            <a:xfrm flipV="1">
              <a:off x="7178972" y="3675075"/>
              <a:ext cx="605107" cy="138602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>
              <a:endCxn id="6" idx="2"/>
            </p:cNvCxnSpPr>
            <p:nvPr/>
          </p:nvCxnSpPr>
          <p:spPr>
            <a:xfrm>
              <a:off x="7178972" y="3828492"/>
              <a:ext cx="832422" cy="452557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>
              <a:endCxn id="7" idx="0"/>
            </p:cNvCxnSpPr>
            <p:nvPr/>
          </p:nvCxnSpPr>
          <p:spPr>
            <a:xfrm>
              <a:off x="7178972" y="3774253"/>
              <a:ext cx="320350" cy="765123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</p:grpSp>
      <p:sp>
        <p:nvSpPr>
          <p:cNvPr id="19" name="TextBox 18"/>
          <p:cNvSpPr txBox="1"/>
          <p:nvPr/>
        </p:nvSpPr>
        <p:spPr>
          <a:xfrm>
            <a:off x="5917362" y="1864125"/>
            <a:ext cx="3174152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Understand it and all the details</a:t>
            </a:r>
          </a:p>
          <a:p>
            <a:r>
              <a:rPr lang="en-GB" sz="1400" b="1" dirty="0"/>
              <a:t>What? Why? When? Where? Who? </a:t>
            </a:r>
            <a:r>
              <a:rPr lang="en-GB" sz="1400" dirty="0"/>
              <a:t>…</a:t>
            </a:r>
          </a:p>
        </p:txBody>
      </p:sp>
      <p:sp>
        <p:nvSpPr>
          <p:cNvPr id="21" name="Oval 20"/>
          <p:cNvSpPr/>
          <p:nvPr/>
        </p:nvSpPr>
        <p:spPr>
          <a:xfrm>
            <a:off x="6931274" y="6125705"/>
            <a:ext cx="1080120" cy="576064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Solution</a:t>
            </a:r>
            <a:br>
              <a:rPr lang="en-GB" sz="1200" dirty="0"/>
            </a:br>
            <a:r>
              <a:rPr lang="en-GB" sz="1200" dirty="0"/>
              <a:t>2</a:t>
            </a:r>
          </a:p>
        </p:txBody>
      </p:sp>
      <p:cxnSp>
        <p:nvCxnSpPr>
          <p:cNvPr id="22" name="Straight Connector 21"/>
          <p:cNvCxnSpPr>
            <a:endCxn id="21" idx="2"/>
          </p:cNvCxnSpPr>
          <p:nvPr/>
        </p:nvCxnSpPr>
        <p:spPr>
          <a:xfrm>
            <a:off x="6012160" y="6036208"/>
            <a:ext cx="919114" cy="377529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 rot="19246753">
            <a:off x="2904944" y="2243352"/>
            <a:ext cx="708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 </a:t>
            </a:r>
            <a:r>
              <a:rPr lang="en-GB" dirty="0">
                <a:sym typeface="Wingdings" panose="05000000000000000000" pitchFamily="2" charset="2"/>
              </a:rPr>
              <a:t></a:t>
            </a:r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379038" y="2060848"/>
            <a:ext cx="1311385" cy="5232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400" dirty="0"/>
              <a:t>Yes </a:t>
            </a:r>
            <a:r>
              <a:rPr lang="en-GB" sz="1400" dirty="0">
                <a:sym typeface="Wingdings" panose="05000000000000000000" pitchFamily="2" charset="2"/>
              </a:rPr>
              <a:t></a:t>
            </a:r>
          </a:p>
          <a:p>
            <a:r>
              <a:rPr lang="en-GB" sz="1400" dirty="0">
                <a:sym typeface="Wingdings" panose="05000000000000000000" pitchFamily="2" charset="2"/>
              </a:rPr>
              <a:t>Done - hooray!</a:t>
            </a:r>
            <a:endParaRPr lang="en-GB" sz="1400" dirty="0"/>
          </a:p>
        </p:txBody>
      </p:sp>
      <p:cxnSp>
        <p:nvCxnSpPr>
          <p:cNvPr id="26" name="Straight Arrow Connector 25"/>
          <p:cNvCxnSpPr>
            <a:endCxn id="24" idx="2"/>
          </p:cNvCxnSpPr>
          <p:nvPr/>
        </p:nvCxnSpPr>
        <p:spPr>
          <a:xfrm flipH="1" flipV="1">
            <a:off x="1034731" y="2584068"/>
            <a:ext cx="1231989" cy="1088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39" name="TextBox 38"/>
          <p:cNvSpPr txBox="1"/>
          <p:nvPr/>
        </p:nvSpPr>
        <p:spPr>
          <a:xfrm>
            <a:off x="541157" y="6033428"/>
            <a:ext cx="1440160" cy="5232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Carry out the chosen solution</a:t>
            </a:r>
          </a:p>
        </p:txBody>
      </p:sp>
      <p:cxnSp>
        <p:nvCxnSpPr>
          <p:cNvPr id="41" name="Straight Connector 40"/>
          <p:cNvCxnSpPr>
            <a:endCxn id="39" idx="3"/>
          </p:cNvCxnSpPr>
          <p:nvPr/>
        </p:nvCxnSpPr>
        <p:spPr>
          <a:xfrm flipH="1">
            <a:off x="1981317" y="5980048"/>
            <a:ext cx="919114" cy="314990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4879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3" grpId="0"/>
      <p:bldP spid="2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Testing your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Is my solution correct?</a:t>
            </a:r>
          </a:p>
          <a:p>
            <a:pPr lvl="1"/>
            <a:r>
              <a:rPr lang="en-GB" dirty="0"/>
              <a:t>You have to test it!</a:t>
            </a:r>
          </a:p>
          <a:p>
            <a:pPr lvl="1"/>
            <a:r>
              <a:rPr lang="en-GB" dirty="0"/>
              <a:t>It is very important you do this and </a:t>
            </a:r>
            <a:r>
              <a:rPr lang="en-GB" b="1" i="1" dirty="0"/>
              <a:t>not just one test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You need to conduct multiple tests!</a:t>
            </a:r>
          </a:p>
          <a:p>
            <a:r>
              <a:rPr lang="en-GB" dirty="0"/>
              <a:t>You test your solution to discover errors.</a:t>
            </a:r>
          </a:p>
          <a:p>
            <a:r>
              <a:rPr lang="en-GB" dirty="0"/>
              <a:t>In computing, there are two main types of errors:</a:t>
            </a:r>
          </a:p>
          <a:p>
            <a:pPr lvl="1"/>
            <a:r>
              <a:rPr lang="en-GB" dirty="0"/>
              <a:t>Syntax Errors</a:t>
            </a:r>
          </a:p>
          <a:p>
            <a:pPr lvl="1"/>
            <a:r>
              <a:rPr lang="en-GB" dirty="0"/>
              <a:t>Logical Errors</a:t>
            </a:r>
          </a:p>
        </p:txBody>
      </p:sp>
    </p:spTree>
    <p:extLst>
      <p:ext uri="{BB962C8B-B14F-4D97-AF65-F5344CB8AC3E}">
        <p14:creationId xmlns:p14="http://schemas.microsoft.com/office/powerpoint/2010/main" val="2239693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Syntax Errors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Misusing a language’s grammar rules.</a:t>
            </a:r>
          </a:p>
          <a:p>
            <a:r>
              <a:rPr lang="en-GB" dirty="0"/>
              <a:t>In English, for example:</a:t>
            </a:r>
          </a:p>
          <a:p>
            <a:pPr lvl="1"/>
            <a:r>
              <a:rPr lang="en-GB" dirty="0"/>
              <a:t>Misspelling a word</a:t>
            </a:r>
          </a:p>
          <a:p>
            <a:pPr lvl="1"/>
            <a:r>
              <a:rPr lang="en-GB" dirty="0"/>
              <a:t>Using words that do not exist</a:t>
            </a:r>
          </a:p>
          <a:p>
            <a:pPr lvl="1"/>
            <a:r>
              <a:rPr lang="en-GB" dirty="0"/>
              <a:t>Using bad grammar.</a:t>
            </a:r>
          </a:p>
          <a:p>
            <a:r>
              <a:rPr lang="en-GB" dirty="0"/>
              <a:t>In computing, writing a programming language (in our case pseudocode or flowchart) statement incorrectly.</a:t>
            </a:r>
          </a:p>
          <a:p>
            <a:pPr lvl="1"/>
            <a:r>
              <a:rPr lang="en-GB" dirty="0"/>
              <a:t>example might be using a variable before it’s declared, or typing ‘DISPALY’ instead of ‘DISPLAY’ (the computer doesn’t understand that, so it throws an error message)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9413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Syntax Error Example in English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Correct English syntax for telling someone where you have place an item is:</a:t>
            </a:r>
          </a:p>
          <a:p>
            <a:pPr lvl="1"/>
            <a:r>
              <a:rPr lang="en-US" sz="2400" i="1" dirty="0">
                <a:solidFill>
                  <a:srgbClr val="002060"/>
                </a:solidFill>
              </a:rPr>
              <a:t>“I have put it on the table.”</a:t>
            </a:r>
            <a:endParaRPr lang="en-GB" dirty="0"/>
          </a:p>
          <a:p>
            <a:r>
              <a:rPr lang="en-GB" dirty="0"/>
              <a:t>Incorrect English syntax</a:t>
            </a:r>
          </a:p>
          <a:p>
            <a:pPr lvl="1"/>
            <a:r>
              <a:rPr lang="en-US" sz="2400" i="1" dirty="0">
                <a:solidFill>
                  <a:srgbClr val="002060"/>
                </a:solidFill>
              </a:rPr>
              <a:t>“I have it on the table put.”</a:t>
            </a:r>
            <a:endParaRPr lang="en-GB" dirty="0"/>
          </a:p>
          <a:p>
            <a:r>
              <a:rPr lang="en-GB" dirty="0"/>
              <a:t>All the right words are there, but:</a:t>
            </a:r>
          </a:p>
          <a:p>
            <a:pPr lvl="1"/>
            <a:r>
              <a:rPr lang="en-GB" dirty="0"/>
              <a:t>The syntax is wrong!</a:t>
            </a:r>
          </a:p>
          <a:p>
            <a:pPr lvl="1"/>
            <a:r>
              <a:rPr lang="en-GB" dirty="0"/>
              <a:t>It is grammatically incorrect making the sentence sound like gibberish.</a:t>
            </a:r>
          </a:p>
          <a:p>
            <a:r>
              <a:rPr lang="en-GB" dirty="0"/>
              <a:t>I read, however, that translated word for word, the second sentence is correct syntax in German</a:t>
            </a:r>
            <a:r>
              <a:rPr lang="en-GB" baseline="30000" dirty="0"/>
              <a:t>1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43608" y="6453336"/>
            <a:ext cx="66011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aseline="30000" dirty="0"/>
              <a:t>1</a:t>
            </a:r>
            <a:r>
              <a:rPr lang="en-GB" dirty="0"/>
              <a:t>Source: </a:t>
            </a:r>
            <a:r>
              <a:rPr lang="en-US" dirty="0"/>
              <a:t>Prelude to Programming, 6th edition by Elizabeth Drake</a:t>
            </a:r>
          </a:p>
        </p:txBody>
      </p:sp>
    </p:spTree>
    <p:extLst>
      <p:ext uri="{BB962C8B-B14F-4D97-AF65-F5344CB8AC3E}">
        <p14:creationId xmlns:p14="http://schemas.microsoft.com/office/powerpoint/2010/main" val="1076182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Syntax Errors in Computing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 computing, it is easy to identify syntax errors.</a:t>
            </a:r>
          </a:p>
          <a:p>
            <a:r>
              <a:rPr lang="en-GB" dirty="0"/>
              <a:t>Your solution will not work if it contains syntax errors.</a:t>
            </a:r>
          </a:p>
          <a:p>
            <a:pPr lvl="1"/>
            <a:r>
              <a:rPr lang="en-GB" dirty="0"/>
              <a:t>The computer program will catch all syntax errors in your solution and display an error message.</a:t>
            </a:r>
          </a:p>
          <a:p>
            <a:pPr lvl="2"/>
            <a:r>
              <a:rPr lang="en-GB" dirty="0"/>
              <a:t>Unfortunately, sometimes these messages can be a bit cryptic!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pPr lvl="1"/>
            <a:r>
              <a:rPr lang="en-GB" dirty="0"/>
              <a:t>You will not be able to execute your solution until you </a:t>
            </a:r>
            <a:r>
              <a:rPr lang="en-GB" b="1" u="sng" dirty="0"/>
              <a:t>fix all</a:t>
            </a:r>
            <a:r>
              <a:rPr lang="en-GB" dirty="0"/>
              <a:t> the syntax errors.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7567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Logical Errors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syntax of your solution is correct, but:</a:t>
            </a:r>
          </a:p>
          <a:p>
            <a:pPr lvl="1"/>
            <a:r>
              <a:rPr lang="en-GB" dirty="0"/>
              <a:t>It contains a mistake, resulting in:</a:t>
            </a:r>
          </a:p>
          <a:p>
            <a:pPr lvl="2"/>
            <a:r>
              <a:rPr lang="en-GB" dirty="0"/>
              <a:t>Unexpected Behaviour</a:t>
            </a:r>
          </a:p>
          <a:p>
            <a:pPr lvl="2"/>
            <a:r>
              <a:rPr lang="en-GB" dirty="0"/>
              <a:t>Incorrect Behaviour</a:t>
            </a:r>
          </a:p>
          <a:p>
            <a:r>
              <a:rPr lang="en-GB" dirty="0"/>
              <a:t>A logical error may:</a:t>
            </a:r>
          </a:p>
          <a:p>
            <a:pPr lvl="1"/>
            <a:r>
              <a:rPr lang="en-GB" dirty="0"/>
              <a:t>Produce the wrong output</a:t>
            </a:r>
          </a:p>
          <a:p>
            <a:pPr lvl="1"/>
            <a:r>
              <a:rPr lang="en-GB" dirty="0"/>
              <a:t>Produce an incorrect calculation result</a:t>
            </a:r>
          </a:p>
          <a:p>
            <a:pPr lvl="1"/>
            <a:r>
              <a:rPr lang="en-GB" dirty="0"/>
              <a:t>Cause a program to crash while running</a:t>
            </a:r>
          </a:p>
          <a:p>
            <a:r>
              <a:rPr lang="en-GB" dirty="0"/>
              <a:t>They are commonly referred to as </a:t>
            </a:r>
            <a:r>
              <a:rPr lang="en-GB" b="1" dirty="0"/>
              <a:t>bugs</a:t>
            </a:r>
            <a:r>
              <a:rPr lang="en-GB" dirty="0"/>
              <a:t>.</a:t>
            </a:r>
          </a:p>
          <a:p>
            <a:r>
              <a:rPr lang="en-GB" dirty="0"/>
              <a:t>They are not always easy to recognise.</a:t>
            </a:r>
          </a:p>
        </p:txBody>
      </p:sp>
    </p:spTree>
    <p:extLst>
      <p:ext uri="{BB962C8B-B14F-4D97-AF65-F5344CB8AC3E}">
        <p14:creationId xmlns:p14="http://schemas.microsoft.com/office/powerpoint/2010/main" val="2484682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 of Logical Errors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Typo errors, for example:</a:t>
            </a:r>
          </a:p>
          <a:p>
            <a:pPr lvl="1"/>
            <a:r>
              <a:rPr lang="en-GB" dirty="0"/>
              <a:t>Mistakenly typing the wrong symbol</a:t>
            </a:r>
          </a:p>
          <a:p>
            <a:pPr lvl="1"/>
            <a:r>
              <a:rPr lang="en-GB" dirty="0"/>
              <a:t>Mistakenly typing the wrong variable name</a:t>
            </a:r>
          </a:p>
          <a:p>
            <a:r>
              <a:rPr lang="en-GB" dirty="0"/>
              <a:t>Incorrect logic by the programmer. For example:</a:t>
            </a:r>
          </a:p>
          <a:p>
            <a:pPr lvl="1"/>
            <a:r>
              <a:rPr lang="en-GB" dirty="0"/>
              <a:t>Using the wrong formula</a:t>
            </a:r>
          </a:p>
          <a:p>
            <a:pPr lvl="1"/>
            <a:r>
              <a:rPr lang="en-GB" dirty="0"/>
              <a:t>Incorrect interpretation of the requirements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6254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Logical Error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For example, a simple solution to check if a person is legally old enough to drive.</a:t>
            </a:r>
          </a:p>
          <a:p>
            <a:r>
              <a:rPr lang="en-GB" dirty="0"/>
              <a:t>Can you spot the error?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3212976"/>
            <a:ext cx="7030308" cy="3511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6604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Logical Errors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Test your solution, using different types of data:</a:t>
            </a:r>
          </a:p>
          <a:p>
            <a:pPr lvl="1"/>
            <a:r>
              <a:rPr lang="en-GB" dirty="0"/>
              <a:t>Good data: data you know should work.</a:t>
            </a:r>
          </a:p>
          <a:p>
            <a:pPr lvl="1"/>
            <a:r>
              <a:rPr lang="en-GB" dirty="0"/>
              <a:t>Bad data: data you know should not work.</a:t>
            </a:r>
          </a:p>
          <a:p>
            <a:pPr lvl="1"/>
            <a:r>
              <a:rPr lang="en-GB" dirty="0"/>
              <a:t>Data you know the answers for.</a:t>
            </a:r>
          </a:p>
          <a:p>
            <a:pPr lvl="1"/>
            <a:r>
              <a:rPr lang="en-GB" dirty="0"/>
              <a:t>Data you do not know the answer for.</a:t>
            </a:r>
          </a:p>
          <a:p>
            <a:pPr lvl="1"/>
            <a:r>
              <a:rPr lang="en-GB" dirty="0"/>
              <a:t>Etc.</a:t>
            </a:r>
          </a:p>
          <a:p>
            <a:r>
              <a:rPr lang="en-GB" dirty="0"/>
              <a:t>To help us, we are going to be using </a:t>
            </a:r>
            <a:r>
              <a:rPr lang="en-GB" b="1" dirty="0"/>
              <a:t>trace tables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07458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Trace Tables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technique used to check algorithms, e.g. flowcharts and pseudocode, for logical errors.</a:t>
            </a:r>
          </a:p>
          <a:p>
            <a:r>
              <a:rPr lang="en-GB" dirty="0"/>
              <a:t>Also known as dry running or desk-checking.</a:t>
            </a:r>
          </a:p>
          <a:p>
            <a:r>
              <a:rPr lang="en-GB" dirty="0"/>
              <a:t>You:</a:t>
            </a:r>
          </a:p>
          <a:p>
            <a:pPr lvl="1"/>
            <a:r>
              <a:rPr lang="en-GB" dirty="0"/>
              <a:t>Identify each of the variables in your solution, and</a:t>
            </a:r>
          </a:p>
          <a:p>
            <a:pPr lvl="1"/>
            <a:r>
              <a:rPr lang="en-GB" dirty="0"/>
              <a:t>Trace their values as each line/process in your solution is executed.</a:t>
            </a:r>
          </a:p>
          <a:p>
            <a:r>
              <a:rPr lang="en-GB" dirty="0"/>
              <a:t>As the name suggests, you use a table:</a:t>
            </a:r>
          </a:p>
          <a:p>
            <a:pPr lvl="1"/>
            <a:r>
              <a:rPr lang="en-GB" b="1" dirty="0"/>
              <a:t>Columns</a:t>
            </a:r>
            <a:r>
              <a:rPr lang="en-GB" dirty="0"/>
              <a:t> represent the different </a:t>
            </a:r>
            <a:r>
              <a:rPr lang="en-GB" b="1" dirty="0"/>
              <a:t>variables and their values.</a:t>
            </a:r>
          </a:p>
          <a:p>
            <a:pPr lvl="1"/>
            <a:r>
              <a:rPr lang="en-GB" b="1" dirty="0"/>
              <a:t>Rows</a:t>
            </a:r>
            <a:r>
              <a:rPr lang="en-GB" dirty="0"/>
              <a:t> represent </a:t>
            </a:r>
            <a:r>
              <a:rPr lang="en-GB" b="1" dirty="0"/>
              <a:t>each solution </a:t>
            </a:r>
            <a:r>
              <a:rPr lang="en-GB" b="1"/>
              <a:t>step and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3791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Examples and Exercises</a:t>
            </a:r>
          </a:p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0</TotalTime>
  <Words>681</Words>
  <Application>Microsoft Office PowerPoint</Application>
  <PresentationFormat>On-screen Show (4:3)</PresentationFormat>
  <Paragraphs>105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Cambria</vt:lpstr>
      <vt:lpstr>Wingdings</vt:lpstr>
      <vt:lpstr>Wingdings 2</vt:lpstr>
      <vt:lpstr>Median</vt:lpstr>
      <vt:lpstr>Testing your Solution</vt:lpstr>
      <vt:lpstr>Today’s Lecture</vt:lpstr>
      <vt:lpstr>Problem Solving</vt:lpstr>
      <vt:lpstr>Testing your Solution</vt:lpstr>
      <vt:lpstr>Syntax Errors</vt:lpstr>
      <vt:lpstr>Syntax Error Example in English</vt:lpstr>
      <vt:lpstr>Syntax Errors in Computing</vt:lpstr>
      <vt:lpstr>Logical Errors</vt:lpstr>
      <vt:lpstr>Source of Logical Errors</vt:lpstr>
      <vt:lpstr>Logical Error Examples</vt:lpstr>
      <vt:lpstr>Finding Logical Errors</vt:lpstr>
      <vt:lpstr>Trace Tables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Ewa Kazimierska</cp:lastModifiedBy>
  <cp:revision>2089</cp:revision>
  <cp:lastPrinted>2014-09-29T16:21:25Z</cp:lastPrinted>
  <dcterms:created xsi:type="dcterms:W3CDTF">2013-09-18T07:00:31Z</dcterms:created>
  <dcterms:modified xsi:type="dcterms:W3CDTF">2025-10-28T23:59:41Z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