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50"/>
  </p:notesMasterIdLst>
  <p:sldIdLst>
    <p:sldId id="256" r:id="rId2"/>
    <p:sldId id="302" r:id="rId3"/>
    <p:sldId id="303" r:id="rId4"/>
    <p:sldId id="260" r:id="rId5"/>
    <p:sldId id="259" r:id="rId6"/>
    <p:sldId id="261" r:id="rId7"/>
    <p:sldId id="298" r:id="rId8"/>
    <p:sldId id="262" r:id="rId9"/>
    <p:sldId id="263" r:id="rId10"/>
    <p:sldId id="264" r:id="rId11"/>
    <p:sldId id="258" r:id="rId12"/>
    <p:sldId id="265" r:id="rId13"/>
    <p:sldId id="269" r:id="rId14"/>
    <p:sldId id="266" r:id="rId15"/>
    <p:sldId id="304" r:id="rId16"/>
    <p:sldId id="267" r:id="rId17"/>
    <p:sldId id="268" r:id="rId18"/>
    <p:sldId id="270" r:id="rId19"/>
    <p:sldId id="271" r:id="rId20"/>
    <p:sldId id="272" r:id="rId21"/>
    <p:sldId id="306" r:id="rId22"/>
    <p:sldId id="273" r:id="rId23"/>
    <p:sldId id="275" r:id="rId24"/>
    <p:sldId id="279" r:id="rId25"/>
    <p:sldId id="280" r:id="rId26"/>
    <p:sldId id="281" r:id="rId27"/>
    <p:sldId id="282" r:id="rId28"/>
    <p:sldId id="283" r:id="rId29"/>
    <p:sldId id="307" r:id="rId30"/>
    <p:sldId id="286" r:id="rId31"/>
    <p:sldId id="276" r:id="rId32"/>
    <p:sldId id="285" r:id="rId33"/>
    <p:sldId id="284" r:id="rId34"/>
    <p:sldId id="287" r:id="rId35"/>
    <p:sldId id="288" r:id="rId36"/>
    <p:sldId id="289" r:id="rId37"/>
    <p:sldId id="290" r:id="rId38"/>
    <p:sldId id="291" r:id="rId39"/>
    <p:sldId id="292" r:id="rId40"/>
    <p:sldId id="294" r:id="rId41"/>
    <p:sldId id="295" r:id="rId42"/>
    <p:sldId id="293" r:id="rId43"/>
    <p:sldId id="296" r:id="rId44"/>
    <p:sldId id="297" r:id="rId45"/>
    <p:sldId id="274" r:id="rId46"/>
    <p:sldId id="277" r:id="rId47"/>
    <p:sldId id="278" r:id="rId48"/>
    <p:sldId id="305" r:id="rId4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266357-32C6-A186-EBA6-4F73ED42F0B3}" v="6" dt="2025-03-19T12:47:31.679"/>
    <p1510:client id="{F8748CA9-1F2B-6A73-250E-C8C9FA2401FF}" v="18" dt="2025-03-18T12:35:49.0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E31270-DEA3-4F87-BA94-C983F9E819A3}" type="datetimeFigureOut">
              <a:t>3/19/2025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CFB811-D5BE-47A7-933A-011A6D94BF49}" type="slidenum">
              <a:t>‹#›</a:t>
            </a:fld>
            <a:endParaRPr lang="en-GB"/>
          </a:p>
        </p:txBody>
      </p:sp>
    </p:spTree>
    <p:extLst>
      <p:ext uri="{BB962C8B-B14F-4D97-AF65-F5344CB8AC3E}">
        <p14:creationId xmlns:p14="http://schemas.microsoft.com/office/powerpoint/2010/main" val="2126128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Mind have introduced a third party scheme in which victims can report crimes such as racism, hatred, faith hate crime and other hate crimes who are reluctant to report to the police. This was brought in following the Stephen Lawrence enquiry which found the police to be institutionally racist meaning people of black and other ethnic minorities may be less likely to report crime to the police.</a:t>
            </a:r>
          </a:p>
        </p:txBody>
      </p:sp>
      <p:sp>
        <p:nvSpPr>
          <p:cNvPr id="4" name="Slide Number Placeholder 3"/>
          <p:cNvSpPr>
            <a:spLocks noGrp="1"/>
          </p:cNvSpPr>
          <p:nvPr>
            <p:ph type="sldNum" sz="quarter" idx="5"/>
          </p:nvPr>
        </p:nvSpPr>
        <p:spPr/>
        <p:txBody>
          <a:bodyPr/>
          <a:lstStyle/>
          <a:p>
            <a:fld id="{52CFB811-D5BE-47A7-933A-011A6D94BF49}" type="slidenum">
              <a:rPr lang="en-GB"/>
              <a:t>44</a:t>
            </a:fld>
            <a:endParaRPr lang="en-GB"/>
          </a:p>
        </p:txBody>
      </p:sp>
    </p:spTree>
    <p:extLst>
      <p:ext uri="{BB962C8B-B14F-4D97-AF65-F5344CB8AC3E}">
        <p14:creationId xmlns:p14="http://schemas.microsoft.com/office/powerpoint/2010/main" val="2435870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Play video </a:t>
            </a:r>
          </a:p>
        </p:txBody>
      </p:sp>
      <p:sp>
        <p:nvSpPr>
          <p:cNvPr id="4" name="Slide Number Placeholder 3"/>
          <p:cNvSpPr>
            <a:spLocks noGrp="1"/>
          </p:cNvSpPr>
          <p:nvPr>
            <p:ph type="sldNum" sz="quarter" idx="5"/>
          </p:nvPr>
        </p:nvSpPr>
        <p:spPr/>
        <p:txBody>
          <a:bodyPr/>
          <a:lstStyle/>
          <a:p>
            <a:fld id="{52CFB811-D5BE-47A7-933A-011A6D94BF49}" type="slidenum">
              <a:t>45</a:t>
            </a:fld>
            <a:endParaRPr lang="en-GB"/>
          </a:p>
        </p:txBody>
      </p:sp>
    </p:spTree>
    <p:extLst>
      <p:ext uri="{BB962C8B-B14F-4D97-AF65-F5344CB8AC3E}">
        <p14:creationId xmlns:p14="http://schemas.microsoft.com/office/powerpoint/2010/main" val="3717695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Play video </a:t>
            </a:r>
          </a:p>
        </p:txBody>
      </p:sp>
      <p:sp>
        <p:nvSpPr>
          <p:cNvPr id="4" name="Slide Number Placeholder 3"/>
          <p:cNvSpPr>
            <a:spLocks noGrp="1"/>
          </p:cNvSpPr>
          <p:nvPr>
            <p:ph type="sldNum" sz="quarter" idx="5"/>
          </p:nvPr>
        </p:nvSpPr>
        <p:spPr/>
        <p:txBody>
          <a:bodyPr/>
          <a:lstStyle/>
          <a:p>
            <a:fld id="{52CFB811-D5BE-47A7-933A-011A6D94BF49}" type="slidenum">
              <a:t>47</a:t>
            </a:fld>
            <a:endParaRPr lang="en-GB"/>
          </a:p>
        </p:txBody>
      </p:sp>
    </p:spTree>
    <p:extLst>
      <p:ext uri="{BB962C8B-B14F-4D97-AF65-F5344CB8AC3E}">
        <p14:creationId xmlns:p14="http://schemas.microsoft.com/office/powerpoint/2010/main" val="875101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12BED07-6713-92AA-40AF-AE58F4F83C7A}"/>
              </a:ext>
            </a:extLst>
          </p:cNvPr>
          <p:cNvSpPr>
            <a:spLocks noGrp="1"/>
          </p:cNvSpPr>
          <p:nvPr>
            <p:ph type="subTitle" idx="1"/>
          </p:nvPr>
        </p:nvSpPr>
        <p:spPr>
          <a:xfrm>
            <a:off x="1295400" y="4701464"/>
            <a:ext cx="8952782" cy="1204036"/>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FC9EF77-BF49-E4C1-0FC7-563354777900}"/>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5" name="Footer Placeholder 4">
            <a:extLst>
              <a:ext uri="{FF2B5EF4-FFF2-40B4-BE49-F238E27FC236}">
                <a16:creationId xmlns:a16="http://schemas.microsoft.com/office/drawing/2014/main" id="{72BD5853-25AA-1C3D-EAD2-496674792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7F0DAD-5850-CAAE-CD25-4D6DDDFF3A18}"/>
              </a:ext>
            </a:extLst>
          </p:cNvPr>
          <p:cNvSpPr>
            <a:spLocks noGrp="1"/>
          </p:cNvSpPr>
          <p:nvPr>
            <p:ph type="sldNum" sz="quarter" idx="12"/>
          </p:nvPr>
        </p:nvSpPr>
        <p:spPr/>
        <p:txBody>
          <a:bodyPr/>
          <a:lstStyle/>
          <a:p>
            <a:fld id="{1B8B3671-A306-4A69-8480-FA9BE839245D}" type="slidenum">
              <a:rPr lang="en-US" smtClean="0"/>
              <a:t>‹#›</a:t>
            </a:fld>
            <a:endParaRPr lang="en-US"/>
          </a:p>
        </p:txBody>
      </p:sp>
      <p:sp>
        <p:nvSpPr>
          <p:cNvPr id="2" name="Title 1">
            <a:extLst>
              <a:ext uri="{FF2B5EF4-FFF2-40B4-BE49-F238E27FC236}">
                <a16:creationId xmlns:a16="http://schemas.microsoft.com/office/drawing/2014/main" id="{534851B1-0B20-9549-0D70-886AA9D04532}"/>
              </a:ext>
            </a:extLst>
          </p:cNvPr>
          <p:cNvSpPr>
            <a:spLocks noGrp="1"/>
          </p:cNvSpPr>
          <p:nvPr>
            <p:ph type="ctrTitle"/>
          </p:nvPr>
        </p:nvSpPr>
        <p:spPr>
          <a:xfrm>
            <a:off x="1295400" y="952500"/>
            <a:ext cx="8952781" cy="3748824"/>
          </a:xfrm>
          <a:noFill/>
        </p:spPr>
        <p:txBody>
          <a:bodyPr anchor="b">
            <a:normAutofit/>
          </a:bodyPr>
          <a:lstStyle>
            <a:lvl1pPr algn="l">
              <a:defRPr sz="3200" spc="530" baseline="0"/>
            </a:lvl1pPr>
          </a:lstStyle>
          <a:p>
            <a:r>
              <a:rPr lang="en-US"/>
              <a:t>Click to edit Master title style</a:t>
            </a:r>
          </a:p>
        </p:txBody>
      </p:sp>
    </p:spTree>
    <p:extLst>
      <p:ext uri="{BB962C8B-B14F-4D97-AF65-F5344CB8AC3E}">
        <p14:creationId xmlns:p14="http://schemas.microsoft.com/office/powerpoint/2010/main" val="680235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8F26-B5E3-8A90-51FC-8520D1D732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7EA4D95-10F3-6212-8302-5610C43E3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81BE7-A53D-441E-0393-0E59412C9117}"/>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5" name="Footer Placeholder 4">
            <a:extLst>
              <a:ext uri="{FF2B5EF4-FFF2-40B4-BE49-F238E27FC236}">
                <a16:creationId xmlns:a16="http://schemas.microsoft.com/office/drawing/2014/main" id="{0DEF10F0-B23F-BF4B-DB66-9BCF734DB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65DDEC-13A7-D988-D082-03076F80F1F0}"/>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141946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80CFA-45ED-71B0-EE3E-CCE6D5C19377}"/>
              </a:ext>
            </a:extLst>
          </p:cNvPr>
          <p:cNvSpPr>
            <a:spLocks noGrp="1"/>
          </p:cNvSpPr>
          <p:nvPr>
            <p:ph type="title"/>
          </p:nvPr>
        </p:nvSpPr>
        <p:spPr>
          <a:xfrm>
            <a:off x="1295400" y="1618211"/>
            <a:ext cx="8412190" cy="3944389"/>
          </a:xfrm>
        </p:spPr>
        <p:txBody>
          <a:bodyPr anchor="t">
            <a:normAutofit/>
          </a:bodyPr>
          <a:lstStyle>
            <a:lvl1pPr>
              <a:defRPr sz="3200"/>
            </a:lvl1pPr>
          </a:lstStyle>
          <a:p>
            <a:r>
              <a:rPr lang="en-US"/>
              <a:t>Click to edit Master title style</a:t>
            </a:r>
          </a:p>
        </p:txBody>
      </p:sp>
      <p:sp>
        <p:nvSpPr>
          <p:cNvPr id="3" name="Text Placeholder 2">
            <a:extLst>
              <a:ext uri="{FF2B5EF4-FFF2-40B4-BE49-F238E27FC236}">
                <a16:creationId xmlns:a16="http://schemas.microsoft.com/office/drawing/2014/main" id="{8F37BECA-A01D-7D7A-F2A6-891EC9D22945}"/>
              </a:ext>
            </a:extLst>
          </p:cNvPr>
          <p:cNvSpPr>
            <a:spLocks noGrp="1"/>
          </p:cNvSpPr>
          <p:nvPr>
            <p:ph type="body" idx="1"/>
          </p:nvPr>
        </p:nvSpPr>
        <p:spPr>
          <a:xfrm>
            <a:off x="1295400" y="908858"/>
            <a:ext cx="8412192" cy="676102"/>
          </a:xfrm>
        </p:spPr>
        <p:txBody>
          <a:bodyPr anchor="b">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716478-6FAF-D420-0B87-6EABB81E887C}"/>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5" name="Footer Placeholder 4">
            <a:extLst>
              <a:ext uri="{FF2B5EF4-FFF2-40B4-BE49-F238E27FC236}">
                <a16:creationId xmlns:a16="http://schemas.microsoft.com/office/drawing/2014/main" id="{87C4289B-CB0D-8AFC-7C02-F755C0DCC8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7971E4-8A9E-2A30-D7FE-B3505124BB9D}"/>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82747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7F941-C3A7-545F-8046-C7A9AC80300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BD4277-CFAE-EEF6-3346-61F06D5A3945}"/>
              </a:ext>
            </a:extLst>
          </p:cNvPr>
          <p:cNvSpPr>
            <a:spLocks noGrp="1"/>
          </p:cNvSpPr>
          <p:nvPr>
            <p:ph sz="half" idx="1"/>
          </p:nvPr>
        </p:nvSpPr>
        <p:spPr>
          <a:xfrm>
            <a:off x="1295401" y="2260121"/>
            <a:ext cx="4350026" cy="36568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9543384-699D-84FC-C8B5-7BDE49BB4478}"/>
              </a:ext>
            </a:extLst>
          </p:cNvPr>
          <p:cNvSpPr>
            <a:spLocks noGrp="1"/>
          </p:cNvSpPr>
          <p:nvPr>
            <p:ph sz="half" idx="2"/>
          </p:nvPr>
        </p:nvSpPr>
        <p:spPr>
          <a:xfrm>
            <a:off x="6546574" y="2260120"/>
            <a:ext cx="4350025" cy="3656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0A49386-AFC8-03DA-4563-07B0A0119B1C}"/>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6" name="Footer Placeholder 5">
            <a:extLst>
              <a:ext uri="{FF2B5EF4-FFF2-40B4-BE49-F238E27FC236}">
                <a16:creationId xmlns:a16="http://schemas.microsoft.com/office/drawing/2014/main" id="{23AED60A-7704-31D9-7D4D-65C635EDF81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66927DA-3B5E-13B8-0BA8-5DCFF001E05E}"/>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515368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7B55A-280B-BDCB-F966-8578DDE741DC}"/>
              </a:ext>
            </a:extLst>
          </p:cNvPr>
          <p:cNvSpPr>
            <a:spLocks noGrp="1"/>
          </p:cNvSpPr>
          <p:nvPr>
            <p:ph type="title"/>
          </p:nvPr>
        </p:nvSpPr>
        <p:spPr>
          <a:xfrm>
            <a:off x="1295400" y="966788"/>
            <a:ext cx="10059988" cy="1051784"/>
          </a:xfrm>
        </p:spPr>
        <p:txBody>
          <a:bodyPr/>
          <a:lstStyle/>
          <a:p>
            <a:r>
              <a:rPr lang="en-US"/>
              <a:t>Click to edit Master title style</a:t>
            </a:r>
          </a:p>
        </p:txBody>
      </p:sp>
      <p:sp>
        <p:nvSpPr>
          <p:cNvPr id="3" name="Text Placeholder 2">
            <a:extLst>
              <a:ext uri="{FF2B5EF4-FFF2-40B4-BE49-F238E27FC236}">
                <a16:creationId xmlns:a16="http://schemas.microsoft.com/office/drawing/2014/main" id="{0C76EA03-7008-14AB-547B-E66EA4EC968F}"/>
              </a:ext>
            </a:extLst>
          </p:cNvPr>
          <p:cNvSpPr>
            <a:spLocks noGrp="1"/>
          </p:cNvSpPr>
          <p:nvPr>
            <p:ph type="body" idx="1"/>
          </p:nvPr>
        </p:nvSpPr>
        <p:spPr>
          <a:xfrm>
            <a:off x="1295400" y="2018581"/>
            <a:ext cx="4350027" cy="544003"/>
          </a:xfrm>
        </p:spPr>
        <p:txBody>
          <a:bodyPr anchor="b"/>
          <a:lstStyle>
            <a:lvl1pPr marL="0" indent="0">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D629F56-D2C8-71FE-FA59-002819D51856}"/>
              </a:ext>
            </a:extLst>
          </p:cNvPr>
          <p:cNvSpPr>
            <a:spLocks noGrp="1"/>
          </p:cNvSpPr>
          <p:nvPr>
            <p:ph sz="half" idx="2"/>
          </p:nvPr>
        </p:nvSpPr>
        <p:spPr>
          <a:xfrm>
            <a:off x="1295400" y="2774756"/>
            <a:ext cx="4350027" cy="31507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12524D2-CA8D-75F3-D089-C2F0E20D4759}"/>
              </a:ext>
            </a:extLst>
          </p:cNvPr>
          <p:cNvSpPr>
            <a:spLocks noGrp="1"/>
          </p:cNvSpPr>
          <p:nvPr>
            <p:ph type="body" sz="quarter" idx="3"/>
          </p:nvPr>
        </p:nvSpPr>
        <p:spPr>
          <a:xfrm>
            <a:off x="6546572" y="2018581"/>
            <a:ext cx="4350028" cy="544003"/>
          </a:xfrm>
        </p:spPr>
        <p:txBody>
          <a:bodyPr anchor="b"/>
          <a:lstStyle>
            <a:lvl1pPr marL="0" indent="0">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E99B0E3-5AE5-0516-27BF-9F246137FE03}"/>
              </a:ext>
            </a:extLst>
          </p:cNvPr>
          <p:cNvSpPr>
            <a:spLocks noGrp="1"/>
          </p:cNvSpPr>
          <p:nvPr>
            <p:ph sz="quarter" idx="4"/>
          </p:nvPr>
        </p:nvSpPr>
        <p:spPr>
          <a:xfrm>
            <a:off x="6546572" y="2774756"/>
            <a:ext cx="4350028" cy="31507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B319A7-6048-4735-B2AC-6D6043F1461A}"/>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8" name="Footer Placeholder 7">
            <a:extLst>
              <a:ext uri="{FF2B5EF4-FFF2-40B4-BE49-F238E27FC236}">
                <a16:creationId xmlns:a16="http://schemas.microsoft.com/office/drawing/2014/main" id="{6515F875-F23E-D0D2-9115-CD494FDA00B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DB4F88F-F488-D9D5-CF99-AA1750AAFC39}"/>
              </a:ext>
            </a:extLst>
          </p:cNvPr>
          <p:cNvSpPr>
            <a:spLocks noGrp="1"/>
          </p:cNvSpPr>
          <p:nvPr>
            <p:ph type="sldNum" sz="quarter" idx="12"/>
          </p:nvPr>
        </p:nvSpPr>
        <p:spPr/>
        <p:txBody>
          <a:bodyPr/>
          <a:lstStyle/>
          <a:p>
            <a:fld id="{1B8B3671-A306-4A69-8480-FA9BE839245D}" type="slidenum">
              <a:rPr lang="en-US" smtClean="0"/>
              <a:t>‹#›</a:t>
            </a:fld>
            <a:endParaRPr lang="en-US"/>
          </a:p>
        </p:txBody>
      </p:sp>
      <p:cxnSp>
        <p:nvCxnSpPr>
          <p:cNvPr id="13" name="Straight Connector 12">
            <a:extLst>
              <a:ext uri="{FF2B5EF4-FFF2-40B4-BE49-F238E27FC236}">
                <a16:creationId xmlns:a16="http://schemas.microsoft.com/office/drawing/2014/main" id="{B5094593-EFC2-EEEF-74CD-BD00F4132A94}"/>
              </a:ext>
            </a:extLst>
          </p:cNvPr>
          <p:cNvCxnSpPr>
            <a:cxnSpLocks/>
          </p:cNvCxnSpPr>
          <p:nvPr/>
        </p:nvCxnSpPr>
        <p:spPr>
          <a:xfrm>
            <a:off x="6657975" y="2625552"/>
            <a:ext cx="423862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F851F6D-436C-FA47-8CD1-2C10E735764A}"/>
              </a:ext>
            </a:extLst>
          </p:cNvPr>
          <p:cNvCxnSpPr>
            <a:cxnSpLocks/>
          </p:cNvCxnSpPr>
          <p:nvPr/>
        </p:nvCxnSpPr>
        <p:spPr>
          <a:xfrm>
            <a:off x="1403684" y="2625552"/>
            <a:ext cx="42417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5436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91B86-9261-4E82-EF65-30F78154E2F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A3A5E84-E43B-20AE-E80D-47CB0B07BD7B}"/>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4" name="Footer Placeholder 3">
            <a:extLst>
              <a:ext uri="{FF2B5EF4-FFF2-40B4-BE49-F238E27FC236}">
                <a16:creationId xmlns:a16="http://schemas.microsoft.com/office/drawing/2014/main" id="{2AFF5797-14F1-9FEB-247C-0E325AF74D2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5B5D7AF-1489-8F93-4828-0AE784B8BA8F}"/>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1843445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6CAF1C-8901-AE05-E52C-D5B95941055B}"/>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3" name="Footer Placeholder 2">
            <a:extLst>
              <a:ext uri="{FF2B5EF4-FFF2-40B4-BE49-F238E27FC236}">
                <a16:creationId xmlns:a16="http://schemas.microsoft.com/office/drawing/2014/main" id="{E1CD4F90-2973-4FE2-6C2C-5C2AC5C5A8F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D50414B-A7EC-0C14-EFD2-29C5582CC184}"/>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1618326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378C7-A764-C5E4-A6A4-DC5B1B3537FB}"/>
              </a:ext>
            </a:extLst>
          </p:cNvPr>
          <p:cNvSpPr>
            <a:spLocks noGrp="1"/>
          </p:cNvSpPr>
          <p:nvPr>
            <p:ph type="title"/>
          </p:nvPr>
        </p:nvSpPr>
        <p:spPr>
          <a:xfrm>
            <a:off x="1306484" y="1306484"/>
            <a:ext cx="3932237" cy="2122516"/>
          </a:xfrm>
        </p:spPr>
        <p:txBody>
          <a:bodyPr anchor="t">
            <a:normAutofit/>
          </a:bodyPr>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27DFE178-4B5D-413B-6583-AB81E8D04180}"/>
              </a:ext>
            </a:extLst>
          </p:cNvPr>
          <p:cNvSpPr>
            <a:spLocks noGrp="1"/>
          </p:cNvSpPr>
          <p:nvPr>
            <p:ph idx="1"/>
          </p:nvPr>
        </p:nvSpPr>
        <p:spPr>
          <a:xfrm>
            <a:off x="6096000" y="1312026"/>
            <a:ext cx="5143500" cy="4565651"/>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DB92F6D-71AB-9630-9DBE-46041C50C79A}"/>
              </a:ext>
            </a:extLst>
          </p:cNvPr>
          <p:cNvSpPr>
            <a:spLocks noGrp="1"/>
          </p:cNvSpPr>
          <p:nvPr>
            <p:ph type="body" sz="half" idx="2"/>
          </p:nvPr>
        </p:nvSpPr>
        <p:spPr>
          <a:xfrm>
            <a:off x="1306484" y="3428999"/>
            <a:ext cx="3932237" cy="2133601"/>
          </a:xfrm>
        </p:spPr>
        <p:txBody>
          <a:bodyPr anchor="b">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FEAAD1-C919-6E2E-32D2-E199025FB8F9}"/>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6" name="Footer Placeholder 5">
            <a:extLst>
              <a:ext uri="{FF2B5EF4-FFF2-40B4-BE49-F238E27FC236}">
                <a16:creationId xmlns:a16="http://schemas.microsoft.com/office/drawing/2014/main" id="{5288B5D8-E15B-BE38-2A89-BD0F02E1A0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7ECC26-B78C-4CBD-6883-97E80D3E5165}"/>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2934393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04EAA-30F7-390A-C77C-2E5BD8218BC0}"/>
              </a:ext>
            </a:extLst>
          </p:cNvPr>
          <p:cNvSpPr>
            <a:spLocks noGrp="1"/>
          </p:cNvSpPr>
          <p:nvPr>
            <p:ph type="title"/>
          </p:nvPr>
        </p:nvSpPr>
        <p:spPr>
          <a:xfrm>
            <a:off x="1306484" y="1307185"/>
            <a:ext cx="3932237" cy="2121813"/>
          </a:xfrm>
        </p:spPr>
        <p:txBody>
          <a:bodyPr anchor="t">
            <a:normAutofit/>
          </a:bodyPr>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513A1C34-81AC-D534-67B1-42721228935F}"/>
              </a:ext>
            </a:extLst>
          </p:cNvPr>
          <p:cNvSpPr>
            <a:spLocks noGrp="1"/>
          </p:cNvSpPr>
          <p:nvPr>
            <p:ph type="pic" idx="1"/>
          </p:nvPr>
        </p:nvSpPr>
        <p:spPr>
          <a:xfrm>
            <a:off x="5857702" y="1307186"/>
            <a:ext cx="5038898" cy="459831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0E1012D-3524-26C6-64C1-8CE6E7A9A29B}"/>
              </a:ext>
            </a:extLst>
          </p:cNvPr>
          <p:cNvSpPr>
            <a:spLocks noGrp="1"/>
          </p:cNvSpPr>
          <p:nvPr>
            <p:ph type="body" sz="half" idx="2"/>
          </p:nvPr>
        </p:nvSpPr>
        <p:spPr>
          <a:xfrm>
            <a:off x="1306484" y="3428999"/>
            <a:ext cx="3932237" cy="2133601"/>
          </a:xfrm>
        </p:spPr>
        <p:txBody>
          <a:bodyPr anchor="b">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8FA6D7-1BE0-F14D-A2F7-4836180BC3B9}"/>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6" name="Footer Placeholder 5">
            <a:extLst>
              <a:ext uri="{FF2B5EF4-FFF2-40B4-BE49-F238E27FC236}">
                <a16:creationId xmlns:a16="http://schemas.microsoft.com/office/drawing/2014/main" id="{0556B5AC-3F20-FDC1-D579-7C4C6B4ED0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074ACA-1D54-81FA-70B1-31AB3011B3C6}"/>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1308251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2C3AB-851A-0D2F-B3AE-5B161CFFC00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E89FD6B-3621-3904-7878-A2825C69250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808AE9-D8ED-ED5D-D7B0-A43811777E81}"/>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5" name="Footer Placeholder 4">
            <a:extLst>
              <a:ext uri="{FF2B5EF4-FFF2-40B4-BE49-F238E27FC236}">
                <a16:creationId xmlns:a16="http://schemas.microsoft.com/office/drawing/2014/main" id="{9A9EF98B-AC81-D122-3D05-9C4E2FE42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9FB543-B138-6627-3714-12105D172AD5}"/>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794238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3DE16D-F1A0-DDB5-A98C-A9055C93D914}"/>
              </a:ext>
            </a:extLst>
          </p:cNvPr>
          <p:cNvSpPr>
            <a:spLocks noGrp="1"/>
          </p:cNvSpPr>
          <p:nvPr>
            <p:ph type="title" orient="vert"/>
          </p:nvPr>
        </p:nvSpPr>
        <p:spPr>
          <a:xfrm>
            <a:off x="9188334" y="952499"/>
            <a:ext cx="2051165" cy="4953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D8A548F-8DA7-C53C-1BFE-7C720CB20FA1}"/>
              </a:ext>
            </a:extLst>
          </p:cNvPr>
          <p:cNvSpPr>
            <a:spLocks noGrp="1"/>
          </p:cNvSpPr>
          <p:nvPr>
            <p:ph type="body" orient="vert" idx="1"/>
          </p:nvPr>
        </p:nvSpPr>
        <p:spPr>
          <a:xfrm>
            <a:off x="952500" y="952499"/>
            <a:ext cx="8235834" cy="4953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2EA2C8-1C90-25D0-8B0A-30B73CFD3EDE}"/>
              </a:ext>
            </a:extLst>
          </p:cNvPr>
          <p:cNvSpPr>
            <a:spLocks noGrp="1"/>
          </p:cNvSpPr>
          <p:nvPr>
            <p:ph type="dt" sz="half" idx="10"/>
          </p:nvPr>
        </p:nvSpPr>
        <p:spPr/>
        <p:txBody>
          <a:bodyPr/>
          <a:lstStyle/>
          <a:p>
            <a:fld id="{5DBDDF98-C922-483F-97E9-3E76B0201B42}" type="datetimeFigureOut">
              <a:rPr lang="en-US" smtClean="0"/>
              <a:t>3/19/2025</a:t>
            </a:fld>
            <a:endParaRPr lang="en-US"/>
          </a:p>
        </p:txBody>
      </p:sp>
      <p:sp>
        <p:nvSpPr>
          <p:cNvPr id="5" name="Footer Placeholder 4">
            <a:extLst>
              <a:ext uri="{FF2B5EF4-FFF2-40B4-BE49-F238E27FC236}">
                <a16:creationId xmlns:a16="http://schemas.microsoft.com/office/drawing/2014/main" id="{EA6FF1A4-0404-DA2D-1EA4-828091C04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457155-0F4A-F7B7-C4A8-755572E98C2E}"/>
              </a:ext>
            </a:extLst>
          </p:cNvPr>
          <p:cNvSpPr>
            <a:spLocks noGrp="1"/>
          </p:cNvSpPr>
          <p:nvPr>
            <p:ph type="sldNum" sz="quarter" idx="12"/>
          </p:nvPr>
        </p:nvSpPr>
        <p:spPr/>
        <p:txBody>
          <a:bodyPr/>
          <a:lstStyle/>
          <a:p>
            <a:fld id="{1B8B3671-A306-4A69-8480-FA9BE839245D}" type="slidenum">
              <a:rPr lang="en-US" smtClean="0"/>
              <a:t>‹#›</a:t>
            </a:fld>
            <a:endParaRPr lang="en-US"/>
          </a:p>
        </p:txBody>
      </p:sp>
    </p:spTree>
    <p:extLst>
      <p:ext uri="{BB962C8B-B14F-4D97-AF65-F5344CB8AC3E}">
        <p14:creationId xmlns:p14="http://schemas.microsoft.com/office/powerpoint/2010/main" val="1632841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792104-6F24-CD50-F55E-22A55084DDC9}"/>
              </a:ext>
            </a:extLst>
          </p:cNvPr>
          <p:cNvSpPr>
            <a:spLocks noGrp="1"/>
          </p:cNvSpPr>
          <p:nvPr>
            <p:ph type="title"/>
          </p:nvPr>
        </p:nvSpPr>
        <p:spPr>
          <a:xfrm>
            <a:off x="1295400" y="842963"/>
            <a:ext cx="9601200" cy="130968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D1059CB-D00E-398D-E4D9-59792FC40A4C}"/>
              </a:ext>
            </a:extLst>
          </p:cNvPr>
          <p:cNvSpPr>
            <a:spLocks noGrp="1"/>
          </p:cNvSpPr>
          <p:nvPr>
            <p:ph type="body" idx="1"/>
          </p:nvPr>
        </p:nvSpPr>
        <p:spPr>
          <a:xfrm>
            <a:off x="1295400" y="2262188"/>
            <a:ext cx="9601200" cy="36433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DFBC38-D897-7CBE-AC89-A95A2222D7C8}"/>
              </a:ext>
            </a:extLst>
          </p:cNvPr>
          <p:cNvSpPr>
            <a:spLocks noGrp="1"/>
          </p:cNvSpPr>
          <p:nvPr>
            <p:ph type="dt" sz="half" idx="2"/>
          </p:nvPr>
        </p:nvSpPr>
        <p:spPr>
          <a:xfrm>
            <a:off x="847726" y="6199188"/>
            <a:ext cx="2743200" cy="365125"/>
          </a:xfrm>
          <a:prstGeom prst="rect">
            <a:avLst/>
          </a:prstGeom>
        </p:spPr>
        <p:txBody>
          <a:bodyPr vert="horz" lIns="91440" tIns="45720" rIns="91440" bIns="45720" rtlCol="0" anchor="ctr"/>
          <a:lstStyle>
            <a:lvl1pPr algn="l">
              <a:defRPr sz="1050">
                <a:solidFill>
                  <a:schemeClr val="tx1"/>
                </a:solidFill>
                <a:latin typeface="+mj-lt"/>
              </a:defRPr>
            </a:lvl1pPr>
          </a:lstStyle>
          <a:p>
            <a:fld id="{5DBDDF98-C922-483F-97E9-3E76B0201B42}" type="datetimeFigureOut">
              <a:rPr lang="en-US" smtClean="0"/>
              <a:pPr/>
              <a:t>3/19/2025</a:t>
            </a:fld>
            <a:endParaRPr lang="en-US"/>
          </a:p>
        </p:txBody>
      </p:sp>
      <p:sp>
        <p:nvSpPr>
          <p:cNvPr id="5" name="Footer Placeholder 4">
            <a:extLst>
              <a:ext uri="{FF2B5EF4-FFF2-40B4-BE49-F238E27FC236}">
                <a16:creationId xmlns:a16="http://schemas.microsoft.com/office/drawing/2014/main" id="{E6728008-2A03-D518-4A75-30816EB0D198}"/>
              </a:ext>
            </a:extLst>
          </p:cNvPr>
          <p:cNvSpPr>
            <a:spLocks noGrp="1"/>
          </p:cNvSpPr>
          <p:nvPr>
            <p:ph type="ftr" sz="quarter" idx="3"/>
          </p:nvPr>
        </p:nvSpPr>
        <p:spPr>
          <a:xfrm>
            <a:off x="7286625" y="6199188"/>
            <a:ext cx="3409951" cy="365125"/>
          </a:xfrm>
          <a:prstGeom prst="rect">
            <a:avLst/>
          </a:prstGeom>
        </p:spPr>
        <p:txBody>
          <a:bodyPr vert="horz" lIns="91440" tIns="45720" rIns="91440" bIns="45720" rtlCol="0" anchor="ctr"/>
          <a:lstStyle>
            <a:lvl1pPr algn="r">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F3691D49-2BD8-1C36-B43A-CF2F9177769B}"/>
              </a:ext>
            </a:extLst>
          </p:cNvPr>
          <p:cNvSpPr>
            <a:spLocks noGrp="1"/>
          </p:cNvSpPr>
          <p:nvPr>
            <p:ph type="sldNum" sz="quarter" idx="4"/>
          </p:nvPr>
        </p:nvSpPr>
        <p:spPr>
          <a:xfrm>
            <a:off x="10728107" y="6199188"/>
            <a:ext cx="619125" cy="365125"/>
          </a:xfrm>
          <a:prstGeom prst="rect">
            <a:avLst/>
          </a:prstGeom>
        </p:spPr>
        <p:txBody>
          <a:bodyPr vert="horz" lIns="91440" tIns="45720" rIns="91440" bIns="45720" rtlCol="0" anchor="ctr"/>
          <a:lstStyle>
            <a:lvl1pPr algn="r">
              <a:defRPr sz="1050">
                <a:solidFill>
                  <a:schemeClr val="tx1"/>
                </a:solidFill>
                <a:latin typeface="+mj-lt"/>
              </a:defRPr>
            </a:lvl1pPr>
          </a:lstStyle>
          <a:p>
            <a:fld id="{1B8B3671-A306-4A69-8480-FA9BE839245D}" type="slidenum">
              <a:rPr lang="en-US" smtClean="0"/>
              <a:pPr/>
              <a:t>‹#›</a:t>
            </a:fld>
            <a:endParaRPr lang="en-US"/>
          </a:p>
        </p:txBody>
      </p:sp>
    </p:spTree>
    <p:extLst>
      <p:ext uri="{BB962C8B-B14F-4D97-AF65-F5344CB8AC3E}">
        <p14:creationId xmlns:p14="http://schemas.microsoft.com/office/powerpoint/2010/main" val="2548252121"/>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04" r:id="rId6"/>
    <p:sldLayoutId id="2147483700" r:id="rId7"/>
    <p:sldLayoutId id="2147483701" r:id="rId8"/>
    <p:sldLayoutId id="2147483702" r:id="rId9"/>
    <p:sldLayoutId id="2147483703" r:id="rId10"/>
    <p:sldLayoutId id="2147483705" r:id="rId11"/>
  </p:sldLayoutIdLst>
  <p:txStyles>
    <p:titleStyle>
      <a:lvl1pPr algn="l" defTabSz="914400" rtl="0" eaLnBrk="1" latinLnBrk="0" hangingPunct="1">
        <a:lnSpc>
          <a:spcPct val="120000"/>
        </a:lnSpc>
        <a:spcBef>
          <a:spcPct val="0"/>
        </a:spcBef>
        <a:buNone/>
        <a:defRPr sz="2800" kern="1200" cap="all" spc="5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75488"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94944"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1152144"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csepoliceandprevention.org.uk/pursue.html"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youtube.com/watch?v=9mDBe3T8L6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4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D0267C2-9A87-5888-0384-969AD93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4AEFA6A-E623-CF1A-3DDF-C38D3A7E2C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2500" y="952499"/>
            <a:ext cx="5602755" cy="4955827"/>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264589" y="2444161"/>
            <a:ext cx="5957432" cy="2070330"/>
          </a:xfrm>
        </p:spPr>
        <p:txBody>
          <a:bodyPr anchor="b">
            <a:normAutofit fontScale="90000"/>
          </a:bodyPr>
          <a:lstStyle/>
          <a:p>
            <a:r>
              <a:rPr lang="en-GB" dirty="0">
                <a:cs typeface="Calibri Light"/>
              </a:rPr>
              <a:t>Week 8</a:t>
            </a:r>
            <a:br>
              <a:rPr lang="en-GB" dirty="0">
                <a:cs typeface="Calibri Light"/>
              </a:rPr>
            </a:br>
            <a:r>
              <a:rPr lang="en-GB" dirty="0">
                <a:cs typeface="Calibri Light"/>
              </a:rPr>
              <a:t>Evidence based and preventative policing </a:t>
            </a:r>
            <a:br>
              <a:rPr lang="en-GB" dirty="0">
                <a:cs typeface="Calibri Light"/>
              </a:rPr>
            </a:br>
            <a:r>
              <a:rPr lang="en-GB" dirty="0">
                <a:cs typeface="Calibri Light"/>
              </a:rPr>
              <a:t>(bmpl4016) </a:t>
            </a:r>
            <a:br>
              <a:rPr lang="en-GB" dirty="0">
                <a:cs typeface="Calibri Light"/>
              </a:rPr>
            </a:br>
            <a:r>
              <a:rPr lang="en-GB" b="1" dirty="0">
                <a:cs typeface="Calibri Light"/>
              </a:rPr>
              <a:t>Collaborations&amp; intelligence </a:t>
            </a:r>
            <a:endParaRPr lang="en-GB" b="1" dirty="0"/>
          </a:p>
        </p:txBody>
      </p:sp>
      <p:sp>
        <p:nvSpPr>
          <p:cNvPr id="3" name="Subtitle 2"/>
          <p:cNvSpPr>
            <a:spLocks noGrp="1"/>
          </p:cNvSpPr>
          <p:nvPr>
            <p:ph type="subTitle" idx="1"/>
          </p:nvPr>
        </p:nvSpPr>
        <p:spPr>
          <a:xfrm>
            <a:off x="1260775" y="4722310"/>
            <a:ext cx="4482952" cy="624246"/>
          </a:xfrm>
        </p:spPr>
        <p:txBody>
          <a:bodyPr vert="horz" lIns="91440" tIns="45720" rIns="91440" bIns="45720" rtlCol="0" anchor="t">
            <a:normAutofit/>
          </a:bodyPr>
          <a:lstStyle/>
          <a:p>
            <a:pPr>
              <a:lnSpc>
                <a:spcPct val="110000"/>
              </a:lnSpc>
            </a:pPr>
            <a:r>
              <a:rPr lang="en-GB" sz="1100">
                <a:cs typeface="Calibri"/>
              </a:rPr>
              <a:t>Michelle Hill</a:t>
            </a:r>
          </a:p>
          <a:p>
            <a:pPr>
              <a:lnSpc>
                <a:spcPct val="110000"/>
              </a:lnSpc>
            </a:pPr>
            <a:r>
              <a:rPr lang="en-GB" sz="1100">
                <a:cs typeface="Calibri"/>
              </a:rPr>
              <a:t>Bluelightacademy@uwtsd.ac.uk</a:t>
            </a:r>
          </a:p>
        </p:txBody>
      </p:sp>
      <p:pic>
        <p:nvPicPr>
          <p:cNvPr id="17" name="Picture 16">
            <a:extLst>
              <a:ext uri="{FF2B5EF4-FFF2-40B4-BE49-F238E27FC236}">
                <a16:creationId xmlns:a16="http://schemas.microsoft.com/office/drawing/2014/main" id="{2DFD3EEE-E351-EB26-F790-412D4C3EB023}"/>
              </a:ext>
            </a:extLst>
          </p:cNvPr>
          <p:cNvPicPr>
            <a:picLocks noChangeAspect="1"/>
          </p:cNvPicPr>
          <p:nvPr/>
        </p:nvPicPr>
        <p:blipFill rotWithShape="1">
          <a:blip r:embed="rId2"/>
          <a:srcRect l="11988" r="20108" b="11"/>
          <a:stretch/>
        </p:blipFill>
        <p:spPr>
          <a:xfrm>
            <a:off x="7534655" y="10"/>
            <a:ext cx="4657346" cy="685799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F6EA7-A8A9-7746-8F0B-DBE64D6F43F7}"/>
              </a:ext>
            </a:extLst>
          </p:cNvPr>
          <p:cNvSpPr>
            <a:spLocks noGrp="1"/>
          </p:cNvSpPr>
          <p:nvPr>
            <p:ph type="title"/>
          </p:nvPr>
        </p:nvSpPr>
        <p:spPr/>
        <p:txBody>
          <a:bodyPr/>
          <a:lstStyle/>
          <a:p>
            <a:r>
              <a:rPr lang="en-GB"/>
              <a:t>Recap from last week</a:t>
            </a:r>
          </a:p>
        </p:txBody>
      </p:sp>
      <p:sp>
        <p:nvSpPr>
          <p:cNvPr id="3" name="Content Placeholder 2">
            <a:extLst>
              <a:ext uri="{FF2B5EF4-FFF2-40B4-BE49-F238E27FC236}">
                <a16:creationId xmlns:a16="http://schemas.microsoft.com/office/drawing/2014/main" id="{28BB2D66-1091-BFA6-EE24-111CAAD7689F}"/>
              </a:ext>
            </a:extLst>
          </p:cNvPr>
          <p:cNvSpPr>
            <a:spLocks noGrp="1"/>
          </p:cNvSpPr>
          <p:nvPr>
            <p:ph idx="1"/>
          </p:nvPr>
        </p:nvSpPr>
        <p:spPr/>
        <p:txBody>
          <a:bodyPr vert="horz" lIns="91440" tIns="45720" rIns="91440" bIns="45720" rtlCol="0" anchor="t">
            <a:normAutofit/>
          </a:bodyPr>
          <a:lstStyle/>
          <a:p>
            <a:pPr marL="0" indent="0">
              <a:lnSpc>
                <a:spcPct val="90000"/>
              </a:lnSpc>
              <a:buNone/>
            </a:pPr>
            <a:r>
              <a:rPr lang="en-GB" sz="2200">
                <a:latin typeface="Calibri"/>
                <a:ea typeface="Calibri"/>
                <a:cs typeface="Calibri"/>
              </a:rPr>
              <a:t>Analysing evidence</a:t>
            </a:r>
          </a:p>
          <a:p>
            <a:pPr marL="0" indent="0">
              <a:lnSpc>
                <a:spcPct val="90000"/>
              </a:lnSpc>
              <a:buNone/>
            </a:pPr>
            <a:r>
              <a:rPr lang="en-GB" sz="2200">
                <a:latin typeface="Calibri"/>
                <a:ea typeface="Calibri"/>
                <a:cs typeface="Calibri"/>
              </a:rPr>
              <a:t>Research as an investigation</a:t>
            </a:r>
          </a:p>
          <a:p>
            <a:pPr marL="0" indent="0">
              <a:lnSpc>
                <a:spcPct val="90000"/>
              </a:lnSpc>
              <a:buNone/>
            </a:pPr>
            <a:r>
              <a:rPr lang="en-GB" sz="2200">
                <a:latin typeface="Calibri"/>
                <a:ea typeface="Calibri"/>
                <a:cs typeface="Calibri"/>
              </a:rPr>
              <a:t>Bias and unconscious bias</a:t>
            </a:r>
          </a:p>
          <a:p>
            <a:pPr marL="0" indent="0">
              <a:lnSpc>
                <a:spcPct val="90000"/>
              </a:lnSpc>
              <a:buNone/>
            </a:pPr>
            <a:r>
              <a:rPr lang="en-GB" sz="2200">
                <a:latin typeface="Calibri"/>
                <a:ea typeface="Calibri"/>
                <a:cs typeface="Calibri"/>
              </a:rPr>
              <a:t>RCT's</a:t>
            </a:r>
          </a:p>
          <a:p>
            <a:pPr marL="0" indent="0">
              <a:lnSpc>
                <a:spcPct val="90000"/>
              </a:lnSpc>
              <a:buNone/>
            </a:pPr>
            <a:r>
              <a:rPr lang="en-GB" sz="2200">
                <a:latin typeface="Calibri"/>
                <a:ea typeface="Calibri"/>
                <a:cs typeface="Calibri"/>
              </a:rPr>
              <a:t>Research task- partnership working</a:t>
            </a:r>
          </a:p>
          <a:p>
            <a:pPr marL="0" indent="0">
              <a:lnSpc>
                <a:spcPct val="90000"/>
              </a:lnSpc>
              <a:buNone/>
            </a:pPr>
            <a:endParaRPr lang="en-GB" sz="2200">
              <a:latin typeface="Calibri"/>
              <a:ea typeface="Calibri"/>
              <a:cs typeface="Calibri"/>
            </a:endParaRPr>
          </a:p>
        </p:txBody>
      </p:sp>
    </p:spTree>
    <p:extLst>
      <p:ext uri="{BB962C8B-B14F-4D97-AF65-F5344CB8AC3E}">
        <p14:creationId xmlns:p14="http://schemas.microsoft.com/office/powerpoint/2010/main" val="33312973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D8EBE-27F7-9001-2B9B-D41ABEC1F506}"/>
              </a:ext>
            </a:extLst>
          </p:cNvPr>
          <p:cNvSpPr>
            <a:spLocks noGrp="1"/>
          </p:cNvSpPr>
          <p:nvPr>
            <p:ph type="title"/>
          </p:nvPr>
        </p:nvSpPr>
        <p:spPr>
          <a:xfrm>
            <a:off x="265310" y="365125"/>
            <a:ext cx="7000494" cy="1347811"/>
          </a:xfrm>
        </p:spPr>
        <p:txBody>
          <a:bodyPr>
            <a:normAutofit/>
          </a:bodyPr>
          <a:lstStyle/>
          <a:p>
            <a:r>
              <a:rPr lang="en-GB" dirty="0">
                <a:ea typeface="Calibri Light"/>
                <a:cs typeface="Calibri Light"/>
              </a:rPr>
              <a:t>Last weeks Research task- RECAP</a:t>
            </a:r>
            <a:endParaRPr lang="en-GB" dirty="0"/>
          </a:p>
        </p:txBody>
      </p:sp>
      <p:sp>
        <p:nvSpPr>
          <p:cNvPr id="3" name="Content Placeholder 2">
            <a:extLst>
              <a:ext uri="{FF2B5EF4-FFF2-40B4-BE49-F238E27FC236}">
                <a16:creationId xmlns:a16="http://schemas.microsoft.com/office/drawing/2014/main" id="{B040AA2C-32A5-821D-953F-C7B8528317F1}"/>
              </a:ext>
            </a:extLst>
          </p:cNvPr>
          <p:cNvSpPr>
            <a:spLocks noGrp="1"/>
          </p:cNvSpPr>
          <p:nvPr>
            <p:ph idx="1"/>
          </p:nvPr>
        </p:nvSpPr>
        <p:spPr>
          <a:xfrm>
            <a:off x="838200" y="1825625"/>
            <a:ext cx="5387502" cy="4351338"/>
          </a:xfrm>
        </p:spPr>
        <p:txBody>
          <a:bodyPr vert="horz" lIns="91440" tIns="45720" rIns="91440" bIns="45720" rtlCol="0" anchor="t">
            <a:normAutofit/>
          </a:bodyPr>
          <a:lstStyle/>
          <a:p>
            <a:r>
              <a:rPr lang="en-GB">
                <a:ea typeface="Calibri"/>
                <a:cs typeface="Calibri"/>
              </a:rPr>
              <a:t>Research into a partnership between the police and another agency. Identify the following:-</a:t>
            </a:r>
          </a:p>
          <a:p>
            <a:r>
              <a:rPr lang="en-GB">
                <a:ea typeface="Calibri"/>
                <a:cs typeface="Calibri"/>
              </a:rPr>
              <a:t>What is the partnership?</a:t>
            </a:r>
          </a:p>
          <a:p>
            <a:r>
              <a:rPr lang="en-GB">
                <a:ea typeface="Calibri"/>
                <a:cs typeface="Calibri"/>
              </a:rPr>
              <a:t>How/ why was the partnership established?</a:t>
            </a:r>
          </a:p>
          <a:p>
            <a:r>
              <a:rPr lang="en-GB">
                <a:ea typeface="Calibri"/>
                <a:cs typeface="Calibri"/>
              </a:rPr>
              <a:t>How is the success of the partnership measured?</a:t>
            </a:r>
          </a:p>
          <a:p>
            <a:r>
              <a:rPr lang="en-GB">
                <a:ea typeface="Calibri"/>
                <a:cs typeface="Calibri"/>
              </a:rPr>
              <a:t>What is the evidence saying?</a:t>
            </a:r>
          </a:p>
          <a:p>
            <a:r>
              <a:rPr lang="en-GB">
                <a:ea typeface="Calibri"/>
                <a:cs typeface="Calibri"/>
              </a:rPr>
              <a:t>How does the partnership improve public trust?</a:t>
            </a:r>
          </a:p>
          <a:p>
            <a:pPr marL="0" indent="0">
              <a:buNone/>
            </a:pPr>
            <a:r>
              <a:rPr lang="en-GB" b="1" u="sng">
                <a:ea typeface="Calibri"/>
                <a:cs typeface="Calibri"/>
              </a:rPr>
              <a:t>Using PP, present your findings back to the group</a:t>
            </a:r>
          </a:p>
        </p:txBody>
      </p:sp>
      <p:pic>
        <p:nvPicPr>
          <p:cNvPr id="14" name="Picture 13">
            <a:extLst>
              <a:ext uri="{FF2B5EF4-FFF2-40B4-BE49-F238E27FC236}">
                <a16:creationId xmlns:a16="http://schemas.microsoft.com/office/drawing/2014/main" id="{07252FE5-9213-B36B-1D51-3F17FE4B95CF}"/>
              </a:ext>
            </a:extLst>
          </p:cNvPr>
          <p:cNvPicPr>
            <a:picLocks noChangeAspect="1"/>
          </p:cNvPicPr>
          <p:nvPr/>
        </p:nvPicPr>
        <p:blipFill rotWithShape="1">
          <a:blip r:embed="rId2"/>
          <a:srcRect l="7887" r="35781" b="2"/>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Tree>
    <p:extLst>
      <p:ext uri="{BB962C8B-B14F-4D97-AF65-F5344CB8AC3E}">
        <p14:creationId xmlns:p14="http://schemas.microsoft.com/office/powerpoint/2010/main" val="1097675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079CB-6680-6D2B-3B3E-5B738E01D150}"/>
              </a:ext>
            </a:extLst>
          </p:cNvPr>
          <p:cNvSpPr>
            <a:spLocks noGrp="1"/>
          </p:cNvSpPr>
          <p:nvPr>
            <p:ph type="title"/>
          </p:nvPr>
        </p:nvSpPr>
        <p:spPr>
          <a:xfrm>
            <a:off x="952499" y="965110"/>
            <a:ext cx="5533080" cy="1771535"/>
          </a:xfrm>
        </p:spPr>
        <p:txBody>
          <a:bodyPr>
            <a:normAutofit/>
          </a:bodyPr>
          <a:lstStyle/>
          <a:p>
            <a:r>
              <a:rPr lang="en-GB"/>
              <a:t>Aims for this week</a:t>
            </a:r>
          </a:p>
        </p:txBody>
      </p:sp>
      <p:sp>
        <p:nvSpPr>
          <p:cNvPr id="3" name="Content Placeholder 2">
            <a:extLst>
              <a:ext uri="{FF2B5EF4-FFF2-40B4-BE49-F238E27FC236}">
                <a16:creationId xmlns:a16="http://schemas.microsoft.com/office/drawing/2014/main" id="{288E9C6B-3A79-BBEC-6CC6-EE5439850025}"/>
              </a:ext>
            </a:extLst>
          </p:cNvPr>
          <p:cNvSpPr>
            <a:spLocks noGrp="1"/>
          </p:cNvSpPr>
          <p:nvPr>
            <p:ph idx="1"/>
          </p:nvPr>
        </p:nvSpPr>
        <p:spPr>
          <a:xfrm>
            <a:off x="952502" y="2890881"/>
            <a:ext cx="5309020" cy="3009381"/>
          </a:xfrm>
        </p:spPr>
        <p:txBody>
          <a:bodyPr vert="horz" lIns="91440" tIns="45720" rIns="91440" bIns="45720" rtlCol="0" anchor="t">
            <a:normAutofit/>
          </a:bodyPr>
          <a:lstStyle/>
          <a:p>
            <a:pPr marL="0" indent="0">
              <a:buNone/>
            </a:pPr>
            <a:endParaRPr lang="en-GB"/>
          </a:p>
          <a:p>
            <a:r>
              <a:rPr lang="en-GB"/>
              <a:t>What is intelligence?</a:t>
            </a:r>
            <a:endParaRPr lang="en-US"/>
          </a:p>
          <a:p>
            <a:r>
              <a:rPr lang="en-GB"/>
              <a:t>NIM and it's key features</a:t>
            </a:r>
          </a:p>
          <a:p>
            <a:r>
              <a:rPr lang="en-GB"/>
              <a:t>Partnership working &amp; the benefits</a:t>
            </a:r>
          </a:p>
          <a:p>
            <a:endParaRPr lang="en-GB"/>
          </a:p>
        </p:txBody>
      </p:sp>
      <p:pic>
        <p:nvPicPr>
          <p:cNvPr id="4" name="Picture 3" descr="Difference Between Aim and Purpose | Compare the Difference Between Similar  Terms">
            <a:extLst>
              <a:ext uri="{FF2B5EF4-FFF2-40B4-BE49-F238E27FC236}">
                <a16:creationId xmlns:a16="http://schemas.microsoft.com/office/drawing/2014/main" id="{75DEC43A-1D41-F08E-BE5E-91812891EBCD}"/>
              </a:ext>
            </a:extLst>
          </p:cNvPr>
          <p:cNvPicPr>
            <a:picLocks noChangeAspect="1"/>
          </p:cNvPicPr>
          <p:nvPr/>
        </p:nvPicPr>
        <p:blipFill rotWithShape="1">
          <a:blip r:embed="rId2"/>
          <a:srcRect r="16428" b="6"/>
          <a:stretch/>
        </p:blipFill>
        <p:spPr>
          <a:xfrm>
            <a:off x="7369700" y="1695512"/>
            <a:ext cx="3104849" cy="3459556"/>
          </a:xfrm>
          <a:prstGeom prst="rect">
            <a:avLst/>
          </a:prstGeom>
          <a:noFill/>
        </p:spPr>
      </p:pic>
      <p:sp>
        <p:nvSpPr>
          <p:cNvPr id="9" name="Date Placeholder 12">
            <a:extLst>
              <a:ext uri="{FF2B5EF4-FFF2-40B4-BE49-F238E27FC236}">
                <a16:creationId xmlns:a16="http://schemas.microsoft.com/office/drawing/2014/main" id="{8FF23D78-716C-1D34-DB64-3583BD870439}"/>
              </a:ext>
            </a:extLst>
          </p:cNvPr>
          <p:cNvSpPr>
            <a:spLocks noGrp="1"/>
          </p:cNvSpPr>
          <p:nvPr>
            <p:ph type="dt" sz="half" idx="10"/>
          </p:nvPr>
        </p:nvSpPr>
        <p:spPr>
          <a:xfrm>
            <a:off x="847726" y="6199188"/>
            <a:ext cx="2743200" cy="365125"/>
          </a:xfrm>
        </p:spPr>
        <p:txBody>
          <a:bodyPr/>
          <a:lstStyle/>
          <a:p>
            <a:pPr>
              <a:spcAft>
                <a:spcPts val="600"/>
              </a:spcAft>
            </a:pPr>
            <a:fld id="{4C701225-30CA-416E-A6F8-D6014ABB4476}" type="datetime1">
              <a:rPr lang="en-US" smtClean="0"/>
              <a:pPr>
                <a:spcAft>
                  <a:spcPts val="600"/>
                </a:spcAft>
              </a:pPr>
              <a:t>3/19/2025</a:t>
            </a:fld>
            <a:endParaRPr lang="en-US"/>
          </a:p>
        </p:txBody>
      </p:sp>
      <p:sp>
        <p:nvSpPr>
          <p:cNvPr id="11" name="Footer Placeholder 13">
            <a:extLst>
              <a:ext uri="{FF2B5EF4-FFF2-40B4-BE49-F238E27FC236}">
                <a16:creationId xmlns:a16="http://schemas.microsoft.com/office/drawing/2014/main" id="{AF66203B-A673-7E0E-5F12-DD51272377AF}"/>
              </a:ext>
            </a:extLst>
          </p:cNvPr>
          <p:cNvSpPr>
            <a:spLocks noGrp="1"/>
          </p:cNvSpPr>
          <p:nvPr>
            <p:ph type="ftr" sz="quarter" idx="11"/>
          </p:nvPr>
        </p:nvSpPr>
        <p:spPr>
          <a:xfrm>
            <a:off x="7286625" y="6199188"/>
            <a:ext cx="3409951" cy="365125"/>
          </a:xfrm>
        </p:spPr>
        <p:txBody>
          <a:bodyPr/>
          <a:lstStyle/>
          <a:p>
            <a:pPr>
              <a:spcAft>
                <a:spcPts val="600"/>
              </a:spcAft>
            </a:pPr>
            <a:r>
              <a:rPr lang="en-US"/>
              <a:t>Sample Footer Text</a:t>
            </a:r>
          </a:p>
        </p:txBody>
      </p:sp>
      <p:sp>
        <p:nvSpPr>
          <p:cNvPr id="13" name="Slide Number Placeholder 14">
            <a:extLst>
              <a:ext uri="{FF2B5EF4-FFF2-40B4-BE49-F238E27FC236}">
                <a16:creationId xmlns:a16="http://schemas.microsoft.com/office/drawing/2014/main" id="{F56182AA-A724-809C-012E-85E453D9859E}"/>
              </a:ext>
            </a:extLst>
          </p:cNvPr>
          <p:cNvSpPr>
            <a:spLocks noGrp="1"/>
          </p:cNvSpPr>
          <p:nvPr>
            <p:ph type="sldNum" sz="quarter" idx="12"/>
          </p:nvPr>
        </p:nvSpPr>
        <p:spPr>
          <a:xfrm>
            <a:off x="10728107" y="6199188"/>
            <a:ext cx="619125" cy="365125"/>
          </a:xfrm>
        </p:spPr>
        <p:txBody>
          <a:bodyPr/>
          <a:lstStyle/>
          <a:p>
            <a:pPr>
              <a:spcAft>
                <a:spcPts val="600"/>
              </a:spcAft>
            </a:pPr>
            <a:fld id="{1437450A-6C25-4B4D-B27D-E1E9B2CE4682}" type="slidenum">
              <a:rPr lang="en-US" smtClean="0"/>
              <a:pPr>
                <a:spcAft>
                  <a:spcPts val="600"/>
                </a:spcAft>
              </a:pPr>
              <a:t>4</a:t>
            </a:fld>
            <a:endParaRPr lang="en-US"/>
          </a:p>
        </p:txBody>
      </p:sp>
    </p:spTree>
    <p:extLst>
      <p:ext uri="{BB962C8B-B14F-4D97-AF65-F5344CB8AC3E}">
        <p14:creationId xmlns:p14="http://schemas.microsoft.com/office/powerpoint/2010/main" val="645257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93B7E-B1B9-9EFE-017A-EBBB87247AF1}"/>
              </a:ext>
            </a:extLst>
          </p:cNvPr>
          <p:cNvSpPr>
            <a:spLocks noGrp="1"/>
          </p:cNvSpPr>
          <p:nvPr>
            <p:ph type="title"/>
          </p:nvPr>
        </p:nvSpPr>
        <p:spPr/>
        <p:txBody>
          <a:bodyPr/>
          <a:lstStyle/>
          <a:p>
            <a:r>
              <a:rPr lang="en-GB"/>
              <a:t>What is intelligence?</a:t>
            </a:r>
          </a:p>
        </p:txBody>
      </p:sp>
      <p:sp>
        <p:nvSpPr>
          <p:cNvPr id="3" name="Content Placeholder 2">
            <a:extLst>
              <a:ext uri="{FF2B5EF4-FFF2-40B4-BE49-F238E27FC236}">
                <a16:creationId xmlns:a16="http://schemas.microsoft.com/office/drawing/2014/main" id="{0F67CF73-C583-FEFB-7A1C-B355D79FA2FE}"/>
              </a:ext>
            </a:extLst>
          </p:cNvPr>
          <p:cNvSpPr>
            <a:spLocks noGrp="1"/>
          </p:cNvSpPr>
          <p:nvPr>
            <p:ph idx="1"/>
          </p:nvPr>
        </p:nvSpPr>
        <p:spPr/>
        <p:txBody>
          <a:bodyPr vert="horz" lIns="91440" tIns="45720" rIns="91440" bIns="45720" rtlCol="0" anchor="t">
            <a:normAutofit lnSpcReduction="10000"/>
          </a:bodyPr>
          <a:lstStyle/>
          <a:p>
            <a:pPr marL="0" indent="0">
              <a:buNone/>
            </a:pPr>
            <a:endParaRPr lang="en-GB"/>
          </a:p>
          <a:p>
            <a:pPr marL="0" indent="0">
              <a:buNone/>
            </a:pPr>
            <a:r>
              <a:rPr lang="en-GB" sz="2400">
                <a:solidFill>
                  <a:srgbClr val="374151"/>
                </a:solidFill>
                <a:ea typeface="+mn-lt"/>
                <a:cs typeface="+mn-lt"/>
              </a:rPr>
              <a:t>Criminal intelligence refers to the information and data gathered, analysed, and used by law enforcement agencies and other related organisations to understand, prevent, and respond to criminal activities and threats. </a:t>
            </a:r>
            <a:endParaRPr lang="en-GB">
              <a:solidFill>
                <a:srgbClr val="000000"/>
              </a:solidFill>
              <a:ea typeface="+mn-lt"/>
              <a:cs typeface="+mn-lt"/>
            </a:endParaRPr>
          </a:p>
          <a:p>
            <a:pPr marL="0" indent="0">
              <a:buNone/>
            </a:pPr>
            <a:r>
              <a:rPr lang="en-GB" sz="2400">
                <a:solidFill>
                  <a:srgbClr val="374151"/>
                </a:solidFill>
                <a:ea typeface="+mn-lt"/>
                <a:cs typeface="+mn-lt"/>
              </a:rPr>
              <a:t>It is a fundamental component of law enforcement and national security efforts and plays a significant role in maintaining public safety. </a:t>
            </a:r>
            <a:endParaRPr lang="en-GB" sz="1200">
              <a:solidFill>
                <a:srgbClr val="374151"/>
              </a:solidFill>
            </a:endParaRPr>
          </a:p>
        </p:txBody>
      </p:sp>
    </p:spTree>
    <p:extLst>
      <p:ext uri="{BB962C8B-B14F-4D97-AF65-F5344CB8AC3E}">
        <p14:creationId xmlns:p14="http://schemas.microsoft.com/office/powerpoint/2010/main" val="1667166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356CC-840E-F4DC-3143-B621FDDE93E1}"/>
              </a:ext>
            </a:extLst>
          </p:cNvPr>
          <p:cNvSpPr>
            <a:spLocks noGrp="1"/>
          </p:cNvSpPr>
          <p:nvPr>
            <p:ph type="title"/>
          </p:nvPr>
        </p:nvSpPr>
        <p:spPr/>
        <p:txBody>
          <a:bodyPr>
            <a:noAutofit/>
          </a:bodyPr>
          <a:lstStyle/>
          <a:p>
            <a:r>
              <a:rPr lang="en-GB" sz="4000">
                <a:solidFill>
                  <a:srgbClr val="374151"/>
                </a:solidFill>
              </a:rPr>
              <a:t>Key aspects of criminal intelligence</a:t>
            </a:r>
          </a:p>
        </p:txBody>
      </p:sp>
      <p:sp>
        <p:nvSpPr>
          <p:cNvPr id="3" name="Content Placeholder 2">
            <a:extLst>
              <a:ext uri="{FF2B5EF4-FFF2-40B4-BE49-F238E27FC236}">
                <a16:creationId xmlns:a16="http://schemas.microsoft.com/office/drawing/2014/main" id="{22280C7C-3344-00EF-B386-6351FE3F4E30}"/>
              </a:ext>
            </a:extLst>
          </p:cNvPr>
          <p:cNvSpPr>
            <a:spLocks noGrp="1"/>
          </p:cNvSpPr>
          <p:nvPr>
            <p:ph idx="1"/>
          </p:nvPr>
        </p:nvSpPr>
        <p:spPr/>
        <p:txBody>
          <a:bodyPr vert="horz" lIns="91440" tIns="45720" rIns="91440" bIns="45720" rtlCol="0" anchor="t">
            <a:noAutofit/>
          </a:bodyPr>
          <a:lstStyle/>
          <a:p>
            <a:pPr>
              <a:buFont typeface="Arial"/>
              <a:buChar char="•"/>
            </a:pPr>
            <a:r>
              <a:rPr lang="en-GB" sz="2400" b="1">
                <a:ea typeface="+mn-lt"/>
                <a:cs typeface="+mn-lt"/>
              </a:rPr>
              <a:t>Data Collection:</a:t>
            </a:r>
            <a:r>
              <a:rPr lang="en-GB" sz="2400">
                <a:solidFill>
                  <a:srgbClr val="374151"/>
                </a:solidFill>
                <a:ea typeface="+mn-lt"/>
                <a:cs typeface="+mn-lt"/>
              </a:rPr>
              <a:t> The police collect a wide range of data and information from various sources including:-</a:t>
            </a:r>
            <a:endParaRPr lang="en-US" sz="2400">
              <a:solidFill>
                <a:srgbClr val="000000"/>
              </a:solidFill>
              <a:ea typeface="+mn-lt"/>
              <a:cs typeface="+mn-lt"/>
            </a:endParaRPr>
          </a:p>
          <a:p>
            <a:pPr>
              <a:buFont typeface="Arial"/>
              <a:buChar char="•"/>
            </a:pPr>
            <a:r>
              <a:rPr lang="en-GB" sz="2400">
                <a:solidFill>
                  <a:srgbClr val="374151"/>
                </a:solidFill>
                <a:ea typeface="+mn-lt"/>
                <a:cs typeface="+mn-lt"/>
              </a:rPr>
              <a:t>Informants</a:t>
            </a:r>
            <a:endParaRPr lang="en-US" sz="2400">
              <a:solidFill>
                <a:srgbClr val="000000"/>
              </a:solidFill>
              <a:ea typeface="+mn-lt"/>
              <a:cs typeface="+mn-lt"/>
            </a:endParaRPr>
          </a:p>
          <a:p>
            <a:r>
              <a:rPr lang="en-GB" sz="2400">
                <a:solidFill>
                  <a:srgbClr val="374151"/>
                </a:solidFill>
                <a:ea typeface="+mn-lt"/>
                <a:cs typeface="+mn-lt"/>
              </a:rPr>
              <a:t>Surveillance</a:t>
            </a:r>
            <a:endParaRPr lang="en-US" sz="2400">
              <a:solidFill>
                <a:srgbClr val="000000"/>
              </a:solidFill>
              <a:ea typeface="+mn-lt"/>
              <a:cs typeface="+mn-lt"/>
            </a:endParaRPr>
          </a:p>
          <a:p>
            <a:r>
              <a:rPr lang="en-GB" sz="2400">
                <a:solidFill>
                  <a:srgbClr val="374151"/>
                </a:solidFill>
                <a:ea typeface="+mn-lt"/>
                <a:cs typeface="+mn-lt"/>
              </a:rPr>
              <a:t>Public records </a:t>
            </a:r>
            <a:endParaRPr lang="en-US" sz="2400">
              <a:solidFill>
                <a:srgbClr val="000000"/>
              </a:solidFill>
              <a:ea typeface="+mn-lt"/>
              <a:cs typeface="+mn-lt"/>
            </a:endParaRPr>
          </a:p>
          <a:p>
            <a:r>
              <a:rPr lang="en-GB" sz="2400">
                <a:solidFill>
                  <a:srgbClr val="374151"/>
                </a:solidFill>
                <a:ea typeface="+mn-lt"/>
                <a:cs typeface="+mn-lt"/>
              </a:rPr>
              <a:t>Social media and more. </a:t>
            </a:r>
            <a:endParaRPr lang="en-US" sz="2400">
              <a:solidFill>
                <a:srgbClr val="000000"/>
              </a:solidFill>
              <a:ea typeface="+mn-lt"/>
              <a:cs typeface="+mn-lt"/>
            </a:endParaRPr>
          </a:p>
          <a:p>
            <a:pPr marL="0" indent="0">
              <a:buNone/>
            </a:pPr>
            <a:r>
              <a:rPr lang="en-GB" sz="2400">
                <a:solidFill>
                  <a:srgbClr val="374151"/>
                </a:solidFill>
                <a:ea typeface="+mn-lt"/>
                <a:cs typeface="+mn-lt"/>
              </a:rPr>
              <a:t>This data can relate to individuals, groups, organisations, and criminal activities.</a:t>
            </a:r>
            <a:endParaRPr lang="en-US" sz="2400"/>
          </a:p>
          <a:p>
            <a:pPr marL="0" indent="0">
              <a:buNone/>
            </a:pPr>
            <a:endParaRPr lang="en-GB" sz="2400"/>
          </a:p>
        </p:txBody>
      </p:sp>
    </p:spTree>
    <p:extLst>
      <p:ext uri="{BB962C8B-B14F-4D97-AF65-F5344CB8AC3E}">
        <p14:creationId xmlns:p14="http://schemas.microsoft.com/office/powerpoint/2010/main" val="3128989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F45BE-351B-2033-BD0D-07CCD61F31F6}"/>
              </a:ext>
            </a:extLst>
          </p:cNvPr>
          <p:cNvSpPr>
            <a:spLocks noGrp="1"/>
          </p:cNvSpPr>
          <p:nvPr>
            <p:ph type="title"/>
          </p:nvPr>
        </p:nvSpPr>
        <p:spPr/>
        <p:txBody>
          <a:bodyPr/>
          <a:lstStyle/>
          <a:p>
            <a:r>
              <a:rPr lang="en-GB"/>
              <a:t>Data analysis</a:t>
            </a:r>
          </a:p>
        </p:txBody>
      </p:sp>
      <p:sp>
        <p:nvSpPr>
          <p:cNvPr id="3" name="Content Placeholder 2">
            <a:extLst>
              <a:ext uri="{FF2B5EF4-FFF2-40B4-BE49-F238E27FC236}">
                <a16:creationId xmlns:a16="http://schemas.microsoft.com/office/drawing/2014/main" id="{D3B30425-19BC-BBAA-A66E-E82E317B63A3}"/>
              </a:ext>
            </a:extLst>
          </p:cNvPr>
          <p:cNvSpPr>
            <a:spLocks noGrp="1"/>
          </p:cNvSpPr>
          <p:nvPr>
            <p:ph idx="1"/>
          </p:nvPr>
        </p:nvSpPr>
        <p:spPr/>
        <p:txBody>
          <a:bodyPr vert="horz" lIns="91440" tIns="45720" rIns="91440" bIns="45720" rtlCol="0" anchor="t">
            <a:normAutofit/>
          </a:bodyPr>
          <a:lstStyle/>
          <a:p>
            <a:pPr>
              <a:buFont typeface="Arial,Sans-Serif" panose="020B0604020202020204" pitchFamily="34" charset="0"/>
              <a:buChar char="•"/>
            </a:pPr>
            <a:r>
              <a:rPr lang="en-GB" sz="2400">
                <a:solidFill>
                  <a:srgbClr val="374151"/>
                </a:solidFill>
                <a:latin typeface="Arial"/>
                <a:cs typeface="Arial"/>
              </a:rPr>
              <a:t>The collected data is analysed to identify patterns, trends, and connections between individuals and criminal activities.</a:t>
            </a:r>
            <a:endParaRPr lang="en-US"/>
          </a:p>
          <a:p>
            <a:pPr>
              <a:buFont typeface="Arial,Sans-Serif" panose="020B0604020202020204" pitchFamily="34" charset="0"/>
            </a:pPr>
            <a:r>
              <a:rPr lang="en-GB" sz="2400" b="1">
                <a:solidFill>
                  <a:srgbClr val="374151"/>
                </a:solidFill>
                <a:latin typeface="Arial"/>
                <a:cs typeface="Arial"/>
              </a:rPr>
              <a:t> Analysts</a:t>
            </a:r>
            <a:r>
              <a:rPr lang="en-GB" sz="2400">
                <a:solidFill>
                  <a:srgbClr val="374151"/>
                </a:solidFill>
                <a:latin typeface="Arial"/>
                <a:cs typeface="Arial"/>
              </a:rPr>
              <a:t> use various techniques to extract actionable intelligence from raw information.</a:t>
            </a:r>
            <a:endParaRPr lang="en-GB"/>
          </a:p>
          <a:p>
            <a:endParaRPr lang="en-GB">
              <a:latin typeface="Segoe UI"/>
              <a:cs typeface="Segoe UI"/>
            </a:endParaRPr>
          </a:p>
          <a:p>
            <a:endParaRPr lang="en-GB"/>
          </a:p>
        </p:txBody>
      </p:sp>
    </p:spTree>
    <p:extLst>
      <p:ext uri="{BB962C8B-B14F-4D97-AF65-F5344CB8AC3E}">
        <p14:creationId xmlns:p14="http://schemas.microsoft.com/office/powerpoint/2010/main" val="513127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3D55B-6105-FE17-33DC-81CA31AD4F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5C785BB-E1E9-C322-D711-D1AD581099EE}"/>
              </a:ext>
            </a:extLst>
          </p:cNvPr>
          <p:cNvSpPr>
            <a:spLocks noGrp="1"/>
          </p:cNvSpPr>
          <p:nvPr>
            <p:ph idx="1"/>
          </p:nvPr>
        </p:nvSpPr>
        <p:spPr/>
        <p:txBody>
          <a:bodyPr vert="horz" lIns="91440" tIns="45720" rIns="91440" bIns="45720" rtlCol="0" anchor="t">
            <a:noAutofit/>
          </a:bodyPr>
          <a:lstStyle/>
          <a:p>
            <a:pPr marL="0" indent="0">
              <a:buNone/>
            </a:pPr>
            <a:r>
              <a:rPr lang="en-GB" b="1">
                <a:ea typeface="+mn-lt"/>
                <a:cs typeface="+mn-lt"/>
              </a:rPr>
              <a:t>Crime Prediction and Prevention</a:t>
            </a:r>
            <a:endParaRPr lang="en-GB">
              <a:ea typeface="+mn-lt"/>
              <a:cs typeface="+mn-lt"/>
            </a:endParaRPr>
          </a:p>
          <a:p>
            <a:r>
              <a:rPr lang="en-GB">
                <a:solidFill>
                  <a:srgbClr val="374151"/>
                </a:solidFill>
                <a:ea typeface="+mn-lt"/>
                <a:cs typeface="+mn-lt"/>
              </a:rPr>
              <a:t>Criminal intelligence is used to predict and prevent criminal activities. By identifying potential threats and vulnerabilities.</a:t>
            </a:r>
            <a:endParaRPr lang="en-GB">
              <a:solidFill>
                <a:srgbClr val="000000"/>
              </a:solidFill>
              <a:ea typeface="+mn-lt"/>
              <a:cs typeface="+mn-lt"/>
            </a:endParaRPr>
          </a:p>
          <a:p>
            <a:r>
              <a:rPr lang="en-GB">
                <a:solidFill>
                  <a:srgbClr val="374151"/>
                </a:solidFill>
                <a:ea typeface="+mn-lt"/>
                <a:cs typeface="+mn-lt"/>
              </a:rPr>
              <a:t>The police can allocate resources more effectively to deter criminal actions.</a:t>
            </a:r>
            <a:endParaRPr lang="en-GB"/>
          </a:p>
          <a:p>
            <a:pPr marL="0" indent="0">
              <a:buNone/>
            </a:pPr>
            <a:r>
              <a:rPr lang="en-GB" b="1">
                <a:ea typeface="+mn-lt"/>
                <a:cs typeface="+mn-lt"/>
              </a:rPr>
              <a:t>Investigations</a:t>
            </a:r>
            <a:endParaRPr lang="en-GB">
              <a:solidFill>
                <a:srgbClr val="000000"/>
              </a:solidFill>
              <a:ea typeface="+mn-lt"/>
              <a:cs typeface="+mn-lt"/>
            </a:endParaRPr>
          </a:p>
          <a:p>
            <a:r>
              <a:rPr lang="en-GB">
                <a:solidFill>
                  <a:srgbClr val="374151"/>
                </a:solidFill>
                <a:ea typeface="+mn-lt"/>
                <a:cs typeface="+mn-lt"/>
              </a:rPr>
              <a:t> Intelligence gathered can be used to support ongoing criminal investigations. </a:t>
            </a:r>
            <a:endParaRPr lang="en-GB">
              <a:solidFill>
                <a:srgbClr val="000000"/>
              </a:solidFill>
              <a:ea typeface="+mn-lt"/>
              <a:cs typeface="+mn-lt"/>
            </a:endParaRPr>
          </a:p>
          <a:p>
            <a:r>
              <a:rPr lang="en-GB">
                <a:solidFill>
                  <a:srgbClr val="374151"/>
                </a:solidFill>
                <a:ea typeface="+mn-lt"/>
                <a:cs typeface="+mn-lt"/>
              </a:rPr>
              <a:t>It provides leads, evidence, and insights into criminal networks, enabling the police to build cases against suspects.</a:t>
            </a:r>
            <a:endParaRPr lang="en-GB"/>
          </a:p>
          <a:p>
            <a:endParaRPr lang="en-GB"/>
          </a:p>
        </p:txBody>
      </p:sp>
    </p:spTree>
    <p:extLst>
      <p:ext uri="{BB962C8B-B14F-4D97-AF65-F5344CB8AC3E}">
        <p14:creationId xmlns:p14="http://schemas.microsoft.com/office/powerpoint/2010/main" val="230857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D9F8F-CE04-2DDF-D197-5944875AED5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60A7586-A88F-CE14-19CA-5FE6F732EDF4}"/>
              </a:ext>
            </a:extLst>
          </p:cNvPr>
          <p:cNvSpPr>
            <a:spLocks noGrp="1"/>
          </p:cNvSpPr>
          <p:nvPr>
            <p:ph idx="1"/>
          </p:nvPr>
        </p:nvSpPr>
        <p:spPr/>
        <p:txBody>
          <a:bodyPr vert="horz" lIns="91440" tIns="45720" rIns="91440" bIns="45720" rtlCol="0" anchor="t">
            <a:noAutofit/>
          </a:bodyPr>
          <a:lstStyle/>
          <a:p>
            <a:r>
              <a:rPr lang="en-GB" b="1">
                <a:ea typeface="+mn-lt"/>
                <a:cs typeface="+mn-lt"/>
              </a:rPr>
              <a:t>Counterterrorism</a:t>
            </a:r>
            <a:endParaRPr lang="en-GB">
              <a:solidFill>
                <a:srgbClr val="000000"/>
              </a:solidFill>
              <a:ea typeface="+mn-lt"/>
              <a:cs typeface="+mn-lt"/>
            </a:endParaRPr>
          </a:p>
          <a:p>
            <a:pPr marL="0" indent="0">
              <a:buNone/>
            </a:pPr>
            <a:r>
              <a:rPr lang="en-GB">
                <a:solidFill>
                  <a:srgbClr val="374151"/>
                </a:solidFill>
                <a:ea typeface="+mn-lt"/>
                <a:cs typeface="+mn-lt"/>
              </a:rPr>
              <a:t> In addition to traditional criminal investigations, criminal intelligence is vital in counterterrorism efforts. It helps identify and track potential threats and extremist groups, both domestically and internationally.</a:t>
            </a:r>
            <a:endParaRPr lang="en-GB"/>
          </a:p>
          <a:p>
            <a:r>
              <a:rPr lang="en-GB" b="1">
                <a:ea typeface="+mn-lt"/>
                <a:cs typeface="+mn-lt"/>
              </a:rPr>
              <a:t>Information Sharing</a:t>
            </a:r>
            <a:endParaRPr lang="en-GB">
              <a:ea typeface="+mn-lt"/>
              <a:cs typeface="+mn-lt"/>
            </a:endParaRPr>
          </a:p>
          <a:p>
            <a:r>
              <a:rPr lang="en-GB">
                <a:solidFill>
                  <a:srgbClr val="374151"/>
                </a:solidFill>
                <a:ea typeface="+mn-lt"/>
                <a:cs typeface="+mn-lt"/>
              </a:rPr>
              <a:t> The police often share intelligence with other agencies at the local, national, and international levels. This collaboration enhances the ability to combat transnational crime and terrorism.</a:t>
            </a:r>
            <a:endParaRPr lang="en-GB"/>
          </a:p>
          <a:p>
            <a:endParaRPr lang="en-GB"/>
          </a:p>
        </p:txBody>
      </p:sp>
    </p:spTree>
    <p:extLst>
      <p:ext uri="{BB962C8B-B14F-4D97-AF65-F5344CB8AC3E}">
        <p14:creationId xmlns:p14="http://schemas.microsoft.com/office/powerpoint/2010/main" val="304158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A8D2B-E144-6F3A-AB9C-76ADD43CBEF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1C948E9-B069-B2B2-28F9-8A1A4E668B7F}"/>
              </a:ext>
            </a:extLst>
          </p:cNvPr>
          <p:cNvSpPr>
            <a:spLocks noGrp="1"/>
          </p:cNvSpPr>
          <p:nvPr>
            <p:ph idx="1"/>
          </p:nvPr>
        </p:nvSpPr>
        <p:spPr/>
        <p:txBody>
          <a:bodyPr vert="horz" lIns="91440" tIns="45720" rIns="91440" bIns="45720" rtlCol="0" anchor="t">
            <a:normAutofit fontScale="92500"/>
          </a:bodyPr>
          <a:lstStyle/>
          <a:p>
            <a:r>
              <a:rPr lang="en-GB" sz="2400" b="1">
                <a:ea typeface="+mn-lt"/>
                <a:cs typeface="+mn-lt"/>
              </a:rPr>
              <a:t>Risk Assessment</a:t>
            </a:r>
            <a:endParaRPr lang="en-GB" sz="2400">
              <a:ea typeface="+mn-lt"/>
              <a:cs typeface="+mn-lt"/>
            </a:endParaRPr>
          </a:p>
          <a:p>
            <a:pPr marL="0" indent="0">
              <a:buNone/>
            </a:pPr>
            <a:r>
              <a:rPr lang="en-GB" sz="2400">
                <a:solidFill>
                  <a:srgbClr val="374151"/>
                </a:solidFill>
                <a:ea typeface="+mn-lt"/>
                <a:cs typeface="+mn-lt"/>
              </a:rPr>
              <a:t>Criminal intelligence is used for risk assessment and management, particularly in situations where there is a potential for violence or public harm. It helps authorities make informed decisions to protect public safety.</a:t>
            </a:r>
            <a:endParaRPr lang="en-GB" sz="2400"/>
          </a:p>
          <a:p>
            <a:r>
              <a:rPr lang="en-GB" sz="2400" b="1">
                <a:ea typeface="+mn-lt"/>
                <a:cs typeface="+mn-lt"/>
              </a:rPr>
              <a:t>Law Enforcement Strategy</a:t>
            </a:r>
            <a:endParaRPr lang="en-GB" sz="2400">
              <a:ea typeface="+mn-lt"/>
              <a:cs typeface="+mn-lt"/>
            </a:endParaRPr>
          </a:p>
          <a:p>
            <a:pPr marL="0" indent="0">
              <a:buNone/>
            </a:pPr>
            <a:r>
              <a:rPr lang="en-GB" sz="2400">
                <a:solidFill>
                  <a:srgbClr val="374151"/>
                </a:solidFill>
                <a:ea typeface="+mn-lt"/>
                <a:cs typeface="+mn-lt"/>
              </a:rPr>
              <a:t>Agencies use intelligence to formulate law enforcement strategies. This can include resource allocation, surveillance, and tactical operations.</a:t>
            </a:r>
            <a:endParaRPr lang="en-GB" sz="2400"/>
          </a:p>
          <a:p>
            <a:endParaRPr lang="en-GB"/>
          </a:p>
        </p:txBody>
      </p:sp>
    </p:spTree>
    <p:extLst>
      <p:ext uri="{BB962C8B-B14F-4D97-AF65-F5344CB8AC3E}">
        <p14:creationId xmlns:p14="http://schemas.microsoft.com/office/powerpoint/2010/main" val="1792726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72ADD-B8F6-7296-AA49-115762EA1E35}"/>
              </a:ext>
            </a:extLst>
          </p:cNvPr>
          <p:cNvSpPr>
            <a:spLocks noGrp="1"/>
          </p:cNvSpPr>
          <p:nvPr>
            <p:ph type="title"/>
          </p:nvPr>
        </p:nvSpPr>
        <p:spPr>
          <a:xfrm>
            <a:off x="937016" y="2423765"/>
            <a:ext cx="3994586" cy="2216663"/>
          </a:xfrm>
        </p:spPr>
        <p:txBody>
          <a:bodyPr>
            <a:normAutofit/>
          </a:bodyPr>
          <a:lstStyle/>
          <a:p>
            <a:r>
              <a:rPr lang="en-GB" b="1"/>
              <a:t>NIM:-</a:t>
            </a:r>
            <a:br>
              <a:rPr lang="en-GB" b="1"/>
            </a:br>
            <a:r>
              <a:rPr lang="en-GB"/>
              <a:t>National Intelligence model</a:t>
            </a:r>
          </a:p>
        </p:txBody>
      </p:sp>
      <p:sp>
        <p:nvSpPr>
          <p:cNvPr id="3" name="Content Placeholder 2">
            <a:extLst>
              <a:ext uri="{FF2B5EF4-FFF2-40B4-BE49-F238E27FC236}">
                <a16:creationId xmlns:a16="http://schemas.microsoft.com/office/drawing/2014/main" id="{8FEF878C-47E5-3DD3-C7D3-B5E8CC82DFB7}"/>
              </a:ext>
            </a:extLst>
          </p:cNvPr>
          <p:cNvSpPr>
            <a:spLocks noGrp="1"/>
          </p:cNvSpPr>
          <p:nvPr>
            <p:ph idx="1"/>
          </p:nvPr>
        </p:nvSpPr>
        <p:spPr>
          <a:xfrm>
            <a:off x="4871479" y="952501"/>
            <a:ext cx="6025122" cy="4953000"/>
          </a:xfrm>
        </p:spPr>
        <p:txBody>
          <a:bodyPr vert="horz" lIns="91440" tIns="45720" rIns="91440" bIns="45720" rtlCol="0" anchor="ctr">
            <a:normAutofit/>
          </a:bodyPr>
          <a:lstStyle/>
          <a:p>
            <a:r>
              <a:rPr lang="en-GB" sz="2400"/>
              <a:t>Concerned with using intelligence to determine key priorities for policing.</a:t>
            </a:r>
          </a:p>
          <a:p>
            <a:r>
              <a:rPr lang="en-GB" sz="2400"/>
              <a:t>The Home Office describes NIM as </a:t>
            </a:r>
            <a:r>
              <a:rPr lang="en-GB" sz="2400" i="1"/>
              <a:t>"a validated model of policing.... representing best practice in the use of intelligence".</a:t>
            </a:r>
            <a:endParaRPr lang="en-GB"/>
          </a:p>
        </p:txBody>
      </p:sp>
      <p:sp>
        <p:nvSpPr>
          <p:cNvPr id="8" name="Date Placeholder 4">
            <a:extLst>
              <a:ext uri="{FF2B5EF4-FFF2-40B4-BE49-F238E27FC236}">
                <a16:creationId xmlns:a16="http://schemas.microsoft.com/office/drawing/2014/main" id="{F51EEF43-0821-CD0D-9616-B262ACEE8826}"/>
              </a:ext>
            </a:extLst>
          </p:cNvPr>
          <p:cNvSpPr>
            <a:spLocks noGrp="1"/>
          </p:cNvSpPr>
          <p:nvPr>
            <p:ph type="dt" sz="half" idx="10"/>
          </p:nvPr>
        </p:nvSpPr>
        <p:spPr>
          <a:xfrm>
            <a:off x="847726" y="6199188"/>
            <a:ext cx="2743200" cy="365125"/>
          </a:xfrm>
        </p:spPr>
        <p:txBody>
          <a:bodyPr/>
          <a:lstStyle/>
          <a:p>
            <a:pPr>
              <a:spcAft>
                <a:spcPts val="600"/>
              </a:spcAft>
            </a:pPr>
            <a:fld id="{E9987C49-FB44-4E80-8781-DD16CBD77E8E}" type="datetime1">
              <a:rPr lang="en-US" smtClean="0"/>
              <a:pPr>
                <a:spcAft>
                  <a:spcPts val="600"/>
                </a:spcAft>
              </a:pPr>
              <a:t>3/19/2025</a:t>
            </a:fld>
            <a:endParaRPr lang="en-US"/>
          </a:p>
        </p:txBody>
      </p:sp>
      <p:sp>
        <p:nvSpPr>
          <p:cNvPr id="12" name="Slide Number Placeholder 7">
            <a:extLst>
              <a:ext uri="{FF2B5EF4-FFF2-40B4-BE49-F238E27FC236}">
                <a16:creationId xmlns:a16="http://schemas.microsoft.com/office/drawing/2014/main" id="{3B47F13F-CCD6-00B9-1058-44995B5FA37B}"/>
              </a:ext>
            </a:extLst>
          </p:cNvPr>
          <p:cNvSpPr>
            <a:spLocks noGrp="1"/>
          </p:cNvSpPr>
          <p:nvPr>
            <p:ph type="sldNum" sz="quarter" idx="12"/>
          </p:nvPr>
        </p:nvSpPr>
        <p:spPr>
          <a:xfrm>
            <a:off x="10728107" y="6199188"/>
            <a:ext cx="619125" cy="365125"/>
          </a:xfrm>
        </p:spPr>
        <p:txBody>
          <a:bodyPr/>
          <a:lstStyle/>
          <a:p>
            <a:pPr>
              <a:spcAft>
                <a:spcPts val="600"/>
              </a:spcAft>
            </a:pPr>
            <a:fld id="{1437450A-6C25-4B4D-B27D-E1E9B2CE4682}" type="slidenum">
              <a:rPr lang="en-US" smtClean="0"/>
              <a:pPr>
                <a:spcAft>
                  <a:spcPts val="600"/>
                </a:spcAft>
              </a:pPr>
              <a:t>11</a:t>
            </a:fld>
            <a:endParaRPr lang="en-US"/>
          </a:p>
        </p:txBody>
      </p:sp>
    </p:spTree>
    <p:extLst>
      <p:ext uri="{BB962C8B-B14F-4D97-AF65-F5344CB8AC3E}">
        <p14:creationId xmlns:p14="http://schemas.microsoft.com/office/powerpoint/2010/main" val="3099629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B2A66-1CF6-63BD-EEE4-74CCA4AF0696}"/>
              </a:ext>
            </a:extLst>
          </p:cNvPr>
          <p:cNvSpPr>
            <a:spLocks noGrp="1"/>
          </p:cNvSpPr>
          <p:nvPr>
            <p:ph type="title"/>
          </p:nvPr>
        </p:nvSpPr>
        <p:spPr/>
        <p:txBody>
          <a:bodyPr/>
          <a:lstStyle/>
          <a:p>
            <a:r>
              <a:rPr lang="en-GB"/>
              <a:t>what is nim?</a:t>
            </a:r>
          </a:p>
        </p:txBody>
      </p:sp>
      <p:sp>
        <p:nvSpPr>
          <p:cNvPr id="3" name="Content Placeholder 2">
            <a:extLst>
              <a:ext uri="{FF2B5EF4-FFF2-40B4-BE49-F238E27FC236}">
                <a16:creationId xmlns:a16="http://schemas.microsoft.com/office/drawing/2014/main" id="{595A09BD-10C3-BC86-DAF5-828009A65688}"/>
              </a:ext>
            </a:extLst>
          </p:cNvPr>
          <p:cNvSpPr>
            <a:spLocks noGrp="1"/>
          </p:cNvSpPr>
          <p:nvPr>
            <p:ph idx="1"/>
          </p:nvPr>
        </p:nvSpPr>
        <p:spPr>
          <a:xfrm>
            <a:off x="1295400" y="1829233"/>
            <a:ext cx="10155381" cy="4699721"/>
          </a:xfrm>
        </p:spPr>
        <p:txBody>
          <a:bodyPr vert="horz" lIns="91440" tIns="45720" rIns="91440" bIns="45720" rtlCol="0" anchor="t">
            <a:normAutofit/>
          </a:bodyPr>
          <a:lstStyle/>
          <a:p>
            <a:r>
              <a:rPr lang="en-GB" sz="2000"/>
              <a:t>The National Intelligence Model is a business process. Its intention is to </a:t>
            </a:r>
            <a:r>
              <a:rPr lang="en-GB" sz="2000">
                <a:ea typeface="+mn-lt"/>
                <a:cs typeface="+mn-lt"/>
              </a:rPr>
              <a:t>provide focus to </a:t>
            </a:r>
            <a:r>
              <a:rPr lang="en-GB" sz="2000" b="1">
                <a:ea typeface="+mn-lt"/>
                <a:cs typeface="+mn-lt"/>
              </a:rPr>
              <a:t>operational policing </a:t>
            </a:r>
            <a:r>
              <a:rPr lang="en-GB" sz="2000">
                <a:ea typeface="+mn-lt"/>
                <a:cs typeface="+mn-lt"/>
              </a:rPr>
              <a:t>and to achieve a disproportionately greater impact from the resources applied to any problem.</a:t>
            </a:r>
          </a:p>
          <a:p>
            <a:r>
              <a:rPr lang="en-GB" sz="2000">
                <a:ea typeface="+mn-lt"/>
                <a:cs typeface="+mn-lt"/>
              </a:rPr>
              <a:t> It is dependent on a clear framework of analysis of information and intelligence allowing a problem- solving approach to law enforcement and crime prevention techniques. </a:t>
            </a:r>
          </a:p>
          <a:p>
            <a:r>
              <a:rPr lang="en-GB" sz="2000">
                <a:ea typeface="+mn-lt"/>
                <a:cs typeface="+mn-lt"/>
              </a:rPr>
              <a:t>The expected outcomes are </a:t>
            </a:r>
            <a:r>
              <a:rPr lang="en-GB" sz="2000" b="1">
                <a:ea typeface="+mn-lt"/>
                <a:cs typeface="+mn-lt"/>
              </a:rPr>
              <a:t>improved community safety, reduced crime and the control of criminality and disorder</a:t>
            </a:r>
            <a:r>
              <a:rPr lang="en-GB" sz="2000">
                <a:ea typeface="+mn-lt"/>
                <a:cs typeface="+mn-lt"/>
              </a:rPr>
              <a:t> leading to greater public reassurance and confidence.</a:t>
            </a:r>
            <a:endParaRPr lang="en-GB" sz="2000"/>
          </a:p>
        </p:txBody>
      </p:sp>
    </p:spTree>
    <p:extLst>
      <p:ext uri="{BB962C8B-B14F-4D97-AF65-F5344CB8AC3E}">
        <p14:creationId xmlns:p14="http://schemas.microsoft.com/office/powerpoint/2010/main" val="1706935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ADC7E-8A08-9D61-1D0F-4A004579F397}"/>
              </a:ext>
            </a:extLst>
          </p:cNvPr>
          <p:cNvSpPr>
            <a:spLocks noGrp="1"/>
          </p:cNvSpPr>
          <p:nvPr>
            <p:ph type="title"/>
          </p:nvPr>
        </p:nvSpPr>
        <p:spPr/>
        <p:txBody>
          <a:bodyPr/>
          <a:lstStyle/>
          <a:p>
            <a:r>
              <a:rPr lang="en-GB"/>
              <a:t>What is the purpose?</a:t>
            </a:r>
          </a:p>
        </p:txBody>
      </p:sp>
      <p:sp>
        <p:nvSpPr>
          <p:cNvPr id="3" name="Content Placeholder 2">
            <a:extLst>
              <a:ext uri="{FF2B5EF4-FFF2-40B4-BE49-F238E27FC236}">
                <a16:creationId xmlns:a16="http://schemas.microsoft.com/office/drawing/2014/main" id="{3D02C05E-A53B-6240-7D1E-8175CBE9C87B}"/>
              </a:ext>
            </a:extLst>
          </p:cNvPr>
          <p:cNvSpPr>
            <a:spLocks noGrp="1"/>
          </p:cNvSpPr>
          <p:nvPr>
            <p:ph idx="1"/>
          </p:nvPr>
        </p:nvSpPr>
        <p:spPr/>
        <p:txBody>
          <a:bodyPr vert="horz" lIns="91440" tIns="45720" rIns="91440" bIns="45720" rtlCol="0" anchor="t">
            <a:normAutofit/>
          </a:bodyPr>
          <a:lstStyle/>
          <a:p>
            <a:r>
              <a:rPr lang="en-GB" sz="2000"/>
              <a:t>A model for policing that ensures information is fully researched, developed and analysed to provides intelligence to enable senior managers to make tactical decisions, provide strategies to officers.</a:t>
            </a:r>
            <a:endParaRPr lang="en-US" sz="2000"/>
          </a:p>
          <a:p>
            <a:r>
              <a:rPr lang="en-GB" sz="2000"/>
              <a:t>NIM can be applied to crime at all levels.</a:t>
            </a:r>
          </a:p>
          <a:p>
            <a:r>
              <a:rPr lang="en-GB" sz="2000"/>
              <a:t>NIM includes working with partners (collaboration) to employ working strategies to tackle crime. NIM also improves integration with partner agencies.</a:t>
            </a:r>
          </a:p>
          <a:p>
            <a:r>
              <a:rPr lang="en-GB" sz="2000"/>
              <a:t>Improves police consistency</a:t>
            </a:r>
          </a:p>
          <a:p>
            <a:endParaRPr lang="en-GB"/>
          </a:p>
        </p:txBody>
      </p:sp>
    </p:spTree>
    <p:extLst>
      <p:ext uri="{BB962C8B-B14F-4D97-AF65-F5344CB8AC3E}">
        <p14:creationId xmlns:p14="http://schemas.microsoft.com/office/powerpoint/2010/main" val="3390422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14FF8-5658-CE66-B935-BFA2F339F4E2}"/>
              </a:ext>
            </a:extLst>
          </p:cNvPr>
          <p:cNvSpPr>
            <a:spLocks noGrp="1"/>
          </p:cNvSpPr>
          <p:nvPr>
            <p:ph type="title"/>
          </p:nvPr>
        </p:nvSpPr>
        <p:spPr/>
        <p:txBody>
          <a:bodyPr/>
          <a:lstStyle/>
          <a:p>
            <a:r>
              <a:rPr lang="en-GB"/>
              <a:t>Strategic and tactical tasking and co-ordination group meetings</a:t>
            </a:r>
          </a:p>
        </p:txBody>
      </p:sp>
      <p:sp>
        <p:nvSpPr>
          <p:cNvPr id="3" name="Content Placeholder 2">
            <a:extLst>
              <a:ext uri="{FF2B5EF4-FFF2-40B4-BE49-F238E27FC236}">
                <a16:creationId xmlns:a16="http://schemas.microsoft.com/office/drawing/2014/main" id="{07FC6546-8378-C971-E4B1-90846D224657}"/>
              </a:ext>
            </a:extLst>
          </p:cNvPr>
          <p:cNvSpPr>
            <a:spLocks noGrp="1"/>
          </p:cNvSpPr>
          <p:nvPr>
            <p:ph idx="1"/>
          </p:nvPr>
        </p:nvSpPr>
        <p:spPr/>
        <p:txBody>
          <a:bodyPr vert="horz" lIns="91440" tIns="45720" rIns="91440" bIns="45720" rtlCol="0" anchor="t">
            <a:normAutofit fontScale="92500" lnSpcReduction="10000"/>
          </a:bodyPr>
          <a:lstStyle/>
          <a:p>
            <a:r>
              <a:rPr lang="en-GB" sz="2400">
                <a:ea typeface="+mn-lt"/>
                <a:cs typeface="+mn-lt"/>
              </a:rPr>
              <a:t>At the heart of the business process is the </a:t>
            </a:r>
            <a:r>
              <a:rPr lang="en-GB" sz="2400" b="1">
                <a:ea typeface="+mn-lt"/>
                <a:cs typeface="+mn-lt"/>
              </a:rPr>
              <a:t>Strategic and Tactical Tasking and Co-ordination Group Meetings.</a:t>
            </a:r>
            <a:r>
              <a:rPr lang="en-GB" sz="2400">
                <a:ea typeface="+mn-lt"/>
                <a:cs typeface="+mn-lt"/>
              </a:rPr>
              <a:t> The process is conducted at </a:t>
            </a:r>
            <a:r>
              <a:rPr lang="en-GB" sz="2400" b="1">
                <a:ea typeface="+mn-lt"/>
                <a:cs typeface="+mn-lt"/>
              </a:rPr>
              <a:t>three levels</a:t>
            </a:r>
            <a:r>
              <a:rPr lang="en-GB" sz="2400">
                <a:ea typeface="+mn-lt"/>
                <a:cs typeface="+mn-lt"/>
              </a:rPr>
              <a:t> to correspond with the specified levels of incidents: </a:t>
            </a:r>
          </a:p>
          <a:p>
            <a:r>
              <a:rPr lang="en-GB" sz="2400" b="1">
                <a:ea typeface="+mn-lt"/>
                <a:cs typeface="+mn-lt"/>
              </a:rPr>
              <a:t>Level 1</a:t>
            </a:r>
            <a:r>
              <a:rPr lang="en-GB" sz="2400">
                <a:ea typeface="+mn-lt"/>
                <a:cs typeface="+mn-lt"/>
              </a:rPr>
              <a:t> represents </a:t>
            </a:r>
            <a:r>
              <a:rPr lang="en-GB" sz="2400" b="1">
                <a:ea typeface="+mn-lt"/>
                <a:cs typeface="+mn-lt"/>
              </a:rPr>
              <a:t>local crime</a:t>
            </a:r>
            <a:r>
              <a:rPr lang="en-GB" sz="2400">
                <a:ea typeface="+mn-lt"/>
                <a:cs typeface="+mn-lt"/>
              </a:rPr>
              <a:t> capable of being managed by local resources </a:t>
            </a:r>
          </a:p>
          <a:p>
            <a:r>
              <a:rPr lang="en-GB" sz="2400" b="1">
                <a:ea typeface="+mn-lt"/>
                <a:cs typeface="+mn-lt"/>
              </a:rPr>
              <a:t>Level 2</a:t>
            </a:r>
            <a:r>
              <a:rPr lang="en-GB" sz="2400">
                <a:ea typeface="+mn-lt"/>
                <a:cs typeface="+mn-lt"/>
              </a:rPr>
              <a:t> represents</a:t>
            </a:r>
            <a:r>
              <a:rPr lang="en-GB" sz="2400" b="1">
                <a:ea typeface="+mn-lt"/>
                <a:cs typeface="+mn-lt"/>
              </a:rPr>
              <a:t> cross border,</a:t>
            </a:r>
            <a:r>
              <a:rPr lang="en-GB" sz="2400">
                <a:ea typeface="+mn-lt"/>
                <a:cs typeface="+mn-lt"/>
              </a:rPr>
              <a:t> inter-force and regional criminal activity usually requiring additional resources; </a:t>
            </a:r>
            <a:endParaRPr lang="en-GB"/>
          </a:p>
          <a:p>
            <a:r>
              <a:rPr lang="en-GB" sz="2400" b="1">
                <a:ea typeface="+mn-lt"/>
                <a:cs typeface="+mn-lt"/>
              </a:rPr>
              <a:t>Level 3 </a:t>
            </a:r>
            <a:r>
              <a:rPr lang="en-GB" sz="2400">
                <a:ea typeface="+mn-lt"/>
                <a:cs typeface="+mn-lt"/>
              </a:rPr>
              <a:t>represents the </a:t>
            </a:r>
            <a:r>
              <a:rPr lang="en-GB" sz="2400" b="1">
                <a:ea typeface="+mn-lt"/>
                <a:cs typeface="+mn-lt"/>
              </a:rPr>
              <a:t>most serious and organised crime.</a:t>
            </a:r>
            <a:r>
              <a:rPr lang="en-GB" b="1">
                <a:ea typeface="+mn-lt"/>
                <a:cs typeface="+mn-lt"/>
              </a:rPr>
              <a:t> </a:t>
            </a:r>
            <a:endParaRPr lang="en-GB" b="1"/>
          </a:p>
        </p:txBody>
      </p:sp>
    </p:spTree>
    <p:extLst>
      <p:ext uri="{BB962C8B-B14F-4D97-AF65-F5344CB8AC3E}">
        <p14:creationId xmlns:p14="http://schemas.microsoft.com/office/powerpoint/2010/main" val="396797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0418F-36C2-CADB-F51D-85AD09B48C81}"/>
              </a:ext>
            </a:extLst>
          </p:cNvPr>
          <p:cNvSpPr>
            <a:spLocks noGrp="1"/>
          </p:cNvSpPr>
          <p:nvPr>
            <p:ph type="title"/>
          </p:nvPr>
        </p:nvSpPr>
        <p:spPr/>
        <p:txBody>
          <a:bodyPr/>
          <a:lstStyle/>
          <a:p>
            <a:r>
              <a:rPr lang="en-GB"/>
              <a:t>Task</a:t>
            </a:r>
          </a:p>
        </p:txBody>
      </p:sp>
      <p:sp>
        <p:nvSpPr>
          <p:cNvPr id="3" name="Content Placeholder 2">
            <a:extLst>
              <a:ext uri="{FF2B5EF4-FFF2-40B4-BE49-F238E27FC236}">
                <a16:creationId xmlns:a16="http://schemas.microsoft.com/office/drawing/2014/main" id="{B6608713-3444-FB80-8A97-14D08E6FD573}"/>
              </a:ext>
            </a:extLst>
          </p:cNvPr>
          <p:cNvSpPr>
            <a:spLocks noGrp="1"/>
          </p:cNvSpPr>
          <p:nvPr>
            <p:ph idx="1"/>
          </p:nvPr>
        </p:nvSpPr>
        <p:spPr/>
        <p:txBody>
          <a:bodyPr vert="horz" lIns="91440" tIns="45720" rIns="91440" bIns="45720" rtlCol="0" anchor="t">
            <a:normAutofit/>
          </a:bodyPr>
          <a:lstStyle/>
          <a:p>
            <a:r>
              <a:rPr lang="en-GB"/>
              <a:t>Provide an example of a crime for each of the following:-</a:t>
            </a:r>
          </a:p>
          <a:p>
            <a:r>
              <a:rPr lang="en-GB" sz="2200" b="1"/>
              <a:t>Level 1</a:t>
            </a:r>
            <a:r>
              <a:rPr lang="en-GB" sz="2200"/>
              <a:t> represents </a:t>
            </a:r>
            <a:r>
              <a:rPr lang="en-GB" sz="2200" b="1"/>
              <a:t>local crime</a:t>
            </a:r>
            <a:r>
              <a:rPr lang="en-GB" sz="2200"/>
              <a:t> capable of being managed by local resources</a:t>
            </a:r>
            <a:endParaRPr lang="en-US" sz="2200"/>
          </a:p>
          <a:p>
            <a:r>
              <a:rPr lang="en-GB" sz="2200"/>
              <a:t> </a:t>
            </a:r>
            <a:r>
              <a:rPr lang="en-GB" sz="2200" b="1"/>
              <a:t>Level 2</a:t>
            </a:r>
            <a:r>
              <a:rPr lang="en-GB" sz="2200"/>
              <a:t> represents</a:t>
            </a:r>
            <a:r>
              <a:rPr lang="en-GB" sz="2200" b="1"/>
              <a:t> cross border,</a:t>
            </a:r>
            <a:r>
              <a:rPr lang="en-GB" sz="2200"/>
              <a:t> inter-force and regional criminal activity usually requiring additional resources; </a:t>
            </a:r>
            <a:endParaRPr lang="en-US" sz="2200"/>
          </a:p>
          <a:p>
            <a:r>
              <a:rPr lang="en-GB" sz="2200" b="1"/>
              <a:t>Level 3 </a:t>
            </a:r>
            <a:r>
              <a:rPr lang="en-GB" sz="2200"/>
              <a:t>represents the </a:t>
            </a:r>
            <a:r>
              <a:rPr lang="en-GB" sz="2200" b="1"/>
              <a:t>most serious and organised crime.</a:t>
            </a:r>
            <a:r>
              <a:rPr lang="en-GB" sz="1700" b="1"/>
              <a:t> </a:t>
            </a:r>
            <a:endParaRPr lang="en-GB" sz="1700"/>
          </a:p>
          <a:p>
            <a:endParaRPr lang="en-GB"/>
          </a:p>
          <a:p>
            <a:endParaRPr lang="en-GB"/>
          </a:p>
        </p:txBody>
      </p:sp>
    </p:spTree>
    <p:extLst>
      <p:ext uri="{BB962C8B-B14F-4D97-AF65-F5344CB8AC3E}">
        <p14:creationId xmlns:p14="http://schemas.microsoft.com/office/powerpoint/2010/main" val="1393123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1BD21-B2DD-4CBE-6D2C-9423730626C4}"/>
              </a:ext>
            </a:extLst>
          </p:cNvPr>
          <p:cNvSpPr>
            <a:spLocks noGrp="1"/>
          </p:cNvSpPr>
          <p:nvPr>
            <p:ph type="title"/>
          </p:nvPr>
        </p:nvSpPr>
        <p:spPr/>
        <p:txBody>
          <a:bodyPr/>
          <a:lstStyle/>
          <a:p>
            <a:r>
              <a:rPr lang="en-GB"/>
              <a:t>What is the purpose?</a:t>
            </a:r>
          </a:p>
        </p:txBody>
      </p:sp>
      <p:sp>
        <p:nvSpPr>
          <p:cNvPr id="3" name="Content Placeholder 2">
            <a:extLst>
              <a:ext uri="{FF2B5EF4-FFF2-40B4-BE49-F238E27FC236}">
                <a16:creationId xmlns:a16="http://schemas.microsoft.com/office/drawing/2014/main" id="{F29EC600-8256-6656-3978-DBDE6D0DFE0F}"/>
              </a:ext>
            </a:extLst>
          </p:cNvPr>
          <p:cNvSpPr>
            <a:spLocks noGrp="1"/>
          </p:cNvSpPr>
          <p:nvPr>
            <p:ph idx="1"/>
          </p:nvPr>
        </p:nvSpPr>
        <p:spPr/>
        <p:txBody>
          <a:bodyPr vert="horz" lIns="91440" tIns="45720" rIns="91440" bIns="45720" rtlCol="0" anchor="t">
            <a:noAutofit/>
          </a:bodyPr>
          <a:lstStyle/>
          <a:p>
            <a:r>
              <a:rPr lang="en-GB" sz="2000">
                <a:ea typeface="+mn-lt"/>
                <a:cs typeface="+mn-lt"/>
              </a:rPr>
              <a:t>The purpose of the Strategic Tasking and Co-ordination Group Meetings is to agree a control strategy which establishes the intelligence requirement and sets the agenda for intelligence, prevention and enforcement priorities.</a:t>
            </a:r>
            <a:endParaRPr lang="en-US" sz="2000"/>
          </a:p>
          <a:p>
            <a:r>
              <a:rPr lang="en-GB" sz="2000">
                <a:ea typeface="+mn-lt"/>
                <a:cs typeface="+mn-lt"/>
              </a:rPr>
              <a:t> The purpose of the Tactical Tasking and Co-ordination Group Meetings is to apply a planned response to the control strategy. </a:t>
            </a:r>
          </a:p>
          <a:p>
            <a:r>
              <a:rPr lang="en-GB" sz="2000">
                <a:ea typeface="+mn-lt"/>
                <a:cs typeface="+mn-lt"/>
              </a:rPr>
              <a:t> The National Intelligence Model is not confined to or restricted for specialist usage. It is relevant to all areas of law enforcement: crime and its investigation, disorder and community safety. Overall, it is a model for operational policing. </a:t>
            </a:r>
          </a:p>
          <a:p>
            <a:endParaRPr lang="en-GB" sz="1300"/>
          </a:p>
        </p:txBody>
      </p:sp>
    </p:spTree>
    <p:extLst>
      <p:ext uri="{BB962C8B-B14F-4D97-AF65-F5344CB8AC3E}">
        <p14:creationId xmlns:p14="http://schemas.microsoft.com/office/powerpoint/2010/main" val="1431474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0ACFC-5B1D-21BE-7599-EF238101FBF9}"/>
              </a:ext>
            </a:extLst>
          </p:cNvPr>
          <p:cNvSpPr>
            <a:spLocks noGrp="1"/>
          </p:cNvSpPr>
          <p:nvPr>
            <p:ph type="title"/>
          </p:nvPr>
        </p:nvSpPr>
        <p:spPr/>
        <p:txBody>
          <a:bodyPr/>
          <a:lstStyle/>
          <a:p>
            <a:r>
              <a:rPr lang="en-GB"/>
              <a:t>WHAT IS THE PURPOSE?</a:t>
            </a:r>
          </a:p>
        </p:txBody>
      </p:sp>
      <p:sp>
        <p:nvSpPr>
          <p:cNvPr id="3" name="Content Placeholder 2">
            <a:extLst>
              <a:ext uri="{FF2B5EF4-FFF2-40B4-BE49-F238E27FC236}">
                <a16:creationId xmlns:a16="http://schemas.microsoft.com/office/drawing/2014/main" id="{929EACAD-24BF-4FEB-6B54-9ABF28091310}"/>
              </a:ext>
            </a:extLst>
          </p:cNvPr>
          <p:cNvSpPr>
            <a:spLocks noGrp="1"/>
          </p:cNvSpPr>
          <p:nvPr>
            <p:ph idx="1"/>
          </p:nvPr>
        </p:nvSpPr>
        <p:spPr/>
        <p:txBody>
          <a:bodyPr vert="horz" lIns="91440" tIns="45720" rIns="91440" bIns="45720" rtlCol="0" anchor="t">
            <a:noAutofit/>
          </a:bodyPr>
          <a:lstStyle/>
          <a:p>
            <a:r>
              <a:rPr lang="en-GB" sz="2000">
                <a:ea typeface="+mn-lt"/>
                <a:cs typeface="+mn-lt"/>
              </a:rPr>
              <a:t>As such, effective application of the National Intelligence Model should enable police forces to trace the continuum between anti-social behaviour and the most serious crime and then to identify those local issues in most urgent need of attention.</a:t>
            </a:r>
            <a:endParaRPr lang="en-US" sz="2000"/>
          </a:p>
          <a:p>
            <a:r>
              <a:rPr lang="en-GB" sz="2000">
                <a:ea typeface="+mn-lt"/>
                <a:cs typeface="+mn-lt"/>
              </a:rPr>
              <a:t> The model is compatible with other operational policing methodologies, in particular those which focus on problem solving by using analytical techniques. </a:t>
            </a:r>
          </a:p>
          <a:p>
            <a:r>
              <a:rPr lang="en-GB" sz="2000">
                <a:ea typeface="+mn-lt"/>
                <a:cs typeface="+mn-lt"/>
              </a:rPr>
              <a:t>The National Intelligence Model is a tool that Crime and Disorder Reduction Partnerships should use to develop and deliver the strategic priorities in their three year crime and disorder and misuse of drugs strategies. The National Intelligence Model should also be used to inform the strategic priorities of Drug Action Teams </a:t>
            </a:r>
            <a:endParaRPr lang="en-GB" sz="2000"/>
          </a:p>
          <a:p>
            <a:endParaRPr lang="en-GB"/>
          </a:p>
        </p:txBody>
      </p:sp>
    </p:spTree>
    <p:extLst>
      <p:ext uri="{BB962C8B-B14F-4D97-AF65-F5344CB8AC3E}">
        <p14:creationId xmlns:p14="http://schemas.microsoft.com/office/powerpoint/2010/main" val="39101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1A356-6199-7386-9BD8-B77CEEF42C96}"/>
              </a:ext>
            </a:extLst>
          </p:cNvPr>
          <p:cNvSpPr>
            <a:spLocks noGrp="1"/>
          </p:cNvSpPr>
          <p:nvPr>
            <p:ph type="title"/>
          </p:nvPr>
        </p:nvSpPr>
        <p:spPr>
          <a:xfrm>
            <a:off x="952500" y="952500"/>
            <a:ext cx="4344237" cy="1796757"/>
          </a:xfrm>
        </p:spPr>
        <p:txBody>
          <a:bodyPr>
            <a:normAutofit/>
          </a:bodyPr>
          <a:lstStyle/>
          <a:p>
            <a:r>
              <a:rPr lang="en-GB"/>
              <a:t>LEVEL 1- LOCAL ISSUES</a:t>
            </a:r>
          </a:p>
        </p:txBody>
      </p:sp>
      <p:sp>
        <p:nvSpPr>
          <p:cNvPr id="3" name="Content Placeholder 2">
            <a:extLst>
              <a:ext uri="{FF2B5EF4-FFF2-40B4-BE49-F238E27FC236}">
                <a16:creationId xmlns:a16="http://schemas.microsoft.com/office/drawing/2014/main" id="{653FF208-3423-1064-D28D-7C9B27FA89B8}"/>
              </a:ext>
            </a:extLst>
          </p:cNvPr>
          <p:cNvSpPr>
            <a:spLocks noGrp="1"/>
          </p:cNvSpPr>
          <p:nvPr>
            <p:ph idx="1"/>
          </p:nvPr>
        </p:nvSpPr>
        <p:spPr>
          <a:xfrm>
            <a:off x="952500" y="2886892"/>
            <a:ext cx="4210593" cy="3018608"/>
          </a:xfrm>
        </p:spPr>
        <p:txBody>
          <a:bodyPr vert="horz" lIns="91440" tIns="45720" rIns="91440" bIns="45720" rtlCol="0" anchor="t">
            <a:normAutofit/>
          </a:bodyPr>
          <a:lstStyle/>
          <a:p>
            <a:r>
              <a:rPr lang="en-GB" sz="2400"/>
              <a:t>Crimes will range from low value thefts to murder</a:t>
            </a:r>
          </a:p>
          <a:p>
            <a:r>
              <a:rPr lang="en-GB" sz="2400"/>
              <a:t>This will focus on crimes and criminals impacting the local force and local command unit.</a:t>
            </a:r>
          </a:p>
          <a:p>
            <a:endParaRPr lang="en-GB"/>
          </a:p>
        </p:txBody>
      </p:sp>
      <p:pic>
        <p:nvPicPr>
          <p:cNvPr id="4" name="Picture 3" descr="Police station stock illustration. Illustration of policewoman - 39448106">
            <a:extLst>
              <a:ext uri="{FF2B5EF4-FFF2-40B4-BE49-F238E27FC236}">
                <a16:creationId xmlns:a16="http://schemas.microsoft.com/office/drawing/2014/main" id="{F6B4C68A-49E0-0995-B6FE-C0ABA4A0E7EF}"/>
              </a:ext>
            </a:extLst>
          </p:cNvPr>
          <p:cNvPicPr>
            <a:picLocks noChangeAspect="1"/>
          </p:cNvPicPr>
          <p:nvPr/>
        </p:nvPicPr>
        <p:blipFill rotWithShape="1">
          <a:blip r:embed="rId2"/>
          <a:srcRect r="4" b="-2"/>
          <a:stretch/>
        </p:blipFill>
        <p:spPr>
          <a:xfrm>
            <a:off x="6204745" y="1699144"/>
            <a:ext cx="4281582" cy="3459714"/>
          </a:xfrm>
          <a:prstGeom prst="rect">
            <a:avLst/>
          </a:prstGeom>
          <a:noFill/>
        </p:spPr>
      </p:pic>
      <p:sp>
        <p:nvSpPr>
          <p:cNvPr id="9" name="Date Placeholder 12">
            <a:extLst>
              <a:ext uri="{FF2B5EF4-FFF2-40B4-BE49-F238E27FC236}">
                <a16:creationId xmlns:a16="http://schemas.microsoft.com/office/drawing/2014/main" id="{8FF23D78-716C-1D34-DB64-3583BD870439}"/>
              </a:ext>
            </a:extLst>
          </p:cNvPr>
          <p:cNvSpPr>
            <a:spLocks noGrp="1"/>
          </p:cNvSpPr>
          <p:nvPr>
            <p:ph type="dt" sz="half" idx="10"/>
          </p:nvPr>
        </p:nvSpPr>
        <p:spPr>
          <a:xfrm>
            <a:off x="847726" y="6199188"/>
            <a:ext cx="2743200" cy="365125"/>
          </a:xfrm>
        </p:spPr>
        <p:txBody>
          <a:bodyPr/>
          <a:lstStyle/>
          <a:p>
            <a:pPr>
              <a:spcAft>
                <a:spcPts val="600"/>
              </a:spcAft>
            </a:pPr>
            <a:fld id="{228EC2C5-9872-462C-8F4F-DB498842F2D3}" type="datetime1">
              <a:rPr lang="en-US" smtClean="0"/>
              <a:pPr>
                <a:spcAft>
                  <a:spcPts val="600"/>
                </a:spcAft>
              </a:pPr>
              <a:t>3/19/2025</a:t>
            </a:fld>
            <a:endParaRPr lang="en-US"/>
          </a:p>
        </p:txBody>
      </p:sp>
      <p:sp>
        <p:nvSpPr>
          <p:cNvPr id="13" name="Slide Number Placeholder 14">
            <a:extLst>
              <a:ext uri="{FF2B5EF4-FFF2-40B4-BE49-F238E27FC236}">
                <a16:creationId xmlns:a16="http://schemas.microsoft.com/office/drawing/2014/main" id="{F56182AA-A724-809C-012E-85E453D9859E}"/>
              </a:ext>
            </a:extLst>
          </p:cNvPr>
          <p:cNvSpPr>
            <a:spLocks noGrp="1"/>
          </p:cNvSpPr>
          <p:nvPr>
            <p:ph type="sldNum" sz="quarter" idx="12"/>
          </p:nvPr>
        </p:nvSpPr>
        <p:spPr>
          <a:xfrm>
            <a:off x="10728107" y="6199188"/>
            <a:ext cx="619125" cy="365125"/>
          </a:xfrm>
        </p:spPr>
        <p:txBody>
          <a:bodyPr/>
          <a:lstStyle/>
          <a:p>
            <a:pPr>
              <a:spcAft>
                <a:spcPts val="600"/>
              </a:spcAft>
            </a:pPr>
            <a:fld id="{1437450A-6C25-4B4D-B27D-E1E9B2CE4682}" type="slidenum">
              <a:rPr lang="en-US" smtClean="0"/>
              <a:pPr>
                <a:spcAft>
                  <a:spcPts val="600"/>
                </a:spcAft>
              </a:pPr>
              <a:t>18</a:t>
            </a:fld>
            <a:endParaRPr lang="en-US"/>
          </a:p>
        </p:txBody>
      </p:sp>
    </p:spTree>
    <p:extLst>
      <p:ext uri="{BB962C8B-B14F-4D97-AF65-F5344CB8AC3E}">
        <p14:creationId xmlns:p14="http://schemas.microsoft.com/office/powerpoint/2010/main" val="26841813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424E2-2280-D3DE-DC29-D014785CF039}"/>
              </a:ext>
            </a:extLst>
          </p:cNvPr>
          <p:cNvSpPr>
            <a:spLocks noGrp="1"/>
          </p:cNvSpPr>
          <p:nvPr>
            <p:ph type="title"/>
          </p:nvPr>
        </p:nvSpPr>
        <p:spPr>
          <a:xfrm>
            <a:off x="952500" y="957739"/>
            <a:ext cx="4394103" cy="1778906"/>
          </a:xfrm>
        </p:spPr>
        <p:txBody>
          <a:bodyPr>
            <a:normAutofit/>
          </a:bodyPr>
          <a:lstStyle/>
          <a:p>
            <a:r>
              <a:rPr lang="en-GB"/>
              <a:t>Level 2- cross border</a:t>
            </a:r>
          </a:p>
        </p:txBody>
      </p:sp>
      <p:sp>
        <p:nvSpPr>
          <p:cNvPr id="3" name="Content Placeholder 2">
            <a:extLst>
              <a:ext uri="{FF2B5EF4-FFF2-40B4-BE49-F238E27FC236}">
                <a16:creationId xmlns:a16="http://schemas.microsoft.com/office/drawing/2014/main" id="{EADC90F3-3E2B-2F02-D212-68B5A99ED4AB}"/>
              </a:ext>
            </a:extLst>
          </p:cNvPr>
          <p:cNvSpPr>
            <a:spLocks noGrp="1"/>
          </p:cNvSpPr>
          <p:nvPr>
            <p:ph idx="1"/>
          </p:nvPr>
        </p:nvSpPr>
        <p:spPr>
          <a:xfrm>
            <a:off x="805295" y="2379996"/>
            <a:ext cx="4394103" cy="3009381"/>
          </a:xfrm>
        </p:spPr>
        <p:txBody>
          <a:bodyPr vert="horz" lIns="91440" tIns="45720" rIns="91440" bIns="45720" rtlCol="0" anchor="t">
            <a:noAutofit/>
          </a:bodyPr>
          <a:lstStyle/>
          <a:p>
            <a:r>
              <a:rPr lang="en-GB" sz="2400"/>
              <a:t>Crime and criminals that impact more than one local command unit, bordering forces.</a:t>
            </a:r>
          </a:p>
          <a:p>
            <a:r>
              <a:rPr lang="en-GB" sz="2400"/>
              <a:t>Can be tackled by resources within the area.</a:t>
            </a:r>
          </a:p>
          <a:p>
            <a:r>
              <a:rPr lang="en-GB" sz="2400"/>
              <a:t>May require the assistance of national experts.</a:t>
            </a:r>
          </a:p>
        </p:txBody>
      </p:sp>
      <p:pic>
        <p:nvPicPr>
          <p:cNvPr id="4" name="Picture 3" descr="Fight cross-border crime with collaboration, not threats | Brookings">
            <a:extLst>
              <a:ext uri="{FF2B5EF4-FFF2-40B4-BE49-F238E27FC236}">
                <a16:creationId xmlns:a16="http://schemas.microsoft.com/office/drawing/2014/main" id="{9770CE14-83A5-8383-339E-319DF71AED67}"/>
              </a:ext>
            </a:extLst>
          </p:cNvPr>
          <p:cNvPicPr>
            <a:picLocks noChangeAspect="1"/>
          </p:cNvPicPr>
          <p:nvPr/>
        </p:nvPicPr>
        <p:blipFill>
          <a:blip r:embed="rId2"/>
          <a:stretch>
            <a:fillRect/>
          </a:stretch>
        </p:blipFill>
        <p:spPr>
          <a:xfrm>
            <a:off x="6115593" y="1979112"/>
            <a:ext cx="4344237" cy="2899778"/>
          </a:xfrm>
          <a:prstGeom prst="rect">
            <a:avLst/>
          </a:prstGeom>
          <a:noFill/>
        </p:spPr>
      </p:pic>
      <p:sp>
        <p:nvSpPr>
          <p:cNvPr id="9" name="Date Placeholder 12">
            <a:extLst>
              <a:ext uri="{FF2B5EF4-FFF2-40B4-BE49-F238E27FC236}">
                <a16:creationId xmlns:a16="http://schemas.microsoft.com/office/drawing/2014/main" id="{8FF23D78-716C-1D34-DB64-3583BD870439}"/>
              </a:ext>
            </a:extLst>
          </p:cNvPr>
          <p:cNvSpPr>
            <a:spLocks noGrp="1"/>
          </p:cNvSpPr>
          <p:nvPr>
            <p:ph type="dt" sz="half" idx="10"/>
          </p:nvPr>
        </p:nvSpPr>
        <p:spPr>
          <a:xfrm>
            <a:off x="847726" y="6199188"/>
            <a:ext cx="2743200" cy="365125"/>
          </a:xfrm>
        </p:spPr>
        <p:txBody>
          <a:bodyPr/>
          <a:lstStyle/>
          <a:p>
            <a:pPr>
              <a:spcAft>
                <a:spcPts val="600"/>
              </a:spcAft>
            </a:pPr>
            <a:fld id="{91037E52-4969-4342-96C8-37ABBE71CC28}" type="datetime1">
              <a:rPr lang="en-US" smtClean="0"/>
              <a:pPr>
                <a:spcAft>
                  <a:spcPts val="600"/>
                </a:spcAft>
              </a:pPr>
              <a:t>3/19/2025</a:t>
            </a:fld>
            <a:endParaRPr lang="en-US"/>
          </a:p>
        </p:txBody>
      </p:sp>
      <p:sp>
        <p:nvSpPr>
          <p:cNvPr id="13" name="Slide Number Placeholder 14">
            <a:extLst>
              <a:ext uri="{FF2B5EF4-FFF2-40B4-BE49-F238E27FC236}">
                <a16:creationId xmlns:a16="http://schemas.microsoft.com/office/drawing/2014/main" id="{F56182AA-A724-809C-012E-85E453D9859E}"/>
              </a:ext>
            </a:extLst>
          </p:cNvPr>
          <p:cNvSpPr>
            <a:spLocks noGrp="1"/>
          </p:cNvSpPr>
          <p:nvPr>
            <p:ph type="sldNum" sz="quarter" idx="12"/>
          </p:nvPr>
        </p:nvSpPr>
        <p:spPr>
          <a:xfrm>
            <a:off x="10728107" y="6199188"/>
            <a:ext cx="619125" cy="365125"/>
          </a:xfrm>
        </p:spPr>
        <p:txBody>
          <a:bodyPr/>
          <a:lstStyle/>
          <a:p>
            <a:pPr>
              <a:spcAft>
                <a:spcPts val="600"/>
              </a:spcAft>
            </a:pPr>
            <a:fld id="{1437450A-6C25-4B4D-B27D-E1E9B2CE4682}" type="slidenum">
              <a:rPr lang="en-US" smtClean="0"/>
              <a:pPr>
                <a:spcAft>
                  <a:spcPts val="600"/>
                </a:spcAft>
              </a:pPr>
              <a:t>19</a:t>
            </a:fld>
            <a:endParaRPr lang="en-US"/>
          </a:p>
        </p:txBody>
      </p:sp>
    </p:spTree>
    <p:extLst>
      <p:ext uri="{BB962C8B-B14F-4D97-AF65-F5344CB8AC3E}">
        <p14:creationId xmlns:p14="http://schemas.microsoft.com/office/powerpoint/2010/main" val="16168277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04D5D-2E9E-6F62-5DC9-E5075B334BF3}"/>
              </a:ext>
            </a:extLst>
          </p:cNvPr>
          <p:cNvSpPr>
            <a:spLocks noGrp="1"/>
          </p:cNvSpPr>
          <p:nvPr>
            <p:ph type="title"/>
          </p:nvPr>
        </p:nvSpPr>
        <p:spPr>
          <a:xfrm>
            <a:off x="6652413" y="1295399"/>
            <a:ext cx="5279814" cy="1598023"/>
          </a:xfrm>
        </p:spPr>
        <p:txBody>
          <a:bodyPr>
            <a:normAutofit/>
          </a:bodyPr>
          <a:lstStyle/>
          <a:p>
            <a:r>
              <a:rPr lang="en-GB"/>
              <a:t>LEVEL 3- SERIOUS AND ORGANISED CRIME</a:t>
            </a:r>
          </a:p>
        </p:txBody>
      </p:sp>
      <p:pic>
        <p:nvPicPr>
          <p:cNvPr id="4" name="Picture 3" descr="Organised and serious crime kills more UK citizens than terrorism, war and  natural disasters combined | UK News | Sky News">
            <a:extLst>
              <a:ext uri="{FF2B5EF4-FFF2-40B4-BE49-F238E27FC236}">
                <a16:creationId xmlns:a16="http://schemas.microsoft.com/office/drawing/2014/main" id="{0C281B93-964A-2353-80DA-62C894DF7705}"/>
              </a:ext>
            </a:extLst>
          </p:cNvPr>
          <p:cNvPicPr>
            <a:picLocks noChangeAspect="1"/>
          </p:cNvPicPr>
          <p:nvPr/>
        </p:nvPicPr>
        <p:blipFill rotWithShape="1">
          <a:blip r:embed="rId2"/>
          <a:srcRect l="16391" r="939" b="1"/>
          <a:stretch/>
        </p:blipFill>
        <p:spPr>
          <a:xfrm>
            <a:off x="952500" y="1700691"/>
            <a:ext cx="5116206" cy="3465636"/>
          </a:xfrm>
          <a:prstGeom prst="rect">
            <a:avLst/>
          </a:prstGeom>
          <a:noFill/>
        </p:spPr>
      </p:pic>
      <p:sp>
        <p:nvSpPr>
          <p:cNvPr id="3" name="Content Placeholder 2">
            <a:extLst>
              <a:ext uri="{FF2B5EF4-FFF2-40B4-BE49-F238E27FC236}">
                <a16:creationId xmlns:a16="http://schemas.microsoft.com/office/drawing/2014/main" id="{E43F7A2D-782B-0496-76F3-D36CD8A0FC34}"/>
              </a:ext>
            </a:extLst>
          </p:cNvPr>
          <p:cNvSpPr>
            <a:spLocks noGrp="1"/>
          </p:cNvSpPr>
          <p:nvPr>
            <p:ph idx="1"/>
          </p:nvPr>
        </p:nvSpPr>
        <p:spPr>
          <a:xfrm>
            <a:off x="6652672" y="2888377"/>
            <a:ext cx="3634328" cy="2757350"/>
          </a:xfrm>
        </p:spPr>
        <p:txBody>
          <a:bodyPr vert="horz" lIns="91440" tIns="45720" rIns="91440" bIns="45720" rtlCol="0">
            <a:normAutofit/>
          </a:bodyPr>
          <a:lstStyle/>
          <a:p>
            <a:pPr>
              <a:lnSpc>
                <a:spcPct val="110000"/>
              </a:lnSpc>
            </a:pPr>
            <a:r>
              <a:rPr lang="en-GB"/>
              <a:t>Crime and criminals operating and national/ international scale which require:-</a:t>
            </a:r>
          </a:p>
          <a:p>
            <a:pPr>
              <a:lnSpc>
                <a:spcPct val="110000"/>
              </a:lnSpc>
            </a:pPr>
            <a:r>
              <a:rPr lang="en-GB"/>
              <a:t>Proactive action</a:t>
            </a:r>
          </a:p>
          <a:p>
            <a:pPr>
              <a:lnSpc>
                <a:spcPct val="110000"/>
              </a:lnSpc>
            </a:pPr>
            <a:r>
              <a:rPr lang="en-GB"/>
              <a:t>Preventable interventions </a:t>
            </a:r>
          </a:p>
          <a:p>
            <a:pPr>
              <a:lnSpc>
                <a:spcPct val="110000"/>
              </a:lnSpc>
            </a:pPr>
            <a:r>
              <a:rPr lang="en-GB"/>
              <a:t>Require targeting</a:t>
            </a:r>
          </a:p>
          <a:p>
            <a:pPr>
              <a:lnSpc>
                <a:spcPct val="110000"/>
              </a:lnSpc>
            </a:pPr>
            <a:r>
              <a:rPr lang="en-GB"/>
              <a:t>Require large resources</a:t>
            </a:r>
          </a:p>
          <a:p>
            <a:pPr>
              <a:lnSpc>
                <a:spcPct val="110000"/>
              </a:lnSpc>
            </a:pPr>
            <a:endParaRPr lang="en-GB"/>
          </a:p>
        </p:txBody>
      </p:sp>
      <p:sp>
        <p:nvSpPr>
          <p:cNvPr id="9" name="Date Placeholder 12">
            <a:extLst>
              <a:ext uri="{FF2B5EF4-FFF2-40B4-BE49-F238E27FC236}">
                <a16:creationId xmlns:a16="http://schemas.microsoft.com/office/drawing/2014/main" id="{8FF23D78-716C-1D34-DB64-3583BD870439}"/>
              </a:ext>
            </a:extLst>
          </p:cNvPr>
          <p:cNvSpPr>
            <a:spLocks noGrp="1"/>
          </p:cNvSpPr>
          <p:nvPr>
            <p:ph type="dt" sz="half" idx="10"/>
          </p:nvPr>
        </p:nvSpPr>
        <p:spPr>
          <a:xfrm>
            <a:off x="847726" y="6199188"/>
            <a:ext cx="2743200" cy="365125"/>
          </a:xfrm>
        </p:spPr>
        <p:txBody>
          <a:bodyPr>
            <a:normAutofit/>
          </a:bodyPr>
          <a:lstStyle/>
          <a:p>
            <a:pPr>
              <a:spcAft>
                <a:spcPts val="600"/>
              </a:spcAft>
            </a:pPr>
            <a:fld id="{91037E52-4969-4342-96C8-37ABBE71CC28}" type="datetime1">
              <a:rPr lang="en-US" smtClean="0"/>
              <a:pPr>
                <a:spcAft>
                  <a:spcPts val="600"/>
                </a:spcAft>
              </a:pPr>
              <a:t>3/19/2025</a:t>
            </a:fld>
            <a:endParaRPr lang="en-US"/>
          </a:p>
        </p:txBody>
      </p:sp>
      <p:sp>
        <p:nvSpPr>
          <p:cNvPr id="13" name="Slide Number Placeholder 14">
            <a:extLst>
              <a:ext uri="{FF2B5EF4-FFF2-40B4-BE49-F238E27FC236}">
                <a16:creationId xmlns:a16="http://schemas.microsoft.com/office/drawing/2014/main" id="{F56182AA-A724-809C-012E-85E453D9859E}"/>
              </a:ext>
            </a:extLst>
          </p:cNvPr>
          <p:cNvSpPr>
            <a:spLocks noGrp="1"/>
          </p:cNvSpPr>
          <p:nvPr>
            <p:ph type="sldNum" sz="quarter" idx="12"/>
          </p:nvPr>
        </p:nvSpPr>
        <p:spPr>
          <a:xfrm>
            <a:off x="10728107" y="6199188"/>
            <a:ext cx="619125" cy="365125"/>
          </a:xfrm>
        </p:spPr>
        <p:txBody>
          <a:bodyPr>
            <a:normAutofit/>
          </a:bodyPr>
          <a:lstStyle/>
          <a:p>
            <a:pPr>
              <a:spcAft>
                <a:spcPts val="600"/>
              </a:spcAft>
            </a:pPr>
            <a:fld id="{1437450A-6C25-4B4D-B27D-E1E9B2CE4682}" type="slidenum">
              <a:rPr lang="en-US" smtClean="0"/>
              <a:pPr>
                <a:spcAft>
                  <a:spcPts val="600"/>
                </a:spcAft>
              </a:pPr>
              <a:t>20</a:t>
            </a:fld>
            <a:endParaRPr lang="en-US"/>
          </a:p>
        </p:txBody>
      </p:sp>
    </p:spTree>
    <p:extLst>
      <p:ext uri="{BB962C8B-B14F-4D97-AF65-F5344CB8AC3E}">
        <p14:creationId xmlns:p14="http://schemas.microsoft.com/office/powerpoint/2010/main" val="357894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8FED8-8CA7-FA6A-E67C-2F409F3661F0}"/>
              </a:ext>
            </a:extLst>
          </p:cNvPr>
          <p:cNvSpPr>
            <a:spLocks noGrp="1"/>
          </p:cNvSpPr>
          <p:nvPr>
            <p:ph type="title"/>
          </p:nvPr>
        </p:nvSpPr>
        <p:spPr/>
        <p:txBody>
          <a:bodyPr/>
          <a:lstStyle/>
          <a:p>
            <a:r>
              <a:rPr lang="en-GB" dirty="0"/>
              <a:t>STRATEGIC, TACTICAL AND OPERATIONAL </a:t>
            </a:r>
          </a:p>
        </p:txBody>
      </p:sp>
      <p:sp>
        <p:nvSpPr>
          <p:cNvPr id="3" name="Content Placeholder 2">
            <a:extLst>
              <a:ext uri="{FF2B5EF4-FFF2-40B4-BE49-F238E27FC236}">
                <a16:creationId xmlns:a16="http://schemas.microsoft.com/office/drawing/2014/main" id="{029394DC-0273-B7F0-9224-289A744F0978}"/>
              </a:ext>
            </a:extLst>
          </p:cNvPr>
          <p:cNvSpPr>
            <a:spLocks noGrp="1"/>
          </p:cNvSpPr>
          <p:nvPr>
            <p:ph idx="1"/>
          </p:nvPr>
        </p:nvSpPr>
        <p:spPr/>
        <p:txBody>
          <a:bodyPr vert="horz" lIns="91440" tIns="45720" rIns="91440" bIns="45720" rtlCol="0" anchor="t">
            <a:normAutofit/>
          </a:bodyPr>
          <a:lstStyle/>
          <a:p>
            <a:pPr algn="ctr"/>
            <a:endParaRPr lang="en-GB" b="1" dirty="0"/>
          </a:p>
          <a:p>
            <a:endParaRPr lang="en-GB"/>
          </a:p>
        </p:txBody>
      </p:sp>
      <p:pic>
        <p:nvPicPr>
          <p:cNvPr id="4" name="Picture 3" descr="A white table with black text&#10;&#10;AI-generated content may be incorrect.">
            <a:extLst>
              <a:ext uri="{FF2B5EF4-FFF2-40B4-BE49-F238E27FC236}">
                <a16:creationId xmlns:a16="http://schemas.microsoft.com/office/drawing/2014/main" id="{E35D6EB6-08D2-DAC2-5E84-4E5DAD57FD71}"/>
              </a:ext>
            </a:extLst>
          </p:cNvPr>
          <p:cNvPicPr>
            <a:picLocks noChangeAspect="1"/>
          </p:cNvPicPr>
          <p:nvPr/>
        </p:nvPicPr>
        <p:blipFill>
          <a:blip r:embed="rId2"/>
          <a:stretch>
            <a:fillRect/>
          </a:stretch>
        </p:blipFill>
        <p:spPr>
          <a:xfrm>
            <a:off x="182020" y="2563618"/>
            <a:ext cx="11493422" cy="3645054"/>
          </a:xfrm>
          <a:prstGeom prst="rect">
            <a:avLst/>
          </a:prstGeom>
        </p:spPr>
      </p:pic>
      <p:sp>
        <p:nvSpPr>
          <p:cNvPr id="5" name="TextBox 4">
            <a:extLst>
              <a:ext uri="{FF2B5EF4-FFF2-40B4-BE49-F238E27FC236}">
                <a16:creationId xmlns:a16="http://schemas.microsoft.com/office/drawing/2014/main" id="{9FD2896F-B59A-B4F8-6BD0-32A0960D9AAC}"/>
              </a:ext>
            </a:extLst>
          </p:cNvPr>
          <p:cNvSpPr txBox="1"/>
          <p:nvPr/>
        </p:nvSpPr>
        <p:spPr>
          <a:xfrm>
            <a:off x="7567829" y="3591787"/>
            <a:ext cx="3329998" cy="707886"/>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solidFill>
                  <a:schemeClr val="bg1">
                    <a:lumMod val="49000"/>
                  </a:schemeClr>
                </a:solidFill>
              </a:rPr>
              <a:t>Studying organised crime trends to allocate resources effectively.</a:t>
            </a:r>
            <a:endParaRPr lang="en-US" sz="1400" b="1" dirty="0">
              <a:solidFill>
                <a:schemeClr val="bg1">
                  <a:lumMod val="49000"/>
                </a:schemeClr>
              </a:solidFill>
            </a:endParaRPr>
          </a:p>
          <a:p>
            <a:endParaRPr lang="en-GB" sz="1200" dirty="0"/>
          </a:p>
        </p:txBody>
      </p:sp>
    </p:spTree>
    <p:extLst>
      <p:ext uri="{BB962C8B-B14F-4D97-AF65-F5344CB8AC3E}">
        <p14:creationId xmlns:p14="http://schemas.microsoft.com/office/powerpoint/2010/main" val="2199827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B60E0-BE7E-2E20-D525-D9E1F1F9E505}"/>
              </a:ext>
            </a:extLst>
          </p:cNvPr>
          <p:cNvSpPr>
            <a:spLocks noGrp="1"/>
          </p:cNvSpPr>
          <p:nvPr>
            <p:ph type="title"/>
          </p:nvPr>
        </p:nvSpPr>
        <p:spPr/>
        <p:txBody>
          <a:bodyPr/>
          <a:lstStyle/>
          <a:p>
            <a:r>
              <a:rPr lang="en-GB" sz="2200" b="1">
                <a:ea typeface="+mj-lt"/>
                <a:cs typeface="+mj-lt"/>
              </a:rPr>
              <a:t>Strategic and Tactical </a:t>
            </a:r>
            <a:r>
              <a:rPr lang="en-GB" sz="2200" b="1" u="sng">
                <a:ea typeface="+mj-lt"/>
                <a:cs typeface="+mj-lt"/>
              </a:rPr>
              <a:t>Tasking and Co-ordination Group Meetings</a:t>
            </a:r>
            <a:endParaRPr lang="en-US" b="1" u="sng"/>
          </a:p>
        </p:txBody>
      </p:sp>
      <p:sp>
        <p:nvSpPr>
          <p:cNvPr id="15" name="Content Placeholder 14">
            <a:extLst>
              <a:ext uri="{FF2B5EF4-FFF2-40B4-BE49-F238E27FC236}">
                <a16:creationId xmlns:a16="http://schemas.microsoft.com/office/drawing/2014/main" id="{DE79677C-2B4B-43A7-A5C0-DDCE76F22789}"/>
              </a:ext>
            </a:extLst>
          </p:cNvPr>
          <p:cNvSpPr>
            <a:spLocks noGrp="1"/>
          </p:cNvSpPr>
          <p:nvPr>
            <p:ph idx="1"/>
          </p:nvPr>
        </p:nvSpPr>
        <p:spPr/>
        <p:txBody>
          <a:bodyPr vert="horz" lIns="91440" tIns="45720" rIns="91440" bIns="45720" rtlCol="0" anchor="t">
            <a:normAutofit/>
          </a:bodyPr>
          <a:lstStyle/>
          <a:p>
            <a:pPr marL="0" indent="0">
              <a:buNone/>
            </a:pPr>
            <a:r>
              <a:rPr lang="en-GB" sz="2000" b="1" u="sng"/>
              <a:t>Tasking and co-ordinating process:-</a:t>
            </a:r>
          </a:p>
          <a:p>
            <a:r>
              <a:rPr lang="en-GB" sz="2000"/>
              <a:t>The purpose of this stage is to achieve maximum impact.</a:t>
            </a:r>
          </a:p>
          <a:p>
            <a:r>
              <a:rPr lang="en-GB" sz="2000"/>
              <a:t>Intelligence needs to be available- what is happening when and where?</a:t>
            </a:r>
          </a:p>
          <a:p>
            <a:r>
              <a:rPr lang="en-GB" sz="2000"/>
              <a:t>The team need to be aware of the resources available to them.</a:t>
            </a:r>
          </a:p>
          <a:p>
            <a:r>
              <a:rPr lang="en-GB" sz="2000"/>
              <a:t>The decisions made from this meeting will be the drivers of activity going forward.</a:t>
            </a:r>
          </a:p>
          <a:p>
            <a:endParaRPr lang="en-GB" sz="2000"/>
          </a:p>
          <a:p>
            <a:endParaRPr lang="en-GB" sz="2000"/>
          </a:p>
          <a:p>
            <a:endParaRPr lang="en-GB"/>
          </a:p>
          <a:p>
            <a:endParaRPr lang="en-GB"/>
          </a:p>
        </p:txBody>
      </p:sp>
    </p:spTree>
    <p:extLst>
      <p:ext uri="{BB962C8B-B14F-4D97-AF65-F5344CB8AC3E}">
        <p14:creationId xmlns:p14="http://schemas.microsoft.com/office/powerpoint/2010/main" val="2392171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64FCE-8F1C-FF82-1B85-1E528AF71A05}"/>
              </a:ext>
            </a:extLst>
          </p:cNvPr>
          <p:cNvSpPr>
            <a:spLocks noGrp="1"/>
          </p:cNvSpPr>
          <p:nvPr>
            <p:ph type="title"/>
          </p:nvPr>
        </p:nvSpPr>
        <p:spPr/>
        <p:txBody>
          <a:bodyPr/>
          <a:lstStyle/>
          <a:p>
            <a:r>
              <a:rPr lang="en-GB"/>
              <a:t>What is the purpose to the tasking and co-ordination meeting?</a:t>
            </a:r>
          </a:p>
        </p:txBody>
      </p:sp>
      <p:sp>
        <p:nvSpPr>
          <p:cNvPr id="3" name="Content Placeholder 2">
            <a:extLst>
              <a:ext uri="{FF2B5EF4-FFF2-40B4-BE49-F238E27FC236}">
                <a16:creationId xmlns:a16="http://schemas.microsoft.com/office/drawing/2014/main" id="{DA763652-1AAD-7877-0D4A-15D03449917A}"/>
              </a:ext>
            </a:extLst>
          </p:cNvPr>
          <p:cNvSpPr>
            <a:spLocks noGrp="1"/>
          </p:cNvSpPr>
          <p:nvPr>
            <p:ph idx="1"/>
          </p:nvPr>
        </p:nvSpPr>
        <p:spPr/>
        <p:txBody>
          <a:bodyPr vert="horz" lIns="91440" tIns="45720" rIns="91440" bIns="45720" rtlCol="0" anchor="t">
            <a:normAutofit/>
          </a:bodyPr>
          <a:lstStyle/>
          <a:p>
            <a:r>
              <a:rPr lang="en-GB" sz="2400"/>
              <a:t>To put in place a strategy, setting out the agenda, prevention and enforcement priorities.</a:t>
            </a:r>
          </a:p>
          <a:p>
            <a:r>
              <a:rPr lang="en-GB" sz="2400"/>
              <a:t>To overcome any obstacles in place of the strategy.</a:t>
            </a:r>
          </a:p>
          <a:p>
            <a:r>
              <a:rPr lang="en-GB" sz="2400"/>
              <a:t>To overcome any issues within the command unit area.</a:t>
            </a:r>
          </a:p>
          <a:p>
            <a:r>
              <a:rPr lang="en-GB" sz="2400"/>
              <a:t>Meetings take place twice a year or quarterly at each level (1,2 &amp;3)</a:t>
            </a:r>
          </a:p>
          <a:p>
            <a:endParaRPr lang="en-GB"/>
          </a:p>
          <a:p>
            <a:endParaRPr lang="en-GB"/>
          </a:p>
        </p:txBody>
      </p:sp>
    </p:spTree>
    <p:extLst>
      <p:ext uri="{BB962C8B-B14F-4D97-AF65-F5344CB8AC3E}">
        <p14:creationId xmlns:p14="http://schemas.microsoft.com/office/powerpoint/2010/main" val="400461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F4DD5-536F-81B6-945D-F9B576F1F8D8}"/>
              </a:ext>
            </a:extLst>
          </p:cNvPr>
          <p:cNvSpPr>
            <a:spLocks noGrp="1"/>
          </p:cNvSpPr>
          <p:nvPr>
            <p:ph type="title"/>
          </p:nvPr>
        </p:nvSpPr>
        <p:spPr/>
        <p:txBody>
          <a:bodyPr/>
          <a:lstStyle/>
          <a:p>
            <a:r>
              <a:rPr lang="en-GB"/>
              <a:t>The importance of Intelligence sharing</a:t>
            </a:r>
          </a:p>
        </p:txBody>
      </p:sp>
      <p:sp>
        <p:nvSpPr>
          <p:cNvPr id="3" name="Content Placeholder 2">
            <a:extLst>
              <a:ext uri="{FF2B5EF4-FFF2-40B4-BE49-F238E27FC236}">
                <a16:creationId xmlns:a16="http://schemas.microsoft.com/office/drawing/2014/main" id="{67A17549-FA62-C1C7-5A30-430367509849}"/>
              </a:ext>
            </a:extLst>
          </p:cNvPr>
          <p:cNvSpPr>
            <a:spLocks noGrp="1"/>
          </p:cNvSpPr>
          <p:nvPr>
            <p:ph idx="1"/>
          </p:nvPr>
        </p:nvSpPr>
        <p:spPr/>
        <p:txBody>
          <a:bodyPr vert="horz" lIns="91440" tIns="45720" rIns="91440" bIns="45720" rtlCol="0" anchor="t">
            <a:normAutofit/>
          </a:bodyPr>
          <a:lstStyle/>
          <a:p>
            <a:r>
              <a:rPr lang="en-GB" sz="2000" b="1">
                <a:ea typeface="+mn-lt"/>
                <a:cs typeface="+mn-lt"/>
              </a:rPr>
              <a:t>Improved Response and Coordination: </a:t>
            </a:r>
            <a:r>
              <a:rPr lang="en-GB" sz="2000">
                <a:ea typeface="+mn-lt"/>
                <a:cs typeface="+mn-lt"/>
              </a:rPr>
              <a:t>When multiple agencies are working together, intelligence sharing ensures that they are on the same page and can coordinate their efforts more efficiently. This can lead to faster response times and more effective operations.</a:t>
            </a:r>
            <a:endParaRPr lang="en-GB" sz="2000"/>
          </a:p>
          <a:p>
            <a:r>
              <a:rPr lang="en-GB" sz="2000" b="1">
                <a:ea typeface="+mn-lt"/>
                <a:cs typeface="+mn-lt"/>
              </a:rPr>
              <a:t>Better Resource Allocation:</a:t>
            </a:r>
            <a:r>
              <a:rPr lang="en-GB" sz="2000">
                <a:ea typeface="+mn-lt"/>
                <a:cs typeface="+mn-lt"/>
              </a:rPr>
              <a:t> Sharing intelligence helps agencies allocate their resources more effectively. For example, if one agency has valuable information about a suspect's location or criminal activity, sharing that information can prevent duplication of efforts and save resources.</a:t>
            </a:r>
            <a:endParaRPr lang="en-GB" sz="2000"/>
          </a:p>
          <a:p>
            <a:endParaRPr lang="en-GB"/>
          </a:p>
        </p:txBody>
      </p:sp>
    </p:spTree>
    <p:extLst>
      <p:ext uri="{BB962C8B-B14F-4D97-AF65-F5344CB8AC3E}">
        <p14:creationId xmlns:p14="http://schemas.microsoft.com/office/powerpoint/2010/main" val="3458608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EA75F-60AA-F19F-8528-26FFD2AED01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5EC1B45-1144-DE43-5B9E-1F05A38A3A55}"/>
              </a:ext>
            </a:extLst>
          </p:cNvPr>
          <p:cNvSpPr>
            <a:spLocks noGrp="1"/>
          </p:cNvSpPr>
          <p:nvPr>
            <p:ph idx="1"/>
          </p:nvPr>
        </p:nvSpPr>
        <p:spPr/>
        <p:txBody>
          <a:bodyPr vert="horz" lIns="91440" tIns="45720" rIns="91440" bIns="45720" rtlCol="0" anchor="t">
            <a:normAutofit/>
          </a:bodyPr>
          <a:lstStyle/>
          <a:p>
            <a:r>
              <a:rPr lang="en-GB" sz="2000" b="1">
                <a:ea typeface="+mn-lt"/>
                <a:cs typeface="+mn-lt"/>
              </a:rPr>
              <a:t>Identification of Patterns and Networks:</a:t>
            </a:r>
            <a:r>
              <a:rPr lang="en-GB" sz="2000">
                <a:ea typeface="+mn-lt"/>
                <a:cs typeface="+mn-lt"/>
              </a:rPr>
              <a:t> Sharing intelligence across agencies can reveal patterns and connections that may not be apparent when looking at data in isolation. This can lead to the identification of criminal networks and the disruption of larger criminal operations.</a:t>
            </a:r>
            <a:endParaRPr lang="en-GB" sz="2000"/>
          </a:p>
          <a:p>
            <a:r>
              <a:rPr lang="en-GB" sz="2000" b="1">
                <a:ea typeface="+mn-lt"/>
                <a:cs typeface="+mn-lt"/>
              </a:rPr>
              <a:t>Crime Prevention: </a:t>
            </a:r>
            <a:r>
              <a:rPr lang="en-GB" sz="2000">
                <a:ea typeface="+mn-lt"/>
                <a:cs typeface="+mn-lt"/>
              </a:rPr>
              <a:t>Early detection of criminal activity through intelligence sharing can enable law enforcement to take proactive measures to prevent crimes and protect the public.</a:t>
            </a:r>
            <a:endParaRPr lang="en-GB" sz="2000"/>
          </a:p>
          <a:p>
            <a:endParaRPr lang="en-GB"/>
          </a:p>
        </p:txBody>
      </p:sp>
    </p:spTree>
    <p:extLst>
      <p:ext uri="{BB962C8B-B14F-4D97-AF65-F5344CB8AC3E}">
        <p14:creationId xmlns:p14="http://schemas.microsoft.com/office/powerpoint/2010/main" val="327888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AB82D-5511-937F-E01D-ECD2809BE65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D40C760-15DA-5C81-5648-763CE2097BBB}"/>
              </a:ext>
            </a:extLst>
          </p:cNvPr>
          <p:cNvSpPr>
            <a:spLocks noGrp="1"/>
          </p:cNvSpPr>
          <p:nvPr>
            <p:ph idx="1"/>
          </p:nvPr>
        </p:nvSpPr>
        <p:spPr/>
        <p:txBody>
          <a:bodyPr vert="horz" lIns="91440" tIns="45720" rIns="91440" bIns="45720" rtlCol="0" anchor="t">
            <a:normAutofit/>
          </a:bodyPr>
          <a:lstStyle/>
          <a:p>
            <a:r>
              <a:rPr lang="en-GB" sz="2000" b="1">
                <a:ea typeface="+mn-lt"/>
                <a:cs typeface="+mn-lt"/>
              </a:rPr>
              <a:t>Improved Risk Assessment: </a:t>
            </a:r>
            <a:r>
              <a:rPr lang="en-GB" sz="2000">
                <a:ea typeface="+mn-lt"/>
                <a:cs typeface="+mn-lt"/>
              </a:rPr>
              <a:t>Collaborative intelligence sharing allows agencies to assess risks and threats more comprehensively, which can help in developing effective strategies to mitigate those risks.</a:t>
            </a:r>
            <a:endParaRPr lang="en-GB" sz="2000"/>
          </a:p>
          <a:p>
            <a:r>
              <a:rPr lang="en-GB" sz="2000" b="1">
                <a:ea typeface="+mn-lt"/>
                <a:cs typeface="+mn-lt"/>
              </a:rPr>
              <a:t>Public Safety:</a:t>
            </a:r>
            <a:r>
              <a:rPr lang="en-GB" sz="2000">
                <a:ea typeface="+mn-lt"/>
                <a:cs typeface="+mn-lt"/>
              </a:rPr>
              <a:t> By working together and sharing intelligence, law enforcement agencies can better protect the public and address public safety concerns, such as terrorist threats or organised crime.</a:t>
            </a:r>
            <a:endParaRPr lang="en-GB" sz="2000"/>
          </a:p>
          <a:p>
            <a:endParaRPr lang="en-GB"/>
          </a:p>
        </p:txBody>
      </p:sp>
    </p:spTree>
    <p:extLst>
      <p:ext uri="{BB962C8B-B14F-4D97-AF65-F5344CB8AC3E}">
        <p14:creationId xmlns:p14="http://schemas.microsoft.com/office/powerpoint/2010/main" val="766829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DB958-E22E-F28A-D485-9F2E8C2316B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B6FC497-DE15-FBB8-CD02-FDDD49447437}"/>
              </a:ext>
            </a:extLst>
          </p:cNvPr>
          <p:cNvSpPr>
            <a:spLocks noGrp="1"/>
          </p:cNvSpPr>
          <p:nvPr>
            <p:ph idx="1"/>
          </p:nvPr>
        </p:nvSpPr>
        <p:spPr/>
        <p:txBody>
          <a:bodyPr vert="horz" lIns="91440" tIns="45720" rIns="91440" bIns="45720" rtlCol="0" anchor="t">
            <a:normAutofit/>
          </a:bodyPr>
          <a:lstStyle/>
          <a:p>
            <a:r>
              <a:rPr lang="en-GB" sz="2000" b="1">
                <a:ea typeface="+mn-lt"/>
                <a:cs typeface="+mn-lt"/>
              </a:rPr>
              <a:t>Information Validation: </a:t>
            </a:r>
            <a:r>
              <a:rPr lang="en-GB" sz="2000">
                <a:ea typeface="+mn-lt"/>
                <a:cs typeface="+mn-lt"/>
              </a:rPr>
              <a:t>Sharing intelligence enables different agencies to cross-verify information and assess its credibility, leading to more accurate and reliable data for decision-making.</a:t>
            </a:r>
            <a:endParaRPr lang="en-GB" sz="2000"/>
          </a:p>
          <a:p>
            <a:r>
              <a:rPr lang="en-GB" sz="2000" b="1">
                <a:ea typeface="+mn-lt"/>
                <a:cs typeface="+mn-lt"/>
              </a:rPr>
              <a:t>Legal and Ethical Considerations: </a:t>
            </a:r>
            <a:r>
              <a:rPr lang="en-GB" sz="2000">
                <a:ea typeface="+mn-lt"/>
                <a:cs typeface="+mn-lt"/>
              </a:rPr>
              <a:t>Effective intelligence sharing also ensures that information is shared in a manner that is consistent with legal and ethical standards, safeguarding individuals' rights and privacy.</a:t>
            </a:r>
            <a:endParaRPr lang="en-GB" sz="2000"/>
          </a:p>
          <a:p>
            <a:endParaRPr lang="en-GB"/>
          </a:p>
        </p:txBody>
      </p:sp>
    </p:spTree>
    <p:extLst>
      <p:ext uri="{BB962C8B-B14F-4D97-AF65-F5344CB8AC3E}">
        <p14:creationId xmlns:p14="http://schemas.microsoft.com/office/powerpoint/2010/main" val="316265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8C40F-4B10-0A93-EB38-39D4ECE82F7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9B8C4FF-88BB-9DFA-D347-86C7A3E61974}"/>
              </a:ext>
            </a:extLst>
          </p:cNvPr>
          <p:cNvSpPr>
            <a:spLocks noGrp="1"/>
          </p:cNvSpPr>
          <p:nvPr>
            <p:ph idx="1"/>
          </p:nvPr>
        </p:nvSpPr>
        <p:spPr/>
        <p:txBody>
          <a:bodyPr vert="horz" lIns="91440" tIns="45720" rIns="91440" bIns="45720" rtlCol="0" anchor="t">
            <a:normAutofit/>
          </a:bodyPr>
          <a:lstStyle/>
          <a:p>
            <a:r>
              <a:rPr lang="en-GB" sz="2000" b="1">
                <a:ea typeface="+mn-lt"/>
                <a:cs typeface="+mn-lt"/>
              </a:rPr>
              <a:t>Cost-Effective Solutions:</a:t>
            </a:r>
            <a:r>
              <a:rPr lang="en-GB" sz="2000">
                <a:ea typeface="+mn-lt"/>
                <a:cs typeface="+mn-lt"/>
              </a:rPr>
              <a:t> Collaboration and intelligence sharing can lead to cost savings as agencies pool their resources, share technology, and benefit from each other's expertise.</a:t>
            </a:r>
            <a:endParaRPr lang="en-GB" sz="2000"/>
          </a:p>
          <a:p>
            <a:r>
              <a:rPr lang="en-GB" sz="2000" b="1">
                <a:ea typeface="+mn-lt"/>
                <a:cs typeface="+mn-lt"/>
              </a:rPr>
              <a:t>International Cooperation:</a:t>
            </a:r>
            <a:r>
              <a:rPr lang="en-GB" sz="2000">
                <a:ea typeface="+mn-lt"/>
                <a:cs typeface="+mn-lt"/>
              </a:rPr>
              <a:t> In cases involving transnational crime or terrorism, international intelligence sharing is crucial for addressing threats that extend across borders. Police agencies from different countries must collaborate to combat these challenges effectively.</a:t>
            </a:r>
            <a:endParaRPr lang="en-GB" sz="2000"/>
          </a:p>
          <a:p>
            <a:endParaRPr lang="en-GB"/>
          </a:p>
        </p:txBody>
      </p:sp>
    </p:spTree>
    <p:extLst>
      <p:ext uri="{BB962C8B-B14F-4D97-AF65-F5344CB8AC3E}">
        <p14:creationId xmlns:p14="http://schemas.microsoft.com/office/powerpoint/2010/main" val="3515498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B734B-8CA5-B9B3-D2AA-D7F02888CB4D}"/>
              </a:ext>
            </a:extLst>
          </p:cNvPr>
          <p:cNvSpPr>
            <a:spLocks noGrp="1"/>
          </p:cNvSpPr>
          <p:nvPr>
            <p:ph type="title"/>
          </p:nvPr>
        </p:nvSpPr>
        <p:spPr/>
        <p:txBody>
          <a:bodyPr/>
          <a:lstStyle/>
          <a:p>
            <a:r>
              <a:rPr lang="en-GB" dirty="0"/>
              <a:t>WHERE WOULD YOU GET YOUR INTELLIGENCE FROM?</a:t>
            </a:r>
          </a:p>
        </p:txBody>
      </p:sp>
      <p:sp>
        <p:nvSpPr>
          <p:cNvPr id="3" name="Content Placeholder 2">
            <a:extLst>
              <a:ext uri="{FF2B5EF4-FFF2-40B4-BE49-F238E27FC236}">
                <a16:creationId xmlns:a16="http://schemas.microsoft.com/office/drawing/2014/main" id="{9E7EF0EF-EA1D-A71B-B5CB-02B5A17549F5}"/>
              </a:ext>
            </a:extLst>
          </p:cNvPr>
          <p:cNvSpPr>
            <a:spLocks noGrp="1"/>
          </p:cNvSpPr>
          <p:nvPr>
            <p:ph idx="1"/>
          </p:nvPr>
        </p:nvSpPr>
        <p:spPr/>
        <p:txBody>
          <a:bodyPr vert="horz" lIns="91440" tIns="45720" rIns="91440" bIns="45720" rtlCol="0" anchor="t">
            <a:normAutofit fontScale="92500"/>
          </a:bodyPr>
          <a:lstStyle/>
          <a:p>
            <a:r>
              <a:rPr lang="en-GB" b="1" dirty="0">
                <a:ea typeface="+mn-lt"/>
                <a:cs typeface="+mn-lt"/>
              </a:rPr>
              <a:t>Police reports and crime data-</a:t>
            </a:r>
            <a:r>
              <a:rPr lang="en-GB" dirty="0">
                <a:ea typeface="+mn-lt"/>
                <a:cs typeface="+mn-lt"/>
              </a:rPr>
              <a:t> Analyse past incidents to identify trends and hotspots.</a:t>
            </a:r>
            <a:endParaRPr lang="en-GB" dirty="0"/>
          </a:p>
          <a:p>
            <a:r>
              <a:rPr lang="en-GB" b="1" dirty="0">
                <a:ea typeface="+mn-lt"/>
                <a:cs typeface="+mn-lt"/>
              </a:rPr>
              <a:t>CCTV and ANPR (Automatic Number Plate Recognition)</a:t>
            </a:r>
            <a:r>
              <a:rPr lang="en-GB" dirty="0">
                <a:ea typeface="+mn-lt"/>
                <a:cs typeface="+mn-lt"/>
              </a:rPr>
              <a:t> – Identify stolen vehicles and potential offenders.</a:t>
            </a:r>
            <a:endParaRPr lang="en-GB" dirty="0"/>
          </a:p>
          <a:p>
            <a:r>
              <a:rPr lang="en-GB" b="1" dirty="0">
                <a:ea typeface="+mn-lt"/>
                <a:cs typeface="+mn-lt"/>
              </a:rPr>
              <a:t>Covert surveillance-</a:t>
            </a:r>
            <a:r>
              <a:rPr lang="en-GB" dirty="0">
                <a:ea typeface="+mn-lt"/>
                <a:cs typeface="+mn-lt"/>
              </a:rPr>
              <a:t>Monitor suspected individuals or locations.</a:t>
            </a:r>
            <a:endParaRPr lang="en-GB" dirty="0"/>
          </a:p>
          <a:p>
            <a:r>
              <a:rPr lang="en-GB" b="1" dirty="0">
                <a:ea typeface="+mn-lt"/>
                <a:cs typeface="+mn-lt"/>
              </a:rPr>
              <a:t>Community intelligence</a:t>
            </a:r>
            <a:r>
              <a:rPr lang="en-GB" dirty="0">
                <a:ea typeface="+mn-lt"/>
                <a:cs typeface="+mn-lt"/>
              </a:rPr>
              <a:t> -Gather information from the public, local businesses, and informants.</a:t>
            </a:r>
            <a:endParaRPr lang="en-GB" dirty="0"/>
          </a:p>
          <a:p>
            <a:r>
              <a:rPr lang="en-GB" b="1" dirty="0">
                <a:ea typeface="+mn-lt"/>
                <a:cs typeface="+mn-lt"/>
              </a:rPr>
              <a:t>Social media and online monitoring</a:t>
            </a:r>
            <a:r>
              <a:rPr lang="en-GB" dirty="0">
                <a:ea typeface="+mn-lt"/>
                <a:cs typeface="+mn-lt"/>
              </a:rPr>
              <a:t> -Track suspicious online activity related to selling stolen vehicles.</a:t>
            </a:r>
            <a:endParaRPr lang="en-GB" dirty="0"/>
          </a:p>
          <a:p>
            <a:r>
              <a:rPr lang="en-GB" b="1" dirty="0">
                <a:ea typeface="+mn-lt"/>
                <a:cs typeface="+mn-lt"/>
              </a:rPr>
              <a:t>Collaboration with partner agencies</a:t>
            </a:r>
            <a:r>
              <a:rPr lang="en-GB" dirty="0">
                <a:ea typeface="+mn-lt"/>
                <a:cs typeface="+mn-lt"/>
              </a:rPr>
              <a:t> - Share intelligence with other law enforcement agencies, insurance companies, and vehicle registration authorities.</a:t>
            </a:r>
            <a:endParaRPr lang="en-GB" dirty="0"/>
          </a:p>
          <a:p>
            <a:endParaRPr lang="en-GB" dirty="0"/>
          </a:p>
        </p:txBody>
      </p:sp>
    </p:spTree>
    <p:extLst>
      <p:ext uri="{BB962C8B-B14F-4D97-AF65-F5344CB8AC3E}">
        <p14:creationId xmlns:p14="http://schemas.microsoft.com/office/powerpoint/2010/main" val="7563001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465B4-AADF-DA3F-42F8-C8208155F869}"/>
              </a:ext>
            </a:extLst>
          </p:cNvPr>
          <p:cNvSpPr>
            <a:spLocks noGrp="1"/>
          </p:cNvSpPr>
          <p:nvPr>
            <p:ph type="ctrTitle"/>
          </p:nvPr>
        </p:nvSpPr>
        <p:spPr>
          <a:xfrm>
            <a:off x="756968" y="1995887"/>
            <a:ext cx="3665507" cy="2037951"/>
          </a:xfrm>
        </p:spPr>
        <p:txBody>
          <a:bodyPr anchor="ctr">
            <a:normAutofit/>
          </a:bodyPr>
          <a:lstStyle/>
          <a:p>
            <a:r>
              <a:rPr lang="en-GB" sz="2200" dirty="0"/>
              <a:t>Session 2</a:t>
            </a:r>
            <a:br>
              <a:rPr lang="en-GB" sz="2200" dirty="0"/>
            </a:br>
            <a:r>
              <a:rPr lang="en-GB" sz="2200" dirty="0"/>
              <a:t>Collaboration </a:t>
            </a:r>
          </a:p>
        </p:txBody>
      </p:sp>
      <p:sp>
        <p:nvSpPr>
          <p:cNvPr id="9" name="Subtitle 2">
            <a:extLst>
              <a:ext uri="{FF2B5EF4-FFF2-40B4-BE49-F238E27FC236}">
                <a16:creationId xmlns:a16="http://schemas.microsoft.com/office/drawing/2014/main" id="{8C9CBC84-F0D5-F7BE-6145-63C8057F4DF8}"/>
              </a:ext>
            </a:extLst>
          </p:cNvPr>
          <p:cNvSpPr>
            <a:spLocks noGrp="1"/>
          </p:cNvSpPr>
          <p:nvPr>
            <p:ph type="subTitle" idx="1"/>
          </p:nvPr>
        </p:nvSpPr>
        <p:spPr>
          <a:xfrm>
            <a:off x="1441701" y="4413956"/>
            <a:ext cx="3119010" cy="1013687"/>
          </a:xfrm>
        </p:spPr>
        <p:txBody>
          <a:bodyPr anchor="b">
            <a:normAutofit/>
          </a:bodyPr>
          <a:lstStyle/>
          <a:p>
            <a:endParaRPr lang="en-US"/>
          </a:p>
        </p:txBody>
      </p:sp>
      <p:sp>
        <p:nvSpPr>
          <p:cNvPr id="11" name="Date Placeholder 9">
            <a:extLst>
              <a:ext uri="{FF2B5EF4-FFF2-40B4-BE49-F238E27FC236}">
                <a16:creationId xmlns:a16="http://schemas.microsoft.com/office/drawing/2014/main" id="{82DEB276-8311-D167-F4A6-6AEF782978C1}"/>
              </a:ext>
            </a:extLst>
          </p:cNvPr>
          <p:cNvSpPr>
            <a:spLocks noGrp="1"/>
          </p:cNvSpPr>
          <p:nvPr>
            <p:ph type="dt" sz="half" idx="10"/>
          </p:nvPr>
        </p:nvSpPr>
        <p:spPr>
          <a:xfrm>
            <a:off x="847726" y="6199188"/>
            <a:ext cx="2743200" cy="365125"/>
          </a:xfrm>
        </p:spPr>
        <p:txBody>
          <a:bodyPr/>
          <a:lstStyle/>
          <a:p>
            <a:pPr>
              <a:spcAft>
                <a:spcPts val="600"/>
              </a:spcAft>
            </a:pPr>
            <a:fld id="{D46B33A0-D651-42CF-A758-EF0190F84F4B}" type="datetime1">
              <a:rPr lang="en-US" smtClean="0"/>
              <a:pPr>
                <a:spcAft>
                  <a:spcPts val="600"/>
                </a:spcAft>
              </a:pPr>
              <a:t>3/19/2025</a:t>
            </a:fld>
            <a:endParaRPr lang="en-US"/>
          </a:p>
        </p:txBody>
      </p:sp>
      <p:pic>
        <p:nvPicPr>
          <p:cNvPr id="4" name="Content Placeholder 3" descr="10 must-haves for successful team collaboration | Slack">
            <a:extLst>
              <a:ext uri="{FF2B5EF4-FFF2-40B4-BE49-F238E27FC236}">
                <a16:creationId xmlns:a16="http://schemas.microsoft.com/office/drawing/2014/main" id="{1A9AC335-A8C7-ED28-D3E8-ABBF03F56DE3}"/>
              </a:ext>
            </a:extLst>
          </p:cNvPr>
          <p:cNvPicPr>
            <a:picLocks noGrp="1" noChangeAspect="1"/>
          </p:cNvPicPr>
          <p:nvPr>
            <p:ph idx="4294967295"/>
          </p:nvPr>
        </p:nvPicPr>
        <p:blipFill rotWithShape="1">
          <a:blip r:embed="rId2"/>
          <a:srcRect l="3936" r="7175"/>
          <a:stretch/>
        </p:blipFill>
        <p:spPr>
          <a:xfrm>
            <a:off x="6096000" y="10"/>
            <a:ext cx="6096001" cy="6857990"/>
          </a:xfrm>
          <a:noFill/>
        </p:spPr>
      </p:pic>
      <p:sp>
        <p:nvSpPr>
          <p:cNvPr id="13" name="Footer Placeholder 10">
            <a:extLst>
              <a:ext uri="{FF2B5EF4-FFF2-40B4-BE49-F238E27FC236}">
                <a16:creationId xmlns:a16="http://schemas.microsoft.com/office/drawing/2014/main" id="{A951C292-0895-FBAE-FACD-6218C51CE6CD}"/>
              </a:ext>
            </a:extLst>
          </p:cNvPr>
          <p:cNvSpPr>
            <a:spLocks noGrp="1"/>
          </p:cNvSpPr>
          <p:nvPr>
            <p:ph type="ftr" sz="quarter" idx="11"/>
          </p:nvPr>
        </p:nvSpPr>
        <p:spPr>
          <a:xfrm>
            <a:off x="7286625" y="6199188"/>
            <a:ext cx="3409951" cy="365125"/>
          </a:xfrm>
        </p:spPr>
        <p:txBody>
          <a:bodyPr/>
          <a:lstStyle/>
          <a:p>
            <a:pPr>
              <a:spcAft>
                <a:spcPts val="600"/>
              </a:spcAft>
            </a:pPr>
            <a:r>
              <a:rPr lang="en-US">
                <a:solidFill>
                  <a:srgbClr val="FFFFFF"/>
                </a:solidFill>
                <a:effectLst>
                  <a:outerShdw blurRad="38100" dist="38100" dir="2700000" algn="tl">
                    <a:srgbClr val="000000">
                      <a:alpha val="43137"/>
                    </a:srgbClr>
                  </a:outerShdw>
                </a:effectLst>
              </a:rPr>
              <a:t>Sample Footer Text</a:t>
            </a:r>
          </a:p>
        </p:txBody>
      </p:sp>
      <p:sp>
        <p:nvSpPr>
          <p:cNvPr id="15" name="Slide Number Placeholder 11">
            <a:extLst>
              <a:ext uri="{FF2B5EF4-FFF2-40B4-BE49-F238E27FC236}">
                <a16:creationId xmlns:a16="http://schemas.microsoft.com/office/drawing/2014/main" id="{431ADC51-CCC5-C549-E32C-8D4B995D6344}"/>
              </a:ext>
            </a:extLst>
          </p:cNvPr>
          <p:cNvSpPr>
            <a:spLocks noGrp="1"/>
          </p:cNvSpPr>
          <p:nvPr>
            <p:ph type="sldNum" sz="quarter" idx="12"/>
          </p:nvPr>
        </p:nvSpPr>
        <p:spPr>
          <a:xfrm>
            <a:off x="10728107" y="6199188"/>
            <a:ext cx="619125" cy="365125"/>
          </a:xfrm>
        </p:spPr>
        <p:txBody>
          <a:bodyPr/>
          <a:lstStyle/>
          <a:p>
            <a:pPr>
              <a:spcAft>
                <a:spcPts val="600"/>
              </a:spcAft>
            </a:pPr>
            <a:fld id="{1437450A-6C25-4B4D-B27D-E1E9B2CE4682}" type="slidenum">
              <a:rPr lang="en-US" smtClean="0">
                <a:solidFill>
                  <a:srgbClr val="FFFFFF"/>
                </a:solidFill>
                <a:effectLst>
                  <a:outerShdw blurRad="38100" dist="38100" dir="2700000" algn="tl">
                    <a:srgbClr val="000000">
                      <a:alpha val="43137"/>
                    </a:srgbClr>
                  </a:outerShdw>
                </a:effectLst>
              </a:rPr>
              <a:pPr>
                <a:spcAft>
                  <a:spcPts val="600"/>
                </a:spcAft>
              </a:pPr>
              <a:t>30</a:t>
            </a:fld>
            <a:endParaRPr lang="en-US">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7499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9698E-CF82-2553-3ED2-0715AEEFD7CE}"/>
              </a:ext>
            </a:extLst>
          </p:cNvPr>
          <p:cNvSpPr>
            <a:spLocks noGrp="1"/>
          </p:cNvSpPr>
          <p:nvPr>
            <p:ph type="title"/>
          </p:nvPr>
        </p:nvSpPr>
        <p:spPr/>
        <p:txBody>
          <a:bodyPr/>
          <a:lstStyle/>
          <a:p>
            <a:r>
              <a:rPr lang="en-GB"/>
              <a:t>What does The College of policing say?</a:t>
            </a:r>
          </a:p>
        </p:txBody>
      </p:sp>
      <p:pic>
        <p:nvPicPr>
          <p:cNvPr id="4" name="Content Placeholder 3" descr="A white paper with blue text&#10;&#10;Description automatically generated">
            <a:extLst>
              <a:ext uri="{FF2B5EF4-FFF2-40B4-BE49-F238E27FC236}">
                <a16:creationId xmlns:a16="http://schemas.microsoft.com/office/drawing/2014/main" id="{63C85163-0385-BFE0-CCD9-A7C6D13AF959}"/>
              </a:ext>
            </a:extLst>
          </p:cNvPr>
          <p:cNvPicPr>
            <a:picLocks noGrp="1" noChangeAspect="1"/>
          </p:cNvPicPr>
          <p:nvPr>
            <p:ph idx="1"/>
          </p:nvPr>
        </p:nvPicPr>
        <p:blipFill>
          <a:blip r:embed="rId2"/>
          <a:stretch>
            <a:fillRect/>
          </a:stretch>
        </p:blipFill>
        <p:spPr>
          <a:xfrm>
            <a:off x="1688391" y="2158280"/>
            <a:ext cx="9074990" cy="4561175"/>
          </a:xfrm>
        </p:spPr>
      </p:pic>
    </p:spTree>
    <p:extLst>
      <p:ext uri="{BB962C8B-B14F-4D97-AF65-F5344CB8AC3E}">
        <p14:creationId xmlns:p14="http://schemas.microsoft.com/office/powerpoint/2010/main" val="16524166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07270-7C6D-C260-ABA7-C2C411DC5A3D}"/>
              </a:ext>
            </a:extLst>
          </p:cNvPr>
          <p:cNvSpPr>
            <a:spLocks noGrp="1"/>
          </p:cNvSpPr>
          <p:nvPr>
            <p:ph type="title"/>
          </p:nvPr>
        </p:nvSpPr>
        <p:spPr>
          <a:xfrm>
            <a:off x="952500" y="957739"/>
            <a:ext cx="6697421" cy="1778906"/>
          </a:xfrm>
        </p:spPr>
        <p:txBody>
          <a:bodyPr>
            <a:normAutofit/>
          </a:bodyPr>
          <a:lstStyle/>
          <a:p>
            <a:r>
              <a:rPr lang="en-GB"/>
              <a:t>Task....</a:t>
            </a:r>
            <a:r>
              <a:rPr lang="en-GB" sz="1700">
                <a:ea typeface="+mj-lt"/>
                <a:cs typeface="+mj-lt"/>
              </a:rPr>
              <a:t>Research into INTERPOL and answer the following:-</a:t>
            </a:r>
            <a:endParaRPr lang="en-GB"/>
          </a:p>
        </p:txBody>
      </p:sp>
      <p:sp>
        <p:nvSpPr>
          <p:cNvPr id="3" name="Content Placeholder 2">
            <a:extLst>
              <a:ext uri="{FF2B5EF4-FFF2-40B4-BE49-F238E27FC236}">
                <a16:creationId xmlns:a16="http://schemas.microsoft.com/office/drawing/2014/main" id="{9779E7CD-3468-1E74-2025-ABA7B259743A}"/>
              </a:ext>
            </a:extLst>
          </p:cNvPr>
          <p:cNvSpPr>
            <a:spLocks noGrp="1"/>
          </p:cNvSpPr>
          <p:nvPr>
            <p:ph idx="1"/>
          </p:nvPr>
        </p:nvSpPr>
        <p:spPr>
          <a:xfrm>
            <a:off x="727364" y="2232791"/>
            <a:ext cx="4394103" cy="3009381"/>
          </a:xfrm>
        </p:spPr>
        <p:txBody>
          <a:bodyPr vert="horz" lIns="91440" tIns="45720" rIns="91440" bIns="45720" rtlCol="0" anchor="t">
            <a:noAutofit/>
          </a:bodyPr>
          <a:lstStyle/>
          <a:p>
            <a:pPr>
              <a:lnSpc>
                <a:spcPct val="110000"/>
              </a:lnSpc>
            </a:pPr>
            <a:endParaRPr lang="en-GB"/>
          </a:p>
          <a:p>
            <a:pPr>
              <a:lnSpc>
                <a:spcPct val="110000"/>
              </a:lnSpc>
            </a:pPr>
            <a:r>
              <a:rPr lang="en-GB" sz="2000"/>
              <a:t>What is INTERPOL?</a:t>
            </a:r>
          </a:p>
          <a:p>
            <a:pPr>
              <a:lnSpc>
                <a:spcPct val="110000"/>
              </a:lnSpc>
            </a:pPr>
            <a:r>
              <a:rPr lang="en-GB" sz="2000"/>
              <a:t>How does it facilitate partnership working?</a:t>
            </a:r>
          </a:p>
          <a:p>
            <a:pPr>
              <a:lnSpc>
                <a:spcPct val="110000"/>
              </a:lnSpc>
            </a:pPr>
            <a:r>
              <a:rPr lang="en-GB" sz="2000"/>
              <a:t>What are the advantages?</a:t>
            </a:r>
          </a:p>
          <a:p>
            <a:pPr>
              <a:lnSpc>
                <a:spcPct val="110000"/>
              </a:lnSpc>
            </a:pPr>
            <a:r>
              <a:rPr lang="en-GB" sz="2000"/>
              <a:t>What area's in particular does INTERPOL assist in?</a:t>
            </a:r>
          </a:p>
          <a:p>
            <a:pPr>
              <a:lnSpc>
                <a:spcPct val="110000"/>
              </a:lnSpc>
            </a:pPr>
            <a:r>
              <a:rPr lang="en-GB" sz="2000"/>
              <a:t>What areas of crime are considered a significant problem for the UK?</a:t>
            </a:r>
          </a:p>
        </p:txBody>
      </p:sp>
      <p:pic>
        <p:nvPicPr>
          <p:cNvPr id="4" name="Picture 3" descr="Interpol - Wikipedia">
            <a:extLst>
              <a:ext uri="{FF2B5EF4-FFF2-40B4-BE49-F238E27FC236}">
                <a16:creationId xmlns:a16="http://schemas.microsoft.com/office/drawing/2014/main" id="{21924C59-A8E3-3E11-AD06-C29D920DFBB4}"/>
              </a:ext>
            </a:extLst>
          </p:cNvPr>
          <p:cNvPicPr>
            <a:picLocks noChangeAspect="1"/>
          </p:cNvPicPr>
          <p:nvPr/>
        </p:nvPicPr>
        <p:blipFill>
          <a:blip r:embed="rId2"/>
          <a:stretch>
            <a:fillRect/>
          </a:stretch>
        </p:blipFill>
        <p:spPr>
          <a:xfrm>
            <a:off x="6668363" y="1699144"/>
            <a:ext cx="3791467" cy="3459714"/>
          </a:xfrm>
          <a:prstGeom prst="rect">
            <a:avLst/>
          </a:prstGeom>
          <a:noFill/>
        </p:spPr>
      </p:pic>
      <p:sp>
        <p:nvSpPr>
          <p:cNvPr id="9" name="Date Placeholder 12">
            <a:extLst>
              <a:ext uri="{FF2B5EF4-FFF2-40B4-BE49-F238E27FC236}">
                <a16:creationId xmlns:a16="http://schemas.microsoft.com/office/drawing/2014/main" id="{8FF23D78-716C-1D34-DB64-3583BD870439}"/>
              </a:ext>
            </a:extLst>
          </p:cNvPr>
          <p:cNvSpPr>
            <a:spLocks noGrp="1"/>
          </p:cNvSpPr>
          <p:nvPr>
            <p:ph type="dt" sz="half" idx="10"/>
          </p:nvPr>
        </p:nvSpPr>
        <p:spPr>
          <a:xfrm>
            <a:off x="847726" y="6199188"/>
            <a:ext cx="2743200" cy="365125"/>
          </a:xfrm>
        </p:spPr>
        <p:txBody>
          <a:bodyPr/>
          <a:lstStyle/>
          <a:p>
            <a:pPr>
              <a:spcAft>
                <a:spcPts val="600"/>
              </a:spcAft>
            </a:pPr>
            <a:fld id="{91037E52-4969-4342-96C8-37ABBE71CC28}" type="datetime1">
              <a:rPr lang="en-US" smtClean="0"/>
              <a:pPr>
                <a:spcAft>
                  <a:spcPts val="600"/>
                </a:spcAft>
              </a:pPr>
              <a:t>3/19/2025</a:t>
            </a:fld>
            <a:endParaRPr lang="en-US"/>
          </a:p>
        </p:txBody>
      </p:sp>
      <p:sp>
        <p:nvSpPr>
          <p:cNvPr id="13" name="Slide Number Placeholder 14">
            <a:extLst>
              <a:ext uri="{FF2B5EF4-FFF2-40B4-BE49-F238E27FC236}">
                <a16:creationId xmlns:a16="http://schemas.microsoft.com/office/drawing/2014/main" id="{F56182AA-A724-809C-012E-85E453D9859E}"/>
              </a:ext>
            </a:extLst>
          </p:cNvPr>
          <p:cNvSpPr>
            <a:spLocks noGrp="1"/>
          </p:cNvSpPr>
          <p:nvPr>
            <p:ph type="sldNum" sz="quarter" idx="12"/>
          </p:nvPr>
        </p:nvSpPr>
        <p:spPr>
          <a:xfrm>
            <a:off x="10728107" y="6199188"/>
            <a:ext cx="619125" cy="365125"/>
          </a:xfrm>
        </p:spPr>
        <p:txBody>
          <a:bodyPr/>
          <a:lstStyle/>
          <a:p>
            <a:pPr>
              <a:spcAft>
                <a:spcPts val="600"/>
              </a:spcAft>
            </a:pPr>
            <a:fld id="{1437450A-6C25-4B4D-B27D-E1E9B2CE4682}" type="slidenum">
              <a:rPr lang="en-US" smtClean="0"/>
              <a:pPr>
                <a:spcAft>
                  <a:spcPts val="600"/>
                </a:spcAft>
              </a:pPr>
              <a:t>32</a:t>
            </a:fld>
            <a:endParaRPr lang="en-US"/>
          </a:p>
        </p:txBody>
      </p:sp>
    </p:spTree>
    <p:extLst>
      <p:ext uri="{BB962C8B-B14F-4D97-AF65-F5344CB8AC3E}">
        <p14:creationId xmlns:p14="http://schemas.microsoft.com/office/powerpoint/2010/main" val="33307215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E8AAB-A0C8-A0C8-BEC2-1F8143A162C9}"/>
              </a:ext>
            </a:extLst>
          </p:cNvPr>
          <p:cNvSpPr>
            <a:spLocks noGrp="1"/>
          </p:cNvSpPr>
          <p:nvPr>
            <p:ph type="title"/>
          </p:nvPr>
        </p:nvSpPr>
        <p:spPr/>
        <p:txBody>
          <a:bodyPr/>
          <a:lstStyle/>
          <a:p>
            <a:r>
              <a:rPr lang="en-GB"/>
              <a:t>ADVANCED Information SHARING</a:t>
            </a:r>
          </a:p>
        </p:txBody>
      </p:sp>
      <p:sp>
        <p:nvSpPr>
          <p:cNvPr id="3" name="Content Placeholder 2">
            <a:extLst>
              <a:ext uri="{FF2B5EF4-FFF2-40B4-BE49-F238E27FC236}">
                <a16:creationId xmlns:a16="http://schemas.microsoft.com/office/drawing/2014/main" id="{C6885342-A2FB-0D1D-8101-69C1ECF07BB7}"/>
              </a:ext>
            </a:extLst>
          </p:cNvPr>
          <p:cNvSpPr>
            <a:spLocks noGrp="1"/>
          </p:cNvSpPr>
          <p:nvPr>
            <p:ph idx="1"/>
          </p:nvPr>
        </p:nvSpPr>
        <p:spPr/>
        <p:txBody>
          <a:bodyPr vert="horz" lIns="91440" tIns="45720" rIns="91440" bIns="45720" rtlCol="0" anchor="t">
            <a:normAutofit/>
          </a:bodyPr>
          <a:lstStyle/>
          <a:p>
            <a:r>
              <a:rPr lang="en-GB"/>
              <a:t>INTERPOL uses I-24/7 to allow service and database access in each member state, keeping member countries in constant communication with each other.</a:t>
            </a:r>
          </a:p>
          <a:p>
            <a:r>
              <a:rPr lang="en-GB"/>
              <a:t>Police networks contribute to this which includes experts in specific areas, such as human trafficking, who conduct conferences and working groups to share and devise best practice.</a:t>
            </a:r>
          </a:p>
          <a:p>
            <a:r>
              <a:rPr lang="en-GB"/>
              <a:t>Databases hold information on locating absconding offenders and fugitives and forensics.</a:t>
            </a:r>
          </a:p>
          <a:p>
            <a:r>
              <a:rPr lang="en-GB"/>
              <a:t>INTERPOL also provide training to ensure police can work effectively. They also support in networking and assist with operations.</a:t>
            </a:r>
          </a:p>
          <a:p>
            <a:endParaRPr lang="en-GB"/>
          </a:p>
          <a:p>
            <a:endParaRPr lang="en-GB"/>
          </a:p>
        </p:txBody>
      </p:sp>
    </p:spTree>
    <p:extLst>
      <p:ext uri="{BB962C8B-B14F-4D97-AF65-F5344CB8AC3E}">
        <p14:creationId xmlns:p14="http://schemas.microsoft.com/office/powerpoint/2010/main" val="4112182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9652F-9F93-022F-D6BA-0E8C20A09DEB}"/>
              </a:ext>
            </a:extLst>
          </p:cNvPr>
          <p:cNvSpPr>
            <a:spLocks noGrp="1"/>
          </p:cNvSpPr>
          <p:nvPr>
            <p:ph type="title"/>
          </p:nvPr>
        </p:nvSpPr>
        <p:spPr>
          <a:xfrm>
            <a:off x="952499" y="957738"/>
            <a:ext cx="5631491" cy="1778907"/>
          </a:xfrm>
        </p:spPr>
        <p:txBody>
          <a:bodyPr>
            <a:normAutofit/>
          </a:bodyPr>
          <a:lstStyle/>
          <a:p>
            <a:r>
              <a:rPr lang="en-GB"/>
              <a:t>EUROPOL</a:t>
            </a:r>
          </a:p>
        </p:txBody>
      </p:sp>
      <p:sp>
        <p:nvSpPr>
          <p:cNvPr id="3" name="Content Placeholder 2">
            <a:extLst>
              <a:ext uri="{FF2B5EF4-FFF2-40B4-BE49-F238E27FC236}">
                <a16:creationId xmlns:a16="http://schemas.microsoft.com/office/drawing/2014/main" id="{3873C420-A59E-0453-1177-9912ECD63867}"/>
              </a:ext>
            </a:extLst>
          </p:cNvPr>
          <p:cNvSpPr>
            <a:spLocks noGrp="1"/>
          </p:cNvSpPr>
          <p:nvPr>
            <p:ph idx="1"/>
          </p:nvPr>
        </p:nvSpPr>
        <p:spPr>
          <a:xfrm>
            <a:off x="744683" y="2457928"/>
            <a:ext cx="5631492" cy="3009380"/>
          </a:xfrm>
        </p:spPr>
        <p:txBody>
          <a:bodyPr vert="horz" lIns="91440" tIns="45720" rIns="91440" bIns="45720" rtlCol="0" anchor="t">
            <a:noAutofit/>
          </a:bodyPr>
          <a:lstStyle/>
          <a:p>
            <a:pPr>
              <a:lnSpc>
                <a:spcPct val="110000"/>
              </a:lnSpc>
            </a:pPr>
            <a:r>
              <a:rPr lang="en-GB"/>
              <a:t>EUROPOL is comprised of member states within the European Union (EU)</a:t>
            </a:r>
          </a:p>
          <a:p>
            <a:pPr>
              <a:lnSpc>
                <a:spcPct val="110000"/>
              </a:lnSpc>
            </a:pPr>
            <a:r>
              <a:rPr lang="en-GB"/>
              <a:t>Supports operations within the states but does not initiate these.</a:t>
            </a:r>
          </a:p>
          <a:p>
            <a:pPr>
              <a:lnSpc>
                <a:spcPct val="110000"/>
              </a:lnSpc>
            </a:pPr>
            <a:r>
              <a:rPr lang="en-GB"/>
              <a:t>Priorities are to stop </a:t>
            </a:r>
            <a:r>
              <a:rPr lang="en-GB" b="1"/>
              <a:t>human trafficking, cybercrime, drugs, illegal immigration, counterfeiting of euros, money laundering, gangs, VAT fraud, terrorisms, organised crime, asset tracing, intellectual property offences and smuggling cigarettes.</a:t>
            </a:r>
          </a:p>
          <a:p>
            <a:pPr>
              <a:lnSpc>
                <a:spcPct val="110000"/>
              </a:lnSpc>
            </a:pPr>
            <a:r>
              <a:rPr lang="en-GB"/>
              <a:t>Produces reports on patterns of crime in the EU, with a particular focus on terrorism.</a:t>
            </a:r>
            <a:endParaRPr lang="en-GB" b="1"/>
          </a:p>
        </p:txBody>
      </p:sp>
      <p:pic>
        <p:nvPicPr>
          <p:cNvPr id="4" name="Picture 3" descr="Europol – law enforcement cooperation | European Union">
            <a:extLst>
              <a:ext uri="{FF2B5EF4-FFF2-40B4-BE49-F238E27FC236}">
                <a16:creationId xmlns:a16="http://schemas.microsoft.com/office/drawing/2014/main" id="{B7B657A7-20B9-79B1-22B1-D2AA085C6533}"/>
              </a:ext>
            </a:extLst>
          </p:cNvPr>
          <p:cNvPicPr>
            <a:picLocks noChangeAspect="1"/>
          </p:cNvPicPr>
          <p:nvPr/>
        </p:nvPicPr>
        <p:blipFill>
          <a:blip r:embed="rId2"/>
          <a:stretch>
            <a:fillRect/>
          </a:stretch>
        </p:blipFill>
        <p:spPr>
          <a:xfrm>
            <a:off x="8276871" y="1953772"/>
            <a:ext cx="2943036" cy="2943036"/>
          </a:xfrm>
          <a:prstGeom prst="rect">
            <a:avLst/>
          </a:prstGeom>
          <a:noFill/>
        </p:spPr>
      </p:pic>
      <p:sp>
        <p:nvSpPr>
          <p:cNvPr id="15" name="Date Placeholder 12">
            <a:extLst>
              <a:ext uri="{FF2B5EF4-FFF2-40B4-BE49-F238E27FC236}">
                <a16:creationId xmlns:a16="http://schemas.microsoft.com/office/drawing/2014/main" id="{8FF23D78-716C-1D34-DB64-3583BD870439}"/>
              </a:ext>
            </a:extLst>
          </p:cNvPr>
          <p:cNvSpPr>
            <a:spLocks noGrp="1"/>
          </p:cNvSpPr>
          <p:nvPr>
            <p:ph type="dt" sz="half" idx="10"/>
          </p:nvPr>
        </p:nvSpPr>
        <p:spPr>
          <a:xfrm>
            <a:off x="847726" y="6199188"/>
            <a:ext cx="2743200" cy="365125"/>
          </a:xfrm>
        </p:spPr>
        <p:txBody>
          <a:bodyPr/>
          <a:lstStyle/>
          <a:p>
            <a:pPr>
              <a:spcAft>
                <a:spcPts val="600"/>
              </a:spcAft>
            </a:pPr>
            <a:fld id="{91037E52-4969-4342-96C8-37ABBE71CC28}" type="datetime1">
              <a:rPr lang="en-US" smtClean="0"/>
              <a:pPr>
                <a:spcAft>
                  <a:spcPts val="600"/>
                </a:spcAft>
              </a:pPr>
              <a:t>3/19/2025</a:t>
            </a:fld>
            <a:endParaRPr lang="en-US"/>
          </a:p>
        </p:txBody>
      </p:sp>
      <p:sp>
        <p:nvSpPr>
          <p:cNvPr id="17" name="Slide Number Placeholder 14">
            <a:extLst>
              <a:ext uri="{FF2B5EF4-FFF2-40B4-BE49-F238E27FC236}">
                <a16:creationId xmlns:a16="http://schemas.microsoft.com/office/drawing/2014/main" id="{F56182AA-A724-809C-012E-85E453D9859E}"/>
              </a:ext>
            </a:extLst>
          </p:cNvPr>
          <p:cNvSpPr>
            <a:spLocks noGrp="1"/>
          </p:cNvSpPr>
          <p:nvPr>
            <p:ph type="sldNum" sz="quarter" idx="12"/>
          </p:nvPr>
        </p:nvSpPr>
        <p:spPr>
          <a:xfrm>
            <a:off x="10728107" y="6199188"/>
            <a:ext cx="619125" cy="365125"/>
          </a:xfrm>
        </p:spPr>
        <p:txBody>
          <a:bodyPr/>
          <a:lstStyle/>
          <a:p>
            <a:pPr>
              <a:spcAft>
                <a:spcPts val="600"/>
              </a:spcAft>
            </a:pPr>
            <a:fld id="{1437450A-6C25-4B4D-B27D-E1E9B2CE4682}" type="slidenum">
              <a:rPr lang="en-US" smtClean="0"/>
              <a:pPr>
                <a:spcAft>
                  <a:spcPts val="600"/>
                </a:spcAft>
              </a:pPr>
              <a:t>34</a:t>
            </a:fld>
            <a:endParaRPr lang="en-US"/>
          </a:p>
        </p:txBody>
      </p:sp>
    </p:spTree>
    <p:extLst>
      <p:ext uri="{BB962C8B-B14F-4D97-AF65-F5344CB8AC3E}">
        <p14:creationId xmlns:p14="http://schemas.microsoft.com/office/powerpoint/2010/main" val="409440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A4FE3-B9DC-9DBD-5D70-64636DBC4C42}"/>
              </a:ext>
            </a:extLst>
          </p:cNvPr>
          <p:cNvSpPr>
            <a:spLocks noGrp="1"/>
          </p:cNvSpPr>
          <p:nvPr>
            <p:ph type="title"/>
          </p:nvPr>
        </p:nvSpPr>
        <p:spPr/>
        <p:txBody>
          <a:bodyPr/>
          <a:lstStyle/>
          <a:p>
            <a:r>
              <a:rPr lang="en-GB" err="1"/>
              <a:t>europol</a:t>
            </a:r>
          </a:p>
        </p:txBody>
      </p:sp>
      <p:sp>
        <p:nvSpPr>
          <p:cNvPr id="3" name="Content Placeholder 2">
            <a:extLst>
              <a:ext uri="{FF2B5EF4-FFF2-40B4-BE49-F238E27FC236}">
                <a16:creationId xmlns:a16="http://schemas.microsoft.com/office/drawing/2014/main" id="{33A9B090-D733-4453-A1B4-2E099C94DDD1}"/>
              </a:ext>
            </a:extLst>
          </p:cNvPr>
          <p:cNvSpPr>
            <a:spLocks noGrp="1"/>
          </p:cNvSpPr>
          <p:nvPr>
            <p:ph idx="1"/>
          </p:nvPr>
        </p:nvSpPr>
        <p:spPr/>
        <p:txBody>
          <a:bodyPr vert="horz" lIns="91440" tIns="45720" rIns="91440" bIns="45720" rtlCol="0" anchor="t">
            <a:normAutofit/>
          </a:bodyPr>
          <a:lstStyle/>
          <a:p>
            <a:r>
              <a:rPr lang="en-GB"/>
              <a:t>Accountable to the EU Council of Ministers for Justice and Home Affairs.</a:t>
            </a:r>
          </a:p>
          <a:p>
            <a:r>
              <a:rPr lang="en-GB"/>
              <a:t>Brexit- prior to Brexit the UK was a member but no longer. In 2021 it was agreed that the UK will have a working and administrative relationship with EUROPOL.</a:t>
            </a:r>
          </a:p>
          <a:p>
            <a:r>
              <a:rPr lang="en-GB"/>
              <a:t>The new relationship includes providing liaison officers to facilitate work between EUROPLO and the National Crime Agency (NCA).</a:t>
            </a:r>
          </a:p>
          <a:p>
            <a:r>
              <a:rPr lang="en-GB"/>
              <a:t>The UK also has access to EUROPOL'S secure messaging system as well as a presence at meetings. The UK also contributes to projects which include analysis and can make use of analytical capabilities of EUROPOL.</a:t>
            </a:r>
          </a:p>
        </p:txBody>
      </p:sp>
    </p:spTree>
    <p:extLst>
      <p:ext uri="{BB962C8B-B14F-4D97-AF65-F5344CB8AC3E}">
        <p14:creationId xmlns:p14="http://schemas.microsoft.com/office/powerpoint/2010/main" val="1307705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48CAA-1626-5E9C-8CA2-CBABB1727579}"/>
              </a:ext>
            </a:extLst>
          </p:cNvPr>
          <p:cNvSpPr>
            <a:spLocks noGrp="1"/>
          </p:cNvSpPr>
          <p:nvPr>
            <p:ph type="title"/>
          </p:nvPr>
        </p:nvSpPr>
        <p:spPr/>
        <p:txBody>
          <a:bodyPr/>
          <a:lstStyle/>
          <a:p>
            <a:r>
              <a:rPr lang="en-GB"/>
              <a:t>Public protection and safeguarding of vulnerable people</a:t>
            </a:r>
          </a:p>
        </p:txBody>
      </p:sp>
      <p:sp>
        <p:nvSpPr>
          <p:cNvPr id="3" name="Content Placeholder 2">
            <a:extLst>
              <a:ext uri="{FF2B5EF4-FFF2-40B4-BE49-F238E27FC236}">
                <a16:creationId xmlns:a16="http://schemas.microsoft.com/office/drawing/2014/main" id="{CB8E5B50-4A1E-EA45-F0C5-C0896EAEA415}"/>
              </a:ext>
            </a:extLst>
          </p:cNvPr>
          <p:cNvSpPr>
            <a:spLocks noGrp="1"/>
          </p:cNvSpPr>
          <p:nvPr>
            <p:ph idx="1"/>
          </p:nvPr>
        </p:nvSpPr>
        <p:spPr/>
        <p:txBody>
          <a:bodyPr vert="horz" lIns="91440" tIns="45720" rIns="91440" bIns="45720" rtlCol="0" anchor="t">
            <a:normAutofit/>
          </a:bodyPr>
          <a:lstStyle/>
          <a:p>
            <a:r>
              <a:rPr lang="en-GB"/>
              <a:t>Multi- agency working involves co-operation with other organisations responsible for public protection (probation, prison service).</a:t>
            </a:r>
          </a:p>
          <a:p>
            <a:r>
              <a:rPr lang="en-GB"/>
              <a:t>These working relationships are called Multi-agency Public Protection Arrangements (MAPPA) and relate to serious and violent offenders and protecting the public from these as well as sexual and domestic abuse and other violent crimes.</a:t>
            </a:r>
          </a:p>
          <a:p>
            <a:endParaRPr lang="en-GB"/>
          </a:p>
          <a:p>
            <a:endParaRPr lang="en-GB"/>
          </a:p>
        </p:txBody>
      </p:sp>
    </p:spTree>
    <p:extLst>
      <p:ext uri="{BB962C8B-B14F-4D97-AF65-F5344CB8AC3E}">
        <p14:creationId xmlns:p14="http://schemas.microsoft.com/office/powerpoint/2010/main" val="2610085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FF76B-B0D1-DF3C-5F72-53EC079271A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3916536-7E37-8A76-5EBA-5185F47160BF}"/>
              </a:ext>
            </a:extLst>
          </p:cNvPr>
          <p:cNvSpPr>
            <a:spLocks noGrp="1"/>
          </p:cNvSpPr>
          <p:nvPr>
            <p:ph idx="1"/>
          </p:nvPr>
        </p:nvSpPr>
        <p:spPr/>
        <p:txBody>
          <a:bodyPr vert="horz" lIns="91440" tIns="45720" rIns="91440" bIns="45720" rtlCol="0" anchor="t">
            <a:normAutofit/>
          </a:bodyPr>
          <a:lstStyle/>
          <a:p>
            <a:r>
              <a:rPr lang="en-GB">
                <a:ea typeface="+mn-lt"/>
                <a:cs typeface="+mn-lt"/>
              </a:rPr>
              <a:t>They monitor them and share intelligence and data with other relevant agencies, including risk assessments.</a:t>
            </a:r>
            <a:endParaRPr lang="en-GB"/>
          </a:p>
          <a:p>
            <a:r>
              <a:rPr lang="en-GB"/>
              <a:t>Information may be shared with civil courts and other organisations which include Service Level Agreements which include taking joint action beyond simply sharing data.</a:t>
            </a:r>
          </a:p>
          <a:p>
            <a:r>
              <a:rPr lang="en-GB"/>
              <a:t>This may also include a Multi- Agency Risk Assessment Conference (MARAC) which involves agencies such as Social Services, probation, police, schools.</a:t>
            </a:r>
          </a:p>
          <a:p>
            <a:endParaRPr lang="en-GB"/>
          </a:p>
        </p:txBody>
      </p:sp>
    </p:spTree>
    <p:extLst>
      <p:ext uri="{BB962C8B-B14F-4D97-AF65-F5344CB8AC3E}">
        <p14:creationId xmlns:p14="http://schemas.microsoft.com/office/powerpoint/2010/main" val="172765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02571-0B2B-F4C9-6723-AD84BA7DE8FB}"/>
              </a:ext>
            </a:extLst>
          </p:cNvPr>
          <p:cNvSpPr>
            <a:spLocks noGrp="1"/>
          </p:cNvSpPr>
          <p:nvPr>
            <p:ph type="title"/>
          </p:nvPr>
        </p:nvSpPr>
        <p:spPr/>
        <p:txBody>
          <a:bodyPr/>
          <a:lstStyle/>
          <a:p>
            <a:r>
              <a:rPr lang="en-GB"/>
              <a:t>Community safety partnerships</a:t>
            </a:r>
          </a:p>
        </p:txBody>
      </p:sp>
      <p:sp>
        <p:nvSpPr>
          <p:cNvPr id="3" name="Content Placeholder 2">
            <a:extLst>
              <a:ext uri="{FF2B5EF4-FFF2-40B4-BE49-F238E27FC236}">
                <a16:creationId xmlns:a16="http://schemas.microsoft.com/office/drawing/2014/main" id="{707FDF03-BE7C-9414-1CFE-224FB3218362}"/>
              </a:ext>
            </a:extLst>
          </p:cNvPr>
          <p:cNvSpPr>
            <a:spLocks noGrp="1"/>
          </p:cNvSpPr>
          <p:nvPr>
            <p:ph idx="1"/>
          </p:nvPr>
        </p:nvSpPr>
        <p:spPr/>
        <p:txBody>
          <a:bodyPr vert="horz" lIns="91440" tIns="45720" rIns="91440" bIns="45720" rtlCol="0" anchor="t">
            <a:normAutofit/>
          </a:bodyPr>
          <a:lstStyle/>
          <a:p>
            <a:r>
              <a:rPr lang="en-GB"/>
              <a:t>Focus on local population, particularly vulnerable people and include the police as well as local authorities, fire and rescue, healthcare professionals and probations.</a:t>
            </a:r>
          </a:p>
          <a:p>
            <a:r>
              <a:rPr lang="en-GB"/>
              <a:t>These have statutory (legally required) obligations to protect the public.</a:t>
            </a:r>
          </a:p>
          <a:p>
            <a:r>
              <a:rPr lang="en-GB"/>
              <a:t>Safeguarding adults and children's boards also consider people with specific vulnerabilities who may be victimised due to specific types of crime such as child abuse.</a:t>
            </a:r>
          </a:p>
          <a:p>
            <a:r>
              <a:rPr lang="en-GB"/>
              <a:t>Specialist  domestic violence courts may also communicate with the police and officers may find Domestic/ sexual violence Advocates (IDVAs and ISVA's) to support victims.</a:t>
            </a:r>
          </a:p>
          <a:p>
            <a:pPr marL="0" indent="0">
              <a:buNone/>
            </a:pPr>
            <a:endParaRPr lang="en-GB"/>
          </a:p>
        </p:txBody>
      </p:sp>
    </p:spTree>
    <p:extLst>
      <p:ext uri="{BB962C8B-B14F-4D97-AF65-F5344CB8AC3E}">
        <p14:creationId xmlns:p14="http://schemas.microsoft.com/office/powerpoint/2010/main" val="240341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6DF17-999F-0414-E8CF-9EFE1E006410}"/>
              </a:ext>
            </a:extLst>
          </p:cNvPr>
          <p:cNvSpPr>
            <a:spLocks noGrp="1"/>
          </p:cNvSpPr>
          <p:nvPr>
            <p:ph type="title"/>
          </p:nvPr>
        </p:nvSpPr>
        <p:spPr>
          <a:xfrm>
            <a:off x="952499" y="957738"/>
            <a:ext cx="5631491" cy="1778907"/>
          </a:xfrm>
        </p:spPr>
        <p:txBody>
          <a:bodyPr>
            <a:normAutofit/>
          </a:bodyPr>
          <a:lstStyle/>
          <a:p>
            <a:r>
              <a:rPr lang="en-GB"/>
              <a:t>Working with the third sector</a:t>
            </a:r>
          </a:p>
        </p:txBody>
      </p:sp>
      <p:sp>
        <p:nvSpPr>
          <p:cNvPr id="3" name="Content Placeholder 2">
            <a:extLst>
              <a:ext uri="{FF2B5EF4-FFF2-40B4-BE49-F238E27FC236}">
                <a16:creationId xmlns:a16="http://schemas.microsoft.com/office/drawing/2014/main" id="{7378120A-F11F-E63A-25DC-CB992265D5CF}"/>
              </a:ext>
            </a:extLst>
          </p:cNvPr>
          <p:cNvSpPr>
            <a:spLocks noGrp="1"/>
          </p:cNvSpPr>
          <p:nvPr>
            <p:ph idx="1"/>
          </p:nvPr>
        </p:nvSpPr>
        <p:spPr>
          <a:xfrm>
            <a:off x="952501" y="2890883"/>
            <a:ext cx="7320014" cy="3009380"/>
          </a:xfrm>
        </p:spPr>
        <p:txBody>
          <a:bodyPr vert="horz" lIns="91440" tIns="45720" rIns="91440" bIns="45720" rtlCol="0" anchor="t">
            <a:normAutofit/>
          </a:bodyPr>
          <a:lstStyle/>
          <a:p>
            <a:r>
              <a:rPr lang="en-GB" sz="2000"/>
              <a:t>The police will work with third sector organisations in wider to reach victims and wider communities in a way that the police cannot.</a:t>
            </a:r>
            <a:endParaRPr lang="en-US" sz="2000"/>
          </a:p>
          <a:p>
            <a:r>
              <a:rPr lang="en-GB" sz="2000"/>
              <a:t>Working with women's aid allows the police to signpost victims of abuse to the charity for further support. </a:t>
            </a:r>
          </a:p>
          <a:p>
            <a:r>
              <a:rPr lang="en-GB" sz="2000"/>
              <a:t>Training on domestic violence is also provided by the charity to the police to give them a better sense of underst</a:t>
            </a:r>
            <a:r>
              <a:rPr lang="en-GB"/>
              <a:t>anding</a:t>
            </a:r>
          </a:p>
          <a:p>
            <a:endParaRPr lang="en-GB"/>
          </a:p>
        </p:txBody>
      </p:sp>
      <p:pic>
        <p:nvPicPr>
          <p:cNvPr id="4" name="Picture 3" descr="Women's Aid">
            <a:extLst>
              <a:ext uri="{FF2B5EF4-FFF2-40B4-BE49-F238E27FC236}">
                <a16:creationId xmlns:a16="http://schemas.microsoft.com/office/drawing/2014/main" id="{DCA62896-AC26-B8E6-B8AF-04EA05B340F7}"/>
              </a:ext>
            </a:extLst>
          </p:cNvPr>
          <p:cNvPicPr>
            <a:picLocks noChangeAspect="1"/>
          </p:cNvPicPr>
          <p:nvPr/>
        </p:nvPicPr>
        <p:blipFill>
          <a:blip r:embed="rId2"/>
          <a:stretch>
            <a:fillRect/>
          </a:stretch>
        </p:blipFill>
        <p:spPr>
          <a:xfrm>
            <a:off x="8276871" y="1953772"/>
            <a:ext cx="2943036" cy="2943036"/>
          </a:xfrm>
          <a:prstGeom prst="rect">
            <a:avLst/>
          </a:prstGeom>
          <a:noFill/>
        </p:spPr>
      </p:pic>
      <p:sp>
        <p:nvSpPr>
          <p:cNvPr id="9" name="Date Placeholder 12">
            <a:extLst>
              <a:ext uri="{FF2B5EF4-FFF2-40B4-BE49-F238E27FC236}">
                <a16:creationId xmlns:a16="http://schemas.microsoft.com/office/drawing/2014/main" id="{8FF23D78-716C-1D34-DB64-3583BD870439}"/>
              </a:ext>
            </a:extLst>
          </p:cNvPr>
          <p:cNvSpPr>
            <a:spLocks noGrp="1"/>
          </p:cNvSpPr>
          <p:nvPr>
            <p:ph type="dt" sz="half" idx="10"/>
          </p:nvPr>
        </p:nvSpPr>
        <p:spPr>
          <a:xfrm>
            <a:off x="847726" y="6199188"/>
            <a:ext cx="2743200" cy="365125"/>
          </a:xfrm>
        </p:spPr>
        <p:txBody>
          <a:bodyPr/>
          <a:lstStyle/>
          <a:p>
            <a:pPr>
              <a:spcAft>
                <a:spcPts val="600"/>
              </a:spcAft>
            </a:pPr>
            <a:fld id="{91037E52-4969-4342-96C8-37ABBE71CC28}" type="datetime1">
              <a:rPr lang="en-US" smtClean="0"/>
              <a:pPr>
                <a:spcAft>
                  <a:spcPts val="600"/>
                </a:spcAft>
              </a:pPr>
              <a:t>3/19/2025</a:t>
            </a:fld>
            <a:endParaRPr lang="en-US"/>
          </a:p>
        </p:txBody>
      </p:sp>
      <p:sp>
        <p:nvSpPr>
          <p:cNvPr id="11" name="Footer Placeholder 13">
            <a:extLst>
              <a:ext uri="{FF2B5EF4-FFF2-40B4-BE49-F238E27FC236}">
                <a16:creationId xmlns:a16="http://schemas.microsoft.com/office/drawing/2014/main" id="{AF66203B-A673-7E0E-5F12-DD51272377AF}"/>
              </a:ext>
            </a:extLst>
          </p:cNvPr>
          <p:cNvSpPr>
            <a:spLocks noGrp="1"/>
          </p:cNvSpPr>
          <p:nvPr>
            <p:ph type="ftr" sz="quarter" idx="11"/>
          </p:nvPr>
        </p:nvSpPr>
        <p:spPr>
          <a:xfrm>
            <a:off x="7286625" y="6199188"/>
            <a:ext cx="3409951" cy="365125"/>
          </a:xfrm>
        </p:spPr>
        <p:txBody>
          <a:bodyPr/>
          <a:lstStyle/>
          <a:p>
            <a:pPr>
              <a:spcAft>
                <a:spcPts val="600"/>
              </a:spcAft>
            </a:pPr>
            <a:r>
              <a:rPr lang="en-US"/>
              <a:t>Sample Footer Text</a:t>
            </a:r>
          </a:p>
        </p:txBody>
      </p:sp>
      <p:sp>
        <p:nvSpPr>
          <p:cNvPr id="13" name="Slide Number Placeholder 14">
            <a:extLst>
              <a:ext uri="{FF2B5EF4-FFF2-40B4-BE49-F238E27FC236}">
                <a16:creationId xmlns:a16="http://schemas.microsoft.com/office/drawing/2014/main" id="{F56182AA-A724-809C-012E-85E453D9859E}"/>
              </a:ext>
            </a:extLst>
          </p:cNvPr>
          <p:cNvSpPr>
            <a:spLocks noGrp="1"/>
          </p:cNvSpPr>
          <p:nvPr>
            <p:ph type="sldNum" sz="quarter" idx="12"/>
          </p:nvPr>
        </p:nvSpPr>
        <p:spPr>
          <a:xfrm>
            <a:off x="10728107" y="6199188"/>
            <a:ext cx="619125" cy="365125"/>
          </a:xfrm>
        </p:spPr>
        <p:txBody>
          <a:bodyPr/>
          <a:lstStyle/>
          <a:p>
            <a:pPr>
              <a:spcAft>
                <a:spcPts val="600"/>
              </a:spcAft>
            </a:pPr>
            <a:fld id="{1437450A-6C25-4B4D-B27D-E1E9B2CE4682}" type="slidenum">
              <a:rPr lang="en-US" smtClean="0"/>
              <a:pPr>
                <a:spcAft>
                  <a:spcPts val="600"/>
                </a:spcAft>
              </a:pPr>
              <a:t>39</a:t>
            </a:fld>
            <a:endParaRPr lang="en-US"/>
          </a:p>
        </p:txBody>
      </p:sp>
    </p:spTree>
    <p:extLst>
      <p:ext uri="{BB962C8B-B14F-4D97-AF65-F5344CB8AC3E}">
        <p14:creationId xmlns:p14="http://schemas.microsoft.com/office/powerpoint/2010/main" val="1524105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D1083-E05A-DB8B-4CC2-EA691465C675}"/>
              </a:ext>
            </a:extLst>
          </p:cNvPr>
          <p:cNvSpPr>
            <a:spLocks noGrp="1"/>
          </p:cNvSpPr>
          <p:nvPr>
            <p:ph type="title"/>
          </p:nvPr>
        </p:nvSpPr>
        <p:spPr/>
        <p:txBody>
          <a:bodyPr/>
          <a:lstStyle/>
          <a:p>
            <a:r>
              <a:rPr lang="en-GB"/>
              <a:t>TASK</a:t>
            </a:r>
          </a:p>
        </p:txBody>
      </p:sp>
      <p:sp>
        <p:nvSpPr>
          <p:cNvPr id="3" name="Content Placeholder 2">
            <a:extLst>
              <a:ext uri="{FF2B5EF4-FFF2-40B4-BE49-F238E27FC236}">
                <a16:creationId xmlns:a16="http://schemas.microsoft.com/office/drawing/2014/main" id="{8CCFB1A8-6A21-0611-0175-86CA9E97A1D3}"/>
              </a:ext>
            </a:extLst>
          </p:cNvPr>
          <p:cNvSpPr>
            <a:spLocks noGrp="1"/>
          </p:cNvSpPr>
          <p:nvPr>
            <p:ph idx="1"/>
          </p:nvPr>
        </p:nvSpPr>
        <p:spPr/>
        <p:txBody>
          <a:bodyPr vert="horz" lIns="91440" tIns="45720" rIns="91440" bIns="45720" rtlCol="0" anchor="t">
            <a:normAutofit/>
          </a:bodyPr>
          <a:lstStyle/>
          <a:p>
            <a:r>
              <a:rPr lang="en-GB" sz="2400"/>
              <a:t>Why do you think the police need support in tackling domestic violence and abuse?</a:t>
            </a:r>
            <a:endParaRPr lang="en-US" sz="2400"/>
          </a:p>
          <a:p>
            <a:r>
              <a:rPr lang="en-GB" sz="2400"/>
              <a:t>What advantages do third sector organisations like Women's Aid have over the police regarding communicating effectively with victims?</a:t>
            </a:r>
          </a:p>
        </p:txBody>
      </p:sp>
    </p:spTree>
    <p:extLst>
      <p:ext uri="{BB962C8B-B14F-4D97-AF65-F5344CB8AC3E}">
        <p14:creationId xmlns:p14="http://schemas.microsoft.com/office/powerpoint/2010/main" val="15369739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A0AF0-7EFD-CB1E-72F9-4DCA9143DC13}"/>
              </a:ext>
            </a:extLst>
          </p:cNvPr>
          <p:cNvSpPr>
            <a:spLocks noGrp="1"/>
          </p:cNvSpPr>
          <p:nvPr>
            <p:ph type="title"/>
          </p:nvPr>
        </p:nvSpPr>
        <p:spPr/>
        <p:txBody>
          <a:bodyPr/>
          <a:lstStyle/>
          <a:p>
            <a:r>
              <a:rPr lang="en-GB"/>
              <a:t>Advantages of third sector over the police- domestic abuse</a:t>
            </a:r>
          </a:p>
        </p:txBody>
      </p:sp>
      <p:sp>
        <p:nvSpPr>
          <p:cNvPr id="3" name="Content Placeholder 2">
            <a:extLst>
              <a:ext uri="{FF2B5EF4-FFF2-40B4-BE49-F238E27FC236}">
                <a16:creationId xmlns:a16="http://schemas.microsoft.com/office/drawing/2014/main" id="{ECFEBD9F-1553-0AE7-EA9D-F9070AFEFBEB}"/>
              </a:ext>
            </a:extLst>
          </p:cNvPr>
          <p:cNvSpPr>
            <a:spLocks noGrp="1"/>
          </p:cNvSpPr>
          <p:nvPr>
            <p:ph idx="1"/>
          </p:nvPr>
        </p:nvSpPr>
        <p:spPr/>
        <p:txBody>
          <a:bodyPr vert="horz" lIns="91440" tIns="45720" rIns="91440" bIns="45720" rtlCol="0" anchor="t">
            <a:noAutofit/>
          </a:bodyPr>
          <a:lstStyle/>
          <a:p>
            <a:r>
              <a:rPr lang="en-GB" sz="2000" dirty="0"/>
              <a:t>The police do not necessarily understand how domestic violence and abuse impacts victims.</a:t>
            </a:r>
          </a:p>
          <a:p>
            <a:r>
              <a:rPr lang="en-GB" sz="2000" dirty="0"/>
              <a:t>The Police may need more training to empathise more and better deal with any barriers.</a:t>
            </a:r>
          </a:p>
          <a:p>
            <a:r>
              <a:rPr lang="en-GB" sz="2000" dirty="0"/>
              <a:t>Third sector organisations aren't ran by the state and don't have the uniform so victims feel more comfortable to confide in them.</a:t>
            </a:r>
          </a:p>
          <a:p>
            <a:r>
              <a:rPr lang="en-GB" sz="2000" dirty="0"/>
              <a:t>Women's Aid have survivors working with them who can relate to victims, providing effective support.</a:t>
            </a:r>
          </a:p>
          <a:p>
            <a:r>
              <a:rPr lang="en-GB" sz="2000" dirty="0"/>
              <a:t>The police will be steering a victim towards a Criminal Justice System solution whereas Women's Aid will be more victim led.</a:t>
            </a:r>
          </a:p>
        </p:txBody>
      </p:sp>
    </p:spTree>
    <p:extLst>
      <p:ext uri="{BB962C8B-B14F-4D97-AF65-F5344CB8AC3E}">
        <p14:creationId xmlns:p14="http://schemas.microsoft.com/office/powerpoint/2010/main" val="72681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97916-9EAB-DF2C-9F6A-249D3DCD58FA}"/>
              </a:ext>
            </a:extLst>
          </p:cNvPr>
          <p:cNvSpPr>
            <a:spLocks noGrp="1"/>
          </p:cNvSpPr>
          <p:nvPr>
            <p:ph type="title"/>
          </p:nvPr>
        </p:nvSpPr>
        <p:spPr/>
        <p:txBody>
          <a:bodyPr>
            <a:normAutofit fontScale="90000"/>
          </a:bodyPr>
          <a:lstStyle/>
          <a:p>
            <a:r>
              <a:rPr lang="en-GB"/>
              <a:t>Information partnerships: schools, mental health and the wider community</a:t>
            </a:r>
          </a:p>
        </p:txBody>
      </p:sp>
      <p:sp>
        <p:nvSpPr>
          <p:cNvPr id="3" name="Content Placeholder 2">
            <a:extLst>
              <a:ext uri="{FF2B5EF4-FFF2-40B4-BE49-F238E27FC236}">
                <a16:creationId xmlns:a16="http://schemas.microsoft.com/office/drawing/2014/main" id="{357A1F4F-E982-B53B-1835-8A946A50D0CF}"/>
              </a:ext>
            </a:extLst>
          </p:cNvPr>
          <p:cNvSpPr>
            <a:spLocks noGrp="1"/>
          </p:cNvSpPr>
          <p:nvPr>
            <p:ph idx="1"/>
          </p:nvPr>
        </p:nvSpPr>
        <p:spPr/>
        <p:txBody>
          <a:bodyPr vert="horz" lIns="91440" tIns="45720" rIns="91440" bIns="45720" rtlCol="0" anchor="t">
            <a:normAutofit/>
          </a:bodyPr>
          <a:lstStyle/>
          <a:p>
            <a:r>
              <a:rPr lang="en-GB"/>
              <a:t>The police work with organisations such as schools on a ess structured basis. The collaboration is to improve student safety and behaviour.</a:t>
            </a:r>
          </a:p>
          <a:p>
            <a:r>
              <a:rPr lang="en-GB"/>
              <a:t>This is not uncontroversial as it can be said that the pupils could feel intimidated by the police.</a:t>
            </a:r>
          </a:p>
          <a:p>
            <a:r>
              <a:rPr lang="en-GB"/>
              <a:t>This has also been viewed as a success (Birmingham Police and Schools panel)</a:t>
            </a:r>
          </a:p>
        </p:txBody>
      </p:sp>
    </p:spTree>
    <p:extLst>
      <p:ext uri="{BB962C8B-B14F-4D97-AF65-F5344CB8AC3E}">
        <p14:creationId xmlns:p14="http://schemas.microsoft.com/office/powerpoint/2010/main" val="180833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00114-C9BE-2D43-AD2C-656E953009D0}"/>
              </a:ext>
            </a:extLst>
          </p:cNvPr>
          <p:cNvSpPr>
            <a:spLocks noGrp="1"/>
          </p:cNvSpPr>
          <p:nvPr>
            <p:ph type="title"/>
          </p:nvPr>
        </p:nvSpPr>
        <p:spPr/>
        <p:txBody>
          <a:bodyPr/>
          <a:lstStyle/>
          <a:p>
            <a:r>
              <a:rPr lang="en-GB"/>
              <a:t>Mental health</a:t>
            </a:r>
          </a:p>
        </p:txBody>
      </p:sp>
      <p:sp>
        <p:nvSpPr>
          <p:cNvPr id="3" name="Content Placeholder 2">
            <a:extLst>
              <a:ext uri="{FF2B5EF4-FFF2-40B4-BE49-F238E27FC236}">
                <a16:creationId xmlns:a16="http://schemas.microsoft.com/office/drawing/2014/main" id="{299A07BE-705D-8538-9972-78A1C982CC89}"/>
              </a:ext>
            </a:extLst>
          </p:cNvPr>
          <p:cNvSpPr>
            <a:spLocks noGrp="1"/>
          </p:cNvSpPr>
          <p:nvPr>
            <p:ph idx="1"/>
          </p:nvPr>
        </p:nvSpPr>
        <p:spPr/>
        <p:txBody>
          <a:bodyPr vert="horz" lIns="91440" tIns="45720" rIns="91440" bIns="45720" rtlCol="0" anchor="t">
            <a:normAutofit/>
          </a:bodyPr>
          <a:lstStyle/>
          <a:p>
            <a:r>
              <a:rPr lang="en-GB" sz="2400"/>
              <a:t>Years of reputational damage concerning the treatment of mentally ill people.</a:t>
            </a:r>
          </a:p>
          <a:p>
            <a:r>
              <a:rPr lang="en-GB" sz="2400"/>
              <a:t>Police are now seen as more understanding and compassionate which had led to fears that other organisations may be overtly reliant upon them and use the police to simply stall for time.</a:t>
            </a:r>
          </a:p>
          <a:p>
            <a:endParaRPr lang="en-GB"/>
          </a:p>
        </p:txBody>
      </p:sp>
    </p:spTree>
    <p:extLst>
      <p:ext uri="{BB962C8B-B14F-4D97-AF65-F5344CB8AC3E}">
        <p14:creationId xmlns:p14="http://schemas.microsoft.com/office/powerpoint/2010/main" val="9981105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Title 1">
            <a:extLst>
              <a:ext uri="{FF2B5EF4-FFF2-40B4-BE49-F238E27FC236}">
                <a16:creationId xmlns:a16="http://schemas.microsoft.com/office/drawing/2014/main" id="{C3593A3F-E735-77A3-8300-AE62B0AFBF9A}"/>
              </a:ext>
            </a:extLst>
          </p:cNvPr>
          <p:cNvSpPr>
            <a:spLocks noGrp="1"/>
          </p:cNvSpPr>
          <p:nvPr>
            <p:ph type="ctrTitle"/>
          </p:nvPr>
        </p:nvSpPr>
        <p:spPr>
          <a:xfrm>
            <a:off x="756968" y="1995887"/>
            <a:ext cx="3665507" cy="2037951"/>
          </a:xfrm>
        </p:spPr>
        <p:txBody>
          <a:bodyPr tIns="182880" bIns="182880" anchor="ctr">
            <a:normAutofit/>
          </a:bodyPr>
          <a:lstStyle/>
          <a:p>
            <a:r>
              <a:rPr lang="en-US"/>
              <a:t>Third party Schemes</a:t>
            </a:r>
          </a:p>
        </p:txBody>
      </p:sp>
      <p:sp>
        <p:nvSpPr>
          <p:cNvPr id="5" name="TextBox 4">
            <a:extLst>
              <a:ext uri="{FF2B5EF4-FFF2-40B4-BE49-F238E27FC236}">
                <a16:creationId xmlns:a16="http://schemas.microsoft.com/office/drawing/2014/main" id="{0576D287-33FB-C072-1CBD-E9F99907ACCD}"/>
              </a:ext>
            </a:extLst>
          </p:cNvPr>
          <p:cNvSpPr txBox="1"/>
          <p:nvPr/>
        </p:nvSpPr>
        <p:spPr>
          <a:xfrm>
            <a:off x="835565" y="3340229"/>
            <a:ext cx="3119010" cy="1013687"/>
          </a:xfr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spcAft>
                <a:spcPts val="600"/>
              </a:spcAft>
            </a:pPr>
            <a:r>
              <a:rPr lang="en-GB"/>
              <a:t>(Mind, 2013)</a:t>
            </a:r>
          </a:p>
        </p:txBody>
      </p:sp>
      <p:pic>
        <p:nvPicPr>
          <p:cNvPr id="4" name="Content Placeholder 3" descr="A screenshot of a website&#10;&#10;Description automatically generated">
            <a:extLst>
              <a:ext uri="{FF2B5EF4-FFF2-40B4-BE49-F238E27FC236}">
                <a16:creationId xmlns:a16="http://schemas.microsoft.com/office/drawing/2014/main" id="{E8C1E142-F68B-E03A-C83E-0961AB52FE86}"/>
              </a:ext>
            </a:extLst>
          </p:cNvPr>
          <p:cNvPicPr>
            <a:picLocks noGrp="1" noChangeAspect="1"/>
          </p:cNvPicPr>
          <p:nvPr>
            <p:ph idx="4294967295"/>
          </p:nvPr>
        </p:nvPicPr>
        <p:blipFill>
          <a:blip r:embed="rId3"/>
          <a:stretch>
            <a:fillRect/>
          </a:stretch>
        </p:blipFill>
        <p:spPr>
          <a:xfrm>
            <a:off x="6096001" y="1133805"/>
            <a:ext cx="5143499" cy="4590084"/>
          </a:xfrm>
          <a:noFill/>
        </p:spPr>
      </p:pic>
      <p:sp>
        <p:nvSpPr>
          <p:cNvPr id="13" name="Date Placeholder 9">
            <a:extLst>
              <a:ext uri="{FF2B5EF4-FFF2-40B4-BE49-F238E27FC236}">
                <a16:creationId xmlns:a16="http://schemas.microsoft.com/office/drawing/2014/main" id="{82DEB276-8311-D167-F4A6-6AEF782978C1}"/>
              </a:ext>
            </a:extLst>
          </p:cNvPr>
          <p:cNvSpPr>
            <a:spLocks noGrp="1"/>
          </p:cNvSpPr>
          <p:nvPr>
            <p:ph type="dt" sz="half" idx="10"/>
          </p:nvPr>
        </p:nvSpPr>
        <p:spPr>
          <a:xfrm>
            <a:off x="847726" y="6199188"/>
            <a:ext cx="2743200" cy="365125"/>
          </a:xfrm>
        </p:spPr>
        <p:txBody>
          <a:bodyPr>
            <a:normAutofit/>
          </a:bodyPr>
          <a:lstStyle/>
          <a:p>
            <a:pPr>
              <a:spcAft>
                <a:spcPts val="600"/>
              </a:spcAft>
            </a:pPr>
            <a:fld id="{A59F4B44-F8D1-4FFB-8A08-2C1D74B86911}" type="datetime1">
              <a:rPr lang="en-US" smtClean="0"/>
              <a:pPr>
                <a:spcAft>
                  <a:spcPts val="600"/>
                </a:spcAft>
              </a:pPr>
              <a:t>3/19/2025</a:t>
            </a:fld>
            <a:endParaRPr lang="en-US"/>
          </a:p>
        </p:txBody>
      </p:sp>
      <p:sp>
        <p:nvSpPr>
          <p:cNvPr id="17" name="Slide Number Placeholder 11">
            <a:extLst>
              <a:ext uri="{FF2B5EF4-FFF2-40B4-BE49-F238E27FC236}">
                <a16:creationId xmlns:a16="http://schemas.microsoft.com/office/drawing/2014/main" id="{431ADC51-CCC5-C549-E32C-8D4B995D6344}"/>
              </a:ext>
            </a:extLst>
          </p:cNvPr>
          <p:cNvSpPr>
            <a:spLocks noGrp="1"/>
          </p:cNvSpPr>
          <p:nvPr>
            <p:ph type="sldNum" sz="quarter" idx="12"/>
          </p:nvPr>
        </p:nvSpPr>
        <p:spPr>
          <a:xfrm>
            <a:off x="10728107" y="6199188"/>
            <a:ext cx="619125" cy="365125"/>
          </a:xfrm>
        </p:spPr>
        <p:txBody>
          <a:bodyPr>
            <a:normAutofit/>
          </a:bodyPr>
          <a:lstStyle/>
          <a:p>
            <a:pPr>
              <a:spcAft>
                <a:spcPts val="600"/>
              </a:spcAft>
            </a:pPr>
            <a:fld id="{1437450A-6C25-4B4D-B27D-E1E9B2CE4682}" type="slidenum">
              <a:rPr lang="en-US" smtClean="0"/>
              <a:pPr>
                <a:spcAft>
                  <a:spcPts val="600"/>
                </a:spcAft>
              </a:pPr>
              <a:t>44</a:t>
            </a:fld>
            <a:endParaRPr lang="en-US"/>
          </a:p>
        </p:txBody>
      </p:sp>
    </p:spTree>
    <p:extLst>
      <p:ext uri="{BB962C8B-B14F-4D97-AF65-F5344CB8AC3E}">
        <p14:creationId xmlns:p14="http://schemas.microsoft.com/office/powerpoint/2010/main" val="40771032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79A42-6894-4F87-C66D-2408BFA2C64C}"/>
              </a:ext>
            </a:extLst>
          </p:cNvPr>
          <p:cNvSpPr>
            <a:spLocks noGrp="1"/>
          </p:cNvSpPr>
          <p:nvPr>
            <p:ph type="title"/>
          </p:nvPr>
        </p:nvSpPr>
        <p:spPr/>
        <p:txBody>
          <a:bodyPr/>
          <a:lstStyle/>
          <a:p>
            <a:r>
              <a:rPr lang="en-GB"/>
              <a:t>Example of NIM in partnership </a:t>
            </a:r>
          </a:p>
        </p:txBody>
      </p:sp>
      <p:sp>
        <p:nvSpPr>
          <p:cNvPr id="3" name="Content Placeholder 2">
            <a:extLst>
              <a:ext uri="{FF2B5EF4-FFF2-40B4-BE49-F238E27FC236}">
                <a16:creationId xmlns:a16="http://schemas.microsoft.com/office/drawing/2014/main" id="{B2B5D2D6-0412-A77A-881C-C92F80B660C5}"/>
              </a:ext>
            </a:extLst>
          </p:cNvPr>
          <p:cNvSpPr>
            <a:spLocks noGrp="1"/>
          </p:cNvSpPr>
          <p:nvPr>
            <p:ph idx="1"/>
          </p:nvPr>
        </p:nvSpPr>
        <p:spPr/>
        <p:txBody>
          <a:bodyPr vert="horz" lIns="91440" tIns="45720" rIns="91440" bIns="45720" rtlCol="0" anchor="t">
            <a:normAutofit/>
          </a:bodyPr>
          <a:lstStyle/>
          <a:p>
            <a:r>
              <a:rPr lang="en-GB" dirty="0"/>
              <a:t>The Children's Society have launched a National Child Sexual Exploitation (CSE) Action Plan in partnership with National Police Chief Council, Victim Support and the Police to stop incidents of CSE and prosecute perpetrators:-</a:t>
            </a:r>
          </a:p>
          <a:p>
            <a:endParaRPr lang="en-GB">
              <a:ea typeface="+mn-lt"/>
              <a:cs typeface="+mn-lt"/>
            </a:endParaRPr>
          </a:p>
          <a:p>
            <a:endParaRPr lang="en-GB">
              <a:ea typeface="+mn-lt"/>
              <a:cs typeface="+mn-lt"/>
            </a:endParaRPr>
          </a:p>
          <a:p>
            <a:endParaRPr lang="en-GB"/>
          </a:p>
        </p:txBody>
      </p:sp>
      <p:pic>
        <p:nvPicPr>
          <p:cNvPr id="4" name="Picture 3" descr="A screen shot of a logo&#10;&#10;Description automatically generated">
            <a:extLst>
              <a:ext uri="{FF2B5EF4-FFF2-40B4-BE49-F238E27FC236}">
                <a16:creationId xmlns:a16="http://schemas.microsoft.com/office/drawing/2014/main" id="{F0D9CB91-22F7-2BBD-F3B6-1CEA632CE3D2}"/>
              </a:ext>
            </a:extLst>
          </p:cNvPr>
          <p:cNvPicPr>
            <a:picLocks noChangeAspect="1"/>
          </p:cNvPicPr>
          <p:nvPr/>
        </p:nvPicPr>
        <p:blipFill>
          <a:blip r:embed="rId3"/>
          <a:stretch>
            <a:fillRect/>
          </a:stretch>
        </p:blipFill>
        <p:spPr>
          <a:xfrm>
            <a:off x="308264" y="4399375"/>
            <a:ext cx="11731336" cy="1410318"/>
          </a:xfrm>
          <a:prstGeom prst="rect">
            <a:avLst/>
          </a:prstGeom>
        </p:spPr>
      </p:pic>
      <p:sp>
        <p:nvSpPr>
          <p:cNvPr id="5" name="TextBox 4">
            <a:extLst>
              <a:ext uri="{FF2B5EF4-FFF2-40B4-BE49-F238E27FC236}">
                <a16:creationId xmlns:a16="http://schemas.microsoft.com/office/drawing/2014/main" id="{C828DF23-7159-BBE8-36BA-22AE0FC6B318}"/>
              </a:ext>
            </a:extLst>
          </p:cNvPr>
          <p:cNvSpPr txBox="1"/>
          <p:nvPr/>
        </p:nvSpPr>
        <p:spPr>
          <a:xfrm>
            <a:off x="636000" y="6252000"/>
            <a:ext cx="5448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a:solidFill>
                  <a:srgbClr val="339A9A"/>
                </a:solidFill>
                <a:latin typeface="Arial"/>
                <a:cs typeface="Arial"/>
                <a:hlinkClick r:id="rId4"/>
              </a:rPr>
              <a:t>Pursue | CSE Police and Prevention</a:t>
            </a:r>
            <a:endParaRPr lang="en-US"/>
          </a:p>
        </p:txBody>
      </p:sp>
    </p:spTree>
    <p:extLst>
      <p:ext uri="{BB962C8B-B14F-4D97-AF65-F5344CB8AC3E}">
        <p14:creationId xmlns:p14="http://schemas.microsoft.com/office/powerpoint/2010/main" val="18130501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B4F51-5987-C45E-805B-32F7C772E018}"/>
              </a:ext>
            </a:extLst>
          </p:cNvPr>
          <p:cNvSpPr>
            <a:spLocks noGrp="1"/>
          </p:cNvSpPr>
          <p:nvPr>
            <p:ph type="title"/>
          </p:nvPr>
        </p:nvSpPr>
        <p:spPr/>
        <p:txBody>
          <a:bodyPr/>
          <a:lstStyle/>
          <a:p>
            <a:r>
              <a:rPr lang="en-GB"/>
              <a:t>KNIFE CRIME</a:t>
            </a:r>
          </a:p>
        </p:txBody>
      </p:sp>
      <p:pic>
        <p:nvPicPr>
          <p:cNvPr id="4" name="Content Placeholder 3" descr="A screenshot of a phone&#10;&#10;Description automatically generated">
            <a:extLst>
              <a:ext uri="{FF2B5EF4-FFF2-40B4-BE49-F238E27FC236}">
                <a16:creationId xmlns:a16="http://schemas.microsoft.com/office/drawing/2014/main" id="{EF898B52-4936-8C32-6E10-3DC92568AB43}"/>
              </a:ext>
            </a:extLst>
          </p:cNvPr>
          <p:cNvPicPr>
            <a:picLocks noGrp="1" noChangeAspect="1"/>
          </p:cNvPicPr>
          <p:nvPr>
            <p:ph idx="1"/>
          </p:nvPr>
        </p:nvPicPr>
        <p:blipFill>
          <a:blip r:embed="rId2"/>
          <a:stretch>
            <a:fillRect/>
          </a:stretch>
        </p:blipFill>
        <p:spPr>
          <a:xfrm>
            <a:off x="7682518" y="2164"/>
            <a:ext cx="3459825" cy="7046335"/>
          </a:xfrm>
        </p:spPr>
      </p:pic>
      <p:pic>
        <p:nvPicPr>
          <p:cNvPr id="5" name="Picture 4" descr="A group of police officers walking on a street&#10;&#10;Description automatically generated">
            <a:extLst>
              <a:ext uri="{FF2B5EF4-FFF2-40B4-BE49-F238E27FC236}">
                <a16:creationId xmlns:a16="http://schemas.microsoft.com/office/drawing/2014/main" id="{BDB68E52-8F53-F9E3-2B83-554BE83C8380}"/>
              </a:ext>
            </a:extLst>
          </p:cNvPr>
          <p:cNvPicPr>
            <a:picLocks noChangeAspect="1"/>
          </p:cNvPicPr>
          <p:nvPr/>
        </p:nvPicPr>
        <p:blipFill>
          <a:blip r:embed="rId3"/>
          <a:stretch>
            <a:fillRect/>
          </a:stretch>
        </p:blipFill>
        <p:spPr>
          <a:xfrm>
            <a:off x="706582" y="2479318"/>
            <a:ext cx="4249881" cy="3925590"/>
          </a:xfrm>
          <a:prstGeom prst="rect">
            <a:avLst/>
          </a:prstGeom>
        </p:spPr>
      </p:pic>
    </p:spTree>
    <p:extLst>
      <p:ext uri="{BB962C8B-B14F-4D97-AF65-F5344CB8AC3E}">
        <p14:creationId xmlns:p14="http://schemas.microsoft.com/office/powerpoint/2010/main" val="32662542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63FD-6051-97A6-6E9D-E8B8E88B81BA}"/>
              </a:ext>
            </a:extLst>
          </p:cNvPr>
          <p:cNvSpPr>
            <a:spLocks noGrp="1"/>
          </p:cNvSpPr>
          <p:nvPr>
            <p:ph type="title"/>
          </p:nvPr>
        </p:nvSpPr>
        <p:spPr/>
        <p:txBody>
          <a:bodyPr/>
          <a:lstStyle/>
          <a:p>
            <a:r>
              <a:rPr lang="en-GB"/>
              <a:t>DOMESTIC Abuse</a:t>
            </a:r>
          </a:p>
        </p:txBody>
      </p:sp>
      <p:sp>
        <p:nvSpPr>
          <p:cNvPr id="3" name="Content Placeholder 2">
            <a:extLst>
              <a:ext uri="{FF2B5EF4-FFF2-40B4-BE49-F238E27FC236}">
                <a16:creationId xmlns:a16="http://schemas.microsoft.com/office/drawing/2014/main" id="{F199D6FA-D0B6-76E7-8696-B9730968600D}"/>
              </a:ext>
            </a:extLst>
          </p:cNvPr>
          <p:cNvSpPr>
            <a:spLocks noGrp="1"/>
          </p:cNvSpPr>
          <p:nvPr>
            <p:ph idx="1"/>
          </p:nvPr>
        </p:nvSpPr>
        <p:spPr/>
        <p:txBody>
          <a:bodyPr vert="horz" lIns="91440" tIns="45720" rIns="91440" bIns="45720" rtlCol="0" anchor="t">
            <a:normAutofit fontScale="85000" lnSpcReduction="20000"/>
          </a:bodyPr>
          <a:lstStyle/>
          <a:p>
            <a:r>
              <a:rPr lang="en-GB" sz="2000"/>
              <a:t>Charity Saves Lives has formed a partnership with the police to develop a bespoke cultural change amongst police officers and staff across the UK.</a:t>
            </a:r>
          </a:p>
          <a:p>
            <a:r>
              <a:rPr lang="en-GB" sz="2000"/>
              <a:t>The charity will train staff to ensure officers are aware of how to deal with Domestic abuse.</a:t>
            </a: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r>
              <a:rPr lang="en-GB">
                <a:ea typeface="+mn-lt"/>
                <a:cs typeface="+mn-lt"/>
                <a:hlinkClick r:id="rId3"/>
              </a:rPr>
              <a:t>SafeLives Workshop 2018 - YouTube</a:t>
            </a:r>
            <a:endParaRPr lang="en-GB"/>
          </a:p>
        </p:txBody>
      </p:sp>
      <p:pic>
        <p:nvPicPr>
          <p:cNvPr id="4" name="Picture 3" descr="A white text on a white background&#10;&#10;Description automatically generated">
            <a:extLst>
              <a:ext uri="{FF2B5EF4-FFF2-40B4-BE49-F238E27FC236}">
                <a16:creationId xmlns:a16="http://schemas.microsoft.com/office/drawing/2014/main" id="{A61F1882-398C-C147-E23C-E062CD07735B}"/>
              </a:ext>
            </a:extLst>
          </p:cNvPr>
          <p:cNvPicPr>
            <a:picLocks noChangeAspect="1"/>
          </p:cNvPicPr>
          <p:nvPr/>
        </p:nvPicPr>
        <p:blipFill>
          <a:blip r:embed="rId4"/>
          <a:stretch>
            <a:fillRect/>
          </a:stretch>
        </p:blipFill>
        <p:spPr>
          <a:xfrm>
            <a:off x="2797447" y="3341728"/>
            <a:ext cx="3707972" cy="1808454"/>
          </a:xfrm>
          <a:prstGeom prst="rect">
            <a:avLst/>
          </a:prstGeom>
        </p:spPr>
      </p:pic>
    </p:spTree>
    <p:extLst>
      <p:ext uri="{BB962C8B-B14F-4D97-AF65-F5344CB8AC3E}">
        <p14:creationId xmlns:p14="http://schemas.microsoft.com/office/powerpoint/2010/main" val="3663992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D17B0-B09F-DAB5-116A-8D26E35B35C0}"/>
              </a:ext>
            </a:extLst>
          </p:cNvPr>
          <p:cNvSpPr>
            <a:spLocks noGrp="1"/>
          </p:cNvSpPr>
          <p:nvPr>
            <p:ph type="ctrTitle"/>
          </p:nvPr>
        </p:nvSpPr>
        <p:spPr>
          <a:xfrm>
            <a:off x="592443" y="107306"/>
            <a:ext cx="4327602" cy="2710983"/>
          </a:xfrm>
        </p:spPr>
        <p:txBody>
          <a:bodyPr anchor="ctr">
            <a:normAutofit/>
          </a:bodyPr>
          <a:lstStyle/>
          <a:p>
            <a:r>
              <a:rPr lang="en-GB"/>
              <a:t>NEXT WEEK</a:t>
            </a:r>
          </a:p>
        </p:txBody>
      </p:sp>
      <p:sp>
        <p:nvSpPr>
          <p:cNvPr id="3" name="Content Placeholder 2">
            <a:extLst>
              <a:ext uri="{FF2B5EF4-FFF2-40B4-BE49-F238E27FC236}">
                <a16:creationId xmlns:a16="http://schemas.microsoft.com/office/drawing/2014/main" id="{E6ABA552-3A85-88E2-816A-B5A5A5024FCC}"/>
              </a:ext>
            </a:extLst>
          </p:cNvPr>
          <p:cNvSpPr>
            <a:spLocks noGrp="1"/>
          </p:cNvSpPr>
          <p:nvPr>
            <p:ph type="subTitle" idx="1"/>
          </p:nvPr>
        </p:nvSpPr>
        <p:spPr>
          <a:xfrm>
            <a:off x="592443" y="2724444"/>
            <a:ext cx="3956466" cy="1017438"/>
          </a:xfrm>
        </p:spPr>
        <p:txBody>
          <a:bodyPr vert="horz" lIns="91440" tIns="45720" rIns="91440" bIns="45720" rtlCol="0" anchor="t">
            <a:noAutofit/>
          </a:bodyPr>
          <a:lstStyle/>
          <a:p>
            <a:pPr>
              <a:lnSpc>
                <a:spcPct val="110000"/>
              </a:lnSpc>
            </a:pPr>
            <a:r>
              <a:rPr lang="en-GB" sz="1600" dirty="0"/>
              <a:t>Monday 31st- meet at SA1 (NO TAUGHT SESSION)</a:t>
            </a:r>
          </a:p>
          <a:p>
            <a:pPr>
              <a:lnSpc>
                <a:spcPct val="110000"/>
              </a:lnSpc>
            </a:pPr>
            <a:r>
              <a:rPr lang="en-GB" sz="1600" dirty="0"/>
              <a:t>Tuesday 1st April- Draft sessions only (PLEASE BOOK IN NOW)</a:t>
            </a:r>
          </a:p>
          <a:p>
            <a:pPr>
              <a:lnSpc>
                <a:spcPct val="110000"/>
              </a:lnSpc>
            </a:pPr>
            <a:r>
              <a:rPr lang="en-GB" sz="1600" dirty="0"/>
              <a:t>Tuesday 1st April @2pm- Presentation Group 1 (only)</a:t>
            </a:r>
          </a:p>
        </p:txBody>
      </p:sp>
      <p:pic>
        <p:nvPicPr>
          <p:cNvPr id="4" name="Picture 3" descr="MPS: Conducting Research, Evaluation, and Surveys in MPS">
            <a:extLst>
              <a:ext uri="{FF2B5EF4-FFF2-40B4-BE49-F238E27FC236}">
                <a16:creationId xmlns:a16="http://schemas.microsoft.com/office/drawing/2014/main" id="{0EDFA4A8-B193-11C7-71E2-60C4216EF858}"/>
              </a:ext>
            </a:extLst>
          </p:cNvPr>
          <p:cNvPicPr>
            <a:picLocks noChangeAspect="1"/>
          </p:cNvPicPr>
          <p:nvPr/>
        </p:nvPicPr>
        <p:blipFill>
          <a:blip r:embed="rId2"/>
          <a:stretch>
            <a:fillRect/>
          </a:stretch>
        </p:blipFill>
        <p:spPr>
          <a:xfrm>
            <a:off x="6889073" y="1999798"/>
            <a:ext cx="4350428" cy="2858403"/>
          </a:xfrm>
          <a:prstGeom prst="rect">
            <a:avLst/>
          </a:prstGeom>
          <a:noFill/>
        </p:spPr>
      </p:pic>
      <p:sp>
        <p:nvSpPr>
          <p:cNvPr id="9" name="Date Placeholder 14">
            <a:extLst>
              <a:ext uri="{FF2B5EF4-FFF2-40B4-BE49-F238E27FC236}">
                <a16:creationId xmlns:a16="http://schemas.microsoft.com/office/drawing/2014/main" id="{40B2BFB3-077E-1C22-E5F4-67C7B9A22BD2}"/>
              </a:ext>
            </a:extLst>
          </p:cNvPr>
          <p:cNvSpPr>
            <a:spLocks noGrp="1"/>
          </p:cNvSpPr>
          <p:nvPr>
            <p:ph type="dt" sz="half" idx="10"/>
          </p:nvPr>
        </p:nvSpPr>
        <p:spPr>
          <a:xfrm>
            <a:off x="847726" y="6199188"/>
            <a:ext cx="2743200" cy="365125"/>
          </a:xfrm>
        </p:spPr>
        <p:txBody>
          <a:bodyPr/>
          <a:lstStyle/>
          <a:p>
            <a:pPr>
              <a:spcAft>
                <a:spcPts val="600"/>
              </a:spcAft>
            </a:pPr>
            <a:fld id="{193E7F94-4E6B-41F5-B100-61E79B740E8E}" type="datetime1">
              <a:rPr lang="en-US" smtClean="0"/>
              <a:pPr>
                <a:spcAft>
                  <a:spcPts val="600"/>
                </a:spcAft>
              </a:pPr>
              <a:t>3/19/2025</a:t>
            </a:fld>
            <a:endParaRPr lang="en-US"/>
          </a:p>
        </p:txBody>
      </p:sp>
      <p:sp>
        <p:nvSpPr>
          <p:cNvPr id="13" name="Slide Number Placeholder 16">
            <a:extLst>
              <a:ext uri="{FF2B5EF4-FFF2-40B4-BE49-F238E27FC236}">
                <a16:creationId xmlns:a16="http://schemas.microsoft.com/office/drawing/2014/main" id="{36B930DE-C7E1-5F3B-B308-C648F274FF42}"/>
              </a:ext>
            </a:extLst>
          </p:cNvPr>
          <p:cNvSpPr>
            <a:spLocks noGrp="1"/>
          </p:cNvSpPr>
          <p:nvPr>
            <p:ph type="sldNum" sz="quarter" idx="12"/>
          </p:nvPr>
        </p:nvSpPr>
        <p:spPr>
          <a:xfrm>
            <a:off x="10728107" y="6199188"/>
            <a:ext cx="619125" cy="365125"/>
          </a:xfrm>
        </p:spPr>
        <p:txBody>
          <a:bodyPr/>
          <a:lstStyle/>
          <a:p>
            <a:pPr>
              <a:spcAft>
                <a:spcPts val="600"/>
              </a:spcAft>
            </a:pPr>
            <a:fld id="{1437450A-6C25-4B4D-B27D-E1E9B2CE4682}" type="slidenum">
              <a:rPr lang="en-US" smtClean="0"/>
              <a:pPr>
                <a:spcAft>
                  <a:spcPts val="600"/>
                </a:spcAft>
              </a:pPr>
              <a:t>48</a:t>
            </a:fld>
            <a:endParaRPr lang="en-US"/>
          </a:p>
        </p:txBody>
      </p:sp>
    </p:spTree>
    <p:extLst>
      <p:ext uri="{BB962C8B-B14F-4D97-AF65-F5344CB8AC3E}">
        <p14:creationId xmlns:p14="http://schemas.microsoft.com/office/powerpoint/2010/main" val="406994414"/>
      </p:ext>
    </p:extLst>
  </p:cSld>
  <p:clrMapOvr>
    <a:masterClrMapping/>
  </p:clrMapOvr>
</p:sld>
</file>

<file path=ppt/theme/theme1.xml><?xml version="1.0" encoding="utf-8"?>
<a:theme xmlns:a="http://schemas.openxmlformats.org/drawingml/2006/main" name="PoiseVTI">
  <a:themeElements>
    <a:clrScheme name="AnalogousFromDarkSeedLeftStep">
      <a:dk1>
        <a:srgbClr val="000000"/>
      </a:dk1>
      <a:lt1>
        <a:srgbClr val="FFFFFF"/>
      </a:lt1>
      <a:dk2>
        <a:srgbClr val="1C311C"/>
      </a:dk2>
      <a:lt2>
        <a:srgbClr val="F2F3F0"/>
      </a:lt2>
      <a:accent1>
        <a:srgbClr val="884DC3"/>
      </a:accent1>
      <a:accent2>
        <a:srgbClr val="534AB7"/>
      </a:accent2>
      <a:accent3>
        <a:srgbClr val="4D74C3"/>
      </a:accent3>
      <a:accent4>
        <a:srgbClr val="3B94B1"/>
      </a:accent4>
      <a:accent5>
        <a:srgbClr val="4BBFAC"/>
      </a:accent5>
      <a:accent6>
        <a:srgbClr val="3BB16C"/>
      </a:accent6>
      <a:hlink>
        <a:srgbClr val="339A9A"/>
      </a:hlink>
      <a:folHlink>
        <a:srgbClr val="7F7F7F"/>
      </a:folHlink>
    </a:clrScheme>
    <a:fontScheme name="Goudy Univers">
      <a:majorFont>
        <a:latin typeface="Goudy Old Style"/>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iseVTI" id="{9843863B-6720-4231-BFE7-E604B355382A}" vid="{6C5B2780-C73E-445D-98DA-9D2BCD7897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48</Slides>
  <Notes>3</Notes>
  <HiddenSlides>0</HiddenSlide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PoiseVTI</vt:lpstr>
      <vt:lpstr>Week 8 Evidence based and preventative policing  (bmpl4016)  Collaborations&amp; intelligence </vt:lpstr>
      <vt:lpstr>Recap from last week</vt:lpstr>
      <vt:lpstr>Last weeks Research task- RECAP</vt:lpstr>
      <vt:lpstr>Aims for this week</vt:lpstr>
      <vt:lpstr>What is intelligence?</vt:lpstr>
      <vt:lpstr>Key aspects of criminal intelligence</vt:lpstr>
      <vt:lpstr>Data analysis</vt:lpstr>
      <vt:lpstr>PowerPoint Presentation</vt:lpstr>
      <vt:lpstr>PowerPoint Presentation</vt:lpstr>
      <vt:lpstr>PowerPoint Presentation</vt:lpstr>
      <vt:lpstr>NIM:- National Intelligence model</vt:lpstr>
      <vt:lpstr>what is nim?</vt:lpstr>
      <vt:lpstr>What is the purpose?</vt:lpstr>
      <vt:lpstr>Strategic and tactical tasking and co-ordination group meetings</vt:lpstr>
      <vt:lpstr>Task</vt:lpstr>
      <vt:lpstr>What is the purpose?</vt:lpstr>
      <vt:lpstr>WHAT IS THE PURPOSE?</vt:lpstr>
      <vt:lpstr>LEVEL 1- LOCAL ISSUES</vt:lpstr>
      <vt:lpstr>Level 2- cross border</vt:lpstr>
      <vt:lpstr>LEVEL 3- SERIOUS AND ORGANISED CRIME</vt:lpstr>
      <vt:lpstr>STRATEGIC, TACTICAL AND OPERATIONAL </vt:lpstr>
      <vt:lpstr>Strategic and Tactical Tasking and Co-ordination Group Meetings</vt:lpstr>
      <vt:lpstr>What is the purpose to the tasking and co-ordination meeting?</vt:lpstr>
      <vt:lpstr>The importance of Intelligence sharing</vt:lpstr>
      <vt:lpstr>PowerPoint Presentation</vt:lpstr>
      <vt:lpstr>PowerPoint Presentation</vt:lpstr>
      <vt:lpstr>PowerPoint Presentation</vt:lpstr>
      <vt:lpstr>PowerPoint Presentation</vt:lpstr>
      <vt:lpstr>WHERE WOULD YOU GET YOUR INTELLIGENCE FROM?</vt:lpstr>
      <vt:lpstr>Session 2 Collaboration </vt:lpstr>
      <vt:lpstr>What does The College of policing say?</vt:lpstr>
      <vt:lpstr>Task....Research into INTERPOL and answer the following:-</vt:lpstr>
      <vt:lpstr>ADVANCED Information SHARING</vt:lpstr>
      <vt:lpstr>EUROPOL</vt:lpstr>
      <vt:lpstr>europol</vt:lpstr>
      <vt:lpstr>Public protection and safeguarding of vulnerable people</vt:lpstr>
      <vt:lpstr>PowerPoint Presentation</vt:lpstr>
      <vt:lpstr>Community safety partnerships</vt:lpstr>
      <vt:lpstr>Working with the third sector</vt:lpstr>
      <vt:lpstr>TASK</vt:lpstr>
      <vt:lpstr>Advantages of third sector over the police- domestic abuse</vt:lpstr>
      <vt:lpstr>Information partnerships: schools, mental health and the wider community</vt:lpstr>
      <vt:lpstr>Mental health</vt:lpstr>
      <vt:lpstr>Third party Schemes</vt:lpstr>
      <vt:lpstr>Example of NIM in partnership </vt:lpstr>
      <vt:lpstr>KNIFE CRIME</vt:lpstr>
      <vt:lpstr>DOMESTIC Abuse</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73</cp:revision>
  <dcterms:created xsi:type="dcterms:W3CDTF">2023-10-27T12:16:53Z</dcterms:created>
  <dcterms:modified xsi:type="dcterms:W3CDTF">2025-03-19T12:47:36Z</dcterms:modified>
</cp:coreProperties>
</file>