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4"/>
  </p:sldMasterIdLst>
  <p:sldIdLst>
    <p:sldId id="256" r:id="rId5"/>
    <p:sldId id="315" r:id="rId6"/>
    <p:sldId id="316" r:id="rId7"/>
    <p:sldId id="317" r:id="rId8"/>
    <p:sldId id="326" r:id="rId9"/>
    <p:sldId id="264" r:id="rId10"/>
    <p:sldId id="328" r:id="rId11"/>
    <p:sldId id="327" r:id="rId12"/>
    <p:sldId id="273" r:id="rId13"/>
    <p:sldId id="274" r:id="rId14"/>
    <p:sldId id="276" r:id="rId15"/>
    <p:sldId id="275" r:id="rId16"/>
    <p:sldId id="278" r:id="rId17"/>
    <p:sldId id="277" r:id="rId18"/>
    <p:sldId id="279" r:id="rId19"/>
    <p:sldId id="280" r:id="rId20"/>
    <p:sldId id="305" r:id="rId21"/>
    <p:sldId id="281" r:id="rId22"/>
    <p:sldId id="282" r:id="rId23"/>
    <p:sldId id="285" r:id="rId24"/>
    <p:sldId id="287" r:id="rId25"/>
    <p:sldId id="283" r:id="rId26"/>
    <p:sldId id="284" r:id="rId27"/>
    <p:sldId id="289" r:id="rId28"/>
    <p:sldId id="290" r:id="rId29"/>
    <p:sldId id="306" r:id="rId30"/>
    <p:sldId id="291" r:id="rId31"/>
    <p:sldId id="286" r:id="rId32"/>
    <p:sldId id="292" r:id="rId33"/>
    <p:sldId id="293" r:id="rId34"/>
    <p:sldId id="294" r:id="rId35"/>
    <p:sldId id="295" r:id="rId36"/>
    <p:sldId id="307" r:id="rId37"/>
    <p:sldId id="296" r:id="rId38"/>
    <p:sldId id="297" r:id="rId39"/>
    <p:sldId id="308" r:id="rId40"/>
    <p:sldId id="298"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A349465-389E-4D69-B8AD-3C3DB209B7DD}" type="datetimeFigureOut">
              <a:rPr lang="en-GB" smtClean="0"/>
              <a:pPr/>
              <a:t>23/02/2017</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C3D507B1-EF6B-4688-B4EB-276B35494DD5}"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EA349465-389E-4D69-B8AD-3C3DB209B7DD}" type="datetimeFigureOut">
              <a:rPr lang="en-GB" smtClean="0"/>
              <a:pPr/>
              <a:t>23/02/2017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C3D507B1-EF6B-4688-B4EB-276B35494DD5}"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A349465-389E-4D69-B8AD-3C3DB209B7DD}" type="datetimeFigureOut">
              <a:rPr lang="en-GB" smtClean="0"/>
              <a:pPr/>
              <a:t>23/02/2017</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C3D507B1-EF6B-4688-B4EB-276B35494DD5}"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A349465-389E-4D69-B8AD-3C3DB209B7DD}" type="datetimeFigureOut">
              <a:rPr lang="en-GB" smtClean="0"/>
              <a:pPr/>
              <a:t>23/02/2017</a:t>
            </a:fld>
            <a:endParaRPr lang="en-GB"/>
          </a:p>
        </p:txBody>
      </p:sp>
      <p:sp>
        <p:nvSpPr>
          <p:cNvPr id="10" name="Slide Number Placeholder 9"/>
          <p:cNvSpPr>
            <a:spLocks noGrp="1"/>
          </p:cNvSpPr>
          <p:nvPr>
            <p:ph type="sldNum" sz="quarter" idx="16"/>
          </p:nvPr>
        </p:nvSpPr>
        <p:spPr/>
        <p:txBody>
          <a:bodyPr rtlCol="0"/>
          <a:lstStyle/>
          <a:p>
            <a:fld id="{C3D507B1-EF6B-4688-B4EB-276B35494DD5}"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A349465-389E-4D69-B8AD-3C3DB209B7DD}" type="datetimeFigureOut">
              <a:rPr lang="en-GB" smtClean="0"/>
              <a:pPr/>
              <a:t>23/02/2017</a:t>
            </a:fld>
            <a:endParaRPr lang="en-GB"/>
          </a:p>
        </p:txBody>
      </p:sp>
      <p:sp>
        <p:nvSpPr>
          <p:cNvPr id="12" name="Slide Number Placeholder 11"/>
          <p:cNvSpPr>
            <a:spLocks noGrp="1"/>
          </p:cNvSpPr>
          <p:nvPr>
            <p:ph type="sldNum" sz="quarter" idx="16"/>
          </p:nvPr>
        </p:nvSpPr>
        <p:spPr/>
        <p:txBody>
          <a:bodyPr rtlCol="0"/>
          <a:lstStyle/>
          <a:p>
            <a:fld id="{C3D507B1-EF6B-4688-B4EB-276B35494DD5}"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A349465-389E-4D69-B8AD-3C3DB209B7DD}" type="datetimeFigureOut">
              <a:rPr lang="en-GB" smtClean="0"/>
              <a:pPr/>
              <a:t>23/02/2017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C3D507B1-EF6B-4688-B4EB-276B35494DD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349465-389E-4D69-B8AD-3C3DB209B7DD}" type="datetimeFigureOut">
              <a:rPr lang="en-GB" smtClean="0"/>
              <a:pPr/>
              <a:t>23/02/2017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C3D507B1-EF6B-4688-B4EB-276B35494DD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A349465-389E-4D69-B8AD-3C3DB209B7DD}" type="datetimeFigureOut">
              <a:rPr lang="en-GB" smtClean="0"/>
              <a:pPr/>
              <a:t>23/02/2017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C3D507B1-EF6B-4688-B4EB-276B35494DD5}"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A349465-389E-4D69-B8AD-3C3DB209B7DD}" type="datetimeFigureOut">
              <a:rPr lang="en-GB" smtClean="0"/>
              <a:pPr/>
              <a:t>23/02/2017</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C3D507B1-EF6B-4688-B4EB-276B35494DD5}"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A349465-389E-4D69-B8AD-3C3DB209B7DD}" type="datetimeFigureOut">
              <a:rPr lang="en-GB" smtClean="0"/>
              <a:pPr/>
              <a:t>23/02/2017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D507B1-EF6B-4688-B4EB-276B35494DD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A349465-389E-4D69-B8AD-3C3DB209B7DD}" type="datetimeFigureOut">
              <a:rPr lang="en-GB" smtClean="0"/>
              <a:pPr/>
              <a:t>23/02/2017</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C3D507B1-EF6B-4688-B4EB-276B35494DD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A349465-389E-4D69-B8AD-3C3DB209B7DD}" type="datetimeFigureOut">
              <a:rPr lang="en-GB" smtClean="0"/>
              <a:pPr/>
              <a:t>23/02/2017</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C3D507B1-EF6B-4688-B4EB-276B35494DD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www.jstor.org/stable/638463" TargetMode="External"/><Relationship Id="rId2" Type="http://schemas.openxmlformats.org/officeDocument/2006/relationships/hyperlink" Target="http://www.jstor.org/stable/4436077" TargetMode="External"/><Relationship Id="rId1" Type="http://schemas.openxmlformats.org/officeDocument/2006/relationships/slideLayout" Target="../slideLayouts/slideLayout2.xml"/><Relationship Id="rId4" Type="http://schemas.openxmlformats.org/officeDocument/2006/relationships/hyperlink" Target="http://librarycatalogue.uwtsd.ac.uk/44WHELF_UWTSD_VU1:CSCOP_EVERYTHING:44UWTSD_ALMA511722712600024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Defenders, Conquerors </a:t>
            </a:r>
            <a:r>
              <a:rPr lang="en-GB"/>
              <a:t>and Vanquished</a:t>
            </a:r>
            <a:endParaRPr lang="en-GB" dirty="0"/>
          </a:p>
        </p:txBody>
      </p:sp>
      <p:sp>
        <p:nvSpPr>
          <p:cNvPr id="3" name="Subtitle 2"/>
          <p:cNvSpPr>
            <a:spLocks noGrp="1"/>
          </p:cNvSpPr>
          <p:nvPr>
            <p:ph type="subTitle" idx="1"/>
          </p:nvPr>
        </p:nvSpPr>
        <p:spPr/>
        <p:txBody>
          <a:bodyPr/>
          <a:lstStyle/>
          <a:p>
            <a:r>
              <a:rPr lang="en-GB" dirty="0"/>
              <a:t>Lecture 8: Antigonids and Macedon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Invasion of Egypt</a:t>
            </a:r>
          </a:p>
        </p:txBody>
      </p:sp>
      <p:sp>
        <p:nvSpPr>
          <p:cNvPr id="3" name="Content Placeholder 2"/>
          <p:cNvSpPr>
            <a:spLocks noGrp="1"/>
          </p:cNvSpPr>
          <p:nvPr>
            <p:ph sz="quarter" idx="1"/>
          </p:nvPr>
        </p:nvSpPr>
        <p:spPr/>
        <p:txBody>
          <a:bodyPr/>
          <a:lstStyle/>
          <a:p>
            <a:r>
              <a:rPr lang="en-US" dirty="0"/>
              <a:t>Winter 321/0</a:t>
            </a:r>
          </a:p>
          <a:p>
            <a:r>
              <a:rPr lang="en-US" dirty="0"/>
              <a:t>Fails to cross the Nile near Memphis</a:t>
            </a:r>
          </a:p>
          <a:p>
            <a:pPr lvl="1"/>
            <a:r>
              <a:rPr lang="en-US" dirty="0"/>
              <a:t>~2000 men drown</a:t>
            </a:r>
          </a:p>
          <a:p>
            <a:r>
              <a:rPr lang="en-US" dirty="0" err="1"/>
              <a:t>Perdikkas</a:t>
            </a:r>
            <a:r>
              <a:rPr lang="en-US" dirty="0"/>
              <a:t> assassinated by his commanding officers, who join Ptolemy</a:t>
            </a:r>
          </a:p>
          <a:p>
            <a:r>
              <a:rPr lang="en-US" dirty="0" err="1"/>
              <a:t>Eumenes</a:t>
            </a:r>
            <a:r>
              <a:rPr lang="en-US" dirty="0"/>
              <a:t> condemned to death</a:t>
            </a:r>
          </a:p>
          <a:p>
            <a:r>
              <a:rPr lang="en-US" dirty="0"/>
              <a:t>Kings are sent to Antipater who is moving towards Syria</a:t>
            </a:r>
          </a:p>
          <a:p>
            <a:pPr lvl="1"/>
            <a:endParaRPr lang="en-US" dirty="0"/>
          </a:p>
        </p:txBody>
      </p:sp>
    </p:spTree>
    <p:extLst>
      <p:ext uri="{BB962C8B-B14F-4D97-AF65-F5344CB8AC3E}">
        <p14:creationId xmlns:p14="http://schemas.microsoft.com/office/powerpoint/2010/main" val="4029763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Settlement at </a:t>
            </a:r>
            <a:r>
              <a:rPr lang="en-US" dirty="0" err="1"/>
              <a:t>Triparadeisos</a:t>
            </a:r>
            <a:endParaRPr lang="en-US" dirty="0"/>
          </a:p>
        </p:txBody>
      </p:sp>
      <p:sp>
        <p:nvSpPr>
          <p:cNvPr id="3" name="Content Placeholder 2"/>
          <p:cNvSpPr>
            <a:spLocks noGrp="1"/>
          </p:cNvSpPr>
          <p:nvPr>
            <p:ph sz="quarter" idx="1"/>
          </p:nvPr>
        </p:nvSpPr>
        <p:spPr/>
        <p:txBody>
          <a:bodyPr/>
          <a:lstStyle/>
          <a:p>
            <a:r>
              <a:rPr lang="en-US" dirty="0" err="1"/>
              <a:t>Antigonos</a:t>
            </a:r>
            <a:r>
              <a:rPr lang="en-US" dirty="0"/>
              <a:t> now “</a:t>
            </a:r>
            <a:r>
              <a:rPr lang="en-US" i="1" dirty="0" err="1"/>
              <a:t>Strategos</a:t>
            </a:r>
            <a:r>
              <a:rPr lang="en-US" dirty="0"/>
              <a:t> of Asia”</a:t>
            </a:r>
          </a:p>
          <a:p>
            <a:pPr lvl="2"/>
            <a:r>
              <a:rPr lang="en-US" dirty="0"/>
              <a:t>Marriage of </a:t>
            </a:r>
            <a:r>
              <a:rPr lang="en-US" dirty="0" err="1"/>
              <a:t>Phila</a:t>
            </a:r>
            <a:r>
              <a:rPr lang="en-US" dirty="0"/>
              <a:t> to </a:t>
            </a:r>
            <a:r>
              <a:rPr lang="en-US" dirty="0" err="1"/>
              <a:t>Demetrios</a:t>
            </a:r>
            <a:endParaRPr lang="en-US" dirty="0"/>
          </a:p>
          <a:p>
            <a:pPr lvl="2"/>
            <a:r>
              <a:rPr lang="en-US" dirty="0"/>
              <a:t>War against </a:t>
            </a:r>
            <a:r>
              <a:rPr lang="en-US" dirty="0" err="1"/>
              <a:t>Eumenes</a:t>
            </a:r>
            <a:endParaRPr lang="en-US" dirty="0"/>
          </a:p>
          <a:p>
            <a:r>
              <a:rPr lang="en-US" dirty="0"/>
              <a:t>Assassins of </a:t>
            </a:r>
            <a:r>
              <a:rPr lang="en-US" dirty="0" err="1"/>
              <a:t>Perdikkas</a:t>
            </a:r>
            <a:endParaRPr lang="en-US" dirty="0"/>
          </a:p>
          <a:p>
            <a:pPr lvl="1"/>
            <a:r>
              <a:rPr lang="en-US" dirty="0"/>
              <a:t>Seleucus – satrap of Babylon</a:t>
            </a:r>
          </a:p>
          <a:p>
            <a:pPr lvl="1"/>
            <a:r>
              <a:rPr lang="en-US" dirty="0" err="1"/>
              <a:t>Antigenes</a:t>
            </a:r>
            <a:r>
              <a:rPr lang="en-US" dirty="0"/>
              <a:t> – satrap </a:t>
            </a:r>
            <a:r>
              <a:rPr lang="en-US"/>
              <a:t>of Susiana</a:t>
            </a:r>
            <a:endParaRPr lang="en-US" dirty="0"/>
          </a:p>
          <a:p>
            <a:endParaRPr lang="en-US" dirty="0"/>
          </a:p>
        </p:txBody>
      </p:sp>
    </p:spTree>
    <p:extLst>
      <p:ext uri="{BB962C8B-B14F-4D97-AF65-F5344CB8AC3E}">
        <p14:creationId xmlns:p14="http://schemas.microsoft.com/office/powerpoint/2010/main" val="3005186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1026" name="Picture 2" descr="http://sitemaker.umich.edu/mladjov/files/diadokhoi320nbc.jpg"/>
          <p:cNvPicPr>
            <a:picLocks noChangeAspect="1" noChangeArrowheads="1"/>
          </p:cNvPicPr>
          <p:nvPr/>
        </p:nvPicPr>
        <p:blipFill>
          <a:blip r:embed="rId2" cstate="print"/>
          <a:srcRect/>
          <a:stretch>
            <a:fillRect/>
          </a:stretch>
        </p:blipFill>
        <p:spPr bwMode="auto">
          <a:xfrm>
            <a:off x="0" y="764704"/>
            <a:ext cx="9165019" cy="5688632"/>
          </a:xfrm>
          <a:prstGeom prst="rect">
            <a:avLst/>
          </a:prstGeom>
          <a:noFill/>
        </p:spPr>
      </p:pic>
    </p:spTree>
    <p:extLst>
      <p:ext uri="{BB962C8B-B14F-4D97-AF65-F5344CB8AC3E}">
        <p14:creationId xmlns:p14="http://schemas.microsoft.com/office/powerpoint/2010/main" val="4945689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endParaRPr lang="en-GB"/>
          </a:p>
        </p:txBody>
      </p:sp>
      <p:sp>
        <p:nvSpPr>
          <p:cNvPr id="3" name="Title 2"/>
          <p:cNvSpPr>
            <a:spLocks noGrp="1"/>
          </p:cNvSpPr>
          <p:nvPr>
            <p:ph type="title"/>
          </p:nvPr>
        </p:nvSpPr>
        <p:spPr/>
        <p:txBody>
          <a:bodyPr/>
          <a:lstStyle/>
          <a:p>
            <a:r>
              <a:rPr lang="en-GB" dirty="0" err="1"/>
              <a:t>Antiogonos</a:t>
            </a:r>
            <a:r>
              <a:rPr lang="en-GB" dirty="0"/>
              <a:t> </a:t>
            </a:r>
            <a:r>
              <a:rPr lang="en-GB" dirty="0" err="1"/>
              <a:t>Monopthalmos</a:t>
            </a:r>
            <a:endParaRPr lang="en-GB" dirty="0"/>
          </a:p>
        </p:txBody>
      </p:sp>
    </p:spTree>
    <p:extLst>
      <p:ext uri="{BB962C8B-B14F-4D97-AF65-F5344CB8AC3E}">
        <p14:creationId xmlns:p14="http://schemas.microsoft.com/office/powerpoint/2010/main" val="2268155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Settlement at </a:t>
            </a:r>
            <a:r>
              <a:rPr lang="en-US" dirty="0" err="1"/>
              <a:t>Triparadeisos</a:t>
            </a:r>
            <a:endParaRPr lang="en-US" dirty="0"/>
          </a:p>
        </p:txBody>
      </p:sp>
      <p:sp>
        <p:nvSpPr>
          <p:cNvPr id="3" name="Content Placeholder 2"/>
          <p:cNvSpPr>
            <a:spLocks noGrp="1"/>
          </p:cNvSpPr>
          <p:nvPr>
            <p:ph idx="1"/>
          </p:nvPr>
        </p:nvSpPr>
        <p:spPr/>
        <p:txBody>
          <a:bodyPr/>
          <a:lstStyle/>
          <a:p>
            <a:r>
              <a:rPr lang="en-US" dirty="0" err="1"/>
              <a:t>Antigonos</a:t>
            </a:r>
            <a:r>
              <a:rPr lang="en-US" dirty="0"/>
              <a:t> now “</a:t>
            </a:r>
            <a:r>
              <a:rPr lang="en-US" i="1" dirty="0" err="1"/>
              <a:t>Strategos</a:t>
            </a:r>
            <a:r>
              <a:rPr lang="en-US" dirty="0"/>
              <a:t> of Asia”</a:t>
            </a:r>
          </a:p>
          <a:p>
            <a:pPr lvl="2"/>
            <a:r>
              <a:rPr lang="en-US" dirty="0"/>
              <a:t>Marriage of </a:t>
            </a:r>
            <a:r>
              <a:rPr lang="en-US" dirty="0" err="1"/>
              <a:t>Phila</a:t>
            </a:r>
            <a:r>
              <a:rPr lang="en-US" dirty="0"/>
              <a:t> to </a:t>
            </a:r>
            <a:r>
              <a:rPr lang="en-US" dirty="0" err="1"/>
              <a:t>Demetrios</a:t>
            </a:r>
            <a:endParaRPr lang="en-US" dirty="0"/>
          </a:p>
          <a:p>
            <a:pPr lvl="2"/>
            <a:r>
              <a:rPr lang="en-US" dirty="0"/>
              <a:t>War against </a:t>
            </a:r>
            <a:r>
              <a:rPr lang="en-US" dirty="0" err="1"/>
              <a:t>Eumenes</a:t>
            </a:r>
            <a:endParaRPr lang="en-US" dirty="0"/>
          </a:p>
          <a:p>
            <a:pPr marL="0" indent="0">
              <a:buNone/>
            </a:pP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Eumenes</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a:t>320, April: </a:t>
            </a:r>
            <a:r>
              <a:rPr lang="en-GB" dirty="0" err="1"/>
              <a:t>Eumenes</a:t>
            </a:r>
            <a:r>
              <a:rPr lang="en-GB" dirty="0"/>
              <a:t> defeats </a:t>
            </a:r>
            <a:r>
              <a:rPr lang="en-GB" dirty="0" err="1"/>
              <a:t>Craterus</a:t>
            </a:r>
            <a:endParaRPr lang="en-GB" dirty="0"/>
          </a:p>
          <a:p>
            <a:r>
              <a:rPr lang="en-GB" dirty="0"/>
              <a:t>320, May: Death of </a:t>
            </a:r>
            <a:r>
              <a:rPr lang="en-GB" dirty="0" err="1"/>
              <a:t>Perdiccas</a:t>
            </a:r>
            <a:r>
              <a:rPr lang="en-GB" dirty="0"/>
              <a:t>; Conference of </a:t>
            </a:r>
            <a:r>
              <a:rPr lang="en-GB" dirty="0" err="1"/>
              <a:t>Triparadisus</a:t>
            </a:r>
            <a:r>
              <a:rPr lang="en-GB" dirty="0"/>
              <a:t>; end of First </a:t>
            </a:r>
            <a:r>
              <a:rPr lang="en-GB" dirty="0" err="1"/>
              <a:t>Diadoch</a:t>
            </a:r>
            <a:r>
              <a:rPr lang="en-GB" dirty="0"/>
              <a:t> War; </a:t>
            </a:r>
            <a:r>
              <a:rPr lang="en-GB" dirty="0" err="1"/>
              <a:t>Antigonus</a:t>
            </a:r>
            <a:r>
              <a:rPr lang="en-GB" dirty="0"/>
              <a:t> made supreme commander of the Macedonian forces in Asia; his task is to defeat </a:t>
            </a:r>
            <a:r>
              <a:rPr lang="en-GB" dirty="0" err="1"/>
              <a:t>Eumenes</a:t>
            </a:r>
            <a:endParaRPr lang="en-GB" dirty="0"/>
          </a:p>
          <a:p>
            <a:r>
              <a:rPr lang="en-GB" dirty="0"/>
              <a:t>319: </a:t>
            </a:r>
            <a:r>
              <a:rPr lang="en-GB" dirty="0" err="1"/>
              <a:t>Antigonus</a:t>
            </a:r>
            <a:r>
              <a:rPr lang="en-GB" dirty="0"/>
              <a:t> besieges </a:t>
            </a:r>
            <a:r>
              <a:rPr lang="en-GB" dirty="0" err="1"/>
              <a:t>Eumenes</a:t>
            </a:r>
            <a:r>
              <a:rPr lang="en-GB" dirty="0"/>
              <a:t> at Nora </a:t>
            </a:r>
          </a:p>
          <a:p>
            <a:r>
              <a:rPr lang="en-GB" dirty="0"/>
              <a:t>318: Outbreak of the Second </a:t>
            </a:r>
            <a:r>
              <a:rPr lang="en-GB" dirty="0" err="1"/>
              <a:t>Diadoch</a:t>
            </a:r>
            <a:r>
              <a:rPr lang="en-GB" dirty="0"/>
              <a:t> War (</a:t>
            </a:r>
            <a:r>
              <a:rPr lang="en-GB" dirty="0" err="1"/>
              <a:t>Polyperchon</a:t>
            </a:r>
            <a:r>
              <a:rPr lang="en-GB" dirty="0"/>
              <a:t> and </a:t>
            </a:r>
            <a:r>
              <a:rPr lang="en-GB" dirty="0" err="1"/>
              <a:t>Eumenes</a:t>
            </a:r>
            <a:r>
              <a:rPr lang="en-GB" dirty="0"/>
              <a:t> against </a:t>
            </a:r>
            <a:r>
              <a:rPr lang="en-GB" dirty="0" err="1"/>
              <a:t>Antigonus</a:t>
            </a:r>
            <a:r>
              <a:rPr lang="en-GB" dirty="0"/>
              <a:t> and </a:t>
            </a:r>
            <a:r>
              <a:rPr lang="en-GB" dirty="0" err="1"/>
              <a:t>Cassander</a:t>
            </a:r>
            <a:r>
              <a:rPr lang="en-GB" dirty="0"/>
              <a:t>, son of Antipater)</a:t>
            </a:r>
          </a:p>
          <a:p>
            <a:r>
              <a:rPr lang="en-GB" dirty="0"/>
              <a:t>317: </a:t>
            </a:r>
            <a:r>
              <a:rPr lang="en-GB" dirty="0" err="1"/>
              <a:t>Antigonus</a:t>
            </a:r>
            <a:r>
              <a:rPr lang="en-GB" dirty="0"/>
              <a:t> pursues </a:t>
            </a:r>
            <a:r>
              <a:rPr lang="en-GB" dirty="0" err="1"/>
              <a:t>Eumenes</a:t>
            </a:r>
            <a:r>
              <a:rPr lang="en-GB" dirty="0"/>
              <a:t> to </a:t>
            </a:r>
            <a:r>
              <a:rPr lang="en-GB" dirty="0" err="1"/>
              <a:t>Gabae</a:t>
            </a:r>
            <a:r>
              <a:rPr lang="en-GB" dirty="0"/>
              <a:t>; </a:t>
            </a:r>
            <a:r>
              <a:rPr lang="en-GB" dirty="0" err="1"/>
              <a:t>Eumenes</a:t>
            </a:r>
            <a:r>
              <a:rPr lang="en-GB" dirty="0"/>
              <a:t> uses the cult for Alexander to gain support</a:t>
            </a:r>
          </a:p>
        </p:txBody>
      </p:sp>
    </p:spTree>
    <p:extLst>
      <p:ext uri="{BB962C8B-B14F-4D97-AF65-F5344CB8AC3E}">
        <p14:creationId xmlns:p14="http://schemas.microsoft.com/office/powerpoint/2010/main" val="11430180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1026" name="Picture 2" descr="http://sitemaker.umich.edu/mladjov/files/diadokhoi320nbc.jpg"/>
          <p:cNvPicPr>
            <a:picLocks noChangeAspect="1" noChangeArrowheads="1"/>
          </p:cNvPicPr>
          <p:nvPr/>
        </p:nvPicPr>
        <p:blipFill>
          <a:blip r:embed="rId2" cstate="print"/>
          <a:srcRect/>
          <a:stretch>
            <a:fillRect/>
          </a:stretch>
        </p:blipFill>
        <p:spPr bwMode="auto">
          <a:xfrm>
            <a:off x="0" y="764704"/>
            <a:ext cx="9165019" cy="5688632"/>
          </a:xfrm>
          <a:prstGeom prst="rect">
            <a:avLst/>
          </a:prstGeom>
          <a:noFill/>
        </p:spPr>
      </p:pic>
    </p:spTree>
    <p:extLst>
      <p:ext uri="{BB962C8B-B14F-4D97-AF65-F5344CB8AC3E}">
        <p14:creationId xmlns:p14="http://schemas.microsoft.com/office/powerpoint/2010/main" val="1383345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Antigonos</a:t>
            </a:r>
            <a:r>
              <a:rPr lang="en-GB" dirty="0"/>
              <a:t> and </a:t>
            </a:r>
            <a:r>
              <a:rPr lang="en-GB" dirty="0" err="1"/>
              <a:t>Eumenes</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55000" lnSpcReduction="20000"/>
          </a:bodyPr>
          <a:lstStyle/>
          <a:p>
            <a:pPr marL="0" indent="450850">
              <a:buNone/>
            </a:pPr>
            <a:r>
              <a:rPr lang="en-GB" dirty="0"/>
              <a:t>Silence was made, and standing on an eminence he stretched forth his hands, bound as they were, and said: “What trophy, O ye basest of Macedonians, could Antigonus have so much desired to set up over your defeat, as this which ye yourselves are now erecting by delivering up your general as a prisoner? It is not a dreadful thing, then, that in the hour of your victory ye should acknowledge yourselves defeated for the sake of your baggage, implying that victory lies in your possessions and not in your arms, but ye must also send your leader as a ransom for that baggage.  As for me, then, ye lead me away undefeated, a victor over my enemies, a victim of my fellow-soldiers; but as for you, by Zeus the god of armies and by the gods who hallow oaths, I bid you slay me here with your own hands. Even should I be slain yonder, it will be wholly your work. Nor will Antigonus find any fault; for he wants a dead and not a living </a:t>
            </a:r>
            <a:r>
              <a:rPr lang="en-GB" dirty="0" err="1"/>
              <a:t>Eumenes</a:t>
            </a:r>
            <a:r>
              <a:rPr lang="en-GB" dirty="0"/>
              <a:t>. And if ye would spare your own hands, one of mine, if released, will suffice to do the business. And if ye cannot trust me with a sword, cast me under the feet of your elephants, all bound as I am. If ye do this, I will absolve you from your guilt towards me, holding that ye have shown yourselves most just and righteous in your dealings with your own general.” </a:t>
            </a:r>
          </a:p>
          <a:p>
            <a:pPr marL="0" indent="450850">
              <a:buNone/>
            </a:pPr>
            <a:r>
              <a:rPr lang="en-GB" dirty="0"/>
              <a:t>As </a:t>
            </a:r>
            <a:r>
              <a:rPr lang="en-GB" dirty="0" err="1"/>
              <a:t>Eumenes</a:t>
            </a:r>
            <a:r>
              <a:rPr lang="en-GB" dirty="0"/>
              <a:t> said this, the rest of the throng was overwhelmed with sorrow, and some wept, but the Silver-shields shouted to lead him along and pay no attention to his babbling; for it was not so dreadful a thing, they said, that a pest from the </a:t>
            </a:r>
            <a:r>
              <a:rPr lang="en-GB" dirty="0" err="1"/>
              <a:t>Chersonesus</a:t>
            </a:r>
            <a:r>
              <a:rPr lang="en-GB" dirty="0"/>
              <a:t> should come to grief for having harassed Macedonians with infinite wars, as that the best of the soldiers of Philip and Alexander, after all their toils, should in their old age be robbed of their rewards and get their support from others, and that their wives should be spending the third night now in the arms of their enemies. At the same time they led him along at a quickened pace.</a:t>
            </a:r>
          </a:p>
          <a:p>
            <a:pPr marL="0" indent="450850" algn="r">
              <a:buNone/>
            </a:pPr>
            <a:r>
              <a:rPr lang="en-GB" dirty="0"/>
              <a:t>Plutarch </a:t>
            </a:r>
            <a:r>
              <a:rPr lang="en-GB" i="1" dirty="0"/>
              <a:t>Life of </a:t>
            </a:r>
            <a:r>
              <a:rPr lang="en-GB" i="1" dirty="0" err="1"/>
              <a:t>Eumenes</a:t>
            </a:r>
            <a:r>
              <a:rPr lang="en-GB" i="1" dirty="0"/>
              <a:t> </a:t>
            </a:r>
            <a:r>
              <a:rPr lang="en-GB" dirty="0"/>
              <a:t>17-18</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Antigonos</a:t>
            </a:r>
            <a:r>
              <a:rPr lang="en-GB" dirty="0"/>
              <a:t> in Asia</a:t>
            </a:r>
          </a:p>
        </p:txBody>
      </p:sp>
      <p:sp>
        <p:nvSpPr>
          <p:cNvPr id="3" name="Content Placeholder 2"/>
          <p:cNvSpPr>
            <a:spLocks noGrp="1"/>
          </p:cNvSpPr>
          <p:nvPr>
            <p:ph sz="quarter" idx="1"/>
          </p:nvPr>
        </p:nvSpPr>
        <p:spPr>
          <a:xfrm>
            <a:off x="612648" y="1600200"/>
            <a:ext cx="8153400" cy="5789240"/>
          </a:xfrm>
        </p:spPr>
        <p:txBody>
          <a:bodyPr>
            <a:normAutofit fontScale="70000" lnSpcReduction="20000"/>
          </a:bodyPr>
          <a:lstStyle/>
          <a:p>
            <a:pPr marL="0" indent="0">
              <a:buNone/>
            </a:pPr>
            <a:r>
              <a:rPr lang="en-GB" dirty="0"/>
              <a:t>When this year had passed, </a:t>
            </a:r>
            <a:r>
              <a:rPr lang="en-GB" dirty="0" err="1"/>
              <a:t>Praxibulus</a:t>
            </a:r>
            <a:r>
              <a:rPr lang="en-GB" dirty="0"/>
              <a:t> was archon at Athens and in Rome </a:t>
            </a:r>
            <a:r>
              <a:rPr lang="en-GB" dirty="0" err="1"/>
              <a:t>Nautius</a:t>
            </a:r>
            <a:r>
              <a:rPr lang="en-GB" dirty="0"/>
              <a:t> </a:t>
            </a:r>
            <a:r>
              <a:rPr lang="en-GB" dirty="0" err="1"/>
              <a:t>Spurius</a:t>
            </a:r>
            <a:r>
              <a:rPr lang="en-GB" dirty="0"/>
              <a:t> and Marcus </a:t>
            </a:r>
            <a:r>
              <a:rPr lang="en-GB" dirty="0" err="1"/>
              <a:t>Poplius</a:t>
            </a:r>
            <a:r>
              <a:rPr lang="en-GB" dirty="0"/>
              <a:t> were consuls. While these held office Antigonus left </a:t>
            </a:r>
            <a:r>
              <a:rPr lang="en-GB" dirty="0" err="1"/>
              <a:t>Aspisas</a:t>
            </a:r>
            <a:r>
              <a:rPr lang="en-GB" dirty="0"/>
              <a:t>, a native, as satrap of </a:t>
            </a:r>
            <a:r>
              <a:rPr lang="en-GB" dirty="0" err="1"/>
              <a:t>Susianê</a:t>
            </a:r>
            <a:r>
              <a:rPr lang="en-GB" dirty="0"/>
              <a:t>, while he himself, having decided to convey all the money to the sea, prepared wagons and camels and, taking the treasure, set out for Babylonia with the army. In twenty-two days he arrived in Babylon, and </a:t>
            </a:r>
            <a:r>
              <a:rPr lang="en-GB" dirty="0" err="1"/>
              <a:t>Seleucus</a:t>
            </a:r>
            <a:r>
              <a:rPr lang="en-GB" dirty="0"/>
              <a:t>, the satrap of the country, honoured him with gifts suitable for a king and feasted the whole army. When Antigonus, however, demanded an accounting for the revenues, </a:t>
            </a:r>
            <a:r>
              <a:rPr lang="en-GB" dirty="0" err="1"/>
              <a:t>Seleucus</a:t>
            </a:r>
            <a:r>
              <a:rPr lang="en-GB" dirty="0"/>
              <a:t> answered that he was not bound to undergo a public investigation of his administration of this country which the Macedonians had given him in recognition of his services rendered while Alexander was alive. As the dispute grew more serious each day, </a:t>
            </a:r>
            <a:r>
              <a:rPr lang="en-GB" dirty="0" err="1"/>
              <a:t>Seleucus</a:t>
            </a:r>
            <a:r>
              <a:rPr lang="en-GB" dirty="0"/>
              <a:t>, reasoning from the fate of </a:t>
            </a:r>
            <a:r>
              <a:rPr lang="en-GB" dirty="0" err="1"/>
              <a:t>Pithon</a:t>
            </a:r>
            <a:r>
              <a:rPr lang="en-GB" dirty="0"/>
              <a:t>, feared that Antigonus would some day seize a pretext and undertake to destroy him; for Antigonus seemed eager to put out of the way all of his associates who were of high rank and were capable of claiming a share in the government. Therefore to avoid this, he escaped with fifty horsemen, intending to retire into Egypt to Ptolemy; for word had spread abroad of Ptolemy's kindness and of his cordiality and friendliness toward those who fled to him.</a:t>
            </a:r>
          </a:p>
          <a:p>
            <a:pPr marL="0" indent="0" algn="r">
              <a:buNone/>
            </a:pPr>
            <a:r>
              <a:rPr lang="en-GB" dirty="0" err="1"/>
              <a:t>Diodorus</a:t>
            </a:r>
            <a:r>
              <a:rPr lang="en-GB" dirty="0"/>
              <a:t> 19.55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 Situation in Greece</a:t>
            </a:r>
          </a:p>
        </p:txBody>
      </p:sp>
      <p:sp>
        <p:nvSpPr>
          <p:cNvPr id="3" name="Content Placeholder 2"/>
          <p:cNvSpPr>
            <a:spLocks noGrp="1"/>
          </p:cNvSpPr>
          <p:nvPr>
            <p:ph sz="quarter" idx="1"/>
          </p:nvPr>
        </p:nvSpPr>
        <p:spPr>
          <a:xfrm>
            <a:off x="612648" y="1600200"/>
            <a:ext cx="8153400" cy="5257800"/>
          </a:xfrm>
        </p:spPr>
        <p:txBody>
          <a:bodyPr>
            <a:normAutofit fontScale="77500" lnSpcReduction="20000"/>
          </a:bodyPr>
          <a:lstStyle/>
          <a:p>
            <a:pPr marL="0" indent="0">
              <a:buNone/>
            </a:pPr>
            <a:r>
              <a:rPr lang="en-GB" dirty="0"/>
              <a:t>Antigonus, after </a:t>
            </a:r>
            <a:r>
              <a:rPr lang="en-GB" dirty="0" err="1"/>
              <a:t>Polyperchon's</a:t>
            </a:r>
            <a:r>
              <a:rPr lang="en-GB" dirty="0"/>
              <a:t> son Alexander had come to him, made a pact of friendship with him, and then, calling a general assembly of the soldiers and of the aliens who were dwelling there, laid charges against </a:t>
            </a:r>
            <a:r>
              <a:rPr lang="en-GB" dirty="0" err="1"/>
              <a:t>Cassander</a:t>
            </a:r>
            <a:r>
              <a:rPr lang="en-GB" dirty="0"/>
              <a:t>, bringing forward the murder of </a:t>
            </a:r>
            <a:r>
              <a:rPr lang="en-GB" dirty="0" err="1"/>
              <a:t>Olympias</a:t>
            </a:r>
            <a:r>
              <a:rPr lang="en-GB" dirty="0"/>
              <a:t> and the treatment of </a:t>
            </a:r>
            <a:r>
              <a:rPr lang="en-GB" dirty="0" err="1"/>
              <a:t>Roxanê</a:t>
            </a:r>
            <a:r>
              <a:rPr lang="en-GB" dirty="0"/>
              <a:t> and the king. Moreover, he said that </a:t>
            </a:r>
            <a:r>
              <a:rPr lang="en-GB" dirty="0" err="1"/>
              <a:t>Cassander</a:t>
            </a:r>
            <a:r>
              <a:rPr lang="en-GB" dirty="0"/>
              <a:t> had married </a:t>
            </a:r>
            <a:r>
              <a:rPr lang="en-GB" dirty="0" err="1"/>
              <a:t>Thessalonicê</a:t>
            </a:r>
            <a:r>
              <a:rPr lang="en-GB" dirty="0"/>
              <a:t> by force, and was clearly trying to establish his own claim to the Macedonian throne; and also that, although the </a:t>
            </a:r>
            <a:r>
              <a:rPr lang="en-GB" dirty="0" err="1"/>
              <a:t>Olynthians</a:t>
            </a:r>
            <a:r>
              <a:rPr lang="en-GB" dirty="0"/>
              <a:t> were very bitter enemies of the Macedonians, </a:t>
            </a:r>
            <a:r>
              <a:rPr lang="en-GB" dirty="0" err="1"/>
              <a:t>Cassander</a:t>
            </a:r>
            <a:r>
              <a:rPr lang="en-GB" dirty="0"/>
              <a:t> had re-established them in a city called by his own name and had rebuilt Thebes, which had been razed by the Macedonians. When the crowd showed that it shared his wrath, he introduced a decree according to the terms of which it was voted that </a:t>
            </a:r>
            <a:r>
              <a:rPr lang="en-GB" dirty="0" err="1"/>
              <a:t>Cassander</a:t>
            </a:r>
            <a:r>
              <a:rPr lang="en-GB" dirty="0"/>
              <a:t> was to be an enemy unless he destroyed these cities again, released the king and his mother </a:t>
            </a:r>
            <a:r>
              <a:rPr lang="en-GB" dirty="0" err="1"/>
              <a:t>Roxanê</a:t>
            </a:r>
            <a:r>
              <a:rPr lang="en-GB" dirty="0"/>
              <a:t> from imprisonment and restored them to the Macedonians, and, in general, yielded obedience to Antigonus the duly established general who had succeeded to the guardianship of the throne.</a:t>
            </a:r>
          </a:p>
          <a:p>
            <a:pPr marL="0" indent="0" algn="r">
              <a:buNone/>
            </a:pPr>
            <a:r>
              <a:rPr lang="en-GB" dirty="0" err="1"/>
              <a:t>Diodorus</a:t>
            </a:r>
            <a:r>
              <a:rPr lang="en-GB" dirty="0"/>
              <a:t> 19.61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Freedom of the Greeks</a:t>
            </a:r>
          </a:p>
        </p:txBody>
      </p:sp>
      <p:sp>
        <p:nvSpPr>
          <p:cNvPr id="3" name="Content Placeholder 2"/>
          <p:cNvSpPr>
            <a:spLocks noGrp="1"/>
          </p:cNvSpPr>
          <p:nvPr>
            <p:ph sz="quarter" idx="1"/>
          </p:nvPr>
        </p:nvSpPr>
        <p:spPr>
          <a:xfrm>
            <a:off x="612648" y="1600200"/>
            <a:ext cx="8153400" cy="5257800"/>
          </a:xfrm>
        </p:spPr>
        <p:txBody>
          <a:bodyPr>
            <a:normAutofit fontScale="92500"/>
          </a:bodyPr>
          <a:lstStyle/>
          <a:p>
            <a:pPr marL="0" indent="361950">
              <a:buNone/>
            </a:pPr>
            <a:r>
              <a:rPr lang="en-GB" dirty="0"/>
              <a:t>It was also stated that all the Greeks were free, not subject to foreign garrisons, and autonomous. When the soldiers had voted in favour of these measures, Antigonus sent men in every direction to carry the decree, for he believed that through their hope of freedom he would gain the Greeks as eager participants with him in the war, and that the generals and satraps in the upper satrapies, who had suspected that he was determined to depose the kings who inherited from Alexander, would, if he publicly took upon himself the war in their behalf, all change their minds and promptly obey his orders.</a:t>
            </a:r>
          </a:p>
          <a:p>
            <a:pPr algn="r">
              <a:buNone/>
            </a:pPr>
            <a:r>
              <a:rPr lang="en-GB" dirty="0" err="1"/>
              <a:t>Diodorus</a:t>
            </a:r>
            <a:r>
              <a:rPr lang="en-GB" dirty="0"/>
              <a:t> 19.61</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Demetrius</a:t>
            </a:r>
          </a:p>
        </p:txBody>
      </p:sp>
      <p:sp>
        <p:nvSpPr>
          <p:cNvPr id="3" name="Content Placeholder 2"/>
          <p:cNvSpPr>
            <a:spLocks noGrp="1"/>
          </p:cNvSpPr>
          <p:nvPr>
            <p:ph sz="quarter" idx="1"/>
          </p:nvPr>
        </p:nvSpPr>
        <p:spPr>
          <a:xfrm>
            <a:off x="612648" y="1600200"/>
            <a:ext cx="8153400" cy="5257800"/>
          </a:xfrm>
        </p:spPr>
        <p:txBody>
          <a:bodyPr>
            <a:noAutofit/>
          </a:bodyPr>
          <a:lstStyle/>
          <a:p>
            <a:pPr marL="0" indent="271463">
              <a:buNone/>
            </a:pPr>
            <a:r>
              <a:rPr lang="en-GB" sz="2100" dirty="0"/>
              <a:t>Moreover, he was outstanding both in beauty and in stature, and also when clad in royal armour he had great distinction and struck men with awe, whereby he created great expectations in the multitude. Furthermore, there was in him a certain gentleness becoming to a youthful king, which won for him the devotion of all, so that even those outside the ranks ran together to hear him, feeling sympathetic anxiety on account of his youth and the critical struggle that impended. For he was about to fight a decisive battle not only against more numerous forces, but also against generals who were almost the greatest, Ptolemy and </a:t>
            </a:r>
            <a:r>
              <a:rPr lang="en-GB" sz="2100" dirty="0" err="1"/>
              <a:t>Seleucus</a:t>
            </a:r>
            <a:r>
              <a:rPr lang="en-GB" sz="2100" dirty="0"/>
              <a:t>. Indeed, these generals, who had taken part with Alexander in all his wars and had often led armies independently, were unconquered up to this time.  At all events, Demetrius, after encouraging the crowd with words suitable to the occasion and promising to give gifts to them as they were deserved and to yield the booty to the soldiers, drew up his army for the battle.</a:t>
            </a:r>
          </a:p>
          <a:p>
            <a:pPr marL="0" indent="271463" algn="r">
              <a:buNone/>
            </a:pPr>
            <a:r>
              <a:rPr lang="en-GB" sz="2100" dirty="0" err="1"/>
              <a:t>Diodorus</a:t>
            </a:r>
            <a:r>
              <a:rPr lang="en-GB" sz="2100" dirty="0"/>
              <a:t> 19.81</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Syria and Babylon</a:t>
            </a:r>
          </a:p>
        </p:txBody>
      </p:sp>
      <p:sp>
        <p:nvSpPr>
          <p:cNvPr id="3" name="Content Placeholder 2"/>
          <p:cNvSpPr>
            <a:spLocks noGrp="1"/>
          </p:cNvSpPr>
          <p:nvPr>
            <p:ph sz="quarter" idx="1"/>
          </p:nvPr>
        </p:nvSpPr>
        <p:spPr/>
        <p:txBody>
          <a:bodyPr/>
          <a:lstStyle/>
          <a:p>
            <a:r>
              <a:rPr lang="en-GB" dirty="0"/>
              <a:t>Demetrius is defeated by Ptolemy and </a:t>
            </a:r>
            <a:r>
              <a:rPr lang="en-GB" dirty="0" err="1"/>
              <a:t>Seleucus</a:t>
            </a:r>
            <a:r>
              <a:rPr lang="en-GB" dirty="0"/>
              <a:t> at the battle of Gaza (312)</a:t>
            </a:r>
          </a:p>
          <a:p>
            <a:r>
              <a:rPr lang="en-GB" dirty="0"/>
              <a:t>Ptolemy gives </a:t>
            </a:r>
            <a:r>
              <a:rPr lang="en-GB" dirty="0" err="1"/>
              <a:t>Seleucus</a:t>
            </a:r>
            <a:r>
              <a:rPr lang="en-GB" dirty="0"/>
              <a:t> 1,000 troops and money </a:t>
            </a:r>
          </a:p>
          <a:p>
            <a:r>
              <a:rPr lang="en-GB" dirty="0" err="1"/>
              <a:t>Seleucus</a:t>
            </a:r>
            <a:r>
              <a:rPr lang="en-GB" dirty="0"/>
              <a:t> retakes Babylon</a:t>
            </a:r>
          </a:p>
          <a:p>
            <a:pPr marL="0" indent="271463">
              <a:buNone/>
            </a:pPr>
            <a:r>
              <a:rPr lang="en-GB" dirty="0"/>
              <a:t>In Asia, after the defeat of Demetrius at Gaza in Syria, </a:t>
            </a:r>
            <a:r>
              <a:rPr lang="en-GB" dirty="0" err="1"/>
              <a:t>Seleucus</a:t>
            </a:r>
            <a:r>
              <a:rPr lang="en-GB" dirty="0"/>
              <a:t>, receiving from Ptolemy no more than eight hundred foot soldiers and about two hundred horse, set out for Babylon. </a:t>
            </a:r>
          </a:p>
          <a:p>
            <a:pPr marL="0" indent="271463" algn="r">
              <a:buNone/>
            </a:pPr>
            <a:r>
              <a:rPr lang="en-GB" dirty="0" err="1"/>
              <a:t>Diodorus</a:t>
            </a:r>
            <a:r>
              <a:rPr lang="en-GB" dirty="0"/>
              <a:t> 19.90</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Re-conquest of Syria</a:t>
            </a:r>
          </a:p>
        </p:txBody>
      </p:sp>
      <p:sp>
        <p:nvSpPr>
          <p:cNvPr id="3" name="Content Placeholder 2"/>
          <p:cNvSpPr>
            <a:spLocks noGrp="1"/>
          </p:cNvSpPr>
          <p:nvPr>
            <p:ph sz="quarter" idx="1"/>
          </p:nvPr>
        </p:nvSpPr>
        <p:spPr>
          <a:xfrm>
            <a:off x="612648" y="1600200"/>
            <a:ext cx="8153400" cy="5257800"/>
          </a:xfrm>
        </p:spPr>
        <p:txBody>
          <a:bodyPr>
            <a:normAutofit fontScale="70000" lnSpcReduction="20000"/>
          </a:bodyPr>
          <a:lstStyle/>
          <a:p>
            <a:pPr marL="0" indent="271463">
              <a:buNone/>
            </a:pPr>
            <a:r>
              <a:rPr lang="en-GB" dirty="0"/>
              <a:t>Antigonus chanced to be in </a:t>
            </a:r>
            <a:r>
              <a:rPr lang="en-GB" dirty="0" err="1"/>
              <a:t>Celaenae</a:t>
            </a:r>
            <a:r>
              <a:rPr lang="en-GB" dirty="0"/>
              <a:t> in Phrygia; and, on receiving the letter, he rejoiced greatly that his son, young as he was, seemed to have got out of his difficulties by himself and to have shown himself worthy to be a king. He himself with his army set out from Phrygia, crossed the Taurus, and within a few days joined Demetrius. Ptolemy, however, on hearing of the arrival of Antigonus, called together his leaders and friends and took counsel with them whether it was better to remain and reach a final decision in Syria or to withdraw to Egypt and carry on the war from there as he had formerly done against </a:t>
            </a:r>
            <a:r>
              <a:rPr lang="en-GB" dirty="0" err="1"/>
              <a:t>Perdiccas</a:t>
            </a:r>
            <a:r>
              <a:rPr lang="en-GB" dirty="0"/>
              <a:t>. Now all advised him not to risk a battle against an army that was many times stronger and had a larger number of elephants as well as against an unconquered general; for, they said, it would be much easier for him to settle the war in Egypt where he had plenty of supplies and could trust to the difficulty of the terrain. Deciding, therefore, to leave Syria, he razed the most noteworthy of the cities that he had captured: </a:t>
            </a:r>
            <a:r>
              <a:rPr lang="en-GB" dirty="0" err="1"/>
              <a:t>Akê</a:t>
            </a:r>
            <a:r>
              <a:rPr lang="en-GB" dirty="0"/>
              <a:t> in Phoenician Syria, and </a:t>
            </a:r>
            <a:r>
              <a:rPr lang="en-GB" dirty="0" err="1"/>
              <a:t>Ioppê</a:t>
            </a:r>
            <a:r>
              <a:rPr lang="en-GB" dirty="0"/>
              <a:t>, Samaria, and Gaza in Syria; then he himself, taking the army and what of the booty it was possible to drive or carry, returned into Egypt. Now that Antigonus without a fight had gained possession of all Syria and Phoenicia, he desired to make a campaign against the land of the Arabs who are called </a:t>
            </a:r>
            <a:r>
              <a:rPr lang="en-GB" dirty="0" err="1"/>
              <a:t>Nabataeans</a:t>
            </a:r>
            <a:endParaRPr lang="en-GB" dirty="0"/>
          </a:p>
          <a:p>
            <a:pPr marL="0" indent="271463" algn="r">
              <a:buNone/>
            </a:pPr>
            <a:r>
              <a:rPr lang="en-GB" dirty="0" err="1"/>
              <a:t>Diodorus</a:t>
            </a:r>
            <a:r>
              <a:rPr lang="en-GB" dirty="0"/>
              <a:t> 19.93-4</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new peace</a:t>
            </a:r>
          </a:p>
        </p:txBody>
      </p:sp>
      <p:sp>
        <p:nvSpPr>
          <p:cNvPr id="3" name="Content Placeholder 2"/>
          <p:cNvSpPr>
            <a:spLocks noGrp="1"/>
          </p:cNvSpPr>
          <p:nvPr>
            <p:ph sz="quarter" idx="1"/>
          </p:nvPr>
        </p:nvSpPr>
        <p:spPr>
          <a:xfrm>
            <a:off x="612648" y="1600200"/>
            <a:ext cx="8153400" cy="4997152"/>
          </a:xfrm>
        </p:spPr>
        <p:txBody>
          <a:bodyPr>
            <a:normAutofit lnSpcReduction="10000"/>
          </a:bodyPr>
          <a:lstStyle/>
          <a:p>
            <a:pPr marL="0" indent="271463">
              <a:buNone/>
            </a:pPr>
            <a:r>
              <a:rPr lang="en-GB" dirty="0"/>
              <a:t>While these held office, </a:t>
            </a:r>
            <a:r>
              <a:rPr lang="en-GB" dirty="0" err="1"/>
              <a:t>Cassander</a:t>
            </a:r>
            <a:r>
              <a:rPr lang="en-GB" dirty="0"/>
              <a:t>, Ptolemy, and Lysimachus came to terms with Antigonus and made a treaty. In this it was provided that </a:t>
            </a:r>
            <a:r>
              <a:rPr lang="en-GB" dirty="0" err="1"/>
              <a:t>Cassander</a:t>
            </a:r>
            <a:r>
              <a:rPr lang="en-GB" dirty="0"/>
              <a:t> be general of Europe until Alexander, the son of </a:t>
            </a:r>
            <a:r>
              <a:rPr lang="en-GB" dirty="0" err="1"/>
              <a:t>Roxanê</a:t>
            </a:r>
            <a:r>
              <a:rPr lang="en-GB" dirty="0"/>
              <a:t>, should come of age; that Lysimachus rule Thrace, and that Ptolemy rule Egypt and the cities adjacent thereto in Libya and Arabia; that Antigonus have first place in all Asia; and that the Greeks be autonomous. However, they did not abide by these agreements but each of them, putting forward plausible excuses, kept seeking to increase his own power. </a:t>
            </a:r>
          </a:p>
          <a:p>
            <a:pPr algn="r">
              <a:buNone/>
            </a:pPr>
            <a:r>
              <a:rPr lang="en-GB" dirty="0" err="1"/>
              <a:t>Diodorus</a:t>
            </a:r>
            <a:r>
              <a:rPr lang="en-GB" dirty="0"/>
              <a:t> 19.105</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http://sitemaker.umich.edu/mladjov/files/diadokhoi315nbc.jpg"/>
          <p:cNvPicPr>
            <a:picLocks noGrp="1" noChangeAspect="1" noChangeArrowheads="1"/>
          </p:cNvPicPr>
          <p:nvPr>
            <p:ph sz="quarter" idx="1"/>
          </p:nvPr>
        </p:nvPicPr>
        <p:blipFill>
          <a:blip r:embed="rId2" cstate="print"/>
          <a:srcRect/>
          <a:stretch>
            <a:fillRect/>
          </a:stretch>
        </p:blipFill>
        <p:spPr bwMode="auto">
          <a:xfrm>
            <a:off x="0" y="404664"/>
            <a:ext cx="9144000" cy="5675586"/>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end of the </a:t>
            </a:r>
            <a:r>
              <a:rPr lang="en-GB" dirty="0" err="1"/>
              <a:t>Argeads</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85000" lnSpcReduction="20000"/>
          </a:bodyPr>
          <a:lstStyle/>
          <a:p>
            <a:pPr marL="0" indent="180975">
              <a:buNone/>
            </a:pPr>
            <a:r>
              <a:rPr lang="en-GB" dirty="0"/>
              <a:t>Now </a:t>
            </a:r>
            <a:r>
              <a:rPr lang="en-GB" dirty="0" err="1"/>
              <a:t>Cassander</a:t>
            </a:r>
            <a:r>
              <a:rPr lang="en-GB" dirty="0"/>
              <a:t> perceived that Alexander, the son of </a:t>
            </a:r>
            <a:r>
              <a:rPr lang="en-GB" dirty="0" err="1"/>
              <a:t>Roxanê</a:t>
            </a:r>
            <a:r>
              <a:rPr lang="en-GB" dirty="0"/>
              <a:t>, was growing up and that word was being spread throughout Macedonia by certain men that it was fitting to release the boy from custody and give him his father's kingdom; and, fearing for himself, he instructed </a:t>
            </a:r>
            <a:r>
              <a:rPr lang="en-GB" dirty="0" err="1"/>
              <a:t>Glaucias</a:t>
            </a:r>
            <a:r>
              <a:rPr lang="en-GB" dirty="0"/>
              <a:t>, who was in command of the guard over the child, to murder </a:t>
            </a:r>
            <a:r>
              <a:rPr lang="en-GB" dirty="0" err="1"/>
              <a:t>Roxanê</a:t>
            </a:r>
            <a:r>
              <a:rPr lang="en-GB" dirty="0"/>
              <a:t> and the king and conceal their bodies, but to disclose to no one else what had been done. When </a:t>
            </a:r>
            <a:r>
              <a:rPr lang="en-GB" dirty="0" err="1"/>
              <a:t>Glaucias</a:t>
            </a:r>
            <a:r>
              <a:rPr lang="en-GB" dirty="0"/>
              <a:t> had carried out the instructions, </a:t>
            </a:r>
            <a:r>
              <a:rPr lang="en-GB" dirty="0" err="1"/>
              <a:t>Cassander</a:t>
            </a:r>
            <a:r>
              <a:rPr lang="en-GB" dirty="0"/>
              <a:t>, Lysimachus, and Ptolemy, and Antigonus as well, were relieved of their anticipated danger from the king; for henceforth, there being no longer anyone to inherit the realm, each of those who had rule over nations or cities entertained hopes of royal power and held the territory that had been placed under his authority as if it were a kingdom won by the spear. </a:t>
            </a:r>
          </a:p>
          <a:p>
            <a:pPr algn="r">
              <a:buNone/>
            </a:pPr>
            <a:r>
              <a:rPr lang="en-GB" dirty="0" err="1"/>
              <a:t>Diodorus</a:t>
            </a:r>
            <a:r>
              <a:rPr lang="en-GB" dirty="0"/>
              <a:t> 19.105</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 in Asia</a:t>
            </a:r>
          </a:p>
        </p:txBody>
      </p:sp>
      <p:sp>
        <p:nvSpPr>
          <p:cNvPr id="3" name="Content Placeholder 2"/>
          <p:cNvSpPr>
            <a:spLocks noGrp="1"/>
          </p:cNvSpPr>
          <p:nvPr>
            <p:ph sz="quarter" idx="1"/>
          </p:nvPr>
        </p:nvSpPr>
        <p:spPr/>
        <p:txBody>
          <a:bodyPr/>
          <a:lstStyle/>
          <a:p>
            <a:r>
              <a:rPr lang="en-GB" dirty="0"/>
              <a:t>Fighting in Babylon between </a:t>
            </a:r>
            <a:r>
              <a:rPr lang="en-GB" dirty="0" err="1"/>
              <a:t>Seleucus</a:t>
            </a:r>
            <a:r>
              <a:rPr lang="en-GB" dirty="0"/>
              <a:t> and Antigonus (310/09)</a:t>
            </a:r>
          </a:p>
          <a:p>
            <a:r>
              <a:rPr lang="en-GB" dirty="0"/>
              <a:t>By 309 Antigonus is defeated and withdraws to Northern Syria</a:t>
            </a:r>
          </a:p>
          <a:p>
            <a:r>
              <a:rPr lang="en-GB" dirty="0"/>
              <a:t>Foundation of </a:t>
            </a:r>
            <a:r>
              <a:rPr lang="en-GB" dirty="0" err="1"/>
              <a:t>Antigoneia</a:t>
            </a:r>
            <a:r>
              <a:rPr lang="en-GB" dirty="0"/>
              <a:t> on the Orontes</a:t>
            </a:r>
          </a:p>
          <a:p>
            <a:endParaRPr lang="en-GB" dirty="0"/>
          </a:p>
          <a:p>
            <a:endParaRPr lang="en-GB" dirty="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Athens</a:t>
            </a:r>
          </a:p>
        </p:txBody>
      </p:sp>
      <p:sp>
        <p:nvSpPr>
          <p:cNvPr id="3" name="Content Placeholder 2"/>
          <p:cNvSpPr>
            <a:spLocks noGrp="1"/>
          </p:cNvSpPr>
          <p:nvPr>
            <p:ph sz="quarter" idx="1"/>
          </p:nvPr>
        </p:nvSpPr>
        <p:spPr/>
        <p:txBody>
          <a:bodyPr/>
          <a:lstStyle/>
          <a:p>
            <a:r>
              <a:rPr lang="en-GB" dirty="0"/>
              <a:t>307: Demetrius liberated Athens from </a:t>
            </a:r>
            <a:r>
              <a:rPr lang="en-GB" dirty="0" err="1"/>
              <a:t>Cassander</a:t>
            </a:r>
            <a:endParaRPr lang="en-GB" dirty="0"/>
          </a:p>
          <a:p>
            <a:r>
              <a:rPr lang="en-GB" dirty="0"/>
              <a:t>Chains across the harbour had been withdrawn thinking it was Ptolemy’s fleet</a:t>
            </a:r>
          </a:p>
          <a:p>
            <a:r>
              <a:rPr lang="en-GB" dirty="0"/>
              <a:t>Saviour Gods</a:t>
            </a:r>
          </a:p>
          <a:p>
            <a:r>
              <a:rPr lang="en-GB" dirty="0"/>
              <a:t>Two new Athenian </a:t>
            </a:r>
            <a:r>
              <a:rPr lang="en-GB" dirty="0" err="1"/>
              <a:t>phylai</a:t>
            </a:r>
            <a:r>
              <a:rPr lang="en-GB" dirty="0"/>
              <a:t>: </a:t>
            </a:r>
            <a:r>
              <a:rPr lang="en-GB" dirty="0" err="1"/>
              <a:t>Antigonis</a:t>
            </a:r>
            <a:r>
              <a:rPr lang="en-GB" dirty="0"/>
              <a:t> and </a:t>
            </a:r>
            <a:r>
              <a:rPr lang="en-GB" dirty="0" err="1"/>
              <a:t>Demetrias</a:t>
            </a:r>
            <a:endParaRPr lang="en-GB" dirty="0"/>
          </a:p>
          <a:p>
            <a:endParaRPr lang="en-GB" dirty="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 Gods</a:t>
            </a:r>
          </a:p>
        </p:txBody>
      </p:sp>
      <p:sp>
        <p:nvSpPr>
          <p:cNvPr id="3" name="Content Placeholder 2"/>
          <p:cNvSpPr>
            <a:spLocks noGrp="1"/>
          </p:cNvSpPr>
          <p:nvPr>
            <p:ph sz="quarter" idx="1"/>
          </p:nvPr>
        </p:nvSpPr>
        <p:spPr/>
        <p:txBody>
          <a:bodyPr>
            <a:normAutofit fontScale="85000" lnSpcReduction="20000"/>
          </a:bodyPr>
          <a:lstStyle/>
          <a:p>
            <a:pPr marL="0" indent="450850">
              <a:buNone/>
            </a:pPr>
            <a:r>
              <a:rPr lang="en-GB" dirty="0"/>
              <a:t>Accordingly </a:t>
            </a:r>
            <a:r>
              <a:rPr lang="en-GB" dirty="0" err="1"/>
              <a:t>Demochares</a:t>
            </a:r>
            <a:r>
              <a:rPr lang="en-GB" dirty="0"/>
              <a:t>, in the twenty-first book of his Histories, says- "And the Athenians received Demetrius when he came from Leucas and Corcyra to Athens, not only with frankincense, and crowns, and libations of wine, but they even went out to meet him with hymns, and choruses, and ithyphallic mummers, and dancing and singing, and they stood in front of him in multitudes, dancing and singing, and saying that he was the only true god, and that all the rest of the gods were either asleep, or gone away to a distance, or were no gods at all. And they called him the son of Poseidon and Aphrodite, for he was eminent for beauty, and affable to all men with a natural courtesy and gentleness of manner. And they fell at his feet and addressed supplications and prayers to him." </a:t>
            </a:r>
          </a:p>
          <a:p>
            <a:pPr marL="0" indent="450850" algn="r">
              <a:buNone/>
            </a:pPr>
            <a:r>
              <a:rPr lang="en-GB" dirty="0" err="1"/>
              <a:t>Athen</a:t>
            </a:r>
            <a:r>
              <a:rPr lang="en-GB" dirty="0"/>
              <a:t>. 253 b-c</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Cyprus</a:t>
            </a:r>
          </a:p>
        </p:txBody>
      </p:sp>
      <p:sp>
        <p:nvSpPr>
          <p:cNvPr id="3" name="Content Placeholder 2"/>
          <p:cNvSpPr>
            <a:spLocks noGrp="1"/>
          </p:cNvSpPr>
          <p:nvPr>
            <p:ph sz="quarter" idx="1"/>
          </p:nvPr>
        </p:nvSpPr>
        <p:spPr/>
        <p:txBody>
          <a:bodyPr/>
          <a:lstStyle/>
          <a:p>
            <a:r>
              <a:rPr lang="en-GB" dirty="0"/>
              <a:t>Ptolemy’s brother </a:t>
            </a:r>
            <a:r>
              <a:rPr lang="en-GB" dirty="0" err="1"/>
              <a:t>Menelaos</a:t>
            </a:r>
            <a:r>
              <a:rPr lang="en-GB" dirty="0"/>
              <a:t> is in charge</a:t>
            </a:r>
          </a:p>
          <a:p>
            <a:r>
              <a:rPr lang="en-GB" dirty="0"/>
              <a:t>Demetrius lands on north of island then sieges Salamis</a:t>
            </a:r>
          </a:p>
          <a:p>
            <a:r>
              <a:rPr lang="en-GB" dirty="0"/>
              <a:t>Ptolemy sends aid</a:t>
            </a:r>
          </a:p>
          <a:p>
            <a:r>
              <a:rPr lang="en-GB" dirty="0"/>
              <a:t>Demetrius defeats the Ptolemaic navy off Salamis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Kings!</a:t>
            </a:r>
          </a:p>
        </p:txBody>
      </p:sp>
      <p:sp>
        <p:nvSpPr>
          <p:cNvPr id="3" name="Content Placeholder 2"/>
          <p:cNvSpPr>
            <a:spLocks noGrp="1"/>
          </p:cNvSpPr>
          <p:nvPr>
            <p:ph sz="quarter" idx="1"/>
          </p:nvPr>
        </p:nvSpPr>
        <p:spPr>
          <a:xfrm>
            <a:off x="612648" y="1600200"/>
            <a:ext cx="8153400" cy="5257800"/>
          </a:xfrm>
        </p:spPr>
        <p:txBody>
          <a:bodyPr>
            <a:normAutofit fontScale="85000" lnSpcReduction="20000"/>
          </a:bodyPr>
          <a:lstStyle/>
          <a:p>
            <a:pPr marL="0" indent="450850">
              <a:buNone/>
            </a:pPr>
            <a:r>
              <a:rPr lang="en-GB" dirty="0"/>
              <a:t>Upon this, the multitude for the first time saluted Antigonus and Demetrius as kings. Antigonus, accordingly, was immediately crowned by his friends, and Demetrius received a diadem from his father, with a letter in which he was addressed as King. The followers of Ptolemy in Egypt on their part also, when these things were reported to them, gave him the title of King, that they might not appear to lose spirit on account of their defeat. And thus their emulation carried the practice among the other successors of Alexander. For Lysimachus began to wear a diadem, and </a:t>
            </a:r>
            <a:r>
              <a:rPr lang="en-GB" dirty="0" err="1"/>
              <a:t>Seleucus</a:t>
            </a:r>
            <a:r>
              <a:rPr lang="en-GB" dirty="0"/>
              <a:t> also in his interviews with the Greeks; with the Barbarians he had before this dealt as king. </a:t>
            </a:r>
            <a:r>
              <a:rPr lang="en-GB" dirty="0" err="1"/>
              <a:t>Cassander</a:t>
            </a:r>
            <a:r>
              <a:rPr lang="en-GB" dirty="0"/>
              <a:t>, however, although the others gave him the royal title in their letters and addresses, wrote his letters in his own untitled name, as he had been wont to do. </a:t>
            </a:r>
          </a:p>
          <a:p>
            <a:pPr marL="0" indent="450850" algn="r">
              <a:buNone/>
            </a:pPr>
            <a:r>
              <a:rPr lang="en-GB" dirty="0"/>
              <a:t>Plutarch </a:t>
            </a:r>
            <a:r>
              <a:rPr lang="en-GB" i="1" dirty="0"/>
              <a:t>Life of Demetrius</a:t>
            </a:r>
            <a:r>
              <a:rPr lang="en-GB" dirty="0"/>
              <a:t> 18</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Rhodes</a:t>
            </a:r>
          </a:p>
        </p:txBody>
      </p:sp>
      <p:sp>
        <p:nvSpPr>
          <p:cNvPr id="3" name="Content Placeholder 2"/>
          <p:cNvSpPr>
            <a:spLocks noGrp="1"/>
          </p:cNvSpPr>
          <p:nvPr>
            <p:ph idx="1"/>
          </p:nvPr>
        </p:nvSpPr>
        <p:spPr/>
        <p:txBody>
          <a:bodyPr/>
          <a:lstStyle/>
          <a:p>
            <a:r>
              <a:rPr lang="en-GB" dirty="0"/>
              <a:t>Demetrius besieged the city of Rhodes (305/4)</a:t>
            </a:r>
          </a:p>
          <a:p>
            <a:r>
              <a:rPr lang="en-GB" dirty="0"/>
              <a:t>Receives the title </a:t>
            </a:r>
            <a:r>
              <a:rPr lang="en-GB" dirty="0" err="1"/>
              <a:t>Poliorketes</a:t>
            </a:r>
            <a:r>
              <a:rPr lang="en-GB" dirty="0"/>
              <a:t> (</a:t>
            </a:r>
            <a:r>
              <a:rPr lang="en-GB" dirty="0" err="1"/>
              <a:t>Beiseger</a:t>
            </a:r>
            <a:r>
              <a:rPr lang="en-GB" dirty="0"/>
              <a:t>) from this failed siege</a:t>
            </a:r>
          </a:p>
        </p:txBody>
      </p:sp>
      <p:pic>
        <p:nvPicPr>
          <p:cNvPr id="1026" name="Picture 2" descr="The Colossus of Rhodes, 1800, World History/Greece , Colored copperplate (463-4654 © SuperStock)"/>
          <p:cNvPicPr>
            <a:picLocks noChangeAspect="1" noChangeArrowheads="1"/>
          </p:cNvPicPr>
          <p:nvPr/>
        </p:nvPicPr>
        <p:blipFill>
          <a:blip r:embed="rId2" cstate="print"/>
          <a:srcRect/>
          <a:stretch>
            <a:fillRect/>
          </a:stretch>
        </p:blipFill>
        <p:spPr bwMode="auto">
          <a:xfrm>
            <a:off x="1475656" y="3493579"/>
            <a:ext cx="5688632" cy="3364421"/>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new league</a:t>
            </a:r>
          </a:p>
        </p:txBody>
      </p:sp>
      <p:sp>
        <p:nvSpPr>
          <p:cNvPr id="3" name="Content Placeholder 2"/>
          <p:cNvSpPr>
            <a:spLocks noGrp="1"/>
          </p:cNvSpPr>
          <p:nvPr>
            <p:ph sz="quarter" idx="1"/>
          </p:nvPr>
        </p:nvSpPr>
        <p:spPr/>
        <p:txBody>
          <a:bodyPr/>
          <a:lstStyle/>
          <a:p>
            <a:r>
              <a:rPr lang="en-GB" dirty="0"/>
              <a:t>Demetrius organises the “freed” cities into a new league and leads them against </a:t>
            </a:r>
            <a:r>
              <a:rPr lang="en-GB" dirty="0" err="1"/>
              <a:t>Kassander</a:t>
            </a:r>
            <a:r>
              <a:rPr lang="en-GB" dirty="0"/>
              <a:t> and </a:t>
            </a:r>
            <a:r>
              <a:rPr lang="en-GB" dirty="0" err="1"/>
              <a:t>Polyperchon</a:t>
            </a:r>
            <a:r>
              <a:rPr lang="en-GB" dirty="0"/>
              <a:t> in southern Greece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3010" name="Picture 2" descr="http://sitemaker.umich.edu/mladjov/files/diadokhoi303nbc.jpg"/>
          <p:cNvPicPr>
            <a:picLocks noGrp="1" noChangeAspect="1" noChangeArrowheads="1"/>
          </p:cNvPicPr>
          <p:nvPr>
            <p:ph sz="quarter" idx="1"/>
          </p:nvPr>
        </p:nvPicPr>
        <p:blipFill>
          <a:blip r:embed="rId2" cstate="print"/>
          <a:srcRect/>
          <a:stretch>
            <a:fillRect/>
          </a:stretch>
        </p:blipFill>
        <p:spPr bwMode="auto">
          <a:xfrm>
            <a:off x="0" y="620688"/>
            <a:ext cx="9144000" cy="5672380"/>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Ipsus</a:t>
            </a:r>
            <a:endParaRPr lang="en-GB" dirty="0"/>
          </a:p>
        </p:txBody>
      </p:sp>
      <p:sp>
        <p:nvSpPr>
          <p:cNvPr id="3" name="Content Placeholder 2"/>
          <p:cNvSpPr>
            <a:spLocks noGrp="1"/>
          </p:cNvSpPr>
          <p:nvPr>
            <p:ph sz="quarter" idx="1"/>
          </p:nvPr>
        </p:nvSpPr>
        <p:spPr/>
        <p:txBody>
          <a:bodyPr>
            <a:normAutofit fontScale="92500" lnSpcReduction="20000"/>
          </a:bodyPr>
          <a:lstStyle/>
          <a:p>
            <a:pPr marL="0" indent="271463">
              <a:buNone/>
            </a:pPr>
            <a:r>
              <a:rPr lang="en-GB" dirty="0"/>
              <a:t>At this time, moreover, bad omens also subdued their spirits. For Demetrius dreamed that Alexander, in brilliant array of armour, asked him what watchword they were going to give for the battle; and when he replied, "Zeus and Victory," also said: "Then I will go away and join your adversaries; they surely will receive me.” Moreover, Antigonus, when his phalanx was already forming and he was leaving his tent, stumbled and fell prone upon his face, injuring himself severely; but he rose to his feet, and stretching out his hands towards heaven prayed that the gods would grant him victory, or a painless death before his defeat.</a:t>
            </a:r>
          </a:p>
          <a:p>
            <a:pPr algn="r">
              <a:buNone/>
            </a:pPr>
            <a:r>
              <a:rPr lang="en-GB" dirty="0"/>
              <a:t>Plutarch </a:t>
            </a:r>
            <a:r>
              <a:rPr lang="en-GB" i="1" dirty="0"/>
              <a:t>Life of Demetrius </a:t>
            </a:r>
            <a:r>
              <a:rPr lang="en-GB" dirty="0"/>
              <a:t>29</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Battle of </a:t>
            </a:r>
            <a:r>
              <a:rPr lang="en-GB" dirty="0" err="1"/>
              <a:t>Ipsus</a:t>
            </a:r>
            <a:r>
              <a:rPr lang="en-GB" dirty="0"/>
              <a:t>	</a:t>
            </a:r>
          </a:p>
        </p:txBody>
      </p:sp>
      <p:sp>
        <p:nvSpPr>
          <p:cNvPr id="3" name="Content Placeholder 2"/>
          <p:cNvSpPr>
            <a:spLocks noGrp="1"/>
          </p:cNvSpPr>
          <p:nvPr>
            <p:ph idx="1"/>
          </p:nvPr>
        </p:nvSpPr>
        <p:spPr/>
        <p:txBody>
          <a:bodyPr>
            <a:normAutofit fontScale="92500" lnSpcReduction="20000"/>
          </a:bodyPr>
          <a:lstStyle/>
          <a:p>
            <a:r>
              <a:rPr lang="en-GB" dirty="0"/>
              <a:t>Alliance of Lysimachus, </a:t>
            </a:r>
            <a:r>
              <a:rPr lang="en-GB" dirty="0" err="1"/>
              <a:t>Seleucus</a:t>
            </a:r>
            <a:r>
              <a:rPr lang="en-GB" dirty="0"/>
              <a:t> and Ptolemy</a:t>
            </a:r>
          </a:p>
          <a:p>
            <a:pPr lvl="1"/>
            <a:r>
              <a:rPr lang="en-GB" dirty="0"/>
              <a:t>Ptolemy is not at the battle, occupies coast of Syria</a:t>
            </a:r>
          </a:p>
          <a:p>
            <a:pPr lvl="1"/>
            <a:r>
              <a:rPr lang="en-GB" dirty="0" err="1"/>
              <a:t>Demetrios</a:t>
            </a:r>
            <a:r>
              <a:rPr lang="en-GB" dirty="0"/>
              <a:t> escapes: Keeps control of his navy and Cyprus and his position in Greece</a:t>
            </a:r>
          </a:p>
          <a:p>
            <a:r>
              <a:rPr lang="en-GB" dirty="0"/>
              <a:t>New division of the empire</a:t>
            </a:r>
          </a:p>
          <a:p>
            <a:pPr lvl="1"/>
            <a:r>
              <a:rPr lang="en-GB" dirty="0" err="1"/>
              <a:t>Lysimachos</a:t>
            </a:r>
            <a:r>
              <a:rPr lang="en-GB" dirty="0"/>
              <a:t>: Thrace + Anatolia as far as the Taurus (except Cilicia and areas under Ptolemaic control)</a:t>
            </a:r>
          </a:p>
          <a:p>
            <a:pPr lvl="1"/>
            <a:r>
              <a:rPr lang="en-GB" dirty="0" err="1"/>
              <a:t>Seleukos</a:t>
            </a:r>
            <a:r>
              <a:rPr lang="en-GB" dirty="0"/>
              <a:t>: East + All of Syria from the Euphrates to the Mediterranean (Root of conflict with Ptolemy)</a:t>
            </a:r>
          </a:p>
          <a:p>
            <a:pPr lvl="1"/>
            <a:r>
              <a:rPr lang="en-GB" dirty="0"/>
              <a:t>Ptolemy: Egypt + his coastal possessions + refuses to give up control of Syria which he has taken (Root of conflict with </a:t>
            </a:r>
            <a:r>
              <a:rPr lang="en-GB" dirty="0" err="1"/>
              <a:t>Seleucus</a:t>
            </a:r>
            <a:r>
              <a:rPr lang="en-GB" dirty="0"/>
              <a: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Demetrius and the Fleet</a:t>
            </a:r>
          </a:p>
        </p:txBody>
      </p:sp>
      <p:sp>
        <p:nvSpPr>
          <p:cNvPr id="3" name="Content Placeholder 2"/>
          <p:cNvSpPr>
            <a:spLocks noGrp="1"/>
          </p:cNvSpPr>
          <p:nvPr>
            <p:ph sz="quarter" idx="1"/>
          </p:nvPr>
        </p:nvSpPr>
        <p:spPr/>
        <p:txBody>
          <a:bodyPr/>
          <a:lstStyle/>
          <a:p>
            <a:r>
              <a:rPr lang="en-GB" dirty="0"/>
              <a:t>King without a country </a:t>
            </a:r>
          </a:p>
          <a:p>
            <a:r>
              <a:rPr lang="en-GB" dirty="0"/>
              <a:t>Naval base at Ephesus, Tyre, Sidon and Cyprus</a:t>
            </a:r>
          </a:p>
          <a:p>
            <a:r>
              <a:rPr lang="en-GB" dirty="0"/>
              <a:t>Corinth, Island League are loyal</a:t>
            </a:r>
          </a:p>
          <a:p>
            <a:r>
              <a:rPr lang="en-GB" dirty="0"/>
              <a:t>Demetrius sails to Athens</a:t>
            </a:r>
          </a:p>
          <a:p>
            <a:r>
              <a:rPr lang="en-GB" dirty="0"/>
              <a:t>Athens rejects him</a:t>
            </a:r>
          </a:p>
          <a:p>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Demetrius and </a:t>
            </a:r>
            <a:r>
              <a:rPr lang="en-GB" dirty="0" err="1"/>
              <a:t>Seleucus</a:t>
            </a:r>
            <a:endParaRPr lang="en-GB" dirty="0"/>
          </a:p>
        </p:txBody>
      </p:sp>
      <p:sp>
        <p:nvSpPr>
          <p:cNvPr id="3" name="Content Placeholder 2"/>
          <p:cNvSpPr>
            <a:spLocks noGrp="1"/>
          </p:cNvSpPr>
          <p:nvPr>
            <p:ph sz="quarter" idx="1"/>
          </p:nvPr>
        </p:nvSpPr>
        <p:spPr/>
        <p:txBody>
          <a:bodyPr/>
          <a:lstStyle/>
          <a:p>
            <a:r>
              <a:rPr lang="en-GB" dirty="0"/>
              <a:t>Demetrius marries his daughter </a:t>
            </a:r>
            <a:r>
              <a:rPr lang="en-GB" dirty="0" err="1"/>
              <a:t>Stratonice</a:t>
            </a:r>
            <a:r>
              <a:rPr lang="en-GB" dirty="0"/>
              <a:t> (by </a:t>
            </a:r>
            <a:r>
              <a:rPr lang="en-GB" dirty="0" err="1"/>
              <a:t>Phila</a:t>
            </a:r>
            <a:r>
              <a:rPr lang="en-GB" dirty="0"/>
              <a:t>, sister of </a:t>
            </a:r>
            <a:r>
              <a:rPr lang="en-GB" dirty="0" err="1"/>
              <a:t>Cassander</a:t>
            </a:r>
            <a:r>
              <a:rPr lang="en-GB" dirty="0"/>
              <a:t> and daughter of Antipater) to </a:t>
            </a:r>
            <a:r>
              <a:rPr lang="en-GB" dirty="0" err="1"/>
              <a:t>Seleucus</a:t>
            </a:r>
            <a:endParaRPr lang="en-GB" dirty="0"/>
          </a:p>
          <a:p>
            <a:r>
              <a:rPr lang="en-GB" dirty="0"/>
              <a:t>Alliance with </a:t>
            </a:r>
            <a:r>
              <a:rPr lang="en-GB" dirty="0" err="1"/>
              <a:t>Seleucus</a:t>
            </a:r>
            <a:r>
              <a:rPr lang="en-GB" dirty="0"/>
              <a:t>?</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Demetrius in Macedon</a:t>
            </a:r>
          </a:p>
        </p:txBody>
      </p:sp>
      <p:sp>
        <p:nvSpPr>
          <p:cNvPr id="3" name="Content Placeholder 2"/>
          <p:cNvSpPr>
            <a:spLocks noGrp="1"/>
          </p:cNvSpPr>
          <p:nvPr>
            <p:ph sz="quarter" idx="1"/>
          </p:nvPr>
        </p:nvSpPr>
        <p:spPr/>
        <p:txBody>
          <a:bodyPr/>
          <a:lstStyle/>
          <a:p>
            <a:r>
              <a:rPr lang="en-GB" dirty="0"/>
              <a:t>297: </a:t>
            </a:r>
            <a:r>
              <a:rPr lang="en-GB" dirty="0" err="1"/>
              <a:t>Cassander</a:t>
            </a:r>
            <a:r>
              <a:rPr lang="en-GB" dirty="0"/>
              <a:t> dies and so does his oldest son</a:t>
            </a:r>
          </a:p>
          <a:p>
            <a:r>
              <a:rPr lang="en-GB" dirty="0"/>
              <a:t>Civil war between </a:t>
            </a:r>
            <a:r>
              <a:rPr lang="en-GB" dirty="0" err="1"/>
              <a:t>Cassander’s</a:t>
            </a:r>
            <a:r>
              <a:rPr lang="en-GB" dirty="0"/>
              <a:t> sons</a:t>
            </a:r>
          </a:p>
          <a:p>
            <a:r>
              <a:rPr lang="en-GB" dirty="0"/>
              <a:t>295: Demetrius regains Athens</a:t>
            </a:r>
          </a:p>
          <a:p>
            <a:r>
              <a:rPr lang="en-GB" dirty="0"/>
              <a:t>Demetrius supports </a:t>
            </a:r>
            <a:r>
              <a:rPr lang="en-GB" dirty="0" err="1"/>
              <a:t>Alexandros</a:t>
            </a:r>
            <a:r>
              <a:rPr lang="en-GB" dirty="0"/>
              <a:t>, but gets there after </a:t>
            </a:r>
            <a:r>
              <a:rPr lang="en-GB" dirty="0" err="1"/>
              <a:t>Alexandros</a:t>
            </a:r>
            <a:r>
              <a:rPr lang="en-GB" dirty="0"/>
              <a:t> has won</a:t>
            </a:r>
          </a:p>
          <a:p>
            <a:r>
              <a:rPr lang="en-GB" dirty="0"/>
              <a:t>Kills </a:t>
            </a:r>
            <a:r>
              <a:rPr lang="en-GB" dirty="0" err="1"/>
              <a:t>Alexandros</a:t>
            </a:r>
            <a:r>
              <a:rPr lang="en-GB" dirty="0"/>
              <a:t> and proclaimed king of Macedon</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Losses</a:t>
            </a:r>
          </a:p>
        </p:txBody>
      </p:sp>
      <p:sp>
        <p:nvSpPr>
          <p:cNvPr id="3" name="Content Placeholder 2"/>
          <p:cNvSpPr>
            <a:spLocks noGrp="1"/>
          </p:cNvSpPr>
          <p:nvPr>
            <p:ph sz="quarter" idx="1"/>
          </p:nvPr>
        </p:nvSpPr>
        <p:spPr/>
        <p:txBody>
          <a:bodyPr/>
          <a:lstStyle/>
          <a:p>
            <a:r>
              <a:rPr lang="en-GB" dirty="0"/>
              <a:t>Ptolemy retakes Sidon, Tyre and Cyprus sometime after 294, sends fleet into Aegean</a:t>
            </a:r>
          </a:p>
          <a:p>
            <a:r>
              <a:rPr lang="en-GB" dirty="0"/>
              <a:t>Pyrrhus attacks from the east</a:t>
            </a:r>
          </a:p>
          <a:p>
            <a:r>
              <a:rPr lang="en-GB" dirty="0"/>
              <a:t>Lysimachus from the west</a:t>
            </a:r>
          </a:p>
          <a:p>
            <a:r>
              <a:rPr lang="en-GB" dirty="0"/>
              <a:t>Demetrius flees</a:t>
            </a:r>
          </a:p>
          <a:p>
            <a:r>
              <a:rPr lang="en-GB" dirty="0"/>
              <a:t>Athens rebels (Austin 55 = SEG 28, 60)</a:t>
            </a:r>
          </a:p>
          <a:p>
            <a:endParaRPr lang="en-GB" dirty="0"/>
          </a:p>
          <a:p>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4034" name="Picture 2" descr="http://sitemaker.umich.edu/mladjov/files/diadokhoi293nbc.jpg"/>
          <p:cNvPicPr>
            <a:picLocks noGrp="1" noChangeAspect="1" noChangeArrowheads="1"/>
          </p:cNvPicPr>
          <p:nvPr>
            <p:ph sz="quarter" idx="1"/>
          </p:nvPr>
        </p:nvPicPr>
        <p:blipFill>
          <a:blip r:embed="rId2" cstate="print"/>
          <a:srcRect/>
          <a:stretch>
            <a:fillRect/>
          </a:stretch>
        </p:blipFill>
        <p:spPr bwMode="auto">
          <a:xfrm>
            <a:off x="0" y="692696"/>
            <a:ext cx="9144000" cy="5672380"/>
          </a:xfrm>
          <a:prstGeom prst="rect">
            <a:avLst/>
          </a:prstGeom>
          <a:noFill/>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Return to Asia Minor</a:t>
            </a:r>
          </a:p>
        </p:txBody>
      </p:sp>
      <p:sp>
        <p:nvSpPr>
          <p:cNvPr id="3" name="Content Placeholder 2"/>
          <p:cNvSpPr>
            <a:spLocks noGrp="1"/>
          </p:cNvSpPr>
          <p:nvPr>
            <p:ph sz="quarter" idx="1"/>
          </p:nvPr>
        </p:nvSpPr>
        <p:spPr/>
        <p:txBody>
          <a:bodyPr>
            <a:normAutofit fontScale="77500" lnSpcReduction="20000"/>
          </a:bodyPr>
          <a:lstStyle/>
          <a:p>
            <a:r>
              <a:rPr lang="en-GB" dirty="0"/>
              <a:t>Lands with a fleet at Miletus in 286</a:t>
            </a:r>
          </a:p>
          <a:p>
            <a:r>
              <a:rPr lang="en-GB" dirty="0"/>
              <a:t>Sardis is taken (or goes over to him)</a:t>
            </a:r>
          </a:p>
          <a:p>
            <a:pPr marL="0" indent="271463">
              <a:buNone/>
            </a:pPr>
            <a:r>
              <a:rPr lang="en-GB" dirty="0"/>
              <a:t>But when Agathocles, the son of Lysimachus, came against him with an army, Demetrius retired into Phrygia; he had determined, if once he could reach Armenia, to bring Media to revolt and attempt the upper provinces, which afforded an ejected commander many refuges and retreats. Agathocles followed him, and though Demetrius had the advantage in their engagements, he was shut off from getting provisions and forage, and was in great straits; besides, his soldiers were suspicious that he was trying to make his way towards Armenia and Media. And not only did famine press them harder, but also some mistake was made in crossing the river </a:t>
            </a:r>
            <a:r>
              <a:rPr lang="en-GB" dirty="0" err="1"/>
              <a:t>Lycus</a:t>
            </a:r>
            <a:r>
              <a:rPr lang="en-GB" dirty="0"/>
              <a:t>, and a large number of men were carried away by the current and lost.</a:t>
            </a:r>
          </a:p>
          <a:p>
            <a:pPr marL="0" indent="271463" algn="r">
              <a:buNone/>
            </a:pPr>
            <a:r>
              <a:rPr lang="en-GB" dirty="0"/>
              <a:t>Plutarch </a:t>
            </a:r>
            <a:r>
              <a:rPr lang="en-GB" i="1" dirty="0"/>
              <a:t>Life of Demetrius</a:t>
            </a:r>
            <a:r>
              <a:rPr lang="en-GB" dirty="0"/>
              <a:t> 46</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End of the adventure</a:t>
            </a:r>
          </a:p>
        </p:txBody>
      </p:sp>
      <p:sp>
        <p:nvSpPr>
          <p:cNvPr id="3" name="Content Placeholder 2"/>
          <p:cNvSpPr>
            <a:spLocks noGrp="1"/>
          </p:cNvSpPr>
          <p:nvPr>
            <p:ph sz="quarter" idx="1"/>
          </p:nvPr>
        </p:nvSpPr>
        <p:spPr>
          <a:xfrm>
            <a:off x="612648" y="1600200"/>
            <a:ext cx="8153400" cy="5501208"/>
          </a:xfrm>
        </p:spPr>
        <p:txBody>
          <a:bodyPr>
            <a:normAutofit fontScale="62500" lnSpcReduction="20000"/>
          </a:bodyPr>
          <a:lstStyle/>
          <a:p>
            <a:pPr marL="0" indent="361950">
              <a:buNone/>
            </a:pPr>
            <a:r>
              <a:rPr lang="en-GB" dirty="0"/>
              <a:t>But Demetrius, who in the beginning bore up under the misfortune that had come upon him, and presently grew accustomed to it and endured his situation with a better grace, at first, in one way or another, exercised his body, resorting to hunting, so far as he could, or riding; then, little by little, he came to have the greatest indifference and aversion to these sports, took eagerly to drinking and dice, and spent most of his time at these. This was either because he thought escape from the thoughts on his present condition which tormented him when he was sober, and tried to smother his reflections in drunkenness; or because he had convinced himself that this was the real life, which he had long desired and striven to attain, but had foolishly missed it through folly and empty ambition, thereby bringing many troubles upon himself, and many upon others; he had sought in arms and fleets and armies to find the highest good, but now, to his surprise, had discovered it in idleness and leisure and repose. For what other end than this can worthless kings seek to attain by their wars and perils? Wicked and foolish indeed are they, not only because they seek after luxury and pleasure instead of virtue and honour, but also because they do not even know how to enjoy real pleasure or true luxury. </a:t>
            </a:r>
          </a:p>
          <a:p>
            <a:pPr marL="0" indent="361950">
              <a:buNone/>
            </a:pPr>
            <a:r>
              <a:rPr lang="en-GB" dirty="0"/>
              <a:t>So, then, Demetrius, after an imprisonment of three years in the Syrian Chersonese, through inactivity and surfeit of food and wine, fell sick and died, in the fifty-fifth year of his life. </a:t>
            </a:r>
            <a:r>
              <a:rPr lang="en-GB" dirty="0" err="1"/>
              <a:t>Seleucus</a:t>
            </a:r>
            <a:r>
              <a:rPr lang="en-GB" dirty="0"/>
              <a:t> was in ill repute for this, and repented him bitterly for having cherished such suspicions against Demetrius, and for allowing himself to be outdone even by </a:t>
            </a:r>
            <a:r>
              <a:rPr lang="en-GB" dirty="0" err="1"/>
              <a:t>Dromichaetes</a:t>
            </a:r>
            <a:r>
              <a:rPr lang="en-GB" dirty="0"/>
              <a:t>, a barbarous Thracian, who had given Lysimachus, his captive, a treatment so humane and royal. </a:t>
            </a:r>
          </a:p>
          <a:p>
            <a:pPr algn="r">
              <a:buNone/>
            </a:pPr>
            <a:r>
              <a:rPr lang="en-GB" dirty="0"/>
              <a:t>Plutarch </a:t>
            </a:r>
            <a:r>
              <a:rPr lang="en-GB" i="1" dirty="0"/>
              <a:t>Life of Demetrius </a:t>
            </a:r>
            <a:r>
              <a:rPr lang="en-GB" dirty="0"/>
              <a:t>52</a:t>
            </a:r>
          </a:p>
          <a:p>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http://sitemaker.umich.edu/mladjov/files/diadokhoi283nbc.jpg"/>
          <p:cNvPicPr>
            <a:picLocks noGrp="1" noChangeAspect="1" noChangeArrowheads="1"/>
          </p:cNvPicPr>
          <p:nvPr>
            <p:ph sz="quarter" idx="1"/>
          </p:nvPr>
        </p:nvPicPr>
        <p:blipFill>
          <a:blip r:embed="rId2" cstate="print"/>
          <a:srcRect/>
          <a:stretch>
            <a:fillRect/>
          </a:stretch>
        </p:blipFill>
        <p:spPr bwMode="auto">
          <a:xfrm>
            <a:off x="-48870" y="908719"/>
            <a:ext cx="9192870" cy="5702695"/>
          </a:xfrm>
          <a:prstGeom prst="rect">
            <a:avLst/>
          </a:prstGeom>
          <a:noFill/>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Follow-up Reading</a:t>
            </a:r>
          </a:p>
        </p:txBody>
      </p:sp>
      <p:sp>
        <p:nvSpPr>
          <p:cNvPr id="3" name="Content Placeholder 2"/>
          <p:cNvSpPr>
            <a:spLocks noGrp="1"/>
          </p:cNvSpPr>
          <p:nvPr>
            <p:ph sz="quarter" idx="1"/>
          </p:nvPr>
        </p:nvSpPr>
        <p:spPr/>
        <p:txBody>
          <a:bodyPr>
            <a:normAutofit fontScale="77500" lnSpcReduction="20000"/>
          </a:bodyPr>
          <a:lstStyle/>
          <a:p>
            <a:r>
              <a:rPr lang="en-GB" dirty="0"/>
              <a:t>Anson, E.M., ‘</a:t>
            </a:r>
            <a:r>
              <a:rPr lang="en-GB" dirty="0">
                <a:hlinkClick r:id="rId2"/>
              </a:rPr>
              <a:t>Antigonus, the Satrap of Phrygia</a:t>
            </a:r>
            <a:r>
              <a:rPr lang="en-GB" dirty="0"/>
              <a:t>’, </a:t>
            </a:r>
            <a:r>
              <a:rPr lang="en-GB" i="1" dirty="0" err="1"/>
              <a:t>Historia</a:t>
            </a:r>
            <a:r>
              <a:rPr lang="en-GB" i="1" dirty="0"/>
              <a:t> </a:t>
            </a:r>
            <a:r>
              <a:rPr lang="en-GB" dirty="0"/>
              <a:t>37(1988): 471-477.</a:t>
            </a:r>
          </a:p>
          <a:p>
            <a:r>
              <a:rPr lang="en-GB" dirty="0" err="1"/>
              <a:t>Seager</a:t>
            </a:r>
            <a:r>
              <a:rPr lang="en-GB" dirty="0"/>
              <a:t>, Robin. "</a:t>
            </a:r>
            <a:r>
              <a:rPr lang="en-GB" dirty="0">
                <a:hlinkClick r:id="rId3"/>
              </a:rPr>
              <a:t>The Freedom of the Greeks of Asia: From Alexander to Antiochus.</a:t>
            </a:r>
            <a:r>
              <a:rPr lang="en-GB" dirty="0"/>
              <a:t>" </a:t>
            </a:r>
            <a:r>
              <a:rPr lang="en-GB" i="1" dirty="0"/>
              <a:t>The Classical Quarterly </a:t>
            </a:r>
            <a:r>
              <a:rPr lang="en-GB" dirty="0"/>
              <a:t>31, no. 1 (1981): 106-12. </a:t>
            </a:r>
          </a:p>
          <a:p>
            <a:r>
              <a:rPr lang="en-GB" dirty="0" err="1"/>
              <a:t>Chaniotis</a:t>
            </a:r>
            <a:r>
              <a:rPr lang="en-GB" dirty="0"/>
              <a:t>, </a:t>
            </a:r>
            <a:r>
              <a:rPr lang="en-GB" dirty="0" err="1"/>
              <a:t>Angelos</a:t>
            </a:r>
            <a:r>
              <a:rPr lang="en-GB" dirty="0"/>
              <a:t>. “The Divinity of Hellenistic Rulers” in Erskine, A. (</a:t>
            </a:r>
            <a:r>
              <a:rPr lang="en-GB" dirty="0" err="1"/>
              <a:t>ed</a:t>
            </a:r>
            <a:r>
              <a:rPr lang="en-GB" dirty="0"/>
              <a:t>). </a:t>
            </a:r>
            <a:r>
              <a:rPr lang="en-GB" dirty="0">
                <a:hlinkClick r:id="rId4"/>
              </a:rPr>
              <a:t>Blackwell Companion to the Hellenistic World</a:t>
            </a:r>
            <a:r>
              <a:rPr lang="en-GB" dirty="0"/>
              <a:t>. Blackwell: Oxford, 2005. </a:t>
            </a:r>
          </a:p>
          <a:p>
            <a:endParaRPr lang="en-GB" dirty="0"/>
          </a:p>
          <a:p>
            <a:pPr>
              <a:buNone/>
            </a:pPr>
            <a:r>
              <a:rPr lang="en-GB" dirty="0"/>
              <a:t>For reference:</a:t>
            </a:r>
          </a:p>
          <a:p>
            <a:r>
              <a:rPr lang="en-GB" dirty="0"/>
              <a:t>Billows, R.A. </a:t>
            </a:r>
            <a:r>
              <a:rPr lang="en-GB" i="1" dirty="0" err="1"/>
              <a:t>Antigonos</a:t>
            </a:r>
            <a:r>
              <a:rPr lang="en-GB" i="1" dirty="0"/>
              <a:t> the One-Eyed and the Creation of the Hellenistic State</a:t>
            </a:r>
            <a:r>
              <a:rPr lang="en-GB" dirty="0"/>
              <a:t>. Berkeley: University of California Press, 1990. </a:t>
            </a:r>
          </a:p>
          <a:p>
            <a:r>
              <a:rPr lang="en-GB" dirty="0" err="1"/>
              <a:t>Boiy</a:t>
            </a:r>
            <a:r>
              <a:rPr lang="en-GB" dirty="0"/>
              <a:t>, T. </a:t>
            </a:r>
            <a:r>
              <a:rPr lang="en-GB" i="1" dirty="0"/>
              <a:t>Between High and Low. A Chronology of the Early Hellenistic Period </a:t>
            </a:r>
            <a:r>
              <a:rPr lang="de-DE" dirty="0"/>
              <a:t>(Oikoumene. Studien zur antiken Weltgeschichte 5), Frankfurt am Main</a:t>
            </a:r>
            <a:r>
              <a:rPr lang="en-GB" dirty="0"/>
              <a:t>, 2007.</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 ma:contentTypeDescription="Create a new document." ma:contentTypeScope="" ma:versionID="02384363fdbaf2218df7c30ee71431a3">
  <xsd:schema xmlns:xsd="http://www.w3.org/2001/XMLSchema" xmlns:xs="http://www.w3.org/2001/XMLSchema" xmlns:p="http://schemas.microsoft.com/office/2006/metadata/properties" xmlns:ns3="d2d6d51c-be45-489c-bfaa-c0c3d4c0c982" targetNamespace="http://schemas.microsoft.com/office/2006/metadata/properties" ma:root="true" ma:fieldsID="3cd834729d18a9894f8a1a795a66dc3d" ns3:_="">
    <xsd:import namespace="d2d6d51c-be45-489c-bfaa-c0c3d4c0c982"/>
    <xsd:element name="properties">
      <xsd:complexType>
        <xsd:sequence>
          <xsd:element name="documentManagement">
            <xsd:complexType>
              <xsd:all>
                <xsd:element ref="ns3:SharedWithUsers" minOccurs="0"/>
                <xsd:element ref="ns3: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9FC2FE5-592E-4B22-B4D4-89CECA4416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1290B4A-03C4-4DCB-8F05-8D039DD9CF16}">
  <ds:schemaRefs>
    <ds:schemaRef ds:uri="http://schemas.microsoft.com/sharepoint/v3/contenttype/forms"/>
  </ds:schemaRefs>
</ds:datastoreItem>
</file>

<file path=customXml/itemProps3.xml><?xml version="1.0" encoding="utf-8"?>
<ds:datastoreItem xmlns:ds="http://schemas.openxmlformats.org/officeDocument/2006/customXml" ds:itemID="{8FBEC7FB-B440-490B-BD2C-77ED6E7453E6}">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Median</Template>
  <TotalTime>732</TotalTime>
  <Words>2670</Words>
  <Application>Microsoft Office PowerPoint</Application>
  <PresentationFormat>On-screen Show (4:3)</PresentationFormat>
  <Paragraphs>133</Paragraphs>
  <Slides>37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Tw Cen MT</vt:lpstr>
      <vt:lpstr>Wingdings</vt:lpstr>
      <vt:lpstr>Wingdings 2</vt:lpstr>
      <vt:lpstr>Median</vt:lpstr>
      <vt:lpstr>Defenders, Conquerors and Vanquished</vt:lpstr>
      <vt:lpstr>Invasion of Egypt</vt:lpstr>
      <vt:lpstr>Settlement at Triparadeisos</vt:lpstr>
      <vt:lpstr>PowerPoint Presentation</vt:lpstr>
      <vt:lpstr>Antiogonos Monopthalmos</vt:lpstr>
      <vt:lpstr>Settlement at Triparadeisos</vt:lpstr>
      <vt:lpstr>Eumenes</vt:lpstr>
      <vt:lpstr>PowerPoint Presentation</vt:lpstr>
      <vt:lpstr>Antigonos and Eumenes</vt:lpstr>
      <vt:lpstr>Antigonos in Asia</vt:lpstr>
      <vt:lpstr>New Situation in Greece</vt:lpstr>
      <vt:lpstr>Freedom of the Greeks</vt:lpstr>
      <vt:lpstr>Demetrius</vt:lpstr>
      <vt:lpstr>Syria and Babylon</vt:lpstr>
      <vt:lpstr>Re-conquest of Syria</vt:lpstr>
      <vt:lpstr>A new peace</vt:lpstr>
      <vt:lpstr>PowerPoint Presentation</vt:lpstr>
      <vt:lpstr>The end of the Argeads</vt:lpstr>
      <vt:lpstr>War in Asia</vt:lpstr>
      <vt:lpstr>Athens</vt:lpstr>
      <vt:lpstr>New Gods</vt:lpstr>
      <vt:lpstr>Cyprus</vt:lpstr>
      <vt:lpstr>Kings!</vt:lpstr>
      <vt:lpstr>Rhodes</vt:lpstr>
      <vt:lpstr>A new league</vt:lpstr>
      <vt:lpstr>PowerPoint Presentation</vt:lpstr>
      <vt:lpstr>Ipsus</vt:lpstr>
      <vt:lpstr>Battle of Ipsus </vt:lpstr>
      <vt:lpstr>Demetrius and the Fleet</vt:lpstr>
      <vt:lpstr>Demetrius and Seleucus</vt:lpstr>
      <vt:lpstr>Demetrius in Macedon</vt:lpstr>
      <vt:lpstr>Losses</vt:lpstr>
      <vt:lpstr>PowerPoint Presentation</vt:lpstr>
      <vt:lpstr>Return to Asia Minor</vt:lpstr>
      <vt:lpstr>End of the adventure</vt:lpstr>
      <vt:lpstr>PowerPoint Presentation</vt:lpstr>
      <vt:lpstr>Follow-up Reading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the Hellenistic World</dc:title>
  <dc:creator>k.erickson</dc:creator>
  <cp:lastModifiedBy>Kyle Erickson</cp:lastModifiedBy>
  <cp:revision>71</cp:revision>
  <dcterms:created xsi:type="dcterms:W3CDTF">2011-03-01T10:28:08Z</dcterms:created>
  <dcterms:modified xsi:type="dcterms:W3CDTF">2017-02-23T08:49:30Z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