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4"/>
  </p:sldMasterIdLst>
  <p:notesMasterIdLst>
    <p:notesMasterId r:id="rId41"/>
  </p:notesMasterIdLst>
  <p:sldIdLst>
    <p:sldId id="256" r:id="rId5"/>
    <p:sldId id="258" r:id="rId6"/>
    <p:sldId id="278" r:id="rId7"/>
    <p:sldId id="263" r:id="rId8"/>
    <p:sldId id="300" r:id="rId9"/>
    <p:sldId id="303" r:id="rId10"/>
    <p:sldId id="304" r:id="rId11"/>
    <p:sldId id="323" r:id="rId12"/>
    <p:sldId id="317" r:id="rId13"/>
    <p:sldId id="324" r:id="rId14"/>
    <p:sldId id="319" r:id="rId15"/>
    <p:sldId id="320" r:id="rId16"/>
    <p:sldId id="321" r:id="rId17"/>
    <p:sldId id="322" r:id="rId18"/>
    <p:sldId id="295" r:id="rId19"/>
    <p:sldId id="280" r:id="rId20"/>
    <p:sldId id="279" r:id="rId21"/>
    <p:sldId id="312" r:id="rId22"/>
    <p:sldId id="298" r:id="rId23"/>
    <p:sldId id="308" r:id="rId24"/>
    <p:sldId id="309" r:id="rId25"/>
    <p:sldId id="310" r:id="rId26"/>
    <p:sldId id="296" r:id="rId27"/>
    <p:sldId id="313" r:id="rId28"/>
    <p:sldId id="314" r:id="rId29"/>
    <p:sldId id="315" r:id="rId30"/>
    <p:sldId id="297" r:id="rId31"/>
    <p:sldId id="302" r:id="rId32"/>
    <p:sldId id="301" r:id="rId33"/>
    <p:sldId id="306" r:id="rId34"/>
    <p:sldId id="307" r:id="rId35"/>
    <p:sldId id="305" r:id="rId36"/>
    <p:sldId id="293" r:id="rId37"/>
    <p:sldId id="325" r:id="rId38"/>
    <p:sldId id="270" r:id="rId39"/>
    <p:sldId id="292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F417C3D-7D6C-58BB-6C77-603E15A2AA6E}" name="Rhys Tremelling (2102909)" initials="R(" userId="S::2102909@student.uwtsd.ac.uk::c847287d-6c51-4d7b-92ae-2780b5b5a8d1" providerId="AD"/>
  <p188:author id="{53F938DC-F857-0385-6DB2-AA95387BCAA1}" name="Owen Roberts (2203329)" initials="O(" userId="S::2203329@student.uwtsd.ac.uk::3e4eed01-b21d-43a5-a262-4855ccb7e71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393F"/>
    <a:srgbClr val="FFFFFF"/>
    <a:srgbClr val="E8E8E2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6637B8-0C6E-F33D-5627-ADB3C63AF704}" v="177" dt="2024-03-18T16:38:06.468"/>
    <p1510:client id="{0C4447A7-E4E2-4AFE-9F54-8DCC51C0DFD8}" v="1" dt="2024-03-18T21:42:20.419"/>
    <p1510:client id="{10E9E2A5-9FA6-4A0E-A386-BA620730055D}" v="605" dt="2024-03-18T21:06:21.868"/>
    <p1510:client id="{23E0D492-F8DD-A590-EE22-E9659800E008}" v="240" dt="2024-03-18T09:22:48.475"/>
    <p1510:client id="{2C5D029A-7D9C-FDCB-5975-23E53EAB3B8D}" v="4" dt="2024-03-18T11:58:50.133"/>
    <p1510:client id="{38E46D0F-22B3-4DC2-8D99-525FC22B79B7}" v="1063" dt="2024-03-18T17:49:56.153"/>
    <p1510:client id="{39809C0C-5BFA-613C-5280-B19E986FE016}" v="231" dt="2024-03-18T13:40:02.419"/>
    <p1510:client id="{3F5F29AE-1823-4D48-B25A-831E3B175EA6}" v="1509" dt="2024-03-18T14:35:27.141"/>
    <p1510:client id="{53AD796D-794E-47D4-9EE4-F3C912C438AC}" v="19" dt="2024-03-18T20:42:35.207"/>
    <p1510:client id="{55A5C075-7F6C-3E36-49D6-4210492D4104}" v="397" dt="2024-03-18T21:48:30.122"/>
    <p1510:client id="{71092A61-20BA-903B-44A8-AED5B8476DC6}" v="5" dt="2024-03-18T14:37:02.591"/>
    <p1510:client id="{9F404640-7114-6CB0-B645-36BD482860A6}" v="8" dt="2024-03-18T21:49:21.120"/>
    <p1510:client id="{AE56E25F-4504-4671-B9CC-D0648B97CC91}" v="611" dt="2024-03-18T18:51:44.527"/>
    <p1510:client id="{BE39230C-5FC1-EEEE-9255-80CCA6AD7CDE}" v="426" dt="2024-03-18T19:36:43.440"/>
    <p1510:client id="{C3548B80-8382-4C08-95DE-93A992A28155}" v="3506" dt="2024-03-18T13:57:40.675"/>
    <p1510:client id="{D282F8C1-774E-4BB6-B228-DF017919040E}" v="339" dt="2024-03-18T19:08:27.506"/>
    <p1510:client id="{D96C5F55-2EB8-5F99-9E4A-52F68679168C}" v="205" dt="2024-03-18T17:56:54.829"/>
    <p1510:client id="{DF7FAF98-F51E-4A8C-9251-B97C9A395CA7}" v="93" dt="2024-03-18T15:14:25.2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47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99C6E2-A014-492A-B0F6-F51CCBA67E14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CD096DE-D869-4D36-901D-0744F655254C}">
      <dgm:prSet/>
      <dgm:spPr/>
      <dgm:t>
        <a:bodyPr/>
        <a:lstStyle/>
        <a:p>
          <a:r>
            <a:rPr lang="en-GB"/>
            <a:t>Further design of potentiometer mount – generative design/topology optimisation </a:t>
          </a:r>
          <a:endParaRPr lang="en-US"/>
        </a:p>
      </dgm:t>
    </dgm:pt>
    <dgm:pt modelId="{7FD100B3-A4EC-4EC5-ACBB-9613F3F57E98}" type="parTrans" cxnId="{C8103231-1FF2-4D4C-AC79-E8B7E467247F}">
      <dgm:prSet/>
      <dgm:spPr/>
      <dgm:t>
        <a:bodyPr/>
        <a:lstStyle/>
        <a:p>
          <a:endParaRPr lang="en-US"/>
        </a:p>
      </dgm:t>
    </dgm:pt>
    <dgm:pt modelId="{F9FE7285-B751-4ECC-8DFF-ECF6F7524768}" type="sibTrans" cxnId="{C8103231-1FF2-4D4C-AC79-E8B7E467247F}">
      <dgm:prSet/>
      <dgm:spPr/>
      <dgm:t>
        <a:bodyPr/>
        <a:lstStyle/>
        <a:p>
          <a:endParaRPr lang="en-US"/>
        </a:p>
      </dgm:t>
    </dgm:pt>
    <dgm:pt modelId="{2427F3E2-5FA1-4BAE-8C74-F16E200BE9B8}">
      <dgm:prSet/>
      <dgm:spPr/>
      <dgm:t>
        <a:bodyPr/>
        <a:lstStyle/>
        <a:p>
          <a:r>
            <a:rPr lang="en-GB"/>
            <a:t>Still looking to source the components needed for the safety harness </a:t>
          </a:r>
          <a:endParaRPr lang="en-US"/>
        </a:p>
      </dgm:t>
    </dgm:pt>
    <dgm:pt modelId="{E18957B3-D749-4EEF-A30D-37BA91AE95F9}" type="parTrans" cxnId="{82A17171-5294-4D4B-ADC7-9096605CD8B5}">
      <dgm:prSet/>
      <dgm:spPr/>
      <dgm:t>
        <a:bodyPr/>
        <a:lstStyle/>
        <a:p>
          <a:endParaRPr lang="en-US"/>
        </a:p>
      </dgm:t>
    </dgm:pt>
    <dgm:pt modelId="{E0189A66-3BBE-4B8B-9EE1-08A00154E8AE}" type="sibTrans" cxnId="{82A17171-5294-4D4B-ADC7-9096605CD8B5}">
      <dgm:prSet/>
      <dgm:spPr/>
      <dgm:t>
        <a:bodyPr/>
        <a:lstStyle/>
        <a:p>
          <a:endParaRPr lang="en-US"/>
        </a:p>
      </dgm:t>
    </dgm:pt>
    <dgm:pt modelId="{E2B24280-FEA6-473B-8D9D-B742B88D4958}" type="pres">
      <dgm:prSet presAssocID="{5099C6E2-A014-492A-B0F6-F51CCBA67E1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9021070-69CD-4DBE-8FC7-85C448D9CF65}" type="pres">
      <dgm:prSet presAssocID="{ACD096DE-D869-4D36-901D-0744F655254C}" presName="hierRoot1" presStyleCnt="0"/>
      <dgm:spPr/>
    </dgm:pt>
    <dgm:pt modelId="{CFA51023-0CCC-4929-A95D-F1A54B7B88DA}" type="pres">
      <dgm:prSet presAssocID="{ACD096DE-D869-4D36-901D-0744F655254C}" presName="composite" presStyleCnt="0"/>
      <dgm:spPr/>
    </dgm:pt>
    <dgm:pt modelId="{DE129B9E-BD7F-43ED-B4FB-E6CC99AD36CF}" type="pres">
      <dgm:prSet presAssocID="{ACD096DE-D869-4D36-901D-0744F655254C}" presName="background" presStyleLbl="node0" presStyleIdx="0" presStyleCnt="2"/>
      <dgm:spPr/>
    </dgm:pt>
    <dgm:pt modelId="{F76BD2BE-8385-413E-8310-C43EC698083B}" type="pres">
      <dgm:prSet presAssocID="{ACD096DE-D869-4D36-901D-0744F655254C}" presName="text" presStyleLbl="fgAcc0" presStyleIdx="0" presStyleCnt="2">
        <dgm:presLayoutVars>
          <dgm:chPref val="3"/>
        </dgm:presLayoutVars>
      </dgm:prSet>
      <dgm:spPr/>
    </dgm:pt>
    <dgm:pt modelId="{E11E8932-A02A-48E5-8075-8EC3311F2D15}" type="pres">
      <dgm:prSet presAssocID="{ACD096DE-D869-4D36-901D-0744F655254C}" presName="hierChild2" presStyleCnt="0"/>
      <dgm:spPr/>
    </dgm:pt>
    <dgm:pt modelId="{4C6B56B1-F0D8-4C1E-9DBA-81B4713A3050}" type="pres">
      <dgm:prSet presAssocID="{2427F3E2-5FA1-4BAE-8C74-F16E200BE9B8}" presName="hierRoot1" presStyleCnt="0"/>
      <dgm:spPr/>
    </dgm:pt>
    <dgm:pt modelId="{990C0F0D-17BE-436F-AC87-1032B3F7A0E9}" type="pres">
      <dgm:prSet presAssocID="{2427F3E2-5FA1-4BAE-8C74-F16E200BE9B8}" presName="composite" presStyleCnt="0"/>
      <dgm:spPr/>
    </dgm:pt>
    <dgm:pt modelId="{659FA223-311B-4F29-BCD1-84BE3BA948E1}" type="pres">
      <dgm:prSet presAssocID="{2427F3E2-5FA1-4BAE-8C74-F16E200BE9B8}" presName="background" presStyleLbl="node0" presStyleIdx="1" presStyleCnt="2"/>
      <dgm:spPr/>
    </dgm:pt>
    <dgm:pt modelId="{4DF9A612-3B03-4795-AFB1-D189ABA806E6}" type="pres">
      <dgm:prSet presAssocID="{2427F3E2-5FA1-4BAE-8C74-F16E200BE9B8}" presName="text" presStyleLbl="fgAcc0" presStyleIdx="1" presStyleCnt="2">
        <dgm:presLayoutVars>
          <dgm:chPref val="3"/>
        </dgm:presLayoutVars>
      </dgm:prSet>
      <dgm:spPr/>
    </dgm:pt>
    <dgm:pt modelId="{8CFF33EC-7F6F-462C-B168-FDC378534FC7}" type="pres">
      <dgm:prSet presAssocID="{2427F3E2-5FA1-4BAE-8C74-F16E200BE9B8}" presName="hierChild2" presStyleCnt="0"/>
      <dgm:spPr/>
    </dgm:pt>
  </dgm:ptLst>
  <dgm:cxnLst>
    <dgm:cxn modelId="{24828B0C-6C13-44C2-BDB1-91C00FE5F0DA}" type="presOf" srcId="{5099C6E2-A014-492A-B0F6-F51CCBA67E14}" destId="{E2B24280-FEA6-473B-8D9D-B742B88D4958}" srcOrd="0" destOrd="0" presId="urn:microsoft.com/office/officeart/2005/8/layout/hierarchy1"/>
    <dgm:cxn modelId="{C8103231-1FF2-4D4C-AC79-E8B7E467247F}" srcId="{5099C6E2-A014-492A-B0F6-F51CCBA67E14}" destId="{ACD096DE-D869-4D36-901D-0744F655254C}" srcOrd="0" destOrd="0" parTransId="{7FD100B3-A4EC-4EC5-ACBB-9613F3F57E98}" sibTransId="{F9FE7285-B751-4ECC-8DFF-ECF6F7524768}"/>
    <dgm:cxn modelId="{82A17171-5294-4D4B-ADC7-9096605CD8B5}" srcId="{5099C6E2-A014-492A-B0F6-F51CCBA67E14}" destId="{2427F3E2-5FA1-4BAE-8C74-F16E200BE9B8}" srcOrd="1" destOrd="0" parTransId="{E18957B3-D749-4EEF-A30D-37BA91AE95F9}" sibTransId="{E0189A66-3BBE-4B8B-9EE1-08A00154E8AE}"/>
    <dgm:cxn modelId="{AF714C87-E160-46A1-8B17-82117EE3384E}" type="presOf" srcId="{ACD096DE-D869-4D36-901D-0744F655254C}" destId="{F76BD2BE-8385-413E-8310-C43EC698083B}" srcOrd="0" destOrd="0" presId="urn:microsoft.com/office/officeart/2005/8/layout/hierarchy1"/>
    <dgm:cxn modelId="{249552F8-41FF-44B0-9A64-46FA7DF6CC44}" type="presOf" srcId="{2427F3E2-5FA1-4BAE-8C74-F16E200BE9B8}" destId="{4DF9A612-3B03-4795-AFB1-D189ABA806E6}" srcOrd="0" destOrd="0" presId="urn:microsoft.com/office/officeart/2005/8/layout/hierarchy1"/>
    <dgm:cxn modelId="{B9077F67-FB94-4205-847D-B5D5A3D6619D}" type="presParOf" srcId="{E2B24280-FEA6-473B-8D9D-B742B88D4958}" destId="{39021070-69CD-4DBE-8FC7-85C448D9CF65}" srcOrd="0" destOrd="0" presId="urn:microsoft.com/office/officeart/2005/8/layout/hierarchy1"/>
    <dgm:cxn modelId="{E4CAFC29-5777-47FD-B348-664F03A3FFA7}" type="presParOf" srcId="{39021070-69CD-4DBE-8FC7-85C448D9CF65}" destId="{CFA51023-0CCC-4929-A95D-F1A54B7B88DA}" srcOrd="0" destOrd="0" presId="urn:microsoft.com/office/officeart/2005/8/layout/hierarchy1"/>
    <dgm:cxn modelId="{736070B4-7743-4779-B2C0-A55AEE129330}" type="presParOf" srcId="{CFA51023-0CCC-4929-A95D-F1A54B7B88DA}" destId="{DE129B9E-BD7F-43ED-B4FB-E6CC99AD36CF}" srcOrd="0" destOrd="0" presId="urn:microsoft.com/office/officeart/2005/8/layout/hierarchy1"/>
    <dgm:cxn modelId="{83B710F8-8C4A-4620-A7FC-50EDE6C43B0A}" type="presParOf" srcId="{CFA51023-0CCC-4929-A95D-F1A54B7B88DA}" destId="{F76BD2BE-8385-413E-8310-C43EC698083B}" srcOrd="1" destOrd="0" presId="urn:microsoft.com/office/officeart/2005/8/layout/hierarchy1"/>
    <dgm:cxn modelId="{F642ABBC-537D-40B3-98A1-3CB24B7ED50E}" type="presParOf" srcId="{39021070-69CD-4DBE-8FC7-85C448D9CF65}" destId="{E11E8932-A02A-48E5-8075-8EC3311F2D15}" srcOrd="1" destOrd="0" presId="urn:microsoft.com/office/officeart/2005/8/layout/hierarchy1"/>
    <dgm:cxn modelId="{DC42BF66-602B-47EE-A0A6-CDA84D4B4182}" type="presParOf" srcId="{E2B24280-FEA6-473B-8D9D-B742B88D4958}" destId="{4C6B56B1-F0D8-4C1E-9DBA-81B4713A3050}" srcOrd="1" destOrd="0" presId="urn:microsoft.com/office/officeart/2005/8/layout/hierarchy1"/>
    <dgm:cxn modelId="{D91B0A9A-4281-4EFF-941C-FB9358C94485}" type="presParOf" srcId="{4C6B56B1-F0D8-4C1E-9DBA-81B4713A3050}" destId="{990C0F0D-17BE-436F-AC87-1032B3F7A0E9}" srcOrd="0" destOrd="0" presId="urn:microsoft.com/office/officeart/2005/8/layout/hierarchy1"/>
    <dgm:cxn modelId="{079B4172-0554-4C23-A2FE-A3F6DE2E584B}" type="presParOf" srcId="{990C0F0D-17BE-436F-AC87-1032B3F7A0E9}" destId="{659FA223-311B-4F29-BCD1-84BE3BA948E1}" srcOrd="0" destOrd="0" presId="urn:microsoft.com/office/officeart/2005/8/layout/hierarchy1"/>
    <dgm:cxn modelId="{E12522DA-E28B-4DCD-A080-A89C880E5FF7}" type="presParOf" srcId="{990C0F0D-17BE-436F-AC87-1032B3F7A0E9}" destId="{4DF9A612-3B03-4795-AFB1-D189ABA806E6}" srcOrd="1" destOrd="0" presId="urn:microsoft.com/office/officeart/2005/8/layout/hierarchy1"/>
    <dgm:cxn modelId="{6FCF2628-EE71-4A61-BA01-B8149BE2224E}" type="presParOf" srcId="{4C6B56B1-F0D8-4C1E-9DBA-81B4713A3050}" destId="{8CFF33EC-7F6F-462C-B168-FDC378534FC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A54418-D5C8-4058-8E74-46C2DC374C10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A939B2-7F6F-41D9-988C-1A0ED629A80B}">
      <dgm:prSet/>
      <dgm:spPr/>
      <dgm:t>
        <a:bodyPr/>
        <a:lstStyle/>
        <a:p>
          <a:pPr rtl="0"/>
          <a:r>
            <a:rPr lang="en-GB"/>
            <a:t>Developed further while waiting for parts suppliers of safety equipment to get back </a:t>
          </a:r>
          <a:endParaRPr lang="en-US" b="0">
            <a:latin typeface="Neue Haas Grotesk Text Pro"/>
            <a:ea typeface="Calibri"/>
            <a:cs typeface="Calibri"/>
          </a:endParaRPr>
        </a:p>
      </dgm:t>
    </dgm:pt>
    <dgm:pt modelId="{1A706B2C-D376-4CCB-96B8-E81A82062997}" type="parTrans" cxnId="{3C472ACF-2F56-4F28-B774-5AA933C4F0E0}">
      <dgm:prSet/>
      <dgm:spPr/>
      <dgm:t>
        <a:bodyPr/>
        <a:lstStyle/>
        <a:p>
          <a:endParaRPr lang="en-US"/>
        </a:p>
      </dgm:t>
    </dgm:pt>
    <dgm:pt modelId="{C162DBF1-902A-40FB-B4E4-0C5E4B31D896}" type="sibTrans" cxnId="{3C472ACF-2F56-4F28-B774-5AA933C4F0E0}">
      <dgm:prSet/>
      <dgm:spPr/>
      <dgm:t>
        <a:bodyPr/>
        <a:lstStyle/>
        <a:p>
          <a:endParaRPr lang="en-US"/>
        </a:p>
      </dgm:t>
    </dgm:pt>
    <dgm:pt modelId="{AD870FDF-FE53-4FFF-9115-EC41E8C7BDF9}">
      <dgm:prSet/>
      <dgm:spPr/>
      <dgm:t>
        <a:bodyPr/>
        <a:lstStyle/>
        <a:p>
          <a:r>
            <a:rPr lang="en-GB"/>
            <a:t>Used </a:t>
          </a:r>
          <a:r>
            <a:rPr lang="en-GB" err="1"/>
            <a:t>Solidworks</a:t>
          </a:r>
          <a:r>
            <a:rPr lang="en-GB"/>
            <a:t> topology optimisation </a:t>
          </a:r>
          <a:r>
            <a:rPr lang="en-GB">
              <a:latin typeface="Neue Haas Grotesk Text Pro"/>
            </a:rPr>
            <a:t>to reduce mass</a:t>
          </a:r>
          <a:endParaRPr lang="en-US"/>
        </a:p>
      </dgm:t>
    </dgm:pt>
    <dgm:pt modelId="{F5E56357-05B9-42A1-B15F-2D22FE5799DB}" type="parTrans" cxnId="{16471469-35C1-4E7D-8981-0056E38EC40A}">
      <dgm:prSet/>
      <dgm:spPr/>
      <dgm:t>
        <a:bodyPr/>
        <a:lstStyle/>
        <a:p>
          <a:endParaRPr lang="en-US"/>
        </a:p>
      </dgm:t>
    </dgm:pt>
    <dgm:pt modelId="{CE4BF4C1-5919-4F80-88D3-C36249C41BC7}" type="sibTrans" cxnId="{16471469-35C1-4E7D-8981-0056E38EC40A}">
      <dgm:prSet/>
      <dgm:spPr/>
      <dgm:t>
        <a:bodyPr/>
        <a:lstStyle/>
        <a:p>
          <a:endParaRPr lang="en-US"/>
        </a:p>
      </dgm:t>
    </dgm:pt>
    <dgm:pt modelId="{C9EE8E1F-9206-4FE3-AE85-F16E63B5FFAD}">
      <dgm:prSet/>
      <dgm:spPr/>
      <dgm:t>
        <a:bodyPr/>
        <a:lstStyle/>
        <a:p>
          <a:pPr rtl="0"/>
          <a:r>
            <a:rPr lang="en-GB"/>
            <a:t>Looked at different manufacturing methods</a:t>
          </a:r>
          <a:r>
            <a:rPr lang="en-GB">
              <a:latin typeface="Neue Haas Grotesk Text Pro"/>
            </a:rPr>
            <a:t> that can be used. FPB, CNC</a:t>
          </a:r>
          <a:endParaRPr lang="en-US"/>
        </a:p>
      </dgm:t>
    </dgm:pt>
    <dgm:pt modelId="{E4CE6246-777B-4CE1-AEB1-7153AEBDE93B}" type="parTrans" cxnId="{D11E34CF-D18B-4005-8308-50108722AAE4}">
      <dgm:prSet/>
      <dgm:spPr/>
      <dgm:t>
        <a:bodyPr/>
        <a:lstStyle/>
        <a:p>
          <a:endParaRPr lang="en-US"/>
        </a:p>
      </dgm:t>
    </dgm:pt>
    <dgm:pt modelId="{2487D815-2E8C-4438-AEDD-E7226A4A4F0F}" type="sibTrans" cxnId="{D11E34CF-D18B-4005-8308-50108722AAE4}">
      <dgm:prSet/>
      <dgm:spPr/>
      <dgm:t>
        <a:bodyPr/>
        <a:lstStyle/>
        <a:p>
          <a:endParaRPr lang="en-US"/>
        </a:p>
      </dgm:t>
    </dgm:pt>
    <dgm:pt modelId="{4D3CCFBE-BBDD-4CA9-AF26-4C6B3F2B8081}">
      <dgm:prSet phldr="0"/>
      <dgm:spPr/>
      <dgm:t>
        <a:bodyPr/>
        <a:lstStyle/>
        <a:p>
          <a:pPr rtl="0"/>
          <a:r>
            <a:rPr lang="en-GB">
              <a:latin typeface="Calibri"/>
              <a:ea typeface="Calibri"/>
              <a:cs typeface="Calibri"/>
            </a:rPr>
            <a:t>Ran simulation of expected forces to check for deformation or failure</a:t>
          </a:r>
        </a:p>
      </dgm:t>
    </dgm:pt>
    <dgm:pt modelId="{60357321-66DB-4E53-B4E3-6D3EEA2541C4}" type="parTrans" cxnId="{F9B22C21-2940-44FD-B6C9-4AB10ADA3B42}">
      <dgm:prSet/>
      <dgm:spPr/>
    </dgm:pt>
    <dgm:pt modelId="{352CCA3B-EE36-4EA7-9304-676F8FC23990}" type="sibTrans" cxnId="{F9B22C21-2940-44FD-B6C9-4AB10ADA3B42}">
      <dgm:prSet/>
      <dgm:spPr/>
      <dgm:t>
        <a:bodyPr/>
        <a:lstStyle/>
        <a:p>
          <a:endParaRPr lang="en-GB"/>
        </a:p>
      </dgm:t>
    </dgm:pt>
    <dgm:pt modelId="{714AA5E9-5D52-4DD7-8B2D-3A765FF1F73A}" type="pres">
      <dgm:prSet presAssocID="{C4A54418-D5C8-4058-8E74-46C2DC374C10}" presName="outerComposite" presStyleCnt="0">
        <dgm:presLayoutVars>
          <dgm:chMax val="5"/>
          <dgm:dir/>
          <dgm:resizeHandles val="exact"/>
        </dgm:presLayoutVars>
      </dgm:prSet>
      <dgm:spPr/>
    </dgm:pt>
    <dgm:pt modelId="{AA37051E-416A-49D4-BD94-1D086BBF38F5}" type="pres">
      <dgm:prSet presAssocID="{C4A54418-D5C8-4058-8E74-46C2DC374C10}" presName="dummyMaxCanvas" presStyleCnt="0">
        <dgm:presLayoutVars/>
      </dgm:prSet>
      <dgm:spPr/>
    </dgm:pt>
    <dgm:pt modelId="{75C0BD5D-7141-4317-A046-5D447D8481EA}" type="pres">
      <dgm:prSet presAssocID="{C4A54418-D5C8-4058-8E74-46C2DC374C10}" presName="FourNodes_1" presStyleLbl="node1" presStyleIdx="0" presStyleCnt="4">
        <dgm:presLayoutVars>
          <dgm:bulletEnabled val="1"/>
        </dgm:presLayoutVars>
      </dgm:prSet>
      <dgm:spPr/>
    </dgm:pt>
    <dgm:pt modelId="{8D15A60A-7567-4347-A0EF-CE249F285740}" type="pres">
      <dgm:prSet presAssocID="{C4A54418-D5C8-4058-8E74-46C2DC374C10}" presName="FourNodes_2" presStyleLbl="node1" presStyleIdx="1" presStyleCnt="4">
        <dgm:presLayoutVars>
          <dgm:bulletEnabled val="1"/>
        </dgm:presLayoutVars>
      </dgm:prSet>
      <dgm:spPr/>
    </dgm:pt>
    <dgm:pt modelId="{6BD27D87-FEA2-4CA3-9489-B809AE20D2BC}" type="pres">
      <dgm:prSet presAssocID="{C4A54418-D5C8-4058-8E74-46C2DC374C10}" presName="FourNodes_3" presStyleLbl="node1" presStyleIdx="2" presStyleCnt="4">
        <dgm:presLayoutVars>
          <dgm:bulletEnabled val="1"/>
        </dgm:presLayoutVars>
      </dgm:prSet>
      <dgm:spPr/>
    </dgm:pt>
    <dgm:pt modelId="{A53ACE20-49F4-43EC-BDE2-D2077D27B3B4}" type="pres">
      <dgm:prSet presAssocID="{C4A54418-D5C8-4058-8E74-46C2DC374C10}" presName="FourNodes_4" presStyleLbl="node1" presStyleIdx="3" presStyleCnt="4">
        <dgm:presLayoutVars>
          <dgm:bulletEnabled val="1"/>
        </dgm:presLayoutVars>
      </dgm:prSet>
      <dgm:spPr/>
    </dgm:pt>
    <dgm:pt modelId="{80925401-4C7D-40F8-9E93-39C05EC56638}" type="pres">
      <dgm:prSet presAssocID="{C4A54418-D5C8-4058-8E74-46C2DC374C10}" presName="FourConn_1-2" presStyleLbl="fgAccFollowNode1" presStyleIdx="0" presStyleCnt="3">
        <dgm:presLayoutVars>
          <dgm:bulletEnabled val="1"/>
        </dgm:presLayoutVars>
      </dgm:prSet>
      <dgm:spPr/>
    </dgm:pt>
    <dgm:pt modelId="{D8A1AD36-F657-47D7-90AA-E46B0473C9C3}" type="pres">
      <dgm:prSet presAssocID="{C4A54418-D5C8-4058-8E74-46C2DC374C10}" presName="FourConn_2-3" presStyleLbl="fgAccFollowNode1" presStyleIdx="1" presStyleCnt="3">
        <dgm:presLayoutVars>
          <dgm:bulletEnabled val="1"/>
        </dgm:presLayoutVars>
      </dgm:prSet>
      <dgm:spPr/>
    </dgm:pt>
    <dgm:pt modelId="{2D129FB4-D3F8-4E4F-BF4C-611B1FC5AD6C}" type="pres">
      <dgm:prSet presAssocID="{C4A54418-D5C8-4058-8E74-46C2DC374C10}" presName="FourConn_3-4" presStyleLbl="fgAccFollowNode1" presStyleIdx="2" presStyleCnt="3">
        <dgm:presLayoutVars>
          <dgm:bulletEnabled val="1"/>
        </dgm:presLayoutVars>
      </dgm:prSet>
      <dgm:spPr/>
    </dgm:pt>
    <dgm:pt modelId="{4FA368FA-07E5-4BE7-8C49-F4A3EC140DD4}" type="pres">
      <dgm:prSet presAssocID="{C4A54418-D5C8-4058-8E74-46C2DC374C10}" presName="FourNodes_1_text" presStyleLbl="node1" presStyleIdx="3" presStyleCnt="4">
        <dgm:presLayoutVars>
          <dgm:bulletEnabled val="1"/>
        </dgm:presLayoutVars>
      </dgm:prSet>
      <dgm:spPr/>
    </dgm:pt>
    <dgm:pt modelId="{E808978C-010D-4DAD-A54A-6B09EABE520F}" type="pres">
      <dgm:prSet presAssocID="{C4A54418-D5C8-4058-8E74-46C2DC374C10}" presName="FourNodes_2_text" presStyleLbl="node1" presStyleIdx="3" presStyleCnt="4">
        <dgm:presLayoutVars>
          <dgm:bulletEnabled val="1"/>
        </dgm:presLayoutVars>
      </dgm:prSet>
      <dgm:spPr/>
    </dgm:pt>
    <dgm:pt modelId="{17F80147-7284-4F18-895D-7A0D28851AA1}" type="pres">
      <dgm:prSet presAssocID="{C4A54418-D5C8-4058-8E74-46C2DC374C10}" presName="FourNodes_3_text" presStyleLbl="node1" presStyleIdx="3" presStyleCnt="4">
        <dgm:presLayoutVars>
          <dgm:bulletEnabled val="1"/>
        </dgm:presLayoutVars>
      </dgm:prSet>
      <dgm:spPr/>
    </dgm:pt>
    <dgm:pt modelId="{97A1D3BB-928A-4D90-810E-E1900A3FDD24}" type="pres">
      <dgm:prSet presAssocID="{C4A54418-D5C8-4058-8E74-46C2DC374C10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72D960D-EE60-4E14-881D-13E6B1E44122}" type="presOf" srcId="{88A939B2-7F6F-41D9-988C-1A0ED629A80B}" destId="{75C0BD5D-7141-4317-A046-5D447D8481EA}" srcOrd="0" destOrd="0" presId="urn:microsoft.com/office/officeart/2005/8/layout/vProcess5"/>
    <dgm:cxn modelId="{F9B22C21-2940-44FD-B6C9-4AB10ADA3B42}" srcId="{C4A54418-D5C8-4058-8E74-46C2DC374C10}" destId="{4D3CCFBE-BBDD-4CA9-AF26-4C6B3F2B8081}" srcOrd="1" destOrd="0" parTransId="{60357321-66DB-4E53-B4E3-6D3EEA2541C4}" sibTransId="{352CCA3B-EE36-4EA7-9304-676F8FC23990}"/>
    <dgm:cxn modelId="{45336623-9076-4FD9-8ABA-E2E7C0189D80}" type="presOf" srcId="{C4A54418-D5C8-4058-8E74-46C2DC374C10}" destId="{714AA5E9-5D52-4DD7-8B2D-3A765FF1F73A}" srcOrd="0" destOrd="0" presId="urn:microsoft.com/office/officeart/2005/8/layout/vProcess5"/>
    <dgm:cxn modelId="{228FA735-0624-419B-8D91-68112E93CD85}" type="presOf" srcId="{C9EE8E1F-9206-4FE3-AE85-F16E63B5FFAD}" destId="{97A1D3BB-928A-4D90-810E-E1900A3FDD24}" srcOrd="1" destOrd="0" presId="urn:microsoft.com/office/officeart/2005/8/layout/vProcess5"/>
    <dgm:cxn modelId="{16471469-35C1-4E7D-8981-0056E38EC40A}" srcId="{C4A54418-D5C8-4058-8E74-46C2DC374C10}" destId="{AD870FDF-FE53-4FFF-9115-EC41E8C7BDF9}" srcOrd="2" destOrd="0" parTransId="{F5E56357-05B9-42A1-B15F-2D22FE5799DB}" sibTransId="{CE4BF4C1-5919-4F80-88D3-C36249C41BC7}"/>
    <dgm:cxn modelId="{40038669-A62C-4140-BBE0-12924A7FF2EA}" type="presOf" srcId="{4D3CCFBE-BBDD-4CA9-AF26-4C6B3F2B8081}" destId="{E808978C-010D-4DAD-A54A-6B09EABE520F}" srcOrd="1" destOrd="0" presId="urn:microsoft.com/office/officeart/2005/8/layout/vProcess5"/>
    <dgm:cxn modelId="{841AF285-E55A-4898-A5F0-8D0D62C4E1CF}" type="presOf" srcId="{AD870FDF-FE53-4FFF-9115-EC41E8C7BDF9}" destId="{6BD27D87-FEA2-4CA3-9489-B809AE20D2BC}" srcOrd="0" destOrd="0" presId="urn:microsoft.com/office/officeart/2005/8/layout/vProcess5"/>
    <dgm:cxn modelId="{5653118A-9559-4642-95E0-1F993871B7E7}" type="presOf" srcId="{4D3CCFBE-BBDD-4CA9-AF26-4C6B3F2B8081}" destId="{8D15A60A-7567-4347-A0EF-CE249F285740}" srcOrd="0" destOrd="0" presId="urn:microsoft.com/office/officeart/2005/8/layout/vProcess5"/>
    <dgm:cxn modelId="{F273C68A-4336-4B22-A90E-8EF8E4579E08}" type="presOf" srcId="{CE4BF4C1-5919-4F80-88D3-C36249C41BC7}" destId="{2D129FB4-D3F8-4E4F-BF4C-611B1FC5AD6C}" srcOrd="0" destOrd="0" presId="urn:microsoft.com/office/officeart/2005/8/layout/vProcess5"/>
    <dgm:cxn modelId="{309402B3-C464-4395-AEBA-A059DE7E045C}" type="presOf" srcId="{C162DBF1-902A-40FB-B4E4-0C5E4B31D896}" destId="{80925401-4C7D-40F8-9E93-39C05EC56638}" srcOrd="0" destOrd="0" presId="urn:microsoft.com/office/officeart/2005/8/layout/vProcess5"/>
    <dgm:cxn modelId="{A36AEAC0-99F9-4CCC-A0F7-FA3874E968EC}" type="presOf" srcId="{88A939B2-7F6F-41D9-988C-1A0ED629A80B}" destId="{4FA368FA-07E5-4BE7-8C49-F4A3EC140DD4}" srcOrd="1" destOrd="0" presId="urn:microsoft.com/office/officeart/2005/8/layout/vProcess5"/>
    <dgm:cxn modelId="{3C472ACF-2F56-4F28-B774-5AA933C4F0E0}" srcId="{C4A54418-D5C8-4058-8E74-46C2DC374C10}" destId="{88A939B2-7F6F-41D9-988C-1A0ED629A80B}" srcOrd="0" destOrd="0" parTransId="{1A706B2C-D376-4CCB-96B8-E81A82062997}" sibTransId="{C162DBF1-902A-40FB-B4E4-0C5E4B31D896}"/>
    <dgm:cxn modelId="{D11E34CF-D18B-4005-8308-50108722AAE4}" srcId="{C4A54418-D5C8-4058-8E74-46C2DC374C10}" destId="{C9EE8E1F-9206-4FE3-AE85-F16E63B5FFAD}" srcOrd="3" destOrd="0" parTransId="{E4CE6246-777B-4CE1-AEB1-7153AEBDE93B}" sibTransId="{2487D815-2E8C-4438-AEDD-E7226A4A4F0F}"/>
    <dgm:cxn modelId="{B6F009D8-02FA-4906-8696-B1AC48C23140}" type="presOf" srcId="{AD870FDF-FE53-4FFF-9115-EC41E8C7BDF9}" destId="{17F80147-7284-4F18-895D-7A0D28851AA1}" srcOrd="1" destOrd="0" presId="urn:microsoft.com/office/officeart/2005/8/layout/vProcess5"/>
    <dgm:cxn modelId="{7E4FDEDA-BE9C-4D1C-87E3-FC09D1BC3857}" type="presOf" srcId="{C9EE8E1F-9206-4FE3-AE85-F16E63B5FFAD}" destId="{A53ACE20-49F4-43EC-BDE2-D2077D27B3B4}" srcOrd="0" destOrd="0" presId="urn:microsoft.com/office/officeart/2005/8/layout/vProcess5"/>
    <dgm:cxn modelId="{EF2651E7-3B12-446A-9558-EFE1B265CC4C}" type="presOf" srcId="{352CCA3B-EE36-4EA7-9304-676F8FC23990}" destId="{D8A1AD36-F657-47D7-90AA-E46B0473C9C3}" srcOrd="0" destOrd="0" presId="urn:microsoft.com/office/officeart/2005/8/layout/vProcess5"/>
    <dgm:cxn modelId="{BF2210D8-39B1-4992-BB53-CE9ABE05DACE}" type="presParOf" srcId="{714AA5E9-5D52-4DD7-8B2D-3A765FF1F73A}" destId="{AA37051E-416A-49D4-BD94-1D086BBF38F5}" srcOrd="0" destOrd="0" presId="urn:microsoft.com/office/officeart/2005/8/layout/vProcess5"/>
    <dgm:cxn modelId="{799E1A79-B458-4583-800B-5566FD6357B9}" type="presParOf" srcId="{714AA5E9-5D52-4DD7-8B2D-3A765FF1F73A}" destId="{75C0BD5D-7141-4317-A046-5D447D8481EA}" srcOrd="1" destOrd="0" presId="urn:microsoft.com/office/officeart/2005/8/layout/vProcess5"/>
    <dgm:cxn modelId="{D692AC4B-27D5-40A9-B707-1491AA3C7971}" type="presParOf" srcId="{714AA5E9-5D52-4DD7-8B2D-3A765FF1F73A}" destId="{8D15A60A-7567-4347-A0EF-CE249F285740}" srcOrd="2" destOrd="0" presId="urn:microsoft.com/office/officeart/2005/8/layout/vProcess5"/>
    <dgm:cxn modelId="{5B5B9E12-430E-49CC-8563-6B8BBB840F4B}" type="presParOf" srcId="{714AA5E9-5D52-4DD7-8B2D-3A765FF1F73A}" destId="{6BD27D87-FEA2-4CA3-9489-B809AE20D2BC}" srcOrd="3" destOrd="0" presId="urn:microsoft.com/office/officeart/2005/8/layout/vProcess5"/>
    <dgm:cxn modelId="{D43A0D98-EDBE-4114-8C4C-35193B692313}" type="presParOf" srcId="{714AA5E9-5D52-4DD7-8B2D-3A765FF1F73A}" destId="{A53ACE20-49F4-43EC-BDE2-D2077D27B3B4}" srcOrd="4" destOrd="0" presId="urn:microsoft.com/office/officeart/2005/8/layout/vProcess5"/>
    <dgm:cxn modelId="{3C1C7B40-ECE1-4A66-97C0-D48A34B3702B}" type="presParOf" srcId="{714AA5E9-5D52-4DD7-8B2D-3A765FF1F73A}" destId="{80925401-4C7D-40F8-9E93-39C05EC56638}" srcOrd="5" destOrd="0" presId="urn:microsoft.com/office/officeart/2005/8/layout/vProcess5"/>
    <dgm:cxn modelId="{2A4160F0-E6F0-45DB-8FA6-32B8BF535851}" type="presParOf" srcId="{714AA5E9-5D52-4DD7-8B2D-3A765FF1F73A}" destId="{D8A1AD36-F657-47D7-90AA-E46B0473C9C3}" srcOrd="6" destOrd="0" presId="urn:microsoft.com/office/officeart/2005/8/layout/vProcess5"/>
    <dgm:cxn modelId="{6C54E88E-1B3A-4DE5-9B8A-CFD69EC33F97}" type="presParOf" srcId="{714AA5E9-5D52-4DD7-8B2D-3A765FF1F73A}" destId="{2D129FB4-D3F8-4E4F-BF4C-611B1FC5AD6C}" srcOrd="7" destOrd="0" presId="urn:microsoft.com/office/officeart/2005/8/layout/vProcess5"/>
    <dgm:cxn modelId="{0761EB7E-5B1D-4B03-B898-F1C9681412C5}" type="presParOf" srcId="{714AA5E9-5D52-4DD7-8B2D-3A765FF1F73A}" destId="{4FA368FA-07E5-4BE7-8C49-F4A3EC140DD4}" srcOrd="8" destOrd="0" presId="urn:microsoft.com/office/officeart/2005/8/layout/vProcess5"/>
    <dgm:cxn modelId="{A09BD610-7FD2-4673-9691-B67C854391E2}" type="presParOf" srcId="{714AA5E9-5D52-4DD7-8B2D-3A765FF1F73A}" destId="{E808978C-010D-4DAD-A54A-6B09EABE520F}" srcOrd="9" destOrd="0" presId="urn:microsoft.com/office/officeart/2005/8/layout/vProcess5"/>
    <dgm:cxn modelId="{866DED69-C85E-496A-82AB-A9B3B5CCA158}" type="presParOf" srcId="{714AA5E9-5D52-4DD7-8B2D-3A765FF1F73A}" destId="{17F80147-7284-4F18-895D-7A0D28851AA1}" srcOrd="10" destOrd="0" presId="urn:microsoft.com/office/officeart/2005/8/layout/vProcess5"/>
    <dgm:cxn modelId="{6D24C13F-6B9A-47B6-9982-FCAD56A417AC}" type="presParOf" srcId="{714AA5E9-5D52-4DD7-8B2D-3A765FF1F73A}" destId="{97A1D3BB-928A-4D90-810E-E1900A3FDD24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3F82F4C-AE77-41A1-AB18-045C546A7628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1A2CAEC-455C-4C6D-9258-1D59E7C45477}">
      <dgm:prSet/>
      <dgm:spPr/>
      <dgm:t>
        <a:bodyPr/>
        <a:lstStyle/>
        <a:p>
          <a:r>
            <a:rPr lang="en-US"/>
            <a:t>Manufacture and install</a:t>
          </a:r>
        </a:p>
      </dgm:t>
    </dgm:pt>
    <dgm:pt modelId="{830F6CE8-687E-41D3-9294-63BA95CA36A2}" type="parTrans" cxnId="{7B22ABB1-49D3-4879-AE53-FCF113A75819}">
      <dgm:prSet/>
      <dgm:spPr/>
      <dgm:t>
        <a:bodyPr/>
        <a:lstStyle/>
        <a:p>
          <a:endParaRPr lang="en-US"/>
        </a:p>
      </dgm:t>
    </dgm:pt>
    <dgm:pt modelId="{C5F5F0BD-03C5-45B8-B14A-5281BB19F752}" type="sibTrans" cxnId="{7B22ABB1-49D3-4879-AE53-FCF113A75819}">
      <dgm:prSet/>
      <dgm:spPr/>
      <dgm:t>
        <a:bodyPr/>
        <a:lstStyle/>
        <a:p>
          <a:endParaRPr lang="en-US"/>
        </a:p>
      </dgm:t>
    </dgm:pt>
    <dgm:pt modelId="{A2E8DE9B-DB2B-47F4-A572-1E44816DB5CE}">
      <dgm:prSet/>
      <dgm:spPr/>
      <dgm:t>
        <a:bodyPr/>
        <a:lstStyle/>
        <a:p>
          <a:r>
            <a:rPr lang="en-US"/>
            <a:t>Manufacture and install throttle potentiometer mount</a:t>
          </a:r>
        </a:p>
      </dgm:t>
    </dgm:pt>
    <dgm:pt modelId="{21CCDB2D-6370-45EA-8A0B-8FA3F0E8620D}" type="parTrans" cxnId="{9A004A74-44A3-4C0D-9FB0-FA468D1A5673}">
      <dgm:prSet/>
      <dgm:spPr/>
      <dgm:t>
        <a:bodyPr/>
        <a:lstStyle/>
        <a:p>
          <a:endParaRPr lang="en-US"/>
        </a:p>
      </dgm:t>
    </dgm:pt>
    <dgm:pt modelId="{5FF0F483-B49D-47FA-806E-E2E21760B83B}" type="sibTrans" cxnId="{9A004A74-44A3-4C0D-9FB0-FA468D1A5673}">
      <dgm:prSet/>
      <dgm:spPr/>
      <dgm:t>
        <a:bodyPr/>
        <a:lstStyle/>
        <a:p>
          <a:endParaRPr lang="en-US"/>
        </a:p>
      </dgm:t>
    </dgm:pt>
    <dgm:pt modelId="{1223CDE5-66D6-48DE-8AA0-8BD6540AA75B}">
      <dgm:prSet/>
      <dgm:spPr/>
      <dgm:t>
        <a:bodyPr/>
        <a:lstStyle/>
        <a:p>
          <a:r>
            <a:rPr lang="en-US"/>
            <a:t>Locate</a:t>
          </a:r>
        </a:p>
      </dgm:t>
    </dgm:pt>
    <dgm:pt modelId="{170231B4-B3C7-4A4D-9D18-9F6A159621B7}" type="parTrans" cxnId="{0778A629-CC7C-4C54-8AC0-35D91D8A9F70}">
      <dgm:prSet/>
      <dgm:spPr/>
      <dgm:t>
        <a:bodyPr/>
        <a:lstStyle/>
        <a:p>
          <a:endParaRPr lang="en-US"/>
        </a:p>
      </dgm:t>
    </dgm:pt>
    <dgm:pt modelId="{4BD473D0-F316-4444-A297-74A403316E67}" type="sibTrans" cxnId="{0778A629-CC7C-4C54-8AC0-35D91D8A9F70}">
      <dgm:prSet/>
      <dgm:spPr/>
      <dgm:t>
        <a:bodyPr/>
        <a:lstStyle/>
        <a:p>
          <a:endParaRPr lang="en-US"/>
        </a:p>
      </dgm:t>
    </dgm:pt>
    <dgm:pt modelId="{0BB2E7C4-A40E-4D68-A332-36D37550A049}">
      <dgm:prSet/>
      <dgm:spPr/>
      <dgm:t>
        <a:bodyPr/>
        <a:lstStyle/>
        <a:p>
          <a:r>
            <a:rPr lang="en-US"/>
            <a:t>Locate the components for the safety harness that are compatible </a:t>
          </a:r>
        </a:p>
      </dgm:t>
    </dgm:pt>
    <dgm:pt modelId="{4E47F145-B58E-499D-87AA-3C45EAEB9A71}" type="parTrans" cxnId="{A208AFA3-7FDC-4CC4-A7D4-7C195499E997}">
      <dgm:prSet/>
      <dgm:spPr/>
      <dgm:t>
        <a:bodyPr/>
        <a:lstStyle/>
        <a:p>
          <a:endParaRPr lang="en-US"/>
        </a:p>
      </dgm:t>
    </dgm:pt>
    <dgm:pt modelId="{D7A8FC43-2D3F-4D64-8D17-16B55CFC0E11}" type="sibTrans" cxnId="{A208AFA3-7FDC-4CC4-A7D4-7C195499E997}">
      <dgm:prSet/>
      <dgm:spPr/>
      <dgm:t>
        <a:bodyPr/>
        <a:lstStyle/>
        <a:p>
          <a:endParaRPr lang="en-US"/>
        </a:p>
      </dgm:t>
    </dgm:pt>
    <dgm:pt modelId="{7FBEC5E9-EE87-447B-A77C-7E12F7D3E117}">
      <dgm:prSet/>
      <dgm:spPr/>
      <dgm:t>
        <a:bodyPr/>
        <a:lstStyle/>
        <a:p>
          <a:r>
            <a:rPr lang="en-US"/>
            <a:t>Purchase</a:t>
          </a:r>
        </a:p>
      </dgm:t>
    </dgm:pt>
    <dgm:pt modelId="{88A84615-A5D1-4634-AE88-2C6563091B74}" type="parTrans" cxnId="{5B3C7ED1-9CEB-4614-A019-7FFE4BCCE03A}">
      <dgm:prSet/>
      <dgm:spPr/>
      <dgm:t>
        <a:bodyPr/>
        <a:lstStyle/>
        <a:p>
          <a:endParaRPr lang="en-US"/>
        </a:p>
      </dgm:t>
    </dgm:pt>
    <dgm:pt modelId="{6E72C52A-743E-4CDF-B407-8536ADCBBB08}" type="sibTrans" cxnId="{5B3C7ED1-9CEB-4614-A019-7FFE4BCCE03A}">
      <dgm:prSet/>
      <dgm:spPr/>
      <dgm:t>
        <a:bodyPr/>
        <a:lstStyle/>
        <a:p>
          <a:endParaRPr lang="en-US"/>
        </a:p>
      </dgm:t>
    </dgm:pt>
    <dgm:pt modelId="{FDCB28D5-9153-4B33-ACC7-D3D4F31B074E}">
      <dgm:prSet/>
      <dgm:spPr/>
      <dgm:t>
        <a:bodyPr/>
        <a:lstStyle/>
        <a:p>
          <a:r>
            <a:rPr lang="en-US"/>
            <a:t>Purchase all of the components</a:t>
          </a:r>
        </a:p>
      </dgm:t>
    </dgm:pt>
    <dgm:pt modelId="{81E21994-B9A6-4C68-8CE3-7A72C186815F}" type="parTrans" cxnId="{F9E7C99E-EB16-4B74-AF85-97EC49384D5F}">
      <dgm:prSet/>
      <dgm:spPr/>
      <dgm:t>
        <a:bodyPr/>
        <a:lstStyle/>
        <a:p>
          <a:endParaRPr lang="en-US"/>
        </a:p>
      </dgm:t>
    </dgm:pt>
    <dgm:pt modelId="{4AA0695A-355B-4F7E-ABB3-1CC40799A5BA}" type="sibTrans" cxnId="{F9E7C99E-EB16-4B74-AF85-97EC49384D5F}">
      <dgm:prSet/>
      <dgm:spPr/>
      <dgm:t>
        <a:bodyPr/>
        <a:lstStyle/>
        <a:p>
          <a:endParaRPr lang="en-US"/>
        </a:p>
      </dgm:t>
    </dgm:pt>
    <dgm:pt modelId="{B2FB1B00-6CD9-4638-90E3-8659850E74EF}">
      <dgm:prSet/>
      <dgm:spPr/>
      <dgm:t>
        <a:bodyPr/>
        <a:lstStyle/>
        <a:p>
          <a:r>
            <a:rPr lang="en-US"/>
            <a:t>Wire</a:t>
          </a:r>
        </a:p>
      </dgm:t>
    </dgm:pt>
    <dgm:pt modelId="{6ACF1737-2ABE-47F5-8D67-3CDD7D42F99C}" type="parTrans" cxnId="{6207F9B7-9881-4E7E-AA36-F35A7BE4A3B7}">
      <dgm:prSet/>
      <dgm:spPr/>
      <dgm:t>
        <a:bodyPr/>
        <a:lstStyle/>
        <a:p>
          <a:endParaRPr lang="en-US"/>
        </a:p>
      </dgm:t>
    </dgm:pt>
    <dgm:pt modelId="{0294C2BA-58CD-40C4-A98D-A3AA4AB1F7CD}" type="sibTrans" cxnId="{6207F9B7-9881-4E7E-AA36-F35A7BE4A3B7}">
      <dgm:prSet/>
      <dgm:spPr/>
      <dgm:t>
        <a:bodyPr/>
        <a:lstStyle/>
        <a:p>
          <a:endParaRPr lang="en-US"/>
        </a:p>
      </dgm:t>
    </dgm:pt>
    <dgm:pt modelId="{F2090020-D2B4-4A22-B651-87837AEBEA64}">
      <dgm:prSet/>
      <dgm:spPr/>
      <dgm:t>
        <a:bodyPr/>
        <a:lstStyle/>
        <a:p>
          <a:r>
            <a:rPr lang="en-US"/>
            <a:t>Wire them all together and fit them to the vehicle </a:t>
          </a:r>
        </a:p>
      </dgm:t>
    </dgm:pt>
    <dgm:pt modelId="{0F98034B-0403-441A-993F-3BA1F4DE2954}" type="parTrans" cxnId="{0A580BA5-0188-4AE7-BD8C-921776BF5D1C}">
      <dgm:prSet/>
      <dgm:spPr/>
      <dgm:t>
        <a:bodyPr/>
        <a:lstStyle/>
        <a:p>
          <a:endParaRPr lang="en-US"/>
        </a:p>
      </dgm:t>
    </dgm:pt>
    <dgm:pt modelId="{C3D3D7D7-EB61-4DCE-9CC8-C4914EC174F7}" type="sibTrans" cxnId="{0A580BA5-0188-4AE7-BD8C-921776BF5D1C}">
      <dgm:prSet/>
      <dgm:spPr/>
      <dgm:t>
        <a:bodyPr/>
        <a:lstStyle/>
        <a:p>
          <a:endParaRPr lang="en-US"/>
        </a:p>
      </dgm:t>
    </dgm:pt>
    <dgm:pt modelId="{BEC70610-9B98-4578-9755-959EE11217B2}" type="pres">
      <dgm:prSet presAssocID="{83F82F4C-AE77-41A1-AB18-045C546A7628}" presName="Name0" presStyleCnt="0">
        <dgm:presLayoutVars>
          <dgm:dir/>
          <dgm:animLvl val="lvl"/>
          <dgm:resizeHandles val="exact"/>
        </dgm:presLayoutVars>
      </dgm:prSet>
      <dgm:spPr/>
    </dgm:pt>
    <dgm:pt modelId="{67A6B209-7FCF-4928-BC2D-D261D129F72D}" type="pres">
      <dgm:prSet presAssocID="{B1A2CAEC-455C-4C6D-9258-1D59E7C45477}" presName="linNode" presStyleCnt="0"/>
      <dgm:spPr/>
    </dgm:pt>
    <dgm:pt modelId="{5E3E0054-9F15-4AC6-94C4-8EE69E198C50}" type="pres">
      <dgm:prSet presAssocID="{B1A2CAEC-455C-4C6D-9258-1D59E7C45477}" presName="parentText" presStyleLbl="alignNode1" presStyleIdx="0" presStyleCnt="4">
        <dgm:presLayoutVars>
          <dgm:chMax val="1"/>
          <dgm:bulletEnabled/>
        </dgm:presLayoutVars>
      </dgm:prSet>
      <dgm:spPr/>
    </dgm:pt>
    <dgm:pt modelId="{7B12E754-1BCE-436E-9B97-F65C672E84E4}" type="pres">
      <dgm:prSet presAssocID="{B1A2CAEC-455C-4C6D-9258-1D59E7C45477}" presName="descendantText" presStyleLbl="alignAccFollowNode1" presStyleIdx="0" presStyleCnt="4">
        <dgm:presLayoutVars>
          <dgm:bulletEnabled/>
        </dgm:presLayoutVars>
      </dgm:prSet>
      <dgm:spPr/>
    </dgm:pt>
    <dgm:pt modelId="{721EA632-74FC-4409-8556-CFA93C3B6D69}" type="pres">
      <dgm:prSet presAssocID="{C5F5F0BD-03C5-45B8-B14A-5281BB19F752}" presName="sp" presStyleCnt="0"/>
      <dgm:spPr/>
    </dgm:pt>
    <dgm:pt modelId="{E1D5C0B7-2D61-4402-B8A9-286C876EFDC1}" type="pres">
      <dgm:prSet presAssocID="{1223CDE5-66D6-48DE-8AA0-8BD6540AA75B}" presName="linNode" presStyleCnt="0"/>
      <dgm:spPr/>
    </dgm:pt>
    <dgm:pt modelId="{02E40F9D-D07B-449B-868C-0EE5B9238FF1}" type="pres">
      <dgm:prSet presAssocID="{1223CDE5-66D6-48DE-8AA0-8BD6540AA75B}" presName="parentText" presStyleLbl="alignNode1" presStyleIdx="1" presStyleCnt="4">
        <dgm:presLayoutVars>
          <dgm:chMax val="1"/>
          <dgm:bulletEnabled/>
        </dgm:presLayoutVars>
      </dgm:prSet>
      <dgm:spPr/>
    </dgm:pt>
    <dgm:pt modelId="{AE6681C4-FC66-450F-A71C-6A19C1AD591A}" type="pres">
      <dgm:prSet presAssocID="{1223CDE5-66D6-48DE-8AA0-8BD6540AA75B}" presName="descendantText" presStyleLbl="alignAccFollowNode1" presStyleIdx="1" presStyleCnt="4">
        <dgm:presLayoutVars>
          <dgm:bulletEnabled/>
        </dgm:presLayoutVars>
      </dgm:prSet>
      <dgm:spPr/>
    </dgm:pt>
    <dgm:pt modelId="{790C8427-3779-4AE3-B9BF-CC19A14B5341}" type="pres">
      <dgm:prSet presAssocID="{4BD473D0-F316-4444-A297-74A403316E67}" presName="sp" presStyleCnt="0"/>
      <dgm:spPr/>
    </dgm:pt>
    <dgm:pt modelId="{A4ECEB7B-E0EA-41BD-A335-F1307E0A9B8A}" type="pres">
      <dgm:prSet presAssocID="{7FBEC5E9-EE87-447B-A77C-7E12F7D3E117}" presName="linNode" presStyleCnt="0"/>
      <dgm:spPr/>
    </dgm:pt>
    <dgm:pt modelId="{962D5C81-22DD-4068-A9F8-D0B27E4EFF13}" type="pres">
      <dgm:prSet presAssocID="{7FBEC5E9-EE87-447B-A77C-7E12F7D3E117}" presName="parentText" presStyleLbl="alignNode1" presStyleIdx="2" presStyleCnt="4">
        <dgm:presLayoutVars>
          <dgm:chMax val="1"/>
          <dgm:bulletEnabled/>
        </dgm:presLayoutVars>
      </dgm:prSet>
      <dgm:spPr/>
    </dgm:pt>
    <dgm:pt modelId="{71C16B43-75EC-4628-8643-8B4237979265}" type="pres">
      <dgm:prSet presAssocID="{7FBEC5E9-EE87-447B-A77C-7E12F7D3E117}" presName="descendantText" presStyleLbl="alignAccFollowNode1" presStyleIdx="2" presStyleCnt="4">
        <dgm:presLayoutVars>
          <dgm:bulletEnabled/>
        </dgm:presLayoutVars>
      </dgm:prSet>
      <dgm:spPr/>
    </dgm:pt>
    <dgm:pt modelId="{48205CEE-C1CA-42DA-AE2E-7E593E378EB5}" type="pres">
      <dgm:prSet presAssocID="{6E72C52A-743E-4CDF-B407-8536ADCBBB08}" presName="sp" presStyleCnt="0"/>
      <dgm:spPr/>
    </dgm:pt>
    <dgm:pt modelId="{98F430A2-DD30-459A-9B4B-F337CF58FF26}" type="pres">
      <dgm:prSet presAssocID="{B2FB1B00-6CD9-4638-90E3-8659850E74EF}" presName="linNode" presStyleCnt="0"/>
      <dgm:spPr/>
    </dgm:pt>
    <dgm:pt modelId="{4B191430-8B14-4449-B4D1-4EEEBBC0CE89}" type="pres">
      <dgm:prSet presAssocID="{B2FB1B00-6CD9-4638-90E3-8659850E74EF}" presName="parentText" presStyleLbl="alignNode1" presStyleIdx="3" presStyleCnt="4">
        <dgm:presLayoutVars>
          <dgm:chMax val="1"/>
          <dgm:bulletEnabled/>
        </dgm:presLayoutVars>
      </dgm:prSet>
      <dgm:spPr/>
    </dgm:pt>
    <dgm:pt modelId="{F0F9E3AD-DC79-4315-91DE-7FDB8B83DC73}" type="pres">
      <dgm:prSet presAssocID="{B2FB1B00-6CD9-4638-90E3-8659850E74EF}" presName="descendantText" presStyleLbl="alignAccFollowNode1" presStyleIdx="3" presStyleCnt="4">
        <dgm:presLayoutVars>
          <dgm:bulletEnabled/>
        </dgm:presLayoutVars>
      </dgm:prSet>
      <dgm:spPr/>
    </dgm:pt>
  </dgm:ptLst>
  <dgm:cxnLst>
    <dgm:cxn modelId="{0AC06908-D6D8-4C4A-B0A0-70786085BBF7}" type="presOf" srcId="{83F82F4C-AE77-41A1-AB18-045C546A7628}" destId="{BEC70610-9B98-4578-9755-959EE11217B2}" srcOrd="0" destOrd="0" presId="urn:microsoft.com/office/officeart/2016/7/layout/VerticalSolidActionList"/>
    <dgm:cxn modelId="{0778A629-CC7C-4C54-8AC0-35D91D8A9F70}" srcId="{83F82F4C-AE77-41A1-AB18-045C546A7628}" destId="{1223CDE5-66D6-48DE-8AA0-8BD6540AA75B}" srcOrd="1" destOrd="0" parTransId="{170231B4-B3C7-4A4D-9D18-9F6A159621B7}" sibTransId="{4BD473D0-F316-4444-A297-74A403316E67}"/>
    <dgm:cxn modelId="{9D79A661-6F0B-42A5-BB8A-33C5451F60C4}" type="presOf" srcId="{B2FB1B00-6CD9-4638-90E3-8659850E74EF}" destId="{4B191430-8B14-4449-B4D1-4EEEBBC0CE89}" srcOrd="0" destOrd="0" presId="urn:microsoft.com/office/officeart/2016/7/layout/VerticalSolidActionList"/>
    <dgm:cxn modelId="{1EEE7966-FA9B-4284-B454-7ADA722EA5CC}" type="presOf" srcId="{A2E8DE9B-DB2B-47F4-A572-1E44816DB5CE}" destId="{7B12E754-1BCE-436E-9B97-F65C672E84E4}" srcOrd="0" destOrd="0" presId="urn:microsoft.com/office/officeart/2016/7/layout/VerticalSolidActionList"/>
    <dgm:cxn modelId="{A6E3286B-F6CB-4F79-A5A4-C7721A8B10E0}" type="presOf" srcId="{0BB2E7C4-A40E-4D68-A332-36D37550A049}" destId="{AE6681C4-FC66-450F-A71C-6A19C1AD591A}" srcOrd="0" destOrd="0" presId="urn:microsoft.com/office/officeart/2016/7/layout/VerticalSolidActionList"/>
    <dgm:cxn modelId="{9A004A74-44A3-4C0D-9FB0-FA468D1A5673}" srcId="{B1A2CAEC-455C-4C6D-9258-1D59E7C45477}" destId="{A2E8DE9B-DB2B-47F4-A572-1E44816DB5CE}" srcOrd="0" destOrd="0" parTransId="{21CCDB2D-6370-45EA-8A0B-8FA3F0E8620D}" sibTransId="{5FF0F483-B49D-47FA-806E-E2E21760B83B}"/>
    <dgm:cxn modelId="{88EDAC93-C022-4DB0-ABFC-0ADB985FCAE8}" type="presOf" srcId="{FDCB28D5-9153-4B33-ACC7-D3D4F31B074E}" destId="{71C16B43-75EC-4628-8643-8B4237979265}" srcOrd="0" destOrd="0" presId="urn:microsoft.com/office/officeart/2016/7/layout/VerticalSolidActionList"/>
    <dgm:cxn modelId="{F9E7C99E-EB16-4B74-AF85-97EC49384D5F}" srcId="{7FBEC5E9-EE87-447B-A77C-7E12F7D3E117}" destId="{FDCB28D5-9153-4B33-ACC7-D3D4F31B074E}" srcOrd="0" destOrd="0" parTransId="{81E21994-B9A6-4C68-8CE3-7A72C186815F}" sibTransId="{4AA0695A-355B-4F7E-ABB3-1CC40799A5BA}"/>
    <dgm:cxn modelId="{A208AFA3-7FDC-4CC4-A7D4-7C195499E997}" srcId="{1223CDE5-66D6-48DE-8AA0-8BD6540AA75B}" destId="{0BB2E7C4-A40E-4D68-A332-36D37550A049}" srcOrd="0" destOrd="0" parTransId="{4E47F145-B58E-499D-87AA-3C45EAEB9A71}" sibTransId="{D7A8FC43-2D3F-4D64-8D17-16B55CFC0E11}"/>
    <dgm:cxn modelId="{0A580BA5-0188-4AE7-BD8C-921776BF5D1C}" srcId="{B2FB1B00-6CD9-4638-90E3-8659850E74EF}" destId="{F2090020-D2B4-4A22-B651-87837AEBEA64}" srcOrd="0" destOrd="0" parTransId="{0F98034B-0403-441A-993F-3BA1F4DE2954}" sibTransId="{C3D3D7D7-EB61-4DCE-9CC8-C4914EC174F7}"/>
    <dgm:cxn modelId="{7B22ABB1-49D3-4879-AE53-FCF113A75819}" srcId="{83F82F4C-AE77-41A1-AB18-045C546A7628}" destId="{B1A2CAEC-455C-4C6D-9258-1D59E7C45477}" srcOrd="0" destOrd="0" parTransId="{830F6CE8-687E-41D3-9294-63BA95CA36A2}" sibTransId="{C5F5F0BD-03C5-45B8-B14A-5281BB19F752}"/>
    <dgm:cxn modelId="{6207F9B7-9881-4E7E-AA36-F35A7BE4A3B7}" srcId="{83F82F4C-AE77-41A1-AB18-045C546A7628}" destId="{B2FB1B00-6CD9-4638-90E3-8659850E74EF}" srcOrd="3" destOrd="0" parTransId="{6ACF1737-2ABE-47F5-8D67-3CDD7D42F99C}" sibTransId="{0294C2BA-58CD-40C4-A98D-A3AA4AB1F7CD}"/>
    <dgm:cxn modelId="{AA1A3CCC-9A81-4043-AED2-8931959E0D14}" type="presOf" srcId="{F2090020-D2B4-4A22-B651-87837AEBEA64}" destId="{F0F9E3AD-DC79-4315-91DE-7FDB8B83DC73}" srcOrd="0" destOrd="0" presId="urn:microsoft.com/office/officeart/2016/7/layout/VerticalSolidActionList"/>
    <dgm:cxn modelId="{5B3C7ED1-9CEB-4614-A019-7FFE4BCCE03A}" srcId="{83F82F4C-AE77-41A1-AB18-045C546A7628}" destId="{7FBEC5E9-EE87-447B-A77C-7E12F7D3E117}" srcOrd="2" destOrd="0" parTransId="{88A84615-A5D1-4634-AE88-2C6563091B74}" sibTransId="{6E72C52A-743E-4CDF-B407-8536ADCBBB08}"/>
    <dgm:cxn modelId="{D9D6DAD3-5498-47EA-AA86-0EA1E2826F3D}" type="presOf" srcId="{B1A2CAEC-455C-4C6D-9258-1D59E7C45477}" destId="{5E3E0054-9F15-4AC6-94C4-8EE69E198C50}" srcOrd="0" destOrd="0" presId="urn:microsoft.com/office/officeart/2016/7/layout/VerticalSolidActionList"/>
    <dgm:cxn modelId="{246EF2D7-B687-4BBE-8A22-B86F2289557B}" type="presOf" srcId="{7FBEC5E9-EE87-447B-A77C-7E12F7D3E117}" destId="{962D5C81-22DD-4068-A9F8-D0B27E4EFF13}" srcOrd="0" destOrd="0" presId="urn:microsoft.com/office/officeart/2016/7/layout/VerticalSolidActionList"/>
    <dgm:cxn modelId="{A7A7B7F1-8528-45B3-ABBF-A6735A38E524}" type="presOf" srcId="{1223CDE5-66D6-48DE-8AA0-8BD6540AA75B}" destId="{02E40F9D-D07B-449B-868C-0EE5B9238FF1}" srcOrd="0" destOrd="0" presId="urn:microsoft.com/office/officeart/2016/7/layout/VerticalSolidActionList"/>
    <dgm:cxn modelId="{DA200C0A-2A92-45C4-82DD-E07B21DB1E3D}" type="presParOf" srcId="{BEC70610-9B98-4578-9755-959EE11217B2}" destId="{67A6B209-7FCF-4928-BC2D-D261D129F72D}" srcOrd="0" destOrd="0" presId="urn:microsoft.com/office/officeart/2016/7/layout/VerticalSolidActionList"/>
    <dgm:cxn modelId="{2760AF34-215F-416B-8BC7-2C07D5A8213D}" type="presParOf" srcId="{67A6B209-7FCF-4928-BC2D-D261D129F72D}" destId="{5E3E0054-9F15-4AC6-94C4-8EE69E198C50}" srcOrd="0" destOrd="0" presId="urn:microsoft.com/office/officeart/2016/7/layout/VerticalSolidActionList"/>
    <dgm:cxn modelId="{934400D3-19F0-4585-A72E-801AF7BE3935}" type="presParOf" srcId="{67A6B209-7FCF-4928-BC2D-D261D129F72D}" destId="{7B12E754-1BCE-436E-9B97-F65C672E84E4}" srcOrd="1" destOrd="0" presId="urn:microsoft.com/office/officeart/2016/7/layout/VerticalSolidActionList"/>
    <dgm:cxn modelId="{824D7006-FA56-4909-B19E-AC61549B7DA4}" type="presParOf" srcId="{BEC70610-9B98-4578-9755-959EE11217B2}" destId="{721EA632-74FC-4409-8556-CFA93C3B6D69}" srcOrd="1" destOrd="0" presId="urn:microsoft.com/office/officeart/2016/7/layout/VerticalSolidActionList"/>
    <dgm:cxn modelId="{5F874251-A117-4863-AE34-7DE5D5200189}" type="presParOf" srcId="{BEC70610-9B98-4578-9755-959EE11217B2}" destId="{E1D5C0B7-2D61-4402-B8A9-286C876EFDC1}" srcOrd="2" destOrd="0" presId="urn:microsoft.com/office/officeart/2016/7/layout/VerticalSolidActionList"/>
    <dgm:cxn modelId="{6BED9C23-3063-423E-BEFA-291306FE346C}" type="presParOf" srcId="{E1D5C0B7-2D61-4402-B8A9-286C876EFDC1}" destId="{02E40F9D-D07B-449B-868C-0EE5B9238FF1}" srcOrd="0" destOrd="0" presId="urn:microsoft.com/office/officeart/2016/7/layout/VerticalSolidActionList"/>
    <dgm:cxn modelId="{C9B07A29-C47E-4FF8-BBFA-715115BF1A4A}" type="presParOf" srcId="{E1D5C0B7-2D61-4402-B8A9-286C876EFDC1}" destId="{AE6681C4-FC66-450F-A71C-6A19C1AD591A}" srcOrd="1" destOrd="0" presId="urn:microsoft.com/office/officeart/2016/7/layout/VerticalSolidActionList"/>
    <dgm:cxn modelId="{7958F6EB-206D-4C59-B242-82B039445361}" type="presParOf" srcId="{BEC70610-9B98-4578-9755-959EE11217B2}" destId="{790C8427-3779-4AE3-B9BF-CC19A14B5341}" srcOrd="3" destOrd="0" presId="urn:microsoft.com/office/officeart/2016/7/layout/VerticalSolidActionList"/>
    <dgm:cxn modelId="{A65E3BC4-857D-4E8C-8BFE-E1D7D958FDC5}" type="presParOf" srcId="{BEC70610-9B98-4578-9755-959EE11217B2}" destId="{A4ECEB7B-E0EA-41BD-A335-F1307E0A9B8A}" srcOrd="4" destOrd="0" presId="urn:microsoft.com/office/officeart/2016/7/layout/VerticalSolidActionList"/>
    <dgm:cxn modelId="{C02A9A8D-62C7-417C-B8BF-EBD38BBF9508}" type="presParOf" srcId="{A4ECEB7B-E0EA-41BD-A335-F1307E0A9B8A}" destId="{962D5C81-22DD-4068-A9F8-D0B27E4EFF13}" srcOrd="0" destOrd="0" presId="urn:microsoft.com/office/officeart/2016/7/layout/VerticalSolidActionList"/>
    <dgm:cxn modelId="{BDC0AF76-B84E-49AE-AD7B-0F69EE168FCD}" type="presParOf" srcId="{A4ECEB7B-E0EA-41BD-A335-F1307E0A9B8A}" destId="{71C16B43-75EC-4628-8643-8B4237979265}" srcOrd="1" destOrd="0" presId="urn:microsoft.com/office/officeart/2016/7/layout/VerticalSolidActionList"/>
    <dgm:cxn modelId="{59A0F943-E8F6-4772-94C8-4A75DED15C52}" type="presParOf" srcId="{BEC70610-9B98-4578-9755-959EE11217B2}" destId="{48205CEE-C1CA-42DA-AE2E-7E593E378EB5}" srcOrd="5" destOrd="0" presId="urn:microsoft.com/office/officeart/2016/7/layout/VerticalSolidActionList"/>
    <dgm:cxn modelId="{BC3A8E50-77E1-4D87-848A-E4B0E733551D}" type="presParOf" srcId="{BEC70610-9B98-4578-9755-959EE11217B2}" destId="{98F430A2-DD30-459A-9B4B-F337CF58FF26}" srcOrd="6" destOrd="0" presId="urn:microsoft.com/office/officeart/2016/7/layout/VerticalSolidActionList"/>
    <dgm:cxn modelId="{2B81660D-36C1-450D-AE31-D95E6D448995}" type="presParOf" srcId="{98F430A2-DD30-459A-9B4B-F337CF58FF26}" destId="{4B191430-8B14-4449-B4D1-4EEEBBC0CE89}" srcOrd="0" destOrd="0" presId="urn:microsoft.com/office/officeart/2016/7/layout/VerticalSolidActionList"/>
    <dgm:cxn modelId="{B24AF3BE-2F3A-4F2E-8B8B-46B8135A0F2C}" type="presParOf" srcId="{98F430A2-DD30-459A-9B4B-F337CF58FF26}" destId="{F0F9E3AD-DC79-4315-91DE-7FDB8B83DC73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8EAE42A-BB5E-4866-A22C-B0764DB15F1F}" type="doc">
      <dgm:prSet loTypeId="urn:microsoft.com/office/officeart/2005/8/layout/process4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399DAB6-D525-4308-8C9C-5F696A17763B}">
      <dgm:prSet/>
      <dgm:spPr/>
      <dgm:t>
        <a:bodyPr/>
        <a:lstStyle/>
        <a:p>
          <a:r>
            <a:rPr lang="en-GB"/>
            <a:t>Investigation </a:t>
          </a:r>
          <a:r>
            <a:rPr lang="en-GB">
              <a:latin typeface="Neue Haas Grotesk Text Pro"/>
            </a:rPr>
            <a:t>Into</a:t>
          </a:r>
          <a:r>
            <a:rPr lang="en-GB"/>
            <a:t> </a:t>
          </a:r>
          <a:r>
            <a:rPr lang="en-GB">
              <a:latin typeface="Neue Haas Grotesk Text Pro"/>
            </a:rPr>
            <a:t>Crash</a:t>
          </a:r>
          <a:r>
            <a:rPr lang="en-GB"/>
            <a:t> </a:t>
          </a:r>
          <a:r>
            <a:rPr lang="en-GB">
              <a:latin typeface="Neue Haas Grotesk Text Pro"/>
            </a:rPr>
            <a:t>Worthiness</a:t>
          </a:r>
          <a:r>
            <a:rPr lang="en-GB"/>
            <a:t>/</a:t>
          </a:r>
          <a:r>
            <a:rPr lang="en-GB">
              <a:latin typeface="Neue Haas Grotesk Text Pro"/>
            </a:rPr>
            <a:t>Impact</a:t>
          </a:r>
          <a:r>
            <a:rPr lang="en-GB"/>
            <a:t> </a:t>
          </a:r>
          <a:r>
            <a:rPr lang="en-GB">
              <a:latin typeface="Neue Haas Grotesk Text Pro"/>
            </a:rPr>
            <a:t>Protection</a:t>
          </a:r>
          <a:endParaRPr lang="en-US"/>
        </a:p>
      </dgm:t>
    </dgm:pt>
    <dgm:pt modelId="{1B0192D7-2ECA-4D53-8DF4-44A553DF1C2E}" type="parTrans" cxnId="{5EA01EA7-D21F-442D-A354-772B54713391}">
      <dgm:prSet/>
      <dgm:spPr/>
      <dgm:t>
        <a:bodyPr/>
        <a:lstStyle/>
        <a:p>
          <a:endParaRPr lang="en-US"/>
        </a:p>
      </dgm:t>
    </dgm:pt>
    <dgm:pt modelId="{8D23CB46-0AA5-42AF-9546-00E473268E0E}" type="sibTrans" cxnId="{5EA01EA7-D21F-442D-A354-772B54713391}">
      <dgm:prSet/>
      <dgm:spPr/>
      <dgm:t>
        <a:bodyPr/>
        <a:lstStyle/>
        <a:p>
          <a:endParaRPr lang="en-US"/>
        </a:p>
      </dgm:t>
    </dgm:pt>
    <dgm:pt modelId="{128B60B7-A073-4D36-8493-AC33F6F8DF25}">
      <dgm:prSet/>
      <dgm:spPr/>
      <dgm:t>
        <a:bodyPr/>
        <a:lstStyle/>
        <a:p>
          <a:r>
            <a:rPr lang="en-GB"/>
            <a:t>Install </a:t>
          </a:r>
          <a:r>
            <a:rPr lang="en-GB">
              <a:latin typeface="Neue Haas Grotesk Text Pro"/>
            </a:rPr>
            <a:t>Fire</a:t>
          </a:r>
          <a:r>
            <a:rPr lang="en-GB"/>
            <a:t> </a:t>
          </a:r>
          <a:r>
            <a:rPr lang="en-GB">
              <a:latin typeface="Neue Haas Grotesk Text Pro"/>
            </a:rPr>
            <a:t>Suppression</a:t>
          </a:r>
          <a:r>
            <a:rPr lang="en-GB"/>
            <a:t> </a:t>
          </a:r>
          <a:r>
            <a:rPr lang="en-GB">
              <a:latin typeface="Neue Haas Grotesk Text Pro"/>
            </a:rPr>
            <a:t>System</a:t>
          </a:r>
          <a:endParaRPr lang="en-US"/>
        </a:p>
      </dgm:t>
    </dgm:pt>
    <dgm:pt modelId="{C306070B-1C3C-40E3-A702-9E4052AE319D}" type="parTrans" cxnId="{10E970A0-CDE9-4807-8AB8-93EF90ED5A3C}">
      <dgm:prSet/>
      <dgm:spPr/>
      <dgm:t>
        <a:bodyPr/>
        <a:lstStyle/>
        <a:p>
          <a:endParaRPr lang="en-US"/>
        </a:p>
      </dgm:t>
    </dgm:pt>
    <dgm:pt modelId="{59AAC309-E397-4716-871E-D973335BF901}" type="sibTrans" cxnId="{10E970A0-CDE9-4807-8AB8-93EF90ED5A3C}">
      <dgm:prSet/>
      <dgm:spPr/>
      <dgm:t>
        <a:bodyPr/>
        <a:lstStyle/>
        <a:p>
          <a:endParaRPr lang="en-US"/>
        </a:p>
      </dgm:t>
    </dgm:pt>
    <dgm:pt modelId="{9EE5B8CB-6337-470F-AA64-321BC8BFCA5B}">
      <dgm:prSet/>
      <dgm:spPr/>
      <dgm:t>
        <a:bodyPr/>
        <a:lstStyle/>
        <a:p>
          <a:r>
            <a:rPr lang="en-GB"/>
            <a:t>Install Seat </a:t>
          </a:r>
          <a:r>
            <a:rPr lang="en-GB">
              <a:latin typeface="Neue Haas Grotesk Text Pro"/>
            </a:rPr>
            <a:t>Harness</a:t>
          </a:r>
          <a:r>
            <a:rPr lang="en-GB"/>
            <a:t> and </a:t>
          </a:r>
          <a:r>
            <a:rPr lang="en-GB">
              <a:latin typeface="Neue Haas Grotesk Text Pro"/>
            </a:rPr>
            <a:t>Mounting</a:t>
          </a:r>
          <a:endParaRPr lang="en-US"/>
        </a:p>
      </dgm:t>
    </dgm:pt>
    <dgm:pt modelId="{3D602935-58FA-421C-BD32-15D888F10673}" type="parTrans" cxnId="{46CF3597-B8F9-43D5-8064-853B1B147B06}">
      <dgm:prSet/>
      <dgm:spPr/>
      <dgm:t>
        <a:bodyPr/>
        <a:lstStyle/>
        <a:p>
          <a:endParaRPr lang="en-US"/>
        </a:p>
      </dgm:t>
    </dgm:pt>
    <dgm:pt modelId="{85ACA5A0-4425-49AB-93A3-3AFE42ED108B}" type="sibTrans" cxnId="{46CF3597-B8F9-43D5-8064-853B1B147B06}">
      <dgm:prSet/>
      <dgm:spPr/>
      <dgm:t>
        <a:bodyPr/>
        <a:lstStyle/>
        <a:p>
          <a:endParaRPr lang="en-US"/>
        </a:p>
      </dgm:t>
    </dgm:pt>
    <dgm:pt modelId="{BEEB3D34-461F-46C4-B2D8-D5C68696C75A}">
      <dgm:prSet/>
      <dgm:spPr/>
      <dgm:t>
        <a:bodyPr/>
        <a:lstStyle/>
        <a:p>
          <a:pPr rtl="0"/>
          <a:r>
            <a:rPr lang="en-GB"/>
            <a:t>Install </a:t>
          </a:r>
          <a:r>
            <a:rPr lang="en-GB">
              <a:latin typeface="Neue Haas Grotesk Text Pro"/>
            </a:rPr>
            <a:t>Head</a:t>
          </a:r>
          <a:r>
            <a:rPr lang="en-GB"/>
            <a:t> </a:t>
          </a:r>
          <a:r>
            <a:rPr lang="en-GB">
              <a:latin typeface="Neue Haas Grotesk Text Pro"/>
            </a:rPr>
            <a:t>Restraint foam &amp; Padding</a:t>
          </a:r>
          <a:endParaRPr lang="en-US"/>
        </a:p>
      </dgm:t>
    </dgm:pt>
    <dgm:pt modelId="{732E91D6-4BEF-472C-9EB9-59D18715A29C}" type="parTrans" cxnId="{67877EB4-9EBE-42A7-90BC-C5D903DBF9E8}">
      <dgm:prSet/>
      <dgm:spPr/>
      <dgm:t>
        <a:bodyPr/>
        <a:lstStyle/>
        <a:p>
          <a:endParaRPr lang="en-US"/>
        </a:p>
      </dgm:t>
    </dgm:pt>
    <dgm:pt modelId="{44418CDE-E0F8-4798-B348-BF73A6410297}" type="sibTrans" cxnId="{67877EB4-9EBE-42A7-90BC-C5D903DBF9E8}">
      <dgm:prSet/>
      <dgm:spPr/>
      <dgm:t>
        <a:bodyPr/>
        <a:lstStyle/>
        <a:p>
          <a:endParaRPr lang="en-US"/>
        </a:p>
      </dgm:t>
    </dgm:pt>
    <dgm:pt modelId="{41B1FCE0-F0E7-4779-8568-EBB75574A1C6}" type="pres">
      <dgm:prSet presAssocID="{38EAE42A-BB5E-4866-A22C-B0764DB15F1F}" presName="Name0" presStyleCnt="0">
        <dgm:presLayoutVars>
          <dgm:dir/>
          <dgm:animLvl val="lvl"/>
          <dgm:resizeHandles val="exact"/>
        </dgm:presLayoutVars>
      </dgm:prSet>
      <dgm:spPr/>
    </dgm:pt>
    <dgm:pt modelId="{4A3CE948-E3E6-4C7C-A9A5-2C715414D0A8}" type="pres">
      <dgm:prSet presAssocID="{BEEB3D34-461F-46C4-B2D8-D5C68696C75A}" presName="boxAndChildren" presStyleCnt="0"/>
      <dgm:spPr/>
    </dgm:pt>
    <dgm:pt modelId="{DF1AEDE4-AF23-4833-A737-9F504ECACA79}" type="pres">
      <dgm:prSet presAssocID="{BEEB3D34-461F-46C4-B2D8-D5C68696C75A}" presName="parentTextBox" presStyleLbl="node1" presStyleIdx="0" presStyleCnt="4"/>
      <dgm:spPr/>
    </dgm:pt>
    <dgm:pt modelId="{AF060570-584F-4575-B18E-000C5A99AC32}" type="pres">
      <dgm:prSet presAssocID="{85ACA5A0-4425-49AB-93A3-3AFE42ED108B}" presName="sp" presStyleCnt="0"/>
      <dgm:spPr/>
    </dgm:pt>
    <dgm:pt modelId="{937A9DF4-A5A9-46BC-88F3-27C5AF75D826}" type="pres">
      <dgm:prSet presAssocID="{9EE5B8CB-6337-470F-AA64-321BC8BFCA5B}" presName="arrowAndChildren" presStyleCnt="0"/>
      <dgm:spPr/>
    </dgm:pt>
    <dgm:pt modelId="{049BD4C9-325A-418D-9918-505980DC306B}" type="pres">
      <dgm:prSet presAssocID="{9EE5B8CB-6337-470F-AA64-321BC8BFCA5B}" presName="parentTextArrow" presStyleLbl="node1" presStyleIdx="1" presStyleCnt="4"/>
      <dgm:spPr/>
    </dgm:pt>
    <dgm:pt modelId="{5C521179-AC15-46A3-BD41-C6DB59908901}" type="pres">
      <dgm:prSet presAssocID="{59AAC309-E397-4716-871E-D973335BF901}" presName="sp" presStyleCnt="0"/>
      <dgm:spPr/>
    </dgm:pt>
    <dgm:pt modelId="{74C051A6-D479-40BA-9386-86B59959084D}" type="pres">
      <dgm:prSet presAssocID="{128B60B7-A073-4D36-8493-AC33F6F8DF25}" presName="arrowAndChildren" presStyleCnt="0"/>
      <dgm:spPr/>
    </dgm:pt>
    <dgm:pt modelId="{C5E20E6A-FB56-4CA7-8BAB-AD9E822D51DB}" type="pres">
      <dgm:prSet presAssocID="{128B60B7-A073-4D36-8493-AC33F6F8DF25}" presName="parentTextArrow" presStyleLbl="node1" presStyleIdx="2" presStyleCnt="4"/>
      <dgm:spPr/>
    </dgm:pt>
    <dgm:pt modelId="{070B2188-5DBD-43F5-983D-DCFC44CDF99A}" type="pres">
      <dgm:prSet presAssocID="{8D23CB46-0AA5-42AF-9546-00E473268E0E}" presName="sp" presStyleCnt="0"/>
      <dgm:spPr/>
    </dgm:pt>
    <dgm:pt modelId="{F220D8D5-3B9D-4FD4-B63C-BF8B67ED3FD5}" type="pres">
      <dgm:prSet presAssocID="{A399DAB6-D525-4308-8C9C-5F696A17763B}" presName="arrowAndChildren" presStyleCnt="0"/>
      <dgm:spPr/>
    </dgm:pt>
    <dgm:pt modelId="{F99D1E99-F424-4027-9961-64584B1A54AB}" type="pres">
      <dgm:prSet presAssocID="{A399DAB6-D525-4308-8C9C-5F696A17763B}" presName="parentTextArrow" presStyleLbl="node1" presStyleIdx="3" presStyleCnt="4"/>
      <dgm:spPr/>
    </dgm:pt>
  </dgm:ptLst>
  <dgm:cxnLst>
    <dgm:cxn modelId="{5544A310-6E89-44A9-BCC4-4DCD4E16482B}" type="presOf" srcId="{128B60B7-A073-4D36-8493-AC33F6F8DF25}" destId="{C5E20E6A-FB56-4CA7-8BAB-AD9E822D51DB}" srcOrd="0" destOrd="0" presId="urn:microsoft.com/office/officeart/2005/8/layout/process4"/>
    <dgm:cxn modelId="{96EE3F29-51B2-436A-9FEF-8330B68D1731}" type="presOf" srcId="{9EE5B8CB-6337-470F-AA64-321BC8BFCA5B}" destId="{049BD4C9-325A-418D-9918-505980DC306B}" srcOrd="0" destOrd="0" presId="urn:microsoft.com/office/officeart/2005/8/layout/process4"/>
    <dgm:cxn modelId="{46CF3597-B8F9-43D5-8064-853B1B147B06}" srcId="{38EAE42A-BB5E-4866-A22C-B0764DB15F1F}" destId="{9EE5B8CB-6337-470F-AA64-321BC8BFCA5B}" srcOrd="2" destOrd="0" parTransId="{3D602935-58FA-421C-BD32-15D888F10673}" sibTransId="{85ACA5A0-4425-49AB-93A3-3AFE42ED108B}"/>
    <dgm:cxn modelId="{34BCD79B-0B6B-4637-9905-A176610F6281}" type="presOf" srcId="{38EAE42A-BB5E-4866-A22C-B0764DB15F1F}" destId="{41B1FCE0-F0E7-4779-8568-EBB75574A1C6}" srcOrd="0" destOrd="0" presId="urn:microsoft.com/office/officeart/2005/8/layout/process4"/>
    <dgm:cxn modelId="{10E970A0-CDE9-4807-8AB8-93EF90ED5A3C}" srcId="{38EAE42A-BB5E-4866-A22C-B0764DB15F1F}" destId="{128B60B7-A073-4D36-8493-AC33F6F8DF25}" srcOrd="1" destOrd="0" parTransId="{C306070B-1C3C-40E3-A702-9E4052AE319D}" sibTransId="{59AAC309-E397-4716-871E-D973335BF901}"/>
    <dgm:cxn modelId="{5EA01EA7-D21F-442D-A354-772B54713391}" srcId="{38EAE42A-BB5E-4866-A22C-B0764DB15F1F}" destId="{A399DAB6-D525-4308-8C9C-5F696A17763B}" srcOrd="0" destOrd="0" parTransId="{1B0192D7-2ECA-4D53-8DF4-44A553DF1C2E}" sibTransId="{8D23CB46-0AA5-42AF-9546-00E473268E0E}"/>
    <dgm:cxn modelId="{67877EB4-9EBE-42A7-90BC-C5D903DBF9E8}" srcId="{38EAE42A-BB5E-4866-A22C-B0764DB15F1F}" destId="{BEEB3D34-461F-46C4-B2D8-D5C68696C75A}" srcOrd="3" destOrd="0" parTransId="{732E91D6-4BEF-472C-9EB9-59D18715A29C}" sibTransId="{44418CDE-E0F8-4798-B348-BF73A6410297}"/>
    <dgm:cxn modelId="{2ABD66CF-05CF-4610-B429-80455EBA5EAC}" type="presOf" srcId="{BEEB3D34-461F-46C4-B2D8-D5C68696C75A}" destId="{DF1AEDE4-AF23-4833-A737-9F504ECACA79}" srcOrd="0" destOrd="0" presId="urn:microsoft.com/office/officeart/2005/8/layout/process4"/>
    <dgm:cxn modelId="{999D13D1-99D1-4EC7-BBBE-C6ECA23FC612}" type="presOf" srcId="{A399DAB6-D525-4308-8C9C-5F696A17763B}" destId="{F99D1E99-F424-4027-9961-64584B1A54AB}" srcOrd="0" destOrd="0" presId="urn:microsoft.com/office/officeart/2005/8/layout/process4"/>
    <dgm:cxn modelId="{E3E3A5E1-6E2E-4C53-92A0-3C4627AFC8BD}" type="presParOf" srcId="{41B1FCE0-F0E7-4779-8568-EBB75574A1C6}" destId="{4A3CE948-E3E6-4C7C-A9A5-2C715414D0A8}" srcOrd="0" destOrd="0" presId="urn:microsoft.com/office/officeart/2005/8/layout/process4"/>
    <dgm:cxn modelId="{63D98513-602B-4A0C-B191-742EB9A9E1FA}" type="presParOf" srcId="{4A3CE948-E3E6-4C7C-A9A5-2C715414D0A8}" destId="{DF1AEDE4-AF23-4833-A737-9F504ECACA79}" srcOrd="0" destOrd="0" presId="urn:microsoft.com/office/officeart/2005/8/layout/process4"/>
    <dgm:cxn modelId="{E7A1DB13-FD03-450B-9A24-B079AB69502F}" type="presParOf" srcId="{41B1FCE0-F0E7-4779-8568-EBB75574A1C6}" destId="{AF060570-584F-4575-B18E-000C5A99AC32}" srcOrd="1" destOrd="0" presId="urn:microsoft.com/office/officeart/2005/8/layout/process4"/>
    <dgm:cxn modelId="{1BB89C5D-60A3-4E42-83A1-783B09B12D82}" type="presParOf" srcId="{41B1FCE0-F0E7-4779-8568-EBB75574A1C6}" destId="{937A9DF4-A5A9-46BC-88F3-27C5AF75D826}" srcOrd="2" destOrd="0" presId="urn:microsoft.com/office/officeart/2005/8/layout/process4"/>
    <dgm:cxn modelId="{01D786EE-7F76-42B9-A694-2DD2F366868E}" type="presParOf" srcId="{937A9DF4-A5A9-46BC-88F3-27C5AF75D826}" destId="{049BD4C9-325A-418D-9918-505980DC306B}" srcOrd="0" destOrd="0" presId="urn:microsoft.com/office/officeart/2005/8/layout/process4"/>
    <dgm:cxn modelId="{1EA22A12-B147-4128-B625-6C04E8734B3B}" type="presParOf" srcId="{41B1FCE0-F0E7-4779-8568-EBB75574A1C6}" destId="{5C521179-AC15-46A3-BD41-C6DB59908901}" srcOrd="3" destOrd="0" presId="urn:microsoft.com/office/officeart/2005/8/layout/process4"/>
    <dgm:cxn modelId="{333AD22D-CF7F-40A2-A797-AD6E323E11A8}" type="presParOf" srcId="{41B1FCE0-F0E7-4779-8568-EBB75574A1C6}" destId="{74C051A6-D479-40BA-9386-86B59959084D}" srcOrd="4" destOrd="0" presId="urn:microsoft.com/office/officeart/2005/8/layout/process4"/>
    <dgm:cxn modelId="{01F2A94B-2E38-43C8-8045-F8BB6DB1F68D}" type="presParOf" srcId="{74C051A6-D479-40BA-9386-86B59959084D}" destId="{C5E20E6A-FB56-4CA7-8BAB-AD9E822D51DB}" srcOrd="0" destOrd="0" presId="urn:microsoft.com/office/officeart/2005/8/layout/process4"/>
    <dgm:cxn modelId="{FAD4BB05-49F1-4E88-AFD9-CA5CDC1E9A12}" type="presParOf" srcId="{41B1FCE0-F0E7-4779-8568-EBB75574A1C6}" destId="{070B2188-5DBD-43F5-983D-DCFC44CDF99A}" srcOrd="5" destOrd="0" presId="urn:microsoft.com/office/officeart/2005/8/layout/process4"/>
    <dgm:cxn modelId="{DA730048-9C8E-4493-B630-3EBF38AA8878}" type="presParOf" srcId="{41B1FCE0-F0E7-4779-8568-EBB75574A1C6}" destId="{F220D8D5-3B9D-4FD4-B63C-BF8B67ED3FD5}" srcOrd="6" destOrd="0" presId="urn:microsoft.com/office/officeart/2005/8/layout/process4"/>
    <dgm:cxn modelId="{81A1700B-AE22-4AE6-BA5B-C3EFF2B9809F}" type="presParOf" srcId="{F220D8D5-3B9D-4FD4-B63C-BF8B67ED3FD5}" destId="{F99D1E99-F424-4027-9961-64584B1A54A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129B9E-BD7F-43ED-B4FB-E6CC99AD36CF}">
      <dsp:nvSpPr>
        <dsp:cNvPr id="0" name=""/>
        <dsp:cNvSpPr/>
      </dsp:nvSpPr>
      <dsp:spPr>
        <a:xfrm>
          <a:off x="1270" y="304860"/>
          <a:ext cx="4458652" cy="28312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6BD2BE-8385-413E-8310-C43EC698083B}">
      <dsp:nvSpPr>
        <dsp:cNvPr id="0" name=""/>
        <dsp:cNvSpPr/>
      </dsp:nvSpPr>
      <dsp:spPr>
        <a:xfrm>
          <a:off x="496676" y="775495"/>
          <a:ext cx="4458652" cy="283124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Further design of potentiometer mount – generative design/topology optimisation </a:t>
          </a:r>
          <a:endParaRPr lang="en-US" sz="3400" kern="1200"/>
        </a:p>
      </dsp:txBody>
      <dsp:txXfrm>
        <a:off x="579600" y="858419"/>
        <a:ext cx="4292804" cy="2665396"/>
      </dsp:txXfrm>
    </dsp:sp>
    <dsp:sp modelId="{659FA223-311B-4F29-BCD1-84BE3BA948E1}">
      <dsp:nvSpPr>
        <dsp:cNvPr id="0" name=""/>
        <dsp:cNvSpPr/>
      </dsp:nvSpPr>
      <dsp:spPr>
        <a:xfrm>
          <a:off x="5450734" y="304860"/>
          <a:ext cx="4458652" cy="28312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F9A612-3B03-4795-AFB1-D189ABA806E6}">
      <dsp:nvSpPr>
        <dsp:cNvPr id="0" name=""/>
        <dsp:cNvSpPr/>
      </dsp:nvSpPr>
      <dsp:spPr>
        <a:xfrm>
          <a:off x="5946140" y="775495"/>
          <a:ext cx="4458652" cy="283124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Still looking to source the components needed for the safety harness </a:t>
          </a:r>
          <a:endParaRPr lang="en-US" sz="3400" kern="1200"/>
        </a:p>
      </dsp:txBody>
      <dsp:txXfrm>
        <a:off x="6029064" y="858419"/>
        <a:ext cx="4292804" cy="26653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0BD5D-7141-4317-A046-5D447D8481EA}">
      <dsp:nvSpPr>
        <dsp:cNvPr id="0" name=""/>
        <dsp:cNvSpPr/>
      </dsp:nvSpPr>
      <dsp:spPr>
        <a:xfrm>
          <a:off x="0" y="0"/>
          <a:ext cx="5415280" cy="609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Developed further while waiting for parts suppliers of safety equipment to get back </a:t>
          </a:r>
          <a:endParaRPr lang="en-US" sz="1600" b="0" kern="1200">
            <a:latin typeface="Neue Haas Grotesk Text Pro"/>
            <a:ea typeface="Calibri"/>
            <a:cs typeface="Calibri"/>
          </a:endParaRPr>
        </a:p>
      </dsp:txBody>
      <dsp:txXfrm>
        <a:off x="17860" y="17860"/>
        <a:ext cx="4705741" cy="574070"/>
      </dsp:txXfrm>
    </dsp:sp>
    <dsp:sp modelId="{8D15A60A-7567-4347-A0EF-CE249F285740}">
      <dsp:nvSpPr>
        <dsp:cNvPr id="0" name=""/>
        <dsp:cNvSpPr/>
      </dsp:nvSpPr>
      <dsp:spPr>
        <a:xfrm>
          <a:off x="453529" y="720661"/>
          <a:ext cx="5415280" cy="609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Calibri"/>
              <a:ea typeface="Calibri"/>
              <a:cs typeface="Calibri"/>
            </a:rPr>
            <a:t>Ran simulation of expected forces to check for deformation or failure</a:t>
          </a:r>
        </a:p>
      </dsp:txBody>
      <dsp:txXfrm>
        <a:off x="471389" y="738521"/>
        <a:ext cx="4529666" cy="574070"/>
      </dsp:txXfrm>
    </dsp:sp>
    <dsp:sp modelId="{6BD27D87-FEA2-4CA3-9489-B809AE20D2BC}">
      <dsp:nvSpPr>
        <dsp:cNvPr id="0" name=""/>
        <dsp:cNvSpPr/>
      </dsp:nvSpPr>
      <dsp:spPr>
        <a:xfrm>
          <a:off x="900290" y="1441323"/>
          <a:ext cx="5415280" cy="609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Used </a:t>
          </a:r>
          <a:r>
            <a:rPr lang="en-GB" sz="1600" kern="1200" err="1"/>
            <a:t>Solidworks</a:t>
          </a:r>
          <a:r>
            <a:rPr lang="en-GB" sz="1600" kern="1200"/>
            <a:t> topology optimisation </a:t>
          </a:r>
          <a:r>
            <a:rPr lang="en-GB" sz="1600" kern="1200">
              <a:latin typeface="Neue Haas Grotesk Text Pro"/>
            </a:rPr>
            <a:t>to reduce mass</a:t>
          </a:r>
          <a:endParaRPr lang="en-US" sz="1600" kern="1200"/>
        </a:p>
      </dsp:txBody>
      <dsp:txXfrm>
        <a:off x="918150" y="1459183"/>
        <a:ext cx="4536435" cy="574070"/>
      </dsp:txXfrm>
    </dsp:sp>
    <dsp:sp modelId="{A53ACE20-49F4-43EC-BDE2-D2077D27B3B4}">
      <dsp:nvSpPr>
        <dsp:cNvPr id="0" name=""/>
        <dsp:cNvSpPr/>
      </dsp:nvSpPr>
      <dsp:spPr>
        <a:xfrm>
          <a:off x="1353820" y="2161984"/>
          <a:ext cx="5415280" cy="609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Looked at different manufacturing methods</a:t>
          </a:r>
          <a:r>
            <a:rPr lang="en-GB" sz="1600" kern="1200">
              <a:latin typeface="Neue Haas Grotesk Text Pro"/>
            </a:rPr>
            <a:t> that can be used. FPB, CNC</a:t>
          </a:r>
          <a:endParaRPr lang="en-US" sz="1600" kern="1200"/>
        </a:p>
      </dsp:txBody>
      <dsp:txXfrm>
        <a:off x="1371680" y="2179844"/>
        <a:ext cx="4529666" cy="574070"/>
      </dsp:txXfrm>
    </dsp:sp>
    <dsp:sp modelId="{80925401-4C7D-40F8-9E93-39C05EC56638}">
      <dsp:nvSpPr>
        <dsp:cNvPr id="0" name=""/>
        <dsp:cNvSpPr/>
      </dsp:nvSpPr>
      <dsp:spPr>
        <a:xfrm>
          <a:off x="5018916" y="467044"/>
          <a:ext cx="396363" cy="39636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5108098" y="467044"/>
        <a:ext cx="217999" cy="298263"/>
      </dsp:txXfrm>
    </dsp:sp>
    <dsp:sp modelId="{D8A1AD36-F657-47D7-90AA-E46B0473C9C3}">
      <dsp:nvSpPr>
        <dsp:cNvPr id="0" name=""/>
        <dsp:cNvSpPr/>
      </dsp:nvSpPr>
      <dsp:spPr>
        <a:xfrm>
          <a:off x="5472445" y="1187705"/>
          <a:ext cx="396363" cy="39636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/>
        </a:p>
      </dsp:txBody>
      <dsp:txXfrm>
        <a:off x="5561627" y="1187705"/>
        <a:ext cx="217999" cy="298263"/>
      </dsp:txXfrm>
    </dsp:sp>
    <dsp:sp modelId="{2D129FB4-D3F8-4E4F-BF4C-611B1FC5AD6C}">
      <dsp:nvSpPr>
        <dsp:cNvPr id="0" name=""/>
        <dsp:cNvSpPr/>
      </dsp:nvSpPr>
      <dsp:spPr>
        <a:xfrm>
          <a:off x="5919206" y="1908367"/>
          <a:ext cx="396363" cy="39636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6008388" y="1908367"/>
        <a:ext cx="217999" cy="2982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12E754-1BCE-436E-9B97-F65C672E84E4}">
      <dsp:nvSpPr>
        <dsp:cNvPr id="0" name=""/>
        <dsp:cNvSpPr/>
      </dsp:nvSpPr>
      <dsp:spPr>
        <a:xfrm>
          <a:off x="1476614" y="2341"/>
          <a:ext cx="5906460" cy="121305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602" tIns="308115" rIns="114602" bIns="30811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Manufacture and install throttle potentiometer mount</a:t>
          </a:r>
        </a:p>
      </dsp:txBody>
      <dsp:txXfrm>
        <a:off x="1476614" y="2341"/>
        <a:ext cx="5906460" cy="1213050"/>
      </dsp:txXfrm>
    </dsp:sp>
    <dsp:sp modelId="{5E3E0054-9F15-4AC6-94C4-8EE69E198C50}">
      <dsp:nvSpPr>
        <dsp:cNvPr id="0" name=""/>
        <dsp:cNvSpPr/>
      </dsp:nvSpPr>
      <dsp:spPr>
        <a:xfrm>
          <a:off x="0" y="2341"/>
          <a:ext cx="1476615" cy="12130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38" tIns="119822" rIns="78138" bIns="11982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Manufacture and install</a:t>
          </a:r>
        </a:p>
      </dsp:txBody>
      <dsp:txXfrm>
        <a:off x="0" y="2341"/>
        <a:ext cx="1476615" cy="1213050"/>
      </dsp:txXfrm>
    </dsp:sp>
    <dsp:sp modelId="{AE6681C4-FC66-450F-A71C-6A19C1AD591A}">
      <dsp:nvSpPr>
        <dsp:cNvPr id="0" name=""/>
        <dsp:cNvSpPr/>
      </dsp:nvSpPr>
      <dsp:spPr>
        <a:xfrm>
          <a:off x="1476614" y="1288175"/>
          <a:ext cx="5906460" cy="121305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602" tIns="308115" rIns="114602" bIns="30811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Locate the components for the safety harness that are compatible </a:t>
          </a:r>
        </a:p>
      </dsp:txBody>
      <dsp:txXfrm>
        <a:off x="1476614" y="1288175"/>
        <a:ext cx="5906460" cy="1213050"/>
      </dsp:txXfrm>
    </dsp:sp>
    <dsp:sp modelId="{02E40F9D-D07B-449B-868C-0EE5B9238FF1}">
      <dsp:nvSpPr>
        <dsp:cNvPr id="0" name=""/>
        <dsp:cNvSpPr/>
      </dsp:nvSpPr>
      <dsp:spPr>
        <a:xfrm>
          <a:off x="0" y="1288175"/>
          <a:ext cx="1476615" cy="121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38" tIns="119822" rIns="78138" bIns="11982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Locate</a:t>
          </a:r>
        </a:p>
      </dsp:txBody>
      <dsp:txXfrm>
        <a:off x="0" y="1288175"/>
        <a:ext cx="1476615" cy="1213050"/>
      </dsp:txXfrm>
    </dsp:sp>
    <dsp:sp modelId="{71C16B43-75EC-4628-8643-8B4237979265}">
      <dsp:nvSpPr>
        <dsp:cNvPr id="0" name=""/>
        <dsp:cNvSpPr/>
      </dsp:nvSpPr>
      <dsp:spPr>
        <a:xfrm>
          <a:off x="1476614" y="2574009"/>
          <a:ext cx="5906460" cy="121305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602" tIns="308115" rIns="114602" bIns="30811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Purchase all of the components</a:t>
          </a:r>
        </a:p>
      </dsp:txBody>
      <dsp:txXfrm>
        <a:off x="1476614" y="2574009"/>
        <a:ext cx="5906460" cy="1213050"/>
      </dsp:txXfrm>
    </dsp:sp>
    <dsp:sp modelId="{962D5C81-22DD-4068-A9F8-D0B27E4EFF13}">
      <dsp:nvSpPr>
        <dsp:cNvPr id="0" name=""/>
        <dsp:cNvSpPr/>
      </dsp:nvSpPr>
      <dsp:spPr>
        <a:xfrm>
          <a:off x="0" y="2574009"/>
          <a:ext cx="1476615" cy="12130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38" tIns="119822" rIns="78138" bIns="11982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Purchase</a:t>
          </a:r>
        </a:p>
      </dsp:txBody>
      <dsp:txXfrm>
        <a:off x="0" y="2574009"/>
        <a:ext cx="1476615" cy="1213050"/>
      </dsp:txXfrm>
    </dsp:sp>
    <dsp:sp modelId="{F0F9E3AD-DC79-4315-91DE-7FDB8B83DC73}">
      <dsp:nvSpPr>
        <dsp:cNvPr id="0" name=""/>
        <dsp:cNvSpPr/>
      </dsp:nvSpPr>
      <dsp:spPr>
        <a:xfrm>
          <a:off x="1476614" y="3859842"/>
          <a:ext cx="5906460" cy="121305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602" tIns="308115" rIns="114602" bIns="308115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Wire them all together and fit them to the vehicle </a:t>
          </a:r>
        </a:p>
      </dsp:txBody>
      <dsp:txXfrm>
        <a:off x="1476614" y="3859842"/>
        <a:ext cx="5906460" cy="1213050"/>
      </dsp:txXfrm>
    </dsp:sp>
    <dsp:sp modelId="{4B191430-8B14-4449-B4D1-4EEEBBC0CE89}">
      <dsp:nvSpPr>
        <dsp:cNvPr id="0" name=""/>
        <dsp:cNvSpPr/>
      </dsp:nvSpPr>
      <dsp:spPr>
        <a:xfrm>
          <a:off x="0" y="3859842"/>
          <a:ext cx="1476615" cy="12130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38" tIns="119822" rIns="78138" bIns="119822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Wire</a:t>
          </a:r>
        </a:p>
      </dsp:txBody>
      <dsp:txXfrm>
        <a:off x="0" y="3859842"/>
        <a:ext cx="1476615" cy="12130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1AEDE4-AF23-4833-A737-9F504ECACA79}">
      <dsp:nvSpPr>
        <dsp:cNvPr id="0" name=""/>
        <dsp:cNvSpPr/>
      </dsp:nvSpPr>
      <dsp:spPr>
        <a:xfrm>
          <a:off x="0" y="3208359"/>
          <a:ext cx="10406063" cy="70191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Install </a:t>
          </a:r>
          <a:r>
            <a:rPr lang="en-GB" sz="2400" kern="1200">
              <a:latin typeface="Neue Haas Grotesk Text Pro"/>
            </a:rPr>
            <a:t>Head</a:t>
          </a:r>
          <a:r>
            <a:rPr lang="en-GB" sz="2400" kern="1200"/>
            <a:t> </a:t>
          </a:r>
          <a:r>
            <a:rPr lang="en-GB" sz="2400" kern="1200">
              <a:latin typeface="Neue Haas Grotesk Text Pro"/>
            </a:rPr>
            <a:t>Restraint foam &amp; Padding</a:t>
          </a:r>
          <a:endParaRPr lang="en-US" sz="2400" kern="1200"/>
        </a:p>
      </dsp:txBody>
      <dsp:txXfrm>
        <a:off x="0" y="3208359"/>
        <a:ext cx="10406063" cy="701910"/>
      </dsp:txXfrm>
    </dsp:sp>
    <dsp:sp modelId="{049BD4C9-325A-418D-9918-505980DC306B}">
      <dsp:nvSpPr>
        <dsp:cNvPr id="0" name=""/>
        <dsp:cNvSpPr/>
      </dsp:nvSpPr>
      <dsp:spPr>
        <a:xfrm rot="10800000">
          <a:off x="0" y="2139349"/>
          <a:ext cx="10406063" cy="1079538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Install Seat </a:t>
          </a:r>
          <a:r>
            <a:rPr lang="en-GB" sz="2400" kern="1200">
              <a:latin typeface="Neue Haas Grotesk Text Pro"/>
            </a:rPr>
            <a:t>Harness</a:t>
          </a:r>
          <a:r>
            <a:rPr lang="en-GB" sz="2400" kern="1200"/>
            <a:t> and </a:t>
          </a:r>
          <a:r>
            <a:rPr lang="en-GB" sz="2400" kern="1200">
              <a:latin typeface="Neue Haas Grotesk Text Pro"/>
            </a:rPr>
            <a:t>Mounting</a:t>
          </a:r>
          <a:endParaRPr lang="en-US" sz="2400" kern="1200"/>
        </a:p>
      </dsp:txBody>
      <dsp:txXfrm rot="10800000">
        <a:off x="0" y="2139349"/>
        <a:ext cx="10406063" cy="701451"/>
      </dsp:txXfrm>
    </dsp:sp>
    <dsp:sp modelId="{C5E20E6A-FB56-4CA7-8BAB-AD9E822D51DB}">
      <dsp:nvSpPr>
        <dsp:cNvPr id="0" name=""/>
        <dsp:cNvSpPr/>
      </dsp:nvSpPr>
      <dsp:spPr>
        <a:xfrm rot="10800000">
          <a:off x="0" y="1070339"/>
          <a:ext cx="10406063" cy="1079538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Install </a:t>
          </a:r>
          <a:r>
            <a:rPr lang="en-GB" sz="2400" kern="1200">
              <a:latin typeface="Neue Haas Grotesk Text Pro"/>
            </a:rPr>
            <a:t>Fire</a:t>
          </a:r>
          <a:r>
            <a:rPr lang="en-GB" sz="2400" kern="1200"/>
            <a:t> </a:t>
          </a:r>
          <a:r>
            <a:rPr lang="en-GB" sz="2400" kern="1200">
              <a:latin typeface="Neue Haas Grotesk Text Pro"/>
            </a:rPr>
            <a:t>Suppression</a:t>
          </a:r>
          <a:r>
            <a:rPr lang="en-GB" sz="2400" kern="1200"/>
            <a:t> </a:t>
          </a:r>
          <a:r>
            <a:rPr lang="en-GB" sz="2400" kern="1200">
              <a:latin typeface="Neue Haas Grotesk Text Pro"/>
            </a:rPr>
            <a:t>System</a:t>
          </a:r>
          <a:endParaRPr lang="en-US" sz="2400" kern="1200"/>
        </a:p>
      </dsp:txBody>
      <dsp:txXfrm rot="10800000">
        <a:off x="0" y="1070339"/>
        <a:ext cx="10406063" cy="701451"/>
      </dsp:txXfrm>
    </dsp:sp>
    <dsp:sp modelId="{F99D1E99-F424-4027-9961-64584B1A54AB}">
      <dsp:nvSpPr>
        <dsp:cNvPr id="0" name=""/>
        <dsp:cNvSpPr/>
      </dsp:nvSpPr>
      <dsp:spPr>
        <a:xfrm rot="10800000">
          <a:off x="0" y="1329"/>
          <a:ext cx="10406063" cy="1079538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Investigation </a:t>
          </a:r>
          <a:r>
            <a:rPr lang="en-GB" sz="2400" kern="1200">
              <a:latin typeface="Neue Haas Grotesk Text Pro"/>
            </a:rPr>
            <a:t>Into</a:t>
          </a:r>
          <a:r>
            <a:rPr lang="en-GB" sz="2400" kern="1200"/>
            <a:t> </a:t>
          </a:r>
          <a:r>
            <a:rPr lang="en-GB" sz="2400" kern="1200">
              <a:latin typeface="Neue Haas Grotesk Text Pro"/>
            </a:rPr>
            <a:t>Crash</a:t>
          </a:r>
          <a:r>
            <a:rPr lang="en-GB" sz="2400" kern="1200"/>
            <a:t> </a:t>
          </a:r>
          <a:r>
            <a:rPr lang="en-GB" sz="2400" kern="1200">
              <a:latin typeface="Neue Haas Grotesk Text Pro"/>
            </a:rPr>
            <a:t>Worthiness</a:t>
          </a:r>
          <a:r>
            <a:rPr lang="en-GB" sz="2400" kern="1200"/>
            <a:t>/</a:t>
          </a:r>
          <a:r>
            <a:rPr lang="en-GB" sz="2400" kern="1200">
              <a:latin typeface="Neue Haas Grotesk Text Pro"/>
            </a:rPr>
            <a:t>Impact</a:t>
          </a:r>
          <a:r>
            <a:rPr lang="en-GB" sz="2400" kern="1200"/>
            <a:t> </a:t>
          </a:r>
          <a:r>
            <a:rPr lang="en-GB" sz="2400" kern="1200">
              <a:latin typeface="Neue Haas Grotesk Text Pro"/>
            </a:rPr>
            <a:t>Protection</a:t>
          </a:r>
          <a:endParaRPr lang="en-US" sz="2400" kern="1200"/>
        </a:p>
      </dsp:txBody>
      <dsp:txXfrm rot="10800000">
        <a:off x="0" y="1329"/>
        <a:ext cx="10406063" cy="7014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4904B2-EBA4-4165-88A9-B479006B0B66}" type="datetimeFigureOut">
              <a:rPr lang="en-GB" smtClean="0"/>
              <a:t>18/03/2024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15AF98-6DD8-479B-BF9B-3234EC5787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866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15AF98-6DD8-479B-BF9B-3234EC5787C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873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C3CD3-52EB-4792-A9D9-987CD03511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2913" y="441324"/>
            <a:ext cx="11306175" cy="2485349"/>
          </a:xfrm>
        </p:spPr>
        <p:txBody>
          <a:bodyPr wrap="square" lIns="0" tIns="0" rIns="0" bIns="0" anchor="b" anchorCtr="0">
            <a:normAutofit/>
          </a:bodyPr>
          <a:lstStyle>
            <a:lvl1pPr algn="l">
              <a:lnSpc>
                <a:spcPct val="100000"/>
              </a:lnSpc>
              <a:defRPr sz="48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37AA7E-2193-4D1B-A896-BA7E306494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2913" y="3070799"/>
            <a:ext cx="11306175" cy="2445758"/>
          </a:xfrm>
        </p:spPr>
        <p:txBody>
          <a:bodyPr lIns="0" tIns="0" rIns="0" bIns="0">
            <a:normAutofit/>
          </a:bodyPr>
          <a:lstStyle>
            <a:lvl1pPr marL="0" indent="0" algn="l">
              <a:lnSpc>
                <a:spcPct val="104000"/>
              </a:lnSpc>
              <a:buNone/>
              <a:defRPr sz="4600">
                <a:solidFill>
                  <a:schemeClr val="tx2">
                    <a:alpha val="56000"/>
                  </a:schemeClr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4A14B1-115B-40A3-9D71-3DE33E9DC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2914" y="5957999"/>
            <a:ext cx="3457574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fld id="{8994394A-E95D-49DE-8614-F37E1FCF0AC3}" type="datetime2">
              <a:rPr lang="en-US" smtClean="0"/>
              <a:pPr/>
              <a:t>Monday, March 18,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C9B78-0E13-48BD-A3A2-B7E3C6090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67213" y="5957999"/>
            <a:ext cx="5400675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484B9-0F7E-4817-BA9A-C43684759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200" y="5957999"/>
            <a:ext cx="1476375" cy="900000"/>
          </a:xfrm>
          <a:prstGeom prst="rect">
            <a:avLst/>
          </a:prstGeom>
        </p:spPr>
        <p:txBody>
          <a:bodyPr tIns="72000" bIns="72000"/>
          <a:lstStyle>
            <a:lvl1pPr algn="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  <a:latin typeface="+mn-lt"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506D940-CD1A-46A6-8495-AD6F6CF8B13C}"/>
              </a:ext>
            </a:extLst>
          </p:cNvPr>
          <p:cNvCxnSpPr>
            <a:cxnSpLocks/>
          </p:cNvCxnSpPr>
          <p:nvPr/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5859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2696C-4B86-4CA0-A733-55338D7B1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8839"/>
            <a:ext cx="10406063" cy="1263423"/>
          </a:xfrm>
        </p:spPr>
        <p:txBody>
          <a:bodyPr wrap="square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B26C1-D742-4B12-B5E3-153A24D0AA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3025" y="2060575"/>
            <a:ext cx="10406063" cy="4356100"/>
          </a:xfrm>
        </p:spPr>
        <p:txBody>
          <a:bodyPr lIns="0" tIns="0" rIns="0" bIns="0">
            <a:noAutofit/>
          </a:bodyPr>
          <a:lstStyle>
            <a:lvl1pPr marL="360000" indent="-360000">
              <a:lnSpc>
                <a:spcPct val="120000"/>
              </a:lnSpc>
              <a:buSzPct val="70000"/>
              <a:buFont typeface="Wingdings 2" panose="05020102010507070707" pitchFamily="18" charset="2"/>
              <a:buChar char="à"/>
              <a:defRPr sz="2000">
                <a:solidFill>
                  <a:schemeClr val="tx2">
                    <a:alpha val="77000"/>
                  </a:schemeClr>
                </a:solidFill>
              </a:defRPr>
            </a:lvl1pPr>
            <a:lvl2pPr marL="720000" indent="-360000">
              <a:lnSpc>
                <a:spcPct val="120000"/>
              </a:lnSpc>
              <a:buSzPct val="70000"/>
              <a:buFont typeface="Wingdings 2" panose="05020102010507070707" pitchFamily="18" charset="2"/>
              <a:buChar char="à"/>
              <a:defRPr sz="2000">
                <a:solidFill>
                  <a:schemeClr val="tx2">
                    <a:alpha val="77000"/>
                  </a:schemeClr>
                </a:solidFill>
              </a:defRPr>
            </a:lvl2pPr>
            <a:lvl3pPr marL="1080000" indent="-288000">
              <a:lnSpc>
                <a:spcPct val="120000"/>
              </a:lnSpc>
              <a:buSzPct val="70000"/>
              <a:buFont typeface="Wingdings 2" panose="05020102010507070707" pitchFamily="18" charset="2"/>
              <a:buChar char="à"/>
              <a:defRPr sz="1600">
                <a:solidFill>
                  <a:schemeClr val="tx2">
                    <a:alpha val="77000"/>
                  </a:schemeClr>
                </a:solidFill>
              </a:defRPr>
            </a:lvl3pPr>
            <a:lvl4pPr marL="1440000" indent="-288000">
              <a:lnSpc>
                <a:spcPct val="120000"/>
              </a:lnSpc>
              <a:buSzPct val="70000"/>
              <a:buFont typeface="Wingdings 2" panose="05020102010507070707" pitchFamily="18" charset="2"/>
              <a:buChar char="à"/>
              <a:defRPr sz="1600">
                <a:solidFill>
                  <a:schemeClr val="tx2">
                    <a:alpha val="77000"/>
                  </a:schemeClr>
                </a:solidFill>
              </a:defRPr>
            </a:lvl4pPr>
            <a:lvl5pPr marL="1800000" indent="-288000">
              <a:lnSpc>
                <a:spcPct val="120000"/>
              </a:lnSpc>
              <a:buSzPct val="70000"/>
              <a:buFont typeface="Wingdings 2" panose="05020102010507070707" pitchFamily="18" charset="2"/>
              <a:buChar char="à"/>
              <a:defRPr sz="1600">
                <a:solidFill>
                  <a:schemeClr val="tx2">
                    <a:alpha val="77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6243987-D9E3-40C9-94D4-B3CCFE71A4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58D82CC3-100B-41FC-9DB0-99A6D4849F72}" type="datetime2">
              <a:rPr lang="en-US" smtClean="0"/>
              <a:pPr/>
              <a:t>Monday, March 18, 2024</a:t>
            </a:fld>
            <a:endParaRPr lang="en-US">
              <a:latin typeface="+mn-lt"/>
            </a:endParaRP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2BF37532-63DB-40A9-90C9-9B3BB694D8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Sample Footer Text</a:t>
            </a:r>
            <a:endParaRPr lang="en-US">
              <a:latin typeface="+mn-lt"/>
            </a:endParaRP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1007CCEE-A736-4DEE-982A-45CDF794F3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ct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6386491-6F13-4235-A32F-9F6D67F13D05}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325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54A12-D27E-4943-9C01-3BAB8E6F3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3" y="435429"/>
            <a:ext cx="11269661" cy="331730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7C9FB4-A15D-4A4C-9518-2A54AAF12E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2913" y="3832563"/>
            <a:ext cx="11269661" cy="1527175"/>
          </a:xfrm>
        </p:spPr>
        <p:txBody>
          <a:bodyPr lIns="0" tIns="0" rIns="0" bIns="0"/>
          <a:lstStyle>
            <a:lvl1pPr marL="0" indent="0">
              <a:buNone/>
              <a:defRPr sz="2400">
                <a:solidFill>
                  <a:schemeClr val="tx2">
                    <a:alpha val="56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F31430D-78C1-413D-9D0E-779491324E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2914" y="5957999"/>
            <a:ext cx="3457574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58FDCC-AC46-4D9F-98DC-C163BFA43704}" type="datetime2">
              <a:rPr lang="en-US" smtClean="0"/>
              <a:t>Monday, March 18, 2024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F437B06F-6E01-48C4-A79E-B8559775E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67213" y="5957999"/>
            <a:ext cx="5400675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3C4C198-D899-4BDA-877C-D8A3CAD32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200" y="5957999"/>
            <a:ext cx="1476375" cy="900000"/>
          </a:xfrm>
          <a:prstGeom prst="rect">
            <a:avLst/>
          </a:prstGeom>
        </p:spPr>
        <p:txBody>
          <a:bodyPr tIns="72000" bIns="72000"/>
          <a:lstStyle>
            <a:lvl1pPr algn="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7955689-FF51-4F45-9ABB-35CEF1E96A0C}"/>
              </a:ext>
            </a:extLst>
          </p:cNvPr>
          <p:cNvCxnSpPr>
            <a:cxnSpLocks/>
          </p:cNvCxnSpPr>
          <p:nvPr/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563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76EFA-DCD1-439C-848B-9465217A6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800" y="327600"/>
            <a:ext cx="11269660" cy="11412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FE0590-915B-4BD8-8660-C5BE9D1756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2914" y="1825625"/>
            <a:ext cx="5400675" cy="3698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1B82F1-F0AC-48D5-9F1C-5141E4C177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1899" y="1825625"/>
            <a:ext cx="5400675" cy="3698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51D4ED8D-AAB0-42B0-91B5-93260AC18F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2914" y="5957999"/>
            <a:ext cx="3457574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832F11-C374-493A-BB7E-11B09A67FAD0}" type="datetime2">
              <a:rPr lang="en-US" smtClean="0"/>
              <a:t>Monday, March 18, 2024</a:t>
            </a:fld>
            <a:endParaRPr lang="en-US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6C7CAD99-5F8F-43D0-83F2-E1F53021D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67213" y="5957999"/>
            <a:ext cx="5400675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5A52DE47-9FB8-4EF9-B8CE-368912600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200" y="5957999"/>
            <a:ext cx="1476375" cy="900000"/>
          </a:xfrm>
          <a:prstGeom prst="rect">
            <a:avLst/>
          </a:prstGeom>
        </p:spPr>
        <p:txBody>
          <a:bodyPr tIns="72000" bIns="72000"/>
          <a:lstStyle>
            <a:lvl1pPr algn="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BC5E49A-E440-42D6-8B0F-D4B5BAD8CAB8}"/>
              </a:ext>
            </a:extLst>
          </p:cNvPr>
          <p:cNvCxnSpPr>
            <a:cxnSpLocks/>
          </p:cNvCxnSpPr>
          <p:nvPr/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3843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782FF-2A32-49DE-8CD8-110B86565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799" y="327598"/>
            <a:ext cx="11269775" cy="136309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8169D-3731-4C94-88AE-B0A6F9E0B5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2797" y="1790700"/>
            <a:ext cx="5437187" cy="615950"/>
          </a:xfrm>
        </p:spPr>
        <p:txBody>
          <a:bodyPr anchor="b">
            <a:normAutofit/>
          </a:bodyPr>
          <a:lstStyle>
            <a:lvl1pPr marL="0" indent="0">
              <a:buNone/>
              <a:defRPr sz="1200" b="1" cap="all" spc="2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0F9D0F-6C05-441B-9D94-466C79598B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2797" y="2505075"/>
            <a:ext cx="5437187" cy="30114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F90129-65EC-4BFC-B51F-3F21746443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1786" y="1790700"/>
            <a:ext cx="5437187" cy="615950"/>
          </a:xfrm>
        </p:spPr>
        <p:txBody>
          <a:bodyPr anchor="b">
            <a:normAutofit/>
          </a:bodyPr>
          <a:lstStyle>
            <a:lvl1pPr marL="0" indent="0">
              <a:buNone/>
              <a:defRPr sz="1200" b="1" cap="all" spc="2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1AAB39-390C-4C6E-90BC-E2A2548658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1786" y="2505075"/>
            <a:ext cx="5437187" cy="30114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13E94383-11E6-486C-8325-BE8B447AA7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2914" y="5957999"/>
            <a:ext cx="3457574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136546C-EE55-422E-9D57-50E6C4234F80}" type="datetime2">
              <a:rPr lang="en-US" smtClean="0"/>
              <a:t>Monday, March 18, 2024</a:t>
            </a:fld>
            <a:endParaRPr lang="en-US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F62069A-7C14-42BA-A1F2-AE00A6BCD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67213" y="5957999"/>
            <a:ext cx="5400675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92246C7-481F-434A-A687-C6734C2FA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200" y="5957999"/>
            <a:ext cx="1476375" cy="900000"/>
          </a:xfrm>
          <a:prstGeom prst="rect">
            <a:avLst/>
          </a:prstGeom>
        </p:spPr>
        <p:txBody>
          <a:bodyPr tIns="72000" bIns="72000"/>
          <a:lstStyle>
            <a:lvl1pPr algn="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30E56EE-505D-4420-971C-982EA4EF0564}"/>
              </a:ext>
            </a:extLst>
          </p:cNvPr>
          <p:cNvCxnSpPr>
            <a:cxnSpLocks/>
          </p:cNvCxnSpPr>
          <p:nvPr/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716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2FFBA-B7FA-43C2-A543-187E29A62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EB4886C6-7F2A-4A13-85F1-EFDA370C5B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83685C8A-A1A1-423D-82D7-1ACC187CCA77}" type="datetime2">
              <a:rPr lang="en-US" smtClean="0"/>
              <a:pPr/>
              <a:t>Monday, March 18, 2024</a:t>
            </a:fld>
            <a:endParaRPr lang="en-US">
              <a:latin typeface="+mn-lt"/>
            </a:endParaRP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69FAAFC2-F91B-4189-A9FA-0696BF84D6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Sample Footer Text</a:t>
            </a:r>
            <a:endParaRPr lang="en-US">
              <a:latin typeface="+mn-lt"/>
            </a:endParaRP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05B673D0-3765-46AD-B094-DDF79E463D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ct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EA31187-FB8B-4DDF-A5A9-69AB1359F0E9}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684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909A0147-2421-4881-958A-681569CD75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325DF798-D264-4BC9-8824-70A25106E4C6}" type="datetime2">
              <a:rPr lang="en-US" smtClean="0"/>
              <a:pPr/>
              <a:t>Monday, March 18, 2024</a:t>
            </a:fld>
            <a:endParaRPr lang="en-US">
              <a:latin typeface="+mn-lt"/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14BF4BE-E699-4D5B-AD90-3918DA32EE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Sample Footer Text</a:t>
            </a:r>
            <a:endParaRPr lang="en-US">
              <a:latin typeface="+mn-lt"/>
            </a:endParaRP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849F009-8335-40E3-B8F6-E0C944D9FD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ct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1AA0935-460F-4638-9E37-D59F2DEC0AC4}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2874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0A843-22A2-45CD-8189-8D0947C04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5" y="383270"/>
            <a:ext cx="3457573" cy="1373076"/>
          </a:xfrm>
        </p:spPr>
        <p:txBody>
          <a:bodyPr anchor="t" anchorCtr="0">
            <a:normAutofit/>
          </a:bodyPr>
          <a:lstStyle>
            <a:lvl1pPr>
              <a:lnSpc>
                <a:spcPct val="100000"/>
              </a:lnSpc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AAAB4C-B3C9-4E63-8A1B-082C0F492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7213" y="349369"/>
            <a:ext cx="7345362" cy="5167187"/>
          </a:xfrm>
        </p:spPr>
        <p:txBody>
          <a:bodyPr/>
          <a:lstStyle>
            <a:lvl1pPr>
              <a:lnSpc>
                <a:spcPct val="112000"/>
              </a:lnSpc>
              <a:defRPr sz="3200">
                <a:solidFill>
                  <a:schemeClr val="tx2">
                    <a:alpha val="77000"/>
                  </a:schemeClr>
                </a:solidFill>
              </a:defRPr>
            </a:lvl1pPr>
            <a:lvl2pPr>
              <a:lnSpc>
                <a:spcPct val="112000"/>
              </a:lnSpc>
              <a:defRPr sz="3200">
                <a:solidFill>
                  <a:schemeClr val="tx2">
                    <a:alpha val="77000"/>
                  </a:schemeClr>
                </a:solidFill>
              </a:defRPr>
            </a:lvl2pPr>
            <a:lvl3pPr>
              <a:lnSpc>
                <a:spcPct val="120000"/>
              </a:lnSpc>
              <a:defRPr sz="2000">
                <a:solidFill>
                  <a:schemeClr val="tx2">
                    <a:alpha val="77000"/>
                  </a:schemeClr>
                </a:solidFill>
              </a:defRPr>
            </a:lvl3pPr>
            <a:lvl4pPr>
              <a:lnSpc>
                <a:spcPct val="120000"/>
              </a:lnSpc>
              <a:defRPr sz="2000">
                <a:solidFill>
                  <a:schemeClr val="tx2">
                    <a:alpha val="77000"/>
                  </a:schemeClr>
                </a:solidFill>
              </a:defRPr>
            </a:lvl4pPr>
            <a:lvl5pPr>
              <a:lnSpc>
                <a:spcPct val="120000"/>
              </a:lnSpc>
              <a:defRPr sz="1600">
                <a:solidFill>
                  <a:schemeClr val="tx2">
                    <a:alpha val="77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EDF08E-8814-4AB5-9EEC-0052256A70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2915" y="2264229"/>
            <a:ext cx="3457573" cy="317137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2">
                    <a:alpha val="77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65940B35-2B52-4835-9F7F-6AB86A1212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2914" y="5957999"/>
            <a:ext cx="3457574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9ACAD25-C1CF-4F11-8692-066E6505443C}" type="datetime2">
              <a:rPr lang="en-US" smtClean="0"/>
              <a:t>Monday, March 18, 2024</a:t>
            </a:fld>
            <a:endParaRPr lang="en-US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0BAE5D7E-7CFE-48B9-836B-640E4E881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67213" y="5957999"/>
            <a:ext cx="5400675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507FA91D-E0EF-4D4B-9E56-5E0033042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200" y="5957999"/>
            <a:ext cx="1476375" cy="900000"/>
          </a:xfrm>
          <a:prstGeom prst="rect">
            <a:avLst/>
          </a:prstGeom>
        </p:spPr>
        <p:txBody>
          <a:bodyPr tIns="72000" bIns="72000"/>
          <a:lstStyle>
            <a:lvl1pPr algn="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703507D-4779-4D32-85CB-0A8040B6E552}"/>
              </a:ext>
            </a:extLst>
          </p:cNvPr>
          <p:cNvCxnSpPr>
            <a:cxnSpLocks/>
          </p:cNvCxnSpPr>
          <p:nvPr/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48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869B5-6EAD-4108-B9E2-9CABAB9DE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5088" y="441324"/>
            <a:ext cx="3932237" cy="95204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75599E-B10D-4308-A5CB-CC7D487B49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78488" y="441324"/>
            <a:ext cx="6078083" cy="5508626"/>
          </a:xfrm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alpha val="77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034C18-5042-469D-BCF7-26AD9FDCCC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35088" y="1778000"/>
            <a:ext cx="3932237" cy="4171950"/>
          </a:xfrm>
        </p:spPr>
        <p:txBody>
          <a:bodyPr/>
          <a:lstStyle>
            <a:lvl1pPr marL="0" indent="0">
              <a:buNone/>
              <a:defRPr sz="1600">
                <a:solidFill>
                  <a:schemeClr val="tx2">
                    <a:alpha val="77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FB01925-1670-4C63-8B44-2B14B7BE9D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-935887" y="1377212"/>
            <a:ext cx="2771775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688A1C-01B8-42B6-BBF1-2BCF5E311248}" type="datetime2">
              <a:rPr lang="en-US" smtClean="0"/>
              <a:t>Monday, March 18, 2024</a:t>
            </a:fld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5CE1A673-960F-4A50-AE54-70AE0DA3B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810475" y="4239475"/>
            <a:ext cx="2520950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DEF9E6C-740A-4B36-BA9F-32AF986ED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5949950"/>
            <a:ext cx="900000" cy="900000"/>
          </a:xfrm>
          <a:prstGeom prst="rect">
            <a:avLst/>
          </a:prstGeom>
        </p:spPr>
        <p:txBody>
          <a:bodyPr lIns="72000" rIns="72000">
            <a:normAutofit/>
          </a:bodyPr>
          <a:lstStyle>
            <a:lvl1pPr algn="ctr">
              <a:defRPr sz="3600" b="0">
                <a:ln w="6350">
                  <a:solidFill>
                    <a:schemeClr val="tx2"/>
                  </a:solidFill>
                </a:ln>
                <a:noFill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D31C920-29CA-4744-9814-A4FCF4554907}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246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8E95E-B3FC-4D66-AAC3-CE9FD633E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D0FFAF-EB02-4979-83B6-66AD148451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0AB40A8D-7F5B-455D-B9AC-EAFE05F87B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6D51179E-60E8-4F2A-A3F9-6F3CE2ABCAF9}" type="datetime2">
              <a:rPr lang="en-US" smtClean="0"/>
              <a:pPr/>
              <a:t>Monday, March 18, 2024</a:t>
            </a:fld>
            <a:endParaRPr lang="en-US">
              <a:latin typeface="+mn-lt"/>
            </a:endParaRP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5360FA1-A0D1-4CA7-BAC8-9C20FBB59E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Sample Footer Text</a:t>
            </a:r>
            <a:endParaRPr lang="en-US">
              <a:latin typeface="+mn-lt"/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D2494D40-34C6-48DD-A14E-8065BE4F34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ct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C9D7C2D-6B7C-4FBF-9665-A9282DF48F83}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2308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1495EC-612C-4307-A7A6-017829B8C8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12127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E33132-1A8F-43A9-9321-6FCF01B0F3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121270"/>
          </a:xfrm>
        </p:spPr>
        <p:txBody>
          <a:bodyPr vert="eaVert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BF2CA1B-9192-487B-96D3-6D389608F1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2914" y="5957999"/>
            <a:ext cx="3457574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32B061-4DDF-403A-A7DB-3B6FD0BE9165}" type="datetime2">
              <a:rPr lang="en-US" smtClean="0"/>
              <a:t>Monday, March 18, 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B1C9EA4-CA0A-4396-B4AF-4523CD1B2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67213" y="5957999"/>
            <a:ext cx="5400675" cy="900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DDF132-C1DB-4EE0-85DA-1FFAC2835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200" y="5957999"/>
            <a:ext cx="1476375" cy="900000"/>
          </a:xfrm>
          <a:prstGeom prst="rect">
            <a:avLst/>
          </a:prstGeom>
        </p:spPr>
        <p:txBody>
          <a:bodyPr tIns="72000" bIns="72000"/>
          <a:lstStyle>
            <a:lvl1pPr algn="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8ECED4D-938A-4085-B475-DD4ED90A181B}"/>
              </a:ext>
            </a:extLst>
          </p:cNvPr>
          <p:cNvCxnSpPr>
            <a:cxnSpLocks/>
          </p:cNvCxnSpPr>
          <p:nvPr/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8411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086052-6759-46BD-9531-D65FD9551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2800" y="327600"/>
            <a:ext cx="10407600" cy="11412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E3C3A5-7533-48B0-9C15-F01656766E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42800" y="2059199"/>
            <a:ext cx="10407600" cy="4356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7135256E-21FA-473A-8EAF-34CE9AD372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6C03BBDD-218C-4B2A-98A0-F5F369754705}" type="datetime2">
              <a:rPr lang="en-US" smtClean="0"/>
              <a:pPr/>
              <a:t>Monday, March 18, 2024</a:t>
            </a:fld>
            <a:endParaRPr lang="en-US">
              <a:latin typeface="+mn-lt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8A99857-D06D-4AFF-8777-07EF0A15F6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US"/>
              <a:t>Sample Footer Text</a:t>
            </a:r>
            <a:endParaRPr lang="en-US">
              <a:latin typeface="+mn-lt"/>
            </a:endParaRP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172703B-0DDF-46CE-AC34-6233579943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ct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fld id="{63F9D384-533B-4C4E-B660-F861AA07D173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8792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1" r:id="rId6"/>
    <p:sldLayoutId id="2147483727" r:id="rId7"/>
    <p:sldLayoutId id="2147483728" r:id="rId8"/>
    <p:sldLayoutId id="2147483729" r:id="rId9"/>
    <p:sldLayoutId id="2147483730" r:id="rId10"/>
    <p:sldLayoutId id="214748373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kern="1200">
          <a:solidFill>
            <a:schemeClr val="tx2"/>
          </a:solidFill>
          <a:latin typeface="+mj-lt"/>
          <a:ea typeface="Microsoft Sans Serif" panose="020B0604020202020204" pitchFamily="34" charset="0"/>
          <a:cs typeface="Microsoft Sans Serif" panose="020B0604020202020204" pitchFamily="34" charset="0"/>
        </a:defRPr>
      </a:lvl1pPr>
    </p:titleStyle>
    <p:bodyStyle>
      <a:lvl1pPr marL="360000" indent="-360000" algn="l" defTabSz="914400" rtl="0" eaLnBrk="1" latinLnBrk="0" hangingPunct="1">
        <a:lnSpc>
          <a:spcPct val="120000"/>
        </a:lnSpc>
        <a:spcBef>
          <a:spcPts val="800"/>
        </a:spcBef>
        <a:buSzPct val="70000"/>
        <a:buFont typeface="Wingdings 2" panose="05020102010507070707" pitchFamily="18" charset="2"/>
        <a:buChar char="à"/>
        <a:defRPr sz="2000" kern="1200">
          <a:solidFill>
            <a:schemeClr val="tx2">
              <a:alpha val="77000"/>
            </a:schemeClr>
          </a:solidFill>
          <a:latin typeface="+mn-lt"/>
          <a:ea typeface="Microsoft Sans Serif" panose="020B0604020202020204" pitchFamily="34" charset="0"/>
          <a:cs typeface="Microsoft Sans Serif" panose="020B0604020202020204" pitchFamily="34" charset="0"/>
        </a:defRPr>
      </a:lvl1pPr>
      <a:lvl2pPr marL="720000" indent="-360000" algn="l" defTabSz="914400" rtl="0" eaLnBrk="1" latinLnBrk="0" hangingPunct="1">
        <a:lnSpc>
          <a:spcPct val="120000"/>
        </a:lnSpc>
        <a:spcBef>
          <a:spcPts val="800"/>
        </a:spcBef>
        <a:buSzPct val="70000"/>
        <a:buFont typeface="Wingdings 2" panose="05020102010507070707" pitchFamily="18" charset="2"/>
        <a:buChar char="à"/>
        <a:defRPr sz="2000" kern="1200">
          <a:solidFill>
            <a:schemeClr val="tx2">
              <a:alpha val="77000"/>
            </a:schemeClr>
          </a:solidFill>
          <a:latin typeface="+mn-lt"/>
          <a:ea typeface="Microsoft Sans Serif" panose="020B0604020202020204" pitchFamily="34" charset="0"/>
          <a:cs typeface="Microsoft Sans Serif" panose="020B0604020202020204" pitchFamily="34" charset="0"/>
        </a:defRPr>
      </a:lvl2pPr>
      <a:lvl3pPr marL="1143000" indent="-288000" algn="l" defTabSz="914400" rtl="0" eaLnBrk="1" latinLnBrk="0" hangingPunct="1">
        <a:lnSpc>
          <a:spcPct val="120000"/>
        </a:lnSpc>
        <a:spcBef>
          <a:spcPts val="800"/>
        </a:spcBef>
        <a:buSzPct val="70000"/>
        <a:buFont typeface="Wingdings 2" panose="05020102010507070707" pitchFamily="18" charset="2"/>
        <a:buChar char="à"/>
        <a:defRPr sz="1600" kern="1200">
          <a:solidFill>
            <a:schemeClr val="tx2">
              <a:alpha val="77000"/>
            </a:schemeClr>
          </a:solidFill>
          <a:latin typeface="+mn-lt"/>
          <a:ea typeface="Microsoft Sans Serif" panose="020B0604020202020204" pitchFamily="34" charset="0"/>
          <a:cs typeface="Microsoft Sans Serif" panose="020B0604020202020204" pitchFamily="34" charset="0"/>
        </a:defRPr>
      </a:lvl3pPr>
      <a:lvl4pPr marL="1600200" indent="-288000" algn="l" defTabSz="914400" rtl="0" eaLnBrk="1" latinLnBrk="0" hangingPunct="1">
        <a:lnSpc>
          <a:spcPct val="120000"/>
        </a:lnSpc>
        <a:spcBef>
          <a:spcPts val="800"/>
        </a:spcBef>
        <a:buSzPct val="70000"/>
        <a:buFont typeface="Wingdings 2" panose="05020102010507070707" pitchFamily="18" charset="2"/>
        <a:buChar char="à"/>
        <a:defRPr sz="1600" kern="1200">
          <a:solidFill>
            <a:schemeClr val="tx2">
              <a:alpha val="77000"/>
            </a:schemeClr>
          </a:solidFill>
          <a:latin typeface="+mn-lt"/>
          <a:ea typeface="Microsoft Sans Serif" panose="020B0604020202020204" pitchFamily="34" charset="0"/>
          <a:cs typeface="Microsoft Sans Serif" panose="020B0604020202020204" pitchFamily="34" charset="0"/>
        </a:defRPr>
      </a:lvl4pPr>
      <a:lvl5pPr marL="2057400" indent="-288000" algn="l" defTabSz="914400" rtl="0" eaLnBrk="1" latinLnBrk="0" hangingPunct="1">
        <a:lnSpc>
          <a:spcPct val="120000"/>
        </a:lnSpc>
        <a:spcBef>
          <a:spcPts val="800"/>
        </a:spcBef>
        <a:buSzPct val="70000"/>
        <a:buFont typeface="Wingdings 2" panose="05020102010507070707" pitchFamily="18" charset="2"/>
        <a:buChar char="à"/>
        <a:defRPr sz="1600" kern="1200">
          <a:solidFill>
            <a:schemeClr val="tx2">
              <a:alpha val="77000"/>
            </a:schemeClr>
          </a:solidFill>
          <a:latin typeface="+mn-lt"/>
          <a:ea typeface="Microsoft Sans Serif" panose="020B0604020202020204" pitchFamily="34" charset="0"/>
          <a:cs typeface="Microsoft Sans Serif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31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orionbms.com/products/orion-bms-standard/" TargetMode="Externa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vshop.eu/en/bms/624-master-remote-orion-2-bms-configurator.html" TargetMode="External"/><Relationship Id="rId5" Type="http://schemas.openxmlformats.org/officeDocument/2006/relationships/hyperlink" Target="https://www.orionbms.com/products/pre-wired-harnesses/" TargetMode="Externa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rionbms.com/products/data-logging-display/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svg"/><Relationship Id="rId3" Type="http://schemas.openxmlformats.org/officeDocument/2006/relationships/image" Target="../media/image71.jpeg"/><Relationship Id="rId7" Type="http://schemas.openxmlformats.org/officeDocument/2006/relationships/image" Target="../media/image75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10" Type="http://schemas.openxmlformats.org/officeDocument/2006/relationships/image" Target="../media/image78.sv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electricdriveengineering.com.au/wp-content/uploads/2023/04/Gen4-Size-8-10-Product-Manual.pdf" TargetMode="External"/><Relationship Id="rId7" Type="http://schemas.openxmlformats.org/officeDocument/2006/relationships/hyperlink" Target="https://doi.org/10.1155/2021/4396401" TargetMode="External"/><Relationship Id="rId2" Type="http://schemas.openxmlformats.org/officeDocument/2006/relationships/hyperlink" Target="https://electricdriveengineering.com.au/wp-content/uploads/2021/10/DVT-Manual-V1.4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002/tee.22227" TargetMode="External"/><Relationship Id="rId5" Type="http://schemas.openxmlformats.org/officeDocument/2006/relationships/hyperlink" Target="https://uowtsd.sharepoint.com/teams/Formula750GroupProject146_GRP/Shared%20Documents/General/EV%20Powertrain/Motor%20&amp;%20Controller/manual_for_emrax_motors_version_5.4.pdf?CT=1709233557031&amp;OR=ItemsView" TargetMode="External"/><Relationship Id="rId4" Type="http://schemas.openxmlformats.org/officeDocument/2006/relationships/hyperlink" Target="https://emrax.com/wp-content/uploads/2017/10/user_manual_for_emrax_motors.pdf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file:///C:\Users\2204624\Downloads\2023-2024_fia_formula_e_world_championship_-_sporting_regulations" TargetMode="External"/><Relationship Id="rId3" Type="http://schemas.openxmlformats.org/officeDocument/2006/relationships/hyperlink" Target="file:///C:\Users\2204624\Downloads\2023_fia_world_rallycross_championship_sporting_regulations_march" TargetMode="External"/><Relationship Id="rId7" Type="http://schemas.openxmlformats.org/officeDocument/2006/relationships/hyperlink" Target="https://flexfab.com/standard-product/silicone-coolant-hose/high-temp-coolant-hose" TargetMode="External"/><Relationship Id="rId2" Type="http://schemas.openxmlformats.org/officeDocument/2006/relationships/hyperlink" Target="https://colekmes.com/2020/05/mengendalikan-fire-extinguisher-dan-baterai-mobil-formula-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-e-v.co.uk/product/novec-electric-plumbed-in-fia-gas-race-car-fire-suppression-kit-n-tec2250ek/" TargetMode="External"/><Relationship Id="rId5" Type="http://schemas.openxmlformats.org/officeDocument/2006/relationships/hyperlink" Target="https://ev-database.org/uk/car/1287/Jaguar-I-Pace-EV400#efficiency" TargetMode="External"/><Relationship Id="rId10" Type="http://schemas.openxmlformats.org/officeDocument/2006/relationships/hyperlink" Target="https://www.jungheinrich.co.uk/products/new-forklifts/pallet-trucks/electric-pallet-trucks/eje-222-225-230-235-108230" TargetMode="External"/><Relationship Id="rId4" Type="http://schemas.openxmlformats.org/officeDocument/2006/relationships/hyperlink" Target="https://emrax.com/wp-content/uploads/2017/10/user_manual_for_emrax_motors.pdf" TargetMode="External"/><Relationship Id="rId9" Type="http://schemas.openxmlformats.org/officeDocument/2006/relationships/hyperlink" Target="https://www.imeche.org/docs/default-source/1-oscar/formula-student/2024/rules/fsuk-2024-rules---v1-1.pdf?sfvrsn=2" TargetMode="Externa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evshop.eu/en/bms/624-master-remote-orion-2-bms-configurator.html" TargetMode="External"/><Relationship Id="rId13" Type="http://schemas.openxmlformats.org/officeDocument/2006/relationships/hyperlink" Target="https://www.f-e-v.co.uk/product/novec-electric-plumbed-in-fia-gas-race-car-fire-suppression-kit-n-tec2250ek/" TargetMode="External"/><Relationship Id="rId3" Type="http://schemas.openxmlformats.org/officeDocument/2006/relationships/hyperlink" Target="https://www.thunderstruck-ev.com/images/DVT%20Tutorial.pdf" TargetMode="External"/><Relationship Id="rId7" Type="http://schemas.openxmlformats.org/officeDocument/2006/relationships/hyperlink" Target="https://www.orionbms.com/products/orion-bms-standard/" TargetMode="External"/><Relationship Id="rId12" Type="http://schemas.openxmlformats.org/officeDocument/2006/relationships/hyperlink" Target="https://grabcad.com/library/electric-vehicle-parts-curtis-pot-box-pb-6" TargetMode="External"/><Relationship Id="rId2" Type="http://schemas.openxmlformats.org/officeDocument/2006/relationships/hyperlink" Target="https://motorsportuk.s3.eu-west-2.amazonaws.com/wp-content/uploads/2023/12/Motorsport-UK-Yearbook-2024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rionbms.com/products/pre-wired-harnesses/" TargetMode="External"/><Relationship Id="rId11" Type="http://schemas.openxmlformats.org/officeDocument/2006/relationships/hyperlink" Target="https://www.youtube.com/@Stevotube2007" TargetMode="External"/><Relationship Id="rId5" Type="http://schemas.openxmlformats.org/officeDocument/2006/relationships/hyperlink" Target="https://www.linkedin.com/pulse/future-battery-management-systems-bms-emerging-datta-vhanmane/" TargetMode="External"/><Relationship Id="rId15" Type="http://schemas.openxmlformats.org/officeDocument/2006/relationships/hyperlink" Target="https://www.demon-tweeks.com/omp-fia-approved-roll-bar-padding-2005597/?sku=OMPAA0-0115&amp;istCompanyId=a2904180-3a7d-4e56-b876-cf81c9512180&amp;istFeedId=6fbc4b04-fd28-4ce1-8513-835c8f118690&amp;istItemId=rptlawqxl&amp;istBid=t&amp;gad_source=1&amp;gclid=CjwKCAjw48-vBhBbEiwAzqrZVIOCfj-hjNVo-P-FmOXxadPgiznTfBwNn7WmzGU17SyOT8yxet91_xoC4cMQAvD_BwE&amp;gclsrc=aw.ds" TargetMode="External"/><Relationship Id="rId10" Type="http://schemas.openxmlformats.org/officeDocument/2006/relationships/hyperlink" Target="http://www.youtube.com" TargetMode="External"/><Relationship Id="rId4" Type="http://schemas.openxmlformats.org/officeDocument/2006/relationships/hyperlink" Target="https://750mc.co.uk/ugc-1/1/1/0/2023_final_regs_-_750_formula.pdf" TargetMode="External"/><Relationship Id="rId9" Type="http://schemas.openxmlformats.org/officeDocument/2006/relationships/hyperlink" Target="https://www.orionbms.com/products/data-logging-display/" TargetMode="External"/><Relationship Id="rId14" Type="http://schemas.openxmlformats.org/officeDocument/2006/relationships/hyperlink" Target="https://www.sportseats4u.co.uk/product/trs-pro-6-point-single-seater-fia-harness-bel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384DFCF-812D-4D4D-AF17-87CF24095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750 Formula - Home">
            <a:extLst>
              <a:ext uri="{FF2B5EF4-FFF2-40B4-BE49-F238E27FC236}">
                <a16:creationId xmlns:a16="http://schemas.microsoft.com/office/drawing/2014/main" id="{5BBAEBE3-7513-7F54-AB16-8F7B40222E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11"/>
          <a:stretch/>
        </p:blipFill>
        <p:spPr>
          <a:xfrm>
            <a:off x="20" y="2"/>
            <a:ext cx="12191980" cy="6857999"/>
          </a:xfrm>
          <a:custGeom>
            <a:avLst/>
            <a:gdLst/>
            <a:ahLst/>
            <a:cxnLst/>
            <a:rect l="l" t="t" r="r" b="b"/>
            <a:pathLst>
              <a:path w="5880100" h="6857999">
                <a:moveTo>
                  <a:pt x="0" y="0"/>
                </a:moveTo>
                <a:lnTo>
                  <a:pt x="5880100" y="0"/>
                </a:lnTo>
                <a:lnTo>
                  <a:pt x="5880100" y="6857999"/>
                </a:lnTo>
                <a:lnTo>
                  <a:pt x="0" y="6857999"/>
                </a:lnTo>
                <a:close/>
              </a:path>
            </a:pathLst>
          </a:cu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4E5510F6-578F-4795-916E-B4F8271F3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1167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5FE0C6-3CB5-78DC-E343-E9614498BD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2801" y="378000"/>
            <a:ext cx="2725960" cy="2618967"/>
          </a:xfrm>
        </p:spPr>
        <p:txBody>
          <a:bodyPr anchor="t">
            <a:normAutofit/>
          </a:bodyPr>
          <a:lstStyle/>
          <a:p>
            <a:r>
              <a:rPr lang="en-GB" sz="3200">
                <a:solidFill>
                  <a:schemeClr val="bg2"/>
                </a:solidFill>
                <a:ea typeface="Microsoft Sans Serif"/>
                <a:cs typeface="Microsoft Sans Serif"/>
              </a:rPr>
              <a:t>Electric Powered Formula 750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056EAF-DD41-5D03-8251-EA35624778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43027" y="3875105"/>
            <a:ext cx="2735482" cy="2550851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chemeClr val="bg2">
                    <a:alpha val="56000"/>
                  </a:schemeClr>
                </a:solidFill>
              </a:rPr>
              <a:t>Owen Roberts, Luke Dyas, Peter Grima, Daniel Hannis, Ross Burnside, Rhys Tremelling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B0E17F91-3488-4CC0-9982-10628CE7C0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F5C7151-702A-4C5C-B963-102594D0C0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11673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9369567-64AB-4639-93E2-40B163BD4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9999" y="3429000"/>
            <a:ext cx="3611676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2E491D95-AE93-788D-6899-BF3DD08DB764}"/>
              </a:ext>
            </a:extLst>
          </p:cNvPr>
          <p:cNvSpPr txBox="1"/>
          <p:nvPr/>
        </p:nvSpPr>
        <p:spPr>
          <a:xfrm>
            <a:off x="9298460" y="6585121"/>
            <a:ext cx="3395533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200">
                <a:solidFill>
                  <a:schemeClr val="bg2"/>
                </a:solidFill>
                <a:ea typeface="+mn-lt"/>
                <a:cs typeface="+mn-lt"/>
              </a:rPr>
              <a:t>https://750formulachampionship.com/</a:t>
            </a:r>
            <a:endParaRPr lang="en-US" sz="120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044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F384FA-A314-44A7-A8D0-A5B072C06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207D4E-9AD2-486E-974F-2A1243D8B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511675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5C5377-057E-AD36-B985-D94445FDE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60000"/>
            <a:ext cx="2725737" cy="6092675"/>
          </a:xfrm>
        </p:spPr>
        <p:txBody>
          <a:bodyPr anchor="t">
            <a:normAutofit/>
          </a:bodyPr>
          <a:lstStyle/>
          <a:p>
            <a:r>
              <a:rPr lang="en-GB" sz="3200">
                <a:solidFill>
                  <a:schemeClr val="bg2"/>
                </a:solidFill>
                <a:ea typeface="Microsoft Sans Serif"/>
                <a:cs typeface="Microsoft Sans Serif"/>
              </a:rPr>
              <a:t>Overview - Driveline/EV</a:t>
            </a:r>
            <a:endParaRPr lang="en-GB" sz="2400">
              <a:solidFill>
                <a:schemeClr val="bg2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492095D-3AAE-46F7-B381-A67878581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7039B04-A883-41EC-9194-9716955FA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11675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BDDC6B4-5A91-35F6-6359-270211C2AA24}"/>
              </a:ext>
            </a:extLst>
          </p:cNvPr>
          <p:cNvSpPr txBox="1"/>
          <p:nvPr/>
        </p:nvSpPr>
        <p:spPr>
          <a:xfrm>
            <a:off x="1016407" y="1677840"/>
            <a:ext cx="2819915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indent="0">
              <a:buNone/>
            </a:pPr>
            <a:r>
              <a:rPr lang="en-GB">
                <a:solidFill>
                  <a:schemeClr val="bg2"/>
                </a:solidFill>
                <a:latin typeface="+mj-lt"/>
              </a:rPr>
              <a:t>This powertrain is going to be placed into a Falcon rolling chassis.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C7C169-6054-B8A4-1D4B-5F3BE07D58D0}"/>
              </a:ext>
            </a:extLst>
          </p:cNvPr>
          <p:cNvSpPr txBox="1"/>
          <p:nvPr/>
        </p:nvSpPr>
        <p:spPr>
          <a:xfrm>
            <a:off x="1017373" y="3220994"/>
            <a:ext cx="2743200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bg2"/>
                </a:solidFill>
              </a:rPr>
              <a:t>The goal is for this EV powered chassis to be able to compete against Internal Combustion Engine (ICE) Formula 750’s​</a:t>
            </a:r>
          </a:p>
        </p:txBody>
      </p:sp>
      <p:pic>
        <p:nvPicPr>
          <p:cNvPr id="14" name="Picture 2" descr="Image">
            <a:extLst>
              <a:ext uri="{FF2B5EF4-FFF2-40B4-BE49-F238E27FC236}">
                <a16:creationId xmlns:a16="http://schemas.microsoft.com/office/drawing/2014/main" id="{520331FD-FBA9-AF2C-078B-0B85A71B5C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0" t="6897" r="5051" b="-157"/>
          <a:stretch/>
        </p:blipFill>
        <p:spPr bwMode="auto">
          <a:xfrm>
            <a:off x="4457783" y="3276347"/>
            <a:ext cx="4679568" cy="3578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A race car on a track&#10;&#10;Description automatically generated">
            <a:extLst>
              <a:ext uri="{FF2B5EF4-FFF2-40B4-BE49-F238E27FC236}">
                <a16:creationId xmlns:a16="http://schemas.microsoft.com/office/drawing/2014/main" id="{A25781A4-BAE7-C723-EB8B-407BF2A77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8343" y="-4214"/>
            <a:ext cx="7688229" cy="33000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0B1A04-6130-CFA5-54CA-AE9C28A63BA7}"/>
              </a:ext>
            </a:extLst>
          </p:cNvPr>
          <p:cNvSpPr txBox="1"/>
          <p:nvPr/>
        </p:nvSpPr>
        <p:spPr>
          <a:xfrm>
            <a:off x="8958650" y="3001661"/>
            <a:ext cx="3395533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200">
                <a:solidFill>
                  <a:schemeClr val="bg2"/>
                </a:solidFill>
                <a:ea typeface="+mn-lt"/>
                <a:cs typeface="+mn-lt"/>
              </a:rPr>
              <a:t>https://snetterton.msv.com/SN-18-750MC2</a:t>
            </a:r>
            <a:endParaRPr lang="en-US">
              <a:solidFill>
                <a:schemeClr val="bg2"/>
              </a:solidFill>
            </a:endParaRPr>
          </a:p>
        </p:txBody>
      </p:sp>
      <p:pic>
        <p:nvPicPr>
          <p:cNvPr id="7" name="Picture 6" descr="A black wheel with metal rods&#10;&#10;Description automatically generated">
            <a:extLst>
              <a:ext uri="{FF2B5EF4-FFF2-40B4-BE49-F238E27FC236}">
                <a16:creationId xmlns:a16="http://schemas.microsoft.com/office/drawing/2014/main" id="{2CD35E84-55C2-0176-A824-03AE1B161E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87" t="-415" r="2409" b="226"/>
          <a:stretch/>
        </p:blipFill>
        <p:spPr>
          <a:xfrm>
            <a:off x="9135118" y="3277522"/>
            <a:ext cx="3068225" cy="357192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64F4CE0-CD2E-9DA7-B514-596079E29FCD}"/>
              </a:ext>
            </a:extLst>
          </p:cNvPr>
          <p:cNvSpPr txBox="1"/>
          <p:nvPr/>
        </p:nvSpPr>
        <p:spPr>
          <a:xfrm>
            <a:off x="9133704" y="6348282"/>
            <a:ext cx="2561452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900">
                <a:ea typeface="+mn-lt"/>
                <a:cs typeface="+mn-lt"/>
              </a:rPr>
              <a:t>https://emrax.com/wp-content/uploads/2017/10/user_manual_for_emrax_motors.pdf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607077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F7EFAFF-B437-AC7B-A9C3-546D6714BE44}"/>
              </a:ext>
            </a:extLst>
          </p:cNvPr>
          <p:cNvSpPr/>
          <p:nvPr/>
        </p:nvSpPr>
        <p:spPr>
          <a:xfrm>
            <a:off x="0" y="-1"/>
            <a:ext cx="4728306" cy="6858000"/>
          </a:xfrm>
          <a:prstGeom prst="rect">
            <a:avLst/>
          </a:prstGeom>
          <a:solidFill>
            <a:srgbClr val="2439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EEB5B8E8-E6D7-5A2D-740A-58CC404CA6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5068" y="-1777"/>
            <a:ext cx="9295340" cy="6854452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25B75C-654F-BE55-02D8-C43BD7DA3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10" y="66466"/>
            <a:ext cx="10406063" cy="1263423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chemeClr val="bg2"/>
                </a:solidFill>
                <a:ea typeface="Microsoft Sans Serif"/>
                <a:cs typeface="Microsoft Sans Serif"/>
              </a:rPr>
              <a:t>Gantt Chart</a:t>
            </a:r>
            <a:endParaRPr lang="en-US" sz="3200">
              <a:solidFill>
                <a:schemeClr val="bg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BBBF9B-46A7-9A5C-F83E-5575613AAD54}"/>
              </a:ext>
            </a:extLst>
          </p:cNvPr>
          <p:cNvSpPr txBox="1"/>
          <p:nvPr/>
        </p:nvSpPr>
        <p:spPr>
          <a:xfrm>
            <a:off x="6243836" y="156999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02F8AE-7A83-8DE2-5E97-47C3AE16E09B}"/>
              </a:ext>
            </a:extLst>
          </p:cNvPr>
          <p:cNvSpPr txBox="1"/>
          <p:nvPr/>
        </p:nvSpPr>
        <p:spPr>
          <a:xfrm>
            <a:off x="6243835" y="240506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DE4C8C-587B-D9F4-9BDF-D791502E575E}"/>
              </a:ext>
            </a:extLst>
          </p:cNvPr>
          <p:cNvSpPr txBox="1"/>
          <p:nvPr/>
        </p:nvSpPr>
        <p:spPr>
          <a:xfrm>
            <a:off x="6243835" y="522342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BDE28F-875A-30B9-229F-2B574A9BE4B6}"/>
              </a:ext>
            </a:extLst>
          </p:cNvPr>
          <p:cNvSpPr txBox="1"/>
          <p:nvPr/>
        </p:nvSpPr>
        <p:spPr>
          <a:xfrm>
            <a:off x="6243835" y="647600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0B1FC8-4986-0FE7-B591-BBAE7ED4182B}"/>
              </a:ext>
            </a:extLst>
          </p:cNvPr>
          <p:cNvSpPr txBox="1"/>
          <p:nvPr/>
        </p:nvSpPr>
        <p:spPr>
          <a:xfrm>
            <a:off x="6243835" y="825053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032B5A-1114-61E7-4D71-620270E6887F}"/>
              </a:ext>
            </a:extLst>
          </p:cNvPr>
          <p:cNvSpPr txBox="1"/>
          <p:nvPr/>
        </p:nvSpPr>
        <p:spPr>
          <a:xfrm>
            <a:off x="6254273" y="1326094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A2ACAD0-CD59-0004-6BBC-352C1425DA96}"/>
              </a:ext>
            </a:extLst>
          </p:cNvPr>
          <p:cNvSpPr txBox="1"/>
          <p:nvPr/>
        </p:nvSpPr>
        <p:spPr>
          <a:xfrm>
            <a:off x="6264710" y="1670559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F42EBA-E669-1308-D017-08783C1F9343}"/>
              </a:ext>
            </a:extLst>
          </p:cNvPr>
          <p:cNvSpPr txBox="1"/>
          <p:nvPr/>
        </p:nvSpPr>
        <p:spPr>
          <a:xfrm>
            <a:off x="6264710" y="1941956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8D6118-B11E-F54C-9417-29C4233E7434}"/>
              </a:ext>
            </a:extLst>
          </p:cNvPr>
          <p:cNvSpPr txBox="1"/>
          <p:nvPr/>
        </p:nvSpPr>
        <p:spPr>
          <a:xfrm>
            <a:off x="6264709" y="2275982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7E83E0-E680-FF2B-A8BF-A32370A1DE0F}"/>
              </a:ext>
            </a:extLst>
          </p:cNvPr>
          <p:cNvSpPr txBox="1"/>
          <p:nvPr/>
        </p:nvSpPr>
        <p:spPr>
          <a:xfrm>
            <a:off x="6264709" y="2547380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7043126-F782-19A6-5944-BC355261614D}"/>
              </a:ext>
            </a:extLst>
          </p:cNvPr>
          <p:cNvSpPr txBox="1"/>
          <p:nvPr/>
        </p:nvSpPr>
        <p:spPr>
          <a:xfrm>
            <a:off x="6275147" y="2818777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07AF3A-788B-41E2-2308-E2CE15A1F058}"/>
              </a:ext>
            </a:extLst>
          </p:cNvPr>
          <p:cNvSpPr txBox="1"/>
          <p:nvPr/>
        </p:nvSpPr>
        <p:spPr>
          <a:xfrm>
            <a:off x="6285586" y="3048420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FCD5D24-2AB0-0BBE-8221-A284EF931C9E}"/>
              </a:ext>
            </a:extLst>
          </p:cNvPr>
          <p:cNvSpPr txBox="1"/>
          <p:nvPr/>
        </p:nvSpPr>
        <p:spPr>
          <a:xfrm>
            <a:off x="6285585" y="3507708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C02E081-5C53-026E-F0E3-8DA3257D2BCB}"/>
              </a:ext>
            </a:extLst>
          </p:cNvPr>
          <p:cNvSpPr txBox="1"/>
          <p:nvPr/>
        </p:nvSpPr>
        <p:spPr>
          <a:xfrm>
            <a:off x="6294656" y="3685160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C8267AD-67EA-87AC-0177-8EA47CEC5B09}"/>
              </a:ext>
            </a:extLst>
          </p:cNvPr>
          <p:cNvSpPr txBox="1"/>
          <p:nvPr/>
        </p:nvSpPr>
        <p:spPr>
          <a:xfrm>
            <a:off x="6294656" y="4123571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5D93199-303D-15C1-D084-C7E7BD3CEE4F}"/>
              </a:ext>
            </a:extLst>
          </p:cNvPr>
          <p:cNvSpPr txBox="1"/>
          <p:nvPr/>
        </p:nvSpPr>
        <p:spPr>
          <a:xfrm>
            <a:off x="6294655" y="4561982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>
                <a:solidFill>
                  <a:srgbClr val="00B050"/>
                </a:solidFill>
                <a:ea typeface="+mn-lt"/>
                <a:cs typeface="+mn-lt"/>
              </a:rPr>
              <a:t>✔</a:t>
            </a:r>
            <a:endParaRPr lang="en-US" sz="6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4A322-3E12-26FE-F660-81ADCD7C692F}"/>
              </a:ext>
            </a:extLst>
          </p:cNvPr>
          <p:cNvSpPr txBox="1"/>
          <p:nvPr/>
        </p:nvSpPr>
        <p:spPr>
          <a:xfrm>
            <a:off x="6296246" y="3972996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C4A72C3-41E4-F811-F4E5-0803398FEA57}"/>
              </a:ext>
            </a:extLst>
          </p:cNvPr>
          <p:cNvSpPr txBox="1"/>
          <p:nvPr/>
        </p:nvSpPr>
        <p:spPr>
          <a:xfrm>
            <a:off x="6296246" y="4390530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261AC2E-4F91-A5AD-97E3-F07D0952A1F3}"/>
              </a:ext>
            </a:extLst>
          </p:cNvPr>
          <p:cNvSpPr txBox="1"/>
          <p:nvPr/>
        </p:nvSpPr>
        <p:spPr>
          <a:xfrm>
            <a:off x="6296245" y="4745433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20F7F41-24F7-82C6-BE07-FF80A54B05E2}"/>
              </a:ext>
            </a:extLst>
          </p:cNvPr>
          <p:cNvSpPr txBox="1"/>
          <p:nvPr/>
        </p:nvSpPr>
        <p:spPr>
          <a:xfrm>
            <a:off x="6296245" y="4933324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279FFE-06E8-0230-0936-7F24DB55BF6F}"/>
              </a:ext>
            </a:extLst>
          </p:cNvPr>
          <p:cNvSpPr txBox="1"/>
          <p:nvPr/>
        </p:nvSpPr>
        <p:spPr>
          <a:xfrm>
            <a:off x="6296245" y="5110776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49B0CDC-C6CB-7B6B-F223-47E320C97E58}"/>
              </a:ext>
            </a:extLst>
          </p:cNvPr>
          <p:cNvSpPr txBox="1"/>
          <p:nvPr/>
        </p:nvSpPr>
        <p:spPr>
          <a:xfrm>
            <a:off x="6296246" y="5309105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52D0F5-E570-292C-8839-D950304CD7F0}"/>
              </a:ext>
            </a:extLst>
          </p:cNvPr>
          <p:cNvSpPr txBox="1"/>
          <p:nvPr/>
        </p:nvSpPr>
        <p:spPr>
          <a:xfrm>
            <a:off x="6296245" y="5476118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DC5B3D6-0687-5EEF-45CF-4E702C7EB42F}"/>
              </a:ext>
            </a:extLst>
          </p:cNvPr>
          <p:cNvSpPr txBox="1"/>
          <p:nvPr/>
        </p:nvSpPr>
        <p:spPr>
          <a:xfrm>
            <a:off x="6296245" y="5737077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34A281D-5122-EBCC-C5FC-07B7B640EABE}"/>
              </a:ext>
            </a:extLst>
          </p:cNvPr>
          <p:cNvSpPr txBox="1"/>
          <p:nvPr/>
        </p:nvSpPr>
        <p:spPr>
          <a:xfrm>
            <a:off x="6317122" y="5987598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DAD3E76-CE5C-7A68-4B3B-11ED7D7AB123}"/>
              </a:ext>
            </a:extLst>
          </p:cNvPr>
          <p:cNvSpPr txBox="1"/>
          <p:nvPr/>
        </p:nvSpPr>
        <p:spPr>
          <a:xfrm>
            <a:off x="6317122" y="6332063"/>
            <a:ext cx="1323531" cy="184666"/>
          </a:xfrm>
          <a:prstGeom prst="rect">
            <a:avLst/>
          </a:prstGeom>
          <a:noFill/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600" b="1">
                <a:solidFill>
                  <a:srgbClr val="FF0000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684995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28AB2B1-D99F-4218-ADF7-E10BA38E2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7C3BBF4-07B5-4EB8-B146-181AFFDB7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D2C9D40-D12D-498A-8DD1-4756164BC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CE68FA-B10F-3A10-45DC-63E97D468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  <a:t>Owen Roberts – Leader &amp; DVT Software</a:t>
            </a:r>
            <a:endParaRPr lang="en-GB">
              <a:solidFill>
                <a:schemeClr val="bg2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34AB790-1C05-462A-B7B9-A7D87A55D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BB5A84F-60BF-43AE-B548-9FA20559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8800" y="3639600"/>
            <a:ext cx="112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F235C8C-5F22-CD60-8A8C-BF0A892BA746}"/>
              </a:ext>
            </a:extLst>
          </p:cNvPr>
          <p:cNvSpPr txBox="1"/>
          <p:nvPr/>
        </p:nvSpPr>
        <p:spPr>
          <a:xfrm>
            <a:off x="903194" y="2068607"/>
            <a:ext cx="10845052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19405" indent="-319405">
              <a:buFont typeface="Arial,Sans-Serif"/>
              <a:buChar char="•"/>
            </a:pPr>
            <a:r>
              <a:rPr lang="en-GB" sz="1600" b="1">
                <a:solidFill>
                  <a:srgbClr val="24393F"/>
                </a:solidFill>
                <a:cs typeface="Arial"/>
              </a:rPr>
              <a:t>Configuration of controller IO, </a:t>
            </a:r>
            <a:r>
              <a:rPr lang="en-GB" sz="1600" b="1" err="1">
                <a:solidFill>
                  <a:srgbClr val="24393F"/>
                </a:solidFill>
                <a:cs typeface="Arial"/>
              </a:rPr>
              <a:t>CANBus</a:t>
            </a:r>
            <a:r>
              <a:rPr lang="en-GB" sz="1600" b="1">
                <a:solidFill>
                  <a:srgbClr val="24393F"/>
                </a:solidFill>
                <a:cs typeface="Arial"/>
              </a:rPr>
              <a:t>, motor parameters &amp; vehicle drive performance parameters    </a:t>
            </a:r>
            <a:r>
              <a:rPr lang="en-US" sz="1600" b="1">
                <a:cs typeface="Arial"/>
              </a:rPr>
              <a:t>​</a:t>
            </a:r>
          </a:p>
          <a:p>
            <a:pPr marL="319405" indent="-319405">
              <a:buFont typeface="Arial,Sans-Serif"/>
              <a:buChar char="•"/>
            </a:pPr>
            <a:endParaRPr lang="en-US" sz="1600" b="1">
              <a:solidFill>
                <a:srgbClr val="000000"/>
              </a:solidFill>
              <a:cs typeface="Arial"/>
            </a:endParaRPr>
          </a:p>
          <a:p>
            <a:pPr marL="319405" indent="-319405">
              <a:buFont typeface="Arial,Sans-Serif"/>
              <a:buChar char="•"/>
            </a:pPr>
            <a:r>
              <a:rPr lang="en-GB" sz="1600" b="1">
                <a:solidFill>
                  <a:srgbClr val="24393F"/>
                </a:solidFill>
                <a:cs typeface="Arial"/>
              </a:rPr>
              <a:t>Controller status and fault diagnosis </a:t>
            </a:r>
            <a:r>
              <a:rPr lang="en-US" sz="1600" b="1">
                <a:cs typeface="Arial"/>
              </a:rPr>
              <a:t>​</a:t>
            </a:r>
          </a:p>
          <a:p>
            <a:pPr marL="319405" indent="-319405">
              <a:buFont typeface="Arial,Sans-Serif"/>
              <a:buChar char="•"/>
            </a:pPr>
            <a:endParaRPr lang="en-US" sz="1600" b="1">
              <a:solidFill>
                <a:srgbClr val="000000"/>
              </a:solidFill>
              <a:cs typeface="Arial"/>
            </a:endParaRPr>
          </a:p>
          <a:p>
            <a:pPr marL="319405" indent="-319405">
              <a:buFont typeface="Arial,Sans-Serif"/>
              <a:buChar char="•"/>
            </a:pPr>
            <a:r>
              <a:rPr lang="en-GB" sz="1600" b="1">
                <a:solidFill>
                  <a:srgbClr val="24393F"/>
                </a:solidFill>
                <a:cs typeface="Arial"/>
              </a:rPr>
              <a:t>Data logging of controller/motor performance on test bench or vehicle</a:t>
            </a:r>
            <a:r>
              <a:rPr lang="en-US" sz="1600" b="1">
                <a:cs typeface="Arial"/>
              </a:rPr>
              <a:t>​</a:t>
            </a:r>
          </a:p>
          <a:p>
            <a:pPr marL="319405" indent="-319405">
              <a:buFont typeface="Arial,Sans-Serif"/>
              <a:buChar char="•"/>
            </a:pPr>
            <a:endParaRPr lang="en-US" sz="1600" b="1">
              <a:solidFill>
                <a:srgbClr val="000000"/>
              </a:solidFill>
              <a:cs typeface="Arial"/>
            </a:endParaRPr>
          </a:p>
          <a:p>
            <a:pPr marL="319405" indent="-319405">
              <a:buFont typeface="Arial,Sans-Serif"/>
              <a:buChar char="•"/>
            </a:pPr>
            <a:r>
              <a:rPr lang="en-GB" sz="1600" b="1">
                <a:solidFill>
                  <a:srgbClr val="24393F"/>
                </a:solidFill>
                <a:cs typeface="Arial"/>
              </a:rPr>
              <a:t>Lead the team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58612A47-0CCB-ED84-9660-E479D70B8F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3855570"/>
            <a:ext cx="5322795" cy="2721537"/>
          </a:xfrm>
          <a:prstGeom prst="rect">
            <a:avLst/>
          </a:prstGeom>
        </p:spPr>
      </p:pic>
      <p:pic>
        <p:nvPicPr>
          <p:cNvPr id="7" name="Picture 6" descr="268 (210kW | 500Nm) - EMRAX">
            <a:extLst>
              <a:ext uri="{FF2B5EF4-FFF2-40B4-BE49-F238E27FC236}">
                <a16:creationId xmlns:a16="http://schemas.microsoft.com/office/drawing/2014/main" id="{10C1264D-4B6F-14B3-C170-EF552F65F1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8762" y="2503115"/>
            <a:ext cx="2143125" cy="2143125"/>
          </a:xfrm>
          <a:prstGeom prst="rect">
            <a:avLst/>
          </a:prstGeom>
        </p:spPr>
      </p:pic>
      <p:pic>
        <p:nvPicPr>
          <p:cNvPr id="8" name="Picture 7" descr="SEVCON GEN4 INVERTER – SIZE 10, 50-800V, .5 RES – New Eagle Store">
            <a:extLst>
              <a:ext uri="{FF2B5EF4-FFF2-40B4-BE49-F238E27FC236}">
                <a16:creationId xmlns:a16="http://schemas.microsoft.com/office/drawing/2014/main" id="{88D2483A-36FC-3C03-942B-DCF830EA5A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6763" y="4765302"/>
            <a:ext cx="2533650" cy="18097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D96E47-4F28-658A-ABAC-1F16ADE55152}"/>
              </a:ext>
            </a:extLst>
          </p:cNvPr>
          <p:cNvSpPr txBox="1"/>
          <p:nvPr/>
        </p:nvSpPr>
        <p:spPr>
          <a:xfrm>
            <a:off x="8612841" y="4533900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/>
              <a:t>https://emrax.com/wp-content/uploads/2017/10/user_manual_for_emrax_motors.pdf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3E820A-2A92-27CB-7A97-B03A723F9D2F}"/>
              </a:ext>
            </a:extLst>
          </p:cNvPr>
          <p:cNvSpPr txBox="1"/>
          <p:nvPr/>
        </p:nvSpPr>
        <p:spPr>
          <a:xfrm>
            <a:off x="8612841" y="6394076"/>
            <a:ext cx="274320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/>
              <a:t>https://electricdriveengineering.com.au/product/sevcon-gen4-size-10-sincos/</a:t>
            </a:r>
          </a:p>
        </p:txBody>
      </p:sp>
    </p:spTree>
    <p:extLst>
      <p:ext uri="{BB962C8B-B14F-4D97-AF65-F5344CB8AC3E}">
        <p14:creationId xmlns:p14="http://schemas.microsoft.com/office/powerpoint/2010/main" val="2607411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7C3BBF4-07B5-4EB8-B146-181AFFDB7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D2C9D40-D12D-498A-8DD1-4756164BC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CE68FA-B10F-3A10-45DC-63E97D468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  <a:t>Owen Roberts –  Bench Testing DCF Configuration</a:t>
            </a:r>
            <a:endParaRPr lang="en-GB">
              <a:solidFill>
                <a:schemeClr val="bg2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34AB790-1C05-462A-B7B9-A7D87A55D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screenshot of a graph&#10;&#10;Description automatically generated">
            <a:extLst>
              <a:ext uri="{FF2B5EF4-FFF2-40B4-BE49-F238E27FC236}">
                <a16:creationId xmlns:a16="http://schemas.microsoft.com/office/drawing/2014/main" id="{0E630112-6F71-0058-28AB-07525C1D24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62" r="14968" b="54144"/>
          <a:stretch/>
        </p:blipFill>
        <p:spPr>
          <a:xfrm>
            <a:off x="-1681" y="2063564"/>
            <a:ext cx="5787908" cy="2190810"/>
          </a:xfrm>
          <a:prstGeom prst="rect">
            <a:avLst/>
          </a:prstGeom>
        </p:spPr>
      </p:pic>
      <p:pic>
        <p:nvPicPr>
          <p:cNvPr id="11" name="Picture 10" descr="A graph with a blue line&#10;&#10;Description automatically generated">
            <a:extLst>
              <a:ext uri="{FF2B5EF4-FFF2-40B4-BE49-F238E27FC236}">
                <a16:creationId xmlns:a16="http://schemas.microsoft.com/office/drawing/2014/main" id="{566E60DA-B030-5AFE-E1BF-9E9A2C2AB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3490" y="2061604"/>
            <a:ext cx="5711638" cy="2577911"/>
          </a:xfrm>
          <a:prstGeom prst="rect">
            <a:avLst/>
          </a:prstGeom>
        </p:spPr>
      </p:pic>
      <p:pic>
        <p:nvPicPr>
          <p:cNvPr id="4" name="Picture 3" descr="A computer and power supply&#10;&#10;Description automatically generated">
            <a:extLst>
              <a:ext uri="{FF2B5EF4-FFF2-40B4-BE49-F238E27FC236}">
                <a16:creationId xmlns:a16="http://schemas.microsoft.com/office/drawing/2014/main" id="{F8F4C0EC-7B13-DB3C-A6B4-0042D27E364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65" t="-678" r="4486" b="15947"/>
          <a:stretch/>
        </p:blipFill>
        <p:spPr>
          <a:xfrm>
            <a:off x="5848350" y="4259188"/>
            <a:ext cx="6345634" cy="2596133"/>
          </a:xfrm>
          <a:prstGeom prst="rect">
            <a:avLst/>
          </a:prstGeom>
        </p:spPr>
      </p:pic>
      <p:pic>
        <p:nvPicPr>
          <p:cNvPr id="5" name="Picture 4" descr="A screenshot of a graph&#10;&#10;Description automatically generated">
            <a:extLst>
              <a:ext uri="{FF2B5EF4-FFF2-40B4-BE49-F238E27FC236}">
                <a16:creationId xmlns:a16="http://schemas.microsoft.com/office/drawing/2014/main" id="{875A39A7-F45F-C898-8DBA-45FA8FFAA4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62" t="52582" r="15103" b="6021"/>
          <a:stretch/>
        </p:blipFill>
        <p:spPr>
          <a:xfrm>
            <a:off x="2801" y="4416799"/>
            <a:ext cx="5785433" cy="197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666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7C3BBF4-07B5-4EB8-B146-181AFFDB7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D2C9D40-D12D-498A-8DD1-4756164BC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CE68FA-B10F-3A10-45DC-63E97D468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  <a:t>Owen Roberts –  Sine/Cosine Encoder</a:t>
            </a:r>
            <a:endParaRPr lang="en-GB">
              <a:solidFill>
                <a:schemeClr val="bg2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34AB790-1C05-462A-B7B9-A7D87A55D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screen shot of a graph&#10;&#10;Description automatically generated">
            <a:extLst>
              <a:ext uri="{FF2B5EF4-FFF2-40B4-BE49-F238E27FC236}">
                <a16:creationId xmlns:a16="http://schemas.microsoft.com/office/drawing/2014/main" id="{90F7453C-5D1C-8ADE-41E2-E5A37428EC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02" b="11568"/>
          <a:stretch/>
        </p:blipFill>
        <p:spPr>
          <a:xfrm>
            <a:off x="898992" y="1252538"/>
            <a:ext cx="5564297" cy="3849374"/>
          </a:xfrm>
          <a:prstGeom prst="rect">
            <a:avLst/>
          </a:prstGeom>
        </p:spPr>
      </p:pic>
      <p:pic>
        <p:nvPicPr>
          <p:cNvPr id="4" name="Picture 3" descr="A graph of a function&#10;&#10;Description automatically generated">
            <a:extLst>
              <a:ext uri="{FF2B5EF4-FFF2-40B4-BE49-F238E27FC236}">
                <a16:creationId xmlns:a16="http://schemas.microsoft.com/office/drawing/2014/main" id="{BDF273EF-A86E-8BFE-06F4-ADF9D7F1AD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176" y="1267417"/>
            <a:ext cx="4818530" cy="26115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1E132C-E21A-AE7C-8AD0-0B5852C3470E}"/>
              </a:ext>
            </a:extLst>
          </p:cNvPr>
          <p:cNvSpPr txBox="1"/>
          <p:nvPr/>
        </p:nvSpPr>
        <p:spPr>
          <a:xfrm>
            <a:off x="6867925" y="3882649"/>
            <a:ext cx="274320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/>
              <a:t>https://www.motioncontroltips.com/what-is-a-sine-encoder-aka-sine-cosine-encoder/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8B0E4D-C8DB-EA5C-BED0-45D41A67E12D}"/>
              </a:ext>
            </a:extLst>
          </p:cNvPr>
          <p:cNvSpPr txBox="1"/>
          <p:nvPr/>
        </p:nvSpPr>
        <p:spPr>
          <a:xfrm>
            <a:off x="946727" y="5207824"/>
            <a:ext cx="555418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Oscilloscope depicting Cosine and Sine Signals from the Encoder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D817DF-D429-5D8A-FB8C-7DA67EFA41D8}"/>
              </a:ext>
            </a:extLst>
          </p:cNvPr>
          <p:cNvSpPr txBox="1"/>
          <p:nvPr/>
        </p:nvSpPr>
        <p:spPr>
          <a:xfrm>
            <a:off x="831272" y="5037116"/>
            <a:ext cx="2602675" cy="2539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/>
              <a:t>BorgWarner (2015)</a:t>
            </a:r>
          </a:p>
        </p:txBody>
      </p:sp>
      <p:pic>
        <p:nvPicPr>
          <p:cNvPr id="8" name="Picture 7" descr="Diagram of a diagram of a machine&#10;&#10;Description automatically generated">
            <a:extLst>
              <a:ext uri="{FF2B5EF4-FFF2-40B4-BE49-F238E27FC236}">
                <a16:creationId xmlns:a16="http://schemas.microsoft.com/office/drawing/2014/main" id="{2E3CC535-DC75-E469-EF0F-91763FD723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585" y="4323050"/>
            <a:ext cx="5305425" cy="19526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F4719C-DAAB-63FA-B331-E84ABC3F260C}"/>
              </a:ext>
            </a:extLst>
          </p:cNvPr>
          <p:cNvSpPr txBox="1"/>
          <p:nvPr/>
        </p:nvSpPr>
        <p:spPr>
          <a:xfrm>
            <a:off x="6864597" y="6276603"/>
            <a:ext cx="5554187" cy="2000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700"/>
              <a:t>e-kart.fr/images/stories/technique/SEVCON/sevcon-app-note-pmac.pdf</a:t>
            </a:r>
          </a:p>
        </p:txBody>
      </p:sp>
    </p:spTree>
    <p:extLst>
      <p:ext uri="{BB962C8B-B14F-4D97-AF65-F5344CB8AC3E}">
        <p14:creationId xmlns:p14="http://schemas.microsoft.com/office/powerpoint/2010/main" val="2181892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7C3BBF4-07B5-4EB8-B146-181AFFDB7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D2C9D40-D12D-498A-8DD1-4756164BC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CE68FA-B10F-3A10-45DC-63E97D468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  <a:t>Owen Roberts – DCF Configuration for EMRAX 268 &amp; Sevcon Gen4 Size 10 </a:t>
            </a:r>
            <a:endParaRPr lang="en-GB">
              <a:solidFill>
                <a:schemeClr val="bg2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34AB790-1C05-462A-B7B9-A7D87A55D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screenshot of a calculator&#10;&#10;Description automatically generated">
            <a:extLst>
              <a:ext uri="{FF2B5EF4-FFF2-40B4-BE49-F238E27FC236}">
                <a16:creationId xmlns:a16="http://schemas.microsoft.com/office/drawing/2014/main" id="{2463A546-D6A2-A9BD-A713-0130B5263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9" y="2061533"/>
            <a:ext cx="5981700" cy="25336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10462F-2DBB-29D6-38D3-2226EEC7D410}"/>
              </a:ext>
            </a:extLst>
          </p:cNvPr>
          <p:cNvSpPr txBox="1"/>
          <p:nvPr/>
        </p:nvSpPr>
        <p:spPr>
          <a:xfrm>
            <a:off x="902073" y="4608418"/>
            <a:ext cx="54908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tx1">
                    <a:lumMod val="65000"/>
                    <a:lumOff val="35000"/>
                  </a:schemeClr>
                </a:solidFill>
              </a:rPr>
              <a:t>Power Limit Calculator in DVT</a:t>
            </a:r>
          </a:p>
        </p:txBody>
      </p:sp>
      <p:pic>
        <p:nvPicPr>
          <p:cNvPr id="6" name="Picture 5" descr="A math equation with black text&#10;&#10;Description automatically generated">
            <a:extLst>
              <a:ext uri="{FF2B5EF4-FFF2-40B4-BE49-F238E27FC236}">
                <a16:creationId xmlns:a16="http://schemas.microsoft.com/office/drawing/2014/main" id="{359FD264-9E8E-E896-4408-BBD471A39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9363" y="4135827"/>
            <a:ext cx="6228632" cy="656686"/>
          </a:xfrm>
          <a:prstGeom prst="rect">
            <a:avLst/>
          </a:prstGeom>
        </p:spPr>
      </p:pic>
      <p:sp>
        <p:nvSpPr>
          <p:cNvPr id="9" name="Arrow: Bent 8">
            <a:extLst>
              <a:ext uri="{FF2B5EF4-FFF2-40B4-BE49-F238E27FC236}">
                <a16:creationId xmlns:a16="http://schemas.microsoft.com/office/drawing/2014/main" id="{759A0A5F-3877-5B2C-0A04-77A029B53CCA}"/>
              </a:ext>
            </a:extLst>
          </p:cNvPr>
          <p:cNvSpPr/>
          <p:nvPr/>
        </p:nvSpPr>
        <p:spPr>
          <a:xfrm rot="5400000">
            <a:off x="5987242" y="3561378"/>
            <a:ext cx="273169" cy="1150188"/>
          </a:xfrm>
          <a:prstGeom prst="ben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F7F8CE-B7D1-56E7-1B81-A05533AA6B1C}"/>
              </a:ext>
            </a:extLst>
          </p:cNvPr>
          <p:cNvSpPr/>
          <p:nvPr/>
        </p:nvSpPr>
        <p:spPr>
          <a:xfrm>
            <a:off x="3338984" y="3285950"/>
            <a:ext cx="127000" cy="45357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062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EB743CA-5683-90FB-F76D-D128B6AD0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2402" y="1642943"/>
            <a:ext cx="3486686" cy="26206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3ED0F14-D719-F3EC-7F99-1E0615681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>
                <a:solidFill>
                  <a:schemeClr val="tx1"/>
                </a:solidFill>
                <a:ea typeface="Microsoft Sans Serif"/>
                <a:cs typeface="Microsoft Sans Serif"/>
              </a:rPr>
              <a:t>Luke Dyas - Simulation/Predictions and Vehicle Data</a:t>
            </a:r>
            <a:br>
              <a:rPr lang="en-GB"/>
            </a:br>
            <a:r>
              <a:rPr lang="en-GB" sz="3600">
                <a:solidFill>
                  <a:schemeClr val="tx1"/>
                </a:solidFill>
                <a:ea typeface="Microsoft Sans Serif"/>
                <a:cs typeface="Microsoft Sans Serif"/>
              </a:rPr>
              <a:t>- Initial Data Gathering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44A891-269E-2748-C236-7083CC47DA0F}"/>
              </a:ext>
            </a:extLst>
          </p:cNvPr>
          <p:cNvSpPr txBox="1"/>
          <p:nvPr/>
        </p:nvSpPr>
        <p:spPr>
          <a:xfrm>
            <a:off x="1343025" y="1936494"/>
            <a:ext cx="247272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2024 Racetracks</a:t>
            </a:r>
          </a:p>
          <a:p>
            <a:pPr marL="285750" indent="-285750">
              <a:buFontTx/>
              <a:buChar char="-"/>
            </a:pPr>
            <a:r>
              <a:rPr lang="en-GB"/>
              <a:t>Donnington Park</a:t>
            </a:r>
          </a:p>
          <a:p>
            <a:pPr marL="285750" indent="-285750">
              <a:buFontTx/>
              <a:buChar char="-"/>
            </a:pPr>
            <a:r>
              <a:rPr lang="en-GB"/>
              <a:t>Thruxton</a:t>
            </a:r>
          </a:p>
          <a:p>
            <a:pPr marL="285750" indent="-285750">
              <a:buFontTx/>
              <a:buChar char="-"/>
            </a:pPr>
            <a:r>
              <a:rPr lang="en-GB"/>
              <a:t>Snetterton 3000</a:t>
            </a:r>
          </a:p>
          <a:p>
            <a:pPr marL="285750" indent="-285750">
              <a:buFontTx/>
              <a:buChar char="-"/>
            </a:pPr>
            <a:r>
              <a:rPr lang="en-GB"/>
              <a:t>Cadwell Park</a:t>
            </a:r>
          </a:p>
          <a:p>
            <a:pPr marL="285750" indent="-285750">
              <a:buFontTx/>
              <a:buChar char="-"/>
            </a:pPr>
            <a:r>
              <a:rPr lang="en-GB"/>
              <a:t>Silverstone National</a:t>
            </a:r>
          </a:p>
          <a:p>
            <a:pPr marL="285750" indent="-285750">
              <a:buFontTx/>
              <a:buChar char="-"/>
            </a:pPr>
            <a:r>
              <a:rPr lang="en-GB"/>
              <a:t>Mallory Park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0AEE6D-7945-680A-D45A-FB6B5FBD4D06}"/>
              </a:ext>
            </a:extLst>
          </p:cNvPr>
          <p:cNvSpPr txBox="1"/>
          <p:nvPr/>
        </p:nvSpPr>
        <p:spPr>
          <a:xfrm>
            <a:off x="1343025" y="4314273"/>
            <a:ext cx="433266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Estimated Specifications</a:t>
            </a:r>
          </a:p>
          <a:p>
            <a:pPr marL="285750" indent="-285750">
              <a:buFontTx/>
              <a:buChar char="-"/>
            </a:pPr>
            <a:r>
              <a:rPr lang="en-GB"/>
              <a:t>Mass Distribution</a:t>
            </a:r>
          </a:p>
          <a:p>
            <a:pPr marL="285750" indent="-285750">
              <a:buFontTx/>
              <a:buChar char="-"/>
            </a:pPr>
            <a:r>
              <a:rPr lang="en-GB"/>
              <a:t>Total Weight including Driver</a:t>
            </a:r>
          </a:p>
          <a:p>
            <a:pPr marL="285750" indent="-285750">
              <a:buFontTx/>
              <a:buChar char="-"/>
            </a:pPr>
            <a:r>
              <a:rPr lang="en-GB"/>
              <a:t>Centre of Gravity Height</a:t>
            </a:r>
          </a:p>
          <a:p>
            <a:pPr marL="285750" indent="-285750">
              <a:buFontTx/>
              <a:buChar char="-"/>
            </a:pPr>
            <a:r>
              <a:rPr lang="en-GB"/>
              <a:t>Roll Centre Height</a:t>
            </a:r>
          </a:p>
          <a:p>
            <a:pPr marL="285750" indent="-285750">
              <a:buFontTx/>
              <a:buChar char="-"/>
            </a:pPr>
            <a:r>
              <a:rPr lang="en-GB"/>
              <a:t>Coefficient of Aerodynamic Resistance</a:t>
            </a:r>
          </a:p>
          <a:p>
            <a:pPr marL="285750" indent="-285750">
              <a:buFontTx/>
              <a:buChar char="-"/>
            </a:pPr>
            <a:r>
              <a:rPr lang="en-GB"/>
              <a:t>Coefficient of Rolling Resistance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BCC3A2-9494-5543-C868-06ECABE39EC5}"/>
              </a:ext>
            </a:extLst>
          </p:cNvPr>
          <p:cNvSpPr txBox="1"/>
          <p:nvPr/>
        </p:nvSpPr>
        <p:spPr>
          <a:xfrm>
            <a:off x="6546056" y="4607824"/>
            <a:ext cx="4674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Track Data Gathering Techniques</a:t>
            </a:r>
          </a:p>
          <a:p>
            <a:pPr marL="285750" indent="-285750">
              <a:buFontTx/>
              <a:buChar char="-"/>
            </a:pPr>
            <a:r>
              <a:rPr lang="en-GB"/>
              <a:t>2021 Donnington Qualifying Data</a:t>
            </a:r>
          </a:p>
          <a:p>
            <a:pPr marL="285750" indent="-285750">
              <a:buFontTx/>
              <a:buChar char="-"/>
            </a:pPr>
            <a:r>
              <a:rPr lang="en-GB"/>
              <a:t>On-board Formula 750 Session Videos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9DAC35-6BCD-B8F2-B175-0D29FE9F38C8}"/>
              </a:ext>
            </a:extLst>
          </p:cNvPr>
          <p:cNvSpPr txBox="1"/>
          <p:nvPr/>
        </p:nvSpPr>
        <p:spPr>
          <a:xfrm>
            <a:off x="4226738" y="1936494"/>
            <a:ext cx="373852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Measured Specifications</a:t>
            </a:r>
          </a:p>
          <a:p>
            <a:pPr marL="285750" indent="-285750">
              <a:buFontTx/>
              <a:buChar char="-"/>
            </a:pPr>
            <a:r>
              <a:rPr lang="en-GB"/>
              <a:t>Front and Rear Track</a:t>
            </a:r>
          </a:p>
          <a:p>
            <a:pPr marL="285750" indent="-285750">
              <a:buFontTx/>
              <a:buChar char="-"/>
            </a:pPr>
            <a:r>
              <a:rPr lang="en-GB"/>
              <a:t>Wheelbase</a:t>
            </a:r>
          </a:p>
          <a:p>
            <a:pPr marL="285750" indent="-285750">
              <a:buFontTx/>
              <a:buChar char="-"/>
            </a:pPr>
            <a:r>
              <a:rPr lang="en-GB"/>
              <a:t>Wheel and Tyre Rolling Radius</a:t>
            </a:r>
          </a:p>
          <a:p>
            <a:pPr marL="285750" indent="-285750">
              <a:buFontTx/>
              <a:buChar char="-"/>
            </a:pPr>
            <a:r>
              <a:rPr lang="en-GB"/>
              <a:t>Vehicle Frontal Area</a:t>
            </a:r>
          </a:p>
          <a:p>
            <a:pPr marL="285750" indent="-285750">
              <a:buFontTx/>
              <a:buChar char="-"/>
            </a:pPr>
            <a:r>
              <a:rPr lang="en-GB"/>
              <a:t>Unsprung Mass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79DD9882-DA58-88BA-BE59-923BECDB0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2402" y="4263592"/>
            <a:ext cx="166690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Neue Haas Grotesk Text Pro (Body)"/>
                <a:cs typeface="Arial" panose="020B0604020202020204" pitchFamily="34" charset="0"/>
              </a:rPr>
              <a:t>(Boother, 2023)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Neue Haas Grotesk Text Pro (Body)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147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91AD62E-64A5-980A-09A5-0E9EC8DBC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8839"/>
            <a:ext cx="10406063" cy="1263423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GB" sz="3200">
                <a:solidFill>
                  <a:schemeClr val="tx1"/>
                </a:solidFill>
                <a:ea typeface="+mj-lt"/>
                <a:cs typeface="+mj-lt"/>
              </a:rPr>
              <a:t>Luke Dyas -</a:t>
            </a:r>
            <a:r>
              <a:rPr lang="en-GB" sz="2800">
                <a:solidFill>
                  <a:schemeClr val="tx1"/>
                </a:solidFill>
                <a:ea typeface="Microsoft Sans Serif"/>
                <a:cs typeface="Microsoft Sans Serif"/>
              </a:rPr>
              <a:t>Simulation/Predictions and Vehicle Data</a:t>
            </a:r>
            <a:br>
              <a:rPr lang="en-GB" sz="2800"/>
            </a:br>
            <a:r>
              <a:rPr lang="en-GB" sz="2800">
                <a:solidFill>
                  <a:schemeClr val="tx1"/>
                </a:solidFill>
                <a:ea typeface="Microsoft Sans Serif"/>
                <a:cs typeface="Microsoft Sans Serif"/>
              </a:rPr>
              <a:t>- Predictions Calculator Equations</a:t>
            </a:r>
            <a:endParaRPr lang="en-US">
              <a:solidFill>
                <a:schemeClr val="tx1"/>
              </a:solidFill>
            </a:endParaRPr>
          </a:p>
        </p:txBody>
      </p:sp>
      <p:pic>
        <p:nvPicPr>
          <p:cNvPr id="5" name="Content Placeholder 3" descr="A white sheet with black text&#10;&#10;Description automatically generated">
            <a:extLst>
              <a:ext uri="{FF2B5EF4-FFF2-40B4-BE49-F238E27FC236}">
                <a16:creationId xmlns:a16="http://schemas.microsoft.com/office/drawing/2014/main" id="{4E68C898-ECA8-C07D-ACC3-AC2181A90A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8025" y="1639470"/>
            <a:ext cx="4709007" cy="2688513"/>
          </a:xfrm>
          <a:prstGeom prst="rect">
            <a:avLst/>
          </a:prstGeom>
        </p:spPr>
      </p:pic>
      <p:pic>
        <p:nvPicPr>
          <p:cNvPr id="6" name="Picture 5" descr="A white sheet with black text&#10;&#10;Description automatically generated">
            <a:extLst>
              <a:ext uri="{FF2B5EF4-FFF2-40B4-BE49-F238E27FC236}">
                <a16:creationId xmlns:a16="http://schemas.microsoft.com/office/drawing/2014/main" id="{20C352E9-D49D-B0BE-648F-55B102A6D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025" y="4665996"/>
            <a:ext cx="4287901" cy="2063910"/>
          </a:xfrm>
          <a:prstGeom prst="rect">
            <a:avLst/>
          </a:prstGeom>
        </p:spPr>
      </p:pic>
      <p:pic>
        <p:nvPicPr>
          <p:cNvPr id="7" name="Picture 6" descr="A white sheet with black text&#10;&#10;Description automatically generated">
            <a:extLst>
              <a:ext uri="{FF2B5EF4-FFF2-40B4-BE49-F238E27FC236}">
                <a16:creationId xmlns:a16="http://schemas.microsoft.com/office/drawing/2014/main" id="{599BAD54-E834-75CA-842B-1A95058B56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126" y="2857649"/>
            <a:ext cx="5455166" cy="32814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63A062-AC25-3959-E898-B10641E4F96B}"/>
              </a:ext>
            </a:extLst>
          </p:cNvPr>
          <p:cNvSpPr txBox="1"/>
          <p:nvPr/>
        </p:nvSpPr>
        <p:spPr>
          <a:xfrm>
            <a:off x="1018025" y="4313695"/>
            <a:ext cx="2882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Resistance Calculations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7068AB-A5AE-0F5F-9D23-6DD395D2B53E}"/>
              </a:ext>
            </a:extLst>
          </p:cNvPr>
          <p:cNvSpPr txBox="1"/>
          <p:nvPr/>
        </p:nvSpPr>
        <p:spPr>
          <a:xfrm>
            <a:off x="6195126" y="2488317"/>
            <a:ext cx="4713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Rear Wheel Locking Speed Calculations</a:t>
            </a:r>
          </a:p>
        </p:txBody>
      </p:sp>
    </p:spTree>
    <p:extLst>
      <p:ext uri="{BB962C8B-B14F-4D97-AF65-F5344CB8AC3E}">
        <p14:creationId xmlns:p14="http://schemas.microsoft.com/office/powerpoint/2010/main" val="785760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8D4226D-FD79-33EF-A0CE-9CFAFD551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8839"/>
            <a:ext cx="10406063" cy="1263423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GB" sz="3200">
                <a:solidFill>
                  <a:schemeClr val="tx1"/>
                </a:solidFill>
                <a:ea typeface="+mj-lt"/>
                <a:cs typeface="+mj-lt"/>
              </a:rPr>
              <a:t>Luke Dyas -</a:t>
            </a:r>
            <a:r>
              <a:rPr lang="en-GB" sz="3200">
                <a:solidFill>
                  <a:schemeClr val="tx1"/>
                </a:solidFill>
                <a:ea typeface="Microsoft Sans Serif"/>
                <a:cs typeface="Microsoft Sans Serif"/>
              </a:rPr>
              <a:t>Simulation/Predictions and Vehicle Data</a:t>
            </a:r>
            <a:br>
              <a:rPr lang="en-GB" sz="3200"/>
            </a:br>
            <a:r>
              <a:rPr lang="en-GB" sz="3200">
                <a:solidFill>
                  <a:schemeClr val="tx1"/>
                </a:solidFill>
                <a:ea typeface="Microsoft Sans Serif"/>
                <a:cs typeface="Microsoft Sans Serif"/>
              </a:rPr>
              <a:t>- Battery Energy and Power</a:t>
            </a:r>
            <a:endParaRPr lang="en-US" sz="3600">
              <a:solidFill>
                <a:schemeClr val="tx1"/>
              </a:solidFill>
              <a:ea typeface="Microsoft Sans Serif"/>
              <a:cs typeface="Microsoft Sans Serif"/>
            </a:endParaRPr>
          </a:p>
        </p:txBody>
      </p:sp>
      <p:pic>
        <p:nvPicPr>
          <p:cNvPr id="5" name="Picture 4" descr="A white sheet with black text&#10;&#10;Description automatically generated">
            <a:extLst>
              <a:ext uri="{FF2B5EF4-FFF2-40B4-BE49-F238E27FC236}">
                <a16:creationId xmlns:a16="http://schemas.microsoft.com/office/drawing/2014/main" id="{A9651007-ED79-831F-4A79-300B62B613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490" y="2567780"/>
            <a:ext cx="4909510" cy="3857005"/>
          </a:xfrm>
          <a:prstGeom prst="rect">
            <a:avLst/>
          </a:prstGeom>
        </p:spPr>
      </p:pic>
      <p:pic>
        <p:nvPicPr>
          <p:cNvPr id="6" name="Picture 5" descr="A white sheet with black text&#10;&#10;Description automatically generated">
            <a:extLst>
              <a:ext uri="{FF2B5EF4-FFF2-40B4-BE49-F238E27FC236}">
                <a16:creationId xmlns:a16="http://schemas.microsoft.com/office/drawing/2014/main" id="{3038CC82-3E3A-3010-FD76-6A9754E26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94" y="2567780"/>
            <a:ext cx="5634844" cy="385700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036FF84-FC0B-0024-BE62-76061FB5D3A4}"/>
              </a:ext>
            </a:extLst>
          </p:cNvPr>
          <p:cNvSpPr txBox="1"/>
          <p:nvPr/>
        </p:nvSpPr>
        <p:spPr>
          <a:xfrm>
            <a:off x="1186490" y="2198448"/>
            <a:ext cx="3895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Battery and Motor Specifications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18C6213-5CB9-1B57-E6A8-683D2236DC1E}"/>
              </a:ext>
            </a:extLst>
          </p:cNvPr>
          <p:cNvSpPr txBox="1"/>
          <p:nvPr/>
        </p:nvSpPr>
        <p:spPr>
          <a:xfrm>
            <a:off x="6546056" y="2198448"/>
            <a:ext cx="4576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/>
              <a:t>Battery Energy and Power Calculations</a:t>
            </a:r>
          </a:p>
        </p:txBody>
      </p:sp>
    </p:spTree>
    <p:extLst>
      <p:ext uri="{BB962C8B-B14F-4D97-AF65-F5344CB8AC3E}">
        <p14:creationId xmlns:p14="http://schemas.microsoft.com/office/powerpoint/2010/main" val="1233087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F36F8C5-0B2C-FB6B-0B81-C72630B40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8839"/>
            <a:ext cx="10406063" cy="1263423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GB" sz="3600">
                <a:solidFill>
                  <a:schemeClr val="tx1"/>
                </a:solidFill>
                <a:ea typeface="+mj-lt"/>
                <a:cs typeface="+mj-lt"/>
              </a:rPr>
              <a:t>Luke Dyas -</a:t>
            </a:r>
            <a:r>
              <a:rPr lang="en-GB" sz="3600">
                <a:solidFill>
                  <a:schemeClr val="tx1"/>
                </a:solidFill>
                <a:ea typeface="Microsoft Sans Serif"/>
                <a:cs typeface="Microsoft Sans Serif"/>
              </a:rPr>
              <a:t>Simulation/Predictions and Vehicle Data</a:t>
            </a:r>
            <a:br>
              <a:rPr lang="en-GB" sz="3600"/>
            </a:br>
            <a:r>
              <a:rPr lang="en-GB" sz="3200">
                <a:solidFill>
                  <a:schemeClr val="tx1"/>
                </a:solidFill>
                <a:ea typeface="Microsoft Sans Serif"/>
                <a:cs typeface="Microsoft Sans Serif"/>
              </a:rPr>
              <a:t>- Predictions Calculator Overview</a:t>
            </a:r>
            <a:endParaRPr lang="en-US" sz="3200">
              <a:solidFill>
                <a:schemeClr val="tx1"/>
              </a:solidFill>
              <a:ea typeface="Microsoft Sans Serif"/>
              <a:cs typeface="Microsoft Sans Serif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6A51F-6775-AF5E-1170-F515D93E7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861" y="1894017"/>
            <a:ext cx="10972388" cy="4423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08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ACAF6A1-7789-0521-0ADE-68615E7C3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8840"/>
            <a:ext cx="10406063" cy="729126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GB" sz="3200">
                <a:solidFill>
                  <a:schemeClr val="tx1"/>
                </a:solidFill>
                <a:ea typeface="+mj-lt"/>
                <a:cs typeface="+mj-lt"/>
              </a:rPr>
              <a:t>Luke Dyas -</a:t>
            </a:r>
            <a:r>
              <a:rPr lang="en-GB" sz="3200">
                <a:solidFill>
                  <a:schemeClr val="tx1"/>
                </a:solidFill>
                <a:ea typeface="Microsoft Sans Serif"/>
                <a:cs typeface="Microsoft Sans Serif"/>
              </a:rPr>
              <a:t>Simulation/Predictions and Vehicle Data</a:t>
            </a:r>
            <a:endParaRPr lang="en-US" sz="3200">
              <a:solidFill>
                <a:schemeClr val="tx1"/>
              </a:solidFill>
              <a:ea typeface="Microsoft Sans Serif"/>
              <a:cs typeface="Microsoft Sans Serif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9A8F9E8-89AD-F494-600C-12078927F951}"/>
              </a:ext>
            </a:extLst>
          </p:cNvPr>
          <p:cNvGrpSpPr/>
          <p:nvPr/>
        </p:nvGrpSpPr>
        <p:grpSpPr>
          <a:xfrm>
            <a:off x="2012221" y="1057966"/>
            <a:ext cx="8836754" cy="5387899"/>
            <a:chOff x="2309192" y="762000"/>
            <a:chExt cx="8677691" cy="5426813"/>
          </a:xfrm>
        </p:grpSpPr>
        <p:pic>
          <p:nvPicPr>
            <p:cNvPr id="6" name="Picture 5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CEBA9634-548E-73D0-2622-98596763A3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81525" y="762000"/>
              <a:ext cx="3028950" cy="5334000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2DBC538-0DB4-DFE6-CCE8-AFE96149951E}"/>
                </a:ext>
              </a:extLst>
            </p:cNvPr>
            <p:cNvSpPr txBox="1"/>
            <p:nvPr/>
          </p:nvSpPr>
          <p:spPr>
            <a:xfrm>
              <a:off x="2514601" y="934277"/>
              <a:ext cx="19248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Measured Specifications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181A4B1-D005-6A6D-2E96-49076364BFBA}"/>
                </a:ext>
              </a:extLst>
            </p:cNvPr>
            <p:cNvSpPr txBox="1"/>
            <p:nvPr/>
          </p:nvSpPr>
          <p:spPr>
            <a:xfrm>
              <a:off x="7812156" y="2113720"/>
              <a:ext cx="19213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Estimated Specifications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16D9CE0-881E-FECD-6F52-E186512F143E}"/>
                </a:ext>
              </a:extLst>
            </p:cNvPr>
            <p:cNvSpPr txBox="1"/>
            <p:nvPr/>
          </p:nvSpPr>
          <p:spPr>
            <a:xfrm>
              <a:off x="2309192" y="3105834"/>
              <a:ext cx="19248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Calculated Figures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CD20CA2-6619-4BEA-DC08-8D2DBCA75AC9}"/>
                </a:ext>
              </a:extLst>
            </p:cNvPr>
            <p:cNvSpPr txBox="1"/>
            <p:nvPr/>
          </p:nvSpPr>
          <p:spPr>
            <a:xfrm>
              <a:off x="7752522" y="4008782"/>
              <a:ext cx="2208288" cy="739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Module Specifications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AFF8D6E-9FF5-EE8B-2D04-8C4EC124FD83}"/>
                </a:ext>
              </a:extLst>
            </p:cNvPr>
            <p:cNvSpPr txBox="1"/>
            <p:nvPr/>
          </p:nvSpPr>
          <p:spPr>
            <a:xfrm>
              <a:off x="2514601" y="4803911"/>
              <a:ext cx="19248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Battery Specifications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131041F-ECC2-882B-EEA0-CDD3FA36A813}"/>
                </a:ext>
              </a:extLst>
            </p:cNvPr>
            <p:cNvSpPr txBox="1"/>
            <p:nvPr/>
          </p:nvSpPr>
          <p:spPr>
            <a:xfrm>
              <a:off x="7957932" y="5449669"/>
              <a:ext cx="3028951" cy="7391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Battery System Charge Rate and Efficiencies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CDFA8950-EDEF-D2E8-B9D6-14DC98FF8AC4}"/>
                </a:ext>
              </a:extLst>
            </p:cNvPr>
            <p:cNvCxnSpPr>
              <a:cxnSpLocks/>
              <a:stCxn id="7" idx="3"/>
            </p:cNvCxnSpPr>
            <p:nvPr/>
          </p:nvCxnSpPr>
          <p:spPr>
            <a:xfrm>
              <a:off x="4439478" y="1257443"/>
              <a:ext cx="762000" cy="226800"/>
            </a:xfrm>
            <a:prstGeom prst="straightConnector1">
              <a:avLst/>
            </a:prstGeom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BAAE3B61-D2D1-561D-3070-B96710C72320}"/>
                </a:ext>
              </a:extLst>
            </p:cNvPr>
            <p:cNvCxnSpPr>
              <a:cxnSpLocks/>
              <a:stCxn id="9" idx="3"/>
            </p:cNvCxnSpPr>
            <p:nvPr/>
          </p:nvCxnSpPr>
          <p:spPr>
            <a:xfrm>
              <a:off x="4234069" y="3429000"/>
              <a:ext cx="795131" cy="82826"/>
            </a:xfrm>
            <a:prstGeom prst="straightConnector1">
              <a:avLst/>
            </a:prstGeom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54C8F368-B1EA-CD30-7E5E-A7606B9397BA}"/>
                </a:ext>
              </a:extLst>
            </p:cNvPr>
            <p:cNvCxnSpPr>
              <a:cxnSpLocks/>
              <a:stCxn id="8" idx="1"/>
            </p:cNvCxnSpPr>
            <p:nvPr/>
          </p:nvCxnSpPr>
          <p:spPr>
            <a:xfrm flipH="1">
              <a:off x="6679096" y="2436886"/>
              <a:ext cx="1133060" cy="94279"/>
            </a:xfrm>
            <a:prstGeom prst="straightConnector1">
              <a:avLst/>
            </a:prstGeom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2D22D04D-6969-A362-6FE4-DE55B70CB329}"/>
                </a:ext>
              </a:extLst>
            </p:cNvPr>
            <p:cNvCxnSpPr>
              <a:cxnSpLocks/>
              <a:stCxn id="11" idx="3"/>
            </p:cNvCxnSpPr>
            <p:nvPr/>
          </p:nvCxnSpPr>
          <p:spPr>
            <a:xfrm>
              <a:off x="4439479" y="5127077"/>
              <a:ext cx="761999" cy="0"/>
            </a:xfrm>
            <a:prstGeom prst="straightConnector1">
              <a:avLst/>
            </a:prstGeom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1C72B84B-BC79-B157-6562-81135610D297}"/>
                </a:ext>
              </a:extLst>
            </p:cNvPr>
            <p:cNvCxnSpPr>
              <a:cxnSpLocks/>
              <a:stCxn id="10" idx="1"/>
            </p:cNvCxnSpPr>
            <p:nvPr/>
          </p:nvCxnSpPr>
          <p:spPr>
            <a:xfrm flipH="1">
              <a:off x="6387548" y="4378355"/>
              <a:ext cx="1364974" cy="47871"/>
            </a:xfrm>
            <a:prstGeom prst="straightConnector1">
              <a:avLst/>
            </a:prstGeom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1463C585-0326-51A8-278D-506388110F0E}"/>
                </a:ext>
              </a:extLst>
            </p:cNvPr>
            <p:cNvCxnSpPr>
              <a:cxnSpLocks/>
              <a:stCxn id="12" idx="1"/>
            </p:cNvCxnSpPr>
            <p:nvPr/>
          </p:nvCxnSpPr>
          <p:spPr>
            <a:xfrm flipH="1">
              <a:off x="7220985" y="5819242"/>
              <a:ext cx="736947" cy="5089"/>
            </a:xfrm>
            <a:prstGeom prst="straightConnector1">
              <a:avLst/>
            </a:prstGeom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6121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1AA44E-4D09-72B9-11EE-ACF1DDC24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5097" y="1653090"/>
            <a:ext cx="3041806" cy="451508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AE5CE47-AADD-A795-4B39-3192F778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8840"/>
            <a:ext cx="10406063" cy="729126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GB" sz="3200">
                <a:solidFill>
                  <a:schemeClr val="tx1"/>
                </a:solidFill>
                <a:ea typeface="+mj-lt"/>
                <a:cs typeface="+mj-lt"/>
              </a:rPr>
              <a:t>Luke Dyas -</a:t>
            </a:r>
            <a:r>
              <a:rPr lang="en-GB" sz="3200">
                <a:solidFill>
                  <a:schemeClr val="tx1"/>
                </a:solidFill>
                <a:ea typeface="Microsoft Sans Serif"/>
                <a:cs typeface="Microsoft Sans Serif"/>
              </a:rPr>
              <a:t>Simulation/Predictions and Vehicle Data</a:t>
            </a:r>
            <a:endParaRPr lang="en-US" sz="3200">
              <a:solidFill>
                <a:schemeClr val="tx1"/>
              </a:solidFill>
              <a:ea typeface="Microsoft Sans Serif"/>
              <a:cs typeface="Microsoft Sans Serif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B3F549-12A6-886F-7CC7-F55F9909C8B1}"/>
              </a:ext>
            </a:extLst>
          </p:cNvPr>
          <p:cNvSpPr txBox="1"/>
          <p:nvPr/>
        </p:nvSpPr>
        <p:spPr>
          <a:xfrm>
            <a:off x="4704347" y="1170862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Source Lap Time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0B072D-391C-F25B-19C7-E292178ADE21}"/>
              </a:ext>
            </a:extLst>
          </p:cNvPr>
          <p:cNvSpPr txBox="1"/>
          <p:nvPr/>
        </p:nvSpPr>
        <p:spPr>
          <a:xfrm>
            <a:off x="7818083" y="1186312"/>
            <a:ext cx="30556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Estimated Number of Laps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C06BF5-53BB-3624-E90E-2C6AE9EAD75F}"/>
              </a:ext>
            </a:extLst>
          </p:cNvPr>
          <p:cNvSpPr txBox="1"/>
          <p:nvPr/>
        </p:nvSpPr>
        <p:spPr>
          <a:xfrm>
            <a:off x="7818083" y="1787658"/>
            <a:ext cx="3005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Energy Harvested per Lap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1BD9B-BB28-40C0-BFFE-88DDAFCCF717}"/>
              </a:ext>
            </a:extLst>
          </p:cNvPr>
          <p:cNvSpPr txBox="1"/>
          <p:nvPr/>
        </p:nvSpPr>
        <p:spPr>
          <a:xfrm>
            <a:off x="7818083" y="2654668"/>
            <a:ext cx="2618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Total Racing Run Time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A5D1D4-09BF-2F8B-5500-53038142C152}"/>
              </a:ext>
            </a:extLst>
          </p:cNvPr>
          <p:cNvSpPr txBox="1"/>
          <p:nvPr/>
        </p:nvSpPr>
        <p:spPr>
          <a:xfrm>
            <a:off x="1637342" y="3244334"/>
            <a:ext cx="2648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Wheel Locking Speeds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C71F68-14CC-8CCB-B85B-73D2DE3B90BA}"/>
              </a:ext>
            </a:extLst>
          </p:cNvPr>
          <p:cNvSpPr txBox="1"/>
          <p:nvPr/>
        </p:nvSpPr>
        <p:spPr>
          <a:xfrm>
            <a:off x="1656578" y="2156990"/>
            <a:ext cx="2629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Remaining Battery Life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D5C771-B1B7-875D-6592-1E9AC270C48A}"/>
              </a:ext>
            </a:extLst>
          </p:cNvPr>
          <p:cNvSpPr txBox="1"/>
          <p:nvPr/>
        </p:nvSpPr>
        <p:spPr>
          <a:xfrm>
            <a:off x="7818083" y="3910631"/>
            <a:ext cx="2903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Visual Representation of Power Usage, Velocity &amp; Live Energy Amounts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45915E-1ED1-C5F9-ED3B-2C3BE449988C}"/>
              </a:ext>
            </a:extLst>
          </p:cNvPr>
          <p:cNvSpPr txBox="1"/>
          <p:nvPr/>
        </p:nvSpPr>
        <p:spPr>
          <a:xfrm>
            <a:off x="2463994" y="5244842"/>
            <a:ext cx="18218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Additional Energy due to Harvesting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1D7C546-3541-4AC9-28E5-B144999127D8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5713598" y="1540194"/>
            <a:ext cx="1009250" cy="235784"/>
          </a:xfrm>
          <a:prstGeom prst="straightConnector1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C82D72C-B0A1-F620-052A-7125FB6A446E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4285824" y="2341656"/>
            <a:ext cx="893449" cy="297562"/>
          </a:xfrm>
          <a:prstGeom prst="straightConnector1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8FF5F3A4-8A84-BE56-1BF5-023736A91B87}"/>
              </a:ext>
            </a:extLst>
          </p:cNvPr>
          <p:cNvCxnSpPr>
            <a:cxnSpLocks/>
            <a:stCxn id="11" idx="3"/>
          </p:cNvCxnSpPr>
          <p:nvPr/>
        </p:nvCxnSpPr>
        <p:spPr>
          <a:xfrm flipV="1">
            <a:off x="4285824" y="3327784"/>
            <a:ext cx="893449" cy="101216"/>
          </a:xfrm>
          <a:prstGeom prst="straightConnector1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AC45437-43FE-2193-27E7-E81833A32785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4285824" y="5706507"/>
            <a:ext cx="1040032" cy="275484"/>
          </a:xfrm>
          <a:prstGeom prst="straightConnector1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643D4EC-A800-0741-2524-48FCB05C5FD7}"/>
              </a:ext>
            </a:extLst>
          </p:cNvPr>
          <p:cNvCxnSpPr>
            <a:cxnSpLocks/>
            <a:stCxn id="8" idx="1"/>
          </p:cNvCxnSpPr>
          <p:nvPr/>
        </p:nvCxnSpPr>
        <p:spPr>
          <a:xfrm flipH="1">
            <a:off x="7378021" y="1370978"/>
            <a:ext cx="440062" cy="342538"/>
          </a:xfrm>
          <a:prstGeom prst="straightConnector1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98CE1F2B-7682-4205-D1E9-DB9AB8B80BA4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7231438" y="1972324"/>
            <a:ext cx="586645" cy="162994"/>
          </a:xfrm>
          <a:prstGeom prst="straightConnector1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570429FF-CE5F-A8BC-0FD5-B3F2E702E68C}"/>
              </a:ext>
            </a:extLst>
          </p:cNvPr>
          <p:cNvCxnSpPr>
            <a:cxnSpLocks/>
            <a:stCxn id="10" idx="1"/>
          </p:cNvCxnSpPr>
          <p:nvPr/>
        </p:nvCxnSpPr>
        <p:spPr>
          <a:xfrm flipH="1">
            <a:off x="7119756" y="2839334"/>
            <a:ext cx="698327" cy="0"/>
          </a:xfrm>
          <a:prstGeom prst="straightConnector1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3D3E71E5-7BE0-0452-2957-36235FC1631E}"/>
              </a:ext>
            </a:extLst>
          </p:cNvPr>
          <p:cNvCxnSpPr>
            <a:cxnSpLocks/>
            <a:stCxn id="13" idx="1"/>
          </p:cNvCxnSpPr>
          <p:nvPr/>
        </p:nvCxnSpPr>
        <p:spPr>
          <a:xfrm flipH="1" flipV="1">
            <a:off x="7119756" y="4228159"/>
            <a:ext cx="698327" cy="144137"/>
          </a:xfrm>
          <a:prstGeom prst="straightConnector1">
            <a:avLst/>
          </a:prstGeom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2262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624DEF5-997D-64A8-3CFA-968A48617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8839"/>
            <a:ext cx="10406063" cy="1263423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en-GB" sz="3200">
                <a:solidFill>
                  <a:schemeClr val="tx1"/>
                </a:solidFill>
                <a:ea typeface="+mj-lt"/>
                <a:cs typeface="+mj-lt"/>
              </a:rPr>
              <a:t>Luke Dyas -</a:t>
            </a:r>
            <a:r>
              <a:rPr lang="en-GB" sz="3200">
                <a:solidFill>
                  <a:schemeClr val="tx1"/>
                </a:solidFill>
                <a:ea typeface="Microsoft Sans Serif"/>
                <a:cs typeface="Microsoft Sans Serif"/>
              </a:rPr>
              <a:t>Simulation/Predictions and Vehicle Data</a:t>
            </a:r>
            <a:br>
              <a:rPr lang="en-GB" sz="3200"/>
            </a:br>
            <a:r>
              <a:rPr lang="en-GB" sz="3200">
                <a:solidFill>
                  <a:schemeClr val="tx1"/>
                </a:solidFill>
                <a:ea typeface="Microsoft Sans Serif"/>
                <a:cs typeface="Microsoft Sans Serif"/>
              </a:rPr>
              <a:t>- Harvested Energy Summary</a:t>
            </a:r>
            <a:endParaRPr lang="en-US" sz="3200">
              <a:solidFill>
                <a:schemeClr val="tx1"/>
              </a:solidFill>
              <a:ea typeface="Microsoft Sans Serif"/>
              <a:cs typeface="Microsoft Sans Serif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FB78EE-5790-33FB-D01F-B543274FE5D3}"/>
              </a:ext>
            </a:extLst>
          </p:cNvPr>
          <p:cNvSpPr txBox="1"/>
          <p:nvPr/>
        </p:nvSpPr>
        <p:spPr>
          <a:xfrm>
            <a:off x="1537205" y="2073105"/>
            <a:ext cx="2454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- Over 10% of energy</a:t>
            </a:r>
          </a:p>
        </p:txBody>
      </p:sp>
      <p:pic>
        <p:nvPicPr>
          <p:cNvPr id="6" name="Picture 5" descr="A graph of energy efficiency&#10;&#10;Description automatically generated">
            <a:extLst>
              <a:ext uri="{FF2B5EF4-FFF2-40B4-BE49-F238E27FC236}">
                <a16:creationId xmlns:a16="http://schemas.microsoft.com/office/drawing/2014/main" id="{6BB883CE-865D-D2FC-DB33-859C1E24F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897" y="2512239"/>
            <a:ext cx="5293864" cy="3101386"/>
          </a:xfrm>
          <a:prstGeom prst="rect">
            <a:avLst/>
          </a:prstGeom>
        </p:spPr>
      </p:pic>
      <p:pic>
        <p:nvPicPr>
          <p:cNvPr id="8" name="Picture 7" descr="A graph of a graph showing the impact of reduced output efficiency&#10;&#10;Description automatically generated">
            <a:extLst>
              <a:ext uri="{FF2B5EF4-FFF2-40B4-BE49-F238E27FC236}">
                <a16:creationId xmlns:a16="http://schemas.microsoft.com/office/drawing/2014/main" id="{8645154D-AD41-89F4-B957-334FC7927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6056" y="2512239"/>
            <a:ext cx="5427426" cy="310138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72BE45C-C470-E0FF-3CE1-BC43654A5580}"/>
              </a:ext>
            </a:extLst>
          </p:cNvPr>
          <p:cNvSpPr txBox="1"/>
          <p:nvPr/>
        </p:nvSpPr>
        <p:spPr>
          <a:xfrm>
            <a:off x="6931704" y="2073105"/>
            <a:ext cx="3724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- Other Factors to be considered</a:t>
            </a:r>
          </a:p>
        </p:txBody>
      </p:sp>
    </p:spTree>
    <p:extLst>
      <p:ext uri="{BB962C8B-B14F-4D97-AF65-F5344CB8AC3E}">
        <p14:creationId xmlns:p14="http://schemas.microsoft.com/office/powerpoint/2010/main" val="3545730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F2180A-7ADC-6F1E-F8D8-0DBC59363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E47048-4342-EDA9-4E6F-F47F771130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4F27FCA-0036-6879-B343-46EA4F1811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6478467-3728-1DC8-A8ED-ED3EBE0968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1E8AC9-EDE0-BB6C-2C59-6AD53DC0E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2"/>
                </a:solidFill>
              </a:rPr>
              <a:t>Rhys Tremelling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BF48524-A527-5077-3009-678926325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B582BAD-B615-3B2C-BA30-DE796545B8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8800" y="3639600"/>
            <a:ext cx="112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extBox 2">
            <a:extLst>
              <a:ext uri="{FF2B5EF4-FFF2-40B4-BE49-F238E27FC236}">
                <a16:creationId xmlns:a16="http://schemas.microsoft.com/office/drawing/2014/main" id="{D86DC926-9A24-9210-DFBB-9F262344206A}"/>
              </a:ext>
            </a:extLst>
          </p:cNvPr>
          <p:cNvGraphicFramePr/>
          <p:nvPr/>
        </p:nvGraphicFramePr>
        <p:xfrm>
          <a:off x="1343025" y="2505075"/>
          <a:ext cx="10406063" cy="391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4819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9BD2E-FD1D-89E6-99D7-B41606D70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60000"/>
            <a:ext cx="2725737" cy="6092675"/>
          </a:xfrm>
        </p:spPr>
        <p:txBody>
          <a:bodyPr anchor="t">
            <a:normAutofit/>
          </a:bodyPr>
          <a:lstStyle/>
          <a:p>
            <a:r>
              <a:rPr lang="en-GB" sz="2400">
                <a:solidFill>
                  <a:schemeClr val="bg2"/>
                </a:solidFill>
              </a:rPr>
              <a:t>Throttle Mount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D87E1CA-5CE2-FC95-0EFB-FF7CD3DF75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34" t="25258" r="63897" b="15750"/>
          <a:stretch/>
        </p:blipFill>
        <p:spPr>
          <a:xfrm>
            <a:off x="1343025" y="1085377"/>
            <a:ext cx="2971778" cy="2057641"/>
          </a:xfrm>
          <a:custGeom>
            <a:avLst/>
            <a:gdLst/>
            <a:ahLst/>
            <a:cxnLst/>
            <a:rect l="l" t="t" r="r" b="b"/>
            <a:pathLst>
              <a:path w="3841200" h="3218400">
                <a:moveTo>
                  <a:pt x="0" y="0"/>
                </a:moveTo>
                <a:lnTo>
                  <a:pt x="3841200" y="0"/>
                </a:lnTo>
                <a:lnTo>
                  <a:pt x="3841200" y="3218400"/>
                </a:lnTo>
                <a:lnTo>
                  <a:pt x="0" y="3218400"/>
                </a:lnTo>
                <a:close/>
              </a:path>
            </a:pathLst>
          </a:cu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2A16DDA0-FF37-2C54-AF1F-C4AF4035AB5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287319" y="3854532"/>
          <a:ext cx="6769100" cy="2771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7" descr="A blue and red object with dots&#10;&#10;Description automatically generated">
            <a:extLst>
              <a:ext uri="{FF2B5EF4-FFF2-40B4-BE49-F238E27FC236}">
                <a16:creationId xmlns:a16="http://schemas.microsoft.com/office/drawing/2014/main" id="{86F09853-5288-8211-91CB-C4D30DFA9A1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8405" r="130" b="264"/>
          <a:stretch/>
        </p:blipFill>
        <p:spPr>
          <a:xfrm>
            <a:off x="9475704" y="364672"/>
            <a:ext cx="2671689" cy="1853562"/>
          </a:xfrm>
          <a:prstGeom prst="rect">
            <a:avLst/>
          </a:prstGeom>
        </p:spPr>
      </p:pic>
      <p:pic>
        <p:nvPicPr>
          <p:cNvPr id="9" name="Picture 8" descr="A computer generated image of a machine&#10;&#10;Description automatically generated">
            <a:extLst>
              <a:ext uri="{FF2B5EF4-FFF2-40B4-BE49-F238E27FC236}">
                <a16:creationId xmlns:a16="http://schemas.microsoft.com/office/drawing/2014/main" id="{9480D2A1-1C7F-B3BF-0E0C-AFA854852F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85200" y="710664"/>
            <a:ext cx="3808640" cy="269545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68C3C6E-1D50-977A-11CC-31159A02FD3E}"/>
              </a:ext>
            </a:extLst>
          </p:cNvPr>
          <p:cNvSpPr txBox="1"/>
          <p:nvPr/>
        </p:nvSpPr>
        <p:spPr>
          <a:xfrm>
            <a:off x="1340478" y="3147162"/>
            <a:ext cx="3195646" cy="4154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 i="1" err="1"/>
              <a:t>Grabcad</a:t>
            </a:r>
            <a:r>
              <a:rPr lang="en-US" sz="1050" i="1"/>
              <a:t> file of PB-6 potentiometer (</a:t>
            </a:r>
            <a:r>
              <a:rPr lang="en-US" sz="1050" i="1" err="1"/>
              <a:t>Grabcad</a:t>
            </a:r>
            <a:r>
              <a:rPr lang="en-US" sz="1050" i="1"/>
              <a:t>. 2021)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168319-4D9C-E38F-53FC-8CCF44C3BE44}"/>
              </a:ext>
            </a:extLst>
          </p:cNvPr>
          <p:cNvSpPr txBox="1"/>
          <p:nvPr/>
        </p:nvSpPr>
        <p:spPr>
          <a:xfrm>
            <a:off x="5289023" y="3404460"/>
            <a:ext cx="3195646" cy="4154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 i="1"/>
              <a:t>Topology optimization study of the  potentiometer mount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FAA57BF-C1D1-3DDA-13B0-3B2AFCED0256}"/>
              </a:ext>
            </a:extLst>
          </p:cNvPr>
          <p:cNvSpPr txBox="1"/>
          <p:nvPr/>
        </p:nvSpPr>
        <p:spPr>
          <a:xfrm>
            <a:off x="9099023" y="2305992"/>
            <a:ext cx="3195646" cy="4154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 i="1"/>
              <a:t>DFMEA study of an early version potentiometer mount</a:t>
            </a:r>
          </a:p>
        </p:txBody>
      </p:sp>
      <p:pic>
        <p:nvPicPr>
          <p:cNvPr id="21" name="Picture 20" descr="A computer screen shot of a computer program&#10;&#10;Description automatically generated">
            <a:extLst>
              <a:ext uri="{FF2B5EF4-FFF2-40B4-BE49-F238E27FC236}">
                <a16:creationId xmlns:a16="http://schemas.microsoft.com/office/drawing/2014/main" id="{C41B4D45-813F-75AC-4355-8627C9F709A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2143" t="2890" r="1125" b="20925"/>
          <a:stretch/>
        </p:blipFill>
        <p:spPr>
          <a:xfrm>
            <a:off x="8055429" y="3485902"/>
            <a:ext cx="4018535" cy="257280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BB9B0156-FB44-8658-4389-E974F96B5088}"/>
              </a:ext>
            </a:extLst>
          </p:cNvPr>
          <p:cNvSpPr txBox="1"/>
          <p:nvPr/>
        </p:nvSpPr>
        <p:spPr>
          <a:xfrm>
            <a:off x="8168789" y="6056615"/>
            <a:ext cx="3195646" cy="4154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 i="1"/>
              <a:t>Early version potentiometer mount in 3d printer slicer software</a:t>
            </a: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7601CDC0-F286-1484-B2A2-A89D6700C696}"/>
              </a:ext>
            </a:extLst>
          </p:cNvPr>
          <p:cNvSpPr txBox="1">
            <a:spLocks/>
          </p:cNvSpPr>
          <p:nvPr/>
        </p:nvSpPr>
        <p:spPr>
          <a:xfrm>
            <a:off x="1026350" y="81436"/>
            <a:ext cx="7604593" cy="1263423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latin typeface="+mj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GB" sz="3600">
                <a:ea typeface="Microsoft Sans Serif"/>
                <a:cs typeface="Microsoft Sans Serif"/>
              </a:rPr>
              <a:t>Rhys Tremelling - Throttle potentiometer mount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1209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3D7E81F9-985E-40E1-8E20-6F66263B23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E46B315-2181-4D2A-A8B6-896689BCED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959"/>
            <a:ext cx="4366008" cy="180911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95004F9-8917-B760-FE2B-EFDFDFFC0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4" y="441324"/>
            <a:ext cx="3166221" cy="1005009"/>
          </a:xfrm>
        </p:spPr>
        <p:txBody>
          <a:bodyPr anchor="b">
            <a:normAutofit/>
          </a:bodyPr>
          <a:lstStyle/>
          <a:p>
            <a:r>
              <a:rPr lang="en-GB" sz="2400">
                <a:solidFill>
                  <a:schemeClr val="bg2"/>
                </a:solidFill>
                <a:ea typeface="Microsoft Sans Serif"/>
                <a:cs typeface="Microsoft Sans Serif"/>
              </a:rPr>
              <a:t>Rhys Tremelling - Safety wiring harness</a:t>
            </a:r>
            <a:endParaRPr lang="en-GB" sz="2400">
              <a:solidFill>
                <a:schemeClr val="bg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72A6B-BC47-2056-D934-38E9B1B7A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5" y="2246049"/>
            <a:ext cx="3457572" cy="3266357"/>
          </a:xfrm>
        </p:spPr>
        <p:txBody>
          <a:bodyPr vert="horz" lIns="0" tIns="0" rIns="0" bIns="0" rtlCol="0" anchor="t">
            <a:normAutofit/>
          </a:bodyPr>
          <a:lstStyle/>
          <a:p>
            <a:pPr marL="359410" indent="-35941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sz="1100">
                <a:solidFill>
                  <a:schemeClr val="tx2"/>
                </a:solidFill>
                <a:ea typeface="Microsoft Sans Serif"/>
                <a:cs typeface="Microsoft Sans Serif"/>
              </a:rPr>
              <a:t>After further research none of the components were designed for EVs so would most likely not meet MSUK regulations </a:t>
            </a:r>
          </a:p>
          <a:p>
            <a:pPr marL="359410" indent="-35941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sz="1100">
                <a:solidFill>
                  <a:schemeClr val="tx2"/>
                </a:solidFill>
                <a:ea typeface="Microsoft Sans Serif"/>
                <a:cs typeface="Microsoft Sans Serif"/>
              </a:rPr>
              <a:t>Found a company that provides electric components for motorsport – evparts.co.uk </a:t>
            </a:r>
          </a:p>
          <a:p>
            <a:pPr marL="359410" indent="-35941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sz="1100">
                <a:solidFill>
                  <a:schemeClr val="tx2"/>
                </a:solidFill>
                <a:ea typeface="Microsoft Sans Serif"/>
                <a:cs typeface="Microsoft Sans Serif"/>
              </a:rPr>
              <a:t>They helped current racing to produce EV VW beetle drag car</a:t>
            </a:r>
          </a:p>
          <a:p>
            <a:pPr marL="359410" indent="-35941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sz="1100">
                <a:solidFill>
                  <a:schemeClr val="tx2"/>
                </a:solidFill>
                <a:ea typeface="Microsoft Sans Serif"/>
                <a:cs typeface="Microsoft Sans Serif"/>
              </a:rPr>
              <a:t>Discovered that the safety harness system is much more reliant on the BMS </a:t>
            </a:r>
          </a:p>
          <a:p>
            <a:pPr marL="359410" indent="-35941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sz="1100">
                <a:solidFill>
                  <a:schemeClr val="tx2"/>
                </a:solidFill>
                <a:ea typeface="Microsoft Sans Serif"/>
                <a:cs typeface="Microsoft Sans Serif"/>
              </a:rPr>
              <a:t>It is also reliant on the Vehicle Control Unit</a:t>
            </a:r>
          </a:p>
          <a:p>
            <a:pPr marL="359410" indent="-35941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sz="1100">
                <a:solidFill>
                  <a:schemeClr val="tx2"/>
                </a:solidFill>
                <a:ea typeface="Microsoft Sans Serif"/>
                <a:cs typeface="Microsoft Sans Serif"/>
              </a:rPr>
              <a:t>In contact with Orion UK supplier, </a:t>
            </a:r>
            <a:r>
              <a:rPr lang="en-GB" sz="1100" err="1">
                <a:solidFill>
                  <a:schemeClr val="tx2"/>
                </a:solidFill>
                <a:ea typeface="Microsoft Sans Serif"/>
                <a:cs typeface="Microsoft Sans Serif"/>
              </a:rPr>
              <a:t>Fellten</a:t>
            </a:r>
            <a:r>
              <a:rPr lang="en-GB" sz="1100">
                <a:solidFill>
                  <a:schemeClr val="tx2"/>
                </a:solidFill>
                <a:ea typeface="Microsoft Sans Serif"/>
                <a:cs typeface="Microsoft Sans Serif"/>
              </a:rPr>
              <a:t>, to try and source parts however they do not have them as they produce road going vehicles not designed for motorsport applications </a:t>
            </a:r>
          </a:p>
          <a:p>
            <a:pPr marL="0" indent="0">
              <a:lnSpc>
                <a:spcPct val="110000"/>
              </a:lnSpc>
              <a:buNone/>
            </a:pPr>
            <a:endParaRPr lang="en-GB" sz="1100">
              <a:solidFill>
                <a:schemeClr val="tx2"/>
              </a:solidFill>
              <a:ea typeface="Microsoft Sans Serif"/>
              <a:cs typeface="Microsoft Sans Serif"/>
            </a:endParaRPr>
          </a:p>
          <a:p>
            <a:pPr marL="359410" indent="-359410">
              <a:lnSpc>
                <a:spcPct val="110000"/>
              </a:lnSpc>
              <a:buFont typeface="Wingdings" panose="05000000000000000000" pitchFamily="2" charset="2"/>
              <a:buChar char="§"/>
            </a:pPr>
            <a:endParaRPr lang="en-GB" sz="1100">
              <a:solidFill>
                <a:schemeClr val="tx2"/>
              </a:solidFill>
              <a:ea typeface="Microsoft Sans Serif"/>
              <a:cs typeface="Microsoft Sans Serif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455F26C-4C97-4BA4-8A08-25193CC75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5957997"/>
            <a:ext cx="12191999" cy="900001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43DDC18-E028-47F7-8F3E-7DDC52D89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27B2856-431D-490E-AA67-410E169D6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67212" y="0"/>
            <a:ext cx="0" cy="5957995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diagram of a machine&#10;&#10;Description automatically generated">
            <a:extLst>
              <a:ext uri="{FF2B5EF4-FFF2-40B4-BE49-F238E27FC236}">
                <a16:creationId xmlns:a16="http://schemas.microsoft.com/office/drawing/2014/main" id="{F3EAEA38-3BF8-2872-E0D0-227609D94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859" y="63819"/>
            <a:ext cx="7678087" cy="5444418"/>
          </a:xfrm>
          <a:custGeom>
            <a:avLst/>
            <a:gdLst/>
            <a:ahLst/>
            <a:cxnLst/>
            <a:rect l="l" t="t" r="r" b="b"/>
            <a:pathLst>
              <a:path w="7824788" h="5957994">
                <a:moveTo>
                  <a:pt x="0" y="0"/>
                </a:moveTo>
                <a:lnTo>
                  <a:pt x="7824788" y="0"/>
                </a:lnTo>
                <a:lnTo>
                  <a:pt x="7824788" y="5957994"/>
                </a:lnTo>
                <a:lnTo>
                  <a:pt x="0" y="5957994"/>
                </a:ln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5AEA3FC-40B1-79E4-E3FD-8E56951D5003}"/>
              </a:ext>
            </a:extLst>
          </p:cNvPr>
          <p:cNvSpPr txBox="1"/>
          <p:nvPr/>
        </p:nvSpPr>
        <p:spPr>
          <a:xfrm>
            <a:off x="4527024" y="5512331"/>
            <a:ext cx="3195646" cy="4154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 i="1"/>
              <a:t>Circuit diagram of a HV system in typical EV motorsport application (</a:t>
            </a:r>
            <a:r>
              <a:rPr lang="en-US" sz="1050" i="1" err="1"/>
              <a:t>evparts</a:t>
            </a:r>
            <a:r>
              <a:rPr lang="en-US" sz="1050" i="1"/>
              <a:t> LTD. 2024)</a:t>
            </a:r>
          </a:p>
        </p:txBody>
      </p:sp>
    </p:spTree>
    <p:extLst>
      <p:ext uri="{BB962C8B-B14F-4D97-AF65-F5344CB8AC3E}">
        <p14:creationId xmlns:p14="http://schemas.microsoft.com/office/powerpoint/2010/main" val="31158875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3D7E81F9-985E-40E1-8E20-6F66263B23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185321AF-9CD2-4EE7-A857-702BFDCC82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390048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08499-D346-690A-C7B4-CD1D675B4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4" y="441324"/>
            <a:ext cx="2995611" cy="5075239"/>
          </a:xfrm>
        </p:spPr>
        <p:txBody>
          <a:bodyPr anchor="t">
            <a:normAutofit/>
          </a:bodyPr>
          <a:lstStyle/>
          <a:p>
            <a:r>
              <a:rPr lang="en-GB" sz="2400">
                <a:solidFill>
                  <a:schemeClr val="bg2"/>
                </a:solidFill>
                <a:ea typeface="Microsoft Sans Serif"/>
                <a:cs typeface="Microsoft Sans Serif"/>
              </a:rPr>
              <a:t>Rhys Tremelling - </a:t>
            </a:r>
            <a:br>
              <a:rPr lang="en-GB" sz="2400">
                <a:solidFill>
                  <a:schemeClr val="bg2"/>
                </a:solidFill>
                <a:ea typeface="Microsoft Sans Serif"/>
                <a:cs typeface="Microsoft Sans Serif"/>
              </a:rPr>
            </a:br>
            <a:r>
              <a:rPr lang="en-GB" sz="2400">
                <a:solidFill>
                  <a:schemeClr val="bg2"/>
                </a:solidFill>
                <a:ea typeface="Microsoft Sans Serif"/>
                <a:cs typeface="Microsoft Sans Serif"/>
              </a:rPr>
              <a:t>With More Time...</a:t>
            </a:r>
            <a:endParaRPr lang="en-GB" sz="2400">
              <a:solidFill>
                <a:schemeClr val="bg2"/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4455F26C-4C97-4BA4-8A08-25193CC75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5957997"/>
            <a:ext cx="12191999" cy="900001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743DDC18-E028-47F7-8F3E-7DDC52D89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Content Placeholder 8">
            <a:extLst>
              <a:ext uri="{FF2B5EF4-FFF2-40B4-BE49-F238E27FC236}">
                <a16:creationId xmlns:a16="http://schemas.microsoft.com/office/drawing/2014/main" id="{FDADBDEB-1FC2-C176-C596-3CE6F786ED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8332584"/>
              </p:ext>
            </p:extLst>
          </p:nvPr>
        </p:nvGraphicFramePr>
        <p:xfrm>
          <a:off x="4350486" y="441328"/>
          <a:ext cx="7383075" cy="50752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5684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0A8812-9404-D33B-283E-EB02B258A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A142EA4-DF59-FD54-92D3-4DC6D10A239C}"/>
              </a:ext>
            </a:extLst>
          </p:cNvPr>
          <p:cNvSpPr/>
          <p:nvPr/>
        </p:nvSpPr>
        <p:spPr>
          <a:xfrm>
            <a:off x="-20042" y="0"/>
            <a:ext cx="6309894" cy="6858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5506D940-CD1A-46A6-8495-AD6F6CF8B1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8384DFCF-812D-4D4D-AF17-87CF24095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240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61A7874-B5D6-41C7-9C9D-14BFF206A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3119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0E17F91-3488-4CC0-9982-10628CE7C0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Battery Management System for Electric Vehicles | BMS - YouTube">
            <a:extLst>
              <a:ext uri="{FF2B5EF4-FFF2-40B4-BE49-F238E27FC236}">
                <a16:creationId xmlns:a16="http://schemas.microsoft.com/office/drawing/2014/main" id="{E1A3478D-06CC-499B-F166-FC91185033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42" t="-207" r="13813" b="10127"/>
          <a:stretch/>
        </p:blipFill>
        <p:spPr>
          <a:xfrm>
            <a:off x="9196615" y="2516570"/>
            <a:ext cx="2802570" cy="1882255"/>
          </a:xfrm>
          <a:custGeom>
            <a:avLst/>
            <a:gdLst/>
            <a:ahLst/>
            <a:cxnLst/>
            <a:rect l="l" t="t" r="r" b="b"/>
            <a:pathLst>
              <a:path w="2940028" h="3430800">
                <a:moveTo>
                  <a:pt x="0" y="0"/>
                </a:moveTo>
                <a:lnTo>
                  <a:pt x="2940028" y="0"/>
                </a:lnTo>
                <a:lnTo>
                  <a:pt x="2940028" y="3430800"/>
                </a:lnTo>
                <a:lnTo>
                  <a:pt x="0" y="3430800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3B0522-EDCD-B609-E00E-3E6CD80549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49" r="1333" b="-751"/>
          <a:stretch/>
        </p:blipFill>
        <p:spPr>
          <a:xfrm>
            <a:off x="8075388" y="4715079"/>
            <a:ext cx="4113050" cy="2142986"/>
          </a:xfrm>
          <a:custGeom>
            <a:avLst/>
            <a:gdLst/>
            <a:ahLst/>
            <a:cxnLst/>
            <a:rect l="l" t="t" r="r" b="b"/>
            <a:pathLst>
              <a:path w="5880099" h="3430800">
                <a:moveTo>
                  <a:pt x="0" y="0"/>
                </a:moveTo>
                <a:lnTo>
                  <a:pt x="5880099" y="0"/>
                </a:lnTo>
                <a:lnTo>
                  <a:pt x="5880099" y="3430800"/>
                </a:lnTo>
                <a:lnTo>
                  <a:pt x="0" y="3430800"/>
                </a:lnTo>
                <a:close/>
              </a:path>
            </a:pathLst>
          </a:custGeom>
        </p:spPr>
      </p:pic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976393B-99DD-4413-AF84-3ABF2331DE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251950" y="3429000"/>
            <a:ext cx="0" cy="34308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57EE02C1-17EE-4132-90EB-64657E5C5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9999" y="3429000"/>
            <a:ext cx="11292001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E019624-CE54-4DF7-A372-47FF90B68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119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00B5B4E-E242-5470-64D0-59B595A20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2801" y="324000"/>
            <a:ext cx="4537300" cy="2658894"/>
          </a:xfrm>
        </p:spPr>
        <p:txBody>
          <a:bodyPr vert="horz" wrap="square" lIns="0" tIns="0" rIns="0" bIns="0" rtlCol="0" anchor="t" anchorCtr="0">
            <a:normAutofit/>
          </a:bodyPr>
          <a:lstStyle/>
          <a:p>
            <a:r>
              <a:rPr lang="en-US">
                <a:solidFill>
                  <a:schemeClr val="bg2"/>
                </a:solidFill>
              </a:rPr>
              <a:t>Peter Grima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FB2C08-7832-7F1E-F93B-E5EB42A80038}"/>
              </a:ext>
            </a:extLst>
          </p:cNvPr>
          <p:cNvSpPr txBox="1"/>
          <p:nvPr/>
        </p:nvSpPr>
        <p:spPr>
          <a:xfrm>
            <a:off x="296449" y="2044248"/>
            <a:ext cx="5716048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bg2">
                    <a:lumMod val="90000"/>
                  </a:schemeClr>
                </a:solidFill>
              </a:rPr>
              <a:t>Role of the BMS</a:t>
            </a:r>
          </a:p>
          <a:p>
            <a:endParaRPr lang="en-GB" sz="2400">
              <a:solidFill>
                <a:schemeClr val="bg2">
                  <a:lumMod val="90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bg2">
                  <a:lumMod val="90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bg2">
                    <a:lumMod val="90000"/>
                  </a:schemeClr>
                </a:solidFill>
              </a:rPr>
              <a:t>Types of BMS </a:t>
            </a:r>
          </a:p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bg2">
                  <a:lumMod val="90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bg2">
                  <a:lumMod val="90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bg2">
                    <a:lumMod val="90000"/>
                  </a:schemeClr>
                </a:solidFill>
              </a:rPr>
              <a:t>Ideal BMS</a:t>
            </a:r>
          </a:p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bg2">
                  <a:lumMod val="90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endParaRPr lang="en-GB" sz="2400">
              <a:solidFill>
                <a:schemeClr val="bg2">
                  <a:lumMod val="90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GB" sz="2400">
                <a:solidFill>
                  <a:schemeClr val="bg2">
                    <a:lumMod val="90000"/>
                  </a:schemeClr>
                </a:solidFill>
              </a:rPr>
              <a:t>Moving Forward</a:t>
            </a:r>
          </a:p>
        </p:txBody>
      </p:sp>
      <p:pic>
        <p:nvPicPr>
          <p:cNvPr id="4" name="Picture 3" descr="A close-up of several electronic devices&#10;&#10;Description automatically generated">
            <a:extLst>
              <a:ext uri="{FF2B5EF4-FFF2-40B4-BE49-F238E27FC236}">
                <a16:creationId xmlns:a16="http://schemas.microsoft.com/office/drawing/2014/main" id="{74887570-472E-70E3-3B4A-DB5EA6F3C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4061" y="554492"/>
            <a:ext cx="4917621" cy="19607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005ED4-BFEB-8AE1-E172-1FA1F6DC2B14}"/>
              </a:ext>
            </a:extLst>
          </p:cNvPr>
          <p:cNvSpPr txBox="1"/>
          <p:nvPr/>
        </p:nvSpPr>
        <p:spPr>
          <a:xfrm>
            <a:off x="6313714" y="2514600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u="sng">
                <a:solidFill>
                  <a:srgbClr val="000000"/>
                </a:solidFill>
                <a:latin typeface="Calibri"/>
                <a:cs typeface="Segoe U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Orion BMS 2 | Orion Li-Ion Battery Management System</a:t>
            </a:r>
            <a:r>
              <a:rPr lang="en-GB" sz="1000">
                <a:solidFill>
                  <a:srgbClr val="000000"/>
                </a:solidFill>
                <a:latin typeface="Calibri"/>
              </a:rPr>
              <a:t>)</a:t>
            </a:r>
            <a:endParaRPr lang="en-GB">
              <a:solidFill>
                <a:srgbClr val="000000"/>
              </a:solidFill>
            </a:endParaRP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87A7B495-E8CC-F257-88FE-991DFBB43460}"/>
              </a:ext>
            </a:extLst>
          </p:cNvPr>
          <p:cNvSpPr txBox="1"/>
          <p:nvPr/>
        </p:nvSpPr>
        <p:spPr>
          <a:xfrm>
            <a:off x="9064637" y="4400770"/>
            <a:ext cx="3127804" cy="30777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700">
                <a:ea typeface="+mn-lt"/>
                <a:cs typeface="+mn-lt"/>
              </a:rPr>
              <a:t>https://www.linkedin.com/pulse/future-battery-management-systems-bms-emerging-datta-vhanmane/</a:t>
            </a:r>
            <a:endParaRPr lang="en-US" sz="700"/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id="{62467A14-26C2-4191-7AD1-6EE2FE264301}"/>
              </a:ext>
            </a:extLst>
          </p:cNvPr>
          <p:cNvSpPr txBox="1"/>
          <p:nvPr/>
        </p:nvSpPr>
        <p:spPr>
          <a:xfrm>
            <a:off x="6312538" y="6265464"/>
            <a:ext cx="1850572" cy="5232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700"/>
              <a:t>https://www.researchgate.net/figure/Figure-e-A-complete-network-of-electrical-cables-of-a-typical-modern-car_fig2_367963831</a:t>
            </a:r>
          </a:p>
        </p:txBody>
      </p:sp>
    </p:spTree>
    <p:extLst>
      <p:ext uri="{BB962C8B-B14F-4D97-AF65-F5344CB8AC3E}">
        <p14:creationId xmlns:p14="http://schemas.microsoft.com/office/powerpoint/2010/main" val="4186921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96F1EFB-E19E-4237-BAD7-05E619DA4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63E31EF-5632-47DF-BEBD-B23E451C0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958"/>
            <a:ext cx="6310698" cy="180911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3E506D-A0C1-351A-1F13-E0683E382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14" y="441324"/>
            <a:ext cx="4966633" cy="1062312"/>
          </a:xfrm>
        </p:spPr>
        <p:txBody>
          <a:bodyPr anchor="b">
            <a:normAutofit fontScale="90000"/>
          </a:bodyPr>
          <a:lstStyle/>
          <a:p>
            <a:b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</a:br>
            <a: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  <a:t>Peter Grima - Wiring Harness</a:t>
            </a:r>
            <a:endParaRPr lang="en-GB">
              <a:solidFill>
                <a:schemeClr val="bg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9E07B-F354-B55C-8098-D6BDDCABA2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4" y="2246049"/>
            <a:ext cx="5437185" cy="3266357"/>
          </a:xfrm>
        </p:spPr>
        <p:txBody>
          <a:bodyPr vert="horz" lIns="0" tIns="0" rIns="0" bIns="0" rtlCol="0">
            <a:normAutofit/>
          </a:bodyPr>
          <a:lstStyle/>
          <a:p>
            <a:pPr marL="359410" indent="-359410">
              <a:buFont typeface="Arial" panose="05020102010507070707" pitchFamily="18" charset="2"/>
              <a:buChar char="•"/>
            </a:pPr>
            <a:r>
              <a:rPr lang="en-US">
                <a:solidFill>
                  <a:schemeClr val="tx2"/>
                </a:solidFill>
                <a:ea typeface="Microsoft Sans Serif"/>
                <a:cs typeface="Microsoft Sans Serif"/>
              </a:rPr>
              <a:t>Cell voltage Tap</a:t>
            </a:r>
            <a:endParaRPr lang="en-US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>
              <a:solidFill>
                <a:schemeClr val="tx2"/>
              </a:solidFill>
            </a:endParaRPr>
          </a:p>
          <a:p>
            <a:pPr marL="359410" indent="-359410">
              <a:buFont typeface="Arial" panose="05020102010507070707" pitchFamily="18" charset="2"/>
              <a:buChar char="•"/>
            </a:pPr>
            <a:r>
              <a:rPr lang="en-US">
                <a:solidFill>
                  <a:schemeClr val="tx2"/>
                </a:solidFill>
                <a:ea typeface="Microsoft Sans Serif"/>
                <a:cs typeface="Microsoft Sans Serif"/>
              </a:rPr>
              <a:t>Total Pack Voltage</a:t>
            </a:r>
          </a:p>
          <a:p>
            <a:pPr marL="359410" indent="-359410">
              <a:buFont typeface="Arial" panose="05020102010507070707" pitchFamily="18" charset="2"/>
              <a:buChar char="•"/>
            </a:pPr>
            <a:endParaRPr lang="en-US">
              <a:solidFill>
                <a:schemeClr val="tx2"/>
              </a:solidFill>
              <a:ea typeface="Microsoft Sans Serif"/>
              <a:cs typeface="Microsoft Sans Serif"/>
            </a:endParaRPr>
          </a:p>
          <a:p>
            <a:pPr marL="359410" indent="-359410">
              <a:buFont typeface="Arial" panose="05020102010507070707" pitchFamily="18" charset="2"/>
              <a:buChar char="•"/>
            </a:pPr>
            <a:r>
              <a:rPr lang="en-US">
                <a:solidFill>
                  <a:schemeClr val="tx2"/>
                </a:solidFill>
                <a:ea typeface="Microsoft Sans Serif"/>
                <a:cs typeface="Microsoft Sans Serif"/>
              </a:rPr>
              <a:t>Main I/O </a:t>
            </a:r>
            <a:endParaRPr lang="en-US">
              <a:solidFill>
                <a:schemeClr val="tx2"/>
              </a:solidFill>
            </a:endParaRPr>
          </a:p>
          <a:p>
            <a:pPr marL="359410" indent="-359410">
              <a:buFont typeface="Arial" panose="05020102010507070707" pitchFamily="18" charset="2"/>
              <a:buChar char="•"/>
            </a:pPr>
            <a:endParaRPr lang="en-US">
              <a:solidFill>
                <a:schemeClr val="tx2"/>
              </a:solidFill>
              <a:ea typeface="Microsoft Sans Serif"/>
              <a:cs typeface="Microsoft Sans Serif"/>
            </a:endParaRPr>
          </a:p>
          <a:p>
            <a:pPr marL="359410" indent="-359410">
              <a:buFont typeface="Arial" panose="05020102010507070707" pitchFamily="18" charset="2"/>
              <a:buChar char="•"/>
            </a:pPr>
            <a:r>
              <a:rPr lang="en-US">
                <a:solidFill>
                  <a:schemeClr val="tx2"/>
                </a:solidFill>
                <a:ea typeface="Microsoft Sans Serif"/>
                <a:cs typeface="Microsoft Sans Serif"/>
              </a:rPr>
              <a:t>Current / Thermistor </a:t>
            </a:r>
          </a:p>
        </p:txBody>
      </p:sp>
      <p:pic>
        <p:nvPicPr>
          <p:cNvPr id="8" name="Picture 7" descr="Main - Remote Kit Orion 2">
            <a:extLst>
              <a:ext uri="{FF2B5EF4-FFF2-40B4-BE49-F238E27FC236}">
                <a16:creationId xmlns:a16="http://schemas.microsoft.com/office/drawing/2014/main" id="{F72B3391-E6B5-6D35-B567-6BDB173CCA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058" r="-2" b="-2"/>
          <a:stretch/>
        </p:blipFill>
        <p:spPr>
          <a:xfrm>
            <a:off x="6015567" y="6"/>
            <a:ext cx="2885934" cy="2976027"/>
          </a:xfrm>
          <a:custGeom>
            <a:avLst/>
            <a:gdLst/>
            <a:ahLst/>
            <a:cxnLst/>
            <a:rect l="l" t="t" r="r" b="b"/>
            <a:pathLst>
              <a:path w="2938850" h="2997194">
                <a:moveTo>
                  <a:pt x="0" y="0"/>
                </a:moveTo>
                <a:lnTo>
                  <a:pt x="2938850" y="0"/>
                </a:lnTo>
                <a:lnTo>
                  <a:pt x="2938850" y="2997194"/>
                </a:lnTo>
                <a:lnTo>
                  <a:pt x="0" y="2997194"/>
                </a:lnTo>
                <a:close/>
              </a:path>
            </a:pathLst>
          </a:custGeom>
        </p:spPr>
      </p:pic>
      <p:pic>
        <p:nvPicPr>
          <p:cNvPr id="6" name="Picture 5" descr="Several different colored wires&#10;&#10;Description automatically generated">
            <a:extLst>
              <a:ext uri="{FF2B5EF4-FFF2-40B4-BE49-F238E27FC236}">
                <a16:creationId xmlns:a16="http://schemas.microsoft.com/office/drawing/2014/main" id="{A5C80B28-3694-8AE7-1CAA-AC5894836D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802" r="-267" b="157"/>
          <a:stretch/>
        </p:blipFill>
        <p:spPr>
          <a:xfrm>
            <a:off x="8902700" y="63506"/>
            <a:ext cx="3290076" cy="2442243"/>
          </a:xfrm>
          <a:custGeom>
            <a:avLst/>
            <a:gdLst/>
            <a:ahLst/>
            <a:cxnLst/>
            <a:rect l="l" t="t" r="r" b="b"/>
            <a:pathLst>
              <a:path w="2940050" h="2997194">
                <a:moveTo>
                  <a:pt x="0" y="0"/>
                </a:moveTo>
                <a:lnTo>
                  <a:pt x="2940050" y="0"/>
                </a:lnTo>
                <a:lnTo>
                  <a:pt x="2940050" y="2997194"/>
                </a:lnTo>
                <a:lnTo>
                  <a:pt x="0" y="2997194"/>
                </a:lnTo>
                <a:close/>
              </a:path>
            </a:pathLst>
          </a:cu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8BF7DC03-6312-4C38-B866-8A8FC2FDD5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5957997"/>
            <a:ext cx="12191999" cy="900001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oiled black tube with orange and yellow wires&#10;&#10;Description automatically generated">
            <a:extLst>
              <a:ext uri="{FF2B5EF4-FFF2-40B4-BE49-F238E27FC236}">
                <a16:creationId xmlns:a16="http://schemas.microsoft.com/office/drawing/2014/main" id="{2BBDDB78-0211-08C5-AA4B-2F62D0C8D35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299" r="-2" b="24374"/>
          <a:stretch/>
        </p:blipFill>
        <p:spPr>
          <a:xfrm>
            <a:off x="6310702" y="2997202"/>
            <a:ext cx="5881297" cy="2959836"/>
          </a:xfrm>
          <a:custGeom>
            <a:avLst/>
            <a:gdLst/>
            <a:ahLst/>
            <a:cxnLst/>
            <a:rect l="l" t="t" r="r" b="b"/>
            <a:pathLst>
              <a:path w="5881297" h="2959836">
                <a:moveTo>
                  <a:pt x="0" y="0"/>
                </a:moveTo>
                <a:lnTo>
                  <a:pt x="5881297" y="0"/>
                </a:lnTo>
                <a:lnTo>
                  <a:pt x="5881297" y="2959836"/>
                </a:lnTo>
                <a:lnTo>
                  <a:pt x="0" y="2959836"/>
                </a:lnTo>
                <a:close/>
              </a:path>
            </a:pathLst>
          </a:cu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ED0FD8F5-DAFE-47D5-852B-7128F7244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11871" y="2997200"/>
            <a:ext cx="5880129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D09816D-C6EA-486B-8DBF-23DF50DC3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11901" y="0"/>
            <a:ext cx="0" cy="5957038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128D9B51-30FA-4114-9342-CFFFA0DA9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250750" y="6"/>
            <a:ext cx="0" cy="29988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2DE1B176-45A8-43D4-BC6C-0F26FEC02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222AE362-3FF1-6D1E-43F1-35B75F4D99F4}"/>
              </a:ext>
            </a:extLst>
          </p:cNvPr>
          <p:cNvSpPr txBox="1"/>
          <p:nvPr/>
        </p:nvSpPr>
        <p:spPr>
          <a:xfrm>
            <a:off x="9783233" y="2512483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>
                <a:solidFill>
                  <a:srgbClr val="000000"/>
                </a:solidFill>
                <a:latin typeface="Calibri"/>
              </a:rPr>
              <a:t>(</a:t>
            </a:r>
            <a:r>
              <a:rPr lang="en-GB" sz="1000" u="sng">
                <a:solidFill>
                  <a:srgbClr val="000000"/>
                </a:solidFill>
                <a:latin typeface="Calibri"/>
                <a:cs typeface="Segoe U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Pre-wired Harnesses | Orion Li-Ion Battery Management System (orionbms.com)</a:t>
            </a:r>
            <a:r>
              <a:rPr lang="en-GB" sz="1000">
                <a:solidFill>
                  <a:srgbClr val="000000"/>
                </a:solidFill>
                <a:latin typeface="Calibri"/>
              </a:rPr>
              <a:t>)</a:t>
            </a: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FA58B1-CF08-B27B-F0E8-6A65ECE99572}"/>
              </a:ext>
            </a:extLst>
          </p:cNvPr>
          <p:cNvSpPr txBox="1"/>
          <p:nvPr/>
        </p:nvSpPr>
        <p:spPr>
          <a:xfrm>
            <a:off x="6015567" y="67733"/>
            <a:ext cx="2743200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u="sng">
                <a:solidFill>
                  <a:srgbClr val="24393F"/>
                </a:solidFill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Main - Remote Kit Orion 2 (evshop.eu)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F0AAC6-0FB1-D075-134E-B29F9E81564A}"/>
              </a:ext>
            </a:extLst>
          </p:cNvPr>
          <p:cNvSpPr txBox="1"/>
          <p:nvPr/>
        </p:nvSpPr>
        <p:spPr>
          <a:xfrm>
            <a:off x="6311900" y="5623983"/>
            <a:ext cx="6098116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u="sng">
                <a:solidFill>
                  <a:srgbClr val="24393F"/>
                </a:solidFill>
              </a:rPr>
              <a:t>https://shop.fellten.com/shop/orion-2-bms-cell-tap-wiring-harness-13907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1017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E96F1EFB-E19E-4237-BAD7-05E619DA4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63E31EF-5632-47DF-BEBD-B23E451C0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958"/>
            <a:ext cx="6310698" cy="180911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BF7DC03-6312-4C38-B866-8A8FC2FDD5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5957997"/>
            <a:ext cx="12191999" cy="900001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2DE1B176-45A8-43D4-BC6C-0F26FEC02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D478A13C-F067-410A-A91D-CEBF4263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10699" y="0"/>
            <a:ext cx="0" cy="5975514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B87AD554-C1A4-59AC-70C6-F131742D7CD9}"/>
              </a:ext>
            </a:extLst>
          </p:cNvPr>
          <p:cNvSpPr/>
          <p:nvPr/>
        </p:nvSpPr>
        <p:spPr>
          <a:xfrm>
            <a:off x="1140" y="1730"/>
            <a:ext cx="12246426" cy="1796142"/>
          </a:xfrm>
          <a:prstGeom prst="rect">
            <a:avLst/>
          </a:prstGeom>
          <a:solidFill>
            <a:srgbClr val="24393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280E07-29A0-3CFA-809B-35C2294DE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057" y="365124"/>
            <a:ext cx="5426074" cy="1073517"/>
          </a:xfrm>
        </p:spPr>
        <p:txBody>
          <a:bodyPr vert="horz" wrap="square" lIns="0" tIns="0" rIns="0" bIns="0" rtlCol="0" anchor="b" anchorCtr="0">
            <a:normAutofit fontScale="90000"/>
          </a:bodyPr>
          <a:lstStyle/>
          <a:p>
            <a:r>
              <a:rPr lang="en-US">
                <a:solidFill>
                  <a:schemeClr val="bg2"/>
                </a:solidFill>
                <a:ea typeface="Microsoft Sans Serif"/>
                <a:cs typeface="Microsoft Sans Serif"/>
              </a:rPr>
              <a:t>Peter Grima - Display</a:t>
            </a:r>
            <a:endParaRPr lang="en-US">
              <a:solidFill>
                <a:schemeClr val="bg2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0680B6E-EEBD-1653-4897-BDDFD30CB2C5}"/>
              </a:ext>
            </a:extLst>
          </p:cNvPr>
          <p:cNvSpPr/>
          <p:nvPr/>
        </p:nvSpPr>
        <p:spPr>
          <a:xfrm>
            <a:off x="-21" y="1783707"/>
            <a:ext cx="12205367" cy="4211053"/>
          </a:xfrm>
          <a:prstGeom prst="rect">
            <a:avLst/>
          </a:prstGeom>
          <a:solidFill>
            <a:srgbClr val="E8E8E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F82EB2-DDB9-AFBF-7A48-6B93F0527233}"/>
              </a:ext>
            </a:extLst>
          </p:cNvPr>
          <p:cNvSpPr txBox="1"/>
          <p:nvPr/>
        </p:nvSpPr>
        <p:spPr>
          <a:xfrm>
            <a:off x="442914" y="2441992"/>
            <a:ext cx="3216500" cy="3266357"/>
          </a:xfrm>
          <a:prstGeom prst="rect">
            <a:avLst/>
          </a:prstGeom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0000"/>
              </a:lnSpc>
              <a:spcBef>
                <a:spcPts val="800"/>
              </a:spcBef>
              <a:buSzPct val="70000"/>
            </a:pPr>
            <a:r>
              <a:rPr lang="en-US" sz="2400">
                <a:solidFill>
                  <a:schemeClr val="tx2"/>
                </a:solidFill>
                <a:ea typeface="Microsoft Sans Serif"/>
                <a:cs typeface="Microsoft Sans Serif"/>
              </a:rPr>
              <a:t>Data Logging Display</a:t>
            </a:r>
          </a:p>
          <a:p>
            <a:pPr marL="285750" indent="-285750">
              <a:lnSpc>
                <a:spcPct val="110000"/>
              </a:lnSpc>
              <a:spcBef>
                <a:spcPts val="800"/>
              </a:spcBef>
              <a:buSzPct val="70000"/>
              <a:buFont typeface="Arial"/>
              <a:buChar char="•"/>
            </a:pPr>
            <a:endParaRPr lang="en-US" sz="2400">
              <a:solidFill>
                <a:schemeClr val="tx2"/>
              </a:solidFill>
              <a:ea typeface="Microsoft Sans Serif"/>
              <a:cs typeface="Microsoft Sans Serif"/>
            </a:endParaRPr>
          </a:p>
          <a:p>
            <a:pPr marL="342900" indent="-342900">
              <a:lnSpc>
                <a:spcPct val="110000"/>
              </a:lnSpc>
              <a:spcBef>
                <a:spcPts val="800"/>
              </a:spcBef>
              <a:buSzPct val="70000"/>
              <a:buFont typeface="Arial"/>
              <a:buChar char="•"/>
            </a:pPr>
            <a:r>
              <a:rPr lang="en-US" sz="2400">
                <a:solidFill>
                  <a:schemeClr val="tx2"/>
                </a:solidFill>
                <a:ea typeface="Microsoft Sans Serif"/>
                <a:cs typeface="Microsoft Sans Serif"/>
              </a:rPr>
              <a:t>State of Charge</a:t>
            </a:r>
          </a:p>
          <a:p>
            <a:pPr marL="342900" indent="-342900">
              <a:lnSpc>
                <a:spcPct val="110000"/>
              </a:lnSpc>
              <a:spcBef>
                <a:spcPts val="800"/>
              </a:spcBef>
              <a:buSzPct val="70000"/>
              <a:buFont typeface="Arial"/>
              <a:buChar char="•"/>
            </a:pPr>
            <a:endParaRPr lang="en-US" sz="2400">
              <a:solidFill>
                <a:schemeClr val="tx2"/>
              </a:solidFill>
              <a:ea typeface="Microsoft Sans Serif"/>
              <a:cs typeface="Microsoft Sans Serif"/>
            </a:endParaRPr>
          </a:p>
          <a:p>
            <a:pPr marL="342900" indent="-342900">
              <a:lnSpc>
                <a:spcPct val="110000"/>
              </a:lnSpc>
              <a:spcBef>
                <a:spcPts val="800"/>
              </a:spcBef>
              <a:buSzPct val="70000"/>
              <a:buFont typeface="Arial"/>
              <a:buChar char="•"/>
            </a:pPr>
            <a:r>
              <a:rPr lang="en-US" sz="2400">
                <a:solidFill>
                  <a:schemeClr val="tx2"/>
                </a:solidFill>
                <a:ea typeface="Microsoft Sans Serif"/>
                <a:cs typeface="Microsoft Sans Serif"/>
              </a:rPr>
              <a:t>Limited Power Indicator</a:t>
            </a:r>
            <a:r>
              <a:rPr lang="en-US" sz="2000">
                <a:solidFill>
                  <a:schemeClr val="tx2"/>
                </a:solidFill>
                <a:ea typeface="Microsoft Sans Serif"/>
                <a:cs typeface="Microsoft Sans Serif"/>
              </a:rPr>
              <a:t> </a:t>
            </a:r>
          </a:p>
          <a:p>
            <a:pPr marL="285750" indent="-285750">
              <a:lnSpc>
                <a:spcPct val="110000"/>
              </a:lnSpc>
              <a:spcBef>
                <a:spcPts val="800"/>
              </a:spcBef>
              <a:buSzPct val="70000"/>
              <a:buFont typeface="Arial"/>
              <a:buChar char="•"/>
            </a:pPr>
            <a:endParaRPr lang="en-US" sz="2000">
              <a:solidFill>
                <a:schemeClr val="tx2"/>
              </a:solidFill>
              <a:ea typeface="Microsoft Sans Serif"/>
              <a:cs typeface="Microsoft Sans Serif"/>
            </a:endParaRPr>
          </a:p>
          <a:p>
            <a:pPr marL="285750" indent="-285750">
              <a:lnSpc>
                <a:spcPct val="110000"/>
              </a:lnSpc>
              <a:spcBef>
                <a:spcPts val="800"/>
              </a:spcBef>
              <a:buSzPct val="70000"/>
              <a:buFont typeface="Arial"/>
              <a:buChar char="•"/>
            </a:pPr>
            <a:endParaRPr lang="en-US" sz="2000">
              <a:solidFill>
                <a:schemeClr val="tx2"/>
              </a:solidFill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 marL="342900" indent="-342900">
              <a:lnSpc>
                <a:spcPct val="110000"/>
              </a:lnSpc>
              <a:spcBef>
                <a:spcPts val="800"/>
              </a:spcBef>
              <a:buSzPct val="70000"/>
              <a:buFont typeface="Arial" panose="05020102010507070707" pitchFamily="18" charset="2"/>
              <a:buChar char="•"/>
            </a:pPr>
            <a:endParaRPr lang="en-US" sz="1500">
              <a:solidFill>
                <a:schemeClr val="tx2"/>
              </a:solidFill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  <a:p>
            <a:pPr>
              <a:lnSpc>
                <a:spcPct val="110000"/>
              </a:lnSpc>
              <a:spcBef>
                <a:spcPts val="800"/>
              </a:spcBef>
              <a:buSzPct val="70000"/>
            </a:pPr>
            <a:endParaRPr lang="en-US" sz="1500">
              <a:solidFill>
                <a:schemeClr val="tx2"/>
              </a:solidFill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B82B19-D655-B439-AE7C-A0464E5BB006}"/>
              </a:ext>
            </a:extLst>
          </p:cNvPr>
          <p:cNvSpPr txBox="1"/>
          <p:nvPr/>
        </p:nvSpPr>
        <p:spPr>
          <a:xfrm>
            <a:off x="3410840" y="3427540"/>
            <a:ext cx="3567324" cy="14887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110000"/>
              </a:lnSpc>
              <a:spcBef>
                <a:spcPts val="800"/>
              </a:spcBef>
              <a:buFont typeface="Arial,Sans-Serif"/>
              <a:buChar char="•"/>
            </a:pPr>
            <a:r>
              <a:rPr lang="en-US" sz="2400">
                <a:solidFill>
                  <a:schemeClr val="tx2"/>
                </a:solidFill>
              </a:rPr>
              <a:t>Malfunction Indicator </a:t>
            </a:r>
          </a:p>
          <a:p>
            <a:pPr marL="285750" indent="-285750">
              <a:lnSpc>
                <a:spcPct val="110000"/>
              </a:lnSpc>
              <a:spcBef>
                <a:spcPts val="800"/>
              </a:spcBef>
              <a:buFont typeface="Arial,Sans-Serif"/>
              <a:buChar char="•"/>
            </a:pPr>
            <a:endParaRPr lang="en-US" sz="2400"/>
          </a:p>
          <a:p>
            <a:pPr marL="285750" indent="-285750">
              <a:lnSpc>
                <a:spcPct val="110000"/>
              </a:lnSpc>
              <a:spcBef>
                <a:spcPts val="800"/>
              </a:spcBef>
              <a:buFont typeface="Arial,Sans-Serif"/>
              <a:buChar char="•"/>
            </a:pPr>
            <a:r>
              <a:rPr lang="en-US" sz="2400">
                <a:solidFill>
                  <a:schemeClr val="tx2"/>
                </a:solidFill>
              </a:rPr>
              <a:t>Data Logging</a:t>
            </a:r>
            <a:endParaRPr lang="en-GB" sz="2400">
              <a:solidFill>
                <a:schemeClr val="tx2"/>
              </a:solidFill>
            </a:endParaRPr>
          </a:p>
        </p:txBody>
      </p:sp>
      <p:pic>
        <p:nvPicPr>
          <p:cNvPr id="4" name="Content Placeholder 3" descr="A black box with a white and blue label&#10;&#10;Description automatically generated">
            <a:extLst>
              <a:ext uri="{FF2B5EF4-FFF2-40B4-BE49-F238E27FC236}">
                <a16:creationId xmlns:a16="http://schemas.microsoft.com/office/drawing/2014/main" id="{68AC90E5-C9A6-48B8-892C-EC63C1F2E9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06645" y="1953196"/>
            <a:ext cx="4977696" cy="3553842"/>
          </a:xfrm>
          <a:custGeom>
            <a:avLst/>
            <a:gdLst/>
            <a:ahLst/>
            <a:cxnLst/>
            <a:rect l="l" t="t" r="r" b="b"/>
            <a:pathLst>
              <a:path w="5880100" h="5957994">
                <a:moveTo>
                  <a:pt x="0" y="0"/>
                </a:moveTo>
                <a:lnTo>
                  <a:pt x="5880100" y="0"/>
                </a:lnTo>
                <a:lnTo>
                  <a:pt x="5880100" y="5957994"/>
                </a:lnTo>
                <a:lnTo>
                  <a:pt x="0" y="595799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EF975C0-12B5-A51F-5EB2-42A86C7E57B3}"/>
              </a:ext>
            </a:extLst>
          </p:cNvPr>
          <p:cNvSpPr txBox="1"/>
          <p:nvPr/>
        </p:nvSpPr>
        <p:spPr>
          <a:xfrm>
            <a:off x="8481484" y="5444066"/>
            <a:ext cx="4140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u="sng">
                <a:solidFill>
                  <a:srgbClr val="000000"/>
                </a:solidFill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Data Logging Display | Orion Li-Ion Battery Management System (orionbms.com)</a:t>
            </a:r>
            <a:endParaRPr lang="en-GB" u="sn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978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02E7D-54E7-A978-F316-29559DEEC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311" y="2256518"/>
            <a:ext cx="8718777" cy="2353129"/>
          </a:xfrm>
        </p:spPr>
        <p:txBody>
          <a:bodyPr vert="horz" lIns="0" tIns="0" rIns="0" bIns="0" rtlCol="0" anchor="t">
            <a:noAutofit/>
          </a:bodyPr>
          <a:lstStyle/>
          <a:p>
            <a:pPr marL="359410" indent="-359410">
              <a:buFont typeface="Arial" panose="05020102010507070707" pitchFamily="18" charset="2"/>
              <a:buChar char="•"/>
            </a:pPr>
            <a:r>
              <a:rPr lang="en-GB" sz="2400">
                <a:solidFill>
                  <a:srgbClr val="24393F">
                    <a:alpha val="77000"/>
                  </a:srgbClr>
                </a:solidFill>
                <a:ea typeface="Microsoft Sans Serif"/>
                <a:cs typeface="Microsoft Sans Serif"/>
              </a:rPr>
              <a:t>    Further investigation into new BMS idea.</a:t>
            </a:r>
          </a:p>
          <a:p>
            <a:pPr marL="359410" indent="-359410">
              <a:buFont typeface="Arial" panose="05020102010507070707" pitchFamily="18" charset="2"/>
              <a:buChar char="•"/>
            </a:pPr>
            <a:endParaRPr lang="en-GB" sz="2400">
              <a:solidFill>
                <a:srgbClr val="24393F">
                  <a:alpha val="77000"/>
                </a:srgbClr>
              </a:solidFill>
              <a:ea typeface="Microsoft Sans Serif"/>
              <a:cs typeface="Microsoft Sans Serif"/>
            </a:endParaRPr>
          </a:p>
          <a:p>
            <a:pPr marL="359410" indent="-359410">
              <a:buFont typeface="Arial" panose="05020102010507070707" pitchFamily="18" charset="2"/>
              <a:buChar char="•"/>
            </a:pPr>
            <a:r>
              <a:rPr lang="en-GB" sz="2400">
                <a:solidFill>
                  <a:srgbClr val="24393F">
                    <a:alpha val="77000"/>
                  </a:srgbClr>
                </a:solidFill>
                <a:ea typeface="Microsoft Sans Serif"/>
                <a:cs typeface="Microsoft Sans Serif"/>
              </a:rPr>
              <a:t>    Install Wiring </a:t>
            </a:r>
            <a:endParaRPr lang="en-GB" sz="2400">
              <a:solidFill>
                <a:srgbClr val="24393F">
                  <a:alpha val="77000"/>
                </a:srgbClr>
              </a:solidFill>
            </a:endParaRPr>
          </a:p>
          <a:p>
            <a:pPr marL="359410" indent="-359410">
              <a:buFont typeface="Arial" panose="05020102010507070707" pitchFamily="18" charset="2"/>
              <a:buChar char="•"/>
            </a:pPr>
            <a:endParaRPr lang="en-GB" sz="2400">
              <a:solidFill>
                <a:srgbClr val="24393F">
                  <a:alpha val="77000"/>
                </a:srgbClr>
              </a:solidFill>
              <a:ea typeface="Microsoft Sans Serif"/>
              <a:cs typeface="Microsoft Sans Serif"/>
            </a:endParaRPr>
          </a:p>
          <a:p>
            <a:pPr marL="359410" indent="-359410">
              <a:buFont typeface="Arial" panose="05020102010507070707" pitchFamily="18" charset="2"/>
              <a:buChar char="•"/>
            </a:pPr>
            <a:r>
              <a:rPr lang="en-GB" sz="2400">
                <a:solidFill>
                  <a:srgbClr val="24393F">
                    <a:alpha val="77000"/>
                  </a:srgbClr>
                </a:solidFill>
                <a:ea typeface="Microsoft Sans Serif"/>
                <a:cs typeface="Microsoft Sans Serif"/>
              </a:rPr>
              <a:t>    Learn how to use CANBUS</a:t>
            </a:r>
            <a:endParaRPr lang="en-GB" sz="2400">
              <a:solidFill>
                <a:srgbClr val="24393F">
                  <a:alpha val="77000"/>
                </a:srgbClr>
              </a:solidFill>
            </a:endParaRPr>
          </a:p>
          <a:p>
            <a:pPr marL="0" indent="0">
              <a:buNone/>
            </a:pPr>
            <a:r>
              <a:rPr lang="en-GB" sz="2400">
                <a:solidFill>
                  <a:srgbClr val="24393F">
                    <a:alpha val="77000"/>
                  </a:srgbClr>
                </a:solidFill>
                <a:ea typeface="Microsoft Sans Serif"/>
                <a:cs typeface="Microsoft Sans Serif"/>
              </a:rPr>
              <a:t>     </a:t>
            </a:r>
          </a:p>
          <a:p>
            <a:pPr marL="359410" indent="-359410">
              <a:buFont typeface="Arial" panose="05020102010507070707" pitchFamily="18" charset="2"/>
              <a:buChar char="•"/>
            </a:pPr>
            <a:r>
              <a:rPr lang="en-GB" sz="2400">
                <a:solidFill>
                  <a:srgbClr val="24393F">
                    <a:alpha val="77000"/>
                  </a:srgbClr>
                </a:solidFill>
                <a:ea typeface="Microsoft Sans Serif"/>
                <a:cs typeface="Microsoft Sans Serif"/>
              </a:rPr>
              <a:t>    Programme BMS </a:t>
            </a:r>
            <a:endParaRPr lang="en-GB" sz="2400">
              <a:solidFill>
                <a:srgbClr val="24393F">
                  <a:alpha val="77000"/>
                </a:srgbClr>
              </a:solidFill>
            </a:endParaRPr>
          </a:p>
          <a:p>
            <a:pPr marL="0" indent="0">
              <a:buNone/>
            </a:pPr>
            <a:endParaRPr lang="en-GB" sz="2400">
              <a:solidFill>
                <a:srgbClr val="24393F">
                  <a:alpha val="77000"/>
                </a:srgbClr>
              </a:solidFill>
              <a:ea typeface="Microsoft Sans Serif"/>
              <a:cs typeface="Microsoft Sans Serif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0F930B-CBBA-A64F-28A4-FF29C4C9EAC0}"/>
              </a:ext>
            </a:extLst>
          </p:cNvPr>
          <p:cNvSpPr/>
          <p:nvPr/>
        </p:nvSpPr>
        <p:spPr>
          <a:xfrm>
            <a:off x="12026" y="1730"/>
            <a:ext cx="12235540" cy="1796142"/>
          </a:xfrm>
          <a:prstGeom prst="rect">
            <a:avLst/>
          </a:prstGeom>
          <a:solidFill>
            <a:srgbClr val="24393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B87558-BBC8-DA1A-84C4-3048E3FC3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568" y="448582"/>
            <a:ext cx="10406063" cy="1263423"/>
          </a:xfrm>
        </p:spPr>
        <p:txBody>
          <a:bodyPr/>
          <a:lstStyle/>
          <a:p>
            <a:r>
              <a:rPr lang="en-GB">
                <a:solidFill>
                  <a:schemeClr val="bg2">
                    <a:lumMod val="90000"/>
                  </a:schemeClr>
                </a:solidFill>
                <a:ea typeface="Microsoft Sans Serif"/>
                <a:cs typeface="Microsoft Sans Serif"/>
              </a:rPr>
              <a:t>Peter Grima - Moving Forward</a:t>
            </a:r>
            <a:endParaRPr lang="en-GB">
              <a:solidFill>
                <a:schemeClr val="bg2">
                  <a:lumMod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2479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A596E2-5C04-03B9-A6ED-019424B49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27EBE9F-C174-867F-3806-B5B6AC01B6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 </a:t>
            </a: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77F8EA-916A-8B60-25B6-F4038C038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C0B403D-7F42-D0C4-7771-2E03DE51A0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5C89CE-5992-540C-50AD-213218E84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577" y="119284"/>
            <a:ext cx="4184959" cy="763006"/>
          </a:xfrm>
        </p:spPr>
        <p:txBody>
          <a:bodyPr>
            <a:normAutofit/>
          </a:bodyPr>
          <a:lstStyle/>
          <a:p>
            <a:r>
              <a:rPr lang="en-GB" sz="2400">
                <a:solidFill>
                  <a:schemeClr val="bg2"/>
                </a:solidFill>
                <a:ea typeface="+mj-lt"/>
                <a:cs typeface="+mj-lt"/>
              </a:rPr>
              <a:t>Ross Burnside - 2110614</a:t>
            </a:r>
            <a:br>
              <a:rPr lang="en-GB" sz="2400">
                <a:ea typeface="+mj-lt"/>
                <a:cs typeface="+mj-lt"/>
              </a:rPr>
            </a:br>
            <a:r>
              <a:rPr lang="en-GB" sz="2400">
                <a:solidFill>
                  <a:schemeClr val="bg2"/>
                </a:solidFill>
                <a:ea typeface="+mj-lt"/>
                <a:cs typeface="+mj-lt"/>
              </a:rPr>
              <a:t> </a:t>
            </a:r>
            <a:r>
              <a:rPr lang="en-GB" sz="1800" i="1">
                <a:solidFill>
                  <a:schemeClr val="bg2"/>
                </a:solidFill>
                <a:ea typeface="+mj-lt"/>
                <a:cs typeface="+mj-lt"/>
              </a:rPr>
              <a:t>Mobile Charging</a:t>
            </a:r>
            <a:endParaRPr lang="en-US" sz="1800">
              <a:solidFill>
                <a:schemeClr val="bg2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44D2D71-3003-D448-6973-815D074E64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6CDEE07-FCCA-291D-5D85-E6BE0DE3BE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8800" y="3639600"/>
            <a:ext cx="112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The inside of a car&#10;&#10;Description automatically generated">
            <a:extLst>
              <a:ext uri="{FF2B5EF4-FFF2-40B4-BE49-F238E27FC236}">
                <a16:creationId xmlns:a16="http://schemas.microsoft.com/office/drawing/2014/main" id="{C89E4079-9C63-4EC3-D1D9-44315A0772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92" t="8793" r="2994" b="3681"/>
          <a:stretch/>
        </p:blipFill>
        <p:spPr>
          <a:xfrm>
            <a:off x="9215546" y="2078954"/>
            <a:ext cx="2972212" cy="4115536"/>
          </a:xfrm>
          <a:prstGeom prst="rect">
            <a:avLst/>
          </a:prstGeom>
        </p:spPr>
      </p:pic>
      <p:pic>
        <p:nvPicPr>
          <p:cNvPr id="7" name="Picture 6" descr="A diagram of a car battery&#10;&#10;Description automatically generated">
            <a:extLst>
              <a:ext uri="{FF2B5EF4-FFF2-40B4-BE49-F238E27FC236}">
                <a16:creationId xmlns:a16="http://schemas.microsoft.com/office/drawing/2014/main" id="{20EF8F16-1D66-B4BB-E242-CBACD53854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0079" y="4506501"/>
            <a:ext cx="3167638" cy="1688472"/>
          </a:xfrm>
          <a:prstGeom prst="rect">
            <a:avLst/>
          </a:prstGeom>
        </p:spPr>
      </p:pic>
      <p:pic>
        <p:nvPicPr>
          <p:cNvPr id="9" name="Picture 8" descr="A close-up of a battery&#10;&#10;Description automatically generated">
            <a:extLst>
              <a:ext uri="{FF2B5EF4-FFF2-40B4-BE49-F238E27FC236}">
                <a16:creationId xmlns:a16="http://schemas.microsoft.com/office/drawing/2014/main" id="{E37D8CE0-B7F3-CB8C-D5E5-F0D25193B0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3509" y="2073749"/>
            <a:ext cx="3148652" cy="170966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F07ED2B-57AB-6A5D-1949-A041F3D9F5E4}"/>
              </a:ext>
            </a:extLst>
          </p:cNvPr>
          <p:cNvSpPr txBox="1"/>
          <p:nvPr/>
        </p:nvSpPr>
        <p:spPr>
          <a:xfrm>
            <a:off x="5281684" y="61415"/>
            <a:ext cx="6905766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solidFill>
                  <a:schemeClr val="bg1"/>
                </a:solidFill>
                <a:latin typeface="Neue Haas Grotesk Text Pro"/>
                <a:cs typeface="Times New Roman"/>
              </a:rPr>
              <a:t>The availability of a Jaguar I-Pace vehicle battery and integral operating systems enabled a foundation for trolley development and a basis for unit dimensions, consisting of:</a:t>
            </a:r>
          </a:p>
          <a:p>
            <a:endParaRPr lang="en-US" sz="1200">
              <a:solidFill>
                <a:schemeClr val="bg1"/>
              </a:solidFill>
              <a:latin typeface="Neue Haas Grotesk Text Pro"/>
              <a:cs typeface="Times New Roman"/>
            </a:endParaRPr>
          </a:p>
          <a:p>
            <a:pPr>
              <a:buChar char="-"/>
            </a:pPr>
            <a:r>
              <a:rPr lang="en-US" sz="1200">
                <a:solidFill>
                  <a:schemeClr val="bg1"/>
                </a:solidFill>
                <a:latin typeface="Neue Haas Grotesk Text Pro"/>
                <a:cs typeface="Times New Roman"/>
              </a:rPr>
              <a:t>Wiring, Cooling, and Charging systems present in the vehicle.</a:t>
            </a:r>
          </a:p>
          <a:p>
            <a:pPr>
              <a:buChar char="-"/>
            </a:pPr>
            <a:endParaRPr lang="en-US" sz="1200">
              <a:solidFill>
                <a:schemeClr val="bg1"/>
              </a:solidFill>
              <a:latin typeface="Neue Haas Grotesk Text Pro"/>
              <a:cs typeface="Times New Roman"/>
            </a:endParaRPr>
          </a:p>
          <a:p>
            <a:pPr>
              <a:buChar char="-"/>
            </a:pPr>
            <a:r>
              <a:rPr lang="en-US" sz="1200">
                <a:solidFill>
                  <a:schemeClr val="bg1"/>
                </a:solidFill>
                <a:latin typeface="Neue Haas Grotesk Text Pro"/>
                <a:cs typeface="Times New Roman"/>
              </a:rPr>
              <a:t> “</a:t>
            </a:r>
            <a:r>
              <a:rPr lang="en-US" sz="1200" i="1">
                <a:solidFill>
                  <a:schemeClr val="bg1"/>
                </a:solidFill>
                <a:latin typeface="Neue Haas Grotesk Text Pro"/>
                <a:cs typeface="Times New Roman"/>
              </a:rPr>
              <a:t>432 […] Lithium-Ion pouch cells, arranged in 36 modules of 12</a:t>
            </a:r>
            <a:r>
              <a:rPr lang="en-US" sz="1200">
                <a:solidFill>
                  <a:schemeClr val="bg1"/>
                </a:solidFill>
                <a:latin typeface="Neue Haas Grotesk Text Pro"/>
                <a:cs typeface="Times New Roman"/>
              </a:rPr>
              <a:t>” (media.jaguar.com – 2018).</a:t>
            </a:r>
          </a:p>
          <a:p>
            <a:pPr>
              <a:buChar char="-"/>
            </a:pPr>
            <a:endParaRPr lang="en-US" sz="1200">
              <a:solidFill>
                <a:schemeClr val="bg1"/>
              </a:solidFill>
              <a:latin typeface="Neue Haas Grotesk Text Pro"/>
              <a:cs typeface="Times New Roman"/>
            </a:endParaRPr>
          </a:p>
          <a:p>
            <a:pPr>
              <a:buChar char="-"/>
            </a:pPr>
            <a:r>
              <a:rPr lang="en-US" sz="1200">
                <a:solidFill>
                  <a:schemeClr val="bg1"/>
                </a:solidFill>
                <a:latin typeface="Neue Haas Grotesk Text Pro"/>
                <a:cs typeface="Times New Roman"/>
              </a:rPr>
              <a:t> Jaguar’s pledge to “</a:t>
            </a:r>
            <a:r>
              <a:rPr lang="en-US" sz="1200" i="1">
                <a:solidFill>
                  <a:schemeClr val="bg1"/>
                </a:solidFill>
                <a:latin typeface="Neue Haas Grotesk Text Pro"/>
                <a:cs typeface="Times New Roman"/>
              </a:rPr>
              <a:t>prolong the life of I-Pace batteries [using] new recycling partnerships and second-life energy storage trials</a:t>
            </a:r>
            <a:r>
              <a:rPr lang="en-US" sz="1200">
                <a:solidFill>
                  <a:schemeClr val="bg1"/>
                </a:solidFill>
                <a:latin typeface="Neue Haas Grotesk Text Pro"/>
                <a:cs typeface="Times New Roman"/>
              </a:rPr>
              <a:t>” (media.jaguar.com – 2018) </a:t>
            </a:r>
            <a:r>
              <a:rPr lang="en-US" sz="1200" i="1">
                <a:solidFill>
                  <a:schemeClr val="bg1"/>
                </a:solidFill>
                <a:latin typeface="Neue Haas Grotesk Text Pro"/>
                <a:cs typeface="Times New Roman"/>
              </a:rPr>
              <a:t>“for one of the largest energy-storage systems in the UK to harness solar and wind power”</a:t>
            </a:r>
            <a:r>
              <a:rPr lang="en-US" sz="1200">
                <a:solidFill>
                  <a:schemeClr val="bg1"/>
                </a:solidFill>
                <a:latin typeface="Neue Haas Grotesk Text Pro"/>
              </a:rPr>
              <a:t>. </a:t>
            </a:r>
            <a:r>
              <a:rPr lang="en-US" sz="1200">
                <a:solidFill>
                  <a:schemeClr val="bg1"/>
                </a:solidFill>
                <a:latin typeface="Neue Haas Grotesk Text Pro"/>
                <a:cs typeface="Times New Roman"/>
              </a:rPr>
              <a:t>(</a:t>
            </a:r>
            <a:r>
              <a:rPr lang="en-US" sz="1200" err="1">
                <a:solidFill>
                  <a:schemeClr val="bg1"/>
                </a:solidFill>
                <a:latin typeface="Neue Haas Grotesk Text Pro"/>
                <a:cs typeface="Times New Roman"/>
              </a:rPr>
              <a:t>Krivevski</a:t>
            </a:r>
            <a:r>
              <a:rPr lang="en-US" sz="1200">
                <a:solidFill>
                  <a:schemeClr val="bg1"/>
                </a:solidFill>
                <a:latin typeface="Neue Haas Grotesk Text Pro"/>
                <a:cs typeface="Times New Roman"/>
              </a:rPr>
              <a:t>, B. – 2023).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0FC88DBF-2FB6-6792-DCD7-A42489B79245}"/>
              </a:ext>
            </a:extLst>
          </p:cNvPr>
          <p:cNvSpPr txBox="1">
            <a:spLocks/>
          </p:cNvSpPr>
          <p:nvPr/>
        </p:nvSpPr>
        <p:spPr>
          <a:xfrm>
            <a:off x="1019754" y="2261771"/>
            <a:ext cx="4184959" cy="387692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latin typeface="+mj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r>
              <a:rPr lang="en-GB" sz="1800" i="1">
                <a:solidFill>
                  <a:schemeClr val="tx1"/>
                </a:solidFill>
                <a:ea typeface="+mj-lt"/>
                <a:cs typeface="+mj-lt"/>
              </a:rPr>
              <a:t>Jaguar I-Pace Battery Pack Dynamics:</a:t>
            </a:r>
            <a:endParaRPr lang="en-GB" sz="1800" i="1">
              <a:solidFill>
                <a:schemeClr val="tx1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E1B79AA-ECBB-B941-9062-23368914A338}"/>
              </a:ext>
            </a:extLst>
          </p:cNvPr>
          <p:cNvSpPr txBox="1"/>
          <p:nvPr/>
        </p:nvSpPr>
        <p:spPr>
          <a:xfrm>
            <a:off x="959894" y="2870580"/>
            <a:ext cx="4949588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US" sz="1100">
                <a:cs typeface="Times New Roman"/>
              </a:rPr>
              <a:t>Energy Consumption = 90.2kWh	</a:t>
            </a:r>
            <a:r>
              <a:rPr lang="en-US" sz="1100" i="1">
                <a:cs typeface="Times New Roman"/>
              </a:rPr>
              <a:t>(96%=86.592kWh)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Usable Soc Range   = 96 – 2 %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Nominal Voltage    = 388V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Average Capacity    = 232Ah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Instantaneous Power = 321kW (@ 96% SoC) 287kW (@ 50% SoC)</a:t>
            </a:r>
          </a:p>
          <a:p>
            <a:endParaRPr lang="en-US" sz="1100">
              <a:cs typeface="Times New Roman"/>
            </a:endParaRPr>
          </a:p>
          <a:p>
            <a:r>
              <a:rPr lang="en-US" sz="900">
                <a:cs typeface="Times New Roman"/>
              </a:rPr>
              <a:t>--------------------------------------------------------------------------------------------------------------</a:t>
            </a:r>
          </a:p>
          <a:p>
            <a:endParaRPr lang="en-US" sz="900">
              <a:cs typeface="Times New Roman"/>
            </a:endParaRPr>
          </a:p>
          <a:p>
            <a:pPr>
              <a:buChar char="•"/>
            </a:pPr>
            <a:r>
              <a:rPr lang="en-US" sz="1100">
                <a:cs typeface="Times New Roman"/>
              </a:rPr>
              <a:t>Continuous Power   = 110kW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Mass         = 606kg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Unit Dimensions    = (2280*1474*300)mm  	( </a:t>
            </a:r>
            <a:r>
              <a:rPr lang="en-US" sz="1100" i="1">
                <a:cs typeface="Times New Roman"/>
              </a:rPr>
              <a:t>l  × w  × h )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Configuration      = 108S 4P</a:t>
            </a:r>
          </a:p>
          <a:p>
            <a:endParaRPr lang="en-US" sz="1100">
              <a:cs typeface="Times New Roman"/>
            </a:endParaRPr>
          </a:p>
          <a:p>
            <a:r>
              <a:rPr lang="en-US" sz="1100">
                <a:cs typeface="Times New Roman"/>
              </a:rPr>
              <a:t>------------------------------------------------------------------------------------------</a:t>
            </a:r>
          </a:p>
          <a:p>
            <a:endParaRPr lang="en-US" sz="1100">
              <a:cs typeface="Times New Roman"/>
            </a:endParaRPr>
          </a:p>
          <a:p>
            <a:pPr>
              <a:buChar char="•"/>
            </a:pPr>
            <a:r>
              <a:rPr lang="en-US" sz="1100">
                <a:cs typeface="Times New Roman"/>
              </a:rPr>
              <a:t>Coolant Type      = Ethylene Glycol 	</a:t>
            </a:r>
            <a:r>
              <a:rPr lang="en-US" sz="1100" i="1">
                <a:cs typeface="Times New Roman"/>
              </a:rPr>
              <a:t>(C2H6O2)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Coolant Temperature.  = 11˚C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Coolant Pump        = Electric, 12V system operated.</a:t>
            </a:r>
          </a:p>
          <a:p>
            <a:pPr>
              <a:buChar char="•"/>
            </a:pPr>
            <a:r>
              <a:rPr lang="en-US" sz="1100">
                <a:cs typeface="Times New Roman"/>
              </a:rPr>
              <a:t>Charge Type       = Type 2 (7kW and 22kW chargers)</a:t>
            </a:r>
          </a:p>
          <a:p>
            <a:r>
              <a:rPr lang="en-US" sz="1100">
                <a:cs typeface="Times New Roman"/>
              </a:rPr>
              <a:t>               = Type 3 (104kW fast chargers)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8B1F73-5E73-7638-A28A-DA8FD552EF5D}"/>
              </a:ext>
            </a:extLst>
          </p:cNvPr>
          <p:cNvSpPr txBox="1"/>
          <p:nvPr/>
        </p:nvSpPr>
        <p:spPr>
          <a:xfrm>
            <a:off x="5853102" y="3793955"/>
            <a:ext cx="326388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4633540146474160</a:t>
            </a:r>
            <a:endParaRPr lang="en-US" sz="105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617538-37CD-5219-4ACD-EFD21F211A2E}"/>
              </a:ext>
            </a:extLst>
          </p:cNvPr>
          <p:cNvSpPr txBox="1"/>
          <p:nvPr/>
        </p:nvSpPr>
        <p:spPr>
          <a:xfrm>
            <a:off x="5853101" y="6205058"/>
            <a:ext cx="3195646" cy="5770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 i="1"/>
              <a:t>An image to highlight the specific battery cooling circuit featured in the I-Pace's cooling system. (</a:t>
            </a:r>
            <a:r>
              <a:rPr lang="en-US" sz="1050" i="1" err="1"/>
              <a:t>Fuchss</a:t>
            </a:r>
            <a:r>
              <a:rPr lang="en-US" sz="1050" i="1"/>
              <a:t>, S. - 2018).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065E51-3FF8-43C4-8F97-69C3B4733EEE}"/>
              </a:ext>
            </a:extLst>
          </p:cNvPr>
          <p:cNvSpPr txBox="1"/>
          <p:nvPr/>
        </p:nvSpPr>
        <p:spPr>
          <a:xfrm>
            <a:off x="9060325" y="6205059"/>
            <a:ext cx="3207019" cy="5770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50" i="1"/>
              <a:t>"The 388-V battery pack enables a flat floor while housing 432 NMC cells".  (Carney, D. - 2018).</a:t>
            </a:r>
            <a:endParaRPr lang="en-US"/>
          </a:p>
        </p:txBody>
      </p:sp>
      <p:sp>
        <p:nvSpPr>
          <p:cNvPr id="13" name="TextBox 2">
            <a:extLst>
              <a:ext uri="{FF2B5EF4-FFF2-40B4-BE49-F238E27FC236}">
                <a16:creationId xmlns:a16="http://schemas.microsoft.com/office/drawing/2014/main" id="{3A53BF51-F6E0-AC59-6BA3-4AECF1B863C2}"/>
              </a:ext>
            </a:extLst>
          </p:cNvPr>
          <p:cNvSpPr txBox="1"/>
          <p:nvPr/>
        </p:nvSpPr>
        <p:spPr>
          <a:xfrm>
            <a:off x="955250" y="890113"/>
            <a:ext cx="3253748" cy="1169551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>
                <a:solidFill>
                  <a:schemeClr val="bg1"/>
                </a:solidFill>
                <a:latin typeface="Neue Haas Grotesk Text Pro"/>
                <a:cs typeface="Times New Roman"/>
              </a:rPr>
              <a:t>Pack Recharge Times:</a:t>
            </a:r>
          </a:p>
          <a:p>
            <a:endParaRPr lang="en-US" sz="1000">
              <a:solidFill>
                <a:schemeClr val="bg1"/>
              </a:solidFill>
              <a:latin typeface="Neue Haas Grotesk Text Pro"/>
              <a:cs typeface="Times New Roman"/>
            </a:endParaRPr>
          </a:p>
          <a:p>
            <a:r>
              <a:rPr lang="en-US" sz="1000">
                <a:solidFill>
                  <a:schemeClr val="bg1"/>
                </a:solidFill>
                <a:latin typeface="Neue Haas Grotesk Text Pro"/>
                <a:cs typeface="Times New Roman"/>
              </a:rPr>
              <a:t>86.592kWh / 7kW charger = </a:t>
            </a:r>
            <a:r>
              <a:rPr lang="en-US" sz="1000" i="1">
                <a:solidFill>
                  <a:schemeClr val="bg1"/>
                </a:solidFill>
                <a:latin typeface="Neue Haas Grotesk Text Pro"/>
                <a:cs typeface="Times New Roman"/>
              </a:rPr>
              <a:t>12.37 hours.</a:t>
            </a:r>
          </a:p>
          <a:p>
            <a:r>
              <a:rPr lang="en-US" sz="1000">
                <a:solidFill>
                  <a:schemeClr val="bg1"/>
                </a:solidFill>
                <a:latin typeface="Neue Haas Grotesk Text Pro"/>
                <a:cs typeface="Times New Roman"/>
              </a:rPr>
              <a:t>86.592kWh / 22kW charger = </a:t>
            </a:r>
            <a:r>
              <a:rPr lang="en-US" sz="1000" i="1">
                <a:solidFill>
                  <a:schemeClr val="bg1"/>
                </a:solidFill>
                <a:latin typeface="Neue Haas Grotesk Text Pro"/>
                <a:cs typeface="Times New Roman"/>
              </a:rPr>
              <a:t>3.936 hours.</a:t>
            </a:r>
          </a:p>
          <a:p>
            <a:endParaRPr lang="en-US" sz="1000" i="1">
              <a:solidFill>
                <a:schemeClr val="bg1"/>
              </a:solidFill>
              <a:latin typeface="Neue Haas Grotesk Text Pro"/>
              <a:cs typeface="Times New Roman"/>
            </a:endParaRPr>
          </a:p>
          <a:p>
            <a:r>
              <a:rPr lang="en-US" sz="1000">
                <a:solidFill>
                  <a:schemeClr val="bg1"/>
                </a:solidFill>
                <a:latin typeface="Neue Haas Grotesk Text Pro"/>
                <a:cs typeface="Times New Roman"/>
              </a:rPr>
              <a:t>(80% = 69.274) / 104kW charger = 0.67</a:t>
            </a:r>
          </a:p>
          <a:p>
            <a:r>
              <a:rPr lang="en-US" sz="1000" i="1">
                <a:solidFill>
                  <a:schemeClr val="bg1"/>
                </a:solidFill>
                <a:latin typeface="Neue Haas Grotesk Text Pro"/>
                <a:cs typeface="Times New Roman"/>
              </a:rPr>
              <a:t>0.67 hours = 40 minutes + 12 seconds</a:t>
            </a:r>
          </a:p>
        </p:txBody>
      </p:sp>
    </p:spTree>
    <p:extLst>
      <p:ext uri="{BB962C8B-B14F-4D97-AF65-F5344CB8AC3E}">
        <p14:creationId xmlns:p14="http://schemas.microsoft.com/office/powerpoint/2010/main" val="744259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2480DE6-6D40-07C2-8451-8BD4A9CB2F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9966D2CE-1272-1AA8-104A-5075AB7E76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8C18A9-E646-1E78-B31A-9E66FFBB7267}"/>
              </a:ext>
            </a:extLst>
          </p:cNvPr>
          <p:cNvSpPr txBox="1"/>
          <p:nvPr/>
        </p:nvSpPr>
        <p:spPr>
          <a:xfrm>
            <a:off x="1028131" y="186519"/>
            <a:ext cx="7530118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Neue Haas Grotesk Text Pro"/>
                <a:ea typeface="+mj-ea"/>
                <a:cs typeface="Times New Roman"/>
              </a:rPr>
              <a:t>Ross Burnside - Initial Design Concepts:</a:t>
            </a:r>
            <a:endParaRPr lang="en-US" sz="2800">
              <a:solidFill>
                <a:schemeClr val="bg1"/>
              </a:solidFill>
              <a:latin typeface="Neue Haas Grotesk Text Pro"/>
            </a:endParaRPr>
          </a:p>
        </p:txBody>
      </p:sp>
      <p:pic>
        <p:nvPicPr>
          <p:cNvPr id="12" name="Picture 11" descr="A wireframe of a bed&#10;&#10;Description automatically generated">
            <a:extLst>
              <a:ext uri="{FF2B5EF4-FFF2-40B4-BE49-F238E27FC236}">
                <a16:creationId xmlns:a16="http://schemas.microsoft.com/office/drawing/2014/main" id="{7AE700BD-2337-B700-80E3-9AB4BAF4E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188" y="2053988"/>
            <a:ext cx="3057952" cy="2556680"/>
          </a:xfrm>
          <a:prstGeom prst="rect">
            <a:avLst/>
          </a:prstGeom>
        </p:spPr>
      </p:pic>
      <p:pic>
        <p:nvPicPr>
          <p:cNvPr id="13" name="Picture 12" descr="A drawing of a plane&#10;&#10;Description automatically generated">
            <a:extLst>
              <a:ext uri="{FF2B5EF4-FFF2-40B4-BE49-F238E27FC236}">
                <a16:creationId xmlns:a16="http://schemas.microsoft.com/office/drawing/2014/main" id="{56327ACE-5C6D-FF22-33F5-D612FC723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188" y="4680045"/>
            <a:ext cx="3057952" cy="1990298"/>
          </a:xfrm>
          <a:prstGeom prst="rect">
            <a:avLst/>
          </a:prstGeom>
        </p:spPr>
      </p:pic>
      <p:pic>
        <p:nvPicPr>
          <p:cNvPr id="14" name="Picture 13" descr="A close-up of a sign&#10;&#10;Description automatically generated">
            <a:extLst>
              <a:ext uri="{FF2B5EF4-FFF2-40B4-BE49-F238E27FC236}">
                <a16:creationId xmlns:a16="http://schemas.microsoft.com/office/drawing/2014/main" id="{A314E53B-B178-4E25-8385-C3B13C04F0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472" y="4680044"/>
            <a:ext cx="1516608" cy="1978926"/>
          </a:xfrm>
          <a:prstGeom prst="rect">
            <a:avLst/>
          </a:prstGeom>
        </p:spPr>
      </p:pic>
      <p:pic>
        <p:nvPicPr>
          <p:cNvPr id="15" name="Picture 14" descr="A drawing of a table&#10;&#10;Description automatically generated">
            <a:extLst>
              <a:ext uri="{FF2B5EF4-FFF2-40B4-BE49-F238E27FC236}">
                <a16:creationId xmlns:a16="http://schemas.microsoft.com/office/drawing/2014/main" id="{D712634F-F0D5-D57C-FCD4-D23100D3A0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6468" y="2059107"/>
            <a:ext cx="1514616" cy="25464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B040B78-8D18-5106-A9DC-9D86AABCD9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8546" y="4680043"/>
            <a:ext cx="4718430" cy="197892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656135-5B61-D7E3-4F69-E7B6DCE395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7870" y="2053988"/>
            <a:ext cx="2908111" cy="2556681"/>
          </a:xfrm>
          <a:prstGeom prst="rect">
            <a:avLst/>
          </a:prstGeom>
        </p:spPr>
      </p:pic>
      <p:pic>
        <p:nvPicPr>
          <p:cNvPr id="18" name="Picture 17" descr="A blueprint of a machine&#10;&#10;Description automatically generated">
            <a:extLst>
              <a:ext uri="{FF2B5EF4-FFF2-40B4-BE49-F238E27FC236}">
                <a16:creationId xmlns:a16="http://schemas.microsoft.com/office/drawing/2014/main" id="{35D10593-08F7-3511-4962-EDEBE34FE6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82243" y="2059106"/>
            <a:ext cx="1765394" cy="24099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D400F57-BBD4-ECDA-742E-372AF5C3D8C7}"/>
              </a:ext>
            </a:extLst>
          </p:cNvPr>
          <p:cNvSpPr txBox="1"/>
          <p:nvPr/>
        </p:nvSpPr>
        <p:spPr>
          <a:xfrm>
            <a:off x="7481626" y="4466693"/>
            <a:ext cx="1763888" cy="21544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"/>
              <a:t>EJE222, (Jungheinrich – 2023).</a:t>
            </a:r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C228A5C-428A-9E14-EE0B-42F2303AABCF}"/>
              </a:ext>
            </a:extLst>
          </p:cNvPr>
          <p:cNvSpPr txBox="1"/>
          <p:nvPr/>
        </p:nvSpPr>
        <p:spPr>
          <a:xfrm>
            <a:off x="1153236" y="698310"/>
            <a:ext cx="1093185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Neue Haas Grotesk Text Pro"/>
                <a:cs typeface="Times New Roman"/>
              </a:rPr>
              <a:t>Two initial design concepts were introduced to the project, with the final third model considered best suited to the unit size and battery pack configuration requirements, manoeuvrability, and handling characteristics:</a:t>
            </a:r>
          </a:p>
        </p:txBody>
      </p:sp>
    </p:spTree>
    <p:extLst>
      <p:ext uri="{BB962C8B-B14F-4D97-AF65-F5344CB8AC3E}">
        <p14:creationId xmlns:p14="http://schemas.microsoft.com/office/powerpoint/2010/main" val="24899472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768B93E-BAA1-1408-A021-7E6185A4F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64721DEB-A248-BCB6-4809-21C2076E26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928651-3EA4-AFB7-6211-BFF8132F3D71}"/>
              </a:ext>
            </a:extLst>
          </p:cNvPr>
          <p:cNvSpPr txBox="1"/>
          <p:nvPr/>
        </p:nvSpPr>
        <p:spPr>
          <a:xfrm>
            <a:off x="903027" y="106908"/>
            <a:ext cx="527940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Neue Haas Grotesk Text Pro"/>
                <a:cs typeface="Times New Roman"/>
              </a:rPr>
              <a:t>Mk.3 Design Concept – Mobile Charging Trailer: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465C63-80B5-D758-B713-7B7A18CBBC2C}"/>
              </a:ext>
            </a:extLst>
          </p:cNvPr>
          <p:cNvSpPr txBox="1"/>
          <p:nvPr/>
        </p:nvSpPr>
        <p:spPr>
          <a:xfrm>
            <a:off x="1016758" y="573206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en-GB" sz="1200">
                <a:solidFill>
                  <a:schemeClr val="bg1"/>
                </a:solidFill>
                <a:latin typeface="Neue Haas Grotesk Text Pro"/>
                <a:cs typeface="Times New Roman"/>
              </a:rPr>
              <a:t>Cooling/Water-Pump System Concept.</a:t>
            </a:r>
            <a:endParaRPr lang="en-US" sz="1200">
              <a:solidFill>
                <a:schemeClr val="bg1"/>
              </a:solidFill>
              <a:latin typeface="Neue Haas Grotesk Text Pro"/>
            </a:endParaRPr>
          </a:p>
          <a:p>
            <a:pPr marL="285750" indent="-285750">
              <a:buFont typeface="Calibri"/>
              <a:buChar char="-"/>
            </a:pPr>
            <a:r>
              <a:rPr lang="en-GB" sz="1200">
                <a:solidFill>
                  <a:schemeClr val="bg1"/>
                </a:solidFill>
                <a:latin typeface="Neue Haas Grotesk Text Pro"/>
                <a:cs typeface="Times New Roman"/>
              </a:rPr>
              <a:t>12v Battery System.</a:t>
            </a:r>
          </a:p>
          <a:p>
            <a:pPr marL="285750" indent="-285750">
              <a:buFont typeface="Calibri"/>
              <a:buChar char="-"/>
            </a:pPr>
            <a:r>
              <a:rPr lang="en-GB" sz="1200">
                <a:solidFill>
                  <a:schemeClr val="bg1"/>
                </a:solidFill>
                <a:latin typeface="Neue Haas Grotesk Text Pro"/>
                <a:cs typeface="Times New Roman"/>
              </a:rPr>
              <a:t>Fascia Plate Concept.</a:t>
            </a:r>
          </a:p>
          <a:p>
            <a:pPr marL="285750" indent="-285750">
              <a:buFont typeface="Calibri"/>
              <a:buChar char="-"/>
            </a:pPr>
            <a:r>
              <a:rPr lang="en-GB" sz="1200">
                <a:solidFill>
                  <a:schemeClr val="bg1"/>
                </a:solidFill>
                <a:latin typeface="Neue Haas Grotesk Text Pro"/>
                <a:cs typeface="Times New Roman"/>
              </a:rPr>
              <a:t>Single-Axle Trailer/Framework Concept.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899D99F-164A-6B72-0636-B5B26255D1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5412" y="59707"/>
            <a:ext cx="2488727" cy="1939120"/>
          </a:xfrm>
          <a:prstGeom prst="rect">
            <a:avLst/>
          </a:prstGeom>
        </p:spPr>
      </p:pic>
      <p:pic>
        <p:nvPicPr>
          <p:cNvPr id="18" name="Picture 17" descr="A diagram of a plant outlet&#10;&#10;Description automatically generated">
            <a:extLst>
              <a:ext uri="{FF2B5EF4-FFF2-40B4-BE49-F238E27FC236}">
                <a16:creationId xmlns:a16="http://schemas.microsoft.com/office/drawing/2014/main" id="{42507F02-C59D-AC3C-2409-C98773BE3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7933" y="61557"/>
            <a:ext cx="2546162" cy="1935424"/>
          </a:xfrm>
          <a:prstGeom prst="rect">
            <a:avLst/>
          </a:prstGeom>
        </p:spPr>
      </p:pic>
      <p:pic>
        <p:nvPicPr>
          <p:cNvPr id="20" name="Picture 19" descr="A drawing of a machine&#10;&#10;Description automatically generated">
            <a:extLst>
              <a:ext uri="{FF2B5EF4-FFF2-40B4-BE49-F238E27FC236}">
                <a16:creationId xmlns:a16="http://schemas.microsoft.com/office/drawing/2014/main" id="{C8CDEA0D-4CE0-CDA5-9754-F7564CD436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569" y="4544176"/>
            <a:ext cx="3674946" cy="2303062"/>
          </a:xfrm>
          <a:prstGeom prst="rect">
            <a:avLst/>
          </a:prstGeom>
        </p:spPr>
      </p:pic>
      <p:pic>
        <p:nvPicPr>
          <p:cNvPr id="21" name="Picture 20" descr="A 3d model of a trailer&#10;&#10;Description automatically generated">
            <a:extLst>
              <a:ext uri="{FF2B5EF4-FFF2-40B4-BE49-F238E27FC236}">
                <a16:creationId xmlns:a16="http://schemas.microsoft.com/office/drawing/2014/main" id="{38F09531-D57E-C675-4D15-122D709E53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9324" y="2063229"/>
            <a:ext cx="2896024" cy="2507742"/>
          </a:xfrm>
          <a:prstGeom prst="rect">
            <a:avLst/>
          </a:prstGeom>
        </p:spPr>
      </p:pic>
      <p:pic>
        <p:nvPicPr>
          <p:cNvPr id="22" name="Picture 21" descr="A grey rectangular object with knobs&#10;&#10;Description automatically generated">
            <a:extLst>
              <a:ext uri="{FF2B5EF4-FFF2-40B4-BE49-F238E27FC236}">
                <a16:creationId xmlns:a16="http://schemas.microsoft.com/office/drawing/2014/main" id="{53EE97C4-F595-3D04-0F45-375E09B7F6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1455" y="4547305"/>
            <a:ext cx="2893894" cy="2296804"/>
          </a:xfrm>
          <a:prstGeom prst="rect">
            <a:avLst/>
          </a:prstGeom>
        </p:spPr>
      </p:pic>
      <p:pic>
        <p:nvPicPr>
          <p:cNvPr id="26" name="Picture 25" descr="A black machine with a round cylinder&#10;&#10;Description automatically generated">
            <a:extLst>
              <a:ext uri="{FF2B5EF4-FFF2-40B4-BE49-F238E27FC236}">
                <a16:creationId xmlns:a16="http://schemas.microsoft.com/office/drawing/2014/main" id="{A8577763-655E-CFED-883D-1CA31ABF98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616" y="5442899"/>
            <a:ext cx="2397455" cy="1419936"/>
          </a:xfrm>
          <a:prstGeom prst="rect">
            <a:avLst/>
          </a:prstGeom>
        </p:spPr>
      </p:pic>
      <p:pic>
        <p:nvPicPr>
          <p:cNvPr id="27" name="Picture 26" descr="A grey machine on a white background&#10;&#10;Description automatically generated">
            <a:extLst>
              <a:ext uri="{FF2B5EF4-FFF2-40B4-BE49-F238E27FC236}">
                <a16:creationId xmlns:a16="http://schemas.microsoft.com/office/drawing/2014/main" id="{13973AC8-9491-6032-08B3-4DBFF86CFB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18477" y="2060824"/>
            <a:ext cx="3673523" cy="2486144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FCD34CD-C3CA-1E31-4CDF-8951938D63C9}"/>
              </a:ext>
            </a:extLst>
          </p:cNvPr>
          <p:cNvSpPr txBox="1"/>
          <p:nvPr/>
        </p:nvSpPr>
        <p:spPr>
          <a:xfrm>
            <a:off x="3302947" y="5506493"/>
            <a:ext cx="2299032" cy="12772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/>
              <a:t>The proposed set-up, including the EM203 detachable </a:t>
            </a:r>
            <a:r>
              <a:rPr lang="en-US" sz="1100" err="1"/>
              <a:t>motorised</a:t>
            </a:r>
            <a:r>
              <a:rPr lang="en-US" sz="1100"/>
              <a:t>-caravan-mover (Halfords.com - 2024);</a:t>
            </a:r>
          </a:p>
          <a:p>
            <a:r>
              <a:rPr lang="en-US" sz="1100"/>
              <a:t>for mobility and incline assistance during unit relocation and charging station set-up.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A78EC6-A432-EBD0-21FD-1BEEB57B0B25}"/>
              </a:ext>
            </a:extLst>
          </p:cNvPr>
          <p:cNvSpPr txBox="1"/>
          <p:nvPr/>
        </p:nvSpPr>
        <p:spPr>
          <a:xfrm>
            <a:off x="898003" y="2063038"/>
            <a:ext cx="4510159" cy="8386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/>
              <a:t>Battery Pack Dimensions (40:60):</a:t>
            </a:r>
          </a:p>
          <a:p>
            <a:endParaRPr lang="en-US" sz="1050"/>
          </a:p>
          <a:p>
            <a:r>
              <a:rPr lang="en-US" sz="1200"/>
              <a:t>Upper Battery Pack (UPB) = (912*1474*300)mm</a:t>
            </a:r>
          </a:p>
          <a:p>
            <a:r>
              <a:rPr lang="en-US" sz="1200"/>
              <a:t>Lower Battery Pack (LPB) = (1368*1474*300)mm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3870C64-0F91-FC01-6A52-13924D5B6F5D}"/>
              </a:ext>
            </a:extLst>
          </p:cNvPr>
          <p:cNvSpPr txBox="1"/>
          <p:nvPr/>
        </p:nvSpPr>
        <p:spPr>
          <a:xfrm>
            <a:off x="897766" y="2993741"/>
            <a:ext cx="4722456" cy="21852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/>
              <a:t>Charge Prediction Calculations:</a:t>
            </a:r>
          </a:p>
          <a:p>
            <a:endParaRPr lang="en-US" sz="1400"/>
          </a:p>
          <a:p>
            <a:r>
              <a:rPr lang="en-US" sz="1200"/>
              <a:t>Number of charges available = 232/100 = </a:t>
            </a:r>
            <a:r>
              <a:rPr lang="en-US" sz="1200" i="1">
                <a:highlight>
                  <a:srgbClr val="00FFFF"/>
                </a:highlight>
              </a:rPr>
              <a:t>2.32 charges</a:t>
            </a:r>
          </a:p>
          <a:p>
            <a:endParaRPr lang="en-US" sz="1200" i="1"/>
          </a:p>
          <a:p>
            <a:r>
              <a:rPr lang="en-US" sz="1200">
                <a:ea typeface="+mn-lt"/>
                <a:cs typeface="+mn-lt"/>
              </a:rPr>
              <a:t>Max. Trolley Output Limit        =</a:t>
            </a:r>
            <a:r>
              <a:rPr lang="en-US" sz="1200" i="1">
                <a:ea typeface="+mn-lt"/>
                <a:cs typeface="+mn-lt"/>
              </a:rPr>
              <a:t> 144,000kJ/h</a:t>
            </a:r>
            <a:endParaRPr lang="en-US" sz="1200"/>
          </a:p>
          <a:p>
            <a:r>
              <a:rPr lang="en-US" sz="1200"/>
              <a:t>Vehicle Battery Max. </a:t>
            </a:r>
            <a:r>
              <a:rPr lang="en-US" sz="1200" i="1"/>
              <a:t>Energy  </a:t>
            </a:r>
            <a:r>
              <a:rPr lang="en-US" sz="1200"/>
              <a:t>=</a:t>
            </a:r>
            <a:r>
              <a:rPr lang="en-US" sz="1200" i="1"/>
              <a:t> 139,968kJ</a:t>
            </a:r>
          </a:p>
          <a:p>
            <a:r>
              <a:rPr lang="en-US" sz="1200"/>
              <a:t>  139.968 × 0.8        =</a:t>
            </a:r>
            <a:r>
              <a:rPr lang="en-US" sz="1200" i="1"/>
              <a:t> </a:t>
            </a:r>
            <a:r>
              <a:rPr lang="en-US" sz="1200" i="1">
                <a:highlight>
                  <a:srgbClr val="00FFFF"/>
                </a:highlight>
              </a:rPr>
              <a:t>111,974kJ</a:t>
            </a:r>
          </a:p>
          <a:p>
            <a:endParaRPr lang="en-US" sz="1200" i="1"/>
          </a:p>
          <a:p>
            <a:r>
              <a:rPr lang="en-US" sz="1200"/>
              <a:t>111,974,000/40,000       = </a:t>
            </a:r>
            <a:r>
              <a:rPr lang="en-US" sz="1200" i="1"/>
              <a:t> 2799.35 seconds</a:t>
            </a:r>
          </a:p>
          <a:p>
            <a:r>
              <a:rPr lang="en-US" sz="1200"/>
              <a:t>  2799.35/60       = </a:t>
            </a:r>
            <a:r>
              <a:rPr lang="en-US" sz="1200" i="1"/>
              <a:t>45.65 minutes</a:t>
            </a:r>
            <a:endParaRPr lang="en-US" sz="1200"/>
          </a:p>
          <a:p>
            <a:r>
              <a:rPr lang="en-US" sz="1200"/>
              <a:t>   </a:t>
            </a:r>
            <a:r>
              <a:rPr lang="en-US" sz="1200">
                <a:highlight>
                  <a:srgbClr val="00FFFF"/>
                </a:highlight>
              </a:rPr>
              <a:t>46.65 minutes</a:t>
            </a:r>
            <a:r>
              <a:rPr lang="en-US" sz="1200"/>
              <a:t>       = </a:t>
            </a:r>
            <a:r>
              <a:rPr lang="en-US" sz="1200">
                <a:highlight>
                  <a:srgbClr val="00FFFF"/>
                </a:highlight>
              </a:rPr>
              <a:t>80% </a:t>
            </a:r>
            <a:r>
              <a:rPr lang="en-US" sz="1200" i="1">
                <a:highlight>
                  <a:srgbClr val="00FFFF"/>
                </a:highlight>
              </a:rPr>
              <a:t>charge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0569003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C8204E3-E155-05C4-6844-9310AE8EBC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9836C637-108D-6325-0744-7312F8299E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BDCC3F-5A87-C326-B2A3-39B031F9CFEA}"/>
              </a:ext>
            </a:extLst>
          </p:cNvPr>
          <p:cNvSpPr txBox="1"/>
          <p:nvPr/>
        </p:nvSpPr>
        <p:spPr>
          <a:xfrm>
            <a:off x="914401" y="416825"/>
            <a:ext cx="315581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Neue Haas Grotesk Text Pro"/>
                <a:cs typeface="Times New Roman"/>
              </a:rPr>
              <a:t>Ross Burnside - </a:t>
            </a:r>
          </a:p>
          <a:p>
            <a:r>
              <a:rPr lang="en-US" sz="2400">
                <a:solidFill>
                  <a:schemeClr val="bg1"/>
                </a:solidFill>
                <a:latin typeface="Neue Haas Grotesk Text Pro"/>
                <a:cs typeface="Times New Roman"/>
              </a:rPr>
              <a:t>12v and Cooling System / Fascia-Plate Concept: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E33519-5E07-3628-7B10-FC8E149C5393}"/>
              </a:ext>
            </a:extLst>
          </p:cNvPr>
          <p:cNvSpPr txBox="1"/>
          <p:nvPr/>
        </p:nvSpPr>
        <p:spPr>
          <a:xfrm>
            <a:off x="907196" y="3363352"/>
            <a:ext cx="5029199" cy="10233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/>
              <a:t>Predicted Battery Pack Heat Generation:</a:t>
            </a:r>
          </a:p>
          <a:p>
            <a:endParaRPr lang="en-GB" sz="1050"/>
          </a:p>
          <a:p>
            <a:r>
              <a:rPr lang="en-US" sz="1200" err="1"/>
              <a:t>Qgen</a:t>
            </a:r>
            <a:r>
              <a:rPr lang="en-US" sz="1200"/>
              <a:t>   =   (232)^2  × 1.672 × 3600    =   323.977MJ/h</a:t>
            </a:r>
          </a:p>
          <a:p>
            <a:endParaRPr lang="en-US" sz="1200"/>
          </a:p>
          <a:p>
            <a:r>
              <a:rPr lang="en-US" sz="1200"/>
              <a:t>Predicted Battery Pack Heat Generation/sec   =   89.994kJ/s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7F372F-FBD6-64A8-2A45-4508DA631EAF}"/>
              </a:ext>
            </a:extLst>
          </p:cNvPr>
          <p:cNvSpPr txBox="1"/>
          <p:nvPr/>
        </p:nvSpPr>
        <p:spPr>
          <a:xfrm>
            <a:off x="914000" y="2042102"/>
            <a:ext cx="5222542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u="sng"/>
              <a:t>Predicted Pumping Power Requirements:</a:t>
            </a:r>
          </a:p>
          <a:p>
            <a:endParaRPr lang="en-GB" sz="1200"/>
          </a:p>
          <a:p>
            <a:r>
              <a:rPr lang="en-US" sz="1200"/>
              <a:t>Power   =   0.48  ×  1095  × 9.81  × 100</a:t>
            </a:r>
          </a:p>
          <a:p>
            <a:endParaRPr lang="en-GB" sz="1200"/>
          </a:p>
          <a:p>
            <a:r>
              <a:rPr lang="en-US" sz="1200"/>
              <a:t>515.614kWh of pumping power required for an 8 l/min flow rate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4C6CDCE-02F6-6D26-81B7-8188FDEE2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720" y="4801308"/>
            <a:ext cx="2893771" cy="2060694"/>
          </a:xfrm>
          <a:prstGeom prst="rect">
            <a:avLst/>
          </a:prstGeom>
        </p:spPr>
      </p:pic>
      <p:pic>
        <p:nvPicPr>
          <p:cNvPr id="11" name="Picture 10" descr="A grey box with wires&#10;&#10;Description automatically generated">
            <a:extLst>
              <a:ext uri="{FF2B5EF4-FFF2-40B4-BE49-F238E27FC236}">
                <a16:creationId xmlns:a16="http://schemas.microsoft.com/office/drawing/2014/main" id="{53F1C290-9FCC-1621-96C7-A00428D8D8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061" y="11439"/>
            <a:ext cx="2378091" cy="2019480"/>
          </a:xfrm>
          <a:prstGeom prst="rect">
            <a:avLst/>
          </a:prstGeom>
        </p:spPr>
      </p:pic>
      <p:pic>
        <p:nvPicPr>
          <p:cNvPr id="13" name="Picture 12" descr="A grey rectangular object with a gauge&#10;&#10;Description automatically generated">
            <a:extLst>
              <a:ext uri="{FF2B5EF4-FFF2-40B4-BE49-F238E27FC236}">
                <a16:creationId xmlns:a16="http://schemas.microsoft.com/office/drawing/2014/main" id="{637D0C07-5C5B-1E5C-4767-291EC2BE3D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000" t="4103" r="2294" b="4943"/>
          <a:stretch/>
        </p:blipFill>
        <p:spPr>
          <a:xfrm>
            <a:off x="6940431" y="10138"/>
            <a:ext cx="2367054" cy="202398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FA285E4-F429-D23C-82BB-D0D48F7C989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56" r="44" b="2252"/>
          <a:stretch/>
        </p:blipFill>
        <p:spPr>
          <a:xfrm>
            <a:off x="3810000" y="4801454"/>
            <a:ext cx="2409980" cy="2053962"/>
          </a:xfrm>
          <a:prstGeom prst="rect">
            <a:avLst/>
          </a:prstGeom>
        </p:spPr>
      </p:pic>
      <p:pic>
        <p:nvPicPr>
          <p:cNvPr id="16" name="Picture 15" descr="A diagram of a fan and fan wiring&#10;&#10;Description automatically generated">
            <a:extLst>
              <a:ext uri="{FF2B5EF4-FFF2-40B4-BE49-F238E27FC236}">
                <a16:creationId xmlns:a16="http://schemas.microsoft.com/office/drawing/2014/main" id="{597924A9-3211-9259-3BE3-F71057802F2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41" t="1026" r="2238" b="2626"/>
          <a:stretch/>
        </p:blipFill>
        <p:spPr>
          <a:xfrm>
            <a:off x="6218403" y="2531036"/>
            <a:ext cx="5974928" cy="4334615"/>
          </a:xfrm>
          <a:prstGeom prst="rect">
            <a:avLst/>
          </a:prstGeom>
        </p:spPr>
      </p:pic>
      <p:pic>
        <p:nvPicPr>
          <p:cNvPr id="18" name="Picture 17" descr="A grey rectangular object with knobs and buttons&#10;&#10;Description automatically generated">
            <a:extLst>
              <a:ext uri="{FF2B5EF4-FFF2-40B4-BE49-F238E27FC236}">
                <a16:creationId xmlns:a16="http://schemas.microsoft.com/office/drawing/2014/main" id="{F8F5A51C-CC54-66B1-29E9-F5BC28137C1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5314" t="28060" r="36163" b="37182"/>
          <a:stretch/>
        </p:blipFill>
        <p:spPr>
          <a:xfrm>
            <a:off x="9389335" y="13040"/>
            <a:ext cx="2794631" cy="202295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A52E9F-097A-6F99-8ED7-5B24874806EE}"/>
              </a:ext>
            </a:extLst>
          </p:cNvPr>
          <p:cNvSpPr txBox="1"/>
          <p:nvPr/>
        </p:nvSpPr>
        <p:spPr>
          <a:xfrm>
            <a:off x="6143320" y="2225072"/>
            <a:ext cx="395622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12v system wiring diagram concept – 2110614: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9A2652-E820-0B7A-8412-FE2C60C7E01D}"/>
              </a:ext>
            </a:extLst>
          </p:cNvPr>
          <p:cNvSpPr txBox="1"/>
          <p:nvPr/>
        </p:nvSpPr>
        <p:spPr>
          <a:xfrm>
            <a:off x="843438" y="4533818"/>
            <a:ext cx="444527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Twin-fan/heat exchanger cooling system concept – 2110614:</a:t>
            </a:r>
          </a:p>
        </p:txBody>
      </p:sp>
    </p:spTree>
    <p:extLst>
      <p:ext uri="{BB962C8B-B14F-4D97-AF65-F5344CB8AC3E}">
        <p14:creationId xmlns:p14="http://schemas.microsoft.com/office/powerpoint/2010/main" val="3863607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2A7078-08CF-EE79-EC8B-85754C8BE5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4FE0139-512C-296B-FA42-758D55966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4821D54-672D-B41A-CAC3-E33109E42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CC1532-0613-6577-1DBD-7A3EE288B7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2BE725-B657-CD05-6FB9-6E8F8C1FF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  <a:t>Daniel Hannis – Safety Systems</a:t>
            </a:r>
            <a:b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</a:br>
            <a: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  <a:t>Objectives</a:t>
            </a:r>
            <a:endParaRPr lang="en-GB">
              <a:solidFill>
                <a:schemeClr val="bg2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B0A4170-3D05-3643-4F67-80D77E056A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29984FB-3E11-41FE-BFE4-60C1FC40C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8800" y="3639600"/>
            <a:ext cx="112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836BB3B-4A10-20A3-AADE-9040CAB8C326}"/>
              </a:ext>
            </a:extLst>
          </p:cNvPr>
          <p:cNvSpPr txBox="1"/>
          <p:nvPr/>
        </p:nvSpPr>
        <p:spPr>
          <a:xfrm>
            <a:off x="939677" y="2091113"/>
            <a:ext cx="11209956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742950" lvl="1" indent="-285750">
              <a:buFont typeface="Arial"/>
              <a:buChar char="•"/>
            </a:pPr>
            <a:r>
              <a:rPr lang="en-GB"/>
              <a:t>Investigation into fire suppression system – Done</a:t>
            </a:r>
            <a:endParaRPr lang="en-US"/>
          </a:p>
          <a:p>
            <a:pPr marL="742950" lvl="1" indent="-285750">
              <a:buFont typeface="Arial"/>
              <a:buChar char="•"/>
            </a:pPr>
            <a:r>
              <a:rPr lang="en-GB"/>
              <a:t>Purchase of fire suppression system – Order sent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Putting everyone's CAD models together to finalise our design thus far - Done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Route fire extinguisher plumbing in CAD - Done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Ensuring everyone In both groups has followed regulations set by Motorsport UK &amp; Formula Student 2024 so we may pass any inspections/scrutineering - Ongoing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Investigation into seat harness - Done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Purchase of seat harness – Order sent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Design seat harness mounts in CAD - Done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Investigation into head restraints - Done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Purchase of head restraints – Order sent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Investigation of crash worthiness/impact protection - Future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Install fire suppression system - Future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Install seat harness and mounting - Future</a:t>
            </a:r>
          </a:p>
          <a:p>
            <a:pPr marL="742950" lvl="1" indent="-285750">
              <a:buFont typeface="Arial"/>
              <a:buChar char="•"/>
            </a:pPr>
            <a:r>
              <a:rPr lang="en-GB"/>
              <a:t>Install head restraint foam/padding - Future</a:t>
            </a:r>
          </a:p>
        </p:txBody>
      </p:sp>
    </p:spTree>
    <p:extLst>
      <p:ext uri="{BB962C8B-B14F-4D97-AF65-F5344CB8AC3E}">
        <p14:creationId xmlns:p14="http://schemas.microsoft.com/office/powerpoint/2010/main" val="11321629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28AB2B1-D99F-4218-ADF7-E10BA38E2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7C3BBF4-07B5-4EB8-B146-181AFFDB7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D2C9D40-D12D-498A-8DD1-4756164BC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88690B-859D-4506-2D30-C1211F35C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400">
                <a:solidFill>
                  <a:schemeClr val="bg2"/>
                </a:solidFill>
                <a:ea typeface="Microsoft Sans Serif"/>
                <a:cs typeface="Microsoft Sans Serif"/>
              </a:rPr>
              <a:t>Daniel Hannis - Fire Suppression System – Choice, Plumbing &amp; Purchase</a:t>
            </a:r>
            <a:endParaRPr lang="en-GB" sz="4400">
              <a:solidFill>
                <a:schemeClr val="bg2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34AB790-1C05-462A-B7B9-A7D87A55D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BB5A84F-60BF-43AE-B548-9FA20559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8800" y="3639600"/>
            <a:ext cx="112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6FD41BF-9AC0-4C88-4B7C-9B44D13CB3AB}"/>
              </a:ext>
            </a:extLst>
          </p:cNvPr>
          <p:cNvSpPr txBox="1"/>
          <p:nvPr/>
        </p:nvSpPr>
        <p:spPr>
          <a:xfrm>
            <a:off x="1027630" y="5872156"/>
            <a:ext cx="5088870" cy="10328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02565" indent="-202565" defTabSz="649224">
              <a:spcAft>
                <a:spcPts val="600"/>
              </a:spcAft>
              <a:buFont typeface="Calibri"/>
              <a:buChar char="-"/>
            </a:pPr>
            <a:r>
              <a:rPr lang="en-GB" sz="1250" kern="1200">
                <a:latin typeface="+mn-lt"/>
                <a:ea typeface="+mn-ea"/>
                <a:cs typeface="+mn-cs"/>
              </a:rPr>
              <a:t>Cheapest compliant system that can be easily altered to suit our electric car</a:t>
            </a:r>
            <a:endParaRPr lang="en-US" sz="1250">
              <a:ea typeface="+mn-ea"/>
              <a:cs typeface="+mn-cs"/>
            </a:endParaRPr>
          </a:p>
          <a:p>
            <a:pPr marL="202565" indent="-202565" defTabSz="649224">
              <a:spcAft>
                <a:spcPts val="600"/>
              </a:spcAft>
              <a:buFont typeface="Calibri"/>
              <a:buChar char="-"/>
            </a:pPr>
            <a:r>
              <a:rPr lang="en-GB" sz="1250" kern="1200">
                <a:latin typeface="+mn-lt"/>
                <a:ea typeface="+mn-ea"/>
                <a:cs typeface="+mn-cs"/>
              </a:rPr>
              <a:t>Easy to plumb in</a:t>
            </a:r>
            <a:r>
              <a:rPr lang="en-GB" sz="1250"/>
              <a:t>, kit comes with all needed &amp; 3 buttons</a:t>
            </a:r>
            <a:endParaRPr lang="en-GB" sz="1250" kern="1200">
              <a:latin typeface="+mn-lt"/>
            </a:endParaRPr>
          </a:p>
          <a:p>
            <a:pPr marL="202565" indent="-202565" defTabSz="649224">
              <a:spcAft>
                <a:spcPts val="600"/>
              </a:spcAft>
              <a:buFont typeface="Calibri"/>
              <a:buChar char="-"/>
            </a:pPr>
            <a:r>
              <a:rPr lang="en-GB" sz="1250" kern="1200">
                <a:latin typeface="+mn-lt"/>
                <a:ea typeface="+mn-ea"/>
                <a:cs typeface="+mn-cs"/>
              </a:rPr>
              <a:t>Sent for approval to purchase</a:t>
            </a:r>
            <a:endParaRPr lang="en-GB" sz="125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76562B-42CF-E215-68DF-8B8018BA069B}"/>
              </a:ext>
            </a:extLst>
          </p:cNvPr>
          <p:cNvSpPr txBox="1"/>
          <p:nvPr/>
        </p:nvSpPr>
        <p:spPr>
          <a:xfrm>
            <a:off x="6026062" y="2172148"/>
            <a:ext cx="979420" cy="9387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02565" indent="-202565" defTabSz="649224">
              <a:spcAft>
                <a:spcPts val="600"/>
              </a:spcAft>
              <a:buFont typeface="Calibri"/>
              <a:buChar char="-"/>
            </a:pPr>
            <a:r>
              <a:rPr lang="en-GB" sz="1100" i="1"/>
              <a:t>- </a:t>
            </a:r>
            <a:r>
              <a:rPr lang="en-GB" sz="1100" i="1" kern="1200">
                <a:latin typeface="+mn-lt"/>
                <a:ea typeface="+mn-ea"/>
                <a:cs typeface="+mn-cs"/>
              </a:rPr>
              <a:t> Fire System Plumbing</a:t>
            </a:r>
            <a:r>
              <a:rPr lang="en-GB" sz="1100" i="1"/>
              <a:t> (f-e-v, 2024)</a:t>
            </a:r>
          </a:p>
        </p:txBody>
      </p:sp>
      <p:pic>
        <p:nvPicPr>
          <p:cNvPr id="8" name="Picture 7" descr="Image Zoom">
            <a:extLst>
              <a:ext uri="{FF2B5EF4-FFF2-40B4-BE49-F238E27FC236}">
                <a16:creationId xmlns:a16="http://schemas.microsoft.com/office/drawing/2014/main" id="{C46E3069-C72B-AB87-BAFA-C10BDDD65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1390" y="2106731"/>
            <a:ext cx="3711553" cy="3700560"/>
          </a:xfrm>
          <a:prstGeom prst="rect">
            <a:avLst/>
          </a:prstGeom>
        </p:spPr>
      </p:pic>
      <p:pic>
        <p:nvPicPr>
          <p:cNvPr id="4" name="Picture 3" descr="A diagram of a machine&#10;&#10;Description automatically generated">
            <a:extLst>
              <a:ext uri="{FF2B5EF4-FFF2-40B4-BE49-F238E27FC236}">
                <a16:creationId xmlns:a16="http://schemas.microsoft.com/office/drawing/2014/main" id="{C97BFBD8-1110-B721-A8F0-8B39A81991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779" y="2134659"/>
            <a:ext cx="5135010" cy="37299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563A6B-4A1F-7F6C-5DC5-5C3CB436E711}"/>
              </a:ext>
            </a:extLst>
          </p:cNvPr>
          <p:cNvSpPr txBox="1"/>
          <p:nvPr/>
        </p:nvSpPr>
        <p:spPr>
          <a:xfrm>
            <a:off x="11005595" y="2102734"/>
            <a:ext cx="1157468" cy="6001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i="1">
                <a:ea typeface="+mn-lt"/>
                <a:cs typeface="+mn-lt"/>
              </a:rPr>
              <a:t> - FEV System (f-e-v, 2024)</a:t>
            </a:r>
            <a:endParaRPr lang="en-US" sz="11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2D07B3-8F18-9B56-6DB0-47EB90DFD59E}"/>
              </a:ext>
            </a:extLst>
          </p:cNvPr>
          <p:cNvSpPr txBox="1"/>
          <p:nvPr/>
        </p:nvSpPr>
        <p:spPr>
          <a:xfrm>
            <a:off x="7417442" y="5864505"/>
            <a:ext cx="3588151" cy="8848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50">
                <a:solidFill>
                  <a:srgbClr val="24393F"/>
                </a:solidFill>
              </a:rPr>
              <a:t>- Control box is required due to it allowing all high-voltage electrics being disabled by the BMS</a:t>
            </a:r>
          </a:p>
          <a:p>
            <a:r>
              <a:rPr lang="en-GB" sz="1400">
                <a:solidFill>
                  <a:srgbClr val="24393F"/>
                </a:solidFill>
                <a:ea typeface="+mn-lt"/>
                <a:cs typeface="+mn-lt"/>
              </a:rPr>
              <a:t>-  £868.97 (£1,042.76 inc. VAT)</a:t>
            </a:r>
            <a:endParaRPr lang="en-GB">
              <a:solidFill>
                <a:srgbClr val="2439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5353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30929-0734-85C5-39DF-267254BE2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0" tIns="0" rIns="0" bIns="0" rtlCol="0" anchor="t" anchorCtr="0">
            <a:noAutofit/>
          </a:bodyPr>
          <a:lstStyle/>
          <a:p>
            <a:r>
              <a:rPr lang="en-GB" sz="3200">
                <a:ea typeface="Microsoft Sans Serif"/>
                <a:cs typeface="Microsoft Sans Serif"/>
              </a:rPr>
              <a:t>Daniel Hannis - Fire Suppression System - Design</a:t>
            </a:r>
            <a:endParaRPr lang="en-GB" sz="32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2417B3-CED6-ABF0-C835-D20B546FF133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500E36-ACF9-D4D9-6EA4-F6CA21B4EECB}"/>
              </a:ext>
            </a:extLst>
          </p:cNvPr>
          <p:cNvSpPr txBox="1"/>
          <p:nvPr/>
        </p:nvSpPr>
        <p:spPr>
          <a:xfrm>
            <a:off x="953081" y="3819813"/>
            <a:ext cx="2948019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en-GB" sz="1100" i="1"/>
              <a:t>Fire Suppression System Dimensions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387DF3-390C-F9AF-0BED-548173066909}"/>
              </a:ext>
            </a:extLst>
          </p:cNvPr>
          <p:cNvSpPr txBox="1"/>
          <p:nvPr/>
        </p:nvSpPr>
        <p:spPr>
          <a:xfrm>
            <a:off x="4217625" y="3816000"/>
            <a:ext cx="420869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i="1"/>
              <a:t>- CAD Model of Fire Suppression System</a:t>
            </a:r>
            <a:endParaRPr lang="en-US" sz="1100"/>
          </a:p>
        </p:txBody>
      </p:sp>
      <p:pic>
        <p:nvPicPr>
          <p:cNvPr id="5" name="Picture 4" descr="Image Zoom">
            <a:extLst>
              <a:ext uri="{FF2B5EF4-FFF2-40B4-BE49-F238E27FC236}">
                <a16:creationId xmlns:a16="http://schemas.microsoft.com/office/drawing/2014/main" id="{697BB892-3795-24C1-37DD-BA16517DFC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983" y="1062567"/>
            <a:ext cx="2743200" cy="27432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E2EC255-14AD-E99C-5207-AE95CF09A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5984" y="1058035"/>
            <a:ext cx="5135032" cy="2741679"/>
          </a:xfrm>
          <a:prstGeom prst="rect">
            <a:avLst/>
          </a:prstGeom>
        </p:spPr>
      </p:pic>
      <p:pic>
        <p:nvPicPr>
          <p:cNvPr id="15" name="Picture 14" descr="A drawing of a glass cabinet&#10;&#10;Description automatically generated">
            <a:extLst>
              <a:ext uri="{FF2B5EF4-FFF2-40B4-BE49-F238E27FC236}">
                <a16:creationId xmlns:a16="http://schemas.microsoft.com/office/drawing/2014/main" id="{70728836-BEB1-EB0F-A017-28822BC01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4517" y="1058863"/>
            <a:ext cx="3067050" cy="55869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EAFD442-FF5F-9398-743B-D2E2E622C4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0413" y="4215283"/>
            <a:ext cx="1386960" cy="228619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18A5D0D-7D7C-8626-DAA1-784CB70B46CB}"/>
              </a:ext>
            </a:extLst>
          </p:cNvPr>
          <p:cNvSpPr txBox="1"/>
          <p:nvPr/>
        </p:nvSpPr>
        <p:spPr>
          <a:xfrm>
            <a:off x="3269685" y="4080170"/>
            <a:ext cx="5810119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en-GB" sz="1400"/>
              <a:t>Design is small enough to fit easily in the Formula 750</a:t>
            </a:r>
          </a:p>
          <a:p>
            <a:pPr marL="285750" indent="-285750">
              <a:buFont typeface="Calibri"/>
              <a:buChar char="-"/>
            </a:pPr>
            <a:r>
              <a:rPr lang="en-GB" sz="1400"/>
              <a:t>Control Box needs to be mounted so it is in visual line of sight of driver</a:t>
            </a:r>
          </a:p>
          <a:p>
            <a:pPr marL="285750" indent="-285750">
              <a:buFont typeface="Calibri"/>
              <a:buChar char="-"/>
            </a:pPr>
            <a:r>
              <a:rPr lang="en-GB" sz="1400"/>
              <a:t>Spoke to FEV and everything here is fully compliant, they are happy to help with any issues in installation</a:t>
            </a:r>
          </a:p>
          <a:p>
            <a:pPr marL="285750" indent="-285750">
              <a:buFont typeface="Calibri"/>
              <a:buChar char="-"/>
            </a:pPr>
            <a:r>
              <a:rPr lang="en-GB" sz="1400"/>
              <a:t>All this work is easily able to given to next year's students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BE27E0-AA33-D842-E7B9-2553A49C9DF7}"/>
              </a:ext>
            </a:extLst>
          </p:cNvPr>
          <p:cNvSpPr txBox="1"/>
          <p:nvPr/>
        </p:nvSpPr>
        <p:spPr>
          <a:xfrm>
            <a:off x="6173165" y="5883797"/>
            <a:ext cx="267182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i="1">
                <a:ea typeface="+mn-lt"/>
                <a:cs typeface="+mn-lt"/>
              </a:rPr>
              <a:t>- CAD Model of Current Formula 750 Progress</a:t>
            </a:r>
            <a:endParaRPr lang="en-GB" sz="1100" i="1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DA84ED-8209-C2D7-57AF-004A928D3E45}"/>
              </a:ext>
            </a:extLst>
          </p:cNvPr>
          <p:cNvSpPr txBox="1"/>
          <p:nvPr/>
        </p:nvSpPr>
        <p:spPr>
          <a:xfrm>
            <a:off x="887392" y="4176531"/>
            <a:ext cx="993493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i="1"/>
              <a:t>- Technical Drawing of Fire Suppression System</a:t>
            </a:r>
          </a:p>
        </p:txBody>
      </p:sp>
      <p:pic>
        <p:nvPicPr>
          <p:cNvPr id="10" name="Picture 9" descr="A close-up of a metal object&#10;&#10;Description automatically generated">
            <a:extLst>
              <a:ext uri="{FF2B5EF4-FFF2-40B4-BE49-F238E27FC236}">
                <a16:creationId xmlns:a16="http://schemas.microsoft.com/office/drawing/2014/main" id="{F8E504FD-5539-F25D-A892-4A1F9D3436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4729" y="5422906"/>
            <a:ext cx="2743199" cy="135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15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96F1EFB-E19E-4237-BAD7-05E619DA4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63E31EF-5632-47DF-BEBD-B23E451C0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958"/>
            <a:ext cx="6310698" cy="180911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DDBC69-ACAD-1C41-091B-BD9AC7070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330" y="-3176"/>
            <a:ext cx="4970991" cy="1761435"/>
          </a:xfrm>
        </p:spPr>
        <p:txBody>
          <a:bodyPr anchor="b">
            <a:noAutofit/>
          </a:bodyPr>
          <a:lstStyle/>
          <a:p>
            <a:r>
              <a:rPr lang="en-GB" sz="3600">
                <a:solidFill>
                  <a:schemeClr val="bg2"/>
                </a:solidFill>
                <a:ea typeface="Microsoft Sans Serif"/>
                <a:cs typeface="Microsoft Sans Serif"/>
              </a:rPr>
              <a:t>Daniel Hannis - Seat Harness – Investigation &amp; Design</a:t>
            </a:r>
            <a:endParaRPr lang="en-GB" sz="3600">
              <a:solidFill>
                <a:schemeClr val="bg2"/>
              </a:solidFill>
            </a:endParaRPr>
          </a:p>
        </p:txBody>
      </p:sp>
      <p:pic>
        <p:nvPicPr>
          <p:cNvPr id="7" name="Content Placeholder 6" descr="Corbeau Ultima Pro 6 Point FIA Racing Harness H3026">
            <a:extLst>
              <a:ext uri="{FF2B5EF4-FFF2-40B4-BE49-F238E27FC236}">
                <a16:creationId xmlns:a16="http://schemas.microsoft.com/office/drawing/2014/main" id="{0A7C80E6-3395-A4A1-71D9-81E900072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57506" y="4761"/>
            <a:ext cx="2881314" cy="1092995"/>
          </a:xfrm>
        </p:spPr>
      </p:pic>
      <p:pic>
        <p:nvPicPr>
          <p:cNvPr id="5" name="Picture 4" descr="Corbeau Ultima Pro 6 Point FIA Racing Harness H3026">
            <a:extLst>
              <a:ext uri="{FF2B5EF4-FFF2-40B4-BE49-F238E27FC236}">
                <a16:creationId xmlns:a16="http://schemas.microsoft.com/office/drawing/2014/main" id="{3190299E-FFEB-2447-9DE3-742996C886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73" r="-2" b="11437"/>
          <a:stretch/>
        </p:blipFill>
        <p:spPr>
          <a:xfrm>
            <a:off x="6311900" y="6"/>
            <a:ext cx="2938850" cy="2997194"/>
          </a:xfrm>
          <a:custGeom>
            <a:avLst/>
            <a:gdLst/>
            <a:ahLst/>
            <a:cxnLst/>
            <a:rect l="l" t="t" r="r" b="b"/>
            <a:pathLst>
              <a:path w="2938850" h="2997194">
                <a:moveTo>
                  <a:pt x="0" y="0"/>
                </a:moveTo>
                <a:lnTo>
                  <a:pt x="2938850" y="0"/>
                </a:lnTo>
                <a:lnTo>
                  <a:pt x="2938850" y="2997194"/>
                </a:lnTo>
                <a:lnTo>
                  <a:pt x="0" y="2997194"/>
                </a:lnTo>
                <a:close/>
              </a:path>
            </a:pathLst>
          </a:cu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BF7DC03-6312-4C38-B866-8A8FC2FDD5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5957997"/>
            <a:ext cx="12191999" cy="900001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diagram of a seat&#10;&#10;Description automatically generated">
            <a:extLst>
              <a:ext uri="{FF2B5EF4-FFF2-40B4-BE49-F238E27FC236}">
                <a16:creationId xmlns:a16="http://schemas.microsoft.com/office/drawing/2014/main" id="{A0A33A40-CD3E-975A-037F-3D66B5971E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493" r="-3" b="-3"/>
          <a:stretch/>
        </p:blipFill>
        <p:spPr>
          <a:xfrm>
            <a:off x="6310702" y="2997202"/>
            <a:ext cx="5881297" cy="2959836"/>
          </a:xfrm>
          <a:custGeom>
            <a:avLst/>
            <a:gdLst/>
            <a:ahLst/>
            <a:cxnLst/>
            <a:rect l="l" t="t" r="r" b="b"/>
            <a:pathLst>
              <a:path w="5881297" h="2959836">
                <a:moveTo>
                  <a:pt x="0" y="0"/>
                </a:moveTo>
                <a:lnTo>
                  <a:pt x="5881297" y="0"/>
                </a:lnTo>
                <a:lnTo>
                  <a:pt x="5881297" y="2959836"/>
                </a:lnTo>
                <a:lnTo>
                  <a:pt x="0" y="2959836"/>
                </a:lnTo>
                <a:close/>
              </a:path>
            </a:pathLst>
          </a:cu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D0FD8F5-DAFE-47D5-852B-7128F7244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11871" y="2997200"/>
            <a:ext cx="5880129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D09816D-C6EA-486B-8DBF-23DF50DC3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311901" y="0"/>
            <a:ext cx="0" cy="5957038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28D9B51-30FA-4114-9342-CFFFA0DA9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250750" y="6"/>
            <a:ext cx="0" cy="29988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DE1B176-45A8-43D4-BC6C-0F26FEC02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E1F4E5D-B4D0-F0EB-8E12-4F97DA3D865C}"/>
              </a:ext>
            </a:extLst>
          </p:cNvPr>
          <p:cNvSpPr txBox="1"/>
          <p:nvPr/>
        </p:nvSpPr>
        <p:spPr>
          <a:xfrm>
            <a:off x="105879" y="1919059"/>
            <a:ext cx="6101286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en-US" sz="1400"/>
              <a:t>6 - Point Seat Harness</a:t>
            </a:r>
          </a:p>
          <a:p>
            <a:pPr marL="285750" indent="-285750">
              <a:buFont typeface="Calibri"/>
              <a:buChar char="-"/>
            </a:pPr>
            <a:r>
              <a:rPr lang="en-US" sz="1400"/>
              <a:t>Two-piece lap belt</a:t>
            </a:r>
          </a:p>
          <a:p>
            <a:pPr marL="285750" indent="-285750">
              <a:buFont typeface="Calibri"/>
              <a:buChar char="-"/>
            </a:pPr>
            <a:r>
              <a:rPr lang="en-US" sz="1400"/>
              <a:t>Two shoulder straps</a:t>
            </a:r>
          </a:p>
          <a:p>
            <a:pPr marL="285750" indent="-285750">
              <a:buFont typeface="Calibri"/>
              <a:buChar char="-"/>
            </a:pPr>
            <a:r>
              <a:rPr lang="en-US" sz="1400"/>
              <a:t>Two leg straps</a:t>
            </a:r>
          </a:p>
          <a:p>
            <a:pPr marL="285750" indent="-285750">
              <a:buFont typeface="Calibri"/>
              <a:buChar char="-"/>
            </a:pPr>
            <a:r>
              <a:rPr lang="en-US" sz="1400"/>
              <a:t>Meets </a:t>
            </a:r>
            <a:r>
              <a:rPr lang="en-US" sz="1400">
                <a:ea typeface="+mn-lt"/>
                <a:cs typeface="+mn-lt"/>
              </a:rPr>
              <a:t>FIA specification 8853/2016</a:t>
            </a:r>
          </a:p>
          <a:p>
            <a:pPr marL="285750" indent="-285750">
              <a:buFont typeface="Calibri"/>
              <a:buChar char="-"/>
            </a:pPr>
            <a:r>
              <a:rPr lang="en-US" sz="1400">
                <a:ea typeface="+mn-lt"/>
                <a:cs typeface="+mn-lt"/>
              </a:rPr>
              <a:t>Proven reliability anti-submarine mounting</a:t>
            </a:r>
          </a:p>
          <a:p>
            <a:pPr marL="285750" indent="-285750">
              <a:buFont typeface="Calibri"/>
              <a:buChar char="-"/>
            </a:pPr>
            <a:r>
              <a:rPr lang="en-US" sz="1400">
                <a:ea typeface="+mn-lt"/>
                <a:cs typeface="+mn-lt"/>
              </a:rPr>
              <a:t>Elastic straps can be used to snap back all six straps for ease of use on the driver</a:t>
            </a:r>
          </a:p>
          <a:p>
            <a:pPr marL="285750" indent="-285750">
              <a:buFont typeface="Calibri"/>
              <a:buChar char="-"/>
            </a:pPr>
            <a:r>
              <a:rPr lang="en-US" sz="1400">
                <a:ea typeface="+mn-lt"/>
                <a:cs typeface="+mn-lt"/>
              </a:rPr>
              <a:t>Sent for approval to purchase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A83AD1-A87A-3EDB-FCD2-853FA94C7EDB}"/>
              </a:ext>
            </a:extLst>
          </p:cNvPr>
          <p:cNvSpPr txBox="1"/>
          <p:nvPr/>
        </p:nvSpPr>
        <p:spPr>
          <a:xfrm>
            <a:off x="9290896" y="1085261"/>
            <a:ext cx="2832267" cy="22775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en-GB" sz="1400">
                <a:ea typeface="+mn-lt"/>
                <a:cs typeface="+mn-lt"/>
              </a:rPr>
              <a:t>Corbeau Ultima Pro 6 Point FIA Racing Harness H3026</a:t>
            </a:r>
            <a:endParaRPr lang="en-US" sz="1400">
              <a:ea typeface="+mn-lt"/>
              <a:cs typeface="+mn-lt"/>
            </a:endParaRPr>
          </a:p>
          <a:p>
            <a:pPr marL="285750" indent="-285750">
              <a:buFont typeface="Calibri"/>
              <a:buChar char="-"/>
            </a:pPr>
            <a:r>
              <a:rPr lang="en-GB" sz="1400">
                <a:ea typeface="+mn-lt"/>
                <a:cs typeface="Arial"/>
              </a:rPr>
              <a:t>£230.00 (exc. VAT)</a:t>
            </a:r>
          </a:p>
          <a:p>
            <a:pPr marL="285750" indent="-285750">
              <a:buFont typeface="Calibri"/>
              <a:buChar char="-"/>
            </a:pPr>
            <a:r>
              <a:rPr lang="en-GB" sz="1400">
                <a:ea typeface="+mn-lt"/>
                <a:cs typeface="Arial"/>
              </a:rPr>
              <a:t>Sent for approval to purchase</a:t>
            </a:r>
          </a:p>
          <a:p>
            <a:endParaRPr lang="en-GB">
              <a:cs typeface="Arial"/>
            </a:endParaRPr>
          </a:p>
          <a:p>
            <a:br>
              <a:rPr lang="en-US"/>
            </a:br>
            <a:endParaRPr lang="en-US"/>
          </a:p>
          <a:p>
            <a:pPr algn="l"/>
            <a:endParaRPr lang="en-GB"/>
          </a:p>
        </p:txBody>
      </p:sp>
      <p:pic>
        <p:nvPicPr>
          <p:cNvPr id="6" name="Picture 5" descr="A drawing of a person wearing a helmet&#10;&#10;Description automatically generated">
            <a:extLst>
              <a:ext uri="{FF2B5EF4-FFF2-40B4-BE49-F238E27FC236}">
                <a16:creationId xmlns:a16="http://schemas.microsoft.com/office/drawing/2014/main" id="{E699ED8C-E383-AF5A-99D6-6D6D6D3944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656" y="3900488"/>
            <a:ext cx="4418541" cy="2062692"/>
          </a:xfrm>
          <a:prstGeom prst="rect">
            <a:avLst/>
          </a:prstGeom>
        </p:spPr>
      </p:pic>
      <p:pic>
        <p:nvPicPr>
          <p:cNvPr id="10" name="Picture 9" descr="A metal piece with a hole&#10;&#10;Description automatically generated">
            <a:extLst>
              <a:ext uri="{FF2B5EF4-FFF2-40B4-BE49-F238E27FC236}">
                <a16:creationId xmlns:a16="http://schemas.microsoft.com/office/drawing/2014/main" id="{CA48F860-EB93-29E7-6986-A2C8F6368E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0316" y="1800672"/>
            <a:ext cx="1653117" cy="14089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1129058-23AC-AEE6-61BE-0545A4E89925}"/>
              </a:ext>
            </a:extLst>
          </p:cNvPr>
          <p:cNvSpPr txBox="1"/>
          <p:nvPr/>
        </p:nvSpPr>
        <p:spPr>
          <a:xfrm>
            <a:off x="3385595" y="1861594"/>
            <a:ext cx="1196050" cy="6001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i="1"/>
              <a:t>- CAD Model of Seat Harness Mount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D81832-B4A3-DF59-BADF-F2D80042082C}"/>
              </a:ext>
            </a:extLst>
          </p:cNvPr>
          <p:cNvSpPr txBox="1"/>
          <p:nvPr/>
        </p:nvSpPr>
        <p:spPr>
          <a:xfrm>
            <a:off x="4687746" y="3887164"/>
            <a:ext cx="1523999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i="1"/>
              <a:t>- Mounting Points of Harness (FSUK Rules, 2024, p.54, T5.6.1)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DC2891A-6C74-9706-AC21-56F3F72C8BC9}"/>
              </a:ext>
            </a:extLst>
          </p:cNvPr>
          <p:cNvSpPr txBox="1"/>
          <p:nvPr/>
        </p:nvSpPr>
        <p:spPr>
          <a:xfrm>
            <a:off x="4649164" y="4928886"/>
            <a:ext cx="1610809" cy="6001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/>
              <a:t>- Seat Harness Position </a:t>
            </a:r>
            <a:r>
              <a:rPr lang="en-GB" sz="1100" i="1">
                <a:ea typeface="+mn-lt"/>
                <a:cs typeface="+mn-lt"/>
              </a:rPr>
              <a:t>(FSUK Rules, 2024, p.54, T5.5.5)</a:t>
            </a:r>
            <a:endParaRPr lang="en-GB"/>
          </a:p>
        </p:txBody>
      </p:sp>
      <p:pic>
        <p:nvPicPr>
          <p:cNvPr id="14" name="Graphic 13" descr="Acquisition with solid fill">
            <a:extLst>
              <a:ext uri="{FF2B5EF4-FFF2-40B4-BE49-F238E27FC236}">
                <a16:creationId xmlns:a16="http://schemas.microsoft.com/office/drawing/2014/main" id="{75E353F4-6D82-23ED-D2DE-E4641C33D3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484471" y="5412129"/>
            <a:ext cx="576806" cy="596097"/>
          </a:xfrm>
          <a:prstGeom prst="rect">
            <a:avLst/>
          </a:prstGeom>
        </p:spPr>
      </p:pic>
      <p:pic>
        <p:nvPicPr>
          <p:cNvPr id="16" name="Graphic 15" descr="Acquisition with solid fill">
            <a:extLst>
              <a:ext uri="{FF2B5EF4-FFF2-40B4-BE49-F238E27FC236}">
                <a16:creationId xmlns:a16="http://schemas.microsoft.com/office/drawing/2014/main" id="{A2D7EB9D-F67B-5CB2-C3B1-4888162046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397661" y="4322179"/>
            <a:ext cx="605742" cy="59609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7CA84E5-AE74-4865-374D-D2319352BAEE}"/>
              </a:ext>
            </a:extLst>
          </p:cNvPr>
          <p:cNvSpPr txBox="1"/>
          <p:nvPr/>
        </p:nvSpPr>
        <p:spPr>
          <a:xfrm>
            <a:off x="9336910" y="2459620"/>
            <a:ext cx="2710405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/>
              <a:t>-</a:t>
            </a:r>
            <a:r>
              <a:rPr lang="en-US" sz="1100"/>
              <a:t> TRS 6 Point Single Seater FIA Harness Belt (GSM, 2024)</a:t>
            </a:r>
          </a:p>
        </p:txBody>
      </p:sp>
    </p:spTree>
    <p:extLst>
      <p:ext uri="{BB962C8B-B14F-4D97-AF65-F5344CB8AC3E}">
        <p14:creationId xmlns:p14="http://schemas.microsoft.com/office/powerpoint/2010/main" val="33674729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28AB2B1-D99F-4218-ADF7-E10BA38E2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7C3BBF4-07B5-4EB8-B146-181AFFDB7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D2C9D40-D12D-498A-8DD1-4756164BC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407272-3330-8F4B-B4A5-7686D925A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bg2"/>
                </a:solidFill>
                <a:ea typeface="Microsoft Sans Serif"/>
                <a:cs typeface="Microsoft Sans Serif"/>
              </a:rPr>
              <a:t>Daniel Hannis - Head Restraint &amp; Roll Bar Padding - Investigation</a:t>
            </a:r>
            <a:endParaRPr lang="en-GB">
              <a:solidFill>
                <a:schemeClr val="bg2"/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34AB790-1C05-462A-B7B9-A7D87A55D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BB5A84F-60BF-43AE-B548-9FA20559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8800" y="3639600"/>
            <a:ext cx="112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 descr="Click for a larger picture of SFI 45.2 EAM Rigid Energy Absorbing Foam, 1&quot; thick sheet">
            <a:extLst>
              <a:ext uri="{FF2B5EF4-FFF2-40B4-BE49-F238E27FC236}">
                <a16:creationId xmlns:a16="http://schemas.microsoft.com/office/drawing/2014/main" id="{E2FBD01A-0CD2-CF1A-BD9F-0FC4C8C55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5462" y="2111738"/>
            <a:ext cx="3841542" cy="23051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31C0F4E-5BFF-472A-967C-7600CD553CE3}"/>
              </a:ext>
            </a:extLst>
          </p:cNvPr>
          <p:cNvSpPr txBox="1"/>
          <p:nvPr/>
        </p:nvSpPr>
        <p:spPr>
          <a:xfrm>
            <a:off x="5709648" y="2108464"/>
            <a:ext cx="6743700" cy="256993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ea typeface="Verdana"/>
                <a:cs typeface="Arial"/>
              </a:rPr>
              <a:t>SFI Approved High Density Foam, 8.8 x 16.3" Sheet, 1" thick</a:t>
            </a:r>
            <a:endParaRPr lang="en-US" sz="1400">
              <a:latin typeface="Arial"/>
              <a:ea typeface="Verdana"/>
              <a:cs typeface="Arial"/>
            </a:endParaRP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ea typeface="Verdana"/>
                <a:cs typeface="Arial"/>
              </a:rPr>
              <a:t>$25.59 (Inc. VAT) (American company)</a:t>
            </a: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ea typeface="Verdana"/>
                <a:cs typeface="Arial"/>
              </a:rPr>
              <a:t>Meets regulations in Formula Student 2024 that requires </a:t>
            </a:r>
            <a:r>
              <a:rPr lang="en-GB" sz="1400">
                <a:latin typeface="Arial"/>
                <a:ea typeface="+mn-lt"/>
                <a:cs typeface="Arial"/>
              </a:rPr>
              <a:t>SFI Spec 45.2</a:t>
            </a:r>
            <a:endParaRPr lang="en-GB" sz="1400">
              <a:latin typeface="Arial"/>
              <a:ea typeface="Verdana"/>
              <a:cs typeface="Arial"/>
            </a:endParaRP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ea typeface="+mn-lt"/>
                <a:cs typeface="Arial"/>
              </a:rPr>
              <a:t>Have a minimum thickness of 38mm/1.5"</a:t>
            </a: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ea typeface="+mn-lt"/>
                <a:cs typeface="Arial"/>
              </a:rPr>
              <a:t>Have a minimum width of 15cm and minimum height of 15cm,</a:t>
            </a:r>
            <a:endParaRPr lang="en-GB" sz="1400">
              <a:latin typeface="Arial"/>
              <a:cs typeface="Arial"/>
            </a:endParaRP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ea typeface="Verdana"/>
                <a:cs typeface="Arial"/>
              </a:rPr>
              <a:t>Cheapest way of being compliant with the FIA</a:t>
            </a: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ea typeface="Verdana"/>
                <a:cs typeface="Arial"/>
              </a:rPr>
              <a:t>Multiple sheets can be attached together with adhesive, has been confirmed after rules clarification.</a:t>
            </a: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ea typeface="Verdana"/>
                <a:cs typeface="Arial"/>
              </a:rPr>
              <a:t>Sent for approval to purchase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59F3A0-AAB7-E260-1220-078E2E1675CB}"/>
              </a:ext>
            </a:extLst>
          </p:cNvPr>
          <p:cNvSpPr txBox="1"/>
          <p:nvPr/>
        </p:nvSpPr>
        <p:spPr>
          <a:xfrm>
            <a:off x="5046523" y="4947051"/>
            <a:ext cx="8973961" cy="18081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 kern="1200">
                <a:latin typeface="Arial"/>
                <a:cs typeface="Arial"/>
              </a:rPr>
              <a:t>Additional padding required for driver helmets hitting </a:t>
            </a:r>
            <a:r>
              <a:rPr lang="en-GB" sz="1400">
                <a:latin typeface="Arial"/>
                <a:cs typeface="Arial"/>
              </a:rPr>
              <a:t>roll bar/chassis</a:t>
            </a:r>
            <a:endParaRPr lang="en-GB" sz="1400" kern="1200">
              <a:latin typeface="Arial"/>
              <a:cs typeface="Arial"/>
            </a:endParaRP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r>
              <a:rPr lang="en-GB" sz="1400" kern="1200">
                <a:latin typeface="Arial"/>
                <a:cs typeface="Arial"/>
              </a:rPr>
              <a:t>Minimum 12mm/0.5" thickness</a:t>
            </a:r>
          </a:p>
          <a:p>
            <a:pPr marL="285750" indent="-285750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Arial"/>
                <a:cs typeface="Arial"/>
              </a:rPr>
              <a:t>Complies with </a:t>
            </a:r>
            <a:r>
              <a:rPr lang="en-GB" sz="1400">
                <a:latin typeface="Arial"/>
                <a:ea typeface="+mn-lt"/>
                <a:cs typeface="+mn-lt"/>
              </a:rPr>
              <a:t>FIA 8857-2001 type A as required in FSUK 2024 rules</a:t>
            </a:r>
            <a:endParaRPr lang="en-GB" sz="1400">
              <a:latin typeface="Arial"/>
              <a:cs typeface="Arial"/>
            </a:endParaRPr>
          </a:p>
          <a:p>
            <a:pPr marL="285750" indent="-285750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latin typeface="Neue Haas Grotesk Text Pro"/>
                <a:ea typeface="Verdana"/>
              </a:rPr>
              <a:t>3M "Super 77" spray adhesive</a:t>
            </a:r>
            <a:endParaRPr lang="en-GB" sz="1400">
              <a:latin typeface="Neue Haas Grotesk Text Pro"/>
            </a:endParaRPr>
          </a:p>
          <a:p>
            <a:pPr marL="285750" indent="-285750" defTabSz="859536">
              <a:spcAft>
                <a:spcPts val="600"/>
              </a:spcAft>
              <a:buFont typeface="Calibri"/>
              <a:buChar char="-"/>
            </a:pPr>
            <a:r>
              <a:rPr lang="en-GB" sz="1400">
                <a:solidFill>
                  <a:srgbClr val="24393F"/>
                </a:solidFill>
                <a:ea typeface="+mn-lt"/>
                <a:cs typeface="+mn-lt"/>
              </a:rPr>
              <a:t>£21.74 (£26.09 Inc. VAT)</a:t>
            </a:r>
            <a:endParaRPr lang="en-GB" sz="1400">
              <a:solidFill>
                <a:srgbClr val="24393F"/>
              </a:solidFill>
              <a:ea typeface="Verdana"/>
            </a:endParaRPr>
          </a:p>
          <a:p>
            <a:pPr marL="268605" indent="-268605" defTabSz="859536">
              <a:spcAft>
                <a:spcPts val="600"/>
              </a:spcAft>
              <a:buFont typeface="Calibri"/>
              <a:buChar char="-"/>
            </a:pPr>
            <a:endParaRPr lang="en-GB" sz="1650">
              <a:ea typeface="Verdana"/>
            </a:endParaRPr>
          </a:p>
        </p:txBody>
      </p:sp>
      <p:pic>
        <p:nvPicPr>
          <p:cNvPr id="5" name="Picture 4" descr="OMP FIA Approved Roll Bar Padding">
            <a:extLst>
              <a:ext uri="{FF2B5EF4-FFF2-40B4-BE49-F238E27FC236}">
                <a16:creationId xmlns:a16="http://schemas.microsoft.com/office/drawing/2014/main" id="{58BF3BFA-91A4-6D9A-3EDB-978306C04F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729" r="-386" b="17375"/>
          <a:stretch/>
        </p:blipFill>
        <p:spPr>
          <a:xfrm>
            <a:off x="1984558" y="4510025"/>
            <a:ext cx="3113627" cy="22262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7894A50-F9C3-C061-B359-A81A701CEABB}"/>
              </a:ext>
            </a:extLst>
          </p:cNvPr>
          <p:cNvSpPr txBox="1"/>
          <p:nvPr/>
        </p:nvSpPr>
        <p:spPr>
          <a:xfrm>
            <a:off x="916329" y="2064152"/>
            <a:ext cx="887392" cy="19543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/>
              <a:t>- SFI 45.2 FIA Approved Head Restraint Foam (Pegasus Auto Racing Supplies, 2024)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D446A9-8752-ACBE-1DC2-31ABE8CC483E}"/>
              </a:ext>
            </a:extLst>
          </p:cNvPr>
          <p:cNvSpPr txBox="1"/>
          <p:nvPr/>
        </p:nvSpPr>
        <p:spPr>
          <a:xfrm>
            <a:off x="974202" y="4465898"/>
            <a:ext cx="945265" cy="14465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/>
              <a:t>- OMP FIA Approved Roll Bar Padding (Demon </a:t>
            </a:r>
            <a:r>
              <a:rPr lang="en-GB" sz="1100" err="1"/>
              <a:t>Tweeks</a:t>
            </a:r>
            <a:r>
              <a:rPr lang="en-GB" sz="1100"/>
              <a:t>, 2024)</a:t>
            </a:r>
          </a:p>
        </p:txBody>
      </p:sp>
    </p:spTree>
    <p:extLst>
      <p:ext uri="{BB962C8B-B14F-4D97-AF65-F5344CB8AC3E}">
        <p14:creationId xmlns:p14="http://schemas.microsoft.com/office/powerpoint/2010/main" val="29393600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28AB2B1-D99F-4218-ADF7-E10BA38E24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87C3BBF4-07B5-4EB8-B146-181AFFDB7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900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D2C9D40-D12D-498A-8DD1-4756164BC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98801" y="0"/>
            <a:ext cx="11293200" cy="206057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08499-D346-690A-C7B4-CD1D675B4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24000"/>
            <a:ext cx="10406063" cy="126342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2"/>
                </a:solidFill>
                <a:ea typeface="Microsoft Sans Serif"/>
                <a:cs typeface="Microsoft Sans Serif"/>
              </a:rPr>
              <a:t>Daniel Hannis -  With More Time...</a:t>
            </a:r>
            <a:endParaRPr lang="en-GB" dirty="0">
              <a:solidFill>
                <a:schemeClr val="bg2"/>
              </a:solidFill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34AB790-1C05-462A-B7B9-A7D87A55DE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BB5A84F-60BF-43AE-B548-9FA20559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8800" y="3639600"/>
            <a:ext cx="112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5F9DFEDE-F165-8A36-162B-E558E46ED1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7393728"/>
              </p:ext>
            </p:extLst>
          </p:nvPr>
        </p:nvGraphicFramePr>
        <p:xfrm>
          <a:off x="1343025" y="2505075"/>
          <a:ext cx="10406063" cy="391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69839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F384FA-A314-44A7-A8D0-A5B072C06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7BBBFA-DA8C-F115-4893-10AA4ED01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60000"/>
            <a:ext cx="2725737" cy="6092675"/>
          </a:xfrm>
        </p:spPr>
        <p:txBody>
          <a:bodyPr anchor="t">
            <a:normAutofit/>
          </a:bodyPr>
          <a:lstStyle/>
          <a:p>
            <a:r>
              <a:rPr lang="en-GB" sz="4000">
                <a:solidFill>
                  <a:schemeClr val="bg2"/>
                </a:solidFill>
                <a:ea typeface="Microsoft Sans Serif"/>
                <a:cs typeface="Microsoft Sans Serif"/>
              </a:rPr>
              <a:t>Conclusion</a:t>
            </a:r>
            <a:endParaRPr lang="en-GB" sz="4000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C9FAC9E-6B13-4081-9FAF-E5AE936616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F207D4E-9AD2-486E-974F-2A1243D8B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1675" y="0"/>
            <a:ext cx="7680325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64114-80FD-2088-E275-38101DF35A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9988" y="338400"/>
            <a:ext cx="6769100" cy="6063875"/>
          </a:xfrm>
        </p:spPr>
        <p:txBody>
          <a:bodyPr vert="horz" lIns="0" tIns="0" rIns="0" bIns="0" rtlCol="0" anchor="t">
            <a:normAutofit/>
          </a:bodyPr>
          <a:lstStyle/>
          <a:p>
            <a:pPr marL="359410" indent="-359410">
              <a:lnSpc>
                <a:spcPct val="110000"/>
              </a:lnSpc>
            </a:pPr>
            <a:r>
              <a:rPr lang="en-GB" sz="3200">
                <a:solidFill>
                  <a:schemeClr val="tx2"/>
                </a:solidFill>
                <a:ea typeface="Microsoft Sans Serif"/>
                <a:cs typeface="Microsoft Sans Serif"/>
              </a:rPr>
              <a:t>Overall Objective - Produce an EV-powered Formula 750 race car that would be able to compete with the ICE-powered counterparts.</a:t>
            </a:r>
            <a:endParaRPr lang="en-US" sz="3200">
              <a:solidFill>
                <a:schemeClr val="tx2"/>
              </a:solidFill>
            </a:endParaRPr>
          </a:p>
          <a:p>
            <a:pPr marL="359410" indent="-359410">
              <a:lnSpc>
                <a:spcPct val="110000"/>
              </a:lnSpc>
            </a:pPr>
            <a:endParaRPr lang="en-GB" sz="3200">
              <a:solidFill>
                <a:schemeClr val="tx2"/>
              </a:solidFill>
              <a:ea typeface="Microsoft Sans Serif"/>
              <a:cs typeface="Microsoft Sans Serif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3200">
                <a:solidFill>
                  <a:schemeClr val="tx2"/>
                </a:solidFill>
                <a:ea typeface="Microsoft Sans Serif"/>
                <a:cs typeface="Microsoft Sans Serif"/>
              </a:rPr>
              <a:t>Thank you for listening.</a:t>
            </a:r>
          </a:p>
          <a:p>
            <a:pPr marL="359410" indent="-359410">
              <a:lnSpc>
                <a:spcPct val="110000"/>
              </a:lnSpc>
            </a:pPr>
            <a:endParaRPr lang="en-GB" sz="3200">
              <a:solidFill>
                <a:schemeClr val="tx2"/>
              </a:solidFill>
              <a:ea typeface="Microsoft Sans Serif"/>
              <a:cs typeface="Microsoft Sans Serif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3200">
                <a:solidFill>
                  <a:schemeClr val="tx2"/>
                </a:solidFill>
                <a:ea typeface="Microsoft Sans Serif"/>
                <a:cs typeface="Microsoft Sans Serif"/>
              </a:rPr>
              <a:t>Any questions welcome.</a:t>
            </a:r>
            <a:endParaRPr lang="en-GB" sz="3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8405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CFF384FA-A314-44A7-A8D0-A5B072C06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48BF78-643B-779C-7291-C4C8D9D56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60000"/>
            <a:ext cx="2725737" cy="6092675"/>
          </a:xfrm>
        </p:spPr>
        <p:txBody>
          <a:bodyPr anchor="t">
            <a:normAutofit/>
          </a:bodyPr>
          <a:lstStyle/>
          <a:p>
            <a:r>
              <a:rPr lang="en-GB" sz="2400">
                <a:solidFill>
                  <a:schemeClr val="bg2"/>
                </a:solidFill>
                <a:ea typeface="Microsoft Sans Serif"/>
                <a:cs typeface="Microsoft Sans Serif"/>
              </a:rPr>
              <a:t>References</a:t>
            </a:r>
            <a:endParaRPr lang="en-GB" sz="2400">
              <a:solidFill>
                <a:schemeClr val="bg2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015B19C-9D2E-4766-B525-F13F7CF5C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2F207D4E-9AD2-486E-974F-2A1243D8B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1675" y="0"/>
            <a:ext cx="7680325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D0918-C041-CB44-0D59-3EEA29171F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9988" y="352800"/>
            <a:ext cx="6769100" cy="6063875"/>
          </a:xfrm>
        </p:spPr>
        <p:txBody>
          <a:bodyPr vert="horz" lIns="0" tIns="0" rIns="0" bIns="0" rtlCol="0" anchor="t">
            <a:normAutofit/>
          </a:bodyPr>
          <a:lstStyle/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BorgWarner. (2015). DVT Reference Manual. [Online]. Available 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https://electricdriveengineering.com.au/wp-content/uploads/2021/10/DVT-Manual-V1.4.pdf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. [Accessed: 09/12/2023]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BorgWarner. (2018). Gen4 size 10 Applications Reference Manual. [Online]. Available 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https://electricdriveengineering.com.au/wp-content/uploads/2023/04/Gen4-Size-8-10-Product-Manual.pdf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. [Accessed 07/12/2023].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EMRAX. (2020). Manual for EMRAX Motors. [Online]. Last Updated: 5/03/2020. Available 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user_manual_for_emrax_motors.pdfuser_manual_for_emrax_motors.pdf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. [Accessed 07/12/2023]</a:t>
            </a:r>
          </a:p>
          <a:p>
            <a:pPr marL="359410" indent="-359410"/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Ehsani, M. et al. (2019) Modern electric, hybrid electric, and fuel cell vehicles. Third edition, International student edition. Boca Raton: CRC Press, an imprint of Taylor &amp; Francis Group.</a:t>
            </a:r>
          </a:p>
          <a:p>
            <a:pPr marL="359410" indent="-359410"/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EMRAX (2020) Manual for EMRAX Motors / Generators. Available at: 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https://uowtsd.sharepoint.com/teams/Formula750GroupProject146_GRP/Shared%20Documents/General/EV%20Powertrain/Motor%20&amp;%20Controller/manual_for_emrax_motors_version_5.4.pdf?CT=1709233557031&amp;OR=ItemsView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 [accessed 12/12/23]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Husain, I. (2021) Electric and hybrid vehicles : design fundamentals. Third edition. Boca Raton: CRC Press.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Kaiser, M.J. (1995) Control systems engineering: by Norman S. NISE; Second Edition; Control Engineering Practice. Elsevier Ltd, 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Mehrdad Ehsani, Yimin Gao, Stefano Longo and Kambiz Ebrahimi (2019) Modern electric, hybrid electric, and fuel cell vehicles. Boca Raton ; London ; New York: </a:t>
            </a:r>
            <a:r>
              <a:rPr lang="en-GB" sz="1000" i="1" err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Crc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 Press, Taylor &amp; Francis Group.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 err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Xiaoshuai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 Xin, </a:t>
            </a:r>
            <a:r>
              <a:rPr lang="en-GB" sz="1000" i="1" err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Haichao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 Shan and Yang </a:t>
            </a:r>
            <a:r>
              <a:rPr lang="en-GB" sz="1000" i="1" err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Yang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 (2016) Control strategy for motor drive system of electric vehicle: CONTROL FOR MOTOR DRIVE OF ELECTRIC VEHICLE, IEEJ transactions on electrical and electronic engineering, Available at: 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https://doi.org/10.1002/tee.22227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.</a:t>
            </a:r>
            <a:endParaRPr lang="en-GB">
              <a:solidFill>
                <a:schemeClr val="tx2"/>
              </a:solidFill>
              <a:latin typeface="Neue Haas Grotesk Text Pro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Zhang, H., Cao, D. and Du, H. (eds) (2018) </a:t>
            </a:r>
            <a:r>
              <a:rPr lang="en-GB" sz="1000" i="1" err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Modeling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, dynamics, and control of electrified vehicles. </a:t>
            </a:r>
            <a:r>
              <a:rPr lang="en-GB" sz="1000" i="1" err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Duxhurst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, England: Woodhead Publishing.</a:t>
            </a:r>
            <a:endParaRPr lang="en-GB">
              <a:solidFill>
                <a:schemeClr val="tx2"/>
              </a:solidFill>
              <a:latin typeface="Neue Haas Grotesk Text Pro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Melman, T. et al. (2021) Creating the Illusion of Sportiness: Evaluating Modified Throttle Mapping and Artificial Engine Sound for Electric Vehicles, Journal of advanced transportation. Available at: 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https://doi.org/10.1155/2021/4396401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.</a:t>
            </a:r>
            <a:endParaRPr lang="en-GB">
              <a:solidFill>
                <a:schemeClr val="tx2"/>
              </a:solidFill>
              <a:latin typeface="Neue Haas Grotesk Text Pro"/>
            </a:endParaRPr>
          </a:p>
          <a:p>
            <a:pPr marL="359410" indent="-359410">
              <a:lnSpc>
                <a:spcPct val="110000"/>
              </a:lnSpc>
            </a:pPr>
            <a:endParaRPr lang="en-GB" sz="1000">
              <a:solidFill>
                <a:schemeClr val="tx2"/>
              </a:solidFill>
              <a:latin typeface="Neue Haas Grotesk Text Pro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0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0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2654530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CFF384FA-A314-44A7-A8D0-A5B072C06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48BF78-643B-779C-7291-C4C8D9D56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60000"/>
            <a:ext cx="2725737" cy="6092675"/>
          </a:xfrm>
        </p:spPr>
        <p:txBody>
          <a:bodyPr anchor="t">
            <a:normAutofit/>
          </a:bodyPr>
          <a:lstStyle/>
          <a:p>
            <a:r>
              <a:rPr lang="en-GB" sz="2400">
                <a:solidFill>
                  <a:schemeClr val="bg2"/>
                </a:solidFill>
                <a:ea typeface="Microsoft Sans Serif"/>
                <a:cs typeface="Microsoft Sans Serif"/>
              </a:rPr>
              <a:t>References</a:t>
            </a:r>
            <a:endParaRPr lang="en-GB" sz="2400">
              <a:solidFill>
                <a:schemeClr val="bg2"/>
              </a:solidFill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015B19C-9D2E-4766-B525-F13F7CF5C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2F207D4E-9AD2-486E-974F-2A1243D8B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1675" y="0"/>
            <a:ext cx="7680325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D0918-C041-CB44-0D59-3EEA29171F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9988" y="352800"/>
            <a:ext cx="6769100" cy="6063875"/>
          </a:xfrm>
        </p:spPr>
        <p:txBody>
          <a:bodyPr vert="horz" lIns="0" tIns="0" rIns="0" bIns="0" rtlCol="0" anchor="t">
            <a:normAutofit/>
          </a:bodyPr>
          <a:lstStyle/>
          <a:p>
            <a:pPr marL="359410" indent="-359410">
              <a:lnSpc>
                <a:spcPct val="110000"/>
              </a:lnSpc>
            </a:pPr>
            <a:endParaRPr lang="en-GB" sz="1000" i="1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</a:rPr>
              <a:t>Colekmes.com. (2020, May). Controlling the Fire Extinguisher and Formula E Car Battery. [Online]. Available at: 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https://colekmes.com/2020/05/mengendalikan-fire-extinguisher-dan-baterai-mobil-formula-e/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</a:rPr>
              <a:t>. [Accessed: 09/12/2023] </a:t>
            </a:r>
            <a:endParaRPr lang="en-GB" sz="1000" i="1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E-Rallycross. (2023). Sporting Regulations of the FIA World Rallycross Championship. [Online]. Last Updated: 04/03/2023. Available 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file:///C:/Users/2204624/Downloads/2023_fia_world_rallycross_championship_sporting_regulations_march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. [Accessed 4/12/23].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EMRAX. (2020). Manual for EMRAX Motors. [Online]. Last Updated: 5/03/2020. Available 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user_manual_for_emrax_motors.pdfuser_manual_for_emrax_motors.pdf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. [Accessed 07/12/2023]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Electric Vehicle Database, (2020). - Jaguar I-Pace EV400. [Online] Available 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https://ev-database.org/uk/car/1287/Jaguar-I-Pace-EV400#efficiency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</a:rPr>
              <a:t> [Accessed 02/12/23].</a:t>
            </a:r>
            <a:endParaRPr lang="en-GB" sz="1000" i="1">
              <a:solidFill>
                <a:schemeClr val="tx2"/>
              </a:solidFill>
              <a:latin typeface="Segoe UI"/>
              <a:ea typeface="Microsoft Sans Serif"/>
              <a:cs typeface="Segoe UI"/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FEV (2024) - Motorsport Fire Extinguishers. [Online] Available at: </a:t>
            </a:r>
            <a:r>
              <a:rPr lang="en-GB" sz="1000" i="1">
                <a:solidFill>
                  <a:schemeClr val="tx2"/>
                </a:solidFill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https://www.f-e-v.co.uk/product/novec-electric-plumbed-in-fia-gas-race-car-fire-suppression-kit-n-tec2250ek/</a:t>
            </a:r>
            <a:r>
              <a:rPr lang="en-GB" sz="1000" i="1">
                <a:solidFill>
                  <a:schemeClr val="tx2"/>
                </a:solidFill>
                <a:ea typeface="+mn-lt"/>
                <a:cs typeface="+mn-lt"/>
              </a:rPr>
              <a:t> (Accessed 18/03/2024)</a:t>
            </a:r>
            <a:endParaRPr lang="en-GB" sz="1000" i="1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FlexFab, (2023). - High Temp. Coolant Hose, 5780 Series. [Online]. Available 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https://flexfab.com/standard-product/silicone-coolant-hose/high-temp-coolant-hose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</a:rPr>
              <a:t># [Accessed 09/12/23].</a:t>
            </a:r>
            <a:endParaRPr lang="en-GB" sz="1000" i="1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Formula E. (2023). 2023 - 2024 FIA Formula E World Championship Sporting Regulations. [Online]. Published: 09/10/2023. Available 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file:///C:/Users/2204624/Downloads/2023-2024_fia_formula_e_world_championship_-_sporting_regulations</a:t>
            </a: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. [Accessed 4/12/23]. </a:t>
            </a: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ea typeface="+mn-lt"/>
                <a:cs typeface="+mn-lt"/>
              </a:rPr>
              <a:t>Formula Student Rules (2024) - Available at: </a:t>
            </a:r>
            <a:r>
              <a:rPr lang="en-GB" sz="1000" i="1">
                <a:solidFill>
                  <a:schemeClr val="tx2"/>
                </a:solidFill>
                <a:ea typeface="+mn-lt"/>
                <a:cs typeface="+mn-l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https://www.imeche.org/docs/default-source/1-oscar/formula-student/2024/rules/fsuk-2024-rules---v1-1.pdf?sfvrsn=2</a:t>
            </a:r>
            <a:endParaRPr lang="en-GB" sz="1000" i="1">
              <a:solidFill>
                <a:schemeClr val="tx2"/>
              </a:solidFill>
              <a:latin typeface="Neue Haas Grotesk Text Pro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 err="1">
                <a:solidFill>
                  <a:schemeClr val="tx2"/>
                </a:solidFill>
                <a:latin typeface="Segoe UI"/>
                <a:ea typeface="+mn-lt"/>
                <a:cs typeface="+mn-lt"/>
              </a:rPr>
              <a:t>GrabCAD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</a:rPr>
              <a:t>. (n.d.). Electric Vehicle Parts - Curtis Pot Box PB-6. [Online]. Available at: https://grabcad.com/library/electric-vehicle-parts-curtis-pot-box-pb-6. [Accessed: 23/10/2023] </a:t>
            </a:r>
            <a:endParaRPr lang="en-GB" sz="1000" i="1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r>
              <a:rPr lang="en-GB" sz="1000" i="1">
                <a:solidFill>
                  <a:schemeClr val="tx2"/>
                </a:solidFill>
                <a:latin typeface="Segoe UI"/>
                <a:ea typeface="Microsoft Sans Serif"/>
                <a:cs typeface="Segoe UI"/>
              </a:rPr>
              <a:t>Jungheinrich, (2023). - Pedestrian Pallet Truck 2.2 - 3.5, EJE 222/225/230/235 [Online]. Available at: 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https://www.jungheinrich.co.uk/products/new-forklifts/pallet-trucks/electric-pallet-trucks/eje-222-225-230-235-108230</a:t>
            </a:r>
            <a:r>
              <a:rPr lang="en-GB" sz="1000" i="1">
                <a:solidFill>
                  <a:schemeClr val="tx2"/>
                </a:solidFill>
                <a:latin typeface="Segoe UI"/>
                <a:ea typeface="+mn-lt"/>
                <a:cs typeface="+mn-lt"/>
              </a:rPr>
              <a:t> [Accessed 10/12/23].</a:t>
            </a:r>
            <a:endParaRPr lang="en-GB" sz="1000" i="1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0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0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000">
              <a:solidFill>
                <a:schemeClr val="tx2"/>
              </a:solidFill>
              <a:latin typeface="Neue Haas Grotesk Text Pro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000">
              <a:solidFill>
                <a:schemeClr val="tx2"/>
              </a:solidFill>
              <a:latin typeface="Neue Haas Grotesk Text Pro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0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0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071645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F384FA-A314-44A7-A8D0-A5B072C06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48BF78-643B-779C-7291-C4C8D9D56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3025" y="360000"/>
            <a:ext cx="2725737" cy="6092675"/>
          </a:xfrm>
        </p:spPr>
        <p:txBody>
          <a:bodyPr anchor="t">
            <a:normAutofit/>
          </a:bodyPr>
          <a:lstStyle/>
          <a:p>
            <a:r>
              <a:rPr lang="en-GB" sz="2400">
                <a:solidFill>
                  <a:schemeClr val="bg2"/>
                </a:solidFill>
                <a:ea typeface="Microsoft Sans Serif"/>
                <a:cs typeface="Microsoft Sans Serif"/>
              </a:rPr>
              <a:t>References</a:t>
            </a:r>
            <a:endParaRPr lang="en-GB" sz="2400">
              <a:solidFill>
                <a:schemeClr val="bg2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C9FAC9E-6B13-4081-9FAF-E5AE936616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F207D4E-9AD2-486E-974F-2A1243D8B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1675" y="0"/>
            <a:ext cx="7680325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431DE2A-44AE-26CE-8E60-3402A49F2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9988" y="338400"/>
            <a:ext cx="6769100" cy="6391013"/>
          </a:xfrm>
        </p:spPr>
        <p:txBody>
          <a:bodyPr vert="horz" lIns="0" tIns="0" rIns="0" bIns="0" rtlCol="0" anchor="t">
            <a:normAutofit/>
          </a:bodyPr>
          <a:lstStyle/>
          <a:p>
            <a:pPr marL="359410" indent="-359410">
              <a:lnSpc>
                <a:spcPct val="110000"/>
              </a:lnSpc>
            </a:pPr>
            <a:endParaRPr lang="en-GB" sz="12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200">
              <a:solidFill>
                <a:schemeClr val="tx2"/>
              </a:solidFill>
              <a:latin typeface="Neue Haas Grotesk Text Pro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200">
              <a:solidFill>
                <a:schemeClr val="tx2"/>
              </a:solidFill>
              <a:latin typeface="Neue Haas Grotesk Text Pro"/>
              <a:ea typeface="Microsoft Sans Serif"/>
              <a:cs typeface="Segoe UI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12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2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2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200">
              <a:solidFill>
                <a:schemeClr val="tx2"/>
              </a:solidFill>
              <a:latin typeface="Neue Haas Grotesk Text Pro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200">
              <a:solidFill>
                <a:schemeClr val="tx2"/>
              </a:solidFill>
              <a:latin typeface="Neue Haas Grotesk Text Pro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2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  <a:p>
            <a:pPr marL="359410" indent="-359410">
              <a:lnSpc>
                <a:spcPct val="110000"/>
              </a:lnSpc>
            </a:pPr>
            <a:endParaRPr lang="en-GB" sz="1200">
              <a:solidFill>
                <a:schemeClr val="tx2"/>
              </a:solidFill>
              <a:latin typeface="Segoe UI"/>
              <a:ea typeface="Microsoft Sans Serif"/>
              <a:cs typeface="Segoe U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A04019-4BAE-BD16-28B5-6956B3739307}"/>
              </a:ext>
            </a:extLst>
          </p:cNvPr>
          <p:cNvSpPr txBox="1"/>
          <p:nvPr/>
        </p:nvSpPr>
        <p:spPr>
          <a:xfrm>
            <a:off x="4655128" y="123537"/>
            <a:ext cx="7419108" cy="67460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GB" sz="1000" i="1">
                <a:solidFill>
                  <a:schemeClr val="tx2"/>
                </a:solidFill>
                <a:latin typeface="Segoe UI"/>
                <a:cs typeface="Arial"/>
              </a:rPr>
              <a:t>Motorsport UK. (2024). The Motorsport UK Yearbook 2023. [Online]. Last Updated: 21/08/23. Available at: </a:t>
            </a:r>
            <a:r>
              <a:rPr lang="en-GB" sz="1000" i="1">
                <a:solidFill>
                  <a:schemeClr val="tx2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https://motorsportuk.s3.eu-west-2.amazonaws.com/wp-content/uploads/2023/12/Motorsport-UK-Yearbook-2024.pdf</a:t>
            </a:r>
            <a:r>
              <a:rPr lang="en-GB" sz="1000" i="1">
                <a:solidFill>
                  <a:schemeClr val="tx2"/>
                </a:solidFill>
                <a:latin typeface="Neue Haas Grotesk Text Pro"/>
                <a:cs typeface="Arial"/>
              </a:rPr>
              <a:t> </a:t>
            </a:r>
            <a:r>
              <a:rPr lang="en-GB" sz="1000" i="1">
                <a:solidFill>
                  <a:schemeClr val="tx2"/>
                </a:solidFill>
                <a:latin typeface="Segoe UI"/>
                <a:cs typeface="Arial"/>
              </a:rPr>
              <a:t>[Accessed 18/03/24].</a:t>
            </a:r>
            <a:endParaRPr lang="en-US" sz="1000" i="1">
              <a:solidFill>
                <a:schemeClr val="tx2"/>
              </a:solidFill>
              <a:latin typeface="Segoe UI"/>
              <a:cs typeface="Arial"/>
            </a:endParaRP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GB" sz="1000" i="1">
                <a:solidFill>
                  <a:schemeClr val="tx2"/>
                </a:solidFill>
                <a:latin typeface="Segoe UI"/>
                <a:cs typeface="Arial"/>
              </a:rPr>
              <a:t>TECHOPS SEVCON. (2011). Using DVT with Gen4 Systems. [Online]. Available at: </a:t>
            </a:r>
            <a:r>
              <a:rPr lang="en-GB" sz="1000" i="1">
                <a:solidFill>
                  <a:srgbClr val="24393F"/>
                </a:solidFill>
                <a:latin typeface="Segoe UI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https://www.thunderstruck-ev.com/images/DVT%20Tutorial.pdf</a:t>
            </a:r>
            <a:r>
              <a:rPr lang="en-GB" sz="1000" i="1">
                <a:solidFill>
                  <a:schemeClr val="tx2"/>
                </a:solidFill>
                <a:latin typeface="Segoe UI"/>
                <a:cs typeface="Arial"/>
              </a:rPr>
              <a:t>. [Accessed 09/12/2023]</a:t>
            </a:r>
            <a:endParaRPr lang="en-US" sz="1000" i="1">
              <a:solidFill>
                <a:schemeClr val="tx2"/>
              </a:solidFill>
              <a:latin typeface="Segoe UI"/>
              <a:cs typeface="Arial"/>
            </a:endParaRP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GB" sz="1000" i="1">
                <a:solidFill>
                  <a:schemeClr val="tx2"/>
                </a:solidFill>
                <a:latin typeface="Segoe UI"/>
                <a:cs typeface="Arial"/>
              </a:rPr>
              <a:t>750</a:t>
            </a:r>
            <a:r>
              <a:rPr lang="en-GB" sz="1000" i="1">
                <a:solidFill>
                  <a:srgbClr val="24393F"/>
                </a:solidFill>
                <a:latin typeface="Segoe UI"/>
                <a:cs typeface="Arial"/>
              </a:rPr>
              <a:t> Motor Club. (2023). Sporting &amp; Technical Regulations 2023. [Online]. Issue Date: 07/02/2023. Available at: </a:t>
            </a:r>
            <a:r>
              <a:rPr lang="en-GB" sz="1000" i="1" u="sng">
                <a:solidFill>
                  <a:srgbClr val="24393F"/>
                </a:solidFill>
                <a:latin typeface="Segoe U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https://750mc.co.uk/ugc-1/1/1/0/2023_final_regs_-_750_formula.pdf</a:t>
            </a:r>
            <a:r>
              <a:rPr lang="en-GB" sz="1000" i="1">
                <a:solidFill>
                  <a:srgbClr val="24393F"/>
                </a:solidFill>
                <a:latin typeface="Segoe UI"/>
                <a:cs typeface="Arial"/>
              </a:rPr>
              <a:t>. [Accessed 4/12/23].</a:t>
            </a:r>
            <a:r>
              <a:rPr lang="en-US" sz="1000" i="1">
                <a:solidFill>
                  <a:srgbClr val="24393F"/>
                </a:solidFill>
                <a:latin typeface="Segoe UI"/>
                <a:cs typeface="Arial"/>
              </a:rPr>
              <a:t>​</a:t>
            </a: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GB" sz="1000" i="1">
                <a:solidFill>
                  <a:srgbClr val="000000"/>
                </a:solidFill>
                <a:latin typeface="Neue Haas Grotesk Text Pro"/>
                <a:ea typeface="+mn-lt"/>
                <a:cs typeface="Arial"/>
                <a:hlinkClick r:id="rId5"/>
              </a:rPr>
              <a:t>https://www.linkedin.com/pulse/future-battery-management-systems-bms-emerging-datta-vhanmane/</a:t>
            </a:r>
            <a:endParaRPr lang="en-US" sz="1000" i="1">
              <a:solidFill>
                <a:srgbClr val="24393F"/>
              </a:solidFill>
              <a:latin typeface="Segoe UI"/>
              <a:ea typeface="+mn-lt"/>
              <a:cs typeface="Arial"/>
            </a:endParaRP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US" sz="1000" i="1">
                <a:solidFill>
                  <a:srgbClr val="24393F"/>
                </a:solidFill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Pre-wired Harnesses | Orion Li-Ion Battery Management System (orionbms.com)</a:t>
            </a:r>
            <a:endParaRPr lang="en-US" sz="1000" i="1">
              <a:solidFill>
                <a:srgbClr val="24393F"/>
              </a:solidFill>
              <a:latin typeface="Segoe UI"/>
              <a:ea typeface="+mn-lt"/>
              <a:cs typeface="Arial"/>
            </a:endParaRP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US" sz="1000" i="1" u="sng">
                <a:solidFill>
                  <a:srgbClr val="24393F"/>
                </a:solidFill>
                <a:ea typeface="+mn-lt"/>
                <a:cs typeface="+mn-lt"/>
              </a:rPr>
              <a:t>https://shop.fellten.com/shop/orion-2-bms-cell-tap-wiring-harness-13907</a:t>
            </a: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US" sz="1000" i="1">
                <a:solidFill>
                  <a:srgbClr val="24393F"/>
                </a:solidFill>
                <a:ea typeface="+mn-lt"/>
                <a:cs typeface="+mn-l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Orion BMS 2 | Orion Li-Ion Battery Management System</a:t>
            </a:r>
            <a:endParaRPr lang="en-US" sz="1000" i="1">
              <a:solidFill>
                <a:srgbClr val="24393F"/>
              </a:solidFill>
              <a:latin typeface="Segoe UI"/>
              <a:ea typeface="+mn-lt"/>
              <a:cs typeface="Arial"/>
            </a:endParaRP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US" sz="1000" i="1">
                <a:solidFill>
                  <a:srgbClr val="24393F"/>
                </a:solidFill>
                <a:ea typeface="+mn-lt"/>
                <a:cs typeface="+mn-l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Main - Remote Kit Orion 2 (evshop.eu)</a:t>
            </a:r>
            <a:endParaRPr lang="en-US" sz="1000" i="1">
              <a:solidFill>
                <a:srgbClr val="24393F"/>
              </a:solidFill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US" sz="1000" i="1">
                <a:solidFill>
                  <a:srgbClr val="24393F"/>
                </a:solidFill>
                <a:ea typeface="+mn-lt"/>
                <a:cs typeface="+mn-lt"/>
                <a:hlinkClick r:id="rId9"/>
              </a:rPr>
              <a:t>Data Logging Display | Orion Li-Ion Battery Management System (orionbms.com)</a:t>
            </a:r>
            <a:endParaRPr lang="en-US" sz="1000" i="1">
              <a:solidFill>
                <a:srgbClr val="24393F"/>
              </a:solidFill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Calibri"/>
              <a:buChar char="-"/>
            </a:pPr>
            <a:r>
              <a:rPr lang="en-US" sz="1000" i="1" u="sng">
                <a:solidFill>
                  <a:srgbClr val="000000"/>
                </a:solidFill>
                <a:latin typeface="Neue Haas Grotesk Text Pro"/>
                <a:cs typeface="Times New Roman"/>
              </a:rPr>
              <a:t>https://www.researchgate.net/figure/Figure-e-A-complete-network-of-electrical-cables-of-a-typical-modern-car_fig2_367963831</a:t>
            </a:r>
            <a:endParaRPr lang="en-GB" sz="1000" i="1" u="sng">
              <a:solidFill>
                <a:srgbClr val="000000"/>
              </a:solidFill>
              <a:latin typeface="Neue Haas Grotesk Text Pro"/>
              <a:cs typeface="Times New Roman"/>
            </a:endParaRPr>
          </a:p>
          <a:p>
            <a:pPr marL="171450" indent="-171450">
              <a:lnSpc>
                <a:spcPct val="110000"/>
              </a:lnSpc>
              <a:spcBef>
                <a:spcPts val="800"/>
              </a:spcBef>
              <a:buFont typeface="Arial"/>
              <a:buChar char="•"/>
            </a:pPr>
            <a:r>
              <a:rPr lang="en-US" sz="1000" i="1">
                <a:solidFill>
                  <a:srgbClr val="24393F"/>
                </a:solidFill>
                <a:latin typeface="Times New Roman"/>
                <a:cs typeface="Times New Roman"/>
              </a:rPr>
              <a:t>Boother, S. (2023) Stevotube2007 - YouTube, </a:t>
            </a:r>
            <a:r>
              <a:rPr lang="en-US" sz="1000" i="1">
                <a:solidFill>
                  <a:srgbClr val="24393F"/>
                </a:solidFill>
                <a:latin typeface="Times New Roman"/>
                <a:cs typeface="Times New Roman"/>
                <a:hlinkClick r:id="rId10"/>
              </a:rPr>
              <a:t>www.youtube.com</a:t>
            </a:r>
            <a:r>
              <a:rPr lang="en-US" sz="1000" i="1">
                <a:solidFill>
                  <a:srgbClr val="24393F"/>
                </a:solidFill>
                <a:latin typeface="Times New Roman"/>
                <a:cs typeface="Times New Roman"/>
              </a:rPr>
              <a:t>. Available at: </a:t>
            </a:r>
            <a:r>
              <a:rPr lang="en-US" sz="1000" i="1">
                <a:solidFill>
                  <a:srgbClr val="24393F"/>
                </a:solidFill>
                <a:latin typeface="Times New Roman"/>
                <a:cs typeface="Times New Roman"/>
                <a:hlinkClick r:id="rId11"/>
              </a:rPr>
              <a:t>https://www.youtube.com/@Stevotube2007</a:t>
            </a:r>
            <a:r>
              <a:rPr lang="en-US" sz="1000" i="1">
                <a:solidFill>
                  <a:srgbClr val="24393F"/>
                </a:solidFill>
                <a:latin typeface="Times New Roman"/>
                <a:cs typeface="Times New Roman"/>
              </a:rPr>
              <a:t> (Accessed: 15 March 2024).</a:t>
            </a:r>
          </a:p>
          <a:p>
            <a:pPr>
              <a:buFont typeface="Arial"/>
              <a:buChar char="•"/>
            </a:pPr>
            <a:r>
              <a:rPr lang="en-US" sz="1000" i="1" err="1">
                <a:solidFill>
                  <a:srgbClr val="24393F"/>
                </a:solidFill>
                <a:ea typeface="+mn-lt"/>
                <a:cs typeface="+mn-lt"/>
              </a:rPr>
              <a:t>GrabCAD</a:t>
            </a:r>
            <a:r>
              <a:rPr lang="en-US" sz="1000" i="1">
                <a:solidFill>
                  <a:srgbClr val="24393F"/>
                </a:solidFill>
                <a:ea typeface="+mn-lt"/>
                <a:cs typeface="+mn-lt"/>
              </a:rPr>
              <a:t>. (2021). Electric Vehicle Parts - Curtis Pot Box PB-6. [Online]. Available at: </a:t>
            </a:r>
            <a:r>
              <a:rPr lang="en-US" sz="1000" i="1">
                <a:solidFill>
                  <a:srgbClr val="24393F"/>
                </a:solidFill>
                <a:ea typeface="+mn-lt"/>
                <a:cs typeface="+mn-lt"/>
                <a:hlinkClick r:id="rId12"/>
              </a:rPr>
              <a:t>https://grabcad.com/library/electric-vehicle-parts-curtis-pot-box-pb-6</a:t>
            </a:r>
            <a:r>
              <a:rPr lang="en-US" sz="1000" i="1">
                <a:solidFill>
                  <a:srgbClr val="24393F"/>
                </a:solidFill>
                <a:ea typeface="+mn-lt"/>
                <a:cs typeface="+mn-lt"/>
              </a:rPr>
              <a:t>. [Accessed 27 September 2023].</a:t>
            </a:r>
            <a:endParaRPr lang="en-US" sz="1000" i="1">
              <a:solidFill>
                <a:srgbClr val="24393F"/>
              </a:solidFill>
              <a:latin typeface="Times New Roman"/>
              <a:cs typeface="Times New Roman"/>
            </a:endParaRPr>
          </a:p>
          <a:p>
            <a:pPr>
              <a:buFont typeface="Arial"/>
              <a:buChar char="•"/>
            </a:pPr>
            <a:r>
              <a:rPr lang="en-US" sz="1000" i="1">
                <a:solidFill>
                  <a:srgbClr val="24393F"/>
                </a:solidFill>
                <a:latin typeface="Segoe UI"/>
                <a:ea typeface="+mn-lt"/>
                <a:cs typeface="+mn-lt"/>
              </a:rPr>
              <a:t>Brad (</a:t>
            </a:r>
            <a:r>
              <a:rPr lang="en-US" sz="1000" i="1" err="1">
                <a:solidFill>
                  <a:srgbClr val="24393F"/>
                </a:solidFill>
                <a:latin typeface="Segoe UI"/>
                <a:ea typeface="+mn-lt"/>
                <a:cs typeface="+mn-lt"/>
              </a:rPr>
              <a:t>EvParts</a:t>
            </a:r>
            <a:r>
              <a:rPr lang="en-US" sz="1000" i="1">
                <a:solidFill>
                  <a:srgbClr val="24393F"/>
                </a:solidFill>
                <a:latin typeface="Segoe UI"/>
                <a:ea typeface="+mn-lt"/>
                <a:cs typeface="+mn-lt"/>
              </a:rPr>
              <a:t>). (2024). Personal communication. Email correspondence. Received by Rhys, 15 February 2024.</a:t>
            </a:r>
            <a:endParaRPr lang="en-US" sz="1000" i="1">
              <a:latin typeface="Segoe UI"/>
              <a:cs typeface="Segoe UI"/>
            </a:endParaRPr>
          </a:p>
          <a:p>
            <a:pPr>
              <a:buFont typeface="Arial"/>
              <a:buChar char="•"/>
            </a:pPr>
            <a:r>
              <a:rPr lang="en-US" sz="1000" i="1">
                <a:solidFill>
                  <a:srgbClr val="24393F"/>
                </a:solidFill>
                <a:latin typeface="Segoe UI"/>
                <a:ea typeface="+mn-lt"/>
                <a:cs typeface="+mn-lt"/>
              </a:rPr>
              <a:t>Ewert Energy Systems, Inc. (2024). Personal communication. Email correspondence. Received by Rhys, 19 February 2024</a:t>
            </a:r>
            <a:endParaRPr lang="en-US" sz="1000" i="1">
              <a:latin typeface="Segoe UI"/>
              <a:cs typeface="Segoe UI"/>
            </a:endParaRPr>
          </a:p>
          <a:p>
            <a:pPr>
              <a:buFont typeface="Arial"/>
              <a:buChar char="•"/>
            </a:pPr>
            <a:r>
              <a:rPr lang="en-US" sz="1000" i="1" err="1">
                <a:solidFill>
                  <a:srgbClr val="24393F"/>
                </a:solidFill>
                <a:latin typeface="Segoe UI"/>
                <a:ea typeface="+mn-lt"/>
                <a:cs typeface="+mn-lt"/>
              </a:rPr>
              <a:t>Fellten</a:t>
            </a:r>
            <a:r>
              <a:rPr lang="en-US" sz="1000" i="1">
                <a:solidFill>
                  <a:srgbClr val="24393F"/>
                </a:solidFill>
                <a:latin typeface="Segoe UI"/>
                <a:ea typeface="+mn-lt"/>
                <a:cs typeface="+mn-lt"/>
              </a:rPr>
              <a:t>. (2024). Personal communication. Email correspondence. Received by Rhys, 23 February 2024</a:t>
            </a:r>
            <a:endParaRPr lang="en-US" sz="1000" i="1">
              <a:latin typeface="Segoe UI"/>
            </a:endParaRPr>
          </a:p>
          <a:p>
            <a:pPr marL="359410" indent="-359410">
              <a:lnSpc>
                <a:spcPct val="110000"/>
              </a:lnSpc>
              <a:spcBef>
                <a:spcPts val="800"/>
              </a:spcBef>
              <a:buFont typeface="Arial,Sans-Serif"/>
              <a:buChar char="•"/>
            </a:pPr>
            <a:r>
              <a:rPr lang="en-GB" sz="1200">
                <a:solidFill>
                  <a:schemeClr val="tx2"/>
                </a:solidFill>
                <a:latin typeface="Segoe UI"/>
                <a:cs typeface="Segoe UI"/>
              </a:rPr>
              <a:t>- </a:t>
            </a:r>
            <a:r>
              <a:rPr lang="en-GB" sz="1000" i="1">
                <a:solidFill>
                  <a:schemeClr val="tx2"/>
                </a:solidFill>
                <a:latin typeface="Segoe UI"/>
                <a:cs typeface="Segoe UI"/>
              </a:rPr>
              <a:t>FEV (2024) - Motorsport Fire Extinguishers Data Sheet &amp; Instructions</a:t>
            </a:r>
            <a:r>
              <a:rPr lang="en-GB" sz="1000">
                <a:solidFill>
                  <a:schemeClr val="tx2"/>
                </a:solidFill>
                <a:latin typeface="Segoe UI"/>
                <a:cs typeface="Segoe UI"/>
              </a:rPr>
              <a:t> [Online] Available at: </a:t>
            </a:r>
            <a:r>
              <a:rPr lang="en-GB" sz="1000">
                <a:solidFill>
                  <a:srgbClr val="24393F"/>
                </a:solidFill>
                <a:latin typeface="Arial"/>
                <a:cs typeface="Arial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https://www.f-e-v.co.uk/product/novec-electric-plumbed-in-fia-gas-race-car-fire-suppression-kit-n-tec2250ek/</a:t>
            </a:r>
            <a:r>
              <a:rPr lang="en-GB" sz="1000">
                <a:solidFill>
                  <a:schemeClr val="tx2"/>
                </a:solidFill>
                <a:latin typeface="Arial"/>
                <a:cs typeface="Arial"/>
              </a:rPr>
              <a:t> [Accessed 18/03/2024]</a:t>
            </a:r>
          </a:p>
          <a:p>
            <a:pPr marL="359410" indent="-359410">
              <a:lnSpc>
                <a:spcPct val="110000"/>
              </a:lnSpc>
              <a:spcBef>
                <a:spcPts val="800"/>
              </a:spcBef>
              <a:buFont typeface="Arial,Sans-Serif"/>
              <a:buChar char="•"/>
            </a:pPr>
            <a:r>
              <a:rPr lang="en-GB" sz="1000" i="1">
                <a:solidFill>
                  <a:schemeClr val="tx2"/>
                </a:solidFill>
                <a:latin typeface="Arial"/>
                <a:cs typeface="Arial"/>
              </a:rPr>
              <a:t>- GSM Performance Sports Seats (2024) – TRS Pro 6 Point Single Seater FIA Harness Belt [Online]. Available at: </a:t>
            </a:r>
            <a:r>
              <a:rPr lang="en-GB" sz="1000" i="1">
                <a:solidFill>
                  <a:srgbClr val="24393F"/>
                </a:solidFill>
                <a:latin typeface="Arial"/>
                <a:cs typeface="Arial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https://www.sportseats4u.co.uk/product/trs-pro-6-point-single-seater-fia-harness-belt/</a:t>
            </a:r>
            <a:r>
              <a:rPr lang="en-GB" sz="1000" i="1">
                <a:solidFill>
                  <a:schemeClr val="tx2"/>
                </a:solidFill>
                <a:latin typeface="Arial"/>
                <a:cs typeface="Arial"/>
              </a:rPr>
              <a:t>  [Accessed 18/03/2024]</a:t>
            </a:r>
            <a:endParaRPr lang="en-US" sz="1000">
              <a:solidFill>
                <a:schemeClr val="tx2"/>
              </a:solidFill>
              <a:latin typeface="Arial"/>
              <a:cs typeface="Arial"/>
            </a:endParaRPr>
          </a:p>
          <a:p>
            <a:pPr marL="359410" indent="-359410">
              <a:lnSpc>
                <a:spcPct val="110000"/>
              </a:lnSpc>
              <a:spcBef>
                <a:spcPts val="800"/>
              </a:spcBef>
              <a:buFont typeface="Arial,Sans-Serif"/>
              <a:buChar char="•"/>
            </a:pPr>
            <a:r>
              <a:rPr lang="en-GB" sz="1000" i="1">
                <a:solidFill>
                  <a:schemeClr val="tx2"/>
                </a:solidFill>
                <a:latin typeface="Arial"/>
                <a:cs typeface="Arial"/>
              </a:rPr>
              <a:t>- Demon </a:t>
            </a:r>
            <a:r>
              <a:rPr lang="en-GB" sz="1000" i="1" err="1">
                <a:solidFill>
                  <a:schemeClr val="tx2"/>
                </a:solidFill>
                <a:latin typeface="Arial"/>
                <a:cs typeface="Arial"/>
              </a:rPr>
              <a:t>Tweeks</a:t>
            </a:r>
            <a:r>
              <a:rPr lang="en-GB" sz="1000" i="1">
                <a:solidFill>
                  <a:schemeClr val="tx2"/>
                </a:solidFill>
                <a:latin typeface="Arial"/>
                <a:cs typeface="Arial"/>
              </a:rPr>
              <a:t> (2024) – OMP FIA Approved Roll Bar Padding [Online]. Available at: </a:t>
            </a:r>
            <a:r>
              <a:rPr lang="en-GB" sz="1000">
                <a:solidFill>
                  <a:srgbClr val="000000"/>
                </a:solidFill>
                <a:latin typeface="Arial"/>
                <a:cs typeface="Arial"/>
                <a:hlinkClick r:id="rId15"/>
              </a:rPr>
              <a:t>https://www.demon-tweeks.com/omp-fia-approved-roll-bar-padding-2005597/?sku=OMPAA0-0115&amp;istCompanyId=a2904180-3a7d-4e56-b876-cf81c9512180&amp;istFeedId=6fbc4b04-fd28-4ce1-8513-835c8f118690&amp;istItemId=rptlawqxl&amp;istBid=t&amp;gad_source=1&amp;gclid=CjwKCAjw48-vBhBbEiwAzqrZVIOCfj-hjNVo-P-FmOXxadPgiznTfBwNn7WmzGU17SyOT8yxet91_xoC4cMQAvD_BwE&amp;gclsrc=aw.ds</a:t>
            </a:r>
            <a:r>
              <a:rPr lang="en-GB" sz="1000">
                <a:solidFill>
                  <a:schemeClr val="tx2"/>
                </a:solidFill>
                <a:latin typeface="Arial"/>
                <a:cs typeface="Arial"/>
              </a:rPr>
              <a:t> </a:t>
            </a:r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859967"/>
      </p:ext>
    </p:extLst>
  </p:cSld>
  <p:clrMapOvr>
    <a:masterClrMapping/>
  </p:clrMapOvr>
</p:sld>
</file>

<file path=ppt/theme/theme1.xml><?xml version="1.0" encoding="utf-8"?>
<a:theme xmlns:a="http://schemas.openxmlformats.org/drawingml/2006/main" name="LinesVTI">
  <a:themeElements>
    <a:clrScheme name="AnalogousFromLightSeedLeftStep">
      <a:dk1>
        <a:srgbClr val="000000"/>
      </a:dk1>
      <a:lt1>
        <a:srgbClr val="FFFFFF"/>
      </a:lt1>
      <a:dk2>
        <a:srgbClr val="24393F"/>
      </a:dk2>
      <a:lt2>
        <a:srgbClr val="E8E8E2"/>
      </a:lt2>
      <a:accent1>
        <a:srgbClr val="8885D7"/>
      </a:accent1>
      <a:accent2>
        <a:srgbClr val="6A90CE"/>
      </a:accent2>
      <a:accent3>
        <a:srgbClr val="5AAEC3"/>
      </a:accent3>
      <a:accent4>
        <a:srgbClr val="5DB4A2"/>
      </a:accent4>
      <a:accent5>
        <a:srgbClr val="68B484"/>
      </a:accent5>
      <a:accent6>
        <a:srgbClr val="62B65E"/>
      </a:accent6>
      <a:hlink>
        <a:srgbClr val="848651"/>
      </a:hlink>
      <a:folHlink>
        <a:srgbClr val="7F7F7F"/>
      </a:folHlink>
    </a:clrScheme>
    <a:fontScheme name="NH Grotesk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inesVTI" id="{6E3869FE-86F4-49DA-A8B9-3320C89167F7}" vid="{3A76BC48-4881-4AE8-821D-8B9CC9A080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692D30F6D5C64CABDFF0BDF08A3501" ma:contentTypeVersion="12" ma:contentTypeDescription="Create a new document." ma:contentTypeScope="" ma:versionID="7b8cc672ecd73e7e19af7f1c2df4774f">
  <xsd:schema xmlns:xsd="http://www.w3.org/2001/XMLSchema" xmlns:xs="http://www.w3.org/2001/XMLSchema" xmlns:p="http://schemas.microsoft.com/office/2006/metadata/properties" xmlns:ns2="f4770729-68ee-4e1e-a757-d7b8c23c3985" xmlns:ns3="c9669272-fe8d-41e9-a030-a18459a136e8" targetNamespace="http://schemas.microsoft.com/office/2006/metadata/properties" ma:root="true" ma:fieldsID="0043a80cdcc3c99de21eca500d476d2d" ns2:_="" ns3:_="">
    <xsd:import namespace="f4770729-68ee-4e1e-a757-d7b8c23c3985"/>
    <xsd:import namespace="c9669272-fe8d-41e9-a030-a18459a136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770729-68ee-4e1e-a757-d7b8c23c39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669272-fe8d-41e9-a030-a18459a136e8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ea9bce53-a854-4b56-bb98-e0bc9a589a5c}" ma:internalName="TaxCatchAll" ma:showField="CatchAllData" ma:web="c9669272-fe8d-41e9-a030-a18459a136e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4770729-68ee-4e1e-a757-d7b8c23c3985">
      <Terms xmlns="http://schemas.microsoft.com/office/infopath/2007/PartnerControls"/>
    </lcf76f155ced4ddcb4097134ff3c332f>
    <TaxCatchAll xmlns="c9669272-fe8d-41e9-a030-a18459a136e8" xsi:nil="true"/>
    <SharedWithUsers xmlns="c9669272-fe8d-41e9-a030-a18459a136e8">
      <UserInfo>
        <DisplayName>Formula 750 Group Project_GRP Members</DisplayName>
        <AccountId>7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9D31907-4C4B-40C8-9C76-EF196D5A05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C60CF5-1D6D-4C8E-AAE8-413233D20AB2}">
  <ds:schemaRefs>
    <ds:schemaRef ds:uri="c9669272-fe8d-41e9-a030-a18459a136e8"/>
    <ds:schemaRef ds:uri="f4770729-68ee-4e1e-a757-d7b8c23c398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BCAA435-89BF-4305-BA7B-03399208335E}">
  <ds:schemaRefs>
    <ds:schemaRef ds:uri="0cb976d4-72d8-43fd-a100-21d54766e958"/>
    <ds:schemaRef ds:uri="c9669272-fe8d-41e9-a030-a18459a136e8"/>
    <ds:schemaRef ds:uri="da3f2772-8f1e-4acb-bd98-3a0ee892f48a"/>
    <ds:schemaRef ds:uri="f4770729-68ee-4e1e-a757-d7b8c23c398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36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LinesVTI</vt:lpstr>
      <vt:lpstr>Electric Powered Formula 750</vt:lpstr>
      <vt:lpstr>Overview - Driveline/EV</vt:lpstr>
      <vt:lpstr>Gantt Chart</vt:lpstr>
      <vt:lpstr>Owen Roberts – Leader &amp; DVT Software</vt:lpstr>
      <vt:lpstr>Owen Roberts –  Bench Testing DCF Configuration</vt:lpstr>
      <vt:lpstr>Owen Roberts –  Sine/Cosine Encoder</vt:lpstr>
      <vt:lpstr>Owen Roberts – DCF Configuration for EMRAX 268 &amp; Sevcon Gen4 Size 10 </vt:lpstr>
      <vt:lpstr>Luke Dyas - Simulation/Predictions and Vehicle Data - Initial Data Gathering</vt:lpstr>
      <vt:lpstr>Luke Dyas -Simulation/Predictions and Vehicle Data - Predictions Calculator Equations</vt:lpstr>
      <vt:lpstr>Luke Dyas -Simulation/Predictions and Vehicle Data - Battery Energy and Power</vt:lpstr>
      <vt:lpstr>Luke Dyas -Simulation/Predictions and Vehicle Data - Predictions Calculator Overview</vt:lpstr>
      <vt:lpstr>Luke Dyas -Simulation/Predictions and Vehicle Data</vt:lpstr>
      <vt:lpstr>Luke Dyas -Simulation/Predictions and Vehicle Data</vt:lpstr>
      <vt:lpstr>Luke Dyas -Simulation/Predictions and Vehicle Data - Harvested Energy Summary</vt:lpstr>
      <vt:lpstr>Rhys Tremelling</vt:lpstr>
      <vt:lpstr>Throttle Mount</vt:lpstr>
      <vt:lpstr>Rhys Tremelling - Safety wiring harness</vt:lpstr>
      <vt:lpstr>Rhys Tremelling -  With More Time...</vt:lpstr>
      <vt:lpstr>Peter Grima</vt:lpstr>
      <vt:lpstr> Peter Grima - Wiring Harness</vt:lpstr>
      <vt:lpstr>Peter Grima - Display</vt:lpstr>
      <vt:lpstr>Peter Grima - Moving Forward</vt:lpstr>
      <vt:lpstr>Ross Burnside - 2110614  Mobile Charging</vt:lpstr>
      <vt:lpstr>PowerPoint Presentation</vt:lpstr>
      <vt:lpstr>PowerPoint Presentation</vt:lpstr>
      <vt:lpstr>PowerPoint Presentation</vt:lpstr>
      <vt:lpstr>Daniel Hannis – Safety Systems Objectives</vt:lpstr>
      <vt:lpstr>Daniel Hannis - Fire Suppression System – Choice, Plumbing &amp; Purchase</vt:lpstr>
      <vt:lpstr>Daniel Hannis - Fire Suppression System - Design</vt:lpstr>
      <vt:lpstr>Daniel Hannis - Seat Harness – Investigation &amp; Design</vt:lpstr>
      <vt:lpstr>Daniel Hannis - Head Restraint &amp; Roll Bar Padding - Investigation</vt:lpstr>
      <vt:lpstr>Daniel Hannis -  With More Time...</vt:lpstr>
      <vt:lpstr>Conclusion</vt:lpstr>
      <vt:lpstr>References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Electric Powered Formula 750</dc:title>
  <dc:creator>Oliver Moss (2204624)</dc:creator>
  <cp:revision>9</cp:revision>
  <dcterms:created xsi:type="dcterms:W3CDTF">2023-11-06T12:36:55Z</dcterms:created>
  <dcterms:modified xsi:type="dcterms:W3CDTF">2024-03-18T21:59:28Z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0x0101008C692D30F6D5C64CABDFF0BDF08A3501</vt:lpwstr>
  </property>
  <property fmtid="{D5CDD505-2E9C-101B-9397-08002B2CF9AE}" pid="3" name="MediaServiceImageTags">
    <vt:lpwstr/>
  </property>
</Properties>
</file>