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sldIdLst>
    <p:sldId id="256" r:id="rId5"/>
    <p:sldId id="279" r:id="rId6"/>
    <p:sldId id="295" r:id="rId7"/>
    <p:sldId id="298" r:id="rId8"/>
    <p:sldId id="283" r:id="rId9"/>
    <p:sldId id="300" r:id="rId10"/>
    <p:sldId id="299" r:id="rId11"/>
    <p:sldId id="258" r:id="rId12"/>
    <p:sldId id="280" r:id="rId13"/>
    <p:sldId id="302" r:id="rId14"/>
    <p:sldId id="303" r:id="rId15"/>
    <p:sldId id="304" r:id="rId16"/>
    <p:sldId id="305" r:id="rId17"/>
    <p:sldId id="306" r:id="rId18"/>
    <p:sldId id="307" r:id="rId19"/>
    <p:sldId id="259" r:id="rId20"/>
    <p:sldId id="260" r:id="rId21"/>
    <p:sldId id="261" r:id="rId22"/>
    <p:sldId id="263" r:id="rId23"/>
    <p:sldId id="264" r:id="rId24"/>
    <p:sldId id="265" r:id="rId25"/>
    <p:sldId id="266" r:id="rId26"/>
    <p:sldId id="269" r:id="rId27"/>
    <p:sldId id="30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114" y="462"/>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6A20B-31F3-D4EB-F1A4-F654246ED6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5C8346-B741-5D99-05FA-3498647F56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B7C148-9BC4-4DC5-16F2-1E9780F99A05}"/>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5" name="Footer Placeholder 4">
            <a:extLst>
              <a:ext uri="{FF2B5EF4-FFF2-40B4-BE49-F238E27FC236}">
                <a16:creationId xmlns:a16="http://schemas.microsoft.com/office/drawing/2014/main" id="{E585D62F-843F-990F-843A-7EDBE8CA1A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E8375-BAF0-383A-B9DB-8425881ACA49}"/>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1209321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A072-4190-1838-EF07-8C620D236A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02620E-6B88-5EFC-637E-4997FE09A6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20864B-12BC-A61B-5E19-3215A4E1B087}"/>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5" name="Footer Placeholder 4">
            <a:extLst>
              <a:ext uri="{FF2B5EF4-FFF2-40B4-BE49-F238E27FC236}">
                <a16:creationId xmlns:a16="http://schemas.microsoft.com/office/drawing/2014/main" id="{55888544-57E2-C1F0-FAB3-BAF2888C0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109A89-DAA9-1D3C-1618-9C9DF08DF4A4}"/>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301880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FC4E5-CC33-3BF3-0A9A-154F028018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1DF550-C8D8-8985-9E38-3A97559F5C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78ABE8-C2E0-7BD1-955E-8E48891AA0CB}"/>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5" name="Footer Placeholder 4">
            <a:extLst>
              <a:ext uri="{FF2B5EF4-FFF2-40B4-BE49-F238E27FC236}">
                <a16:creationId xmlns:a16="http://schemas.microsoft.com/office/drawing/2014/main" id="{DCFB2A58-0606-F028-6CA3-151E8246C8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AF754-CA0E-F621-5C56-AD0D4E4A0D30}"/>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3292689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92E73-6DD9-27EC-9CC1-D4801987F6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DCD125-2105-73CF-968B-20527ABAD6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367B07-14DA-B2E3-6F57-1399DCD8A3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7C440B-D8F2-D1AC-1E01-1FED5F2FCDE2}"/>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6" name="Footer Placeholder 5">
            <a:extLst>
              <a:ext uri="{FF2B5EF4-FFF2-40B4-BE49-F238E27FC236}">
                <a16:creationId xmlns:a16="http://schemas.microsoft.com/office/drawing/2014/main" id="{577CDB8B-F70D-46C0-ECA6-5BBDEE182F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5FDEBA-3768-504B-EA58-AA2DCF9A82D0}"/>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3047855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DAA14-E382-7945-DCC3-EB4E92692C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295CE7-699C-7BB6-462D-F6715E8AC2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CEFF28-1C48-3184-82EA-ACA977E8F3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20353F-AA4B-9D48-4012-B8774CBF09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3D5A09-A6E4-07B8-1081-0D3304F25D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3C875A-1E64-6B66-A413-8D77D099E4A4}"/>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8" name="Footer Placeholder 7">
            <a:extLst>
              <a:ext uri="{FF2B5EF4-FFF2-40B4-BE49-F238E27FC236}">
                <a16:creationId xmlns:a16="http://schemas.microsoft.com/office/drawing/2014/main" id="{3844FFAD-6120-339C-DDBE-0FA90881DF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5B33EA-B3C3-82BC-FEF5-4B7B2A730E0A}"/>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2155159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89DE-FC46-0072-314C-C6EFA602AF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AD2F86-827E-7938-0AF2-BFBF604539BD}"/>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4" name="Footer Placeholder 3">
            <a:extLst>
              <a:ext uri="{FF2B5EF4-FFF2-40B4-BE49-F238E27FC236}">
                <a16:creationId xmlns:a16="http://schemas.microsoft.com/office/drawing/2014/main" id="{F4DD1B3B-0DE2-AA57-9EDC-E0E4BCC3A3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F94DCB-A118-04BA-A867-94B87061E4F8}"/>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3453171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3B54E9-9DCB-E364-B572-0FBBC4153775}"/>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3" name="Footer Placeholder 2">
            <a:extLst>
              <a:ext uri="{FF2B5EF4-FFF2-40B4-BE49-F238E27FC236}">
                <a16:creationId xmlns:a16="http://schemas.microsoft.com/office/drawing/2014/main" id="{CC99BE78-4808-20C3-9091-5B3CC379B9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ABD3E0-FA22-FE8C-13B5-A7C5FAFA8F43}"/>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30470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2C0E-C230-C3F1-E613-AA03F9DF78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253DFB-93C7-40D9-8CC4-3824391CD1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78ADDE-C609-E080-A818-25B8253C93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D1614F-8C66-3BC3-A94D-10619E316714}"/>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6" name="Footer Placeholder 5">
            <a:extLst>
              <a:ext uri="{FF2B5EF4-FFF2-40B4-BE49-F238E27FC236}">
                <a16:creationId xmlns:a16="http://schemas.microsoft.com/office/drawing/2014/main" id="{3D9B0AF2-50A1-226F-EDD6-A3C89B825D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A8CD83-307A-DE6A-94E0-C3CC35E01974}"/>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3335417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01000-156A-2104-003B-0E55BC7EF0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672428-8A76-7FE9-6F25-A49883ED60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F6808A-4F17-96A5-6FB3-75FC04F1E8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5C473B-EF61-75AC-5D04-1BD95D1BC955}"/>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6" name="Footer Placeholder 5">
            <a:extLst>
              <a:ext uri="{FF2B5EF4-FFF2-40B4-BE49-F238E27FC236}">
                <a16:creationId xmlns:a16="http://schemas.microsoft.com/office/drawing/2014/main" id="{F074BD33-CA55-B8D2-6BAB-B28C22FE55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0DD18-9887-FF03-4E27-F525C0B203EE}"/>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3257913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1A15-26AE-A0AE-62A1-C14EAB31AE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817585-E50D-90BA-1C19-9104351136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968753-DD50-16A0-5614-3BC9C5E704A7}"/>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5" name="Footer Placeholder 4">
            <a:extLst>
              <a:ext uri="{FF2B5EF4-FFF2-40B4-BE49-F238E27FC236}">
                <a16:creationId xmlns:a16="http://schemas.microsoft.com/office/drawing/2014/main" id="{014A7D99-3850-51FD-C869-6D97CE81EF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EDBF3D-3A00-4688-BFB4-1529F94C9BDE}"/>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3130468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970C45-FA8A-7A71-2DE9-3BF758B328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A5FB60-19F2-FE40-442A-6F71B59ACE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ECA789-8B76-81FB-2706-B71864C67ACD}"/>
              </a:ext>
            </a:extLst>
          </p:cNvPr>
          <p:cNvSpPr>
            <a:spLocks noGrp="1"/>
          </p:cNvSpPr>
          <p:nvPr>
            <p:ph type="dt" sz="half" idx="10"/>
          </p:nvPr>
        </p:nvSpPr>
        <p:spPr/>
        <p:txBody>
          <a:bodyPr/>
          <a:lstStyle/>
          <a:p>
            <a:fld id="{08855B15-2B9F-4F2B-95BE-720FBAD4F45B}" type="datetimeFigureOut">
              <a:rPr lang="en-GB" smtClean="0"/>
              <a:t>11/02/2025</a:t>
            </a:fld>
            <a:endParaRPr lang="en-GB"/>
          </a:p>
        </p:txBody>
      </p:sp>
      <p:sp>
        <p:nvSpPr>
          <p:cNvPr id="5" name="Footer Placeholder 4">
            <a:extLst>
              <a:ext uri="{FF2B5EF4-FFF2-40B4-BE49-F238E27FC236}">
                <a16:creationId xmlns:a16="http://schemas.microsoft.com/office/drawing/2014/main" id="{8A56668F-EDC4-958D-0DFB-BAB3E40C4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2E6AFE-71E0-5215-51A6-E7F501C6F46A}"/>
              </a:ext>
            </a:extLst>
          </p:cNvPr>
          <p:cNvSpPr>
            <a:spLocks noGrp="1"/>
          </p:cNvSpPr>
          <p:nvPr>
            <p:ph type="sldNum" sz="quarter" idx="12"/>
          </p:nvPr>
        </p:nvSpPr>
        <p:spPr/>
        <p:txBody>
          <a:bodyPr/>
          <a:lstStyle/>
          <a:p>
            <a:fld id="{E8A46A46-74DB-4141-BB01-55B5C1730966}" type="slidenum">
              <a:rPr lang="en-GB" smtClean="0"/>
              <a:t>‹#›</a:t>
            </a:fld>
            <a:endParaRPr lang="en-GB"/>
          </a:p>
        </p:txBody>
      </p:sp>
    </p:spTree>
    <p:extLst>
      <p:ext uri="{BB962C8B-B14F-4D97-AF65-F5344CB8AC3E}">
        <p14:creationId xmlns:p14="http://schemas.microsoft.com/office/powerpoint/2010/main" val="642301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8310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40356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9286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54424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791664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43867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55190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659315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338762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22389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2586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1978A51-0284-4300-924D-9713AC315FCF}" type="datetime1">
              <a:rPr lang="en-GB" smtClean="0">
                <a:solidFill>
                  <a:prstClr val="black">
                    <a:tint val="75000"/>
                  </a:prstClr>
                </a:solidFill>
              </a:r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30988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62B690-8089-4354-AABD-79676618C9A6}" type="datetime1">
              <a:rPr lang="en-GB" smtClean="0">
                <a:solidFill>
                  <a:prstClr val="black">
                    <a:tint val="75000"/>
                  </a:prstClr>
                </a:solidFill>
              </a:r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46956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34C0CA-06C0-4C35-8514-3990C38BF9DA}" type="datetime1">
              <a:rPr lang="en-GB" smtClean="0">
                <a:solidFill>
                  <a:prstClr val="black">
                    <a:tint val="75000"/>
                  </a:prstClr>
                </a:solidFill>
              </a:r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71186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2C4B11D-C422-4233-BC3F-E52306DBDF6C}" type="datetime1">
              <a:rPr lang="en-GB" smtClean="0">
                <a:solidFill>
                  <a:prstClr val="black">
                    <a:tint val="75000"/>
                  </a:prstClr>
                </a:solidFill>
              </a:rPr>
              <a:t>11/02/2025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678901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EAF03F8-EC87-4067-84F4-B6C5F0A63808}" type="datetime1">
              <a:rPr lang="en-GB" smtClean="0">
                <a:solidFill>
                  <a:prstClr val="black">
                    <a:tint val="75000"/>
                  </a:prstClr>
                </a:solidFill>
              </a:rPr>
              <a:t>11/02/2025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01149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4A742DF-31EF-480C-9ABB-B0DBB28177C1}" type="datetime1">
              <a:rPr lang="en-GB" smtClean="0">
                <a:solidFill>
                  <a:prstClr val="black">
                    <a:tint val="75000"/>
                  </a:prstClr>
                </a:solidFill>
              </a:rPr>
              <a:t>11/02/2025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104732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40F64-10D8-4B95-9896-FA29A069D07B}" type="datetime1">
              <a:rPr lang="en-GB" smtClean="0">
                <a:solidFill>
                  <a:prstClr val="black">
                    <a:tint val="75000"/>
                  </a:prstClr>
                </a:solidFill>
              </a:rPr>
              <a:t>11/02/2025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45972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EBA769-239E-467C-95CA-C12600CF334C}" type="datetime1">
              <a:rPr lang="en-GB" smtClean="0">
                <a:solidFill>
                  <a:prstClr val="black">
                    <a:tint val="75000"/>
                  </a:prstClr>
                </a:solidFill>
              </a:rPr>
              <a:t>11/02/2025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6893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E4BEC0-1345-49CA-9036-B6B24BEF0FB7}" type="datetime1">
              <a:rPr lang="en-GB" smtClean="0">
                <a:solidFill>
                  <a:prstClr val="black">
                    <a:tint val="75000"/>
                  </a:prstClr>
                </a:solidFill>
              </a:rPr>
              <a:t>11/02/2025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23927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2F1329-53FF-4B77-BB4A-3CA69B5A9E4B}" type="datetime1">
              <a:rPr lang="en-GB" smtClean="0">
                <a:solidFill>
                  <a:prstClr val="black">
                    <a:tint val="75000"/>
                  </a:prstClr>
                </a:solidFill>
              </a:r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06211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BF7557-4AFA-44E9-94BE-C2CCF4AC191E}" type="datetime1">
              <a:rPr lang="en-GB" smtClean="0">
                <a:solidFill>
                  <a:prstClr val="black">
                    <a:tint val="75000"/>
                  </a:prstClr>
                </a:solidFill>
              </a:rPr>
              <a:t>11/02/2025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1122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B6105FF-59BF-4F4B-A6B0-CC37B7F7703B}" type="datetime1">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25026693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E85E81-F06E-4CB7-A260-815D592829AD}" type="datetime1">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6299052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AF07DF-FAD3-4B36-9DC9-EC5A7266D36B}" type="datetime1">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28909272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712AFB0-1669-41E6-AF79-91D5FFB44588}" type="datetime1">
              <a:rPr lang="en-GB" smtClean="0"/>
              <a:t>11/02/2025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41105455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1067264-FAE0-4373-92DD-690E181CAD46}" type="datetime1">
              <a:rPr lang="en-GB" smtClean="0"/>
              <a:t>11/02/2025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5515111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25C38E4-762B-44BC-86FC-832A2CF1BFAA}" type="datetime1">
              <a:rPr lang="en-GB" smtClean="0"/>
              <a:t>11/02/2025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34482104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76FC8E-069F-4446-8863-FC4247E2C545}" type="datetime1">
              <a:rPr lang="en-GB" smtClean="0"/>
              <a:t>11/02/2025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15730259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DB0061-CCF4-4B75-A46D-B0CA1BBF2093}" type="datetime1">
              <a:rPr lang="en-GB" smtClean="0"/>
              <a:t>11/02/2025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36084827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943E91-FD6E-4081-A1DF-F98096558156}" type="datetime1">
              <a:rPr lang="en-GB" smtClean="0"/>
              <a:t>11/02/2025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35398603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93C177-0136-463C-9C18-EA44AE4FCE6B}" type="datetime1">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23883004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7D2CD1-CC4E-49F9-A024-6456E14C6BA5}" type="datetime1">
              <a:rPr lang="en-GB" smtClean="0"/>
              <a:t>11/02/2025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DBC382-7FC5-486F-814D-4061D77FAE71}" type="slidenum">
              <a:rPr lang="en-GB" smtClean="0"/>
              <a:t>‹#›</a:t>
            </a:fld>
            <a:endParaRPr lang="en-GB"/>
          </a:p>
        </p:txBody>
      </p:sp>
    </p:spTree>
    <p:extLst>
      <p:ext uri="{BB962C8B-B14F-4D97-AF65-F5344CB8AC3E}">
        <p14:creationId xmlns:p14="http://schemas.microsoft.com/office/powerpoint/2010/main" val="2972858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E15C38-B4C6-6839-CE56-6624B4F6F3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90774D-CBEC-121E-2535-D14E8A4E78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E934C-3DF8-20BB-9EC0-2412A0C456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855B15-2B9F-4F2B-95BE-720FBAD4F45B}" type="datetimeFigureOut">
              <a:rPr lang="en-GB" smtClean="0"/>
              <a:t>11/02/2025</a:t>
            </a:fld>
            <a:endParaRPr lang="en-GB"/>
          </a:p>
        </p:txBody>
      </p:sp>
      <p:sp>
        <p:nvSpPr>
          <p:cNvPr id="5" name="Footer Placeholder 4">
            <a:extLst>
              <a:ext uri="{FF2B5EF4-FFF2-40B4-BE49-F238E27FC236}">
                <a16:creationId xmlns:a16="http://schemas.microsoft.com/office/drawing/2014/main" id="{0D14521C-2374-97C5-5052-EFA123F201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F5C37B-47A2-A0BC-9D8F-86EA657B7A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A46A46-74DB-4141-BB01-55B5C1730966}" type="slidenum">
              <a:rPr lang="en-GB" smtClean="0"/>
              <a:t>‹#›</a:t>
            </a:fld>
            <a:endParaRPr lang="en-GB"/>
          </a:p>
        </p:txBody>
      </p:sp>
    </p:spTree>
    <p:extLst>
      <p:ext uri="{BB962C8B-B14F-4D97-AF65-F5344CB8AC3E}">
        <p14:creationId xmlns:p14="http://schemas.microsoft.com/office/powerpoint/2010/main" val="1550728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60B7A-D945-466F-A098-53EDCD1A836A}" type="datetimeFigureOut">
              <a:rPr lang="en-GB" smtClean="0">
                <a:solidFill>
                  <a:prstClr val="black">
                    <a:tint val="75000"/>
                  </a:prstClr>
                </a:solidFill>
              </a:rPr>
              <a:pPr/>
              <a:t>11/02/2025</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71559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1186B0-3DA5-47A1-9367-2899A35422F2}" type="datetime1">
              <a:rPr lang="en-GB" smtClean="0">
                <a:solidFill>
                  <a:prstClr val="black">
                    <a:tint val="75000"/>
                  </a:prstClr>
                </a:solidFill>
              </a:rPr>
              <a:t>11/02/2025</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A01067-BBB1-4A5A-9BA7-9FCA8EF72D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84803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1C1D52-C9D0-4930-AD7E-D109A3AB1CC1}" type="datetime1">
              <a:rPr lang="en-GB" smtClean="0"/>
              <a:t>11/02/2025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DBC382-7FC5-486F-814D-4061D77FAE71}" type="slidenum">
              <a:rPr lang="en-GB" smtClean="0"/>
              <a:t>‹#›</a:t>
            </a:fld>
            <a:endParaRPr lang="en-GB"/>
          </a:p>
        </p:txBody>
      </p:sp>
    </p:spTree>
    <p:extLst>
      <p:ext uri="{BB962C8B-B14F-4D97-AF65-F5344CB8AC3E}">
        <p14:creationId xmlns:p14="http://schemas.microsoft.com/office/powerpoint/2010/main" val="400978684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bbc.co.uk/programmes/p00hhrwl" TargetMode="Externa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special/2013/newsspec_5093/index.stm" TargetMode="External"/><Relationship Id="rId2" Type="http://schemas.openxmlformats.org/officeDocument/2006/relationships/image" Target="../media/image6.png"/><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Ihv2AV2nKCo?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M4gTNtgVamY?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8h6IMYRoCZw"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u6XAPnuFjJc?feature=oembed" TargetMode="External"/><Relationship Id="rId4" Type="http://schemas.openxmlformats.org/officeDocument/2006/relationships/hyperlink" Target="https://youtu.be/u6XAPnuFjJc"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View from top of a car speeding along a bridge">
            <a:extLst>
              <a:ext uri="{FF2B5EF4-FFF2-40B4-BE49-F238E27FC236}">
                <a16:creationId xmlns:a16="http://schemas.microsoft.com/office/drawing/2014/main" id="{72BBA078-F99C-F503-8542-22C51F1606B2}"/>
              </a:ext>
            </a:extLst>
          </p:cNvPr>
          <p:cNvPicPr>
            <a:picLocks noChangeAspect="1"/>
          </p:cNvPicPr>
          <p:nvPr/>
        </p:nvPicPr>
        <p:blipFill rotWithShape="1">
          <a:blip r:embed="rId2">
            <a:alphaModFix amt="60000"/>
          </a:blip>
          <a:srcRect t="12819" b="12181"/>
          <a:stretch/>
        </p:blipFill>
        <p:spPr>
          <a:xfrm>
            <a:off x="-1" y="10"/>
            <a:ext cx="12192001" cy="6857990"/>
          </a:xfrm>
          <a:prstGeom prst="rect">
            <a:avLst/>
          </a:prstGeom>
        </p:spPr>
      </p:pic>
      <p:sp>
        <p:nvSpPr>
          <p:cNvPr id="2" name="Title 1">
            <a:extLst>
              <a:ext uri="{FF2B5EF4-FFF2-40B4-BE49-F238E27FC236}">
                <a16:creationId xmlns:a16="http://schemas.microsoft.com/office/drawing/2014/main" id="{526A07EC-6FD1-9FD3-8942-9E5DFB66311E}"/>
              </a:ext>
            </a:extLst>
          </p:cNvPr>
          <p:cNvSpPr>
            <a:spLocks noGrp="1"/>
          </p:cNvSpPr>
          <p:nvPr>
            <p:ph type="ctrTitle"/>
          </p:nvPr>
        </p:nvSpPr>
        <p:spPr>
          <a:xfrm>
            <a:off x="838200" y="914402"/>
            <a:ext cx="10515600" cy="2985923"/>
          </a:xfrm>
        </p:spPr>
        <p:txBody>
          <a:bodyPr>
            <a:normAutofit/>
          </a:bodyPr>
          <a:lstStyle/>
          <a:p>
            <a:r>
              <a:rPr lang="en-GB" sz="6600" dirty="0">
                <a:solidFill>
                  <a:srgbClr val="FFFFFF"/>
                </a:solidFill>
              </a:rPr>
              <a:t>You, Your Past and Future</a:t>
            </a:r>
          </a:p>
        </p:txBody>
      </p:sp>
      <p:sp>
        <p:nvSpPr>
          <p:cNvPr id="3" name="Subtitle 2">
            <a:extLst>
              <a:ext uri="{FF2B5EF4-FFF2-40B4-BE49-F238E27FC236}">
                <a16:creationId xmlns:a16="http://schemas.microsoft.com/office/drawing/2014/main" id="{47B50F2A-7505-74AA-3C24-5C8B4F1AE97A}"/>
              </a:ext>
            </a:extLst>
          </p:cNvPr>
          <p:cNvSpPr>
            <a:spLocks noGrp="1"/>
          </p:cNvSpPr>
          <p:nvPr>
            <p:ph type="subTitle" idx="1"/>
          </p:nvPr>
        </p:nvSpPr>
        <p:spPr>
          <a:xfrm>
            <a:off x="838200" y="4540194"/>
            <a:ext cx="10515600" cy="916155"/>
          </a:xfrm>
        </p:spPr>
        <p:txBody>
          <a:bodyPr>
            <a:normAutofit/>
          </a:bodyPr>
          <a:lstStyle/>
          <a:p>
            <a:r>
              <a:rPr lang="en-GB" sz="4000" dirty="0">
                <a:solidFill>
                  <a:srgbClr val="FFFFFF"/>
                </a:solidFill>
              </a:rPr>
              <a:t>BMLW4008</a:t>
            </a:r>
          </a:p>
        </p:txBody>
      </p:sp>
    </p:spTree>
    <p:extLst>
      <p:ext uri="{BB962C8B-B14F-4D97-AF65-F5344CB8AC3E}">
        <p14:creationId xmlns:p14="http://schemas.microsoft.com/office/powerpoint/2010/main" val="3213762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View from top of a car speeding along a bridge">
            <a:extLst>
              <a:ext uri="{FF2B5EF4-FFF2-40B4-BE49-F238E27FC236}">
                <a16:creationId xmlns:a16="http://schemas.microsoft.com/office/drawing/2014/main" id="{72BBA078-F99C-F503-8542-22C51F1606B2}"/>
              </a:ext>
            </a:extLst>
          </p:cNvPr>
          <p:cNvPicPr>
            <a:picLocks noChangeAspect="1"/>
          </p:cNvPicPr>
          <p:nvPr/>
        </p:nvPicPr>
        <p:blipFill rotWithShape="1">
          <a:blip r:embed="rId2">
            <a:alphaModFix amt="60000"/>
          </a:blip>
          <a:srcRect t="12819" b="12181"/>
          <a:stretch/>
        </p:blipFill>
        <p:spPr>
          <a:xfrm>
            <a:off x="-1" y="10"/>
            <a:ext cx="12192001" cy="6857990"/>
          </a:xfrm>
          <a:prstGeom prst="rect">
            <a:avLst/>
          </a:prstGeom>
        </p:spPr>
      </p:pic>
      <p:sp>
        <p:nvSpPr>
          <p:cNvPr id="2" name="Title 1">
            <a:extLst>
              <a:ext uri="{FF2B5EF4-FFF2-40B4-BE49-F238E27FC236}">
                <a16:creationId xmlns:a16="http://schemas.microsoft.com/office/drawing/2014/main" id="{526A07EC-6FD1-9FD3-8942-9E5DFB66311E}"/>
              </a:ext>
            </a:extLst>
          </p:cNvPr>
          <p:cNvSpPr>
            <a:spLocks noGrp="1"/>
          </p:cNvSpPr>
          <p:nvPr>
            <p:ph type="ctrTitle"/>
          </p:nvPr>
        </p:nvSpPr>
        <p:spPr>
          <a:xfrm>
            <a:off x="591709" y="1431636"/>
            <a:ext cx="10704363" cy="4359564"/>
          </a:xfrm>
        </p:spPr>
        <p:txBody>
          <a:bodyPr>
            <a:normAutofit/>
          </a:bodyPr>
          <a:lstStyle/>
          <a:p>
            <a:r>
              <a:rPr lang="en-GB" sz="5200" dirty="0">
                <a:solidFill>
                  <a:srgbClr val="FFFFFF"/>
                </a:solidFill>
              </a:rPr>
              <a:t>Schools and expectations</a:t>
            </a:r>
            <a:br>
              <a:rPr lang="en-GB" sz="5200" dirty="0">
                <a:solidFill>
                  <a:srgbClr val="FFFFFF"/>
                </a:solidFill>
              </a:rPr>
            </a:br>
            <a:r>
              <a:rPr lang="en-GB" sz="5200" dirty="0">
                <a:solidFill>
                  <a:srgbClr val="FFFFFF"/>
                </a:solidFill>
              </a:rPr>
              <a:t>Support, money and privilege</a:t>
            </a:r>
            <a:br>
              <a:rPr lang="en-GB" sz="5200" dirty="0">
                <a:solidFill>
                  <a:srgbClr val="FFFFFF"/>
                </a:solidFill>
              </a:rPr>
            </a:br>
            <a:r>
              <a:rPr lang="en-GB" sz="5200" dirty="0">
                <a:solidFill>
                  <a:srgbClr val="FFFFFF"/>
                </a:solidFill>
              </a:rPr>
              <a:t>Is the class system still relevant?</a:t>
            </a:r>
            <a:br>
              <a:rPr lang="en-GB" sz="5200" dirty="0">
                <a:solidFill>
                  <a:srgbClr val="FFFFFF"/>
                </a:solidFill>
              </a:rPr>
            </a:br>
            <a:r>
              <a:rPr lang="en-GB" sz="5200" dirty="0">
                <a:solidFill>
                  <a:srgbClr val="FFFFFF"/>
                </a:solidFill>
              </a:rPr>
              <a:t>Behaviour patterns and lifestyle choices</a:t>
            </a:r>
          </a:p>
        </p:txBody>
      </p:sp>
    </p:spTree>
    <p:extLst>
      <p:ext uri="{BB962C8B-B14F-4D97-AF65-F5344CB8AC3E}">
        <p14:creationId xmlns:p14="http://schemas.microsoft.com/office/powerpoint/2010/main" val="709613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27203" y="107672"/>
            <a:ext cx="11137593" cy="7435933"/>
          </a:xfrm>
          <a:prstGeom prst="rect">
            <a:avLst/>
          </a:prstGeom>
        </p:spPr>
      </p:pic>
      <p:sp>
        <p:nvSpPr>
          <p:cNvPr id="3" name="Content Placeholder 2"/>
          <p:cNvSpPr>
            <a:spLocks noGrp="1"/>
          </p:cNvSpPr>
          <p:nvPr>
            <p:ph idx="1"/>
          </p:nvPr>
        </p:nvSpPr>
        <p:spPr>
          <a:xfrm>
            <a:off x="738942" y="1544164"/>
            <a:ext cx="11137593" cy="2276947"/>
          </a:xfrm>
          <a:solidFill>
            <a:schemeClr val="bg1">
              <a:lumMod val="95000"/>
            </a:schemeClr>
          </a:solidFill>
        </p:spPr>
        <p:txBody>
          <a:bodyPr>
            <a:normAutofit/>
          </a:bodyPr>
          <a:lstStyle/>
          <a:p>
            <a:r>
              <a:rPr lang="en-GB" sz="4400" dirty="0"/>
              <a:t>What does the class system mean to you?</a:t>
            </a:r>
          </a:p>
          <a:p>
            <a:r>
              <a:rPr lang="en-GB" sz="4400" dirty="0"/>
              <a:t>What class do you belong to?</a:t>
            </a:r>
          </a:p>
          <a:p>
            <a:r>
              <a:rPr lang="en-GB" sz="4400" dirty="0"/>
              <a:t>Why?</a:t>
            </a:r>
          </a:p>
          <a:p>
            <a:pPr marL="0" indent="0">
              <a:buNone/>
            </a:pPr>
            <a:endParaRPr lang="en-GB" dirty="0"/>
          </a:p>
        </p:txBody>
      </p:sp>
    </p:spTree>
    <p:extLst>
      <p:ext uri="{BB962C8B-B14F-4D97-AF65-F5344CB8AC3E}">
        <p14:creationId xmlns:p14="http://schemas.microsoft.com/office/powerpoint/2010/main" val="193570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additive="base">
                                        <p:cTn id="12"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additive="base">
                                        <p:cTn id="3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3002" y="448253"/>
            <a:ext cx="10520702" cy="1325563"/>
          </a:xfrm>
        </p:spPr>
        <p:txBody>
          <a:bodyPr vert="horz" lIns="91440" tIns="45720" rIns="91440" bIns="45720" rtlCol="0" anchor="ctr">
            <a:normAutofit/>
          </a:bodyPr>
          <a:lstStyle/>
          <a:p>
            <a:r>
              <a:rPr lang="en-US" kern="1200">
                <a:solidFill>
                  <a:schemeClr val="tx1"/>
                </a:solidFill>
                <a:latin typeface="+mj-lt"/>
                <a:ea typeface="+mj-ea"/>
                <a:cs typeface="+mj-cs"/>
              </a:rPr>
              <a:t>Traditional – working, middle and upper</a:t>
            </a:r>
          </a:p>
        </p:txBody>
      </p:sp>
      <p:sp>
        <p:nvSpPr>
          <p:cNvPr id="7" name="Content Placeholder 6"/>
          <p:cNvSpPr>
            <a:spLocks noGrp="1"/>
          </p:cNvSpPr>
          <p:nvPr>
            <p:ph sz="half" idx="2"/>
          </p:nvPr>
        </p:nvSpPr>
        <p:spPr>
          <a:xfrm>
            <a:off x="405246" y="1938347"/>
            <a:ext cx="5257800" cy="4097026"/>
          </a:xfrm>
        </p:spPr>
        <p:txBody>
          <a:bodyPr vert="horz" lIns="91440" tIns="45720" rIns="91440" bIns="45720" rtlCol="0">
            <a:normAutofit/>
          </a:bodyPr>
          <a:lstStyle/>
          <a:p>
            <a:pPr lvl="0"/>
            <a:r>
              <a:rPr lang="en-US" sz="2400" dirty="0"/>
              <a:t>Think how the world you live in differs from that of your parents, grandparents, great-grandparents</a:t>
            </a:r>
          </a:p>
          <a:p>
            <a:r>
              <a:rPr lang="en-US" sz="2400" dirty="0"/>
              <a:t>Is the class system alive and well in 21</a:t>
            </a:r>
            <a:r>
              <a:rPr lang="en-US" sz="2400" baseline="30000" dirty="0"/>
              <a:t>st</a:t>
            </a:r>
            <a:r>
              <a:rPr lang="en-US" sz="2400" dirty="0"/>
              <a:t> century Britain?</a:t>
            </a:r>
          </a:p>
          <a:p>
            <a:r>
              <a:rPr lang="en-US" sz="2400" dirty="0"/>
              <a:t>Do we live in a classless society?</a:t>
            </a:r>
          </a:p>
          <a:p>
            <a:r>
              <a:rPr lang="en-US" sz="2400" dirty="0"/>
              <a:t>Does class matter?</a:t>
            </a:r>
          </a:p>
          <a:p>
            <a:r>
              <a:rPr lang="en-US" sz="2400" dirty="0"/>
              <a:t>Can class difference be a barrier to effective communication in the public service context?</a:t>
            </a:r>
          </a:p>
        </p:txBody>
      </p:sp>
      <p:sp>
        <p:nvSpPr>
          <p:cNvPr id="5" name="TextBox 4">
            <a:extLst>
              <a:ext uri="{FF2B5EF4-FFF2-40B4-BE49-F238E27FC236}">
                <a16:creationId xmlns:a16="http://schemas.microsoft.com/office/drawing/2014/main" id="{E68E59E7-8316-DB89-22C2-3B4D65B5E228}"/>
              </a:ext>
            </a:extLst>
          </p:cNvPr>
          <p:cNvSpPr txBox="1"/>
          <p:nvPr/>
        </p:nvSpPr>
        <p:spPr>
          <a:xfrm>
            <a:off x="2964873" y="6199904"/>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https://www.bbc.co.uk/programmes/p00hhrwl </a:t>
            </a:r>
          </a:p>
        </p:txBody>
      </p:sp>
      <p:pic>
        <p:nvPicPr>
          <p:cNvPr id="6" name="Picture 5">
            <a:hlinkClick r:id="rId2"/>
            <a:extLst>
              <a:ext uri="{FF2B5EF4-FFF2-40B4-BE49-F238E27FC236}">
                <a16:creationId xmlns:a16="http://schemas.microsoft.com/office/drawing/2014/main" id="{706284CE-0B48-D25D-7432-AA2CA4268598}"/>
              </a:ext>
            </a:extLst>
          </p:cNvPr>
          <p:cNvPicPr>
            <a:picLocks noChangeAspect="1"/>
          </p:cNvPicPr>
          <p:nvPr/>
        </p:nvPicPr>
        <p:blipFill>
          <a:blip r:embed="rId3"/>
          <a:stretch>
            <a:fillRect/>
          </a:stretch>
        </p:blipFill>
        <p:spPr>
          <a:xfrm>
            <a:off x="6344229" y="1938347"/>
            <a:ext cx="4824748" cy="3572007"/>
          </a:xfrm>
          <a:prstGeom prst="rect">
            <a:avLst/>
          </a:prstGeom>
        </p:spPr>
      </p:pic>
    </p:spTree>
    <p:extLst>
      <p:ext uri="{BB962C8B-B14F-4D97-AF65-F5344CB8AC3E}">
        <p14:creationId xmlns:p14="http://schemas.microsoft.com/office/powerpoint/2010/main" val="5822069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1144761" y="665346"/>
          <a:ext cx="9954789" cy="5979898"/>
        </p:xfrm>
        <a:graphic>
          <a:graphicData uri="http://schemas.openxmlformats.org/drawingml/2006/table">
            <a:tbl>
              <a:tblPr firstRow="1" bandRow="1">
                <a:tableStyleId>{5C22544A-7EE6-4342-B048-85BDC9FD1C3A}</a:tableStyleId>
              </a:tblPr>
              <a:tblGrid>
                <a:gridCol w="1209140">
                  <a:extLst>
                    <a:ext uri="{9D8B030D-6E8A-4147-A177-3AD203B41FA5}">
                      <a16:colId xmlns:a16="http://schemas.microsoft.com/office/drawing/2014/main" val="20000"/>
                    </a:ext>
                  </a:extLst>
                </a:gridCol>
                <a:gridCol w="3485584">
                  <a:extLst>
                    <a:ext uri="{9D8B030D-6E8A-4147-A177-3AD203B41FA5}">
                      <a16:colId xmlns:a16="http://schemas.microsoft.com/office/drawing/2014/main" val="20001"/>
                    </a:ext>
                  </a:extLst>
                </a:gridCol>
                <a:gridCol w="5260065">
                  <a:extLst>
                    <a:ext uri="{9D8B030D-6E8A-4147-A177-3AD203B41FA5}">
                      <a16:colId xmlns:a16="http://schemas.microsoft.com/office/drawing/2014/main" val="20002"/>
                    </a:ext>
                  </a:extLst>
                </a:gridCol>
              </a:tblGrid>
              <a:tr h="721021">
                <a:tc>
                  <a:txBody>
                    <a:bodyPr/>
                    <a:lstStyle/>
                    <a:p>
                      <a:r>
                        <a:rPr lang="en-GB" sz="2000" dirty="0"/>
                        <a:t>Social Class</a:t>
                      </a:r>
                    </a:p>
                  </a:txBody>
                  <a:tcPr/>
                </a:tc>
                <a:tc>
                  <a:txBody>
                    <a:bodyPr/>
                    <a:lstStyle/>
                    <a:p>
                      <a:r>
                        <a:rPr lang="en-GB" sz="2000" dirty="0"/>
                        <a:t>Social Status</a:t>
                      </a:r>
                    </a:p>
                  </a:txBody>
                  <a:tcPr/>
                </a:tc>
                <a:tc>
                  <a:txBody>
                    <a:bodyPr/>
                    <a:lstStyle/>
                    <a:p>
                      <a:r>
                        <a:rPr lang="en-GB" sz="2000" dirty="0"/>
                        <a:t>Chief income earner’s profession</a:t>
                      </a:r>
                    </a:p>
                  </a:txBody>
                  <a:tcPr/>
                </a:tc>
                <a:extLst>
                  <a:ext uri="{0D108BD9-81ED-4DB2-BD59-A6C34878D82A}">
                    <a16:rowId xmlns:a16="http://schemas.microsoft.com/office/drawing/2014/main" val="10000"/>
                  </a:ext>
                </a:extLst>
              </a:tr>
              <a:tr h="721021">
                <a:tc>
                  <a:txBody>
                    <a:bodyPr/>
                    <a:lstStyle/>
                    <a:p>
                      <a:pPr algn="ctr"/>
                      <a:r>
                        <a:rPr lang="en-GB" sz="2000" dirty="0"/>
                        <a:t>A</a:t>
                      </a:r>
                    </a:p>
                  </a:txBody>
                  <a:tcPr/>
                </a:tc>
                <a:tc>
                  <a:txBody>
                    <a:bodyPr/>
                    <a:lstStyle/>
                    <a:p>
                      <a:r>
                        <a:rPr lang="en-GB" sz="2000" dirty="0"/>
                        <a:t>Upper Middle Class</a:t>
                      </a:r>
                    </a:p>
                  </a:txBody>
                  <a:tcPr/>
                </a:tc>
                <a:tc>
                  <a:txBody>
                    <a:bodyPr/>
                    <a:lstStyle/>
                    <a:p>
                      <a:r>
                        <a:rPr lang="en-GB" sz="2000" dirty="0"/>
                        <a:t>Higher managerial, administrative or professional,</a:t>
                      </a:r>
                      <a:r>
                        <a:rPr lang="en-GB" sz="2000" baseline="0" dirty="0"/>
                        <a:t> doctors and lawyers</a:t>
                      </a:r>
                      <a:endParaRPr lang="en-GB" sz="2000" dirty="0"/>
                    </a:p>
                  </a:txBody>
                  <a:tcPr/>
                </a:tc>
                <a:extLst>
                  <a:ext uri="{0D108BD9-81ED-4DB2-BD59-A6C34878D82A}">
                    <a16:rowId xmlns:a16="http://schemas.microsoft.com/office/drawing/2014/main" val="10001"/>
                  </a:ext>
                </a:extLst>
              </a:tr>
              <a:tr h="1030030">
                <a:tc>
                  <a:txBody>
                    <a:bodyPr/>
                    <a:lstStyle/>
                    <a:p>
                      <a:pPr algn="ctr"/>
                      <a:r>
                        <a:rPr lang="en-GB" sz="2000" dirty="0"/>
                        <a:t>B</a:t>
                      </a:r>
                    </a:p>
                  </a:txBody>
                  <a:tcPr/>
                </a:tc>
                <a:tc>
                  <a:txBody>
                    <a:bodyPr/>
                    <a:lstStyle/>
                    <a:p>
                      <a:r>
                        <a:rPr lang="en-GB" sz="2000" dirty="0"/>
                        <a:t>Middle Class</a:t>
                      </a:r>
                    </a:p>
                  </a:txBody>
                  <a:tcPr/>
                </a:tc>
                <a:tc>
                  <a:txBody>
                    <a:bodyPr/>
                    <a:lstStyle/>
                    <a:p>
                      <a:r>
                        <a:rPr lang="en-GB" sz="2000" dirty="0"/>
                        <a:t>Intermediate managerial, administrative or professionals. Managers and teachers</a:t>
                      </a:r>
                    </a:p>
                  </a:txBody>
                  <a:tcPr/>
                </a:tc>
                <a:extLst>
                  <a:ext uri="{0D108BD9-81ED-4DB2-BD59-A6C34878D82A}">
                    <a16:rowId xmlns:a16="http://schemas.microsoft.com/office/drawing/2014/main" val="10002"/>
                  </a:ext>
                </a:extLst>
              </a:tr>
              <a:tr h="417735">
                <a:tc>
                  <a:txBody>
                    <a:bodyPr/>
                    <a:lstStyle/>
                    <a:p>
                      <a:pPr algn="ctr"/>
                      <a:r>
                        <a:rPr lang="en-GB" sz="2000" dirty="0"/>
                        <a:t>C1</a:t>
                      </a:r>
                    </a:p>
                  </a:txBody>
                  <a:tcPr/>
                </a:tc>
                <a:tc>
                  <a:txBody>
                    <a:bodyPr/>
                    <a:lstStyle/>
                    <a:p>
                      <a:r>
                        <a:rPr lang="en-GB" sz="2000" dirty="0"/>
                        <a:t>Lower Middle Class</a:t>
                      </a:r>
                    </a:p>
                  </a:txBody>
                  <a:tcPr/>
                </a:tc>
                <a:tc>
                  <a:txBody>
                    <a:bodyPr/>
                    <a:lstStyle/>
                    <a:p>
                      <a:r>
                        <a:rPr lang="en-GB" sz="2000" dirty="0"/>
                        <a:t>Non-manual workers. Office workers</a:t>
                      </a:r>
                    </a:p>
                  </a:txBody>
                  <a:tcPr/>
                </a:tc>
                <a:extLst>
                  <a:ext uri="{0D108BD9-81ED-4DB2-BD59-A6C34878D82A}">
                    <a16:rowId xmlns:a16="http://schemas.microsoft.com/office/drawing/2014/main" val="10003"/>
                  </a:ext>
                </a:extLst>
              </a:tr>
              <a:tr h="721021">
                <a:tc>
                  <a:txBody>
                    <a:bodyPr/>
                    <a:lstStyle/>
                    <a:p>
                      <a:pPr algn="ctr"/>
                      <a:r>
                        <a:rPr lang="en-GB" sz="2000" dirty="0"/>
                        <a:t>C2</a:t>
                      </a:r>
                    </a:p>
                  </a:txBody>
                  <a:tcPr/>
                </a:tc>
                <a:tc>
                  <a:txBody>
                    <a:bodyPr/>
                    <a:lstStyle/>
                    <a:p>
                      <a:r>
                        <a:rPr lang="en-GB" sz="2000" dirty="0"/>
                        <a:t>Skilled Working Class</a:t>
                      </a:r>
                    </a:p>
                  </a:txBody>
                  <a:tcPr/>
                </a:tc>
                <a:tc>
                  <a:txBody>
                    <a:bodyPr/>
                    <a:lstStyle/>
                    <a:p>
                      <a:r>
                        <a:rPr lang="en-GB" sz="2000" dirty="0"/>
                        <a:t>Skilled manual workers. Plumbers and electricians</a:t>
                      </a:r>
                    </a:p>
                  </a:txBody>
                  <a:tcPr/>
                </a:tc>
                <a:extLst>
                  <a:ext uri="{0D108BD9-81ED-4DB2-BD59-A6C34878D82A}">
                    <a16:rowId xmlns:a16="http://schemas.microsoft.com/office/drawing/2014/main" val="10004"/>
                  </a:ext>
                </a:extLst>
              </a:tr>
              <a:tr h="1030030">
                <a:tc>
                  <a:txBody>
                    <a:bodyPr/>
                    <a:lstStyle/>
                    <a:p>
                      <a:pPr algn="ctr"/>
                      <a:r>
                        <a:rPr lang="en-GB" sz="2000" dirty="0"/>
                        <a:t>D</a:t>
                      </a:r>
                    </a:p>
                  </a:txBody>
                  <a:tcPr/>
                </a:tc>
                <a:tc>
                  <a:txBody>
                    <a:bodyPr/>
                    <a:lstStyle/>
                    <a:p>
                      <a:r>
                        <a:rPr lang="en-GB" sz="2000" dirty="0"/>
                        <a:t>Working Class</a:t>
                      </a:r>
                    </a:p>
                  </a:txBody>
                  <a:tcPr/>
                </a:tc>
                <a:tc>
                  <a:txBody>
                    <a:bodyPr/>
                    <a:lstStyle/>
                    <a:p>
                      <a:r>
                        <a:rPr lang="en-GB" sz="2000" dirty="0"/>
                        <a:t>Semi-skilled and unskilled manual workers. Shop assistants, farm and building site labourers</a:t>
                      </a:r>
                    </a:p>
                  </a:txBody>
                  <a:tcPr/>
                </a:tc>
                <a:extLst>
                  <a:ext uri="{0D108BD9-81ED-4DB2-BD59-A6C34878D82A}">
                    <a16:rowId xmlns:a16="http://schemas.microsoft.com/office/drawing/2014/main" val="10005"/>
                  </a:ext>
                </a:extLst>
              </a:tr>
              <a:tr h="1339040">
                <a:tc>
                  <a:txBody>
                    <a:bodyPr/>
                    <a:lstStyle/>
                    <a:p>
                      <a:pPr algn="ctr"/>
                      <a:r>
                        <a:rPr lang="en-GB" sz="2000" dirty="0"/>
                        <a:t>E</a:t>
                      </a:r>
                    </a:p>
                  </a:txBody>
                  <a:tcPr/>
                </a:tc>
                <a:tc>
                  <a:txBody>
                    <a:bodyPr/>
                    <a:lstStyle/>
                    <a:p>
                      <a:r>
                        <a:rPr lang="en-GB" sz="2000" dirty="0"/>
                        <a:t>Unemployed/ receiving benefits</a:t>
                      </a:r>
                    </a:p>
                  </a:txBody>
                  <a:tcPr/>
                </a:tc>
                <a:tc>
                  <a:txBody>
                    <a:bodyPr/>
                    <a:lstStyle/>
                    <a:p>
                      <a:r>
                        <a:rPr lang="en-GB" sz="2000" dirty="0"/>
                        <a:t>Casual workers (not in regular employment). Pensioners and others who depend</a:t>
                      </a:r>
                      <a:r>
                        <a:rPr lang="en-GB" sz="2000" baseline="0" dirty="0"/>
                        <a:t> on the state for their income</a:t>
                      </a:r>
                      <a:endParaRPr lang="en-GB" sz="2000" dirty="0"/>
                    </a:p>
                  </a:txBody>
                  <a:tcPr/>
                </a:tc>
                <a:extLst>
                  <a:ext uri="{0D108BD9-81ED-4DB2-BD59-A6C34878D82A}">
                    <a16:rowId xmlns:a16="http://schemas.microsoft.com/office/drawing/2014/main" val="10006"/>
                  </a:ext>
                </a:extLst>
              </a:tr>
            </a:tbl>
          </a:graphicData>
        </a:graphic>
      </p:graphicFrame>
      <p:sp>
        <p:nvSpPr>
          <p:cNvPr id="7" name="TextBox 6"/>
          <p:cNvSpPr txBox="1"/>
          <p:nvPr/>
        </p:nvSpPr>
        <p:spPr>
          <a:xfrm>
            <a:off x="271604" y="0"/>
            <a:ext cx="10176095"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rPr>
              <a:t>A traditional analysis of occupations</a:t>
            </a:r>
          </a:p>
        </p:txBody>
      </p:sp>
      <p:sp>
        <p:nvSpPr>
          <p:cNvPr id="2" name="Rectangle 1"/>
          <p:cNvSpPr/>
          <p:nvPr/>
        </p:nvSpPr>
        <p:spPr>
          <a:xfrm>
            <a:off x="1132114" y="1404257"/>
            <a:ext cx="9884229" cy="6858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1456" y="2090057"/>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6784" y="2791732"/>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3493407"/>
            <a:ext cx="98948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4195082"/>
            <a:ext cx="9894887" cy="109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7763" y="5290457"/>
            <a:ext cx="9894887" cy="979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2A01067-BBB1-4A5A-9BA7-9FCA8EF72D84}"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57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2050"/>
                                        </p:tgtEl>
                                        <p:attrNameLst>
                                          <p:attrName>ppt_x</p:attrName>
                                        </p:attrNameLst>
                                      </p:cBhvr>
                                      <p:tavLst>
                                        <p:tav tm="0">
                                          <p:val>
                                            <p:strVal val="ppt_x"/>
                                          </p:val>
                                        </p:tav>
                                        <p:tav tm="100000">
                                          <p:val>
                                            <p:strVal val="ppt_x"/>
                                          </p:val>
                                        </p:tav>
                                      </p:tavLst>
                                    </p:anim>
                                    <p:anim calcmode="lin" valueType="num">
                                      <p:cBhvr additive="base">
                                        <p:cTn id="13" dur="500"/>
                                        <p:tgtEl>
                                          <p:spTgt spid="2050"/>
                                        </p:tgtEl>
                                        <p:attrNameLst>
                                          <p:attrName>ppt_y</p:attrName>
                                        </p:attrNameLst>
                                      </p:cBhvr>
                                      <p:tavLst>
                                        <p:tav tm="0">
                                          <p:val>
                                            <p:strVal val="ppt_y"/>
                                          </p:val>
                                        </p:tav>
                                        <p:tav tm="100000">
                                          <p:val>
                                            <p:strVal val="1+ppt_h/2"/>
                                          </p:val>
                                        </p:tav>
                                      </p:tavLst>
                                    </p:anim>
                                    <p:set>
                                      <p:cBhvr>
                                        <p:cTn id="14" dur="1" fill="hold">
                                          <p:stCondLst>
                                            <p:cond delay="499"/>
                                          </p:stCondLst>
                                        </p:cTn>
                                        <p:tgtEl>
                                          <p:spTgt spid="205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2051"/>
                                        </p:tgtEl>
                                        <p:attrNameLst>
                                          <p:attrName>ppt_x</p:attrName>
                                        </p:attrNameLst>
                                      </p:cBhvr>
                                      <p:tavLst>
                                        <p:tav tm="0">
                                          <p:val>
                                            <p:strVal val="ppt_x"/>
                                          </p:val>
                                        </p:tav>
                                        <p:tav tm="100000">
                                          <p:val>
                                            <p:strVal val="ppt_x"/>
                                          </p:val>
                                        </p:tav>
                                      </p:tavLst>
                                    </p:anim>
                                    <p:anim calcmode="lin" valueType="num">
                                      <p:cBhvr additive="base">
                                        <p:cTn id="19" dur="500"/>
                                        <p:tgtEl>
                                          <p:spTgt spid="2051"/>
                                        </p:tgtEl>
                                        <p:attrNameLst>
                                          <p:attrName>ppt_y</p:attrName>
                                        </p:attrNameLst>
                                      </p:cBhvr>
                                      <p:tavLst>
                                        <p:tav tm="0">
                                          <p:val>
                                            <p:strVal val="ppt_y"/>
                                          </p:val>
                                        </p:tav>
                                        <p:tav tm="100000">
                                          <p:val>
                                            <p:strVal val="1+ppt_h/2"/>
                                          </p:val>
                                        </p:tav>
                                      </p:tavLst>
                                    </p:anim>
                                    <p:set>
                                      <p:cBhvr>
                                        <p:cTn id="20" dur="1" fill="hold">
                                          <p:stCondLst>
                                            <p:cond delay="499"/>
                                          </p:stCondLst>
                                        </p:cTn>
                                        <p:tgtEl>
                                          <p:spTgt spid="2051"/>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2052"/>
                                        </p:tgtEl>
                                        <p:attrNameLst>
                                          <p:attrName>ppt_x</p:attrName>
                                        </p:attrNameLst>
                                      </p:cBhvr>
                                      <p:tavLst>
                                        <p:tav tm="0">
                                          <p:val>
                                            <p:strVal val="ppt_x"/>
                                          </p:val>
                                        </p:tav>
                                        <p:tav tm="100000">
                                          <p:val>
                                            <p:strVal val="ppt_x"/>
                                          </p:val>
                                        </p:tav>
                                      </p:tavLst>
                                    </p:anim>
                                    <p:anim calcmode="lin" valueType="num">
                                      <p:cBhvr additive="base">
                                        <p:cTn id="25" dur="500"/>
                                        <p:tgtEl>
                                          <p:spTgt spid="2052"/>
                                        </p:tgtEl>
                                        <p:attrNameLst>
                                          <p:attrName>ppt_y</p:attrName>
                                        </p:attrNameLst>
                                      </p:cBhvr>
                                      <p:tavLst>
                                        <p:tav tm="0">
                                          <p:val>
                                            <p:strVal val="ppt_y"/>
                                          </p:val>
                                        </p:tav>
                                        <p:tav tm="100000">
                                          <p:val>
                                            <p:strVal val="1+ppt_h/2"/>
                                          </p:val>
                                        </p:tav>
                                      </p:tavLst>
                                    </p:anim>
                                    <p:set>
                                      <p:cBhvr>
                                        <p:cTn id="26" dur="1" fill="hold">
                                          <p:stCondLst>
                                            <p:cond delay="499"/>
                                          </p:stCondLst>
                                        </p:cTn>
                                        <p:tgtEl>
                                          <p:spTgt spid="205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nodeType="clickEffect">
                                  <p:stCondLst>
                                    <p:cond delay="0"/>
                                  </p:stCondLst>
                                  <p:childTnLst>
                                    <p:anim calcmode="lin" valueType="num">
                                      <p:cBhvr additive="base">
                                        <p:cTn id="30" dur="500"/>
                                        <p:tgtEl>
                                          <p:spTgt spid="2053"/>
                                        </p:tgtEl>
                                        <p:attrNameLst>
                                          <p:attrName>ppt_x</p:attrName>
                                        </p:attrNameLst>
                                      </p:cBhvr>
                                      <p:tavLst>
                                        <p:tav tm="0">
                                          <p:val>
                                            <p:strVal val="ppt_x"/>
                                          </p:val>
                                        </p:tav>
                                        <p:tav tm="100000">
                                          <p:val>
                                            <p:strVal val="ppt_x"/>
                                          </p:val>
                                        </p:tav>
                                      </p:tavLst>
                                    </p:anim>
                                    <p:anim calcmode="lin" valueType="num">
                                      <p:cBhvr additive="base">
                                        <p:cTn id="31" dur="500"/>
                                        <p:tgtEl>
                                          <p:spTgt spid="2053"/>
                                        </p:tgtEl>
                                        <p:attrNameLst>
                                          <p:attrName>ppt_y</p:attrName>
                                        </p:attrNameLst>
                                      </p:cBhvr>
                                      <p:tavLst>
                                        <p:tav tm="0">
                                          <p:val>
                                            <p:strVal val="ppt_y"/>
                                          </p:val>
                                        </p:tav>
                                        <p:tav tm="100000">
                                          <p:val>
                                            <p:strVal val="1+ppt_h/2"/>
                                          </p:val>
                                        </p:tav>
                                      </p:tavLst>
                                    </p:anim>
                                    <p:set>
                                      <p:cBhvr>
                                        <p:cTn id="32" dur="1" fill="hold">
                                          <p:stCondLst>
                                            <p:cond delay="499"/>
                                          </p:stCondLst>
                                        </p:cTn>
                                        <p:tgtEl>
                                          <p:spTgt spid="205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nodeType="clickEffect">
                                  <p:stCondLst>
                                    <p:cond delay="0"/>
                                  </p:stCondLst>
                                  <p:childTnLst>
                                    <p:anim calcmode="lin" valueType="num">
                                      <p:cBhvr additive="base">
                                        <p:cTn id="36" dur="500"/>
                                        <p:tgtEl>
                                          <p:spTgt spid="2054"/>
                                        </p:tgtEl>
                                        <p:attrNameLst>
                                          <p:attrName>ppt_x</p:attrName>
                                        </p:attrNameLst>
                                      </p:cBhvr>
                                      <p:tavLst>
                                        <p:tav tm="0">
                                          <p:val>
                                            <p:strVal val="ppt_x"/>
                                          </p:val>
                                        </p:tav>
                                        <p:tav tm="100000">
                                          <p:val>
                                            <p:strVal val="ppt_x"/>
                                          </p:val>
                                        </p:tav>
                                      </p:tavLst>
                                    </p:anim>
                                    <p:anim calcmode="lin" valueType="num">
                                      <p:cBhvr additive="base">
                                        <p:cTn id="37" dur="500"/>
                                        <p:tgtEl>
                                          <p:spTgt spid="2054"/>
                                        </p:tgtEl>
                                        <p:attrNameLst>
                                          <p:attrName>ppt_y</p:attrName>
                                        </p:attrNameLst>
                                      </p:cBhvr>
                                      <p:tavLst>
                                        <p:tav tm="0">
                                          <p:val>
                                            <p:strVal val="ppt_y"/>
                                          </p:val>
                                        </p:tav>
                                        <p:tav tm="100000">
                                          <p:val>
                                            <p:strVal val="1+ppt_h/2"/>
                                          </p:val>
                                        </p:tav>
                                      </p:tavLst>
                                    </p:anim>
                                    <p:set>
                                      <p:cBhvr>
                                        <p:cTn id="38" dur="1" fill="hold">
                                          <p:stCondLst>
                                            <p:cond delay="499"/>
                                          </p:stCondLst>
                                        </p:cTn>
                                        <p:tgtEl>
                                          <p:spTgt spid="205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697" y="521898"/>
            <a:ext cx="5137087" cy="1768629"/>
          </a:xfrm>
        </p:spPr>
        <p:txBody>
          <a:bodyPr>
            <a:normAutofit/>
          </a:bodyPr>
          <a:lstStyle/>
          <a:p>
            <a:r>
              <a:rPr lang="en-GB" sz="6000" dirty="0"/>
              <a:t>Approaches to definition</a:t>
            </a:r>
          </a:p>
        </p:txBody>
      </p:sp>
      <p:sp>
        <p:nvSpPr>
          <p:cNvPr id="3" name="Content Placeholder 2"/>
          <p:cNvSpPr>
            <a:spLocks noGrp="1"/>
          </p:cNvSpPr>
          <p:nvPr>
            <p:ph idx="1"/>
          </p:nvPr>
        </p:nvSpPr>
        <p:spPr>
          <a:xfrm>
            <a:off x="838200" y="2534969"/>
            <a:ext cx="5390584" cy="3817173"/>
          </a:xfrm>
        </p:spPr>
        <p:txBody>
          <a:bodyPr>
            <a:noAutofit/>
          </a:bodyPr>
          <a:lstStyle/>
          <a:p>
            <a:r>
              <a:rPr lang="en-GB" sz="3200" dirty="0"/>
              <a:t>Eric </a:t>
            </a:r>
            <a:r>
              <a:rPr lang="en-GB" sz="3200" dirty="0" err="1"/>
              <a:t>Hobsbawm</a:t>
            </a:r>
            <a:r>
              <a:rPr lang="en-GB" sz="3200" dirty="0"/>
              <a:t> (Marxist historian) felt that you were working class if you were in manual employment</a:t>
            </a:r>
          </a:p>
          <a:p>
            <a:r>
              <a:rPr lang="en-GB" sz="3200" dirty="0"/>
              <a:t>He meant heavy industrial work – moving your muscles!</a:t>
            </a:r>
          </a:p>
        </p:txBody>
      </p:sp>
      <p:sp>
        <p:nvSpPr>
          <p:cNvPr id="5" name="TextBox 4"/>
          <p:cNvSpPr txBox="1"/>
          <p:nvPr/>
        </p:nvSpPr>
        <p:spPr>
          <a:xfrm>
            <a:off x="8936301" y="6356350"/>
            <a:ext cx="23077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Bourke 1994: 2</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2DBC382-7FC5-486F-814D-4061D77FAE7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319573CA-C40A-E542-BC56-B00D4EDAE698}"/>
              </a:ext>
            </a:extLst>
          </p:cNvPr>
          <p:cNvPicPr>
            <a:picLocks noChangeAspect="1"/>
          </p:cNvPicPr>
          <p:nvPr/>
        </p:nvPicPr>
        <p:blipFill>
          <a:blip r:embed="rId2"/>
          <a:stretch>
            <a:fillRect/>
          </a:stretch>
        </p:blipFill>
        <p:spPr>
          <a:xfrm>
            <a:off x="6848475" y="-275046"/>
            <a:ext cx="4505325" cy="6448425"/>
          </a:xfrm>
          <a:prstGeom prst="rect">
            <a:avLst/>
          </a:prstGeom>
        </p:spPr>
      </p:pic>
    </p:spTree>
    <p:extLst>
      <p:ext uri="{BB962C8B-B14F-4D97-AF65-F5344CB8AC3E}">
        <p14:creationId xmlns:p14="http://schemas.microsoft.com/office/powerpoint/2010/main" val="388045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5DA99E6-A7CE-EDE6-9CA5-6519AC9F4698}"/>
              </a:ext>
            </a:extLst>
          </p:cNvPr>
          <p:cNvSpPr>
            <a:spLocks noGrp="1"/>
          </p:cNvSpPr>
          <p:nvPr>
            <p:ph type="title"/>
          </p:nvPr>
        </p:nvSpPr>
        <p:spPr/>
        <p:txBody>
          <a:bodyPr/>
          <a:lstStyle/>
          <a:p>
            <a:r>
              <a:rPr lang="en-GB" dirty="0"/>
              <a:t>Great British Class Survey</a:t>
            </a:r>
          </a:p>
        </p:txBody>
      </p:sp>
      <p:sp>
        <p:nvSpPr>
          <p:cNvPr id="2" name="Slide Number Placeholder 1">
            <a:extLst>
              <a:ext uri="{FF2B5EF4-FFF2-40B4-BE49-F238E27FC236}">
                <a16:creationId xmlns:a16="http://schemas.microsoft.com/office/drawing/2014/main" id="{B8D7B361-7DD1-E696-80FC-FC2E22A1E744}"/>
              </a:ext>
            </a:extLst>
          </p:cNvPr>
          <p:cNvSpPr>
            <a:spLocks noGrp="1"/>
          </p:cNvSpPr>
          <p:nvPr>
            <p:ph type="sldNum" sz="quarter" idx="12"/>
          </p:nvPr>
        </p:nvSpPr>
        <p:spPr/>
        <p:txBody>
          <a:bodyPr/>
          <a:lstStyle/>
          <a:p>
            <a:fld id="{E2A01067-BBB1-4A5A-9BA7-9FCA8EF72D84}" type="slidenum">
              <a:rPr lang="en-GB" smtClean="0">
                <a:solidFill>
                  <a:prstClr val="black">
                    <a:tint val="75000"/>
                  </a:prstClr>
                </a:solidFill>
              </a:rPr>
              <a:pPr/>
              <a:t>7</a:t>
            </a:fld>
            <a:endParaRPr lang="en-GB">
              <a:solidFill>
                <a:prstClr val="black">
                  <a:tint val="75000"/>
                </a:prstClr>
              </a:solidFill>
            </a:endParaRPr>
          </a:p>
        </p:txBody>
      </p:sp>
      <p:pic>
        <p:nvPicPr>
          <p:cNvPr id="4" name="Picture 3">
            <a:extLst>
              <a:ext uri="{FF2B5EF4-FFF2-40B4-BE49-F238E27FC236}">
                <a16:creationId xmlns:a16="http://schemas.microsoft.com/office/drawing/2014/main" id="{BEC64C86-DBF4-E323-589F-78EB7DF178C3}"/>
              </a:ext>
            </a:extLst>
          </p:cNvPr>
          <p:cNvPicPr>
            <a:picLocks noChangeAspect="1"/>
          </p:cNvPicPr>
          <p:nvPr/>
        </p:nvPicPr>
        <p:blipFill>
          <a:blip r:embed="rId2"/>
          <a:stretch>
            <a:fillRect/>
          </a:stretch>
        </p:blipFill>
        <p:spPr>
          <a:xfrm>
            <a:off x="838200" y="1575627"/>
            <a:ext cx="7708602" cy="4382233"/>
          </a:xfrm>
          <a:prstGeom prst="rect">
            <a:avLst/>
          </a:prstGeom>
        </p:spPr>
      </p:pic>
      <p:sp>
        <p:nvSpPr>
          <p:cNvPr id="6" name="TextBox 5">
            <a:extLst>
              <a:ext uri="{FF2B5EF4-FFF2-40B4-BE49-F238E27FC236}">
                <a16:creationId xmlns:a16="http://schemas.microsoft.com/office/drawing/2014/main" id="{45E9C5D3-A52E-39CB-D78F-FCA24F2AA571}"/>
              </a:ext>
            </a:extLst>
          </p:cNvPr>
          <p:cNvSpPr txBox="1"/>
          <p:nvPr/>
        </p:nvSpPr>
        <p:spPr>
          <a:xfrm>
            <a:off x="838200" y="6171684"/>
            <a:ext cx="7372739" cy="369332"/>
          </a:xfrm>
          <a:prstGeom prst="rect">
            <a:avLst/>
          </a:prstGeom>
          <a:noFill/>
        </p:spPr>
        <p:txBody>
          <a:bodyPr wrap="square">
            <a:spAutoFit/>
          </a:bodyPr>
          <a:lstStyle/>
          <a:p>
            <a:r>
              <a:rPr lang="en-GB" dirty="0">
                <a:hlinkClick r:id="rId3"/>
              </a:rPr>
              <a:t>https://www.bbc.co.uk/news/special/2013/newsspec_5093/index.stm</a:t>
            </a:r>
            <a:r>
              <a:rPr lang="en-GB" dirty="0"/>
              <a:t> </a:t>
            </a:r>
          </a:p>
        </p:txBody>
      </p:sp>
      <p:sp>
        <p:nvSpPr>
          <p:cNvPr id="9" name="TextBox 8">
            <a:extLst>
              <a:ext uri="{FF2B5EF4-FFF2-40B4-BE49-F238E27FC236}">
                <a16:creationId xmlns:a16="http://schemas.microsoft.com/office/drawing/2014/main" id="{6A10ED5C-AC4E-ABE8-F33B-1FE1ACA2BCE9}"/>
              </a:ext>
            </a:extLst>
          </p:cNvPr>
          <p:cNvSpPr txBox="1"/>
          <p:nvPr/>
        </p:nvSpPr>
        <p:spPr>
          <a:xfrm>
            <a:off x="8870156" y="2641411"/>
            <a:ext cx="2872188" cy="1754326"/>
          </a:xfrm>
          <a:prstGeom prst="rect">
            <a:avLst/>
          </a:prstGeom>
          <a:noFill/>
        </p:spPr>
        <p:txBody>
          <a:bodyPr wrap="square">
            <a:spAutoFit/>
          </a:bodyPr>
          <a:lstStyle/>
          <a:p>
            <a:r>
              <a:rPr lang="en-US" dirty="0"/>
              <a:t>Professors Mike Savage and Fiona Devine </a:t>
            </a:r>
          </a:p>
          <a:p>
            <a:endParaRPr lang="en-US" dirty="0"/>
          </a:p>
          <a:p>
            <a:r>
              <a:rPr lang="en-US" dirty="0"/>
              <a:t>London School of Economics and the Universities of York and Manchester</a:t>
            </a:r>
            <a:endParaRPr lang="en-GB" dirty="0"/>
          </a:p>
        </p:txBody>
      </p:sp>
    </p:spTree>
    <p:extLst>
      <p:ext uri="{BB962C8B-B14F-4D97-AF65-F5344CB8AC3E}">
        <p14:creationId xmlns:p14="http://schemas.microsoft.com/office/powerpoint/2010/main" val="4019825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7B6D1-C455-9495-1AF5-EAD2FFD7FB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FC60E1-2524-93ED-9F7D-B6B3A76E662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3DFDF44-5713-8C18-B838-66723490A2EE}"/>
              </a:ext>
            </a:extLst>
          </p:cNvPr>
          <p:cNvPicPr>
            <a:picLocks noChangeAspect="1"/>
          </p:cNvPicPr>
          <p:nvPr/>
        </p:nvPicPr>
        <p:blipFill>
          <a:blip r:embed="rId2"/>
          <a:stretch>
            <a:fillRect/>
          </a:stretch>
        </p:blipFill>
        <p:spPr>
          <a:xfrm>
            <a:off x="1595437" y="0"/>
            <a:ext cx="9001125" cy="6858000"/>
          </a:xfrm>
          <a:prstGeom prst="rect">
            <a:avLst/>
          </a:prstGeom>
        </p:spPr>
      </p:pic>
    </p:spTree>
    <p:extLst>
      <p:ext uri="{BB962C8B-B14F-4D97-AF65-F5344CB8AC3E}">
        <p14:creationId xmlns:p14="http://schemas.microsoft.com/office/powerpoint/2010/main" val="3418791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86D5F-13C7-6789-3480-A59F5259A7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1EC654-1226-FA2A-C87D-ACFA349C359C}"/>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8DC8D002-B653-4B47-BE0F-AA4501BC099B}"/>
              </a:ext>
            </a:extLst>
          </p:cNvPr>
          <p:cNvPicPr>
            <a:picLocks noChangeAspect="1"/>
          </p:cNvPicPr>
          <p:nvPr/>
        </p:nvPicPr>
        <p:blipFill>
          <a:blip r:embed="rId2"/>
          <a:stretch>
            <a:fillRect/>
          </a:stretch>
        </p:blipFill>
        <p:spPr>
          <a:xfrm>
            <a:off x="1783556" y="1232765"/>
            <a:ext cx="8624887" cy="4756291"/>
          </a:xfrm>
          <a:prstGeom prst="rect">
            <a:avLst/>
          </a:prstGeom>
        </p:spPr>
      </p:pic>
    </p:spTree>
    <p:extLst>
      <p:ext uri="{BB962C8B-B14F-4D97-AF65-F5344CB8AC3E}">
        <p14:creationId xmlns:p14="http://schemas.microsoft.com/office/powerpoint/2010/main" val="3453012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6D24-3FF2-4C4E-91A4-BFE03A315F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7C8A02-69FC-4AC4-A1EA-17560C1030D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E277F1C-C118-459C-B761-47158AF7AFC0}"/>
              </a:ext>
            </a:extLst>
          </p:cNvPr>
          <p:cNvPicPr>
            <a:picLocks noChangeAspect="1"/>
          </p:cNvPicPr>
          <p:nvPr/>
        </p:nvPicPr>
        <p:blipFill>
          <a:blip r:embed="rId2"/>
          <a:stretch>
            <a:fillRect/>
          </a:stretch>
        </p:blipFill>
        <p:spPr>
          <a:xfrm>
            <a:off x="1237672" y="365125"/>
            <a:ext cx="9504219" cy="5848750"/>
          </a:xfrm>
          <a:prstGeom prst="rect">
            <a:avLst/>
          </a:prstGeom>
        </p:spPr>
      </p:pic>
    </p:spTree>
    <p:extLst>
      <p:ext uri="{BB962C8B-B14F-4D97-AF65-F5344CB8AC3E}">
        <p14:creationId xmlns:p14="http://schemas.microsoft.com/office/powerpoint/2010/main" val="2523835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6D24-3FF2-4C4E-91A4-BFE03A315F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7C8A02-69FC-4AC4-A1EA-17560C1030D8}"/>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D2E83AFF-90A9-47E0-A22E-039049270B2D}"/>
              </a:ext>
            </a:extLst>
          </p:cNvPr>
          <p:cNvPicPr>
            <a:picLocks noChangeAspect="1"/>
          </p:cNvPicPr>
          <p:nvPr/>
        </p:nvPicPr>
        <p:blipFill>
          <a:blip r:embed="rId2"/>
          <a:stretch>
            <a:fillRect/>
          </a:stretch>
        </p:blipFill>
        <p:spPr>
          <a:xfrm>
            <a:off x="1595583" y="326592"/>
            <a:ext cx="8539162" cy="6097631"/>
          </a:xfrm>
          <a:prstGeom prst="rect">
            <a:avLst/>
          </a:prstGeom>
        </p:spPr>
      </p:pic>
    </p:spTree>
    <p:extLst>
      <p:ext uri="{BB962C8B-B14F-4D97-AF65-F5344CB8AC3E}">
        <p14:creationId xmlns:p14="http://schemas.microsoft.com/office/powerpoint/2010/main" val="564758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6D24-3FF2-4C4E-91A4-BFE03A315F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7C8A02-69FC-4AC4-A1EA-17560C1030D8}"/>
              </a:ext>
            </a:extLst>
          </p:cNvPr>
          <p:cNvSpPr>
            <a:spLocks noGrp="1"/>
          </p:cNvSpPr>
          <p:nvPr>
            <p:ph idx="1"/>
          </p:nvPr>
        </p:nvSpPr>
        <p:spPr/>
        <p:txBody>
          <a:bodyPr>
            <a:normAutofit fontScale="92500" lnSpcReduction="20000"/>
          </a:bodyPr>
          <a:lstStyle/>
          <a:p>
            <a:r>
              <a:rPr lang="en-GB" dirty="0">
                <a:solidFill>
                  <a:schemeClr val="bg1"/>
                </a:solidFill>
              </a:rPr>
              <a:t>In England and Wales, 5,448 deaths related to drug poisoning were registered in 2023, the equivalent of 93.0 deaths per million people, and higher than the rate recorded in 2022 (84.4 deaths per million, 4,907 deaths); the age-standardised mortality rate for deaths related to drug poisoning has risen every year since 2012.</a:t>
            </a:r>
          </a:p>
          <a:p>
            <a:r>
              <a:rPr lang="en-GB" dirty="0">
                <a:solidFill>
                  <a:schemeClr val="bg1"/>
                </a:solidFill>
              </a:rPr>
              <a:t>Among males, there were 127.6 drug-poisoning deaths registered per million in 2023 (3,645 deaths), compared with 59.8 deaths per million among females (1,803 deaths).</a:t>
            </a:r>
          </a:p>
          <a:p>
            <a:r>
              <a:rPr lang="en-GB" dirty="0">
                <a:solidFill>
                  <a:schemeClr val="bg1"/>
                </a:solidFill>
              </a:rPr>
              <a:t>Of drug-poisoning deaths registered in 2023, 3,618 were identified as drug misuse, accounting for 61.8 deaths per million le; rates of drug misuse deaths continue to be elevated among those born in the 1970s, often referred to as "Generation X", with the highest rate in those aged 40 to 49 years.</a:t>
            </a:r>
          </a:p>
        </p:txBody>
      </p:sp>
    </p:spTree>
    <p:extLst>
      <p:ext uri="{BB962C8B-B14F-4D97-AF65-F5344CB8AC3E}">
        <p14:creationId xmlns:p14="http://schemas.microsoft.com/office/powerpoint/2010/main" val="538047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6D24-3FF2-4C4E-91A4-BFE03A315F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A7C8A02-69FC-4AC4-A1EA-17560C1030D8}"/>
              </a:ext>
            </a:extLst>
          </p:cNvPr>
          <p:cNvSpPr>
            <a:spLocks noGrp="1"/>
          </p:cNvSpPr>
          <p:nvPr>
            <p:ph idx="1"/>
          </p:nvPr>
        </p:nvSpPr>
        <p:spPr/>
        <p:txBody>
          <a:bodyPr>
            <a:normAutofit fontScale="92500" lnSpcReduction="10000"/>
          </a:bodyPr>
          <a:lstStyle/>
          <a:p>
            <a:r>
              <a:rPr lang="en-GB" dirty="0">
                <a:solidFill>
                  <a:schemeClr val="bg1"/>
                </a:solidFill>
              </a:rPr>
              <a:t>Just under half of all drug-poisoning deaths registered in 2023 were confirmed to involve an opiate (46.8%; 2,551 deaths), while 1,118 deaths involved cocaine, which is 30.5% more than 2022 and represents the 12th consecutive annual rise.</a:t>
            </a:r>
          </a:p>
          <a:p>
            <a:r>
              <a:rPr lang="en-GB" dirty="0">
                <a:solidFill>
                  <a:schemeClr val="bg1"/>
                </a:solidFill>
              </a:rPr>
              <a:t>The North East continues to have the highest rates of deaths relating to drug poisoning and drug misuse (174.3 deaths per million people and 108.5 per million, respectively); London had the lowest rate for drug poisoning and drug misuse (58.1 deaths per million people and 41.0 per million, respectively).</a:t>
            </a:r>
          </a:p>
          <a:p>
            <a:r>
              <a:rPr lang="en-GB" dirty="0">
                <a:solidFill>
                  <a:schemeClr val="bg1"/>
                </a:solidFill>
              </a:rPr>
              <a:t>In Wales, there were 377 deaths related to drug poisoning registered in 2023, the equivalent of 129.2 deaths per million people, this is higher than the rate recorded in 2022 (109.6 deaths per million, 318 deaths).</a:t>
            </a:r>
          </a:p>
        </p:txBody>
      </p:sp>
    </p:spTree>
    <p:extLst>
      <p:ext uri="{BB962C8B-B14F-4D97-AF65-F5344CB8AC3E}">
        <p14:creationId xmlns:p14="http://schemas.microsoft.com/office/powerpoint/2010/main" val="413191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92A7E-7985-4EE6-9D9F-9E2981C1D929}"/>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60BBA25-13D5-45B7-A87B-C8579C002BCA}"/>
              </a:ext>
            </a:extLst>
          </p:cNvPr>
          <p:cNvPicPr>
            <a:picLocks noGrp="1" noChangeAspect="1"/>
          </p:cNvPicPr>
          <p:nvPr>
            <p:ph idx="1"/>
          </p:nvPr>
        </p:nvPicPr>
        <p:blipFill>
          <a:blip r:embed="rId2"/>
          <a:stretch>
            <a:fillRect/>
          </a:stretch>
        </p:blipFill>
        <p:spPr>
          <a:xfrm>
            <a:off x="1168530" y="206231"/>
            <a:ext cx="9352715" cy="6445538"/>
          </a:xfrm>
          <a:prstGeom prst="rect">
            <a:avLst/>
          </a:prstGeom>
          <a:solidFill>
            <a:schemeClr val="tx1"/>
          </a:solidFill>
        </p:spPr>
      </p:pic>
    </p:spTree>
    <p:extLst>
      <p:ext uri="{BB962C8B-B14F-4D97-AF65-F5344CB8AC3E}">
        <p14:creationId xmlns:p14="http://schemas.microsoft.com/office/powerpoint/2010/main" val="570519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26FE3-E35E-449A-8C01-94899C2EA9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4AEB78-C13C-44E9-AB32-BC0DF23A888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18547D3-51D0-48EE-8459-77179FF7AB46}"/>
              </a:ext>
            </a:extLst>
          </p:cNvPr>
          <p:cNvPicPr>
            <a:picLocks noChangeAspect="1"/>
          </p:cNvPicPr>
          <p:nvPr/>
        </p:nvPicPr>
        <p:blipFill>
          <a:blip r:embed="rId2"/>
          <a:stretch>
            <a:fillRect/>
          </a:stretch>
        </p:blipFill>
        <p:spPr>
          <a:xfrm>
            <a:off x="1559719" y="553315"/>
            <a:ext cx="9072562" cy="6048375"/>
          </a:xfrm>
          <a:prstGeom prst="rect">
            <a:avLst/>
          </a:prstGeom>
          <a:solidFill>
            <a:schemeClr val="tx1"/>
          </a:solidFill>
        </p:spPr>
      </p:pic>
    </p:spTree>
    <p:extLst>
      <p:ext uri="{BB962C8B-B14F-4D97-AF65-F5344CB8AC3E}">
        <p14:creationId xmlns:p14="http://schemas.microsoft.com/office/powerpoint/2010/main" val="4092987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6D922-CE99-C2DC-1497-5755393783F3}"/>
              </a:ext>
            </a:extLst>
          </p:cNvPr>
          <p:cNvSpPr>
            <a:spLocks noGrp="1"/>
          </p:cNvSpPr>
          <p:nvPr>
            <p:ph type="title"/>
          </p:nvPr>
        </p:nvSpPr>
        <p:spPr/>
        <p:txBody>
          <a:bodyPr>
            <a:normAutofit/>
          </a:bodyPr>
          <a:lstStyle/>
          <a:p>
            <a:r>
              <a:rPr lang="en-GB" sz="6000" dirty="0"/>
              <a:t>Swansea Love Story</a:t>
            </a:r>
          </a:p>
        </p:txBody>
      </p:sp>
      <p:sp>
        <p:nvSpPr>
          <p:cNvPr id="5" name="Content Placeholder 4">
            <a:extLst>
              <a:ext uri="{FF2B5EF4-FFF2-40B4-BE49-F238E27FC236}">
                <a16:creationId xmlns:a16="http://schemas.microsoft.com/office/drawing/2014/main" id="{4F7E5DC8-483C-2061-E0A8-D82A60764960}"/>
              </a:ext>
            </a:extLst>
          </p:cNvPr>
          <p:cNvSpPr>
            <a:spLocks noGrp="1"/>
          </p:cNvSpPr>
          <p:nvPr>
            <p:ph idx="1"/>
          </p:nvPr>
        </p:nvSpPr>
        <p:spPr/>
        <p:txBody>
          <a:bodyPr/>
          <a:lstStyle/>
          <a:p>
            <a:endParaRPr lang="en-GB" dirty="0"/>
          </a:p>
        </p:txBody>
      </p:sp>
      <p:pic>
        <p:nvPicPr>
          <p:cNvPr id="3" name="Picture 2">
            <a:extLst>
              <a:ext uri="{FF2B5EF4-FFF2-40B4-BE49-F238E27FC236}">
                <a16:creationId xmlns:a16="http://schemas.microsoft.com/office/drawing/2014/main" id="{AF4428C1-D7F7-4352-A542-0AA07898E89C}"/>
              </a:ext>
            </a:extLst>
          </p:cNvPr>
          <p:cNvPicPr>
            <a:picLocks noChangeAspect="1"/>
          </p:cNvPicPr>
          <p:nvPr/>
        </p:nvPicPr>
        <p:blipFill>
          <a:blip r:embed="rId2"/>
          <a:stretch>
            <a:fillRect/>
          </a:stretch>
        </p:blipFill>
        <p:spPr>
          <a:xfrm>
            <a:off x="3240639" y="1690688"/>
            <a:ext cx="5471828" cy="4733926"/>
          </a:xfrm>
          <a:prstGeom prst="rect">
            <a:avLst/>
          </a:prstGeom>
        </p:spPr>
      </p:pic>
    </p:spTree>
    <p:extLst>
      <p:ext uri="{BB962C8B-B14F-4D97-AF65-F5344CB8AC3E}">
        <p14:creationId xmlns:p14="http://schemas.microsoft.com/office/powerpoint/2010/main" val="3139350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ADA20-A95A-142E-9B78-5A96DD3942A6}"/>
              </a:ext>
            </a:extLst>
          </p:cNvPr>
          <p:cNvSpPr>
            <a:spLocks noGrp="1"/>
          </p:cNvSpPr>
          <p:nvPr>
            <p:ph type="title"/>
          </p:nvPr>
        </p:nvSpPr>
        <p:spPr/>
        <p:txBody>
          <a:bodyPr/>
          <a:lstStyle/>
          <a:p>
            <a:endParaRPr lang="en-GB"/>
          </a:p>
        </p:txBody>
      </p:sp>
      <p:pic>
        <p:nvPicPr>
          <p:cNvPr id="4" name="Online Media 3" title="Swansea Bay City Deal">
            <a:hlinkClick r:id="" action="ppaction://media"/>
            <a:extLst>
              <a:ext uri="{FF2B5EF4-FFF2-40B4-BE49-F238E27FC236}">
                <a16:creationId xmlns:a16="http://schemas.microsoft.com/office/drawing/2014/main" id="{87ABC383-C88F-9DC9-FB2E-199BCA6C0FE5}"/>
              </a:ext>
            </a:extLst>
          </p:cNvPr>
          <p:cNvPicPr>
            <a:picLocks noGrp="1" noRot="1" noChangeAspect="1"/>
          </p:cNvPicPr>
          <p:nvPr>
            <p:ph idx="1"/>
            <a:videoFile r:link="rId1"/>
          </p:nvPr>
        </p:nvPicPr>
        <p:blipFill>
          <a:blip r:embed="rId3"/>
          <a:stretch>
            <a:fillRect/>
          </a:stretch>
        </p:blipFill>
        <p:spPr>
          <a:xfrm>
            <a:off x="1826679" y="1017037"/>
            <a:ext cx="8801730" cy="4973314"/>
          </a:xfrm>
          <a:prstGeom prst="rect">
            <a:avLst/>
          </a:prstGeom>
        </p:spPr>
      </p:pic>
    </p:spTree>
    <p:extLst>
      <p:ext uri="{BB962C8B-B14F-4D97-AF65-F5344CB8AC3E}">
        <p14:creationId xmlns:p14="http://schemas.microsoft.com/office/powerpoint/2010/main" val="79033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8F317-8443-FC27-ECA9-35FF72CD4CD5}"/>
              </a:ext>
            </a:extLst>
          </p:cNvPr>
          <p:cNvSpPr>
            <a:spLocks noGrp="1"/>
          </p:cNvSpPr>
          <p:nvPr>
            <p:ph type="title"/>
          </p:nvPr>
        </p:nvSpPr>
        <p:spPr/>
        <p:txBody>
          <a:bodyPr/>
          <a:lstStyle/>
          <a:p>
            <a:r>
              <a:rPr lang="en-GB" dirty="0"/>
              <a:t>Ambitious Regeneration – 5 years ago</a:t>
            </a:r>
          </a:p>
        </p:txBody>
      </p:sp>
      <p:pic>
        <p:nvPicPr>
          <p:cNvPr id="4" name="Online Media 3" title="Swansea fly-through">
            <a:hlinkClick r:id="" action="ppaction://media"/>
            <a:extLst>
              <a:ext uri="{FF2B5EF4-FFF2-40B4-BE49-F238E27FC236}">
                <a16:creationId xmlns:a16="http://schemas.microsoft.com/office/drawing/2014/main" id="{ACC3E275-8D73-8090-8756-B72038817E2C}"/>
              </a:ext>
            </a:extLst>
          </p:cNvPr>
          <p:cNvPicPr>
            <a:picLocks noGrp="1" noRot="1" noChangeAspect="1"/>
          </p:cNvPicPr>
          <p:nvPr>
            <p:ph idx="1"/>
            <a:videoFile r:link="rId1"/>
          </p:nvPr>
        </p:nvPicPr>
        <p:blipFill>
          <a:blip r:embed="rId3"/>
          <a:stretch>
            <a:fillRect/>
          </a:stretch>
        </p:blipFill>
        <p:spPr>
          <a:xfrm>
            <a:off x="1737374" y="1567295"/>
            <a:ext cx="8717251" cy="4925580"/>
          </a:xfrm>
          <a:prstGeom prst="rect">
            <a:avLst/>
          </a:prstGeom>
        </p:spPr>
      </p:pic>
    </p:spTree>
    <p:extLst>
      <p:ext uri="{BB962C8B-B14F-4D97-AF65-F5344CB8AC3E}">
        <p14:creationId xmlns:p14="http://schemas.microsoft.com/office/powerpoint/2010/main" val="1031432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90AFB-9B71-5ABF-A9F7-E18CE100DCA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DD80F0C-44CF-DE01-5FCD-78ADE7B25D5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92B5E70-87FC-1370-C85E-B92BD37E034F}"/>
              </a:ext>
            </a:extLst>
          </p:cNvPr>
          <p:cNvPicPr>
            <a:picLocks noChangeAspect="1"/>
          </p:cNvPicPr>
          <p:nvPr/>
        </p:nvPicPr>
        <p:blipFill>
          <a:blip r:embed="rId2"/>
          <a:stretch>
            <a:fillRect/>
          </a:stretch>
        </p:blipFill>
        <p:spPr>
          <a:xfrm>
            <a:off x="585590" y="403162"/>
            <a:ext cx="11361965" cy="6089713"/>
          </a:xfrm>
          <a:prstGeom prst="rect">
            <a:avLst/>
          </a:prstGeom>
        </p:spPr>
      </p:pic>
    </p:spTree>
    <p:extLst>
      <p:ext uri="{BB962C8B-B14F-4D97-AF65-F5344CB8AC3E}">
        <p14:creationId xmlns:p14="http://schemas.microsoft.com/office/powerpoint/2010/main" val="653859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BEBC-880F-3C83-70B9-DC3AA4287354}"/>
              </a:ext>
            </a:extLst>
          </p:cNvPr>
          <p:cNvSpPr>
            <a:spLocks noGrp="1"/>
          </p:cNvSpPr>
          <p:nvPr>
            <p:ph type="title"/>
          </p:nvPr>
        </p:nvSpPr>
        <p:spPr/>
        <p:txBody>
          <a:bodyPr>
            <a:normAutofit/>
          </a:bodyPr>
          <a:lstStyle/>
          <a:p>
            <a:r>
              <a:rPr lang="en-GB" sz="6000" dirty="0"/>
              <a:t>Being ‘in the zone’?</a:t>
            </a:r>
          </a:p>
        </p:txBody>
      </p:sp>
      <p:sp>
        <p:nvSpPr>
          <p:cNvPr id="3" name="Content Placeholder 2">
            <a:extLst>
              <a:ext uri="{FF2B5EF4-FFF2-40B4-BE49-F238E27FC236}">
                <a16:creationId xmlns:a16="http://schemas.microsoft.com/office/drawing/2014/main" id="{0C34E3FB-C3AA-3398-A61A-DB33401D2151}"/>
              </a:ext>
            </a:extLst>
          </p:cNvPr>
          <p:cNvSpPr>
            <a:spLocks noGrp="1"/>
          </p:cNvSpPr>
          <p:nvPr>
            <p:ph idx="1"/>
          </p:nvPr>
        </p:nvSpPr>
        <p:spPr/>
        <p:txBody>
          <a:bodyPr/>
          <a:lstStyle/>
          <a:p>
            <a:r>
              <a:rPr lang="en-GB" dirty="0"/>
              <a:t>Completing video games</a:t>
            </a:r>
          </a:p>
          <a:p>
            <a:r>
              <a:rPr lang="en-GB" dirty="0"/>
              <a:t>Colouring a poster</a:t>
            </a:r>
          </a:p>
          <a:p>
            <a:r>
              <a:rPr lang="en-GB" dirty="0"/>
              <a:t>Playing with children or friends</a:t>
            </a:r>
          </a:p>
          <a:p>
            <a:r>
              <a:rPr lang="en-GB" dirty="0"/>
              <a:t>Playing in a sports match</a:t>
            </a:r>
          </a:p>
          <a:p>
            <a:r>
              <a:rPr lang="en-GB" dirty="0"/>
              <a:t>Writing an assignment</a:t>
            </a:r>
          </a:p>
          <a:p>
            <a:r>
              <a:rPr lang="en-GB" dirty="0"/>
              <a:t>Playing music</a:t>
            </a:r>
          </a:p>
          <a:p>
            <a:r>
              <a:rPr lang="en-GB" dirty="0"/>
              <a:t>Running in a race</a:t>
            </a:r>
          </a:p>
          <a:p>
            <a:r>
              <a:rPr lang="en-GB" dirty="0"/>
              <a:t>A DIY project</a:t>
            </a:r>
          </a:p>
        </p:txBody>
      </p:sp>
      <p:pic>
        <p:nvPicPr>
          <p:cNvPr id="4" name="Picture 3">
            <a:extLst>
              <a:ext uri="{FF2B5EF4-FFF2-40B4-BE49-F238E27FC236}">
                <a16:creationId xmlns:a16="http://schemas.microsoft.com/office/drawing/2014/main" id="{7D16971B-3C58-103E-E551-2DC9294E19BF}"/>
              </a:ext>
            </a:extLst>
          </p:cNvPr>
          <p:cNvPicPr>
            <a:picLocks noChangeAspect="1"/>
          </p:cNvPicPr>
          <p:nvPr/>
        </p:nvPicPr>
        <p:blipFill>
          <a:blip r:embed="rId2"/>
          <a:stretch>
            <a:fillRect/>
          </a:stretch>
        </p:blipFill>
        <p:spPr>
          <a:xfrm>
            <a:off x="5957454" y="1825625"/>
            <a:ext cx="5715000" cy="3810000"/>
          </a:xfrm>
          <a:prstGeom prst="rect">
            <a:avLst/>
          </a:prstGeom>
        </p:spPr>
      </p:pic>
    </p:spTree>
    <p:extLst>
      <p:ext uri="{BB962C8B-B14F-4D97-AF65-F5344CB8AC3E}">
        <p14:creationId xmlns:p14="http://schemas.microsoft.com/office/powerpoint/2010/main" val="4262412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789D-AD7F-8357-D53E-27659FEEBA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42CED21-1B50-2EDD-F8AF-AD426DBA167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F023726-47C6-E22A-676E-3159003B515A}"/>
              </a:ext>
            </a:extLst>
          </p:cNvPr>
          <p:cNvPicPr>
            <a:picLocks noChangeAspect="1"/>
          </p:cNvPicPr>
          <p:nvPr/>
        </p:nvPicPr>
        <p:blipFill>
          <a:blip r:embed="rId2"/>
          <a:stretch>
            <a:fillRect/>
          </a:stretch>
        </p:blipFill>
        <p:spPr>
          <a:xfrm>
            <a:off x="708917" y="775252"/>
            <a:ext cx="11041294" cy="5424277"/>
          </a:xfrm>
          <a:prstGeom prst="rect">
            <a:avLst/>
          </a:prstGeom>
        </p:spPr>
      </p:pic>
      <p:sp>
        <p:nvSpPr>
          <p:cNvPr id="6" name="Rectangle 5">
            <a:extLst>
              <a:ext uri="{FF2B5EF4-FFF2-40B4-BE49-F238E27FC236}">
                <a16:creationId xmlns:a16="http://schemas.microsoft.com/office/drawing/2014/main" id="{72BF8D03-B6DC-5686-EB29-A549CFE3FC28}"/>
              </a:ext>
            </a:extLst>
          </p:cNvPr>
          <p:cNvSpPr/>
          <p:nvPr/>
        </p:nvSpPr>
        <p:spPr>
          <a:xfrm>
            <a:off x="1387011" y="2876764"/>
            <a:ext cx="3287731" cy="552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90380C9D-5369-12F2-5484-25ADBD372688}"/>
              </a:ext>
            </a:extLst>
          </p:cNvPr>
          <p:cNvSpPr/>
          <p:nvPr/>
        </p:nvSpPr>
        <p:spPr>
          <a:xfrm>
            <a:off x="1387011" y="3654133"/>
            <a:ext cx="3287731" cy="552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875CEDEF-50E5-1591-4C03-A770B46C3777}"/>
              </a:ext>
            </a:extLst>
          </p:cNvPr>
          <p:cNvSpPr/>
          <p:nvPr/>
        </p:nvSpPr>
        <p:spPr>
          <a:xfrm>
            <a:off x="1387011" y="4521612"/>
            <a:ext cx="3287731" cy="552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172D6CEE-226A-D6EB-8A21-AB9EDD2E8F4C}"/>
              </a:ext>
            </a:extLst>
          </p:cNvPr>
          <p:cNvSpPr/>
          <p:nvPr/>
        </p:nvSpPr>
        <p:spPr>
          <a:xfrm>
            <a:off x="1387011" y="5389091"/>
            <a:ext cx="3287731" cy="552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5E7A967-DA42-C479-AB55-C7091A4E2B41}"/>
              </a:ext>
            </a:extLst>
          </p:cNvPr>
          <p:cNvSpPr/>
          <p:nvPr/>
        </p:nvSpPr>
        <p:spPr>
          <a:xfrm>
            <a:off x="8266415" y="971497"/>
            <a:ext cx="3287731" cy="552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E764932-7B2C-AD71-82BA-12B5D367C5DC}"/>
              </a:ext>
            </a:extLst>
          </p:cNvPr>
          <p:cNvSpPr/>
          <p:nvPr/>
        </p:nvSpPr>
        <p:spPr>
          <a:xfrm>
            <a:off x="8266415" y="1756793"/>
            <a:ext cx="3287731" cy="552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D1C53A0-4467-F7A7-11F3-5DB68532CCF0}"/>
              </a:ext>
            </a:extLst>
          </p:cNvPr>
          <p:cNvSpPr/>
          <p:nvPr/>
        </p:nvSpPr>
        <p:spPr>
          <a:xfrm>
            <a:off x="8266415" y="2598934"/>
            <a:ext cx="3287731" cy="552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AF65CB7-4A5E-820E-7F86-698275F44DED}"/>
              </a:ext>
            </a:extLst>
          </p:cNvPr>
          <p:cNvSpPr/>
          <p:nvPr/>
        </p:nvSpPr>
        <p:spPr>
          <a:xfrm>
            <a:off x="8266415" y="3441503"/>
            <a:ext cx="3287731" cy="552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061D9D1B-64B8-06BC-1179-1D76344C5549}"/>
              </a:ext>
            </a:extLst>
          </p:cNvPr>
          <p:cNvSpPr txBox="1"/>
          <p:nvPr/>
        </p:nvSpPr>
        <p:spPr>
          <a:xfrm>
            <a:off x="6562618" y="5457543"/>
            <a:ext cx="4991528" cy="369332"/>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https://youtu.be/8h6IMYRoCZw</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4163285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11"/>
                                        </p:tgtEl>
                                      </p:cBhvr>
                                    </p:animEffect>
                                    <p:set>
                                      <p:cBhvr>
                                        <p:cTn id="32" dur="1" fill="hold">
                                          <p:stCondLst>
                                            <p:cond delay="499"/>
                                          </p:stCondLst>
                                        </p:cTn>
                                        <p:tgtEl>
                                          <p:spTgt spid="11"/>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12"/>
                                        </p:tgtEl>
                                      </p:cBhvr>
                                    </p:animEffect>
                                    <p:set>
                                      <p:cBhvr>
                                        <p:cTn id="37" dur="1" fill="hold">
                                          <p:stCondLst>
                                            <p:cond delay="499"/>
                                          </p:stCondLst>
                                        </p:cTn>
                                        <p:tgtEl>
                                          <p:spTgt spid="12"/>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500"/>
                                        <p:tgtEl>
                                          <p:spTgt spid="13"/>
                                        </p:tgtEl>
                                      </p:cBhvr>
                                    </p:animEffect>
                                    <p:set>
                                      <p:cBhvr>
                                        <p:cTn id="42"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CF25DE-D734-296B-2BAD-5537C0C9F426}"/>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dirty="0">
                <a:solidFill>
                  <a:srgbClr val="FFFFFF"/>
                </a:solidFill>
                <a:latin typeface="+mj-lt"/>
                <a:ea typeface="+mj-ea"/>
                <a:cs typeface="+mj-cs"/>
              </a:rPr>
              <a:t>Work, play … both?</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A665E1-7C5B-101F-99D4-1902879E78D3}"/>
              </a:ext>
            </a:extLst>
          </p:cNvPr>
          <p:cNvSpPr>
            <a:spLocks noGrp="1"/>
          </p:cNvSpPr>
          <p:nvPr>
            <p:ph idx="1"/>
          </p:nvPr>
        </p:nvSpPr>
        <p:spPr>
          <a:xfrm>
            <a:off x="838200" y="2266345"/>
            <a:ext cx="5097780" cy="3910617"/>
          </a:xfrm>
        </p:spPr>
        <p:txBody>
          <a:bodyPr vert="horz" lIns="91440" tIns="45720" rIns="91440" bIns="45720" rtlCol="0">
            <a:normAutofit/>
          </a:bodyPr>
          <a:lstStyle/>
          <a:p>
            <a:r>
              <a:rPr lang="en-US" sz="2400" dirty="0">
                <a:solidFill>
                  <a:srgbClr val="FFFFFF"/>
                </a:solidFill>
              </a:rPr>
              <a:t>The actions we perform and why have a direct bearing on our perception of them</a:t>
            </a:r>
          </a:p>
          <a:p>
            <a:r>
              <a:rPr lang="en-US" sz="2400" dirty="0">
                <a:solidFill>
                  <a:srgbClr val="FFFFFF"/>
                </a:solidFill>
              </a:rPr>
              <a:t>Driving for pleasure or working for a taxi company</a:t>
            </a:r>
          </a:p>
          <a:p>
            <a:r>
              <a:rPr lang="en-US" sz="2400" dirty="0">
                <a:solidFill>
                  <a:srgbClr val="FFFFFF"/>
                </a:solidFill>
              </a:rPr>
              <a:t>Cutting your own grass or preparing a rugby pitch for the weekend</a:t>
            </a:r>
          </a:p>
          <a:p>
            <a:r>
              <a:rPr lang="en-US" sz="2400" dirty="0">
                <a:solidFill>
                  <a:srgbClr val="FFFFFF"/>
                </a:solidFill>
              </a:rPr>
              <a:t>Reading because your parents’ make you do your homework or loving the story</a:t>
            </a:r>
          </a:p>
        </p:txBody>
      </p:sp>
      <p:sp>
        <p:nvSpPr>
          <p:cNvPr id="4" name="TextBox 3">
            <a:extLst>
              <a:ext uri="{FF2B5EF4-FFF2-40B4-BE49-F238E27FC236}">
                <a16:creationId xmlns:a16="http://schemas.microsoft.com/office/drawing/2014/main" id="{A6521511-DECB-3B94-D9DA-EC4D107BE1A5}"/>
              </a:ext>
            </a:extLst>
          </p:cNvPr>
          <p:cNvSpPr txBox="1"/>
          <p:nvPr/>
        </p:nvSpPr>
        <p:spPr>
          <a:xfrm>
            <a:off x="6224123" y="826324"/>
            <a:ext cx="5609916" cy="5616516"/>
          </a:xfrm>
          <a:prstGeom prst="rect">
            <a:avLst/>
          </a:prstGeom>
        </p:spPr>
        <p:txBody>
          <a:bodyPr vert="horz" lIns="91440" tIns="45720" rIns="91440" bIns="45720" rtlCol="0">
            <a:normAutofit lnSpcReduction="1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rPr>
              <a:t>Getting paid for what we do can turn enjoyable tasks into a chore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rPr>
              <a:t>We can become resentful</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rPr>
              <a:t>This can be incredibly negative and even damage our health</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rPr>
              <a:t>Our perception is a key consideration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FFFFFF"/>
                </a:solidFill>
                <a:effectLst/>
                <a:uLnTx/>
                <a:uFillTx/>
                <a:latin typeface="Calibri" panose="020F0502020204030204"/>
                <a:ea typeface="+mn-ea"/>
                <a:cs typeface="+mn-cs"/>
              </a:rPr>
              <a:t>We can alter our mindset and control our emotions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9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6239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DB28B-1A36-2D06-42F6-39AFA26687FA}"/>
              </a:ext>
            </a:extLst>
          </p:cNvPr>
          <p:cNvSpPr>
            <a:spLocks noGrp="1"/>
          </p:cNvSpPr>
          <p:nvPr>
            <p:ph type="title"/>
          </p:nvPr>
        </p:nvSpPr>
        <p:spPr/>
        <p:txBody>
          <a:bodyPr>
            <a:normAutofit/>
          </a:bodyPr>
          <a:lstStyle/>
          <a:p>
            <a:r>
              <a:rPr lang="en-GB" sz="4800" dirty="0"/>
              <a:t>Autonomy, Mastery, Purpose. Dan Pink</a:t>
            </a:r>
          </a:p>
        </p:txBody>
      </p:sp>
      <p:pic>
        <p:nvPicPr>
          <p:cNvPr id="6" name="Online Media 5" title="RSA ANIMATE: Drive: The surprising truth about what motivates us">
            <a:hlinkClick r:id="" action="ppaction://media"/>
            <a:extLst>
              <a:ext uri="{FF2B5EF4-FFF2-40B4-BE49-F238E27FC236}">
                <a16:creationId xmlns:a16="http://schemas.microsoft.com/office/drawing/2014/main" id="{757DDD03-1829-C75E-9A29-38FC379E59A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5" name="TextBox 4">
            <a:extLst>
              <a:ext uri="{FF2B5EF4-FFF2-40B4-BE49-F238E27FC236}">
                <a16:creationId xmlns:a16="http://schemas.microsoft.com/office/drawing/2014/main" id="{306D0FFE-5DD3-274C-2AF4-827EC40F02A2}"/>
              </a:ext>
            </a:extLst>
          </p:cNvPr>
          <p:cNvSpPr txBox="1"/>
          <p:nvPr/>
        </p:nvSpPr>
        <p:spPr>
          <a:xfrm>
            <a:off x="838200" y="6308209"/>
            <a:ext cx="609771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https://youtu.be/u6XAPnuFjJc</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2908612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F22B7-34CB-8CC7-4434-A88F154F410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C01B28B-8D8D-85D1-4F81-7D9D4454400A}"/>
              </a:ext>
            </a:extLst>
          </p:cNvPr>
          <p:cNvSpPr>
            <a:spLocks noGrp="1"/>
          </p:cNvSpPr>
          <p:nvPr>
            <p:ph idx="1"/>
          </p:nvPr>
        </p:nvSpPr>
        <p:spPr/>
        <p:txBody>
          <a:bodyPr/>
          <a:lstStyle/>
          <a:p>
            <a:r>
              <a:rPr lang="en-US" dirty="0"/>
              <a:t>Bourke J (1994) </a:t>
            </a:r>
            <a:r>
              <a:rPr lang="en-US" i="1" dirty="0"/>
              <a:t>Working Class Cultures in Britain 1890 – 1960: gender, class and ethnicity</a:t>
            </a:r>
            <a:r>
              <a:rPr lang="en-US" dirty="0"/>
              <a:t>. London: Routledge</a:t>
            </a:r>
          </a:p>
          <a:p>
            <a:endParaRPr lang="en-GB" dirty="0"/>
          </a:p>
        </p:txBody>
      </p:sp>
    </p:spTree>
    <p:extLst>
      <p:ext uri="{BB962C8B-B14F-4D97-AF65-F5344CB8AC3E}">
        <p14:creationId xmlns:p14="http://schemas.microsoft.com/office/powerpoint/2010/main" val="14174257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780</Words>
  <Application>Microsoft Office PowerPoint</Application>
  <PresentationFormat>Widescreen</PresentationFormat>
  <Paragraphs>83</Paragraphs>
  <Slides>24</Slides>
  <Notes>0</Notes>
  <HiddenSlides>0</HiddenSlides>
  <MMClips>3</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24</vt:i4>
      </vt:variant>
    </vt:vector>
  </HeadingPairs>
  <TitlesOfParts>
    <vt:vector size="31" baseType="lpstr">
      <vt:lpstr>Arial</vt:lpstr>
      <vt:lpstr>Calibri</vt:lpstr>
      <vt:lpstr>Calibri Light</vt:lpstr>
      <vt:lpstr>Office Theme</vt:lpstr>
      <vt:lpstr>3_Office Theme</vt:lpstr>
      <vt:lpstr>2_Office Theme</vt:lpstr>
      <vt:lpstr>1_Office Theme</vt:lpstr>
      <vt:lpstr>You, Your Past and Future</vt:lpstr>
      <vt:lpstr>Schools and expectations Support, money and privilege Is the class system still relevant? Behaviour patterns and lifestyle choices</vt:lpstr>
      <vt:lpstr>PowerPoint Presentation</vt:lpstr>
      <vt:lpstr>Traditional – working, middle and upper</vt:lpstr>
      <vt:lpstr>PowerPoint Presentation</vt:lpstr>
      <vt:lpstr>Approaches to definition</vt:lpstr>
      <vt:lpstr>Great British Class Survey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Swansea Love Story</vt:lpstr>
      <vt:lpstr>PowerPoint Presentation</vt:lpstr>
      <vt:lpstr>Ambitious Regeneration – 5 years ago</vt:lpstr>
      <vt:lpstr>PowerPoint Presentation</vt:lpstr>
      <vt:lpstr>Being ‘in the zone’?</vt:lpstr>
      <vt:lpstr>PowerPoint Presentation</vt:lpstr>
      <vt:lpstr>Work, play … both?</vt:lpstr>
      <vt:lpstr>Autonomy, Mastery, Purpose. Dan Pink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Ambition and Drive</dc:title>
  <dc:creator>Mike Durke</dc:creator>
  <cp:lastModifiedBy>Mike Durke</cp:lastModifiedBy>
  <cp:revision>9</cp:revision>
  <dcterms:created xsi:type="dcterms:W3CDTF">2023-02-11T11:48:39Z</dcterms:created>
  <dcterms:modified xsi:type="dcterms:W3CDTF">2025-02-11T15:44:03Z</dcterms:modified>
</cp:coreProperties>
</file>