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</p:sldIdLst>
  <p:sldSz cx="18288000" cy="10287000"/>
  <p:notesSz cx="6858000" cy="9144000"/>
  <p:embeddedFontLst>
    <p:embeddedFont>
      <p:font typeface="Inter" charset="1" panose="02000503000000020004"/>
      <p:regular r:id="rId27"/>
    </p:embeddedFont>
    <p:embeddedFont>
      <p:font typeface="Canva Sans 1 Bold" charset="1" panose="020B0803030501040103"/>
      <p:regular r:id="rId28"/>
    </p:embeddedFont>
    <p:embeddedFont>
      <p:font typeface="Canva Sans 1" charset="1" panose="020B0503030501040103"/>
      <p:regular r:id="rId29"/>
    </p:embeddedFont>
    <p:embeddedFont>
      <p:font typeface="Inter Bold" charset="1" panose="02000503000000020004"/>
      <p:regular r:id="rId30"/>
    </p:embeddedFont>
    <p:embeddedFont>
      <p:font typeface="Arimo" charset="1" panose="020B0604020202020204"/>
      <p:regular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fonts/font31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0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Relationship Id="rId5" Target="../media/image5.png" Type="http://schemas.openxmlformats.org/officeDocument/2006/relationships/image"/><Relationship Id="rId6" Target="../media/image6.svg" Type="http://schemas.openxmlformats.org/officeDocument/2006/relationships/image"/><Relationship Id="rId7" Target="../media/image7.png" Type="http://schemas.openxmlformats.org/officeDocument/2006/relationships/image"/><Relationship Id="rId8" Target="../media/image8.svg" Type="http://schemas.openxmlformats.org/officeDocument/2006/relationships/image"/><Relationship Id="rId9" Target="../media/image9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1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Relationship Id="rId5" Target="../media/image12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Relationship Id="rId5" Target="../media/image13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Relationship Id="rId5" Target="../media/image14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Relationship Id="rId5" Target="../media/image15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Relationship Id="rId5" Target="../media/image16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Relationship Id="rId5" Target="../media/image17.jpeg" Type="http://schemas.openxmlformats.org/officeDocument/2006/relationships/image"/><Relationship Id="rId6" Target="../media/image18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9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1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0.jpe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1.pn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1.png" Type="http://schemas.openxmlformats.org/officeDocument/2006/relationships/image"/><Relationship Id="rId5" Target="../media/image22.svg" Type="http://schemas.openxmlformats.org/officeDocument/2006/relationships/image"/><Relationship Id="rId6" Target="../media/image2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102292" y="-10119480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6" y="0"/>
                </a:lnTo>
                <a:lnTo>
                  <a:pt x="12388216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3491085" y="6761675"/>
            <a:ext cx="15252372" cy="15252372"/>
          </a:xfrm>
          <a:custGeom>
            <a:avLst/>
            <a:gdLst/>
            <a:ahLst/>
            <a:cxnLst/>
            <a:rect r="r" b="b" t="t" l="l"/>
            <a:pathLst>
              <a:path h="15252372" w="15252372">
                <a:moveTo>
                  <a:pt x="0" y="0"/>
                </a:moveTo>
                <a:lnTo>
                  <a:pt x="15252372" y="0"/>
                </a:lnTo>
                <a:lnTo>
                  <a:pt x="15252372" y="15252373"/>
                </a:lnTo>
                <a:lnTo>
                  <a:pt x="0" y="152523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0312376" y="-3086100"/>
            <a:ext cx="8896865" cy="8229600"/>
          </a:xfrm>
          <a:custGeom>
            <a:avLst/>
            <a:gdLst/>
            <a:ahLst/>
            <a:cxnLst/>
            <a:rect r="r" b="b" t="t" l="l"/>
            <a:pathLst>
              <a:path h="8229600" w="8896865">
                <a:moveTo>
                  <a:pt x="0" y="0"/>
                </a:moveTo>
                <a:lnTo>
                  <a:pt x="8896865" y="0"/>
                </a:lnTo>
                <a:lnTo>
                  <a:pt x="889686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609600" y="1982434"/>
            <a:ext cx="8382000" cy="628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MSC IN DATA &amp; ARTIFICIAL INTELLIGENCE ·FINAL PRESENTATION</a:t>
            </a:r>
          </a:p>
          <a:p>
            <a:pPr algn="l" marL="0" indent="0" lvl="1">
              <a:lnSpc>
                <a:spcPts val="2520"/>
              </a:lnSpc>
              <a:spcBef>
                <a:spcPct val="0"/>
              </a:spcBef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561975" y="3877909"/>
            <a:ext cx="9702776" cy="749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00"/>
              </a:lnSpc>
            </a:pPr>
            <a:r>
              <a:rPr lang="en-US" sz="5000" spc="-280" b="true">
                <a:solidFill>
                  <a:srgbClr val="1B1B1B"/>
                </a:solidFill>
                <a:latin typeface="Canva Sans 1 Bold"/>
                <a:ea typeface="Canva Sans 1 Bold"/>
                <a:cs typeface="Canva Sans 1 Bold"/>
                <a:sym typeface="Canva Sans 1 Bold"/>
              </a:rPr>
              <a:t>From</a:t>
            </a:r>
            <a:r>
              <a:rPr lang="en-US" b="true" sz="5000" spc="-280">
                <a:solidFill>
                  <a:srgbClr val="1B1B1B"/>
                </a:solidFill>
                <a:latin typeface="Canva Sans 1 Bold"/>
                <a:ea typeface="Canva Sans 1 Bold"/>
                <a:cs typeface="Canva Sans 1 Bold"/>
                <a:sym typeface="Canva Sans 1 Bold"/>
              </a:rPr>
              <a:t> CNNs to Transformers</a:t>
            </a:r>
          </a:p>
          <a:p>
            <a:pPr algn="l">
              <a:lnSpc>
                <a:spcPts val="2500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561975" y="4478417"/>
            <a:ext cx="9702776" cy="15506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40"/>
              </a:lnSpc>
            </a:pPr>
            <a:r>
              <a:rPr lang="en-US" sz="3000" spc="-168" b="true">
                <a:solidFill>
                  <a:srgbClr val="1B1B1B"/>
                </a:solidFill>
                <a:latin typeface="Canva Sans 1 Bold"/>
                <a:ea typeface="Canva Sans 1 Bold"/>
                <a:cs typeface="Canva Sans 1 Bold"/>
                <a:sym typeface="Canva Sans 1 Bold"/>
              </a:rPr>
              <a:t>A Performance Benchmark for Rip</a:t>
            </a:r>
            <a:r>
              <a:rPr lang="en-US" b="true" sz="3000" spc="-168">
                <a:solidFill>
                  <a:srgbClr val="1B1B1B"/>
                </a:solidFill>
                <a:latin typeface="Canva Sans 1 Bold"/>
                <a:ea typeface="Canva Sans 1 Bold"/>
                <a:cs typeface="Canva Sans 1 Bold"/>
                <a:sym typeface="Canva Sans 1 Bold"/>
              </a:rPr>
              <a:t> Current Detection</a:t>
            </a:r>
          </a:p>
          <a:p>
            <a:pPr algn="l">
              <a:lnSpc>
                <a:spcPts val="4140"/>
              </a:lnSpc>
            </a:pPr>
            <a:r>
              <a:rPr lang="en-US" b="true" sz="3000" spc="-168">
                <a:solidFill>
                  <a:srgbClr val="1B1B1B"/>
                </a:solidFill>
                <a:latin typeface="Canva Sans 1 Bold"/>
                <a:ea typeface="Canva Sans 1 Bold"/>
                <a:cs typeface="Canva Sans 1 Bold"/>
                <a:sym typeface="Canva Sans 1 Bold"/>
              </a:rPr>
              <a:t>&amp; Segmentation in Coastal Imagery</a:t>
            </a:r>
          </a:p>
          <a:p>
            <a:pPr algn="l">
              <a:lnSpc>
                <a:spcPts val="4140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609600" y="6572128"/>
            <a:ext cx="9702776" cy="502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40"/>
              </a:lnSpc>
            </a:pPr>
            <a:r>
              <a:rPr lang="en-US" sz="3000" spc="-168">
                <a:solidFill>
                  <a:srgbClr val="1B1B1B"/>
                </a:solidFill>
                <a:latin typeface="Canva Sans 1"/>
                <a:ea typeface="Canva Sans 1"/>
                <a:cs typeface="Canva Sans 1"/>
                <a:sym typeface="Canva Sans 1"/>
              </a:rPr>
              <a:t>Tareque Hasnat T</a:t>
            </a:r>
            <a:r>
              <a:rPr lang="en-US" sz="3000" spc="-168">
                <a:solidFill>
                  <a:srgbClr val="1B1B1B"/>
                </a:solidFill>
                <a:latin typeface="Canva Sans 1"/>
                <a:ea typeface="Canva Sans 1"/>
                <a:cs typeface="Canva Sans 1"/>
                <a:sym typeface="Canva Sans 1"/>
              </a:rPr>
              <a:t>uhin  | 2513674@student.uwtsd.ac.uk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609600" y="7378895"/>
            <a:ext cx="13714837" cy="1026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40"/>
              </a:lnSpc>
            </a:pPr>
            <a:r>
              <a:rPr lang="en-US" sz="3000" spc="-168">
                <a:solidFill>
                  <a:srgbClr val="1B1B1B"/>
                </a:solidFill>
                <a:latin typeface="Canva Sans 1"/>
                <a:ea typeface="Canva Sans 1"/>
                <a:cs typeface="Canva Sans 1"/>
                <a:sym typeface="Canva Sans 1"/>
              </a:rPr>
              <a:t>Supervisor: Dr. Vijeynanthan Thayanant</a:t>
            </a:r>
            <a:r>
              <a:rPr lang="en-US" sz="3000" spc="-168">
                <a:solidFill>
                  <a:srgbClr val="1B1B1B"/>
                </a:solidFill>
                <a:latin typeface="Canva Sans 1"/>
                <a:ea typeface="Canva Sans 1"/>
                <a:cs typeface="Canva Sans 1"/>
                <a:sym typeface="Canva Sans 1"/>
              </a:rPr>
              <a:t>han  |  University of Wales Trinity Saint David</a:t>
            </a:r>
          </a:p>
          <a:p>
            <a:pPr algn="l">
              <a:lnSpc>
                <a:spcPts val="4140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5345377" y="-2805274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609600" y="7086042"/>
            <a:ext cx="5239871" cy="2150933"/>
            <a:chOff x="0" y="0"/>
            <a:chExt cx="1380048" cy="566501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80048" cy="566501"/>
            </a:xfrm>
            <a:custGeom>
              <a:avLst/>
              <a:gdLst/>
              <a:ahLst/>
              <a:cxnLst/>
              <a:rect r="r" b="b" t="t" l="l"/>
              <a:pathLst>
                <a:path h="566501" w="1380048">
                  <a:moveTo>
                    <a:pt x="59100" y="0"/>
                  </a:moveTo>
                  <a:lnTo>
                    <a:pt x="1320948" y="0"/>
                  </a:lnTo>
                  <a:cubicBezTo>
                    <a:pt x="1336622" y="0"/>
                    <a:pt x="1351655" y="6227"/>
                    <a:pt x="1362738" y="17310"/>
                  </a:cubicBezTo>
                  <a:cubicBezTo>
                    <a:pt x="1373822" y="28393"/>
                    <a:pt x="1380048" y="43426"/>
                    <a:pt x="1380048" y="59100"/>
                  </a:cubicBezTo>
                  <a:lnTo>
                    <a:pt x="1380048" y="507401"/>
                  </a:lnTo>
                  <a:cubicBezTo>
                    <a:pt x="1380048" y="540041"/>
                    <a:pt x="1353588" y="566501"/>
                    <a:pt x="1320948" y="566501"/>
                  </a:cubicBezTo>
                  <a:lnTo>
                    <a:pt x="59100" y="566501"/>
                  </a:lnTo>
                  <a:cubicBezTo>
                    <a:pt x="43426" y="566501"/>
                    <a:pt x="28393" y="560274"/>
                    <a:pt x="17310" y="549191"/>
                  </a:cubicBezTo>
                  <a:cubicBezTo>
                    <a:pt x="6227" y="538107"/>
                    <a:pt x="0" y="523075"/>
                    <a:pt x="0" y="507401"/>
                  </a:cubicBezTo>
                  <a:lnTo>
                    <a:pt x="0" y="59100"/>
                  </a:lnTo>
                  <a:cubicBezTo>
                    <a:pt x="0" y="43426"/>
                    <a:pt x="6227" y="28393"/>
                    <a:pt x="17310" y="17310"/>
                  </a:cubicBezTo>
                  <a:cubicBezTo>
                    <a:pt x="28393" y="6227"/>
                    <a:pt x="43426" y="0"/>
                    <a:pt x="59100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1380048" cy="61412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6524065" y="6929159"/>
            <a:ext cx="5239871" cy="2307815"/>
            <a:chOff x="0" y="0"/>
            <a:chExt cx="1380048" cy="60782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80048" cy="607820"/>
            </a:xfrm>
            <a:custGeom>
              <a:avLst/>
              <a:gdLst/>
              <a:ahLst/>
              <a:cxnLst/>
              <a:rect r="r" b="b" t="t" l="l"/>
              <a:pathLst>
                <a:path h="607820" w="1380048">
                  <a:moveTo>
                    <a:pt x="59100" y="0"/>
                  </a:moveTo>
                  <a:lnTo>
                    <a:pt x="1320948" y="0"/>
                  </a:lnTo>
                  <a:cubicBezTo>
                    <a:pt x="1336622" y="0"/>
                    <a:pt x="1351655" y="6227"/>
                    <a:pt x="1362738" y="17310"/>
                  </a:cubicBezTo>
                  <a:cubicBezTo>
                    <a:pt x="1373822" y="28393"/>
                    <a:pt x="1380048" y="43426"/>
                    <a:pt x="1380048" y="59100"/>
                  </a:cubicBezTo>
                  <a:lnTo>
                    <a:pt x="1380048" y="548720"/>
                  </a:lnTo>
                  <a:cubicBezTo>
                    <a:pt x="1380048" y="564394"/>
                    <a:pt x="1373822" y="579426"/>
                    <a:pt x="1362738" y="590510"/>
                  </a:cubicBezTo>
                  <a:cubicBezTo>
                    <a:pt x="1351655" y="601593"/>
                    <a:pt x="1336622" y="607820"/>
                    <a:pt x="1320948" y="607820"/>
                  </a:cubicBezTo>
                  <a:lnTo>
                    <a:pt x="59100" y="607820"/>
                  </a:lnTo>
                  <a:cubicBezTo>
                    <a:pt x="43426" y="607820"/>
                    <a:pt x="28393" y="601593"/>
                    <a:pt x="17310" y="590510"/>
                  </a:cubicBezTo>
                  <a:cubicBezTo>
                    <a:pt x="6227" y="579426"/>
                    <a:pt x="0" y="564394"/>
                    <a:pt x="0" y="548720"/>
                  </a:cubicBezTo>
                  <a:lnTo>
                    <a:pt x="0" y="59100"/>
                  </a:lnTo>
                  <a:cubicBezTo>
                    <a:pt x="0" y="43426"/>
                    <a:pt x="6227" y="28393"/>
                    <a:pt x="17310" y="17310"/>
                  </a:cubicBezTo>
                  <a:cubicBezTo>
                    <a:pt x="28393" y="6227"/>
                    <a:pt x="43426" y="0"/>
                    <a:pt x="59100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380048" cy="655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2438529" y="6929159"/>
            <a:ext cx="5239871" cy="2307815"/>
            <a:chOff x="0" y="0"/>
            <a:chExt cx="1380048" cy="60782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380048" cy="607820"/>
            </a:xfrm>
            <a:custGeom>
              <a:avLst/>
              <a:gdLst/>
              <a:ahLst/>
              <a:cxnLst/>
              <a:rect r="r" b="b" t="t" l="l"/>
              <a:pathLst>
                <a:path h="607820" w="1380048">
                  <a:moveTo>
                    <a:pt x="59100" y="0"/>
                  </a:moveTo>
                  <a:lnTo>
                    <a:pt x="1320948" y="0"/>
                  </a:lnTo>
                  <a:cubicBezTo>
                    <a:pt x="1336622" y="0"/>
                    <a:pt x="1351655" y="6227"/>
                    <a:pt x="1362738" y="17310"/>
                  </a:cubicBezTo>
                  <a:cubicBezTo>
                    <a:pt x="1373822" y="28393"/>
                    <a:pt x="1380048" y="43426"/>
                    <a:pt x="1380048" y="59100"/>
                  </a:cubicBezTo>
                  <a:lnTo>
                    <a:pt x="1380048" y="548720"/>
                  </a:lnTo>
                  <a:cubicBezTo>
                    <a:pt x="1380048" y="564394"/>
                    <a:pt x="1373822" y="579426"/>
                    <a:pt x="1362738" y="590510"/>
                  </a:cubicBezTo>
                  <a:cubicBezTo>
                    <a:pt x="1351655" y="601593"/>
                    <a:pt x="1336622" y="607820"/>
                    <a:pt x="1320948" y="607820"/>
                  </a:cubicBezTo>
                  <a:lnTo>
                    <a:pt x="59100" y="607820"/>
                  </a:lnTo>
                  <a:cubicBezTo>
                    <a:pt x="43426" y="607820"/>
                    <a:pt x="28393" y="601593"/>
                    <a:pt x="17310" y="590510"/>
                  </a:cubicBezTo>
                  <a:cubicBezTo>
                    <a:pt x="6227" y="579426"/>
                    <a:pt x="0" y="564394"/>
                    <a:pt x="0" y="548720"/>
                  </a:cubicBezTo>
                  <a:lnTo>
                    <a:pt x="0" y="59100"/>
                  </a:lnTo>
                  <a:cubicBezTo>
                    <a:pt x="0" y="43426"/>
                    <a:pt x="6227" y="28393"/>
                    <a:pt x="17310" y="17310"/>
                  </a:cubicBezTo>
                  <a:cubicBezTo>
                    <a:pt x="28393" y="6227"/>
                    <a:pt x="43426" y="0"/>
                    <a:pt x="59100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380048" cy="655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1028700" y="1593385"/>
            <a:ext cx="9829800" cy="971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79"/>
              </a:lnSpc>
            </a:pPr>
            <a:r>
              <a:rPr lang="en-US" b="true" sz="6399" spc="-358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Pr</a:t>
            </a:r>
            <a:r>
              <a:rPr lang="en-US" b="true" sz="6399" spc="-358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esentation Structure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113274" y="7626369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M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ethodology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027739" y="7626369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esults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2942204" y="7626369"/>
            <a:ext cx="3288396" cy="619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Dis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cussion &amp; Conclusions</a:t>
            </a:r>
          </a:p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Agenda</a:t>
            </a:r>
          </a:p>
        </p:txBody>
      </p:sp>
      <p:grpSp>
        <p:nvGrpSpPr>
          <p:cNvPr name="Group 18" id="18"/>
          <p:cNvGrpSpPr/>
          <p:nvPr/>
        </p:nvGrpSpPr>
        <p:grpSpPr>
          <a:xfrm rot="0">
            <a:off x="704850" y="4026759"/>
            <a:ext cx="5239871" cy="2239496"/>
            <a:chOff x="0" y="0"/>
            <a:chExt cx="1380048" cy="589826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59100" y="0"/>
                  </a:moveTo>
                  <a:lnTo>
                    <a:pt x="1320948" y="0"/>
                  </a:lnTo>
                  <a:cubicBezTo>
                    <a:pt x="1336622" y="0"/>
                    <a:pt x="1351655" y="6227"/>
                    <a:pt x="1362738" y="17310"/>
                  </a:cubicBezTo>
                  <a:cubicBezTo>
                    <a:pt x="1373822" y="28393"/>
                    <a:pt x="1380048" y="43426"/>
                    <a:pt x="1380048" y="59100"/>
                  </a:cubicBezTo>
                  <a:lnTo>
                    <a:pt x="1380048" y="530726"/>
                  </a:lnTo>
                  <a:cubicBezTo>
                    <a:pt x="1380048" y="563366"/>
                    <a:pt x="1353588" y="589826"/>
                    <a:pt x="1320948" y="589826"/>
                  </a:cubicBezTo>
                  <a:lnTo>
                    <a:pt x="59100" y="589826"/>
                  </a:lnTo>
                  <a:cubicBezTo>
                    <a:pt x="43426" y="589826"/>
                    <a:pt x="28393" y="583599"/>
                    <a:pt x="17310" y="572516"/>
                  </a:cubicBezTo>
                  <a:cubicBezTo>
                    <a:pt x="6227" y="561433"/>
                    <a:pt x="0" y="546400"/>
                    <a:pt x="0" y="530726"/>
                  </a:cubicBezTo>
                  <a:lnTo>
                    <a:pt x="0" y="59100"/>
                  </a:lnTo>
                  <a:cubicBezTo>
                    <a:pt x="0" y="43426"/>
                    <a:pt x="6227" y="28393"/>
                    <a:pt x="17310" y="17310"/>
                  </a:cubicBezTo>
                  <a:cubicBezTo>
                    <a:pt x="28393" y="6227"/>
                    <a:pt x="43426" y="0"/>
                    <a:pt x="59100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6619315" y="3869877"/>
            <a:ext cx="5239871" cy="2396378"/>
            <a:chOff x="0" y="0"/>
            <a:chExt cx="1380048" cy="631145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380048" cy="631145"/>
            </a:xfrm>
            <a:custGeom>
              <a:avLst/>
              <a:gdLst/>
              <a:ahLst/>
              <a:cxnLst/>
              <a:rect r="r" b="b" t="t" l="l"/>
              <a:pathLst>
                <a:path h="631145" w="1380048">
                  <a:moveTo>
                    <a:pt x="59100" y="0"/>
                  </a:moveTo>
                  <a:lnTo>
                    <a:pt x="1320948" y="0"/>
                  </a:lnTo>
                  <a:cubicBezTo>
                    <a:pt x="1336622" y="0"/>
                    <a:pt x="1351655" y="6227"/>
                    <a:pt x="1362738" y="17310"/>
                  </a:cubicBezTo>
                  <a:cubicBezTo>
                    <a:pt x="1373822" y="28393"/>
                    <a:pt x="1380048" y="43426"/>
                    <a:pt x="1380048" y="59100"/>
                  </a:cubicBezTo>
                  <a:lnTo>
                    <a:pt x="1380048" y="572045"/>
                  </a:lnTo>
                  <a:cubicBezTo>
                    <a:pt x="1380048" y="587719"/>
                    <a:pt x="1373822" y="602751"/>
                    <a:pt x="1362738" y="613835"/>
                  </a:cubicBezTo>
                  <a:cubicBezTo>
                    <a:pt x="1351655" y="624918"/>
                    <a:pt x="1336622" y="631145"/>
                    <a:pt x="1320948" y="631145"/>
                  </a:cubicBezTo>
                  <a:lnTo>
                    <a:pt x="59100" y="631145"/>
                  </a:lnTo>
                  <a:cubicBezTo>
                    <a:pt x="43426" y="631145"/>
                    <a:pt x="28393" y="624918"/>
                    <a:pt x="17310" y="613835"/>
                  </a:cubicBezTo>
                  <a:cubicBezTo>
                    <a:pt x="6227" y="602751"/>
                    <a:pt x="0" y="587719"/>
                    <a:pt x="0" y="572045"/>
                  </a:cubicBezTo>
                  <a:lnTo>
                    <a:pt x="0" y="59100"/>
                  </a:lnTo>
                  <a:cubicBezTo>
                    <a:pt x="0" y="43426"/>
                    <a:pt x="6227" y="28393"/>
                    <a:pt x="17310" y="17310"/>
                  </a:cubicBezTo>
                  <a:cubicBezTo>
                    <a:pt x="28393" y="6227"/>
                    <a:pt x="43426" y="0"/>
                    <a:pt x="59100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380048" cy="67877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12533779" y="3869877"/>
            <a:ext cx="5239871" cy="2396378"/>
            <a:chOff x="0" y="0"/>
            <a:chExt cx="1380048" cy="631145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380048" cy="631145"/>
            </a:xfrm>
            <a:custGeom>
              <a:avLst/>
              <a:gdLst/>
              <a:ahLst/>
              <a:cxnLst/>
              <a:rect r="r" b="b" t="t" l="l"/>
              <a:pathLst>
                <a:path h="631145" w="1380048">
                  <a:moveTo>
                    <a:pt x="59100" y="0"/>
                  </a:moveTo>
                  <a:lnTo>
                    <a:pt x="1320948" y="0"/>
                  </a:lnTo>
                  <a:cubicBezTo>
                    <a:pt x="1336622" y="0"/>
                    <a:pt x="1351655" y="6227"/>
                    <a:pt x="1362738" y="17310"/>
                  </a:cubicBezTo>
                  <a:cubicBezTo>
                    <a:pt x="1373822" y="28393"/>
                    <a:pt x="1380048" y="43426"/>
                    <a:pt x="1380048" y="59100"/>
                  </a:cubicBezTo>
                  <a:lnTo>
                    <a:pt x="1380048" y="572045"/>
                  </a:lnTo>
                  <a:cubicBezTo>
                    <a:pt x="1380048" y="587719"/>
                    <a:pt x="1373822" y="602751"/>
                    <a:pt x="1362738" y="613835"/>
                  </a:cubicBezTo>
                  <a:cubicBezTo>
                    <a:pt x="1351655" y="624918"/>
                    <a:pt x="1336622" y="631145"/>
                    <a:pt x="1320948" y="631145"/>
                  </a:cubicBezTo>
                  <a:lnTo>
                    <a:pt x="59100" y="631145"/>
                  </a:lnTo>
                  <a:cubicBezTo>
                    <a:pt x="43426" y="631145"/>
                    <a:pt x="28393" y="624918"/>
                    <a:pt x="17310" y="613835"/>
                  </a:cubicBezTo>
                  <a:cubicBezTo>
                    <a:pt x="6227" y="602751"/>
                    <a:pt x="0" y="587719"/>
                    <a:pt x="0" y="572045"/>
                  </a:cubicBezTo>
                  <a:lnTo>
                    <a:pt x="0" y="59100"/>
                  </a:lnTo>
                  <a:cubicBezTo>
                    <a:pt x="0" y="43426"/>
                    <a:pt x="6227" y="28393"/>
                    <a:pt x="17310" y="17310"/>
                  </a:cubicBezTo>
                  <a:cubicBezTo>
                    <a:pt x="28393" y="6227"/>
                    <a:pt x="43426" y="0"/>
                    <a:pt x="59100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380048" cy="67877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27" id="27"/>
          <p:cNvSpPr txBox="true"/>
          <p:nvPr/>
        </p:nvSpPr>
        <p:spPr>
          <a:xfrm rot="0">
            <a:off x="1208524" y="4567086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In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troduction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7122989" y="4567086"/>
            <a:ext cx="2798245" cy="619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Aim &amp; Obj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ectives</a:t>
            </a:r>
          </a:p>
          <a:p>
            <a:pPr algn="l">
              <a:lnSpc>
                <a:spcPts val="2400"/>
              </a:lnSpc>
              <a:spcBef>
                <a:spcPct val="0"/>
              </a:spcBef>
            </a:pPr>
          </a:p>
        </p:txBody>
      </p:sp>
      <p:sp>
        <p:nvSpPr>
          <p:cNvPr name="TextBox 29" id="29"/>
          <p:cNvSpPr txBox="true"/>
          <p:nvPr/>
        </p:nvSpPr>
        <p:spPr>
          <a:xfrm rot="0">
            <a:off x="13037454" y="4567086"/>
            <a:ext cx="2798245" cy="619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Lite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rature Review</a:t>
            </a:r>
          </a:p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</a:p>
        </p:txBody>
      </p:sp>
      <p:sp>
        <p:nvSpPr>
          <p:cNvPr name="TextBox 30" id="30"/>
          <p:cNvSpPr txBox="true"/>
          <p:nvPr/>
        </p:nvSpPr>
        <p:spPr>
          <a:xfrm rot="0">
            <a:off x="5256361" y="4524375"/>
            <a:ext cx="59310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01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0946795" y="4524375"/>
            <a:ext cx="59310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02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6864399" y="4524375"/>
            <a:ext cx="59310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03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4921237" y="7626369"/>
            <a:ext cx="59310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04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0858500" y="7626369"/>
            <a:ext cx="59310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05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6666191" y="7626369"/>
            <a:ext cx="59310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06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208524" y="5296595"/>
            <a:ext cx="3172415" cy="466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Backg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round &amp; research problem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37" id="37"/>
          <p:cNvSpPr txBox="true"/>
          <p:nvPr/>
        </p:nvSpPr>
        <p:spPr>
          <a:xfrm rot="0">
            <a:off x="7122989" y="5296595"/>
            <a:ext cx="2798245" cy="466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Wha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 this study set out to do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38" id="38"/>
          <p:cNvSpPr txBox="true"/>
          <p:nvPr/>
        </p:nvSpPr>
        <p:spPr>
          <a:xfrm rot="0">
            <a:off x="13037454" y="5296595"/>
            <a:ext cx="3193146" cy="466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P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rior work, AIM 2025, NTIRE 2026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39" id="39"/>
          <p:cNvSpPr txBox="true"/>
          <p:nvPr/>
        </p:nvSpPr>
        <p:spPr>
          <a:xfrm rot="0">
            <a:off x="1113274" y="8502983"/>
            <a:ext cx="2798245" cy="238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Datase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t, models, pipeline, limits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7027739" y="8502983"/>
            <a:ext cx="3215363" cy="466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YOLOv8 me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trics, curves, qualitative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41" id="41"/>
          <p:cNvSpPr txBox="true"/>
          <p:nvPr/>
        </p:nvSpPr>
        <p:spPr>
          <a:xfrm rot="0">
            <a:off x="12942204" y="8502983"/>
            <a:ext cx="3149502" cy="466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Analysis, limi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ts, recommendations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5345377" y="-2805274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609600" y="7086042"/>
            <a:ext cx="17032419" cy="2150933"/>
            <a:chOff x="0" y="0"/>
            <a:chExt cx="4485905" cy="566501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485904" cy="566501"/>
            </a:xfrm>
            <a:custGeom>
              <a:avLst/>
              <a:gdLst/>
              <a:ahLst/>
              <a:cxnLst/>
              <a:rect r="r" b="b" t="t" l="l"/>
              <a:pathLst>
                <a:path h="566501" w="4485904">
                  <a:moveTo>
                    <a:pt x="18182" y="0"/>
                  </a:moveTo>
                  <a:lnTo>
                    <a:pt x="4467723" y="0"/>
                  </a:lnTo>
                  <a:cubicBezTo>
                    <a:pt x="4472545" y="0"/>
                    <a:pt x="4477169" y="1916"/>
                    <a:pt x="4480579" y="5325"/>
                  </a:cubicBezTo>
                  <a:cubicBezTo>
                    <a:pt x="4483989" y="8735"/>
                    <a:pt x="4485904" y="13360"/>
                    <a:pt x="4485904" y="18182"/>
                  </a:cubicBezTo>
                  <a:lnTo>
                    <a:pt x="4485904" y="548319"/>
                  </a:lnTo>
                  <a:cubicBezTo>
                    <a:pt x="4485904" y="558361"/>
                    <a:pt x="4477764" y="566501"/>
                    <a:pt x="4467723" y="566501"/>
                  </a:cubicBezTo>
                  <a:lnTo>
                    <a:pt x="18182" y="566501"/>
                  </a:lnTo>
                  <a:cubicBezTo>
                    <a:pt x="13360" y="566501"/>
                    <a:pt x="8735" y="564585"/>
                    <a:pt x="5325" y="561176"/>
                  </a:cubicBezTo>
                  <a:cubicBezTo>
                    <a:pt x="1916" y="557766"/>
                    <a:pt x="0" y="553141"/>
                    <a:pt x="0" y="548319"/>
                  </a:cubicBezTo>
                  <a:lnTo>
                    <a:pt x="0" y="18182"/>
                  </a:lnTo>
                  <a:cubicBezTo>
                    <a:pt x="0" y="13360"/>
                    <a:pt x="1916" y="8735"/>
                    <a:pt x="5325" y="5325"/>
                  </a:cubicBezTo>
                  <a:cubicBezTo>
                    <a:pt x="8735" y="1916"/>
                    <a:pt x="13360" y="0"/>
                    <a:pt x="18182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4485905" cy="61412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028700" y="1195226"/>
            <a:ext cx="9888859" cy="1362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3999" spc="-223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Backgrou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nd: What Is a Rip Current?</a:t>
            </a:r>
          </a:p>
          <a:p>
            <a:pPr algn="l">
              <a:lnSpc>
                <a:spcPts val="6000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Introduction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704850" y="4026759"/>
            <a:ext cx="3676090" cy="2239496"/>
            <a:chOff x="0" y="0"/>
            <a:chExt cx="968188" cy="58982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968188" cy="589826"/>
            </a:xfrm>
            <a:custGeom>
              <a:avLst/>
              <a:gdLst/>
              <a:ahLst/>
              <a:cxnLst/>
              <a:rect r="r" b="b" t="t" l="l"/>
              <a:pathLst>
                <a:path h="589826" w="968188">
                  <a:moveTo>
                    <a:pt x="84241" y="0"/>
                  </a:moveTo>
                  <a:lnTo>
                    <a:pt x="883947" y="0"/>
                  </a:lnTo>
                  <a:cubicBezTo>
                    <a:pt x="906289" y="0"/>
                    <a:pt x="927716" y="8875"/>
                    <a:pt x="943515" y="24674"/>
                  </a:cubicBezTo>
                  <a:cubicBezTo>
                    <a:pt x="959313" y="40472"/>
                    <a:pt x="968188" y="61899"/>
                    <a:pt x="968188" y="84241"/>
                  </a:cubicBezTo>
                  <a:lnTo>
                    <a:pt x="968188" y="505585"/>
                  </a:lnTo>
                  <a:cubicBezTo>
                    <a:pt x="968188" y="527927"/>
                    <a:pt x="959313" y="549354"/>
                    <a:pt x="943515" y="565152"/>
                  </a:cubicBezTo>
                  <a:cubicBezTo>
                    <a:pt x="927716" y="580951"/>
                    <a:pt x="906289" y="589826"/>
                    <a:pt x="883947" y="589826"/>
                  </a:cubicBezTo>
                  <a:lnTo>
                    <a:pt x="84241" y="589826"/>
                  </a:lnTo>
                  <a:cubicBezTo>
                    <a:pt x="61899" y="589826"/>
                    <a:pt x="40472" y="580951"/>
                    <a:pt x="24674" y="565152"/>
                  </a:cubicBezTo>
                  <a:cubicBezTo>
                    <a:pt x="8875" y="549354"/>
                    <a:pt x="0" y="527927"/>
                    <a:pt x="0" y="505585"/>
                  </a:cubicBezTo>
                  <a:lnTo>
                    <a:pt x="0" y="84241"/>
                  </a:lnTo>
                  <a:cubicBezTo>
                    <a:pt x="0" y="61899"/>
                    <a:pt x="8875" y="40472"/>
                    <a:pt x="24674" y="24674"/>
                  </a:cubicBezTo>
                  <a:cubicBezTo>
                    <a:pt x="40472" y="8875"/>
                    <a:pt x="61899" y="0"/>
                    <a:pt x="8424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96818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1208524" y="4567086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Spee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d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08524" y="5296595"/>
            <a:ext cx="2804900" cy="69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Fa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ster than an Olympic swimmer.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395610" y="8037683"/>
            <a:ext cx="15399587" cy="69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Lifeguards are importan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t, but they are human. They get tired and cannot watch everyone at once. Cameras and AI can watch the beach all day and warn people when a rip appears — but only if the AI is good enough.</a:t>
            </a:r>
          </a:p>
          <a:p>
            <a:pPr algn="just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028700" y="2326810"/>
            <a:ext cx="13885821" cy="1228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400"/>
              </a:lnSpc>
              <a:spcBef>
                <a:spcPct val="0"/>
              </a:spcBef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A rip current is a strong, nar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row flow of water that pulls people away from the beach and out to sea. It is not a big wave or a whirlpool. It often looks like a calm gap in the waves or a dark patch of water. That is why it is so dangerous — people do not see it until it is too late.</a:t>
            </a:r>
          </a:p>
          <a:p>
            <a:pPr algn="just" marL="0" indent="0" lvl="1">
              <a:lnSpc>
                <a:spcPts val="2400"/>
              </a:lnSpc>
              <a:spcBef>
                <a:spcPct val="0"/>
              </a:spcBef>
            </a:pPr>
          </a:p>
        </p:txBody>
      </p:sp>
      <p:grpSp>
        <p:nvGrpSpPr>
          <p:cNvPr name="Group 16" id="16"/>
          <p:cNvGrpSpPr/>
          <p:nvPr/>
        </p:nvGrpSpPr>
        <p:grpSpPr>
          <a:xfrm rot="0">
            <a:off x="13965929" y="4023752"/>
            <a:ext cx="3676090" cy="2239496"/>
            <a:chOff x="0" y="0"/>
            <a:chExt cx="968188" cy="58982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968188" cy="589826"/>
            </a:xfrm>
            <a:custGeom>
              <a:avLst/>
              <a:gdLst/>
              <a:ahLst/>
              <a:cxnLst/>
              <a:rect r="r" b="b" t="t" l="l"/>
              <a:pathLst>
                <a:path h="589826" w="968188">
                  <a:moveTo>
                    <a:pt x="84241" y="0"/>
                  </a:moveTo>
                  <a:lnTo>
                    <a:pt x="883947" y="0"/>
                  </a:lnTo>
                  <a:cubicBezTo>
                    <a:pt x="906289" y="0"/>
                    <a:pt x="927716" y="8875"/>
                    <a:pt x="943515" y="24674"/>
                  </a:cubicBezTo>
                  <a:cubicBezTo>
                    <a:pt x="959313" y="40472"/>
                    <a:pt x="968188" y="61899"/>
                    <a:pt x="968188" y="84241"/>
                  </a:cubicBezTo>
                  <a:lnTo>
                    <a:pt x="968188" y="505585"/>
                  </a:lnTo>
                  <a:cubicBezTo>
                    <a:pt x="968188" y="527927"/>
                    <a:pt x="959313" y="549354"/>
                    <a:pt x="943515" y="565152"/>
                  </a:cubicBezTo>
                  <a:cubicBezTo>
                    <a:pt x="927716" y="580951"/>
                    <a:pt x="906289" y="589826"/>
                    <a:pt x="883947" y="589826"/>
                  </a:cubicBezTo>
                  <a:lnTo>
                    <a:pt x="84241" y="589826"/>
                  </a:lnTo>
                  <a:cubicBezTo>
                    <a:pt x="61899" y="589826"/>
                    <a:pt x="40472" y="580951"/>
                    <a:pt x="24674" y="565152"/>
                  </a:cubicBezTo>
                  <a:cubicBezTo>
                    <a:pt x="8875" y="549354"/>
                    <a:pt x="0" y="527927"/>
                    <a:pt x="0" y="505585"/>
                  </a:cubicBezTo>
                  <a:lnTo>
                    <a:pt x="0" y="84241"/>
                  </a:lnTo>
                  <a:cubicBezTo>
                    <a:pt x="0" y="61899"/>
                    <a:pt x="8875" y="40472"/>
                    <a:pt x="24674" y="24674"/>
                  </a:cubicBezTo>
                  <a:cubicBezTo>
                    <a:pt x="40472" y="8875"/>
                    <a:pt x="61899" y="0"/>
                    <a:pt x="8424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96818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69603" y="4564079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L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ocal names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4469603" y="5293588"/>
            <a:ext cx="2789697" cy="69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In Ba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ngladesh people call it “sang” (Cox’s Bazar).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grpSp>
        <p:nvGrpSpPr>
          <p:cNvPr name="Group 21" id="21"/>
          <p:cNvGrpSpPr/>
          <p:nvPr/>
        </p:nvGrpSpPr>
        <p:grpSpPr>
          <a:xfrm rot="0">
            <a:off x="9546889" y="4026759"/>
            <a:ext cx="3676090" cy="2239496"/>
            <a:chOff x="0" y="0"/>
            <a:chExt cx="968188" cy="589826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968188" cy="589826"/>
            </a:xfrm>
            <a:custGeom>
              <a:avLst/>
              <a:gdLst/>
              <a:ahLst/>
              <a:cxnLst/>
              <a:rect r="r" b="b" t="t" l="l"/>
              <a:pathLst>
                <a:path h="589826" w="968188">
                  <a:moveTo>
                    <a:pt x="84241" y="0"/>
                  </a:moveTo>
                  <a:lnTo>
                    <a:pt x="883947" y="0"/>
                  </a:lnTo>
                  <a:cubicBezTo>
                    <a:pt x="906289" y="0"/>
                    <a:pt x="927716" y="8875"/>
                    <a:pt x="943515" y="24674"/>
                  </a:cubicBezTo>
                  <a:cubicBezTo>
                    <a:pt x="959313" y="40472"/>
                    <a:pt x="968188" y="61899"/>
                    <a:pt x="968188" y="84241"/>
                  </a:cubicBezTo>
                  <a:lnTo>
                    <a:pt x="968188" y="505585"/>
                  </a:lnTo>
                  <a:cubicBezTo>
                    <a:pt x="968188" y="527927"/>
                    <a:pt x="959313" y="549354"/>
                    <a:pt x="943515" y="565152"/>
                  </a:cubicBezTo>
                  <a:cubicBezTo>
                    <a:pt x="927716" y="580951"/>
                    <a:pt x="906289" y="589826"/>
                    <a:pt x="883947" y="589826"/>
                  </a:cubicBezTo>
                  <a:lnTo>
                    <a:pt x="84241" y="589826"/>
                  </a:lnTo>
                  <a:cubicBezTo>
                    <a:pt x="61899" y="589826"/>
                    <a:pt x="40472" y="580951"/>
                    <a:pt x="24674" y="565152"/>
                  </a:cubicBezTo>
                  <a:cubicBezTo>
                    <a:pt x="8875" y="549354"/>
                    <a:pt x="0" y="527927"/>
                    <a:pt x="0" y="505585"/>
                  </a:cubicBezTo>
                  <a:lnTo>
                    <a:pt x="0" y="84241"/>
                  </a:lnTo>
                  <a:cubicBezTo>
                    <a:pt x="0" y="61899"/>
                    <a:pt x="8875" y="40472"/>
                    <a:pt x="24674" y="24674"/>
                  </a:cubicBezTo>
                  <a:cubicBezTo>
                    <a:pt x="40472" y="8875"/>
                    <a:pt x="61899" y="0"/>
                    <a:pt x="8424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96818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10050564" y="4567086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Impa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ct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0050564" y="5296595"/>
            <a:ext cx="2798245" cy="923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Main ca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use of beach rescues and many drownings worldwide.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grpSp>
        <p:nvGrpSpPr>
          <p:cNvPr name="Group 26" id="26"/>
          <p:cNvGrpSpPr/>
          <p:nvPr/>
        </p:nvGrpSpPr>
        <p:grpSpPr>
          <a:xfrm rot="0">
            <a:off x="5127850" y="4026759"/>
            <a:ext cx="3676090" cy="2239496"/>
            <a:chOff x="0" y="0"/>
            <a:chExt cx="968188" cy="589826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968188" cy="589826"/>
            </a:xfrm>
            <a:custGeom>
              <a:avLst/>
              <a:gdLst/>
              <a:ahLst/>
              <a:cxnLst/>
              <a:rect r="r" b="b" t="t" l="l"/>
              <a:pathLst>
                <a:path h="589826" w="968188">
                  <a:moveTo>
                    <a:pt x="84241" y="0"/>
                  </a:moveTo>
                  <a:lnTo>
                    <a:pt x="883947" y="0"/>
                  </a:lnTo>
                  <a:cubicBezTo>
                    <a:pt x="906289" y="0"/>
                    <a:pt x="927716" y="8875"/>
                    <a:pt x="943515" y="24674"/>
                  </a:cubicBezTo>
                  <a:cubicBezTo>
                    <a:pt x="959313" y="40472"/>
                    <a:pt x="968188" y="61899"/>
                    <a:pt x="968188" y="84241"/>
                  </a:cubicBezTo>
                  <a:lnTo>
                    <a:pt x="968188" y="505585"/>
                  </a:lnTo>
                  <a:cubicBezTo>
                    <a:pt x="968188" y="527927"/>
                    <a:pt x="959313" y="549354"/>
                    <a:pt x="943515" y="565152"/>
                  </a:cubicBezTo>
                  <a:cubicBezTo>
                    <a:pt x="927716" y="580951"/>
                    <a:pt x="906289" y="589826"/>
                    <a:pt x="883947" y="589826"/>
                  </a:cubicBezTo>
                  <a:lnTo>
                    <a:pt x="84241" y="589826"/>
                  </a:lnTo>
                  <a:cubicBezTo>
                    <a:pt x="61899" y="589826"/>
                    <a:pt x="40472" y="580951"/>
                    <a:pt x="24674" y="565152"/>
                  </a:cubicBezTo>
                  <a:cubicBezTo>
                    <a:pt x="8875" y="549354"/>
                    <a:pt x="0" y="527927"/>
                    <a:pt x="0" y="505585"/>
                  </a:cubicBezTo>
                  <a:lnTo>
                    <a:pt x="0" y="84241"/>
                  </a:lnTo>
                  <a:cubicBezTo>
                    <a:pt x="0" y="61899"/>
                    <a:pt x="8875" y="40472"/>
                    <a:pt x="24674" y="24674"/>
                  </a:cubicBezTo>
                  <a:cubicBezTo>
                    <a:pt x="40472" y="8875"/>
                    <a:pt x="61899" y="0"/>
                    <a:pt x="8424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47625"/>
              <a:ext cx="96818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29" id="29"/>
          <p:cNvSpPr txBox="true"/>
          <p:nvPr/>
        </p:nvSpPr>
        <p:spPr>
          <a:xfrm rot="0">
            <a:off x="5631524" y="4567086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V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isibility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5631524" y="5296595"/>
            <a:ext cx="3039065" cy="69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Ha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rd to spot: gaps in waves, dark water, or calm patches.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31" id="31"/>
          <p:cNvSpPr txBox="true"/>
          <p:nvPr/>
        </p:nvSpPr>
        <p:spPr>
          <a:xfrm rot="0">
            <a:off x="1395610" y="7419774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Why AI?</a:t>
            </a:r>
          </a:p>
        </p:txBody>
      </p:sp>
      <p:sp>
        <p:nvSpPr>
          <p:cNvPr name="Freeform 32" id="32"/>
          <p:cNvSpPr/>
          <p:nvPr/>
        </p:nvSpPr>
        <p:spPr>
          <a:xfrm flipH="false" flipV="false" rot="-4669924">
            <a:off x="-7247131" y="7426348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018454" y="-17430791"/>
            <a:ext cx="20324907" cy="20324907"/>
          </a:xfrm>
          <a:custGeom>
            <a:avLst/>
            <a:gdLst/>
            <a:ahLst/>
            <a:cxnLst/>
            <a:rect r="r" b="b" t="t" l="l"/>
            <a:pathLst>
              <a:path h="20324907" w="20324907">
                <a:moveTo>
                  <a:pt x="0" y="0"/>
                </a:moveTo>
                <a:lnTo>
                  <a:pt x="20324908" y="0"/>
                </a:lnTo>
                <a:lnTo>
                  <a:pt x="20324908" y="20324907"/>
                </a:lnTo>
                <a:lnTo>
                  <a:pt x="0" y="203249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8175048">
            <a:off x="13955241" y="7159173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748659">
            <a:off x="-4194188" y="4560290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7410461" y="4791776"/>
            <a:ext cx="3467078" cy="3467078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2CD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600" y="3789466"/>
            <a:ext cx="8191500" cy="2391716"/>
            <a:chOff x="0" y="0"/>
            <a:chExt cx="2157432" cy="62991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6945801" y="4325882"/>
            <a:ext cx="1855299" cy="1855299"/>
            <a:chOff x="0" y="0"/>
            <a:chExt cx="558800" cy="558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58800" cy="558800"/>
            </a:xfrm>
            <a:custGeom>
              <a:avLst/>
              <a:gdLst/>
              <a:ahLst/>
              <a:cxnLst/>
              <a:rect r="r" b="b" t="t" l="l"/>
              <a:pathLst>
                <a:path h="558800" w="558800">
                  <a:moveTo>
                    <a:pt x="0" y="558800"/>
                  </a:moveTo>
                  <a:cubicBezTo>
                    <a:pt x="0" y="411634"/>
                    <a:pt x="59606" y="267731"/>
                    <a:pt x="163669" y="163669"/>
                  </a:cubicBezTo>
                  <a:cubicBezTo>
                    <a:pt x="267731" y="59606"/>
                    <a:pt x="411634" y="0"/>
                    <a:pt x="558800" y="0"/>
                  </a:cubicBezTo>
                  <a:lnTo>
                    <a:pt x="558800" y="444046"/>
                  </a:lnTo>
                  <a:cubicBezTo>
                    <a:pt x="558800" y="507423"/>
                    <a:pt x="507423" y="558800"/>
                    <a:pt x="444046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165100" y="117475"/>
              <a:ext cx="393700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09600" y="6869448"/>
            <a:ext cx="8191500" cy="2391716"/>
            <a:chOff x="0" y="0"/>
            <a:chExt cx="2157432" cy="629917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-5400000">
            <a:off x="6945801" y="6869448"/>
            <a:ext cx="1855299" cy="1855299"/>
            <a:chOff x="0" y="0"/>
            <a:chExt cx="558800" cy="5588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558800" cy="558800"/>
            </a:xfrm>
            <a:custGeom>
              <a:avLst/>
              <a:gdLst/>
              <a:ahLst/>
              <a:cxnLst/>
              <a:rect r="r" b="b" t="t" l="l"/>
              <a:pathLst>
                <a:path h="558800" w="558800">
                  <a:moveTo>
                    <a:pt x="0" y="558800"/>
                  </a:moveTo>
                  <a:cubicBezTo>
                    <a:pt x="0" y="411634"/>
                    <a:pt x="59606" y="267731"/>
                    <a:pt x="163669" y="163669"/>
                  </a:cubicBezTo>
                  <a:cubicBezTo>
                    <a:pt x="267731" y="59606"/>
                    <a:pt x="411634" y="0"/>
                    <a:pt x="558800" y="0"/>
                  </a:cubicBezTo>
                  <a:lnTo>
                    <a:pt x="558800" y="444046"/>
                  </a:lnTo>
                  <a:cubicBezTo>
                    <a:pt x="558800" y="507423"/>
                    <a:pt x="507423" y="558800"/>
                    <a:pt x="444046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165100" y="117475"/>
              <a:ext cx="393700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9486900" y="5329457"/>
            <a:ext cx="8191500" cy="2391716"/>
            <a:chOff x="0" y="0"/>
            <a:chExt cx="2157432" cy="629917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5400000">
            <a:off x="9486900" y="5872293"/>
            <a:ext cx="1855299" cy="1855299"/>
            <a:chOff x="0" y="0"/>
            <a:chExt cx="558800" cy="55880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558800" cy="558800"/>
            </a:xfrm>
            <a:custGeom>
              <a:avLst/>
              <a:gdLst/>
              <a:ahLst/>
              <a:cxnLst/>
              <a:rect r="r" b="b" t="t" l="l"/>
              <a:pathLst>
                <a:path h="558800" w="558800">
                  <a:moveTo>
                    <a:pt x="0" y="558800"/>
                  </a:moveTo>
                  <a:cubicBezTo>
                    <a:pt x="0" y="411634"/>
                    <a:pt x="59606" y="267731"/>
                    <a:pt x="163669" y="163669"/>
                  </a:cubicBezTo>
                  <a:cubicBezTo>
                    <a:pt x="267731" y="59606"/>
                    <a:pt x="411634" y="0"/>
                    <a:pt x="558800" y="0"/>
                  </a:cubicBezTo>
                  <a:lnTo>
                    <a:pt x="558800" y="444046"/>
                  </a:lnTo>
                  <a:cubicBezTo>
                    <a:pt x="558800" y="507423"/>
                    <a:pt x="507423" y="558800"/>
                    <a:pt x="444046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165100" y="117475"/>
              <a:ext cx="393700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26" id="26"/>
          <p:cNvSpPr/>
          <p:nvPr/>
        </p:nvSpPr>
        <p:spPr>
          <a:xfrm flipH="false" flipV="false" rot="0">
            <a:off x="7837298" y="7364464"/>
            <a:ext cx="758105" cy="758105"/>
          </a:xfrm>
          <a:custGeom>
            <a:avLst/>
            <a:gdLst/>
            <a:ahLst/>
            <a:cxnLst/>
            <a:rect r="r" b="b" t="t" l="l"/>
            <a:pathLst>
              <a:path h="758105" w="758105">
                <a:moveTo>
                  <a:pt x="0" y="0"/>
                </a:moveTo>
                <a:lnTo>
                  <a:pt x="758105" y="0"/>
                </a:lnTo>
                <a:lnTo>
                  <a:pt x="758105" y="758105"/>
                </a:lnTo>
                <a:lnTo>
                  <a:pt x="0" y="75810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7" id="27"/>
          <p:cNvSpPr/>
          <p:nvPr/>
        </p:nvSpPr>
        <p:spPr>
          <a:xfrm flipH="false" flipV="false" rot="0">
            <a:off x="7717041" y="5143500"/>
            <a:ext cx="720152" cy="615730"/>
          </a:xfrm>
          <a:custGeom>
            <a:avLst/>
            <a:gdLst/>
            <a:ahLst/>
            <a:cxnLst/>
            <a:rect r="r" b="b" t="t" l="l"/>
            <a:pathLst>
              <a:path h="615730" w="720152">
                <a:moveTo>
                  <a:pt x="0" y="0"/>
                </a:moveTo>
                <a:lnTo>
                  <a:pt x="720152" y="0"/>
                </a:lnTo>
                <a:lnTo>
                  <a:pt x="720152" y="615730"/>
                </a:lnTo>
                <a:lnTo>
                  <a:pt x="0" y="6157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9788743" y="6525315"/>
            <a:ext cx="844280" cy="840059"/>
          </a:xfrm>
          <a:custGeom>
            <a:avLst/>
            <a:gdLst/>
            <a:ahLst/>
            <a:cxnLst/>
            <a:rect r="r" b="b" t="t" l="l"/>
            <a:pathLst>
              <a:path h="840059" w="844280">
                <a:moveTo>
                  <a:pt x="0" y="0"/>
                </a:moveTo>
                <a:lnTo>
                  <a:pt x="844281" y="0"/>
                </a:lnTo>
                <a:lnTo>
                  <a:pt x="844281" y="840059"/>
                </a:lnTo>
                <a:lnTo>
                  <a:pt x="0" y="84005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4229100" y="1028700"/>
            <a:ext cx="9829800" cy="762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b="true" sz="5000" spc="-28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The Det</a:t>
            </a:r>
            <a:r>
              <a:rPr lang="en-US" b="true" sz="5000" spc="-28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ection Challenge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70884" y="4246382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H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ard to see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070884" y="4660640"/>
            <a:ext cx="5596449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Rips have no clear shape or colou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r. They often look like normal water and change with the tide.</a:t>
            </a:r>
          </a:p>
          <a:p>
            <a:pPr algn="just" marL="0" indent="0" lvl="1">
              <a:lnSpc>
                <a:spcPts val="2800"/>
              </a:lnSpc>
            </a:pPr>
          </a:p>
        </p:txBody>
      </p:sp>
      <p:sp>
        <p:nvSpPr>
          <p:cNvPr name="TextBox 32" id="32"/>
          <p:cNvSpPr txBox="true"/>
          <p:nvPr/>
        </p:nvSpPr>
        <p:spPr>
          <a:xfrm rot="0">
            <a:off x="11620667" y="5786373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Curre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nt systems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1620667" y="6200631"/>
            <a:ext cx="5596449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Today we mainly use lifeguards and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flags. AI systems exist in research, but they are not yet good enough for everyday use on beaches.</a:t>
            </a:r>
          </a:p>
          <a:p>
            <a:pPr algn="just" marL="0" indent="0" lvl="1">
              <a:lnSpc>
                <a:spcPts val="2800"/>
              </a:lnSpc>
            </a:pPr>
          </a:p>
        </p:txBody>
      </p:sp>
      <p:sp>
        <p:nvSpPr>
          <p:cNvPr name="TextBox 34" id="34"/>
          <p:cNvSpPr txBox="true"/>
          <p:nvPr/>
        </p:nvSpPr>
        <p:spPr>
          <a:xfrm rot="0">
            <a:off x="1070884" y="7326364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Global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&amp; local risk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070884" y="7740623"/>
            <a:ext cx="5874916" cy="1758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Australia: 407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deaths (2004–23). US: 100+ deaths each year. UK: about 70% of RNLI beach incidents in SW England are rips. Bangladesh: Cox’s Bazar and St. Martin’s Island.</a:t>
            </a:r>
          </a:p>
          <a:p>
            <a:pPr algn="just" marL="0" indent="0" lvl="1">
              <a:lnSpc>
                <a:spcPts val="2800"/>
              </a:lnSpc>
            </a:pPr>
          </a:p>
        </p:txBody>
      </p:sp>
      <p:sp>
        <p:nvSpPr>
          <p:cNvPr name="TextBox 36" id="36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Introduction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2488857" y="-2071441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4669924">
            <a:off x="-2036163" y="4348223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704850" y="3526663"/>
            <a:ext cx="16554450" cy="2150933"/>
            <a:chOff x="0" y="0"/>
            <a:chExt cx="4360020" cy="56650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360020" cy="566501"/>
            </a:xfrm>
            <a:custGeom>
              <a:avLst/>
              <a:gdLst/>
              <a:ahLst/>
              <a:cxnLst/>
              <a:rect r="r" b="b" t="t" l="l"/>
              <a:pathLst>
                <a:path h="566501" w="4360020">
                  <a:moveTo>
                    <a:pt x="18707" y="0"/>
                  </a:moveTo>
                  <a:lnTo>
                    <a:pt x="4341313" y="0"/>
                  </a:lnTo>
                  <a:cubicBezTo>
                    <a:pt x="4346275" y="0"/>
                    <a:pt x="4351033" y="1971"/>
                    <a:pt x="4354541" y="5479"/>
                  </a:cubicBezTo>
                  <a:cubicBezTo>
                    <a:pt x="4358049" y="8987"/>
                    <a:pt x="4360020" y="13745"/>
                    <a:pt x="4360020" y="18707"/>
                  </a:cubicBezTo>
                  <a:lnTo>
                    <a:pt x="4360020" y="547794"/>
                  </a:lnTo>
                  <a:cubicBezTo>
                    <a:pt x="4360020" y="552756"/>
                    <a:pt x="4358049" y="557514"/>
                    <a:pt x="4354541" y="561022"/>
                  </a:cubicBezTo>
                  <a:cubicBezTo>
                    <a:pt x="4351033" y="564530"/>
                    <a:pt x="4346275" y="566501"/>
                    <a:pt x="4341313" y="566501"/>
                  </a:cubicBezTo>
                  <a:lnTo>
                    <a:pt x="18707" y="566501"/>
                  </a:lnTo>
                  <a:cubicBezTo>
                    <a:pt x="13745" y="566501"/>
                    <a:pt x="8987" y="564530"/>
                    <a:pt x="5479" y="561022"/>
                  </a:cubicBezTo>
                  <a:cubicBezTo>
                    <a:pt x="1971" y="557514"/>
                    <a:pt x="0" y="552756"/>
                    <a:pt x="0" y="547794"/>
                  </a:cubicBezTo>
                  <a:lnTo>
                    <a:pt x="0" y="18707"/>
                  </a:lnTo>
                  <a:cubicBezTo>
                    <a:pt x="0" y="13745"/>
                    <a:pt x="1971" y="8987"/>
                    <a:pt x="5479" y="5479"/>
                  </a:cubicBezTo>
                  <a:cubicBezTo>
                    <a:pt x="8987" y="1971"/>
                    <a:pt x="13745" y="0"/>
                    <a:pt x="18707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4360020" cy="61412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028700" y="1569369"/>
            <a:ext cx="9888859" cy="1362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3999" spc="-223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Aim of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the Study</a:t>
            </a:r>
          </a:p>
          <a:p>
            <a:pPr algn="l">
              <a:lnSpc>
                <a:spcPts val="6000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Aim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704850" y="6223528"/>
            <a:ext cx="4861401" cy="2239496"/>
            <a:chOff x="0" y="0"/>
            <a:chExt cx="1280369" cy="58982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280369" cy="589826"/>
            </a:xfrm>
            <a:custGeom>
              <a:avLst/>
              <a:gdLst/>
              <a:ahLst/>
              <a:cxnLst/>
              <a:rect r="r" b="b" t="t" l="l"/>
              <a:pathLst>
                <a:path h="589826" w="1280369">
                  <a:moveTo>
                    <a:pt x="63701" y="0"/>
                  </a:moveTo>
                  <a:lnTo>
                    <a:pt x="1216668" y="0"/>
                  </a:lnTo>
                  <a:cubicBezTo>
                    <a:pt x="1233562" y="0"/>
                    <a:pt x="1249765" y="6711"/>
                    <a:pt x="1261711" y="18658"/>
                  </a:cubicBezTo>
                  <a:cubicBezTo>
                    <a:pt x="1273658" y="30604"/>
                    <a:pt x="1280369" y="46807"/>
                    <a:pt x="1280369" y="63701"/>
                  </a:cubicBezTo>
                  <a:lnTo>
                    <a:pt x="1280369" y="526125"/>
                  </a:lnTo>
                  <a:cubicBezTo>
                    <a:pt x="1280369" y="543019"/>
                    <a:pt x="1273658" y="559222"/>
                    <a:pt x="1261711" y="571168"/>
                  </a:cubicBezTo>
                  <a:cubicBezTo>
                    <a:pt x="1249765" y="583115"/>
                    <a:pt x="1233562" y="589826"/>
                    <a:pt x="1216668" y="589826"/>
                  </a:cubicBezTo>
                  <a:lnTo>
                    <a:pt x="63701" y="589826"/>
                  </a:lnTo>
                  <a:cubicBezTo>
                    <a:pt x="46807" y="589826"/>
                    <a:pt x="30604" y="583115"/>
                    <a:pt x="18658" y="571168"/>
                  </a:cubicBezTo>
                  <a:cubicBezTo>
                    <a:pt x="6711" y="559222"/>
                    <a:pt x="0" y="543019"/>
                    <a:pt x="0" y="526125"/>
                  </a:cubicBezTo>
                  <a:lnTo>
                    <a:pt x="0" y="63701"/>
                  </a:lnTo>
                  <a:cubicBezTo>
                    <a:pt x="0" y="46807"/>
                    <a:pt x="6711" y="30604"/>
                    <a:pt x="18658" y="18658"/>
                  </a:cubicBezTo>
                  <a:cubicBezTo>
                    <a:pt x="30604" y="6711"/>
                    <a:pt x="46807" y="0"/>
                    <a:pt x="6370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280369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1370928" y="6763854"/>
            <a:ext cx="3700506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Scientific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70928" y="7493364"/>
            <a:ext cx="3709307" cy="923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See if Tran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sformers (which look at the whole image) work better than CNNs on blurry, irregular shapes like rips.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189856" y="4372670"/>
            <a:ext cx="15554560" cy="923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400"/>
              </a:lnSpc>
              <a:spcBef>
                <a:spcPct val="0"/>
              </a:spcBef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To compare CNN and Transforme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 models for finding and outlining rip currents on the RipVIS dataset, and to show which one is best for real beaches — depending on how much money and computer power you have.</a:t>
            </a:r>
          </a:p>
          <a:p>
            <a:pPr algn="just" marL="0" indent="0" lvl="1">
              <a:lnSpc>
                <a:spcPts val="2400"/>
              </a:lnSpc>
              <a:spcBef>
                <a:spcPct val="0"/>
              </a:spcBef>
            </a:pPr>
          </a:p>
        </p:txBody>
      </p:sp>
      <p:grpSp>
        <p:nvGrpSpPr>
          <p:cNvPr name="Group 16" id="16"/>
          <p:cNvGrpSpPr/>
          <p:nvPr/>
        </p:nvGrpSpPr>
        <p:grpSpPr>
          <a:xfrm rot="0">
            <a:off x="12397899" y="6223528"/>
            <a:ext cx="4861401" cy="2239496"/>
            <a:chOff x="0" y="0"/>
            <a:chExt cx="1280369" cy="58982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280369" cy="589826"/>
            </a:xfrm>
            <a:custGeom>
              <a:avLst/>
              <a:gdLst/>
              <a:ahLst/>
              <a:cxnLst/>
              <a:rect r="r" b="b" t="t" l="l"/>
              <a:pathLst>
                <a:path h="589826" w="1280369">
                  <a:moveTo>
                    <a:pt x="63701" y="0"/>
                  </a:moveTo>
                  <a:lnTo>
                    <a:pt x="1216668" y="0"/>
                  </a:lnTo>
                  <a:cubicBezTo>
                    <a:pt x="1233562" y="0"/>
                    <a:pt x="1249765" y="6711"/>
                    <a:pt x="1261711" y="18658"/>
                  </a:cubicBezTo>
                  <a:cubicBezTo>
                    <a:pt x="1273658" y="30604"/>
                    <a:pt x="1280369" y="46807"/>
                    <a:pt x="1280369" y="63701"/>
                  </a:cubicBezTo>
                  <a:lnTo>
                    <a:pt x="1280369" y="526125"/>
                  </a:lnTo>
                  <a:cubicBezTo>
                    <a:pt x="1280369" y="543019"/>
                    <a:pt x="1273658" y="559222"/>
                    <a:pt x="1261711" y="571168"/>
                  </a:cubicBezTo>
                  <a:cubicBezTo>
                    <a:pt x="1249765" y="583115"/>
                    <a:pt x="1233562" y="589826"/>
                    <a:pt x="1216668" y="589826"/>
                  </a:cubicBezTo>
                  <a:lnTo>
                    <a:pt x="63701" y="589826"/>
                  </a:lnTo>
                  <a:cubicBezTo>
                    <a:pt x="46807" y="589826"/>
                    <a:pt x="30604" y="583115"/>
                    <a:pt x="18658" y="571168"/>
                  </a:cubicBezTo>
                  <a:cubicBezTo>
                    <a:pt x="6711" y="559222"/>
                    <a:pt x="0" y="543019"/>
                    <a:pt x="0" y="526125"/>
                  </a:cubicBezTo>
                  <a:lnTo>
                    <a:pt x="0" y="63701"/>
                  </a:lnTo>
                  <a:cubicBezTo>
                    <a:pt x="0" y="46807"/>
                    <a:pt x="6711" y="30604"/>
                    <a:pt x="18658" y="18658"/>
                  </a:cubicBezTo>
                  <a:cubicBezTo>
                    <a:pt x="30604" y="6711"/>
                    <a:pt x="46807" y="0"/>
                    <a:pt x="6370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280369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3063977" y="6763854"/>
            <a:ext cx="3700506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Challenge-aligned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3063977" y="7493364"/>
            <a:ext cx="3700506" cy="69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U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se the same F1 and F2 scores as the AIM 2025 and NTIRE 2026 challenges.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grpSp>
        <p:nvGrpSpPr>
          <p:cNvPr name="Group 21" id="21"/>
          <p:cNvGrpSpPr/>
          <p:nvPr/>
        </p:nvGrpSpPr>
        <p:grpSpPr>
          <a:xfrm rot="0">
            <a:off x="6553993" y="6223528"/>
            <a:ext cx="4861401" cy="2239496"/>
            <a:chOff x="0" y="0"/>
            <a:chExt cx="1280369" cy="589826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280369" cy="589826"/>
            </a:xfrm>
            <a:custGeom>
              <a:avLst/>
              <a:gdLst/>
              <a:ahLst/>
              <a:cxnLst/>
              <a:rect r="r" b="b" t="t" l="l"/>
              <a:pathLst>
                <a:path h="589826" w="1280369">
                  <a:moveTo>
                    <a:pt x="63701" y="0"/>
                  </a:moveTo>
                  <a:lnTo>
                    <a:pt x="1216668" y="0"/>
                  </a:lnTo>
                  <a:cubicBezTo>
                    <a:pt x="1233562" y="0"/>
                    <a:pt x="1249765" y="6711"/>
                    <a:pt x="1261711" y="18658"/>
                  </a:cubicBezTo>
                  <a:cubicBezTo>
                    <a:pt x="1273658" y="30604"/>
                    <a:pt x="1280369" y="46807"/>
                    <a:pt x="1280369" y="63701"/>
                  </a:cubicBezTo>
                  <a:lnTo>
                    <a:pt x="1280369" y="526125"/>
                  </a:lnTo>
                  <a:cubicBezTo>
                    <a:pt x="1280369" y="543019"/>
                    <a:pt x="1273658" y="559222"/>
                    <a:pt x="1261711" y="571168"/>
                  </a:cubicBezTo>
                  <a:cubicBezTo>
                    <a:pt x="1249765" y="583115"/>
                    <a:pt x="1233562" y="589826"/>
                    <a:pt x="1216668" y="589826"/>
                  </a:cubicBezTo>
                  <a:lnTo>
                    <a:pt x="63701" y="589826"/>
                  </a:lnTo>
                  <a:cubicBezTo>
                    <a:pt x="46807" y="589826"/>
                    <a:pt x="30604" y="583115"/>
                    <a:pt x="18658" y="571168"/>
                  </a:cubicBezTo>
                  <a:cubicBezTo>
                    <a:pt x="6711" y="559222"/>
                    <a:pt x="0" y="543019"/>
                    <a:pt x="0" y="526125"/>
                  </a:cubicBezTo>
                  <a:lnTo>
                    <a:pt x="0" y="63701"/>
                  </a:lnTo>
                  <a:cubicBezTo>
                    <a:pt x="0" y="46807"/>
                    <a:pt x="6711" y="30604"/>
                    <a:pt x="18658" y="18658"/>
                  </a:cubicBezTo>
                  <a:cubicBezTo>
                    <a:pt x="30604" y="6711"/>
                    <a:pt x="46807" y="0"/>
                    <a:pt x="6370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280369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7220071" y="6763854"/>
            <a:ext cx="3700506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Pract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ical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7220071" y="7493364"/>
            <a:ext cx="4018976" cy="69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Help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UK (RNLI) and Bangladesh beach teams choose the right model for their budget.</a:t>
            </a:r>
          </a:p>
          <a:p>
            <a:pPr algn="l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026221" y="-918581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112860" y="-119211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4" id="4"/>
          <p:cNvSpPr/>
          <p:nvPr/>
        </p:nvSpPr>
        <p:spPr>
          <a:xfrm flipH="true">
            <a:off x="1192870" y="3584650"/>
            <a:ext cx="0" cy="4955139"/>
          </a:xfrm>
          <a:prstGeom prst="line">
            <a:avLst/>
          </a:prstGeom>
          <a:ln cap="rnd" w="85725">
            <a:solidFill>
              <a:srgbClr val="C2CDFF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609600" y="4108525"/>
            <a:ext cx="1166540" cy="922448"/>
            <a:chOff x="0" y="0"/>
            <a:chExt cx="355316" cy="28096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600" y="2662202"/>
            <a:ext cx="1166540" cy="922448"/>
            <a:chOff x="0" y="0"/>
            <a:chExt cx="355316" cy="28096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609600" y="5558086"/>
            <a:ext cx="1166540" cy="922448"/>
            <a:chOff x="0" y="0"/>
            <a:chExt cx="355316" cy="28096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09600" y="7007648"/>
            <a:ext cx="1166540" cy="922448"/>
            <a:chOff x="0" y="0"/>
            <a:chExt cx="355316" cy="28096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1887200" y="-1756880"/>
            <a:ext cx="8157591" cy="8229600"/>
          </a:xfrm>
          <a:custGeom>
            <a:avLst/>
            <a:gdLst/>
            <a:ahLst/>
            <a:cxnLst/>
            <a:rect r="r" b="b" t="t" l="l"/>
            <a:pathLst>
              <a:path h="8229600" w="8157591">
                <a:moveTo>
                  <a:pt x="0" y="0"/>
                </a:moveTo>
                <a:lnTo>
                  <a:pt x="8157591" y="0"/>
                </a:lnTo>
                <a:lnTo>
                  <a:pt x="815759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18" id="18"/>
          <p:cNvSpPr txBox="true"/>
          <p:nvPr/>
        </p:nvSpPr>
        <p:spPr>
          <a:xfrm rot="0">
            <a:off x="609600" y="1377044"/>
            <a:ext cx="9031941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Specific Objectives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2359410" y="4425288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Us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e published scores for SegFormer and Mask2Former from NTIRE 2026, because I could not train them (they need 16–24 GB GPU).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2359410" y="4072462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Ob</a:t>
            </a: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tain Transformer b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aselines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2359410" y="3131334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rain YOLOv8-seg on RipVIS using only my laptop (8 GB RAM, no GPU).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359410" y="2778507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Train and </a:t>
            </a: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evaluate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YOLOv8-seg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2359410" y="5874849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C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ompare models using F1 and F2 scores, the same way as the AIM and NTIRE challenges.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2359410" y="5522023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Comp</a:t>
            </a: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 with F1 and F2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2359410" y="7324411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ind out when the models fail (small rips, bad light, big waves) and why my scores were low.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2359410" y="6971585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</a:t>
            </a: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n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alyse failure modes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Objectives</a:t>
            </a:r>
          </a:p>
        </p:txBody>
      </p:sp>
      <p:grpSp>
        <p:nvGrpSpPr>
          <p:cNvPr name="Group 28" id="28"/>
          <p:cNvGrpSpPr/>
          <p:nvPr/>
        </p:nvGrpSpPr>
        <p:grpSpPr>
          <a:xfrm rot="0">
            <a:off x="604008" y="8453971"/>
            <a:ext cx="1166540" cy="922448"/>
            <a:chOff x="0" y="0"/>
            <a:chExt cx="355316" cy="280968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30" id="30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2359410" y="8768697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Say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which model is best for low-cost sites and which needs a powerful computer (UK and Bangladesh).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2359410" y="8415871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Rec</a:t>
            </a: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ommend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for deployment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990616" y="2962673"/>
            <a:ext cx="404509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01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985024" y="4364286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02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985024" y="5812023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03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953352" y="7261584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04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985024" y="8701714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05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018454" y="-16811666"/>
            <a:ext cx="20324907" cy="20324907"/>
          </a:xfrm>
          <a:custGeom>
            <a:avLst/>
            <a:gdLst/>
            <a:ahLst/>
            <a:cxnLst/>
            <a:rect r="r" b="b" t="t" l="l"/>
            <a:pathLst>
              <a:path h="20324907" w="20324907">
                <a:moveTo>
                  <a:pt x="0" y="0"/>
                </a:moveTo>
                <a:lnTo>
                  <a:pt x="20324908" y="0"/>
                </a:lnTo>
                <a:lnTo>
                  <a:pt x="20324908" y="20324907"/>
                </a:lnTo>
                <a:lnTo>
                  <a:pt x="0" y="203249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8175048">
            <a:off x="13955241" y="7159173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748659">
            <a:off x="-4194188" y="4560290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7410461" y="4791776"/>
            <a:ext cx="3467078" cy="3467078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2CD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600" y="3789466"/>
            <a:ext cx="8191500" cy="2391716"/>
            <a:chOff x="0" y="0"/>
            <a:chExt cx="2157432" cy="62991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486900" y="6869448"/>
            <a:ext cx="8191500" cy="2391716"/>
            <a:chOff x="0" y="0"/>
            <a:chExt cx="2157432" cy="62991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09600" y="6869448"/>
            <a:ext cx="8191500" cy="2391716"/>
            <a:chOff x="0" y="0"/>
            <a:chExt cx="2157432" cy="629917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9486900" y="3789466"/>
            <a:ext cx="8191500" cy="2391716"/>
            <a:chOff x="0" y="0"/>
            <a:chExt cx="2157432" cy="629917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20" id="20"/>
          <p:cNvSpPr txBox="true"/>
          <p:nvPr/>
        </p:nvSpPr>
        <p:spPr>
          <a:xfrm rot="0">
            <a:off x="4229100" y="869376"/>
            <a:ext cx="9829800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Pr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ior Work &amp; Challenge Context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070884" y="4246382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H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azard science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070884" y="4660640"/>
            <a:ext cx="5596449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Castelle et al.: six types of 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rips. Brewster et al.: about 82% of US beach rescues. In SW England, rips cause most RNLI incidents.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1620667" y="4246382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arly vision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1620667" y="4660640"/>
            <a:ext cx="5596449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Early AI only said “yes/no” o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 drew a box. Small datasets from one or two beaches failed on new beaches.</a:t>
            </a:r>
          </a:p>
          <a:p>
            <a:pPr algn="r" marL="0" indent="0" lvl="1">
              <a:lnSpc>
                <a:spcPts val="2800"/>
              </a:lnSpc>
            </a:pPr>
          </a:p>
        </p:txBody>
      </p:sp>
      <p:sp>
        <p:nvSpPr>
          <p:cNvPr name="TextBox 25" id="25"/>
          <p:cNvSpPr txBox="true"/>
          <p:nvPr/>
        </p:nvSpPr>
        <p:spPr>
          <a:xfrm rot="0">
            <a:off x="1070884" y="7326364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egmentation era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70884" y="7740623"/>
            <a:ext cx="5596449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Dumitriu et al. 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built better datasets (RipVIS) and ran AIM 2025 and NTIRE 2026 challenges.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1620667" y="7326364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G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ap this work addresses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1620667" y="7740623"/>
            <a:ext cx="5596449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1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No fair side-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by-side CNN vs Transformer test yet. Almost no work on Bangladeshi beaches.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028700" y="316926"/>
            <a:ext cx="2476500" cy="619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sz="2000" spc="-112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LITERATURE REVIEW</a:t>
            </a:r>
          </a:p>
          <a:p>
            <a:pPr algn="l">
              <a:lnSpc>
                <a:spcPts val="2400"/>
              </a:lnSpc>
            </a:pPr>
          </a:p>
        </p:txBody>
      </p:sp>
      <p:grpSp>
        <p:nvGrpSpPr>
          <p:cNvPr name="Group 30" id="30"/>
          <p:cNvGrpSpPr/>
          <p:nvPr/>
        </p:nvGrpSpPr>
        <p:grpSpPr>
          <a:xfrm rot="0">
            <a:off x="609600" y="1828746"/>
            <a:ext cx="17068800" cy="1601424"/>
            <a:chOff x="0" y="0"/>
            <a:chExt cx="4495486" cy="421774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4495486" cy="421774"/>
            </a:xfrm>
            <a:custGeom>
              <a:avLst/>
              <a:gdLst/>
              <a:ahLst/>
              <a:cxnLst/>
              <a:rect r="r" b="b" t="t" l="l"/>
              <a:pathLst>
                <a:path h="421774" w="4495486">
                  <a:moveTo>
                    <a:pt x="18143" y="0"/>
                  </a:moveTo>
                  <a:lnTo>
                    <a:pt x="4477344" y="0"/>
                  </a:lnTo>
                  <a:cubicBezTo>
                    <a:pt x="4487364" y="0"/>
                    <a:pt x="4495486" y="8123"/>
                    <a:pt x="4495486" y="18143"/>
                  </a:cubicBezTo>
                  <a:lnTo>
                    <a:pt x="4495486" y="403631"/>
                  </a:lnTo>
                  <a:cubicBezTo>
                    <a:pt x="4495486" y="413651"/>
                    <a:pt x="4487364" y="421774"/>
                    <a:pt x="4477344" y="421774"/>
                  </a:cubicBezTo>
                  <a:lnTo>
                    <a:pt x="18143" y="421774"/>
                  </a:lnTo>
                  <a:cubicBezTo>
                    <a:pt x="8123" y="421774"/>
                    <a:pt x="0" y="413651"/>
                    <a:pt x="0" y="403631"/>
                  </a:cubicBezTo>
                  <a:lnTo>
                    <a:pt x="0" y="18143"/>
                  </a:lnTo>
                  <a:cubicBezTo>
                    <a:pt x="0" y="8123"/>
                    <a:pt x="8123" y="0"/>
                    <a:pt x="18143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32" id="32"/>
            <p:cNvSpPr txBox="true"/>
            <p:nvPr/>
          </p:nvSpPr>
          <p:spPr>
            <a:xfrm>
              <a:off x="0" y="-47625"/>
              <a:ext cx="4495486" cy="46939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33" id="33"/>
          <p:cNvSpPr txBox="true"/>
          <p:nvPr/>
        </p:nvSpPr>
        <p:spPr>
          <a:xfrm rot="0">
            <a:off x="1070884" y="2462316"/>
            <a:ext cx="16188416" cy="789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3220"/>
              </a:lnSpc>
            </a:pPr>
            <a:r>
              <a:rPr lang="en-US" sz="23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Big public challenges for finding </a:t>
            </a:r>
            <a:r>
              <a:rPr lang="en-US" sz="23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rips in images. YOLO did well; Transformers won segmentation. The reports say there is still “ample room for improvement.”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028700" y="2043216"/>
            <a:ext cx="7772400" cy="342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760"/>
              </a:lnSpc>
              <a:spcBef>
                <a:spcPct val="0"/>
              </a:spcBef>
            </a:pPr>
            <a:r>
              <a:rPr lang="en-US" b="true" sz="23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AIM 2025 Ri</a:t>
            </a:r>
            <a:r>
              <a:rPr lang="en-US" b="true" sz="23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pSeg ·NTIRE 2026 RipDetSeg · RipVIS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5345377" y="-2805274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013922" y="2394780"/>
            <a:ext cx="2491278" cy="1064760"/>
            <a:chOff x="0" y="0"/>
            <a:chExt cx="1380048" cy="58982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24304" y="0"/>
                  </a:moveTo>
                  <a:lnTo>
                    <a:pt x="1255744" y="0"/>
                  </a:lnTo>
                  <a:cubicBezTo>
                    <a:pt x="1324395" y="0"/>
                    <a:pt x="1380048" y="55653"/>
                    <a:pt x="1380048" y="124304"/>
                  </a:cubicBezTo>
                  <a:lnTo>
                    <a:pt x="1380048" y="465522"/>
                  </a:lnTo>
                  <a:cubicBezTo>
                    <a:pt x="1380048" y="534173"/>
                    <a:pt x="1324395" y="589826"/>
                    <a:pt x="1255744" y="589826"/>
                  </a:cubicBezTo>
                  <a:lnTo>
                    <a:pt x="124304" y="589826"/>
                  </a:lnTo>
                  <a:cubicBezTo>
                    <a:pt x="55653" y="589826"/>
                    <a:pt x="0" y="534173"/>
                    <a:pt x="0" y="465522"/>
                  </a:cubicBezTo>
                  <a:lnTo>
                    <a:pt x="0" y="124304"/>
                  </a:lnTo>
                  <a:cubicBezTo>
                    <a:pt x="0" y="55653"/>
                    <a:pt x="55653" y="0"/>
                    <a:pt x="124304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4032787" y="2394780"/>
            <a:ext cx="2491278" cy="1064760"/>
            <a:chOff x="0" y="0"/>
            <a:chExt cx="1380048" cy="589826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24304" y="0"/>
                  </a:moveTo>
                  <a:lnTo>
                    <a:pt x="1255744" y="0"/>
                  </a:lnTo>
                  <a:cubicBezTo>
                    <a:pt x="1324395" y="0"/>
                    <a:pt x="1380048" y="55653"/>
                    <a:pt x="1380048" y="124304"/>
                  </a:cubicBezTo>
                  <a:lnTo>
                    <a:pt x="1380048" y="465522"/>
                  </a:lnTo>
                  <a:cubicBezTo>
                    <a:pt x="1380048" y="534173"/>
                    <a:pt x="1324395" y="589826"/>
                    <a:pt x="1255744" y="589826"/>
                  </a:cubicBezTo>
                  <a:lnTo>
                    <a:pt x="124304" y="589826"/>
                  </a:lnTo>
                  <a:cubicBezTo>
                    <a:pt x="55653" y="589826"/>
                    <a:pt x="0" y="534173"/>
                    <a:pt x="0" y="465522"/>
                  </a:cubicBezTo>
                  <a:lnTo>
                    <a:pt x="0" y="124304"/>
                  </a:lnTo>
                  <a:cubicBezTo>
                    <a:pt x="0" y="55653"/>
                    <a:pt x="55653" y="0"/>
                    <a:pt x="124304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7047940" y="2394780"/>
            <a:ext cx="2491278" cy="1064760"/>
            <a:chOff x="0" y="0"/>
            <a:chExt cx="1380048" cy="58982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24304" y="0"/>
                  </a:moveTo>
                  <a:lnTo>
                    <a:pt x="1255744" y="0"/>
                  </a:lnTo>
                  <a:cubicBezTo>
                    <a:pt x="1324395" y="0"/>
                    <a:pt x="1380048" y="55653"/>
                    <a:pt x="1380048" y="124304"/>
                  </a:cubicBezTo>
                  <a:lnTo>
                    <a:pt x="1380048" y="465522"/>
                  </a:lnTo>
                  <a:cubicBezTo>
                    <a:pt x="1380048" y="534173"/>
                    <a:pt x="1324395" y="589826"/>
                    <a:pt x="1255744" y="589826"/>
                  </a:cubicBezTo>
                  <a:lnTo>
                    <a:pt x="124304" y="589826"/>
                  </a:lnTo>
                  <a:cubicBezTo>
                    <a:pt x="55653" y="589826"/>
                    <a:pt x="0" y="534173"/>
                    <a:pt x="0" y="465522"/>
                  </a:cubicBezTo>
                  <a:lnTo>
                    <a:pt x="0" y="124304"/>
                  </a:lnTo>
                  <a:cubicBezTo>
                    <a:pt x="0" y="55653"/>
                    <a:pt x="55653" y="0"/>
                    <a:pt x="124304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0063092" y="2394780"/>
            <a:ext cx="2491278" cy="1064760"/>
            <a:chOff x="0" y="0"/>
            <a:chExt cx="1380048" cy="589826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24304" y="0"/>
                  </a:moveTo>
                  <a:lnTo>
                    <a:pt x="1255744" y="0"/>
                  </a:lnTo>
                  <a:cubicBezTo>
                    <a:pt x="1324395" y="0"/>
                    <a:pt x="1380048" y="55653"/>
                    <a:pt x="1380048" y="124304"/>
                  </a:cubicBezTo>
                  <a:lnTo>
                    <a:pt x="1380048" y="465522"/>
                  </a:lnTo>
                  <a:cubicBezTo>
                    <a:pt x="1380048" y="534173"/>
                    <a:pt x="1324395" y="589826"/>
                    <a:pt x="1255744" y="589826"/>
                  </a:cubicBezTo>
                  <a:lnTo>
                    <a:pt x="124304" y="589826"/>
                  </a:lnTo>
                  <a:cubicBezTo>
                    <a:pt x="55653" y="589826"/>
                    <a:pt x="0" y="534173"/>
                    <a:pt x="0" y="465522"/>
                  </a:cubicBezTo>
                  <a:lnTo>
                    <a:pt x="0" y="124304"/>
                  </a:lnTo>
                  <a:cubicBezTo>
                    <a:pt x="0" y="55653"/>
                    <a:pt x="55653" y="0"/>
                    <a:pt x="124304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028700" y="5526465"/>
            <a:ext cx="1762161" cy="1064760"/>
            <a:chOff x="0" y="0"/>
            <a:chExt cx="976152" cy="58982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976152" cy="589826"/>
            </a:xfrm>
            <a:custGeom>
              <a:avLst/>
              <a:gdLst/>
              <a:ahLst/>
              <a:cxnLst/>
              <a:rect r="r" b="b" t="t" l="l"/>
              <a:pathLst>
                <a:path h="589826" w="976152">
                  <a:moveTo>
                    <a:pt x="175737" y="0"/>
                  </a:moveTo>
                  <a:lnTo>
                    <a:pt x="800415" y="0"/>
                  </a:lnTo>
                  <a:cubicBezTo>
                    <a:pt x="897472" y="0"/>
                    <a:pt x="976152" y="78680"/>
                    <a:pt x="976152" y="175737"/>
                  </a:cubicBezTo>
                  <a:lnTo>
                    <a:pt x="976152" y="414089"/>
                  </a:lnTo>
                  <a:cubicBezTo>
                    <a:pt x="976152" y="511146"/>
                    <a:pt x="897472" y="589826"/>
                    <a:pt x="800415" y="589826"/>
                  </a:cubicBezTo>
                  <a:lnTo>
                    <a:pt x="175737" y="589826"/>
                  </a:lnTo>
                  <a:cubicBezTo>
                    <a:pt x="78680" y="589826"/>
                    <a:pt x="0" y="511146"/>
                    <a:pt x="0" y="414089"/>
                  </a:cubicBezTo>
                  <a:lnTo>
                    <a:pt x="0" y="175737"/>
                  </a:lnTo>
                  <a:cubicBezTo>
                    <a:pt x="0" y="78680"/>
                    <a:pt x="78680" y="0"/>
                    <a:pt x="175737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976152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3164040" y="5526465"/>
            <a:ext cx="1762161" cy="1064760"/>
            <a:chOff x="0" y="0"/>
            <a:chExt cx="976152" cy="58982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976152" cy="589826"/>
            </a:xfrm>
            <a:custGeom>
              <a:avLst/>
              <a:gdLst/>
              <a:ahLst/>
              <a:cxnLst/>
              <a:rect r="r" b="b" t="t" l="l"/>
              <a:pathLst>
                <a:path h="589826" w="976152">
                  <a:moveTo>
                    <a:pt x="175737" y="0"/>
                  </a:moveTo>
                  <a:lnTo>
                    <a:pt x="800415" y="0"/>
                  </a:lnTo>
                  <a:cubicBezTo>
                    <a:pt x="897472" y="0"/>
                    <a:pt x="976152" y="78680"/>
                    <a:pt x="976152" y="175737"/>
                  </a:cubicBezTo>
                  <a:lnTo>
                    <a:pt x="976152" y="414089"/>
                  </a:lnTo>
                  <a:cubicBezTo>
                    <a:pt x="976152" y="511146"/>
                    <a:pt x="897472" y="589826"/>
                    <a:pt x="800415" y="589826"/>
                  </a:cubicBezTo>
                  <a:lnTo>
                    <a:pt x="175737" y="589826"/>
                  </a:lnTo>
                  <a:cubicBezTo>
                    <a:pt x="78680" y="589826"/>
                    <a:pt x="0" y="511146"/>
                    <a:pt x="0" y="414089"/>
                  </a:cubicBezTo>
                  <a:lnTo>
                    <a:pt x="0" y="175737"/>
                  </a:lnTo>
                  <a:cubicBezTo>
                    <a:pt x="0" y="78680"/>
                    <a:pt x="78680" y="0"/>
                    <a:pt x="175737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976152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5296754" y="5526465"/>
            <a:ext cx="1762161" cy="1064760"/>
            <a:chOff x="0" y="0"/>
            <a:chExt cx="976152" cy="589826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976152" cy="589826"/>
            </a:xfrm>
            <a:custGeom>
              <a:avLst/>
              <a:gdLst/>
              <a:ahLst/>
              <a:cxnLst/>
              <a:rect r="r" b="b" t="t" l="l"/>
              <a:pathLst>
                <a:path h="589826" w="976152">
                  <a:moveTo>
                    <a:pt x="175737" y="0"/>
                  </a:moveTo>
                  <a:lnTo>
                    <a:pt x="800415" y="0"/>
                  </a:lnTo>
                  <a:cubicBezTo>
                    <a:pt x="897472" y="0"/>
                    <a:pt x="976152" y="78680"/>
                    <a:pt x="976152" y="175737"/>
                  </a:cubicBezTo>
                  <a:lnTo>
                    <a:pt x="976152" y="414089"/>
                  </a:lnTo>
                  <a:cubicBezTo>
                    <a:pt x="976152" y="511146"/>
                    <a:pt x="897472" y="589826"/>
                    <a:pt x="800415" y="589826"/>
                  </a:cubicBezTo>
                  <a:lnTo>
                    <a:pt x="175737" y="589826"/>
                  </a:lnTo>
                  <a:cubicBezTo>
                    <a:pt x="78680" y="589826"/>
                    <a:pt x="0" y="511146"/>
                    <a:pt x="0" y="414089"/>
                  </a:cubicBezTo>
                  <a:lnTo>
                    <a:pt x="0" y="175737"/>
                  </a:lnTo>
                  <a:cubicBezTo>
                    <a:pt x="0" y="78680"/>
                    <a:pt x="78680" y="0"/>
                    <a:pt x="175737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976152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7429468" y="5526465"/>
            <a:ext cx="1762161" cy="1064760"/>
            <a:chOff x="0" y="0"/>
            <a:chExt cx="976152" cy="589826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976152" cy="589826"/>
            </a:xfrm>
            <a:custGeom>
              <a:avLst/>
              <a:gdLst/>
              <a:ahLst/>
              <a:cxnLst/>
              <a:rect r="r" b="b" t="t" l="l"/>
              <a:pathLst>
                <a:path h="589826" w="976152">
                  <a:moveTo>
                    <a:pt x="175737" y="0"/>
                  </a:moveTo>
                  <a:lnTo>
                    <a:pt x="800415" y="0"/>
                  </a:lnTo>
                  <a:cubicBezTo>
                    <a:pt x="897472" y="0"/>
                    <a:pt x="976152" y="78680"/>
                    <a:pt x="976152" y="175737"/>
                  </a:cubicBezTo>
                  <a:lnTo>
                    <a:pt x="976152" y="414089"/>
                  </a:lnTo>
                  <a:cubicBezTo>
                    <a:pt x="976152" y="511146"/>
                    <a:pt x="897472" y="589826"/>
                    <a:pt x="800415" y="589826"/>
                  </a:cubicBezTo>
                  <a:lnTo>
                    <a:pt x="175737" y="589826"/>
                  </a:lnTo>
                  <a:cubicBezTo>
                    <a:pt x="78680" y="589826"/>
                    <a:pt x="0" y="511146"/>
                    <a:pt x="0" y="414089"/>
                  </a:cubicBezTo>
                  <a:lnTo>
                    <a:pt x="0" y="175737"/>
                  </a:lnTo>
                  <a:cubicBezTo>
                    <a:pt x="0" y="78680"/>
                    <a:pt x="78680" y="0"/>
                    <a:pt x="175737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47625"/>
              <a:ext cx="976152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9561349" y="5526465"/>
            <a:ext cx="1762161" cy="1064760"/>
            <a:chOff x="0" y="0"/>
            <a:chExt cx="976152" cy="589826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976152" cy="589826"/>
            </a:xfrm>
            <a:custGeom>
              <a:avLst/>
              <a:gdLst/>
              <a:ahLst/>
              <a:cxnLst/>
              <a:rect r="r" b="b" t="t" l="l"/>
              <a:pathLst>
                <a:path h="589826" w="976152">
                  <a:moveTo>
                    <a:pt x="175737" y="0"/>
                  </a:moveTo>
                  <a:lnTo>
                    <a:pt x="800415" y="0"/>
                  </a:lnTo>
                  <a:cubicBezTo>
                    <a:pt x="897472" y="0"/>
                    <a:pt x="976152" y="78680"/>
                    <a:pt x="976152" y="175737"/>
                  </a:cubicBezTo>
                  <a:lnTo>
                    <a:pt x="976152" y="414089"/>
                  </a:lnTo>
                  <a:cubicBezTo>
                    <a:pt x="976152" y="511146"/>
                    <a:pt x="897472" y="589826"/>
                    <a:pt x="800415" y="589826"/>
                  </a:cubicBezTo>
                  <a:lnTo>
                    <a:pt x="175737" y="589826"/>
                  </a:lnTo>
                  <a:cubicBezTo>
                    <a:pt x="78680" y="589826"/>
                    <a:pt x="0" y="511146"/>
                    <a:pt x="0" y="414089"/>
                  </a:cubicBezTo>
                  <a:lnTo>
                    <a:pt x="0" y="175737"/>
                  </a:lnTo>
                  <a:cubicBezTo>
                    <a:pt x="0" y="78680"/>
                    <a:pt x="78680" y="0"/>
                    <a:pt x="175737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47625"/>
              <a:ext cx="976152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31" id="31"/>
          <p:cNvSpPr/>
          <p:nvPr/>
        </p:nvSpPr>
        <p:spPr>
          <a:xfrm flipH="false" flipV="false" rot="0">
            <a:off x="11694984" y="4565828"/>
            <a:ext cx="5367151" cy="5111572"/>
          </a:xfrm>
          <a:custGeom>
            <a:avLst/>
            <a:gdLst/>
            <a:ahLst/>
            <a:cxnLst/>
            <a:rect r="r" b="b" t="t" l="l"/>
            <a:pathLst>
              <a:path h="5111572" w="5367151">
                <a:moveTo>
                  <a:pt x="0" y="0"/>
                </a:moveTo>
                <a:lnTo>
                  <a:pt x="5367151" y="0"/>
                </a:lnTo>
                <a:lnTo>
                  <a:pt x="5367151" y="5111572"/>
                </a:lnTo>
                <a:lnTo>
                  <a:pt x="0" y="511157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32" id="32"/>
          <p:cNvSpPr txBox="true"/>
          <p:nvPr/>
        </p:nvSpPr>
        <p:spPr>
          <a:xfrm rot="0">
            <a:off x="1028700" y="1223801"/>
            <a:ext cx="6361138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RipVIS B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enchmark Dataset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DATASET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609131" y="2697913"/>
            <a:ext cx="133041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212k+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505404" y="3050338"/>
            <a:ext cx="1508314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</a:t>
            </a:r>
            <a:r>
              <a:rPr lang="en-US" sz="18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rames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4627996" y="2697913"/>
            <a:ext cx="133041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184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4524269" y="3050338"/>
            <a:ext cx="1508314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Videos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7643149" y="2697913"/>
            <a:ext cx="133041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10K+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7539422" y="3050338"/>
            <a:ext cx="1508314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Countries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0658301" y="2697913"/>
            <a:ext cx="133041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4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0511765" y="3050338"/>
            <a:ext cx="1623488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Camera Angles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449710" y="5829598"/>
            <a:ext cx="94104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14,616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1305095" y="6229648"/>
            <a:ext cx="1209371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Tot</a:t>
            </a:r>
            <a:r>
              <a:rPr lang="en-US" sz="18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al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3585050" y="5829598"/>
            <a:ext cx="94104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7,308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3428102" y="6182023"/>
            <a:ext cx="1209371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Train 50%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5717764" y="5829598"/>
            <a:ext cx="94104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1,461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5583601" y="6182023"/>
            <a:ext cx="1209371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Val 10%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7850478" y="5829598"/>
            <a:ext cx="94104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5,847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7659689" y="6182023"/>
            <a:ext cx="1301718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Test 40%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9982359" y="5829598"/>
            <a:ext cx="941046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6,722</a:t>
            </a:r>
          </a:p>
        </p:txBody>
      </p:sp>
      <p:sp>
        <p:nvSpPr>
          <p:cNvPr name="TextBox 51" id="51"/>
          <p:cNvSpPr txBox="true"/>
          <p:nvPr/>
        </p:nvSpPr>
        <p:spPr>
          <a:xfrm rot="0">
            <a:off x="9907080" y="6182023"/>
            <a:ext cx="1209371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Evaluated</a:t>
            </a:r>
          </a:p>
        </p:txBody>
      </p:sp>
      <p:sp>
        <p:nvSpPr>
          <p:cNvPr name="TextBox 52" id="52"/>
          <p:cNvSpPr txBox="true"/>
          <p:nvPr/>
        </p:nvSpPr>
        <p:spPr>
          <a:xfrm rot="0">
            <a:off x="1028700" y="4783515"/>
            <a:ext cx="6173790" cy="342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759"/>
              </a:lnSpc>
              <a:spcBef>
                <a:spcPct val="0"/>
              </a:spcBef>
            </a:pPr>
            <a:r>
              <a:rPr lang="en-US" b="true" sz="229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Split used in this p</a:t>
            </a:r>
            <a:r>
              <a:rPr lang="en-US" b="true" sz="229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roject (hardware-limited)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1004446" y="7296075"/>
            <a:ext cx="9133996" cy="533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6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The full dataset exceeded 8 GB RAM / no GPU capacity → subset + b</a:t>
            </a:r>
            <a:r>
              <a:rPr lang="en-US" sz="18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atch processing.</a:t>
            </a:r>
          </a:p>
          <a:p>
            <a:pPr algn="just" marL="0" indent="0" lvl="1">
              <a:lnSpc>
                <a:spcPts val="216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2488857" y="-2071441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4669924">
            <a:off x="-2036163" y="4348223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1569369"/>
            <a:ext cx="9888859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Models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Under Comparison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MODELS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704850" y="3254076"/>
            <a:ext cx="4861401" cy="5509905"/>
            <a:chOff x="0" y="0"/>
            <a:chExt cx="1280369" cy="145116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280369" cy="1451168"/>
            </a:xfrm>
            <a:custGeom>
              <a:avLst/>
              <a:gdLst/>
              <a:ahLst/>
              <a:cxnLst/>
              <a:rect r="r" b="b" t="t" l="l"/>
              <a:pathLst>
                <a:path h="1451168" w="1280369">
                  <a:moveTo>
                    <a:pt x="63701" y="0"/>
                  </a:moveTo>
                  <a:lnTo>
                    <a:pt x="1216668" y="0"/>
                  </a:lnTo>
                  <a:cubicBezTo>
                    <a:pt x="1233562" y="0"/>
                    <a:pt x="1249765" y="6711"/>
                    <a:pt x="1261711" y="18658"/>
                  </a:cubicBezTo>
                  <a:cubicBezTo>
                    <a:pt x="1273658" y="30604"/>
                    <a:pt x="1280369" y="46807"/>
                    <a:pt x="1280369" y="63701"/>
                  </a:cubicBezTo>
                  <a:lnTo>
                    <a:pt x="1280369" y="1387467"/>
                  </a:lnTo>
                  <a:cubicBezTo>
                    <a:pt x="1280369" y="1404362"/>
                    <a:pt x="1273658" y="1420564"/>
                    <a:pt x="1261711" y="1432511"/>
                  </a:cubicBezTo>
                  <a:cubicBezTo>
                    <a:pt x="1249765" y="1444457"/>
                    <a:pt x="1233562" y="1451168"/>
                    <a:pt x="1216668" y="1451168"/>
                  </a:cubicBezTo>
                  <a:lnTo>
                    <a:pt x="63701" y="1451168"/>
                  </a:lnTo>
                  <a:cubicBezTo>
                    <a:pt x="46807" y="1451168"/>
                    <a:pt x="30604" y="1444457"/>
                    <a:pt x="18658" y="1432511"/>
                  </a:cubicBezTo>
                  <a:cubicBezTo>
                    <a:pt x="6711" y="1420564"/>
                    <a:pt x="0" y="1404362"/>
                    <a:pt x="0" y="1387467"/>
                  </a:cubicBezTo>
                  <a:lnTo>
                    <a:pt x="0" y="63701"/>
                  </a:lnTo>
                  <a:cubicBezTo>
                    <a:pt x="0" y="46807"/>
                    <a:pt x="6711" y="30604"/>
                    <a:pt x="18658" y="18658"/>
                  </a:cubicBezTo>
                  <a:cubicBezTo>
                    <a:pt x="30604" y="6711"/>
                    <a:pt x="46807" y="0"/>
                    <a:pt x="6370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280369" cy="14987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2308298" y="3818728"/>
            <a:ext cx="1834567" cy="342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760"/>
              </a:lnSpc>
              <a:spcBef>
                <a:spcPct val="0"/>
              </a:spcBef>
            </a:pPr>
            <a:r>
              <a:rPr lang="en-US" b="true" sz="23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YOLOv8-seg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80897" y="6359889"/>
            <a:ext cx="3709307" cy="1559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43"/>
              </a:lnSpc>
            </a:pPr>
            <a:r>
              <a:rPr lang="en-US" sz="159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Me</a:t>
            </a: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mory required</a:t>
            </a:r>
          </a:p>
          <a:p>
            <a:pPr algn="ctr">
              <a:lnSpc>
                <a:spcPts val="2543"/>
              </a:lnSpc>
            </a:pPr>
            <a:r>
              <a:rPr lang="en-US" b="true" sz="159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4–6 GB RAM</a:t>
            </a:r>
          </a:p>
          <a:p>
            <a:pPr algn="ctr">
              <a:lnSpc>
                <a:spcPts val="2543"/>
              </a:lnSpc>
            </a:pP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Trained on CPU</a:t>
            </a:r>
          </a:p>
          <a:p>
            <a:pPr algn="ctr">
              <a:lnSpc>
                <a:spcPts val="2543"/>
              </a:lnSpc>
            </a:pP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(this project)</a:t>
            </a:r>
          </a:p>
          <a:p>
            <a:pPr algn="ctr" marL="0" indent="0" lvl="1">
              <a:lnSpc>
                <a:spcPts val="2543"/>
              </a:lnSpc>
            </a:pPr>
          </a:p>
        </p:txBody>
      </p:sp>
      <p:grpSp>
        <p:nvGrpSpPr>
          <p:cNvPr name="Group 12" id="12"/>
          <p:cNvGrpSpPr/>
          <p:nvPr/>
        </p:nvGrpSpPr>
        <p:grpSpPr>
          <a:xfrm rot="0">
            <a:off x="12397899" y="3254076"/>
            <a:ext cx="4861401" cy="5509905"/>
            <a:chOff x="0" y="0"/>
            <a:chExt cx="1280369" cy="1451168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280369" cy="1451168"/>
            </a:xfrm>
            <a:custGeom>
              <a:avLst/>
              <a:gdLst/>
              <a:ahLst/>
              <a:cxnLst/>
              <a:rect r="r" b="b" t="t" l="l"/>
              <a:pathLst>
                <a:path h="1451168" w="1280369">
                  <a:moveTo>
                    <a:pt x="63701" y="0"/>
                  </a:moveTo>
                  <a:lnTo>
                    <a:pt x="1216668" y="0"/>
                  </a:lnTo>
                  <a:cubicBezTo>
                    <a:pt x="1233562" y="0"/>
                    <a:pt x="1249765" y="6711"/>
                    <a:pt x="1261711" y="18658"/>
                  </a:cubicBezTo>
                  <a:cubicBezTo>
                    <a:pt x="1273658" y="30604"/>
                    <a:pt x="1280369" y="46807"/>
                    <a:pt x="1280369" y="63701"/>
                  </a:cubicBezTo>
                  <a:lnTo>
                    <a:pt x="1280369" y="1387467"/>
                  </a:lnTo>
                  <a:cubicBezTo>
                    <a:pt x="1280369" y="1404362"/>
                    <a:pt x="1273658" y="1420564"/>
                    <a:pt x="1261711" y="1432511"/>
                  </a:cubicBezTo>
                  <a:cubicBezTo>
                    <a:pt x="1249765" y="1444457"/>
                    <a:pt x="1233562" y="1451168"/>
                    <a:pt x="1216668" y="1451168"/>
                  </a:cubicBezTo>
                  <a:lnTo>
                    <a:pt x="63701" y="1451168"/>
                  </a:lnTo>
                  <a:cubicBezTo>
                    <a:pt x="46807" y="1451168"/>
                    <a:pt x="30604" y="1444457"/>
                    <a:pt x="18658" y="1432511"/>
                  </a:cubicBezTo>
                  <a:cubicBezTo>
                    <a:pt x="6711" y="1420564"/>
                    <a:pt x="0" y="1404362"/>
                    <a:pt x="0" y="1387467"/>
                  </a:cubicBezTo>
                  <a:lnTo>
                    <a:pt x="0" y="63701"/>
                  </a:lnTo>
                  <a:cubicBezTo>
                    <a:pt x="0" y="46807"/>
                    <a:pt x="6711" y="30604"/>
                    <a:pt x="18658" y="18658"/>
                  </a:cubicBezTo>
                  <a:cubicBezTo>
                    <a:pt x="30604" y="6711"/>
                    <a:pt x="46807" y="0"/>
                    <a:pt x="6370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47625"/>
              <a:ext cx="1280369" cy="14987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6553993" y="3254076"/>
            <a:ext cx="4861401" cy="5509905"/>
            <a:chOff x="0" y="0"/>
            <a:chExt cx="1280369" cy="1451168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280369" cy="1451168"/>
            </a:xfrm>
            <a:custGeom>
              <a:avLst/>
              <a:gdLst/>
              <a:ahLst/>
              <a:cxnLst/>
              <a:rect r="r" b="b" t="t" l="l"/>
              <a:pathLst>
                <a:path h="1451168" w="1280369">
                  <a:moveTo>
                    <a:pt x="63701" y="0"/>
                  </a:moveTo>
                  <a:lnTo>
                    <a:pt x="1216668" y="0"/>
                  </a:lnTo>
                  <a:cubicBezTo>
                    <a:pt x="1233562" y="0"/>
                    <a:pt x="1249765" y="6711"/>
                    <a:pt x="1261711" y="18658"/>
                  </a:cubicBezTo>
                  <a:cubicBezTo>
                    <a:pt x="1273658" y="30604"/>
                    <a:pt x="1280369" y="46807"/>
                    <a:pt x="1280369" y="63701"/>
                  </a:cubicBezTo>
                  <a:lnTo>
                    <a:pt x="1280369" y="1387467"/>
                  </a:lnTo>
                  <a:cubicBezTo>
                    <a:pt x="1280369" y="1404362"/>
                    <a:pt x="1273658" y="1420564"/>
                    <a:pt x="1261711" y="1432511"/>
                  </a:cubicBezTo>
                  <a:cubicBezTo>
                    <a:pt x="1249765" y="1444457"/>
                    <a:pt x="1233562" y="1451168"/>
                    <a:pt x="1216668" y="1451168"/>
                  </a:cubicBezTo>
                  <a:lnTo>
                    <a:pt x="63701" y="1451168"/>
                  </a:lnTo>
                  <a:cubicBezTo>
                    <a:pt x="46807" y="1451168"/>
                    <a:pt x="30604" y="1444457"/>
                    <a:pt x="18658" y="1432511"/>
                  </a:cubicBezTo>
                  <a:cubicBezTo>
                    <a:pt x="6711" y="1420564"/>
                    <a:pt x="0" y="1404362"/>
                    <a:pt x="0" y="1387467"/>
                  </a:cubicBezTo>
                  <a:lnTo>
                    <a:pt x="0" y="63701"/>
                  </a:lnTo>
                  <a:cubicBezTo>
                    <a:pt x="0" y="46807"/>
                    <a:pt x="6711" y="30604"/>
                    <a:pt x="18658" y="18658"/>
                  </a:cubicBezTo>
                  <a:cubicBezTo>
                    <a:pt x="30604" y="6711"/>
                    <a:pt x="46807" y="0"/>
                    <a:pt x="63701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47625"/>
              <a:ext cx="1280369" cy="14987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8022625" y="3818728"/>
            <a:ext cx="2095397" cy="342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760"/>
              </a:lnSpc>
              <a:spcBef>
                <a:spcPct val="0"/>
              </a:spcBef>
            </a:pPr>
            <a:r>
              <a:rPr lang="en-US" b="true" sz="23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SegFormer-B5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3186689" y="3818728"/>
            <a:ext cx="3455082" cy="342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760"/>
              </a:lnSpc>
              <a:spcBef>
                <a:spcPct val="0"/>
              </a:spcBef>
            </a:pPr>
            <a:r>
              <a:rPr lang="en-US" b="true" sz="23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Mask2Former + DINOv3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2398842" y="5010150"/>
            <a:ext cx="1473417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CNN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8407291" y="5010150"/>
            <a:ext cx="1473417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Transformer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4177521" y="5010150"/>
            <a:ext cx="1473417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160"/>
              </a:lnSpc>
              <a:spcBef>
                <a:spcPct val="0"/>
              </a:spcBef>
            </a:pPr>
            <a:r>
              <a:rPr lang="en-US" b="true" sz="18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Transformer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7215670" y="6359889"/>
            <a:ext cx="3709307" cy="12447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43"/>
              </a:lnSpc>
            </a:pPr>
            <a:r>
              <a:rPr lang="en-US" sz="159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Me</a:t>
            </a: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mory required</a:t>
            </a:r>
          </a:p>
          <a:p>
            <a:pPr algn="ctr">
              <a:lnSpc>
                <a:spcPts val="2543"/>
              </a:lnSpc>
            </a:pPr>
            <a:r>
              <a:rPr lang="en-US" b="true" sz="159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16+ GB GPU</a:t>
            </a:r>
          </a:p>
          <a:p>
            <a:pPr algn="ctr">
              <a:lnSpc>
                <a:spcPts val="2543"/>
              </a:lnSpc>
            </a:pP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NTIRE 2026</a:t>
            </a:r>
          </a:p>
          <a:p>
            <a:pPr algn="ctr" marL="0" indent="0" lvl="1">
              <a:lnSpc>
                <a:spcPts val="2543"/>
              </a:lnSpc>
            </a:pP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AIM lineage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2973946" y="6359889"/>
            <a:ext cx="3709307" cy="1559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43"/>
              </a:lnSpc>
            </a:pPr>
            <a:r>
              <a:rPr lang="en-US" sz="159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Me</a:t>
            </a: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mory required</a:t>
            </a:r>
          </a:p>
          <a:p>
            <a:pPr algn="ctr">
              <a:lnSpc>
                <a:spcPts val="2543"/>
              </a:lnSpc>
            </a:pPr>
            <a:r>
              <a:rPr lang="en-US" b="true" sz="159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24+ GB GPU</a:t>
            </a:r>
          </a:p>
          <a:p>
            <a:pPr algn="ctr">
              <a:lnSpc>
                <a:spcPts val="2543"/>
              </a:lnSpc>
            </a:pP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NTIRE 2026</a:t>
            </a:r>
          </a:p>
          <a:p>
            <a:pPr algn="ctr">
              <a:lnSpc>
                <a:spcPts val="2543"/>
              </a:lnSpc>
            </a:pP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Best F1</a:t>
            </a:r>
          </a:p>
          <a:p>
            <a:pPr algn="ctr" marL="0" indent="0" lvl="1">
              <a:lnSpc>
                <a:spcPts val="2543"/>
              </a:lnSpc>
            </a:pPr>
          </a:p>
        </p:txBody>
      </p:sp>
      <p:sp>
        <p:nvSpPr>
          <p:cNvPr name="TextBox 25" id="25"/>
          <p:cNvSpPr txBox="true"/>
          <p:nvPr/>
        </p:nvSpPr>
        <p:spPr>
          <a:xfrm rot="0">
            <a:off x="2794109" y="8956548"/>
            <a:ext cx="14173200" cy="3017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543"/>
              </a:lnSpc>
            </a:pPr>
            <a:r>
              <a:rPr lang="en-US" sz="159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Transf</a:t>
            </a:r>
            <a:r>
              <a:rPr lang="en-US" sz="159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ormer scores from published NTIRE 2026 results (linked to AIM 2025 RipSeg / RipVIS).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6032610" y="-3635949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AutoShape 4" id="4"/>
          <p:cNvSpPr/>
          <p:nvPr/>
        </p:nvSpPr>
        <p:spPr>
          <a:xfrm>
            <a:off x="3101443" y="3090831"/>
            <a:ext cx="13281674" cy="0"/>
          </a:xfrm>
          <a:prstGeom prst="line">
            <a:avLst/>
          </a:prstGeom>
          <a:ln cap="flat" w="38100">
            <a:solidFill>
              <a:srgbClr val="C2CDFF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1480206" y="2564935"/>
            <a:ext cx="2386481" cy="922448"/>
            <a:chOff x="0" y="0"/>
            <a:chExt cx="726897" cy="28096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26897" cy="280968"/>
            </a:xfrm>
            <a:custGeom>
              <a:avLst/>
              <a:gdLst/>
              <a:ahLst/>
              <a:cxnLst/>
              <a:rect r="r" b="b" t="t" l="l"/>
              <a:pathLst>
                <a:path h="280968" w="726897">
                  <a:moveTo>
                    <a:pt x="77858" y="0"/>
                  </a:moveTo>
                  <a:lnTo>
                    <a:pt x="649039" y="0"/>
                  </a:lnTo>
                  <a:cubicBezTo>
                    <a:pt x="692039" y="0"/>
                    <a:pt x="726897" y="34858"/>
                    <a:pt x="726897" y="77858"/>
                  </a:cubicBezTo>
                  <a:lnTo>
                    <a:pt x="726897" y="203110"/>
                  </a:lnTo>
                  <a:cubicBezTo>
                    <a:pt x="726897" y="246110"/>
                    <a:pt x="692039" y="280968"/>
                    <a:pt x="649039" y="280968"/>
                  </a:cubicBezTo>
                  <a:lnTo>
                    <a:pt x="77858" y="280968"/>
                  </a:lnTo>
                  <a:cubicBezTo>
                    <a:pt x="34858" y="280968"/>
                    <a:pt x="0" y="246110"/>
                    <a:pt x="0" y="203110"/>
                  </a:cubicBezTo>
                  <a:lnTo>
                    <a:pt x="0" y="77858"/>
                  </a:lnTo>
                  <a:cubicBezTo>
                    <a:pt x="0" y="34858"/>
                    <a:pt x="34858" y="0"/>
                    <a:pt x="77858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726897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755982" y="2564935"/>
            <a:ext cx="2386481" cy="922448"/>
            <a:chOff x="0" y="0"/>
            <a:chExt cx="726897" cy="28096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26897" cy="280968"/>
            </a:xfrm>
            <a:custGeom>
              <a:avLst/>
              <a:gdLst/>
              <a:ahLst/>
              <a:cxnLst/>
              <a:rect r="r" b="b" t="t" l="l"/>
              <a:pathLst>
                <a:path h="280968" w="726897">
                  <a:moveTo>
                    <a:pt x="77858" y="0"/>
                  </a:moveTo>
                  <a:lnTo>
                    <a:pt x="649039" y="0"/>
                  </a:lnTo>
                  <a:cubicBezTo>
                    <a:pt x="692039" y="0"/>
                    <a:pt x="726897" y="34858"/>
                    <a:pt x="726897" y="77858"/>
                  </a:cubicBezTo>
                  <a:lnTo>
                    <a:pt x="726897" y="203110"/>
                  </a:lnTo>
                  <a:cubicBezTo>
                    <a:pt x="726897" y="246110"/>
                    <a:pt x="692039" y="280968"/>
                    <a:pt x="649039" y="280968"/>
                  </a:cubicBezTo>
                  <a:lnTo>
                    <a:pt x="77858" y="280968"/>
                  </a:lnTo>
                  <a:cubicBezTo>
                    <a:pt x="34858" y="280968"/>
                    <a:pt x="0" y="246110"/>
                    <a:pt x="0" y="203110"/>
                  </a:cubicBezTo>
                  <a:lnTo>
                    <a:pt x="0" y="77858"/>
                  </a:lnTo>
                  <a:cubicBezTo>
                    <a:pt x="0" y="34858"/>
                    <a:pt x="34858" y="0"/>
                    <a:pt x="77858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726897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038820" y="2564935"/>
            <a:ext cx="2386481" cy="922448"/>
            <a:chOff x="0" y="0"/>
            <a:chExt cx="726897" cy="28096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26897" cy="280968"/>
            </a:xfrm>
            <a:custGeom>
              <a:avLst/>
              <a:gdLst/>
              <a:ahLst/>
              <a:cxnLst/>
              <a:rect r="r" b="b" t="t" l="l"/>
              <a:pathLst>
                <a:path h="280968" w="726897">
                  <a:moveTo>
                    <a:pt x="77858" y="0"/>
                  </a:moveTo>
                  <a:lnTo>
                    <a:pt x="649039" y="0"/>
                  </a:lnTo>
                  <a:cubicBezTo>
                    <a:pt x="692039" y="0"/>
                    <a:pt x="726897" y="34858"/>
                    <a:pt x="726897" y="77858"/>
                  </a:cubicBezTo>
                  <a:lnTo>
                    <a:pt x="726897" y="203110"/>
                  </a:lnTo>
                  <a:cubicBezTo>
                    <a:pt x="726897" y="246110"/>
                    <a:pt x="692039" y="280968"/>
                    <a:pt x="649039" y="280968"/>
                  </a:cubicBezTo>
                  <a:lnTo>
                    <a:pt x="77858" y="280968"/>
                  </a:lnTo>
                  <a:cubicBezTo>
                    <a:pt x="34858" y="280968"/>
                    <a:pt x="0" y="246110"/>
                    <a:pt x="0" y="203110"/>
                  </a:cubicBezTo>
                  <a:lnTo>
                    <a:pt x="0" y="77858"/>
                  </a:lnTo>
                  <a:cubicBezTo>
                    <a:pt x="0" y="34858"/>
                    <a:pt x="34858" y="0"/>
                    <a:pt x="77858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726897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1510915" y="2564935"/>
            <a:ext cx="2386481" cy="922448"/>
            <a:chOff x="0" y="0"/>
            <a:chExt cx="726897" cy="28096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726897" cy="280968"/>
            </a:xfrm>
            <a:custGeom>
              <a:avLst/>
              <a:gdLst/>
              <a:ahLst/>
              <a:cxnLst/>
              <a:rect r="r" b="b" t="t" l="l"/>
              <a:pathLst>
                <a:path h="280968" w="726897">
                  <a:moveTo>
                    <a:pt x="77858" y="0"/>
                  </a:moveTo>
                  <a:lnTo>
                    <a:pt x="649039" y="0"/>
                  </a:lnTo>
                  <a:cubicBezTo>
                    <a:pt x="692039" y="0"/>
                    <a:pt x="726897" y="34858"/>
                    <a:pt x="726897" y="77858"/>
                  </a:cubicBezTo>
                  <a:lnTo>
                    <a:pt x="726897" y="203110"/>
                  </a:lnTo>
                  <a:cubicBezTo>
                    <a:pt x="726897" y="246110"/>
                    <a:pt x="692039" y="280968"/>
                    <a:pt x="649039" y="280968"/>
                  </a:cubicBezTo>
                  <a:lnTo>
                    <a:pt x="77858" y="280968"/>
                  </a:lnTo>
                  <a:cubicBezTo>
                    <a:pt x="34858" y="280968"/>
                    <a:pt x="0" y="246110"/>
                    <a:pt x="0" y="203110"/>
                  </a:cubicBezTo>
                  <a:lnTo>
                    <a:pt x="0" y="77858"/>
                  </a:lnTo>
                  <a:cubicBezTo>
                    <a:pt x="0" y="34858"/>
                    <a:pt x="34858" y="0"/>
                    <a:pt x="77858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726897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4793753" y="2564935"/>
            <a:ext cx="2386481" cy="922448"/>
            <a:chOff x="0" y="0"/>
            <a:chExt cx="726897" cy="280968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726897" cy="280968"/>
            </a:xfrm>
            <a:custGeom>
              <a:avLst/>
              <a:gdLst/>
              <a:ahLst/>
              <a:cxnLst/>
              <a:rect r="r" b="b" t="t" l="l"/>
              <a:pathLst>
                <a:path h="280968" w="726897">
                  <a:moveTo>
                    <a:pt x="77858" y="0"/>
                  </a:moveTo>
                  <a:lnTo>
                    <a:pt x="649039" y="0"/>
                  </a:lnTo>
                  <a:cubicBezTo>
                    <a:pt x="692039" y="0"/>
                    <a:pt x="726897" y="34858"/>
                    <a:pt x="726897" y="77858"/>
                  </a:cubicBezTo>
                  <a:lnTo>
                    <a:pt x="726897" y="203110"/>
                  </a:lnTo>
                  <a:cubicBezTo>
                    <a:pt x="726897" y="246110"/>
                    <a:pt x="692039" y="280968"/>
                    <a:pt x="649039" y="280968"/>
                  </a:cubicBezTo>
                  <a:lnTo>
                    <a:pt x="77858" y="280968"/>
                  </a:lnTo>
                  <a:cubicBezTo>
                    <a:pt x="34858" y="280968"/>
                    <a:pt x="0" y="246110"/>
                    <a:pt x="0" y="203110"/>
                  </a:cubicBezTo>
                  <a:lnTo>
                    <a:pt x="0" y="77858"/>
                  </a:lnTo>
                  <a:cubicBezTo>
                    <a:pt x="0" y="34858"/>
                    <a:pt x="34858" y="0"/>
                    <a:pt x="77858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-47625"/>
              <a:ext cx="726897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609600" y="5710092"/>
            <a:ext cx="17032419" cy="1408841"/>
            <a:chOff x="0" y="0"/>
            <a:chExt cx="4485905" cy="371053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4485904" cy="371053"/>
            </a:xfrm>
            <a:custGeom>
              <a:avLst/>
              <a:gdLst/>
              <a:ahLst/>
              <a:cxnLst/>
              <a:rect r="r" b="b" t="t" l="l"/>
              <a:pathLst>
                <a:path h="371053" w="4485904">
                  <a:moveTo>
                    <a:pt x="18182" y="0"/>
                  </a:moveTo>
                  <a:lnTo>
                    <a:pt x="4467723" y="0"/>
                  </a:lnTo>
                  <a:cubicBezTo>
                    <a:pt x="4472545" y="0"/>
                    <a:pt x="4477169" y="1916"/>
                    <a:pt x="4480579" y="5325"/>
                  </a:cubicBezTo>
                  <a:cubicBezTo>
                    <a:pt x="4483989" y="8735"/>
                    <a:pt x="4485904" y="13360"/>
                    <a:pt x="4485904" y="18182"/>
                  </a:cubicBezTo>
                  <a:lnTo>
                    <a:pt x="4485904" y="352871"/>
                  </a:lnTo>
                  <a:cubicBezTo>
                    <a:pt x="4485904" y="362913"/>
                    <a:pt x="4477764" y="371053"/>
                    <a:pt x="4467723" y="371053"/>
                  </a:cubicBezTo>
                  <a:lnTo>
                    <a:pt x="18182" y="371053"/>
                  </a:lnTo>
                  <a:cubicBezTo>
                    <a:pt x="13360" y="371053"/>
                    <a:pt x="8735" y="369137"/>
                    <a:pt x="5325" y="365728"/>
                  </a:cubicBezTo>
                  <a:cubicBezTo>
                    <a:pt x="1916" y="362318"/>
                    <a:pt x="0" y="357693"/>
                    <a:pt x="0" y="352871"/>
                  </a:cubicBezTo>
                  <a:lnTo>
                    <a:pt x="0" y="18182"/>
                  </a:lnTo>
                  <a:cubicBezTo>
                    <a:pt x="0" y="13360"/>
                    <a:pt x="1916" y="8735"/>
                    <a:pt x="5325" y="5325"/>
                  </a:cubicBezTo>
                  <a:cubicBezTo>
                    <a:pt x="8735" y="1916"/>
                    <a:pt x="13360" y="0"/>
                    <a:pt x="18182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47625"/>
              <a:ext cx="4485905" cy="41867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23" id="23"/>
          <p:cNvSpPr/>
          <p:nvPr/>
        </p:nvSpPr>
        <p:spPr>
          <a:xfrm flipH="false" flipV="false" rot="0">
            <a:off x="2553288" y="7414208"/>
            <a:ext cx="13084230" cy="2338806"/>
          </a:xfrm>
          <a:custGeom>
            <a:avLst/>
            <a:gdLst/>
            <a:ahLst/>
            <a:cxnLst/>
            <a:rect r="r" b="b" t="t" l="l"/>
            <a:pathLst>
              <a:path h="2338806" w="13084230">
                <a:moveTo>
                  <a:pt x="0" y="0"/>
                </a:moveTo>
                <a:lnTo>
                  <a:pt x="13084230" y="0"/>
                </a:lnTo>
                <a:lnTo>
                  <a:pt x="13084230" y="2338806"/>
                </a:lnTo>
                <a:lnTo>
                  <a:pt x="0" y="233880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24" id="24"/>
          <p:cNvSpPr txBox="true"/>
          <p:nvPr/>
        </p:nvSpPr>
        <p:spPr>
          <a:xfrm rot="0">
            <a:off x="1028700" y="1288475"/>
            <a:ext cx="9888859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Res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earch Design &amp; Pipeline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028700" y="316926"/>
            <a:ext cx="2006175" cy="619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sz="2000" spc="-112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METHODOLOGY</a:t>
            </a:r>
          </a:p>
          <a:p>
            <a:pPr algn="l">
              <a:lnSpc>
                <a:spcPts val="2400"/>
              </a:lnSpc>
            </a:pPr>
          </a:p>
        </p:txBody>
      </p:sp>
      <p:sp>
        <p:nvSpPr>
          <p:cNvPr name="TextBox 26" id="26"/>
          <p:cNvSpPr txBox="true"/>
          <p:nvPr/>
        </p:nvSpPr>
        <p:spPr>
          <a:xfrm rot="0">
            <a:off x="2259679" y="2865406"/>
            <a:ext cx="827535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01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5535455" y="2865406"/>
            <a:ext cx="906321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02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8818293" y="2865406"/>
            <a:ext cx="1016824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03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2290388" y="2865406"/>
            <a:ext cx="1037320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04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5573226" y="2865406"/>
            <a:ext cx="1073812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05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419616" y="3792183"/>
            <a:ext cx="2434129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Data prep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5348123" y="3792183"/>
            <a:ext cx="1131204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Split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7919550" y="3792183"/>
            <a:ext cx="2814310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Train YOLO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1728487" y="3792183"/>
            <a:ext cx="2161122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Evaluate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4960964" y="3792183"/>
            <a:ext cx="2298336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Compare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419616" y="4484543"/>
            <a:ext cx="2447070" cy="1054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Fix corrupt files; bypass broken JSON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4648200" y="4484543"/>
            <a:ext cx="2494263" cy="7016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50 / 10 / 40 train–val–test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8038820" y="4333731"/>
            <a:ext cx="2386481" cy="7016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64</a:t>
            </a:r>
            <a:r>
              <a:rPr lang="en-US" sz="2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0 px, batch 8, AdamW, 30 epochs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1539905" y="4333731"/>
            <a:ext cx="2357491" cy="7016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Custom</a:t>
            </a:r>
            <a:r>
              <a:rPr lang="en-US" sz="2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 TP/FP/FN → F1 &amp; F2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4655532" y="4405597"/>
            <a:ext cx="2524702" cy="7016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vs AIM</a:t>
            </a:r>
            <a:r>
              <a:rPr lang="en-US" sz="2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 / NTIRE published scores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395610" y="6423608"/>
            <a:ext cx="15399587" cy="69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Lifeguards are importan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t, but they are human. They get tired and cannot watch everyone at once. Cameras and AI can watch the beach all day and warn people when a rip appears — but only if the AI is good enough.</a:t>
            </a:r>
          </a:p>
          <a:p>
            <a:pPr algn="just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42" id="42"/>
          <p:cNvSpPr txBox="true"/>
          <p:nvPr/>
        </p:nvSpPr>
        <p:spPr>
          <a:xfrm rot="0">
            <a:off x="1395610" y="5805699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Why AI?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018454" y="-19164671"/>
            <a:ext cx="20324907" cy="20324907"/>
          </a:xfrm>
          <a:custGeom>
            <a:avLst/>
            <a:gdLst/>
            <a:ahLst/>
            <a:cxnLst/>
            <a:rect r="r" b="b" t="t" l="l"/>
            <a:pathLst>
              <a:path h="20324907" w="20324907">
                <a:moveTo>
                  <a:pt x="0" y="0"/>
                </a:moveTo>
                <a:lnTo>
                  <a:pt x="20324908" y="0"/>
                </a:lnTo>
                <a:lnTo>
                  <a:pt x="20324908" y="20324907"/>
                </a:lnTo>
                <a:lnTo>
                  <a:pt x="0" y="203249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8175048">
            <a:off x="13955241" y="7159173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019175" y="2017486"/>
            <a:ext cx="9410308" cy="1511644"/>
            <a:chOff x="0" y="0"/>
            <a:chExt cx="3921367" cy="629917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3921368" cy="629917"/>
            </a:xfrm>
            <a:custGeom>
              <a:avLst/>
              <a:gdLst/>
              <a:ahLst/>
              <a:cxnLst/>
              <a:rect r="r" b="b" t="t" l="l"/>
              <a:pathLst>
                <a:path h="629917" w="3921368">
                  <a:moveTo>
                    <a:pt x="32908" y="0"/>
                  </a:moveTo>
                  <a:lnTo>
                    <a:pt x="3888460" y="0"/>
                  </a:lnTo>
                  <a:cubicBezTo>
                    <a:pt x="3906634" y="0"/>
                    <a:pt x="3921368" y="14734"/>
                    <a:pt x="3921368" y="32908"/>
                  </a:cubicBezTo>
                  <a:lnTo>
                    <a:pt x="3921368" y="597009"/>
                  </a:lnTo>
                  <a:cubicBezTo>
                    <a:pt x="3921368" y="615183"/>
                    <a:pt x="3906634" y="629917"/>
                    <a:pt x="3888460" y="629917"/>
                  </a:cubicBezTo>
                  <a:lnTo>
                    <a:pt x="32908" y="629917"/>
                  </a:lnTo>
                  <a:cubicBezTo>
                    <a:pt x="14734" y="629917"/>
                    <a:pt x="0" y="615183"/>
                    <a:pt x="0" y="597009"/>
                  </a:cubicBezTo>
                  <a:lnTo>
                    <a:pt x="0" y="32908"/>
                  </a:lnTo>
                  <a:cubicBezTo>
                    <a:pt x="0" y="14734"/>
                    <a:pt x="14734" y="0"/>
                    <a:pt x="32908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3921367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8298135" y="2356519"/>
            <a:ext cx="2131348" cy="1172611"/>
            <a:chOff x="0" y="0"/>
            <a:chExt cx="1015680" cy="558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015680" cy="558800"/>
            </a:xfrm>
            <a:custGeom>
              <a:avLst/>
              <a:gdLst/>
              <a:ahLst/>
              <a:cxnLst/>
              <a:rect r="r" b="b" t="t" l="l"/>
              <a:pathLst>
                <a:path h="558800" w="1015680">
                  <a:moveTo>
                    <a:pt x="0" y="558800"/>
                  </a:moveTo>
                  <a:cubicBezTo>
                    <a:pt x="0" y="411634"/>
                    <a:pt x="108341" y="267731"/>
                    <a:pt x="297486" y="163669"/>
                  </a:cubicBezTo>
                  <a:cubicBezTo>
                    <a:pt x="486631" y="59606"/>
                    <a:pt x="748189" y="0"/>
                    <a:pt x="1015680" y="0"/>
                  </a:cubicBezTo>
                  <a:lnTo>
                    <a:pt x="1015680" y="458909"/>
                  </a:lnTo>
                  <a:cubicBezTo>
                    <a:pt x="1015680" y="485402"/>
                    <a:pt x="1005156" y="510809"/>
                    <a:pt x="986422" y="529543"/>
                  </a:cubicBezTo>
                  <a:cubicBezTo>
                    <a:pt x="967689" y="548276"/>
                    <a:pt x="942281" y="558800"/>
                    <a:pt x="915789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300087" y="117475"/>
              <a:ext cx="715593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019175" y="3964138"/>
            <a:ext cx="9410308" cy="1511644"/>
            <a:chOff x="0" y="0"/>
            <a:chExt cx="3921367" cy="629917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3921368" cy="629917"/>
            </a:xfrm>
            <a:custGeom>
              <a:avLst/>
              <a:gdLst/>
              <a:ahLst/>
              <a:cxnLst/>
              <a:rect r="r" b="b" t="t" l="l"/>
              <a:pathLst>
                <a:path h="629917" w="3921368">
                  <a:moveTo>
                    <a:pt x="32908" y="0"/>
                  </a:moveTo>
                  <a:lnTo>
                    <a:pt x="3888460" y="0"/>
                  </a:lnTo>
                  <a:cubicBezTo>
                    <a:pt x="3906634" y="0"/>
                    <a:pt x="3921368" y="14734"/>
                    <a:pt x="3921368" y="32908"/>
                  </a:cubicBezTo>
                  <a:lnTo>
                    <a:pt x="3921368" y="597009"/>
                  </a:lnTo>
                  <a:cubicBezTo>
                    <a:pt x="3921368" y="615183"/>
                    <a:pt x="3906634" y="629917"/>
                    <a:pt x="3888460" y="629917"/>
                  </a:cubicBezTo>
                  <a:lnTo>
                    <a:pt x="32908" y="629917"/>
                  </a:lnTo>
                  <a:cubicBezTo>
                    <a:pt x="14734" y="629917"/>
                    <a:pt x="0" y="615183"/>
                    <a:pt x="0" y="597009"/>
                  </a:cubicBezTo>
                  <a:lnTo>
                    <a:pt x="0" y="32908"/>
                  </a:lnTo>
                  <a:cubicBezTo>
                    <a:pt x="0" y="14734"/>
                    <a:pt x="14734" y="0"/>
                    <a:pt x="32908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3921367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-5400000">
            <a:off x="8777504" y="3484769"/>
            <a:ext cx="1172611" cy="2131348"/>
            <a:chOff x="0" y="0"/>
            <a:chExt cx="558800" cy="101568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558800" cy="1015680"/>
            </a:xfrm>
            <a:custGeom>
              <a:avLst/>
              <a:gdLst/>
              <a:ahLst/>
              <a:cxnLst/>
              <a:rect r="r" b="b" t="t" l="l"/>
              <a:pathLst>
                <a:path h="1015680" w="558800">
                  <a:moveTo>
                    <a:pt x="0" y="1015680"/>
                  </a:moveTo>
                  <a:cubicBezTo>
                    <a:pt x="0" y="748189"/>
                    <a:pt x="59606" y="486631"/>
                    <a:pt x="163669" y="297486"/>
                  </a:cubicBezTo>
                  <a:cubicBezTo>
                    <a:pt x="267731" y="108341"/>
                    <a:pt x="411634" y="0"/>
                    <a:pt x="558800" y="0"/>
                  </a:cubicBezTo>
                  <a:lnTo>
                    <a:pt x="558800" y="834117"/>
                  </a:lnTo>
                  <a:cubicBezTo>
                    <a:pt x="558800" y="882270"/>
                    <a:pt x="539671" y="928452"/>
                    <a:pt x="505621" y="962501"/>
                  </a:cubicBezTo>
                  <a:cubicBezTo>
                    <a:pt x="471572" y="996551"/>
                    <a:pt x="425391" y="1015680"/>
                    <a:pt x="377237" y="1015680"/>
                  </a:cubicBezTo>
                  <a:lnTo>
                    <a:pt x="0" y="101568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165100" y="252462"/>
              <a:ext cx="393700" cy="763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029092" y="5914538"/>
            <a:ext cx="9410308" cy="1511644"/>
            <a:chOff x="0" y="0"/>
            <a:chExt cx="3921367" cy="629917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3921368" cy="629917"/>
            </a:xfrm>
            <a:custGeom>
              <a:avLst/>
              <a:gdLst/>
              <a:ahLst/>
              <a:cxnLst/>
              <a:rect r="r" b="b" t="t" l="l"/>
              <a:pathLst>
                <a:path h="629917" w="3921368">
                  <a:moveTo>
                    <a:pt x="32908" y="0"/>
                  </a:moveTo>
                  <a:lnTo>
                    <a:pt x="3888460" y="0"/>
                  </a:lnTo>
                  <a:cubicBezTo>
                    <a:pt x="3906634" y="0"/>
                    <a:pt x="3921368" y="14734"/>
                    <a:pt x="3921368" y="32908"/>
                  </a:cubicBezTo>
                  <a:lnTo>
                    <a:pt x="3921368" y="597009"/>
                  </a:lnTo>
                  <a:cubicBezTo>
                    <a:pt x="3921368" y="615183"/>
                    <a:pt x="3906634" y="629917"/>
                    <a:pt x="3888460" y="629917"/>
                  </a:cubicBezTo>
                  <a:lnTo>
                    <a:pt x="32908" y="629917"/>
                  </a:lnTo>
                  <a:cubicBezTo>
                    <a:pt x="14734" y="629917"/>
                    <a:pt x="0" y="615183"/>
                    <a:pt x="0" y="597009"/>
                  </a:cubicBezTo>
                  <a:lnTo>
                    <a:pt x="0" y="32908"/>
                  </a:lnTo>
                  <a:cubicBezTo>
                    <a:pt x="0" y="14734"/>
                    <a:pt x="14734" y="0"/>
                    <a:pt x="32908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3921367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029092" y="7864939"/>
            <a:ext cx="9410308" cy="1511644"/>
            <a:chOff x="0" y="0"/>
            <a:chExt cx="3921367" cy="629917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921368" cy="629917"/>
            </a:xfrm>
            <a:custGeom>
              <a:avLst/>
              <a:gdLst/>
              <a:ahLst/>
              <a:cxnLst/>
              <a:rect r="r" b="b" t="t" l="l"/>
              <a:pathLst>
                <a:path h="629917" w="3921368">
                  <a:moveTo>
                    <a:pt x="32908" y="0"/>
                  </a:moveTo>
                  <a:lnTo>
                    <a:pt x="3888460" y="0"/>
                  </a:lnTo>
                  <a:cubicBezTo>
                    <a:pt x="3906634" y="0"/>
                    <a:pt x="3921368" y="14734"/>
                    <a:pt x="3921368" y="32908"/>
                  </a:cubicBezTo>
                  <a:lnTo>
                    <a:pt x="3921368" y="597009"/>
                  </a:lnTo>
                  <a:cubicBezTo>
                    <a:pt x="3921368" y="615183"/>
                    <a:pt x="3906634" y="629917"/>
                    <a:pt x="3888460" y="629917"/>
                  </a:cubicBezTo>
                  <a:lnTo>
                    <a:pt x="32908" y="629917"/>
                  </a:lnTo>
                  <a:cubicBezTo>
                    <a:pt x="14734" y="629917"/>
                    <a:pt x="0" y="615183"/>
                    <a:pt x="0" y="597009"/>
                  </a:cubicBezTo>
                  <a:lnTo>
                    <a:pt x="0" y="32908"/>
                  </a:lnTo>
                  <a:cubicBezTo>
                    <a:pt x="0" y="14734"/>
                    <a:pt x="14734" y="0"/>
                    <a:pt x="32908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3921367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-5400000">
            <a:off x="8787420" y="7385570"/>
            <a:ext cx="1172611" cy="2131348"/>
            <a:chOff x="0" y="0"/>
            <a:chExt cx="558800" cy="101568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558800" cy="1015680"/>
            </a:xfrm>
            <a:custGeom>
              <a:avLst/>
              <a:gdLst/>
              <a:ahLst/>
              <a:cxnLst/>
              <a:rect r="r" b="b" t="t" l="l"/>
              <a:pathLst>
                <a:path h="1015680" w="558800">
                  <a:moveTo>
                    <a:pt x="0" y="1015680"/>
                  </a:moveTo>
                  <a:cubicBezTo>
                    <a:pt x="0" y="748189"/>
                    <a:pt x="59606" y="486631"/>
                    <a:pt x="163669" y="297486"/>
                  </a:cubicBezTo>
                  <a:cubicBezTo>
                    <a:pt x="267731" y="108341"/>
                    <a:pt x="411634" y="0"/>
                    <a:pt x="558800" y="0"/>
                  </a:cubicBezTo>
                  <a:lnTo>
                    <a:pt x="558800" y="834117"/>
                  </a:lnTo>
                  <a:cubicBezTo>
                    <a:pt x="558800" y="882270"/>
                    <a:pt x="539671" y="928452"/>
                    <a:pt x="505621" y="962501"/>
                  </a:cubicBezTo>
                  <a:cubicBezTo>
                    <a:pt x="471572" y="996551"/>
                    <a:pt x="425391" y="1015680"/>
                    <a:pt x="377237" y="1015680"/>
                  </a:cubicBezTo>
                  <a:lnTo>
                    <a:pt x="0" y="101568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165100" y="252462"/>
              <a:ext cx="393700" cy="763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10858500" y="2017486"/>
            <a:ext cx="6388586" cy="7240814"/>
            <a:chOff x="0" y="0"/>
            <a:chExt cx="1280369" cy="1451168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280369" cy="1451168"/>
            </a:xfrm>
            <a:custGeom>
              <a:avLst/>
              <a:gdLst/>
              <a:ahLst/>
              <a:cxnLst/>
              <a:rect r="r" b="b" t="t" l="l"/>
              <a:pathLst>
                <a:path h="1451168" w="1280369">
                  <a:moveTo>
                    <a:pt x="48473" y="0"/>
                  </a:moveTo>
                  <a:lnTo>
                    <a:pt x="1231895" y="0"/>
                  </a:lnTo>
                  <a:cubicBezTo>
                    <a:pt x="1244751" y="0"/>
                    <a:pt x="1257081" y="5107"/>
                    <a:pt x="1266171" y="14198"/>
                  </a:cubicBezTo>
                  <a:cubicBezTo>
                    <a:pt x="1275262" y="23288"/>
                    <a:pt x="1280369" y="35617"/>
                    <a:pt x="1280369" y="48473"/>
                  </a:cubicBezTo>
                  <a:lnTo>
                    <a:pt x="1280369" y="1402695"/>
                  </a:lnTo>
                  <a:cubicBezTo>
                    <a:pt x="1280369" y="1415551"/>
                    <a:pt x="1275262" y="1427880"/>
                    <a:pt x="1266171" y="1436971"/>
                  </a:cubicBezTo>
                  <a:cubicBezTo>
                    <a:pt x="1257081" y="1446061"/>
                    <a:pt x="1244751" y="1451168"/>
                    <a:pt x="1231895" y="1451168"/>
                  </a:cubicBezTo>
                  <a:lnTo>
                    <a:pt x="48473" y="1451168"/>
                  </a:lnTo>
                  <a:cubicBezTo>
                    <a:pt x="35617" y="1451168"/>
                    <a:pt x="23288" y="1446061"/>
                    <a:pt x="14198" y="1436971"/>
                  </a:cubicBezTo>
                  <a:cubicBezTo>
                    <a:pt x="5107" y="1427880"/>
                    <a:pt x="0" y="1415551"/>
                    <a:pt x="0" y="1402695"/>
                  </a:cubicBezTo>
                  <a:lnTo>
                    <a:pt x="0" y="48473"/>
                  </a:lnTo>
                  <a:cubicBezTo>
                    <a:pt x="0" y="35617"/>
                    <a:pt x="5107" y="23288"/>
                    <a:pt x="14198" y="14198"/>
                  </a:cubicBezTo>
                  <a:cubicBezTo>
                    <a:pt x="23288" y="5107"/>
                    <a:pt x="35617" y="0"/>
                    <a:pt x="48473" y="0"/>
                  </a:cubicBezTo>
                  <a:close/>
                </a:path>
              </a:pathLst>
            </a:custGeom>
            <a:solidFill>
              <a:srgbClr val="C2CDFF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47625"/>
              <a:ext cx="1280369" cy="14987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28" id="28"/>
          <p:cNvSpPr/>
          <p:nvPr/>
        </p:nvSpPr>
        <p:spPr>
          <a:xfrm flipH="false" flipV="false" rot="0">
            <a:off x="13464684" y="2184752"/>
            <a:ext cx="1176218" cy="1176218"/>
          </a:xfrm>
          <a:custGeom>
            <a:avLst/>
            <a:gdLst/>
            <a:ahLst/>
            <a:cxnLst/>
            <a:rect r="r" b="b" t="t" l="l"/>
            <a:pathLst>
              <a:path h="1176218" w="1176218">
                <a:moveTo>
                  <a:pt x="0" y="0"/>
                </a:moveTo>
                <a:lnTo>
                  <a:pt x="1176218" y="0"/>
                </a:lnTo>
                <a:lnTo>
                  <a:pt x="1176218" y="1176218"/>
                </a:lnTo>
                <a:lnTo>
                  <a:pt x="0" y="117621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1028700" y="998641"/>
            <a:ext cx="9829800" cy="762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b="true" sz="5000" spc="-28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Hardware &amp; Data Obs</a:t>
            </a:r>
            <a:r>
              <a:rPr lang="en-US" b="true" sz="5000" spc="-28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tacles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528170" y="2363085"/>
            <a:ext cx="6175293" cy="2258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1778"/>
              </a:lnSpc>
              <a:spcBef>
                <a:spcPct val="0"/>
              </a:spcBef>
            </a:pPr>
            <a:r>
              <a:rPr lang="en-US" b="true" sz="1481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Cor</a:t>
            </a:r>
            <a:r>
              <a:rPr lang="en-US" b="true" sz="1481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rupted JSON annotations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549093" y="2579148"/>
            <a:ext cx="6429141" cy="432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69"/>
              </a:lnSpc>
            </a:pPr>
            <a:r>
              <a:rPr lang="en-US" sz="1264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Labels did not match the image names</a:t>
            </a:r>
            <a:r>
              <a:rPr lang="en-US" sz="1264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. The model learned from wrong answers.</a:t>
            </a:r>
          </a:p>
          <a:p>
            <a:pPr algn="just" marL="0" indent="0" lvl="1">
              <a:lnSpc>
                <a:spcPts val="1769"/>
              </a:lnSpc>
            </a:pPr>
          </a:p>
        </p:txBody>
      </p:sp>
      <p:sp>
        <p:nvSpPr>
          <p:cNvPr name="TextBox 32" id="32"/>
          <p:cNvSpPr txBox="true"/>
          <p:nvPr/>
        </p:nvSpPr>
        <p:spPr>
          <a:xfrm rot="0">
            <a:off x="1549093" y="4258944"/>
            <a:ext cx="6429141" cy="1926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1516"/>
              </a:lnSpc>
              <a:spcBef>
                <a:spcPct val="0"/>
              </a:spcBef>
            </a:pPr>
            <a:r>
              <a:rPr lang="en-US" b="true" sz="1264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0-byte</a:t>
            </a:r>
            <a:r>
              <a:rPr lang="en-US" b="true" sz="1264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&amp; broken files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549093" y="4525800"/>
            <a:ext cx="6749042" cy="432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69"/>
              </a:lnSpc>
            </a:pPr>
            <a:r>
              <a:rPr lang="en-US" sz="1264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Many</a:t>
            </a:r>
            <a:r>
              <a:rPr lang="en-US" sz="1264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empty or broken files. I wrote code to skip them so training could continue.</a:t>
            </a:r>
          </a:p>
          <a:p>
            <a:pPr algn="just" marL="0" indent="0" lvl="1">
              <a:lnSpc>
                <a:spcPts val="1769"/>
              </a:lnSpc>
            </a:pPr>
          </a:p>
        </p:txBody>
      </p:sp>
      <p:sp>
        <p:nvSpPr>
          <p:cNvPr name="TextBox 34" id="34"/>
          <p:cNvSpPr txBox="true"/>
          <p:nvPr/>
        </p:nvSpPr>
        <p:spPr>
          <a:xfrm rot="0">
            <a:off x="1028700" y="316926"/>
            <a:ext cx="3924300" cy="619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sz="2000" spc="-112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IMPLEMENTATION CHALLENGES</a:t>
            </a:r>
          </a:p>
          <a:p>
            <a:pPr algn="l">
              <a:lnSpc>
                <a:spcPts val="2400"/>
              </a:lnSpc>
            </a:pPr>
          </a:p>
        </p:txBody>
      </p:sp>
      <p:sp>
        <p:nvSpPr>
          <p:cNvPr name="TextBox 35" id="35"/>
          <p:cNvSpPr txBox="true"/>
          <p:nvPr/>
        </p:nvSpPr>
        <p:spPr>
          <a:xfrm rot="0">
            <a:off x="1559010" y="6209345"/>
            <a:ext cx="6429141" cy="1926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16"/>
              </a:lnSpc>
              <a:spcBef>
                <a:spcPct val="0"/>
              </a:spcBef>
            </a:pPr>
            <a:r>
              <a:rPr lang="en-US" b="true" sz="1264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System</a:t>
            </a:r>
            <a:r>
              <a:rPr lang="en-US" b="true" sz="1264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restarts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559010" y="6476200"/>
            <a:ext cx="6749042" cy="432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1769"/>
              </a:lnSpc>
            </a:pPr>
            <a:r>
              <a:rPr lang="en-US" sz="1264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The la</a:t>
            </a:r>
            <a:r>
              <a:rPr lang="en-US" sz="1264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ptop overheated and restarted. I had to process 10 images at a time and clear memory often.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559010" y="8159745"/>
            <a:ext cx="6429141" cy="1926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1516"/>
              </a:lnSpc>
              <a:spcBef>
                <a:spcPct val="0"/>
              </a:spcBef>
            </a:pPr>
            <a:r>
              <a:rPr lang="en-US" b="true" sz="1264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Reduc</a:t>
            </a:r>
            <a:r>
              <a:rPr lang="en-US" b="true" sz="1264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ed schedule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1559010" y="8426601"/>
            <a:ext cx="6749042" cy="2096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1769"/>
              </a:lnSpc>
            </a:pPr>
            <a:r>
              <a:rPr lang="en-US" sz="1264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Only</a:t>
            </a:r>
            <a:r>
              <a:rPr lang="en-US" sz="1264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30 epochs, fewer images, and almost no data augmentation.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2788496" y="3351445"/>
            <a:ext cx="275365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Hardware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3197182" y="4990533"/>
            <a:ext cx="1936284" cy="14114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38"/>
              </a:lnSpc>
            </a:pPr>
            <a:r>
              <a:rPr lang="en-US" sz="2365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8 GB RAM</a:t>
            </a:r>
          </a:p>
          <a:p>
            <a:pPr algn="ctr">
              <a:lnSpc>
                <a:spcPts val="2838"/>
              </a:lnSpc>
            </a:pPr>
            <a:r>
              <a:rPr lang="en-US" sz="2365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N</a:t>
            </a:r>
            <a:r>
              <a:rPr lang="en-US" sz="2365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o dedicated GPU</a:t>
            </a:r>
          </a:p>
          <a:p>
            <a:pPr algn="ctr" marL="0" indent="0" lvl="1">
              <a:lnSpc>
                <a:spcPts val="2838"/>
              </a:lnSpc>
              <a:spcBef>
                <a:spcPct val="0"/>
              </a:spcBef>
            </a:pPr>
            <a:r>
              <a:rPr lang="en-US" b="true" sz="2365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CPU only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1728040" y="7349982"/>
            <a:ext cx="4874568" cy="7981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43"/>
              </a:lnSpc>
            </a:pPr>
            <a:r>
              <a:rPr lang="en-US" sz="2102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Transf</a:t>
            </a:r>
            <a:r>
              <a:rPr lang="en-US" sz="2102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ormers need</a:t>
            </a:r>
          </a:p>
          <a:p>
            <a:pPr algn="ctr" marL="0" indent="0" lvl="1">
              <a:lnSpc>
                <a:spcPts val="3343"/>
              </a:lnSpc>
            </a:pPr>
            <a:r>
              <a:rPr lang="en-US" sz="2102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16</a:t>
            </a:r>
            <a:r>
              <a:rPr lang="en-US" sz="2102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–24</a:t>
            </a:r>
            <a:r>
              <a:rPr lang="en-US" sz="2102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GB GPU</a:t>
            </a:r>
            <a:r>
              <a:rPr lang="en-US" sz="2102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memory</a:t>
            </a:r>
          </a:p>
        </p:txBody>
      </p:sp>
      <p:grpSp>
        <p:nvGrpSpPr>
          <p:cNvPr name="Group 42" id="42"/>
          <p:cNvGrpSpPr/>
          <p:nvPr/>
        </p:nvGrpSpPr>
        <p:grpSpPr>
          <a:xfrm rot="0">
            <a:off x="8298135" y="5914538"/>
            <a:ext cx="2131348" cy="1172611"/>
            <a:chOff x="0" y="0"/>
            <a:chExt cx="1015680" cy="558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1015680" cy="558800"/>
            </a:xfrm>
            <a:custGeom>
              <a:avLst/>
              <a:gdLst/>
              <a:ahLst/>
              <a:cxnLst/>
              <a:rect r="r" b="b" t="t" l="l"/>
              <a:pathLst>
                <a:path h="558800" w="1015680">
                  <a:moveTo>
                    <a:pt x="0" y="558800"/>
                  </a:moveTo>
                  <a:cubicBezTo>
                    <a:pt x="0" y="411634"/>
                    <a:pt x="108341" y="267731"/>
                    <a:pt x="297486" y="163669"/>
                  </a:cubicBezTo>
                  <a:cubicBezTo>
                    <a:pt x="486631" y="59606"/>
                    <a:pt x="748189" y="0"/>
                    <a:pt x="1015680" y="0"/>
                  </a:cubicBezTo>
                  <a:lnTo>
                    <a:pt x="1015680" y="458909"/>
                  </a:lnTo>
                  <a:cubicBezTo>
                    <a:pt x="1015680" y="485402"/>
                    <a:pt x="1005156" y="510809"/>
                    <a:pt x="986422" y="529543"/>
                  </a:cubicBezTo>
                  <a:cubicBezTo>
                    <a:pt x="967689" y="548276"/>
                    <a:pt x="942281" y="558800"/>
                    <a:pt x="915789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300087" y="117475"/>
              <a:ext cx="715593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5345377" y="-2805274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013922" y="2394780"/>
            <a:ext cx="3002552" cy="1283277"/>
            <a:chOff x="0" y="0"/>
            <a:chExt cx="1380048" cy="58982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03138" y="0"/>
                  </a:moveTo>
                  <a:lnTo>
                    <a:pt x="1276910" y="0"/>
                  </a:lnTo>
                  <a:cubicBezTo>
                    <a:pt x="1304264" y="0"/>
                    <a:pt x="1330498" y="10866"/>
                    <a:pt x="1349840" y="30208"/>
                  </a:cubicBezTo>
                  <a:cubicBezTo>
                    <a:pt x="1369182" y="49550"/>
                    <a:pt x="1380048" y="75784"/>
                    <a:pt x="1380048" y="103138"/>
                  </a:cubicBezTo>
                  <a:lnTo>
                    <a:pt x="1380048" y="486688"/>
                  </a:lnTo>
                  <a:cubicBezTo>
                    <a:pt x="1380048" y="514042"/>
                    <a:pt x="1369182" y="540276"/>
                    <a:pt x="1349840" y="559618"/>
                  </a:cubicBezTo>
                  <a:cubicBezTo>
                    <a:pt x="1330498" y="578960"/>
                    <a:pt x="1304264" y="589826"/>
                    <a:pt x="1276910" y="589826"/>
                  </a:cubicBezTo>
                  <a:lnTo>
                    <a:pt x="103138" y="589826"/>
                  </a:lnTo>
                  <a:cubicBezTo>
                    <a:pt x="75784" y="589826"/>
                    <a:pt x="49550" y="578960"/>
                    <a:pt x="30208" y="559618"/>
                  </a:cubicBezTo>
                  <a:cubicBezTo>
                    <a:pt x="10866" y="540276"/>
                    <a:pt x="0" y="514042"/>
                    <a:pt x="0" y="486688"/>
                  </a:cubicBezTo>
                  <a:lnTo>
                    <a:pt x="0" y="103138"/>
                  </a:lnTo>
                  <a:cubicBezTo>
                    <a:pt x="0" y="75784"/>
                    <a:pt x="10866" y="49550"/>
                    <a:pt x="30208" y="30208"/>
                  </a:cubicBezTo>
                  <a:cubicBezTo>
                    <a:pt x="49550" y="10866"/>
                    <a:pt x="75784" y="0"/>
                    <a:pt x="103138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4652336" y="2394780"/>
            <a:ext cx="3002552" cy="1283277"/>
            <a:chOff x="0" y="0"/>
            <a:chExt cx="1380048" cy="589826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03138" y="0"/>
                  </a:moveTo>
                  <a:lnTo>
                    <a:pt x="1276910" y="0"/>
                  </a:lnTo>
                  <a:cubicBezTo>
                    <a:pt x="1304264" y="0"/>
                    <a:pt x="1330498" y="10866"/>
                    <a:pt x="1349840" y="30208"/>
                  </a:cubicBezTo>
                  <a:cubicBezTo>
                    <a:pt x="1369182" y="49550"/>
                    <a:pt x="1380048" y="75784"/>
                    <a:pt x="1380048" y="103138"/>
                  </a:cubicBezTo>
                  <a:lnTo>
                    <a:pt x="1380048" y="486688"/>
                  </a:lnTo>
                  <a:cubicBezTo>
                    <a:pt x="1380048" y="514042"/>
                    <a:pt x="1369182" y="540276"/>
                    <a:pt x="1349840" y="559618"/>
                  </a:cubicBezTo>
                  <a:cubicBezTo>
                    <a:pt x="1330498" y="578960"/>
                    <a:pt x="1304264" y="589826"/>
                    <a:pt x="1276910" y="589826"/>
                  </a:cubicBezTo>
                  <a:lnTo>
                    <a:pt x="103138" y="589826"/>
                  </a:lnTo>
                  <a:cubicBezTo>
                    <a:pt x="75784" y="589826"/>
                    <a:pt x="49550" y="578960"/>
                    <a:pt x="30208" y="559618"/>
                  </a:cubicBezTo>
                  <a:cubicBezTo>
                    <a:pt x="10866" y="540276"/>
                    <a:pt x="0" y="514042"/>
                    <a:pt x="0" y="486688"/>
                  </a:cubicBezTo>
                  <a:lnTo>
                    <a:pt x="0" y="103138"/>
                  </a:lnTo>
                  <a:cubicBezTo>
                    <a:pt x="0" y="75784"/>
                    <a:pt x="10866" y="49550"/>
                    <a:pt x="30208" y="30208"/>
                  </a:cubicBezTo>
                  <a:cubicBezTo>
                    <a:pt x="49550" y="10866"/>
                    <a:pt x="75784" y="0"/>
                    <a:pt x="103138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8286276" y="2394780"/>
            <a:ext cx="3002552" cy="1283277"/>
            <a:chOff x="0" y="0"/>
            <a:chExt cx="1380048" cy="58982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03138" y="0"/>
                  </a:moveTo>
                  <a:lnTo>
                    <a:pt x="1276910" y="0"/>
                  </a:lnTo>
                  <a:cubicBezTo>
                    <a:pt x="1304264" y="0"/>
                    <a:pt x="1330498" y="10866"/>
                    <a:pt x="1349840" y="30208"/>
                  </a:cubicBezTo>
                  <a:cubicBezTo>
                    <a:pt x="1369182" y="49550"/>
                    <a:pt x="1380048" y="75784"/>
                    <a:pt x="1380048" y="103138"/>
                  </a:cubicBezTo>
                  <a:lnTo>
                    <a:pt x="1380048" y="486688"/>
                  </a:lnTo>
                  <a:cubicBezTo>
                    <a:pt x="1380048" y="514042"/>
                    <a:pt x="1369182" y="540276"/>
                    <a:pt x="1349840" y="559618"/>
                  </a:cubicBezTo>
                  <a:cubicBezTo>
                    <a:pt x="1330498" y="578960"/>
                    <a:pt x="1304264" y="589826"/>
                    <a:pt x="1276910" y="589826"/>
                  </a:cubicBezTo>
                  <a:lnTo>
                    <a:pt x="103138" y="589826"/>
                  </a:lnTo>
                  <a:cubicBezTo>
                    <a:pt x="75784" y="589826"/>
                    <a:pt x="49550" y="578960"/>
                    <a:pt x="30208" y="559618"/>
                  </a:cubicBezTo>
                  <a:cubicBezTo>
                    <a:pt x="10866" y="540276"/>
                    <a:pt x="0" y="514042"/>
                    <a:pt x="0" y="486688"/>
                  </a:cubicBezTo>
                  <a:lnTo>
                    <a:pt x="0" y="103138"/>
                  </a:lnTo>
                  <a:cubicBezTo>
                    <a:pt x="0" y="75784"/>
                    <a:pt x="10866" y="49550"/>
                    <a:pt x="30208" y="30208"/>
                  </a:cubicBezTo>
                  <a:cubicBezTo>
                    <a:pt x="49550" y="10866"/>
                    <a:pt x="75784" y="0"/>
                    <a:pt x="103138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1920217" y="2394780"/>
            <a:ext cx="3002552" cy="1283277"/>
            <a:chOff x="0" y="0"/>
            <a:chExt cx="1380048" cy="589826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03138" y="0"/>
                  </a:moveTo>
                  <a:lnTo>
                    <a:pt x="1276910" y="0"/>
                  </a:lnTo>
                  <a:cubicBezTo>
                    <a:pt x="1304264" y="0"/>
                    <a:pt x="1330498" y="10866"/>
                    <a:pt x="1349840" y="30208"/>
                  </a:cubicBezTo>
                  <a:cubicBezTo>
                    <a:pt x="1369182" y="49550"/>
                    <a:pt x="1380048" y="75784"/>
                    <a:pt x="1380048" y="103138"/>
                  </a:cubicBezTo>
                  <a:lnTo>
                    <a:pt x="1380048" y="486688"/>
                  </a:lnTo>
                  <a:cubicBezTo>
                    <a:pt x="1380048" y="514042"/>
                    <a:pt x="1369182" y="540276"/>
                    <a:pt x="1349840" y="559618"/>
                  </a:cubicBezTo>
                  <a:cubicBezTo>
                    <a:pt x="1330498" y="578960"/>
                    <a:pt x="1304264" y="589826"/>
                    <a:pt x="1276910" y="589826"/>
                  </a:cubicBezTo>
                  <a:lnTo>
                    <a:pt x="103138" y="589826"/>
                  </a:lnTo>
                  <a:cubicBezTo>
                    <a:pt x="75784" y="589826"/>
                    <a:pt x="49550" y="578960"/>
                    <a:pt x="30208" y="559618"/>
                  </a:cubicBezTo>
                  <a:cubicBezTo>
                    <a:pt x="10866" y="540276"/>
                    <a:pt x="0" y="514042"/>
                    <a:pt x="0" y="486688"/>
                  </a:cubicBezTo>
                  <a:lnTo>
                    <a:pt x="0" y="103138"/>
                  </a:lnTo>
                  <a:cubicBezTo>
                    <a:pt x="0" y="75784"/>
                    <a:pt x="10866" y="49550"/>
                    <a:pt x="30208" y="30208"/>
                  </a:cubicBezTo>
                  <a:cubicBezTo>
                    <a:pt x="49550" y="10866"/>
                    <a:pt x="75784" y="0"/>
                    <a:pt x="103138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028700" y="4011431"/>
            <a:ext cx="3002552" cy="1283277"/>
            <a:chOff x="0" y="0"/>
            <a:chExt cx="1380048" cy="58982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03138" y="0"/>
                  </a:moveTo>
                  <a:lnTo>
                    <a:pt x="1276910" y="0"/>
                  </a:lnTo>
                  <a:cubicBezTo>
                    <a:pt x="1304264" y="0"/>
                    <a:pt x="1330498" y="10866"/>
                    <a:pt x="1349840" y="30208"/>
                  </a:cubicBezTo>
                  <a:cubicBezTo>
                    <a:pt x="1369182" y="49550"/>
                    <a:pt x="1380048" y="75784"/>
                    <a:pt x="1380048" y="103138"/>
                  </a:cubicBezTo>
                  <a:lnTo>
                    <a:pt x="1380048" y="486688"/>
                  </a:lnTo>
                  <a:cubicBezTo>
                    <a:pt x="1380048" y="514042"/>
                    <a:pt x="1369182" y="540276"/>
                    <a:pt x="1349840" y="559618"/>
                  </a:cubicBezTo>
                  <a:cubicBezTo>
                    <a:pt x="1330498" y="578960"/>
                    <a:pt x="1304264" y="589826"/>
                    <a:pt x="1276910" y="589826"/>
                  </a:cubicBezTo>
                  <a:lnTo>
                    <a:pt x="103138" y="589826"/>
                  </a:lnTo>
                  <a:cubicBezTo>
                    <a:pt x="75784" y="589826"/>
                    <a:pt x="49550" y="578960"/>
                    <a:pt x="30208" y="559618"/>
                  </a:cubicBezTo>
                  <a:cubicBezTo>
                    <a:pt x="10866" y="540276"/>
                    <a:pt x="0" y="514042"/>
                    <a:pt x="0" y="486688"/>
                  </a:cubicBezTo>
                  <a:lnTo>
                    <a:pt x="0" y="103138"/>
                  </a:lnTo>
                  <a:cubicBezTo>
                    <a:pt x="0" y="75784"/>
                    <a:pt x="10866" y="49550"/>
                    <a:pt x="30208" y="30208"/>
                  </a:cubicBezTo>
                  <a:cubicBezTo>
                    <a:pt x="49550" y="10866"/>
                    <a:pt x="75784" y="0"/>
                    <a:pt x="103138" y="0"/>
                  </a:cubicBezTo>
                  <a:close/>
                </a:path>
              </a:pathLst>
            </a:custGeom>
            <a:solidFill>
              <a:srgbClr val="C2CDFF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4667114" y="4011431"/>
            <a:ext cx="3002552" cy="1283277"/>
            <a:chOff x="0" y="0"/>
            <a:chExt cx="1380048" cy="58982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03138" y="0"/>
                  </a:moveTo>
                  <a:lnTo>
                    <a:pt x="1276910" y="0"/>
                  </a:lnTo>
                  <a:cubicBezTo>
                    <a:pt x="1304264" y="0"/>
                    <a:pt x="1330498" y="10866"/>
                    <a:pt x="1349840" y="30208"/>
                  </a:cubicBezTo>
                  <a:cubicBezTo>
                    <a:pt x="1369182" y="49550"/>
                    <a:pt x="1380048" y="75784"/>
                    <a:pt x="1380048" y="103138"/>
                  </a:cubicBezTo>
                  <a:lnTo>
                    <a:pt x="1380048" y="486688"/>
                  </a:lnTo>
                  <a:cubicBezTo>
                    <a:pt x="1380048" y="514042"/>
                    <a:pt x="1369182" y="540276"/>
                    <a:pt x="1349840" y="559618"/>
                  </a:cubicBezTo>
                  <a:cubicBezTo>
                    <a:pt x="1330498" y="578960"/>
                    <a:pt x="1304264" y="589826"/>
                    <a:pt x="1276910" y="589826"/>
                  </a:cubicBezTo>
                  <a:lnTo>
                    <a:pt x="103138" y="589826"/>
                  </a:lnTo>
                  <a:cubicBezTo>
                    <a:pt x="75784" y="589826"/>
                    <a:pt x="49550" y="578960"/>
                    <a:pt x="30208" y="559618"/>
                  </a:cubicBezTo>
                  <a:cubicBezTo>
                    <a:pt x="10866" y="540276"/>
                    <a:pt x="0" y="514042"/>
                    <a:pt x="0" y="486688"/>
                  </a:cubicBezTo>
                  <a:lnTo>
                    <a:pt x="0" y="103138"/>
                  </a:lnTo>
                  <a:cubicBezTo>
                    <a:pt x="0" y="75784"/>
                    <a:pt x="10866" y="49550"/>
                    <a:pt x="30208" y="30208"/>
                  </a:cubicBezTo>
                  <a:cubicBezTo>
                    <a:pt x="49550" y="10866"/>
                    <a:pt x="75784" y="0"/>
                    <a:pt x="103138" y="0"/>
                  </a:cubicBezTo>
                  <a:close/>
                </a:path>
              </a:pathLst>
            </a:custGeom>
            <a:solidFill>
              <a:srgbClr val="C2CDFF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8301054" y="4011431"/>
            <a:ext cx="3002552" cy="1283277"/>
            <a:chOff x="0" y="0"/>
            <a:chExt cx="1380048" cy="589826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03138" y="0"/>
                  </a:moveTo>
                  <a:lnTo>
                    <a:pt x="1276910" y="0"/>
                  </a:lnTo>
                  <a:cubicBezTo>
                    <a:pt x="1304264" y="0"/>
                    <a:pt x="1330498" y="10866"/>
                    <a:pt x="1349840" y="30208"/>
                  </a:cubicBezTo>
                  <a:cubicBezTo>
                    <a:pt x="1369182" y="49550"/>
                    <a:pt x="1380048" y="75784"/>
                    <a:pt x="1380048" y="103138"/>
                  </a:cubicBezTo>
                  <a:lnTo>
                    <a:pt x="1380048" y="486688"/>
                  </a:lnTo>
                  <a:cubicBezTo>
                    <a:pt x="1380048" y="514042"/>
                    <a:pt x="1369182" y="540276"/>
                    <a:pt x="1349840" y="559618"/>
                  </a:cubicBezTo>
                  <a:cubicBezTo>
                    <a:pt x="1330498" y="578960"/>
                    <a:pt x="1304264" y="589826"/>
                    <a:pt x="1276910" y="589826"/>
                  </a:cubicBezTo>
                  <a:lnTo>
                    <a:pt x="103138" y="589826"/>
                  </a:lnTo>
                  <a:cubicBezTo>
                    <a:pt x="75784" y="589826"/>
                    <a:pt x="49550" y="578960"/>
                    <a:pt x="30208" y="559618"/>
                  </a:cubicBezTo>
                  <a:cubicBezTo>
                    <a:pt x="10866" y="540276"/>
                    <a:pt x="0" y="514042"/>
                    <a:pt x="0" y="486688"/>
                  </a:cubicBezTo>
                  <a:lnTo>
                    <a:pt x="0" y="103138"/>
                  </a:lnTo>
                  <a:cubicBezTo>
                    <a:pt x="0" y="75784"/>
                    <a:pt x="10866" y="49550"/>
                    <a:pt x="30208" y="30208"/>
                  </a:cubicBezTo>
                  <a:cubicBezTo>
                    <a:pt x="49550" y="10866"/>
                    <a:pt x="75784" y="0"/>
                    <a:pt x="103138" y="0"/>
                  </a:cubicBezTo>
                  <a:close/>
                </a:path>
              </a:pathLst>
            </a:custGeom>
            <a:solidFill>
              <a:srgbClr val="C2CDFF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11934994" y="4011431"/>
            <a:ext cx="3002552" cy="1283277"/>
            <a:chOff x="0" y="0"/>
            <a:chExt cx="1380048" cy="589826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380048" cy="589826"/>
            </a:xfrm>
            <a:custGeom>
              <a:avLst/>
              <a:gdLst/>
              <a:ahLst/>
              <a:cxnLst/>
              <a:rect r="r" b="b" t="t" l="l"/>
              <a:pathLst>
                <a:path h="589826" w="1380048">
                  <a:moveTo>
                    <a:pt x="103138" y="0"/>
                  </a:moveTo>
                  <a:lnTo>
                    <a:pt x="1276910" y="0"/>
                  </a:lnTo>
                  <a:cubicBezTo>
                    <a:pt x="1304264" y="0"/>
                    <a:pt x="1330498" y="10866"/>
                    <a:pt x="1349840" y="30208"/>
                  </a:cubicBezTo>
                  <a:cubicBezTo>
                    <a:pt x="1369182" y="49550"/>
                    <a:pt x="1380048" y="75784"/>
                    <a:pt x="1380048" y="103138"/>
                  </a:cubicBezTo>
                  <a:lnTo>
                    <a:pt x="1380048" y="486688"/>
                  </a:lnTo>
                  <a:cubicBezTo>
                    <a:pt x="1380048" y="514042"/>
                    <a:pt x="1369182" y="540276"/>
                    <a:pt x="1349840" y="559618"/>
                  </a:cubicBezTo>
                  <a:cubicBezTo>
                    <a:pt x="1330498" y="578960"/>
                    <a:pt x="1304264" y="589826"/>
                    <a:pt x="1276910" y="589826"/>
                  </a:cubicBezTo>
                  <a:lnTo>
                    <a:pt x="103138" y="589826"/>
                  </a:lnTo>
                  <a:cubicBezTo>
                    <a:pt x="75784" y="589826"/>
                    <a:pt x="49550" y="578960"/>
                    <a:pt x="30208" y="559618"/>
                  </a:cubicBezTo>
                  <a:cubicBezTo>
                    <a:pt x="10866" y="540276"/>
                    <a:pt x="0" y="514042"/>
                    <a:pt x="0" y="486688"/>
                  </a:cubicBezTo>
                  <a:lnTo>
                    <a:pt x="0" y="103138"/>
                  </a:lnTo>
                  <a:cubicBezTo>
                    <a:pt x="0" y="75784"/>
                    <a:pt x="10866" y="49550"/>
                    <a:pt x="30208" y="30208"/>
                  </a:cubicBezTo>
                  <a:cubicBezTo>
                    <a:pt x="49550" y="10866"/>
                    <a:pt x="75784" y="0"/>
                    <a:pt x="103138" y="0"/>
                  </a:cubicBezTo>
                  <a:close/>
                </a:path>
              </a:pathLst>
            </a:custGeom>
            <a:solidFill>
              <a:srgbClr val="C2CDFF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47625"/>
              <a:ext cx="1380048" cy="6374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28" id="28"/>
          <p:cNvSpPr/>
          <p:nvPr/>
        </p:nvSpPr>
        <p:spPr>
          <a:xfrm flipH="false" flipV="false" rot="0">
            <a:off x="1028700" y="5715695"/>
            <a:ext cx="13908847" cy="3320737"/>
          </a:xfrm>
          <a:custGeom>
            <a:avLst/>
            <a:gdLst/>
            <a:ahLst/>
            <a:cxnLst/>
            <a:rect r="r" b="b" t="t" l="l"/>
            <a:pathLst>
              <a:path h="3320737" w="13908847">
                <a:moveTo>
                  <a:pt x="0" y="0"/>
                </a:moveTo>
                <a:lnTo>
                  <a:pt x="13908847" y="0"/>
                </a:lnTo>
                <a:lnTo>
                  <a:pt x="13908847" y="3320738"/>
                </a:lnTo>
                <a:lnTo>
                  <a:pt x="0" y="332073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1028700" y="1223801"/>
            <a:ext cx="7941794" cy="1200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3999" spc="-223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Quantit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ative Results (CPU Training)</a:t>
            </a:r>
          </a:p>
          <a:p>
            <a:pPr algn="l">
              <a:lnSpc>
                <a:spcPts val="4799"/>
              </a:lnSpc>
            </a:pPr>
          </a:p>
        </p:txBody>
      </p:sp>
      <p:sp>
        <p:nvSpPr>
          <p:cNvPr name="TextBox 30" id="30"/>
          <p:cNvSpPr txBox="true"/>
          <p:nvPr/>
        </p:nvSpPr>
        <p:spPr>
          <a:xfrm rot="0">
            <a:off x="1028700" y="316926"/>
            <a:ext cx="3004087" cy="619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sz="2000" spc="-112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RESULTS — YOLOV8-SEG</a:t>
            </a:r>
          </a:p>
          <a:p>
            <a:pPr algn="l">
              <a:lnSpc>
                <a:spcPts val="2400"/>
              </a:lnSpc>
            </a:pPr>
          </a:p>
        </p:txBody>
      </p:sp>
      <p:sp>
        <p:nvSpPr>
          <p:cNvPr name="TextBox 31" id="31"/>
          <p:cNvSpPr txBox="true"/>
          <p:nvPr/>
        </p:nvSpPr>
        <p:spPr>
          <a:xfrm rot="0">
            <a:off x="1731283" y="2760123"/>
            <a:ext cx="1603451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b="true" sz="216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17.57%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606269" y="3184875"/>
            <a:ext cx="1817859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sz="216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P</a:t>
            </a:r>
            <a:r>
              <a:rPr lang="en-US" sz="216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recision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5369697" y="2760123"/>
            <a:ext cx="1603451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b="true" sz="216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13.02%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5244683" y="3184875"/>
            <a:ext cx="1817859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sz="216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Recall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9003637" y="2760123"/>
            <a:ext cx="1603451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b="true" sz="216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14.96%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8878623" y="3184875"/>
            <a:ext cx="1817859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sz="216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F1 Score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2637578" y="2760123"/>
            <a:ext cx="1603451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b="true" sz="216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13.73%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12460968" y="3184875"/>
            <a:ext cx="1956670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sz="216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F2 Score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746061" y="4376775"/>
            <a:ext cx="1603451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b="true" sz="216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175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621047" y="4801527"/>
            <a:ext cx="1817859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sz="216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TP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5384475" y="4376775"/>
            <a:ext cx="1603451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b="true" sz="216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821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5259461" y="4801527"/>
            <a:ext cx="1817859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sz="216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FP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9018415" y="4376775"/>
            <a:ext cx="1603451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b="true" sz="216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1,169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8893401" y="4801527"/>
            <a:ext cx="1817859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sz="216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FN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12652355" y="4376775"/>
            <a:ext cx="1603451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b="true" sz="216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15 FPS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12475746" y="4801527"/>
            <a:ext cx="1956670" cy="321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603"/>
              </a:lnSpc>
              <a:spcBef>
                <a:spcPct val="0"/>
              </a:spcBef>
            </a:pPr>
            <a:r>
              <a:rPr lang="en-US" sz="216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CPU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5345377" y="-2805274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028700" y="2414426"/>
            <a:ext cx="14058900" cy="3189613"/>
          </a:xfrm>
          <a:custGeom>
            <a:avLst/>
            <a:gdLst/>
            <a:ahLst/>
            <a:cxnLst/>
            <a:rect r="r" b="b" t="t" l="l"/>
            <a:pathLst>
              <a:path h="3189613" w="14058900">
                <a:moveTo>
                  <a:pt x="0" y="0"/>
                </a:moveTo>
                <a:lnTo>
                  <a:pt x="14058900" y="0"/>
                </a:lnTo>
                <a:lnTo>
                  <a:pt x="14058900" y="3189613"/>
                </a:lnTo>
                <a:lnTo>
                  <a:pt x="0" y="318961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1223801"/>
            <a:ext cx="9259007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Conf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idence &amp; Precision–Recall Behaviour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316926"/>
            <a:ext cx="300408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RESULTS — CURVES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609600" y="7086042"/>
            <a:ext cx="17032419" cy="2150933"/>
            <a:chOff x="0" y="0"/>
            <a:chExt cx="4485905" cy="56650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485904" cy="566501"/>
            </a:xfrm>
            <a:custGeom>
              <a:avLst/>
              <a:gdLst/>
              <a:ahLst/>
              <a:cxnLst/>
              <a:rect r="r" b="b" t="t" l="l"/>
              <a:pathLst>
                <a:path h="566501" w="4485904">
                  <a:moveTo>
                    <a:pt x="18182" y="0"/>
                  </a:moveTo>
                  <a:lnTo>
                    <a:pt x="4467723" y="0"/>
                  </a:lnTo>
                  <a:cubicBezTo>
                    <a:pt x="4472545" y="0"/>
                    <a:pt x="4477169" y="1916"/>
                    <a:pt x="4480579" y="5325"/>
                  </a:cubicBezTo>
                  <a:cubicBezTo>
                    <a:pt x="4483989" y="8735"/>
                    <a:pt x="4485904" y="13360"/>
                    <a:pt x="4485904" y="18182"/>
                  </a:cubicBezTo>
                  <a:lnTo>
                    <a:pt x="4485904" y="548319"/>
                  </a:lnTo>
                  <a:cubicBezTo>
                    <a:pt x="4485904" y="558361"/>
                    <a:pt x="4477764" y="566501"/>
                    <a:pt x="4467723" y="566501"/>
                  </a:cubicBezTo>
                  <a:lnTo>
                    <a:pt x="18182" y="566501"/>
                  </a:lnTo>
                  <a:cubicBezTo>
                    <a:pt x="13360" y="566501"/>
                    <a:pt x="8735" y="564585"/>
                    <a:pt x="5325" y="561176"/>
                  </a:cubicBezTo>
                  <a:cubicBezTo>
                    <a:pt x="1916" y="557766"/>
                    <a:pt x="0" y="553141"/>
                    <a:pt x="0" y="548319"/>
                  </a:cubicBezTo>
                  <a:lnTo>
                    <a:pt x="0" y="18182"/>
                  </a:lnTo>
                  <a:cubicBezTo>
                    <a:pt x="0" y="13360"/>
                    <a:pt x="1916" y="8735"/>
                    <a:pt x="5325" y="5325"/>
                  </a:cubicBezTo>
                  <a:cubicBezTo>
                    <a:pt x="8735" y="1916"/>
                    <a:pt x="13360" y="0"/>
                    <a:pt x="18182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4485905" cy="61412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395610" y="8037683"/>
            <a:ext cx="15399587" cy="69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Recall of onl</a:t>
            </a:r>
            <a:r>
              <a:rPr lang="en-US" sz="15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y 13% means the model missed most real rips — that is not safe enough for beaches. Many false alarms (821) happened partly because the labels were wrong. These results show what happened on a weak laptop with bad labels — not the best YOLOv8 can do with clean data and a GPU.</a:t>
            </a:r>
          </a:p>
          <a:p>
            <a:pPr algn="just" marL="0" indent="0" lvl="1">
              <a:lnSpc>
                <a:spcPts val="1800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395610" y="7419774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Interpretation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5964452"/>
            <a:ext cx="13896975" cy="3067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Left: precision–confidence · Right: precision–confidence (masks). High precision only at high confidence; overall mAP@0.5 ≈ 0.457.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48312" y="-9823282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7" y="0"/>
                </a:lnTo>
                <a:lnTo>
                  <a:pt x="12388217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669924">
            <a:off x="15345377" y="-2805274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028700" y="3656593"/>
            <a:ext cx="7309469" cy="4189240"/>
          </a:xfrm>
          <a:custGeom>
            <a:avLst/>
            <a:gdLst/>
            <a:ahLst/>
            <a:cxnLst/>
            <a:rect r="r" b="b" t="t" l="l"/>
            <a:pathLst>
              <a:path h="4189240" w="7309469">
                <a:moveTo>
                  <a:pt x="0" y="0"/>
                </a:moveTo>
                <a:lnTo>
                  <a:pt x="7309469" y="0"/>
                </a:lnTo>
                <a:lnTo>
                  <a:pt x="7309469" y="4189239"/>
                </a:lnTo>
                <a:lnTo>
                  <a:pt x="0" y="418923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680265" y="3656593"/>
            <a:ext cx="7309469" cy="4189240"/>
          </a:xfrm>
          <a:custGeom>
            <a:avLst/>
            <a:gdLst/>
            <a:ahLst/>
            <a:cxnLst/>
            <a:rect r="r" b="b" t="t" l="l"/>
            <a:pathLst>
              <a:path h="4189240" w="7309469">
                <a:moveTo>
                  <a:pt x="0" y="0"/>
                </a:moveTo>
                <a:lnTo>
                  <a:pt x="7309470" y="0"/>
                </a:lnTo>
                <a:lnTo>
                  <a:pt x="7309470" y="4189239"/>
                </a:lnTo>
                <a:lnTo>
                  <a:pt x="0" y="418923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028700" y="1223801"/>
            <a:ext cx="9259007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Exampl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 Detections on RipVIS Frames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316926"/>
            <a:ext cx="300408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RESULTS — QUALITATIVE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8244608"/>
            <a:ext cx="10767715" cy="3067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Blue boxes: model predictions for “rip_current”. Aerial and nearshore views from the RipVIS collection.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371362" y="-917747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429768" y="3297254"/>
            <a:ext cx="6830568" cy="8229600"/>
          </a:xfrm>
          <a:custGeom>
            <a:avLst/>
            <a:gdLst/>
            <a:ahLst/>
            <a:cxnLst/>
            <a:rect r="r" b="b" t="t" l="l"/>
            <a:pathLst>
              <a:path h="8229600" w="6830568">
                <a:moveTo>
                  <a:pt x="0" y="0"/>
                </a:moveTo>
                <a:lnTo>
                  <a:pt x="6830568" y="0"/>
                </a:lnTo>
                <a:lnTo>
                  <a:pt x="683056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6524065" y="4081721"/>
            <a:ext cx="5239871" cy="5176579"/>
            <a:chOff x="0" y="0"/>
            <a:chExt cx="1380048" cy="136337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80048" cy="1363379"/>
            </a:xfrm>
            <a:custGeom>
              <a:avLst/>
              <a:gdLst/>
              <a:ahLst/>
              <a:cxnLst/>
              <a:rect r="r" b="b" t="t" l="l"/>
              <a:pathLst>
                <a:path h="1363379" w="1380048">
                  <a:moveTo>
                    <a:pt x="59100" y="0"/>
                  </a:moveTo>
                  <a:lnTo>
                    <a:pt x="1320948" y="0"/>
                  </a:lnTo>
                  <a:cubicBezTo>
                    <a:pt x="1336622" y="0"/>
                    <a:pt x="1351655" y="6227"/>
                    <a:pt x="1362738" y="17310"/>
                  </a:cubicBezTo>
                  <a:cubicBezTo>
                    <a:pt x="1373822" y="28393"/>
                    <a:pt x="1380048" y="43426"/>
                    <a:pt x="1380048" y="59100"/>
                  </a:cubicBezTo>
                  <a:lnTo>
                    <a:pt x="1380048" y="1304279"/>
                  </a:lnTo>
                  <a:cubicBezTo>
                    <a:pt x="1380048" y="1336919"/>
                    <a:pt x="1353588" y="1363379"/>
                    <a:pt x="1320948" y="1363379"/>
                  </a:cubicBezTo>
                  <a:lnTo>
                    <a:pt x="59100" y="1363379"/>
                  </a:lnTo>
                  <a:cubicBezTo>
                    <a:pt x="43426" y="1363379"/>
                    <a:pt x="28393" y="1357152"/>
                    <a:pt x="17310" y="1346069"/>
                  </a:cubicBezTo>
                  <a:cubicBezTo>
                    <a:pt x="6227" y="1334985"/>
                    <a:pt x="0" y="1319953"/>
                    <a:pt x="0" y="1304279"/>
                  </a:cubicBezTo>
                  <a:lnTo>
                    <a:pt x="0" y="59100"/>
                  </a:lnTo>
                  <a:cubicBezTo>
                    <a:pt x="0" y="43426"/>
                    <a:pt x="6227" y="28393"/>
                    <a:pt x="17310" y="17310"/>
                  </a:cubicBezTo>
                  <a:cubicBezTo>
                    <a:pt x="28393" y="6227"/>
                    <a:pt x="43426" y="0"/>
                    <a:pt x="59100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1380048" cy="141100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2438529" y="4081721"/>
            <a:ext cx="5239871" cy="5176579"/>
            <a:chOff x="0" y="0"/>
            <a:chExt cx="1380048" cy="1363379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80048" cy="1363379"/>
            </a:xfrm>
            <a:custGeom>
              <a:avLst/>
              <a:gdLst/>
              <a:ahLst/>
              <a:cxnLst/>
              <a:rect r="r" b="b" t="t" l="l"/>
              <a:pathLst>
                <a:path h="1363379" w="1380048">
                  <a:moveTo>
                    <a:pt x="59100" y="0"/>
                  </a:moveTo>
                  <a:lnTo>
                    <a:pt x="1320948" y="0"/>
                  </a:lnTo>
                  <a:cubicBezTo>
                    <a:pt x="1336622" y="0"/>
                    <a:pt x="1351655" y="6227"/>
                    <a:pt x="1362738" y="17310"/>
                  </a:cubicBezTo>
                  <a:cubicBezTo>
                    <a:pt x="1373822" y="28393"/>
                    <a:pt x="1380048" y="43426"/>
                    <a:pt x="1380048" y="59100"/>
                  </a:cubicBezTo>
                  <a:lnTo>
                    <a:pt x="1380048" y="1304279"/>
                  </a:lnTo>
                  <a:cubicBezTo>
                    <a:pt x="1380048" y="1336919"/>
                    <a:pt x="1353588" y="1363379"/>
                    <a:pt x="1320948" y="1363379"/>
                  </a:cubicBezTo>
                  <a:lnTo>
                    <a:pt x="59100" y="1363379"/>
                  </a:lnTo>
                  <a:cubicBezTo>
                    <a:pt x="43426" y="1363379"/>
                    <a:pt x="28393" y="1357152"/>
                    <a:pt x="17310" y="1346069"/>
                  </a:cubicBezTo>
                  <a:cubicBezTo>
                    <a:pt x="6227" y="1334985"/>
                    <a:pt x="0" y="1319953"/>
                    <a:pt x="0" y="1304279"/>
                  </a:cubicBezTo>
                  <a:lnTo>
                    <a:pt x="0" y="59100"/>
                  </a:lnTo>
                  <a:cubicBezTo>
                    <a:pt x="0" y="43426"/>
                    <a:pt x="6227" y="28393"/>
                    <a:pt x="17310" y="17310"/>
                  </a:cubicBezTo>
                  <a:cubicBezTo>
                    <a:pt x="28393" y="6227"/>
                    <a:pt x="43426" y="0"/>
                    <a:pt x="59100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380048" cy="141100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7027739" y="1974210"/>
            <a:ext cx="10146987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Published A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IM / NTIRE Challenge Scores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027739" y="4755838"/>
            <a:ext cx="2798245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SegF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ormer-B5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027739" y="7647345"/>
            <a:ext cx="4232522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F2 ≈ 68%·  ~20 FPS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Strong segm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entation entries in NTIRE 2026</a:t>
            </a:r>
          </a:p>
          <a:p>
            <a:pPr algn="l" marL="0" indent="0" lvl="1">
              <a:lnSpc>
                <a:spcPts val="2800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2942204" y="4755838"/>
            <a:ext cx="3083641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M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ask2Former + DINOv3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942204" y="7647345"/>
            <a:ext cx="4232522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F2 ≈ 70%·  ~15 FPS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Best o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verall accuracy in this comparison</a:t>
            </a:r>
          </a:p>
          <a:p>
            <a:pPr algn="l" marL="0" indent="0" lvl="1">
              <a:lnSpc>
                <a:spcPts val="2800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028700" y="316926"/>
            <a:ext cx="3399251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RESULTS — TRANSFORMERS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7027739" y="5410522"/>
            <a:ext cx="3277267" cy="2806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Transformer · MMDetection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2953333" y="5410522"/>
            <a:ext cx="3277267" cy="2806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Transformer ·Strong backbone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7027739" y="6366698"/>
            <a:ext cx="1217589" cy="971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3999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69%</a:t>
            </a:r>
          </a:p>
          <a:p>
            <a:pPr algn="l" marL="0" indent="0" lvl="1">
              <a:lnSpc>
                <a:spcPts val="2999"/>
              </a:lnSpc>
              <a:spcBef>
                <a:spcPct val="0"/>
              </a:spcBef>
            </a:pPr>
            <a:r>
              <a:rPr lang="en-US" b="true" sz="249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F1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3118820" y="6366698"/>
            <a:ext cx="1217589" cy="971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3999" b="tru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71%</a:t>
            </a:r>
          </a:p>
          <a:p>
            <a:pPr algn="l">
              <a:lnSpc>
                <a:spcPts val="2999"/>
              </a:lnSpc>
              <a:spcBef>
                <a:spcPct val="0"/>
              </a:spcBef>
            </a:pPr>
            <a:r>
              <a:rPr lang="en-US" b="true" sz="249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F1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6524065" y="9387206"/>
            <a:ext cx="11002136" cy="3067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Source: NTIRE 2026 RipDetSeg challenge report [1] (building on AIM 2025 RipSeg [20] and RipVIS [21]).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95626" y="-12743188"/>
            <a:ext cx="15096747" cy="15096747"/>
          </a:xfrm>
          <a:custGeom>
            <a:avLst/>
            <a:gdLst/>
            <a:ahLst/>
            <a:cxnLst/>
            <a:rect r="r" b="b" t="t" l="l"/>
            <a:pathLst>
              <a:path h="15096747" w="15096747">
                <a:moveTo>
                  <a:pt x="0" y="0"/>
                </a:moveTo>
                <a:lnTo>
                  <a:pt x="15096748" y="0"/>
                </a:lnTo>
                <a:lnTo>
                  <a:pt x="15096748" y="15096747"/>
                </a:lnTo>
                <a:lnTo>
                  <a:pt x="0" y="1509674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aphicFrame>
        <p:nvGraphicFramePr>
          <p:cNvPr name="Table 3" id="3"/>
          <p:cNvGraphicFramePr>
            <a:graphicFrameLocks noGrp="true"/>
          </p:cNvGraphicFramePr>
          <p:nvPr/>
        </p:nvGraphicFramePr>
        <p:xfrm>
          <a:off x="1028700" y="1782767"/>
          <a:ext cx="16254536" cy="4012905"/>
        </p:xfrm>
        <a:graphic>
          <a:graphicData uri="http://schemas.openxmlformats.org/drawingml/2006/table">
            <a:tbl>
              <a:tblPr/>
              <a:tblGrid>
                <a:gridCol w="4262145"/>
                <a:gridCol w="5516985"/>
                <a:gridCol w="1980213"/>
                <a:gridCol w="1944330"/>
                <a:gridCol w="2550863"/>
              </a:tblGrid>
              <a:tr h="966290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Model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1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true">
                          <a:solidFill>
                            <a:srgbClr val="1B1B1B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Type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1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true">
                          <a:solidFill>
                            <a:srgbClr val="1B1B1B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F1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1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true">
                          <a:solidFill>
                            <a:srgbClr val="1B1B1B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Speed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1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true">
                          <a:solidFill>
                            <a:srgbClr val="1B1B1B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F2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1FF"/>
                    </a:solidFill>
                  </a:tcPr>
                </a:tc>
              </a:tr>
              <a:tr h="1040163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YOLOv8-seg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FFE1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CNN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C2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1B2420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14.96%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15 FPS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13.73%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</a:tr>
              <a:tr h="1040163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SegFormer-B5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FFE1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Transformer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ADAD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1B2420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69</a:t>
                      </a:r>
                      <a:r>
                        <a:rPr lang="en-US" sz="1800">
                          <a:solidFill>
                            <a:srgbClr val="1B2420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20 FPS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68.00%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</a:tr>
              <a:tr h="966290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Mask2Former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C2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Transform</a:t>
                      </a:r>
                      <a:r>
                        <a:rPr lang="en-US" sz="1999">
                          <a:solidFill>
                            <a:srgbClr val="1B1B1B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er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C2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1B2420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71.00%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775EB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>
                          <a:solidFill>
                            <a:srgbClr val="1B2420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15 FPS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775EB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FAFAF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70.00%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FAFAF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775EB"/>
                    </a:solidFill>
                  </a:tcPr>
                </a:tc>
              </a:tr>
            </a:tbl>
          </a:graphicData>
        </a:graphic>
      </p:graphicFrame>
      <p:sp>
        <p:nvSpPr>
          <p:cNvPr name="TextBox 4" id="4"/>
          <p:cNvSpPr txBox="true"/>
          <p:nvPr/>
        </p:nvSpPr>
        <p:spPr>
          <a:xfrm rot="0">
            <a:off x="1028700" y="728662"/>
            <a:ext cx="6976504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Side-by-Side</a:t>
            </a: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Summary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316926"/>
            <a:ext cx="3399251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RESULTS — TRANSFORMERS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6205247"/>
            <a:ext cx="11016258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Best F1/F2: Mask2Former + DINOv3 · Fastest: SegFormer-B5 · Practical on CPU: YOLOv8-seg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8204201"/>
            <a:ext cx="16230600" cy="1054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Transformer scores come from teams with strong GPUs, more data, and longer training. My YOLO ran on 8 GB RAM, no GPU, wrong labels, and only 30 epochs. So the big gap is not only about the model type. Still, Transformers look better at irregular shapes when you have the hardware.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7513629"/>
            <a:ext cx="2873177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Important fairness note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026221" y="-918581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112860" y="-119211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4" id="4"/>
          <p:cNvSpPr/>
          <p:nvPr/>
        </p:nvSpPr>
        <p:spPr>
          <a:xfrm flipH="true">
            <a:off x="1192870" y="3584650"/>
            <a:ext cx="0" cy="4955139"/>
          </a:xfrm>
          <a:prstGeom prst="line">
            <a:avLst/>
          </a:prstGeom>
          <a:ln cap="rnd" w="85725">
            <a:solidFill>
              <a:srgbClr val="C2CDFF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609600" y="4108525"/>
            <a:ext cx="1166540" cy="922448"/>
            <a:chOff x="0" y="0"/>
            <a:chExt cx="355316" cy="28096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600" y="2662202"/>
            <a:ext cx="1166540" cy="922448"/>
            <a:chOff x="0" y="0"/>
            <a:chExt cx="355316" cy="28096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609600" y="5558086"/>
            <a:ext cx="1166540" cy="922448"/>
            <a:chOff x="0" y="0"/>
            <a:chExt cx="355316" cy="28096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09600" y="7007648"/>
            <a:ext cx="1166540" cy="922448"/>
            <a:chOff x="0" y="0"/>
            <a:chExt cx="355316" cy="28096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1887200" y="-1756880"/>
            <a:ext cx="8157591" cy="8229600"/>
          </a:xfrm>
          <a:custGeom>
            <a:avLst/>
            <a:gdLst/>
            <a:ahLst/>
            <a:cxnLst/>
            <a:rect r="r" b="b" t="t" l="l"/>
            <a:pathLst>
              <a:path h="8229600" w="8157591">
                <a:moveTo>
                  <a:pt x="0" y="0"/>
                </a:moveTo>
                <a:lnTo>
                  <a:pt x="8157591" y="0"/>
                </a:lnTo>
                <a:lnTo>
                  <a:pt x="815759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18" id="18"/>
          <p:cNvGrpSpPr/>
          <p:nvPr/>
        </p:nvGrpSpPr>
        <p:grpSpPr>
          <a:xfrm rot="0">
            <a:off x="604008" y="8453971"/>
            <a:ext cx="1166540" cy="922448"/>
            <a:chOff x="0" y="0"/>
            <a:chExt cx="355316" cy="280968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21" id="21"/>
          <p:cNvSpPr txBox="true"/>
          <p:nvPr/>
        </p:nvSpPr>
        <p:spPr>
          <a:xfrm rot="0">
            <a:off x="609600" y="1377044"/>
            <a:ext cx="9031941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Why Scores Differ &amp; What It Means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359410" y="4425288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Wrong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labels — the main reason for many false alarms and missed rips.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2359410" y="4072462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Corrup</a:t>
            </a: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ted ground truth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2359410" y="3131334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Less t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raining time and weaker learning than GPU runs in the challenge.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2359410" y="2778507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No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GPU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2359410" y="5874849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Othe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 teams often train 100+ epochs or start from strong pre-trained weights.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2359410" y="5522023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Only 30 epoc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hs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2359410" y="7324411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M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ost images are “no rip”. The model often predicts background and misses real rips.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2359410" y="6971585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Cl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ass imbalance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DISCUSSION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2359410" y="8768697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Not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enough memory for flips, rotations, or noise to help the model learn.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2359410" y="8415871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Li</a:t>
            </a: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mited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augmentation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990616" y="2962673"/>
            <a:ext cx="404509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01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985024" y="4364286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02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985024" y="5812023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03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953352" y="7261584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04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985024" y="8701714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05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018454" y="-16811666"/>
            <a:ext cx="20324907" cy="20324907"/>
          </a:xfrm>
          <a:custGeom>
            <a:avLst/>
            <a:gdLst/>
            <a:ahLst/>
            <a:cxnLst/>
            <a:rect r="r" b="b" t="t" l="l"/>
            <a:pathLst>
              <a:path h="20324907" w="20324907">
                <a:moveTo>
                  <a:pt x="0" y="0"/>
                </a:moveTo>
                <a:lnTo>
                  <a:pt x="20324908" y="0"/>
                </a:lnTo>
                <a:lnTo>
                  <a:pt x="20324908" y="20324907"/>
                </a:lnTo>
                <a:lnTo>
                  <a:pt x="0" y="203249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8175048">
            <a:off x="13955241" y="7159173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748659">
            <a:off x="-4194188" y="4560290"/>
            <a:ext cx="7026021" cy="8229600"/>
          </a:xfrm>
          <a:custGeom>
            <a:avLst/>
            <a:gdLst/>
            <a:ahLst/>
            <a:cxnLst/>
            <a:rect r="r" b="b" t="t" l="l"/>
            <a:pathLst>
              <a:path h="8229600" w="7026021">
                <a:moveTo>
                  <a:pt x="0" y="0"/>
                </a:moveTo>
                <a:lnTo>
                  <a:pt x="7026021" y="0"/>
                </a:lnTo>
                <a:lnTo>
                  <a:pt x="702602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7410461" y="4791776"/>
            <a:ext cx="3467078" cy="3467078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2CD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600" y="3789466"/>
            <a:ext cx="8191500" cy="2391716"/>
            <a:chOff x="0" y="0"/>
            <a:chExt cx="2157432" cy="62991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6945801" y="4325882"/>
            <a:ext cx="1855299" cy="1855299"/>
            <a:chOff x="0" y="0"/>
            <a:chExt cx="558800" cy="558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58800" cy="558800"/>
            </a:xfrm>
            <a:custGeom>
              <a:avLst/>
              <a:gdLst/>
              <a:ahLst/>
              <a:cxnLst/>
              <a:rect r="r" b="b" t="t" l="l"/>
              <a:pathLst>
                <a:path h="558800" w="558800">
                  <a:moveTo>
                    <a:pt x="0" y="558800"/>
                  </a:moveTo>
                  <a:cubicBezTo>
                    <a:pt x="0" y="411634"/>
                    <a:pt x="59606" y="267731"/>
                    <a:pt x="163669" y="163669"/>
                  </a:cubicBezTo>
                  <a:cubicBezTo>
                    <a:pt x="267731" y="59606"/>
                    <a:pt x="411634" y="0"/>
                    <a:pt x="558800" y="0"/>
                  </a:cubicBezTo>
                  <a:lnTo>
                    <a:pt x="558800" y="444046"/>
                  </a:lnTo>
                  <a:cubicBezTo>
                    <a:pt x="558800" y="507423"/>
                    <a:pt x="507423" y="558800"/>
                    <a:pt x="444046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165100" y="117475"/>
              <a:ext cx="393700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9486900" y="6869448"/>
            <a:ext cx="8191500" cy="2391716"/>
            <a:chOff x="0" y="0"/>
            <a:chExt cx="2157432" cy="629917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609600" y="6869448"/>
            <a:ext cx="8191500" cy="2391716"/>
            <a:chOff x="0" y="0"/>
            <a:chExt cx="2157432" cy="629917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-5400000">
            <a:off x="6945801" y="6869448"/>
            <a:ext cx="1855299" cy="1855299"/>
            <a:chOff x="0" y="0"/>
            <a:chExt cx="558800" cy="5588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558800" cy="558800"/>
            </a:xfrm>
            <a:custGeom>
              <a:avLst/>
              <a:gdLst/>
              <a:ahLst/>
              <a:cxnLst/>
              <a:rect r="r" b="b" t="t" l="l"/>
              <a:pathLst>
                <a:path h="558800" w="558800">
                  <a:moveTo>
                    <a:pt x="0" y="558800"/>
                  </a:moveTo>
                  <a:cubicBezTo>
                    <a:pt x="0" y="411634"/>
                    <a:pt x="59606" y="267731"/>
                    <a:pt x="163669" y="163669"/>
                  </a:cubicBezTo>
                  <a:cubicBezTo>
                    <a:pt x="267731" y="59606"/>
                    <a:pt x="411634" y="0"/>
                    <a:pt x="558800" y="0"/>
                  </a:cubicBezTo>
                  <a:lnTo>
                    <a:pt x="558800" y="444046"/>
                  </a:lnTo>
                  <a:cubicBezTo>
                    <a:pt x="558800" y="507423"/>
                    <a:pt x="507423" y="558800"/>
                    <a:pt x="444046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165100" y="117475"/>
              <a:ext cx="393700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9486900" y="3789466"/>
            <a:ext cx="8191500" cy="2391716"/>
            <a:chOff x="0" y="0"/>
            <a:chExt cx="2157432" cy="629917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2157432" cy="629917"/>
            </a:xfrm>
            <a:custGeom>
              <a:avLst/>
              <a:gdLst/>
              <a:ahLst/>
              <a:cxnLst/>
              <a:rect r="r" b="b" t="t" l="l"/>
              <a:pathLst>
                <a:path h="629917" w="2157432">
                  <a:moveTo>
                    <a:pt x="37805" y="0"/>
                  </a:moveTo>
                  <a:lnTo>
                    <a:pt x="2119627" y="0"/>
                  </a:lnTo>
                  <a:cubicBezTo>
                    <a:pt x="2140506" y="0"/>
                    <a:pt x="2157432" y="16926"/>
                    <a:pt x="2157432" y="37805"/>
                  </a:cubicBezTo>
                  <a:lnTo>
                    <a:pt x="2157432" y="592112"/>
                  </a:lnTo>
                  <a:cubicBezTo>
                    <a:pt x="2157432" y="612991"/>
                    <a:pt x="2140506" y="629917"/>
                    <a:pt x="2119627" y="629917"/>
                  </a:cubicBezTo>
                  <a:lnTo>
                    <a:pt x="37805" y="629917"/>
                  </a:lnTo>
                  <a:cubicBezTo>
                    <a:pt x="16926" y="629917"/>
                    <a:pt x="0" y="612991"/>
                    <a:pt x="0" y="592112"/>
                  </a:cubicBezTo>
                  <a:lnTo>
                    <a:pt x="0" y="37805"/>
                  </a:lnTo>
                  <a:cubicBezTo>
                    <a:pt x="0" y="16926"/>
                    <a:pt x="16926" y="0"/>
                    <a:pt x="37805" y="0"/>
                  </a:cubicBezTo>
                  <a:close/>
                </a:path>
              </a:pathLst>
            </a:custGeom>
            <a:solidFill>
              <a:srgbClr val="EEF1FF"/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0" y="-47625"/>
              <a:ext cx="2157432" cy="6775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5400000">
            <a:off x="9486900" y="4325882"/>
            <a:ext cx="1855299" cy="1855299"/>
            <a:chOff x="0" y="0"/>
            <a:chExt cx="558800" cy="55880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558800" cy="558800"/>
            </a:xfrm>
            <a:custGeom>
              <a:avLst/>
              <a:gdLst/>
              <a:ahLst/>
              <a:cxnLst/>
              <a:rect r="r" b="b" t="t" l="l"/>
              <a:pathLst>
                <a:path h="558800" w="558800">
                  <a:moveTo>
                    <a:pt x="0" y="558800"/>
                  </a:moveTo>
                  <a:cubicBezTo>
                    <a:pt x="0" y="411634"/>
                    <a:pt x="59606" y="267731"/>
                    <a:pt x="163669" y="163669"/>
                  </a:cubicBezTo>
                  <a:cubicBezTo>
                    <a:pt x="267731" y="59606"/>
                    <a:pt x="411634" y="0"/>
                    <a:pt x="558800" y="0"/>
                  </a:cubicBezTo>
                  <a:lnTo>
                    <a:pt x="558800" y="444046"/>
                  </a:lnTo>
                  <a:cubicBezTo>
                    <a:pt x="558800" y="507423"/>
                    <a:pt x="507423" y="558800"/>
                    <a:pt x="444046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165100" y="117475"/>
              <a:ext cx="393700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9" id="29"/>
          <p:cNvGrpSpPr/>
          <p:nvPr/>
        </p:nvGrpSpPr>
        <p:grpSpPr>
          <a:xfrm rot="-10800000">
            <a:off x="9486900" y="6869448"/>
            <a:ext cx="1855299" cy="1855299"/>
            <a:chOff x="0" y="0"/>
            <a:chExt cx="558800" cy="558800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558800" cy="558800"/>
            </a:xfrm>
            <a:custGeom>
              <a:avLst/>
              <a:gdLst/>
              <a:ahLst/>
              <a:cxnLst/>
              <a:rect r="r" b="b" t="t" l="l"/>
              <a:pathLst>
                <a:path h="558800" w="558800">
                  <a:moveTo>
                    <a:pt x="0" y="558800"/>
                  </a:moveTo>
                  <a:cubicBezTo>
                    <a:pt x="0" y="411634"/>
                    <a:pt x="59606" y="267731"/>
                    <a:pt x="163669" y="163669"/>
                  </a:cubicBezTo>
                  <a:cubicBezTo>
                    <a:pt x="267731" y="59606"/>
                    <a:pt x="411634" y="0"/>
                    <a:pt x="558800" y="0"/>
                  </a:cubicBezTo>
                  <a:lnTo>
                    <a:pt x="558800" y="444046"/>
                  </a:lnTo>
                  <a:cubicBezTo>
                    <a:pt x="558800" y="507423"/>
                    <a:pt x="507423" y="558800"/>
                    <a:pt x="444046" y="558800"/>
                  </a:cubicBezTo>
                  <a:lnTo>
                    <a:pt x="0" y="558800"/>
                  </a:lnTo>
                  <a:close/>
                </a:path>
              </a:pathLst>
            </a:custGeom>
            <a:solidFill>
              <a:srgbClr val="5775EB"/>
            </a:solidFill>
          </p:spPr>
        </p:sp>
        <p:sp>
          <p:nvSpPr>
            <p:cNvPr name="TextBox 31" id="31"/>
            <p:cNvSpPr txBox="true"/>
            <p:nvPr/>
          </p:nvSpPr>
          <p:spPr>
            <a:xfrm>
              <a:off x="165100" y="117475"/>
              <a:ext cx="393700" cy="441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32" id="32"/>
          <p:cNvSpPr txBox="true"/>
          <p:nvPr/>
        </p:nvSpPr>
        <p:spPr>
          <a:xfrm rot="0">
            <a:off x="4229100" y="1028700"/>
            <a:ext cx="9829800" cy="762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b="true" sz="5000" spc="-28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Study Limita</a:t>
            </a:r>
            <a:r>
              <a:rPr lang="en-US" b="true" sz="5000" spc="-28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tions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070884" y="4246382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Geog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raphy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070884" y="4660640"/>
            <a:ext cx="5596449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RipVIS has no images from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Bangladesh. We need local photos from Cox’s Bazar and St. Martin’s before real use.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1620667" y="4246382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Incomp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lete training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1620667" y="4660640"/>
            <a:ext cx="5596449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1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I only trained YOLO mys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elf. Transformer numbers are from the published challenge — not a fully equal test.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070884" y="7326364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nnotation quality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1070884" y="7740623"/>
            <a:ext cx="5596449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Because labels were wrong, my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F1 and F2 scores are only estimates.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1620667" y="7326364"/>
            <a:ext cx="559644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1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Compu</a:t>
            </a:r>
            <a:r>
              <a:rPr lang="en-US" b="true" sz="2000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te scale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1620667" y="7740623"/>
            <a:ext cx="5596449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1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Weak hardware meant fewer images, fewer epochs, and almos</a:t>
            </a: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 no extra training tricks. Video models are for later work.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028700" y="316926"/>
            <a:ext cx="1483697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LIMITATIONS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026221" y="-918581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112860" y="-119211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4" id="4"/>
          <p:cNvSpPr/>
          <p:nvPr/>
        </p:nvSpPr>
        <p:spPr>
          <a:xfrm flipH="true">
            <a:off x="1192870" y="3584650"/>
            <a:ext cx="0" cy="4955139"/>
          </a:xfrm>
          <a:prstGeom prst="line">
            <a:avLst/>
          </a:prstGeom>
          <a:ln cap="rnd" w="85725">
            <a:solidFill>
              <a:srgbClr val="C2CDFF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609600" y="4108525"/>
            <a:ext cx="1166540" cy="922448"/>
            <a:chOff x="0" y="0"/>
            <a:chExt cx="355316" cy="28096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600" y="2662202"/>
            <a:ext cx="1166540" cy="922448"/>
            <a:chOff x="0" y="0"/>
            <a:chExt cx="355316" cy="28096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609600" y="5558086"/>
            <a:ext cx="1166540" cy="922448"/>
            <a:chOff x="0" y="0"/>
            <a:chExt cx="355316" cy="28096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09600" y="7007648"/>
            <a:ext cx="1166540" cy="922448"/>
            <a:chOff x="0" y="0"/>
            <a:chExt cx="355316" cy="28096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604008" y="8453971"/>
            <a:ext cx="1166540" cy="922448"/>
            <a:chOff x="0" y="0"/>
            <a:chExt cx="355316" cy="280968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20" id="20"/>
          <p:cNvSpPr txBox="true"/>
          <p:nvPr/>
        </p:nvSpPr>
        <p:spPr>
          <a:xfrm rot="0">
            <a:off x="609600" y="1377044"/>
            <a:ext cx="9031941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Recommendations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2359410" y="4425288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U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se video (many frames), not just single photos — rips change over time.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359410" y="4072462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Vid</a:t>
            </a: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eo models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2359410" y="3131334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Collect photos f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rom Cox’s Bazar, St. Martin’s, and some UK beaches.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2359410" y="2778507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Collect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local data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2359410" y="5874849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ry newer YOLO versions and better Transformers, but only with correct labels.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2359410" y="5522023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Newer arc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hitectures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2359410" y="7324411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Turn 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the best model into a phone or drone app for lifeguards and the public.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2359410" y="6971585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Edge</a:t>
            </a: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 deployment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612271" y="376919"/>
            <a:ext cx="174713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FUTURE WORK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2359410" y="8768697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Fix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the labels first. Clean ground truth is needed before strong claims.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2359410" y="8415871"/>
            <a:ext cx="8637093" cy="2989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b="true" sz="1729" strike="noStrike" u="none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Fix annotations first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990616" y="2962673"/>
            <a:ext cx="404509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01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985024" y="4364286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02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985024" y="5812023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03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953352" y="7261584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04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985024" y="8701714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05</a:t>
            </a:r>
          </a:p>
        </p:txBody>
      </p:sp>
      <p:grpSp>
        <p:nvGrpSpPr>
          <p:cNvPr name="Group 37" id="37"/>
          <p:cNvGrpSpPr/>
          <p:nvPr/>
        </p:nvGrpSpPr>
        <p:grpSpPr>
          <a:xfrm rot="0">
            <a:off x="10575561" y="609600"/>
            <a:ext cx="7102839" cy="4188925"/>
            <a:chOff x="0" y="0"/>
            <a:chExt cx="1357618" cy="800660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1357618" cy="800660"/>
            </a:xfrm>
            <a:custGeom>
              <a:avLst/>
              <a:gdLst/>
              <a:ahLst/>
              <a:cxnLst/>
              <a:rect r="r" b="b" t="t" l="l"/>
              <a:pathLst>
                <a:path h="800660" w="1357618">
                  <a:moveTo>
                    <a:pt x="43599" y="0"/>
                  </a:moveTo>
                  <a:lnTo>
                    <a:pt x="1314019" y="0"/>
                  </a:lnTo>
                  <a:cubicBezTo>
                    <a:pt x="1338098" y="0"/>
                    <a:pt x="1357618" y="19520"/>
                    <a:pt x="1357618" y="43599"/>
                  </a:cubicBezTo>
                  <a:lnTo>
                    <a:pt x="1357618" y="757061"/>
                  </a:lnTo>
                  <a:cubicBezTo>
                    <a:pt x="1357618" y="781140"/>
                    <a:pt x="1338098" y="800660"/>
                    <a:pt x="1314019" y="800660"/>
                  </a:cubicBezTo>
                  <a:lnTo>
                    <a:pt x="43599" y="800660"/>
                  </a:lnTo>
                  <a:cubicBezTo>
                    <a:pt x="19520" y="800660"/>
                    <a:pt x="0" y="781140"/>
                    <a:pt x="0" y="757061"/>
                  </a:cubicBezTo>
                  <a:lnTo>
                    <a:pt x="0" y="43599"/>
                  </a:lnTo>
                  <a:cubicBezTo>
                    <a:pt x="0" y="19520"/>
                    <a:pt x="19520" y="0"/>
                    <a:pt x="43599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7333" r="-38489" b="-51467"/>
              </a:stretch>
            </a:blipFill>
            <a:ln cap="rnd">
              <a:noFill/>
              <a:prstDash val="solid"/>
              <a:round/>
            </a:ln>
          </p:spPr>
        </p:sp>
      </p:grp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026221" y="-918581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112860" y="-1192118"/>
            <a:ext cx="11667762" cy="11667762"/>
          </a:xfrm>
          <a:custGeom>
            <a:avLst/>
            <a:gdLst/>
            <a:ahLst/>
            <a:cxnLst/>
            <a:rect r="r" b="b" t="t" l="l"/>
            <a:pathLst>
              <a:path h="11667762" w="11667762">
                <a:moveTo>
                  <a:pt x="0" y="0"/>
                </a:moveTo>
                <a:lnTo>
                  <a:pt x="11667762" y="0"/>
                </a:lnTo>
                <a:lnTo>
                  <a:pt x="11667762" y="11667762"/>
                </a:lnTo>
                <a:lnTo>
                  <a:pt x="0" y="116677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4" id="4"/>
          <p:cNvSpPr/>
          <p:nvPr/>
        </p:nvSpPr>
        <p:spPr>
          <a:xfrm flipH="true">
            <a:off x="1192870" y="3584650"/>
            <a:ext cx="0" cy="4955139"/>
          </a:xfrm>
          <a:prstGeom prst="line">
            <a:avLst/>
          </a:prstGeom>
          <a:ln cap="rnd" w="85725">
            <a:solidFill>
              <a:srgbClr val="C2CDFF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609600" y="4108525"/>
            <a:ext cx="1166540" cy="922448"/>
            <a:chOff x="0" y="0"/>
            <a:chExt cx="355316" cy="28096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600" y="2662202"/>
            <a:ext cx="1166540" cy="922448"/>
            <a:chOff x="0" y="0"/>
            <a:chExt cx="355316" cy="28096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609600" y="5558086"/>
            <a:ext cx="1166540" cy="922448"/>
            <a:chOff x="0" y="0"/>
            <a:chExt cx="355316" cy="28096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09600" y="7007648"/>
            <a:ext cx="1166540" cy="922448"/>
            <a:chOff x="0" y="0"/>
            <a:chExt cx="355316" cy="28096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1887200" y="-1756880"/>
            <a:ext cx="8157591" cy="8229600"/>
          </a:xfrm>
          <a:custGeom>
            <a:avLst/>
            <a:gdLst/>
            <a:ahLst/>
            <a:cxnLst/>
            <a:rect r="r" b="b" t="t" l="l"/>
            <a:pathLst>
              <a:path h="8229600" w="8157591">
                <a:moveTo>
                  <a:pt x="0" y="0"/>
                </a:moveTo>
                <a:lnTo>
                  <a:pt x="8157591" y="0"/>
                </a:lnTo>
                <a:lnTo>
                  <a:pt x="815759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18" id="18"/>
          <p:cNvGrpSpPr/>
          <p:nvPr/>
        </p:nvGrpSpPr>
        <p:grpSpPr>
          <a:xfrm rot="0">
            <a:off x="604008" y="8453971"/>
            <a:ext cx="1166540" cy="922448"/>
            <a:chOff x="0" y="0"/>
            <a:chExt cx="355316" cy="280968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355316" cy="280968"/>
            </a:xfrm>
            <a:custGeom>
              <a:avLst/>
              <a:gdLst/>
              <a:ahLst/>
              <a:cxnLst/>
              <a:rect r="r" b="b" t="t" l="l"/>
              <a:pathLst>
                <a:path h="280968" w="355316">
                  <a:moveTo>
                    <a:pt x="140484" y="0"/>
                  </a:moveTo>
                  <a:lnTo>
                    <a:pt x="214832" y="0"/>
                  </a:lnTo>
                  <a:cubicBezTo>
                    <a:pt x="292419" y="0"/>
                    <a:pt x="355316" y="62897"/>
                    <a:pt x="355316" y="140484"/>
                  </a:cubicBezTo>
                  <a:lnTo>
                    <a:pt x="355316" y="140484"/>
                  </a:lnTo>
                  <a:cubicBezTo>
                    <a:pt x="355316" y="218071"/>
                    <a:pt x="292419" y="280968"/>
                    <a:pt x="214832" y="280968"/>
                  </a:cubicBezTo>
                  <a:lnTo>
                    <a:pt x="140484" y="280968"/>
                  </a:lnTo>
                  <a:cubicBezTo>
                    <a:pt x="62897" y="280968"/>
                    <a:pt x="0" y="218071"/>
                    <a:pt x="0" y="140484"/>
                  </a:cubicBezTo>
                  <a:lnTo>
                    <a:pt x="0" y="140484"/>
                  </a:lnTo>
                  <a:cubicBezTo>
                    <a:pt x="0" y="62897"/>
                    <a:pt x="62897" y="0"/>
                    <a:pt x="140484" y="0"/>
                  </a:cubicBezTo>
                  <a:close/>
                </a:path>
              </a:pathLst>
            </a:custGeom>
            <a:solidFill>
              <a:srgbClr val="C2CDFF"/>
            </a:solidFill>
            <a:ln cap="rnd">
              <a:noFill/>
              <a:prstDash val="solid"/>
              <a:round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0" y="-47625"/>
              <a:ext cx="355316" cy="328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21" id="21"/>
          <p:cNvSpPr txBox="true"/>
          <p:nvPr/>
        </p:nvSpPr>
        <p:spPr>
          <a:xfrm rot="0">
            <a:off x="609600" y="1377044"/>
            <a:ext cx="9031941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b="true" sz="3999" spc="-223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Selected References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359410" y="4401244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Dumitriu,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A., et al. (2025). AIM 2025 Rip Current Segmentation (RipSeg) Challenge Report. IEEE/CVF ICCV, pp. 5551–5560.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2359410" y="2802552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Dumit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riu, A., et al. (2026). NTIRE 2026 Rip Current Detection and Segmentation (RipDetSeg) Challenge Report. IEEE/CVF CVPR, pp. 1784–1795.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2359410" y="5850805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Dumit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riu, A., et al. (2025). RipVIS: Rip Currents Video Instance Segmentation Benchmark. CVPR, pp. 3427–3437.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2359410" y="7300366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Brew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ster, B., Gould, R., &amp; Brander, R. (2019). Estimates of rip current rescues and drownings in the United States. Nat. Hazards Earth Syst. Sci., 19(2), 389–397.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28700" y="316926"/>
            <a:ext cx="1615418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b="true" sz="2000" spc="-11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REFERENCES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2359410" y="8723164"/>
            <a:ext cx="8637093" cy="603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21"/>
              </a:lnSpc>
              <a:spcBef>
                <a:spcPct val="0"/>
              </a:spcBef>
            </a:pPr>
            <a:r>
              <a:rPr lang="en-US" sz="1729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Castelle, B., Scott,</a:t>
            </a:r>
            <a:r>
              <a:rPr lang="en-US" sz="1729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 T., Brander, R., &amp; McCarroll, R. (2016). Rip current types, circulation, and hazard. Earth-Science Reviews, 163, 1–21.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990616" y="2962673"/>
            <a:ext cx="404509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01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985024" y="4364286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20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985024" y="5812023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21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953352" y="7261584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06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985024" y="8701714"/>
            <a:ext cx="479037" cy="41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04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FA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588692" y="-9916465"/>
            <a:ext cx="12388217" cy="12388217"/>
          </a:xfrm>
          <a:custGeom>
            <a:avLst/>
            <a:gdLst/>
            <a:ahLst/>
            <a:cxnLst/>
            <a:rect r="r" b="b" t="t" l="l"/>
            <a:pathLst>
              <a:path h="12388217" w="12388217">
                <a:moveTo>
                  <a:pt x="0" y="0"/>
                </a:moveTo>
                <a:lnTo>
                  <a:pt x="12388216" y="0"/>
                </a:lnTo>
                <a:lnTo>
                  <a:pt x="12388216" y="12388217"/>
                </a:lnTo>
                <a:lnTo>
                  <a:pt x="0" y="1238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317172" y="7562273"/>
            <a:ext cx="15252372" cy="15252372"/>
          </a:xfrm>
          <a:custGeom>
            <a:avLst/>
            <a:gdLst/>
            <a:ahLst/>
            <a:cxnLst/>
            <a:rect r="r" b="b" t="t" l="l"/>
            <a:pathLst>
              <a:path h="15252372" w="15252372">
                <a:moveTo>
                  <a:pt x="0" y="0"/>
                </a:moveTo>
                <a:lnTo>
                  <a:pt x="15252372" y="0"/>
                </a:lnTo>
                <a:lnTo>
                  <a:pt x="15252372" y="15252372"/>
                </a:lnTo>
                <a:lnTo>
                  <a:pt x="0" y="152523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4" id="4"/>
          <p:cNvSpPr/>
          <p:nvPr/>
        </p:nvSpPr>
        <p:spPr>
          <a:xfrm flipH="true">
            <a:off x="11887200" y="8718828"/>
            <a:ext cx="5791200" cy="0"/>
          </a:xfrm>
          <a:prstGeom prst="line">
            <a:avLst/>
          </a:prstGeom>
          <a:ln cap="rnd" w="57150">
            <a:solidFill>
              <a:srgbClr val="C2CD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5" id="5"/>
          <p:cNvSpPr/>
          <p:nvPr/>
        </p:nvSpPr>
        <p:spPr>
          <a:xfrm flipH="false" flipV="false" rot="0">
            <a:off x="609600" y="609600"/>
            <a:ext cx="419100" cy="483239"/>
          </a:xfrm>
          <a:custGeom>
            <a:avLst/>
            <a:gdLst/>
            <a:ahLst/>
            <a:cxnLst/>
            <a:rect r="r" b="b" t="t" l="l"/>
            <a:pathLst>
              <a:path h="483239" w="419100">
                <a:moveTo>
                  <a:pt x="0" y="0"/>
                </a:moveTo>
                <a:lnTo>
                  <a:pt x="419100" y="0"/>
                </a:lnTo>
                <a:lnTo>
                  <a:pt x="419100" y="483239"/>
                </a:lnTo>
                <a:lnTo>
                  <a:pt x="0" y="48323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-607546" y="5428298"/>
            <a:ext cx="8896865" cy="8229600"/>
          </a:xfrm>
          <a:custGeom>
            <a:avLst/>
            <a:gdLst/>
            <a:ahLst/>
            <a:cxnLst/>
            <a:rect r="r" b="b" t="t" l="l"/>
            <a:pathLst>
              <a:path h="8229600" w="8896865">
                <a:moveTo>
                  <a:pt x="0" y="0"/>
                </a:moveTo>
                <a:lnTo>
                  <a:pt x="8896864" y="0"/>
                </a:lnTo>
                <a:lnTo>
                  <a:pt x="889686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2794472" y="383238"/>
            <a:ext cx="14883928" cy="4329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6939"/>
              </a:lnSpc>
            </a:pPr>
            <a:r>
              <a:rPr lang="en-US" b="true" sz="15399" spc="-86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Thank You.</a:t>
            </a:r>
          </a:p>
          <a:p>
            <a:pPr algn="r">
              <a:lnSpc>
                <a:spcPts val="16939"/>
              </a:lnSpc>
            </a:pPr>
            <a:r>
              <a:rPr lang="en-US" b="true" sz="15399" spc="-862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Any Questions?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67264" y="689294"/>
            <a:ext cx="1114270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00"/>
              </a:lnSpc>
              <a:spcBef>
                <a:spcPct val="0"/>
              </a:spcBef>
            </a:pPr>
            <a:r>
              <a:rPr lang="en-US" b="true" sz="2000">
                <a:solidFill>
                  <a:srgbClr val="1B1B1B"/>
                </a:solidFill>
                <a:latin typeface="Inter Bold"/>
                <a:ea typeface="Inter Bold"/>
                <a:cs typeface="Inter Bold"/>
                <a:sym typeface="Inter Bold"/>
              </a:rPr>
              <a:t>THT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192000" y="6622335"/>
            <a:ext cx="5486400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800"/>
              </a:lnSpc>
            </a:pPr>
            <a:r>
              <a:rPr lang="en-US" sz="2000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2513674@student.uwtsd.ac.uk</a:t>
            </a:r>
          </a:p>
          <a:p>
            <a:pPr algn="r">
              <a:lnSpc>
                <a:spcPts val="2800"/>
              </a:lnSpc>
            </a:pPr>
            <a:r>
              <a:rPr lang="en-US" sz="2000" strike="noStrike" u="none">
                <a:solidFill>
                  <a:srgbClr val="1B1B1B"/>
                </a:solidFill>
                <a:latin typeface="Inter"/>
                <a:ea typeface="Inter"/>
                <a:cs typeface="Inter"/>
                <a:sym typeface="Inter"/>
              </a:rPr>
              <a:t>www..tuhin.hashs.edu.bd</a:t>
            </a:r>
          </a:p>
          <a:p>
            <a:pPr algn="r" marL="0" indent="0" lvl="1">
              <a:lnSpc>
                <a:spcPts val="2800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DAHTkbtTGvU</dc:identifier>
  <dcterms:modified xsi:type="dcterms:W3CDTF">2011-08-01T06:04:30Z</dcterms:modified>
  <cp:revision>1</cp:revision>
  <dc:title>2513674-slide</dc:title>
</cp:coreProperties>
</file>