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9" r:id="rId4"/>
    <p:sldId id="260" r:id="rId5"/>
    <p:sldId id="261" r:id="rId6"/>
    <p:sldId id="262" r:id="rId7"/>
    <p:sldId id="263" r:id="rId8"/>
    <p:sldId id="276" r:id="rId9"/>
    <p:sldId id="268" r:id="rId10"/>
    <p:sldId id="282" r:id="rId11"/>
    <p:sldId id="283" r:id="rId12"/>
    <p:sldId id="271" r:id="rId13"/>
    <p:sldId id="273" r:id="rId14"/>
    <p:sldId id="284" r:id="rId15"/>
    <p:sldId id="274" r:id="rId16"/>
    <p:sldId id="275" r:id="rId17"/>
    <p:sldId id="264" r:id="rId18"/>
    <p:sldId id="277" r:id="rId19"/>
    <p:sldId id="278" r:id="rId20"/>
    <p:sldId id="281"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_rels/data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4" Type="http://schemas.openxmlformats.org/officeDocument/2006/relationships/image" Target="../media/image14.svg"/></Relationships>
</file>

<file path=ppt/diagrams/_rels/data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4" Type="http://schemas.openxmlformats.org/officeDocument/2006/relationships/image" Target="../media/image20.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4" Type="http://schemas.openxmlformats.org/officeDocument/2006/relationships/image" Target="../media/image14.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4" Type="http://schemas.openxmlformats.org/officeDocument/2006/relationships/image" Target="../media/image20.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7E0506B-99C0-4599-96AE-462F1FACB5FC}" type="doc">
      <dgm:prSet loTypeId="urn:microsoft.com/office/officeart/2016/7/layout/RoundedRectangleTimeline" loCatId="process" qsTypeId="urn:microsoft.com/office/officeart/2005/8/quickstyle/simple1" qsCatId="simple" csTypeId="urn:microsoft.com/office/officeart/2005/8/colors/accent1_2" csCatId="accent1" phldr="1"/>
      <dgm:spPr/>
      <dgm:t>
        <a:bodyPr/>
        <a:lstStyle/>
        <a:p>
          <a:endParaRPr lang="en-US"/>
        </a:p>
      </dgm:t>
    </dgm:pt>
    <dgm:pt modelId="{5C9055A5-C0AD-4300-B38F-D3D7A8FD35F0}">
      <dgm:prSet/>
      <dgm:spPr/>
      <dgm:t>
        <a:bodyPr/>
        <a:lstStyle/>
        <a:p>
          <a:r>
            <a:rPr lang="en-US"/>
            <a:t>2012</a:t>
          </a:r>
        </a:p>
      </dgm:t>
    </dgm:pt>
    <dgm:pt modelId="{21D1A646-CD49-4439-A021-0BDC400F9060}" type="parTrans" cxnId="{C4509933-085F-4B35-9C8A-F7F3641B096D}">
      <dgm:prSet/>
      <dgm:spPr/>
      <dgm:t>
        <a:bodyPr/>
        <a:lstStyle/>
        <a:p>
          <a:endParaRPr lang="en-US"/>
        </a:p>
      </dgm:t>
    </dgm:pt>
    <dgm:pt modelId="{2FDB3C01-EEAE-461D-A56F-584F42C517CF}" type="sibTrans" cxnId="{C4509933-085F-4B35-9C8A-F7F3641B096D}">
      <dgm:prSet/>
      <dgm:spPr/>
      <dgm:t>
        <a:bodyPr/>
        <a:lstStyle/>
        <a:p>
          <a:endParaRPr lang="en-US"/>
        </a:p>
      </dgm:t>
    </dgm:pt>
    <dgm:pt modelId="{38174458-B304-46E5-A90E-02928FA87505}">
      <dgm:prSet custT="1"/>
      <dgm:spPr/>
      <dgm:t>
        <a:bodyPr/>
        <a:lstStyle/>
        <a:p>
          <a:r>
            <a:rPr lang="en-US" sz="2400" dirty="0"/>
            <a:t>Health and wellbeing boards were established under the health and social care Act 2012.</a:t>
          </a:r>
        </a:p>
      </dgm:t>
    </dgm:pt>
    <dgm:pt modelId="{2F81A265-8966-4F13-9121-0DB78ADD4AEB}" type="parTrans" cxnId="{FB516808-21E7-41B4-BFDB-F62B4AF464E7}">
      <dgm:prSet/>
      <dgm:spPr/>
      <dgm:t>
        <a:bodyPr/>
        <a:lstStyle/>
        <a:p>
          <a:endParaRPr lang="en-US"/>
        </a:p>
      </dgm:t>
    </dgm:pt>
    <dgm:pt modelId="{7A14F002-0629-4A42-ACF4-E129664D9B0E}" type="sibTrans" cxnId="{FB516808-21E7-41B4-BFDB-F62B4AF464E7}">
      <dgm:prSet/>
      <dgm:spPr/>
      <dgm:t>
        <a:bodyPr/>
        <a:lstStyle/>
        <a:p>
          <a:endParaRPr lang="en-US"/>
        </a:p>
      </dgm:t>
    </dgm:pt>
    <dgm:pt modelId="{AC9CDD2E-9772-48B1-B9E7-C95C902898A4}">
      <dgm:prSet/>
      <dgm:spPr/>
      <dgm:t>
        <a:bodyPr/>
        <a:lstStyle/>
        <a:p>
          <a:r>
            <a:rPr lang="en-US"/>
            <a:t>Apr. 2013</a:t>
          </a:r>
        </a:p>
      </dgm:t>
    </dgm:pt>
    <dgm:pt modelId="{BAA65592-4330-4FD5-A687-E219AAC6B468}" type="parTrans" cxnId="{89367556-7BCA-4E04-94FA-B3D37FD72DA9}">
      <dgm:prSet/>
      <dgm:spPr/>
      <dgm:t>
        <a:bodyPr/>
        <a:lstStyle/>
        <a:p>
          <a:endParaRPr lang="en-US"/>
        </a:p>
      </dgm:t>
    </dgm:pt>
    <dgm:pt modelId="{DC5506D6-DEBE-4CDC-A73A-F7233D4B4791}" type="sibTrans" cxnId="{89367556-7BCA-4E04-94FA-B3D37FD72DA9}">
      <dgm:prSet/>
      <dgm:spPr/>
      <dgm:t>
        <a:bodyPr/>
        <a:lstStyle/>
        <a:p>
          <a:endParaRPr lang="en-US"/>
        </a:p>
      </dgm:t>
    </dgm:pt>
    <dgm:pt modelId="{53C34809-076D-41D8-AA80-80B0604A9EBA}">
      <dgm:prSet custT="1"/>
      <dgm:spPr/>
      <dgm:t>
        <a:bodyPr/>
        <a:lstStyle/>
        <a:p>
          <a:r>
            <a:rPr lang="en-US" sz="2000" dirty="0"/>
            <a:t>In April 2013 they became fully operational in all 152 local authorities, with adult social care and public health responsibilities.</a:t>
          </a:r>
        </a:p>
      </dgm:t>
    </dgm:pt>
    <dgm:pt modelId="{DB698403-3E15-4C5E-AC85-478A1469A355}" type="parTrans" cxnId="{79BA6E68-C317-49C4-862C-B899E462EA8C}">
      <dgm:prSet/>
      <dgm:spPr/>
      <dgm:t>
        <a:bodyPr/>
        <a:lstStyle/>
        <a:p>
          <a:endParaRPr lang="en-US"/>
        </a:p>
      </dgm:t>
    </dgm:pt>
    <dgm:pt modelId="{E6B15B63-6DDA-48CF-8F00-0F360F1FBB1F}" type="sibTrans" cxnId="{79BA6E68-C317-49C4-862C-B899E462EA8C}">
      <dgm:prSet/>
      <dgm:spPr/>
      <dgm:t>
        <a:bodyPr/>
        <a:lstStyle/>
        <a:p>
          <a:endParaRPr lang="en-US"/>
        </a:p>
      </dgm:t>
    </dgm:pt>
    <dgm:pt modelId="{6FF91256-ACDD-4DB9-8BA7-536FE79C7A30}">
      <dgm:prSet custT="1"/>
      <dgm:spPr/>
      <dgm:t>
        <a:bodyPr/>
        <a:lstStyle/>
        <a:p>
          <a:r>
            <a:rPr lang="en-US" sz="2000" dirty="0"/>
            <a:t>(</a:t>
          </a:r>
          <a:r>
            <a:rPr lang="en-US" sz="1400" dirty="0"/>
            <a:t>The Kings Fund 2016)</a:t>
          </a:r>
        </a:p>
      </dgm:t>
    </dgm:pt>
    <dgm:pt modelId="{13870830-D7B9-430C-8434-485232B2BC80}" type="parTrans" cxnId="{915D1A76-008D-439A-B75B-BC99D09CCAA4}">
      <dgm:prSet/>
      <dgm:spPr/>
      <dgm:t>
        <a:bodyPr/>
        <a:lstStyle/>
        <a:p>
          <a:endParaRPr lang="en-US"/>
        </a:p>
      </dgm:t>
    </dgm:pt>
    <dgm:pt modelId="{BDB08D12-13A6-40E3-9657-B7D409CB6FC5}" type="sibTrans" cxnId="{915D1A76-008D-439A-B75B-BC99D09CCAA4}">
      <dgm:prSet/>
      <dgm:spPr/>
      <dgm:t>
        <a:bodyPr/>
        <a:lstStyle/>
        <a:p>
          <a:endParaRPr lang="en-US"/>
        </a:p>
      </dgm:t>
    </dgm:pt>
    <dgm:pt modelId="{54DDB1A3-2481-4BF9-B935-C41F88560FB7}" type="pres">
      <dgm:prSet presAssocID="{E7E0506B-99C0-4599-96AE-462F1FACB5FC}" presName="Name0" presStyleCnt="0">
        <dgm:presLayoutVars>
          <dgm:chMax/>
          <dgm:chPref/>
          <dgm:animLvl val="lvl"/>
        </dgm:presLayoutVars>
      </dgm:prSet>
      <dgm:spPr/>
    </dgm:pt>
    <dgm:pt modelId="{002276DF-93F3-495C-9FD0-DD1B685DF718}" type="pres">
      <dgm:prSet presAssocID="{5C9055A5-C0AD-4300-B38F-D3D7A8FD35F0}" presName="composite" presStyleCnt="0"/>
      <dgm:spPr/>
    </dgm:pt>
    <dgm:pt modelId="{FD82BB83-E837-49AE-8517-D6F411F05EB6}" type="pres">
      <dgm:prSet presAssocID="{5C9055A5-C0AD-4300-B38F-D3D7A8FD35F0}" presName="parent" presStyleLbl="alignNode1" presStyleIdx="0" presStyleCnt="2">
        <dgm:presLayoutVars>
          <dgm:chMax val="1"/>
          <dgm:chPref val="1"/>
          <dgm:bulletEnabled val="1"/>
        </dgm:presLayoutVars>
      </dgm:prSet>
      <dgm:spPr/>
    </dgm:pt>
    <dgm:pt modelId="{C475CA09-DA83-4796-AFAB-12812A2D8EED}" type="pres">
      <dgm:prSet presAssocID="{5C9055A5-C0AD-4300-B38F-D3D7A8FD35F0}" presName="Childtext" presStyleLbl="revTx" presStyleIdx="0" presStyleCnt="2">
        <dgm:presLayoutVars>
          <dgm:bulletEnabled val="1"/>
        </dgm:presLayoutVars>
      </dgm:prSet>
      <dgm:spPr/>
    </dgm:pt>
    <dgm:pt modelId="{39C41329-1E33-46FF-87FD-785E4682FBC2}" type="pres">
      <dgm:prSet presAssocID="{5C9055A5-C0AD-4300-B38F-D3D7A8FD35F0}" presName="ConnectLine" presStyleLbl="sibTrans1D1" presStyleIdx="0" presStyleCnt="2"/>
      <dgm:spPr>
        <a:noFill/>
        <a:ln w="12700" cap="flat" cmpd="sng" algn="ctr">
          <a:solidFill>
            <a:schemeClr val="accent1">
              <a:hueOff val="0"/>
              <a:satOff val="0"/>
              <a:lumOff val="0"/>
              <a:alphaOff val="0"/>
            </a:schemeClr>
          </a:solidFill>
          <a:prstDash val="dash"/>
          <a:miter lim="800000"/>
        </a:ln>
        <a:effectLst/>
      </dgm:spPr>
    </dgm:pt>
    <dgm:pt modelId="{67BB8B74-EC2B-43D5-AE91-1185254D511B}" type="pres">
      <dgm:prSet presAssocID="{5C9055A5-C0AD-4300-B38F-D3D7A8FD35F0}" presName="ConnectLineEnd" presStyleLbl="lnNode1" presStyleIdx="0" presStyleCnt="2"/>
      <dgm:spPr/>
    </dgm:pt>
    <dgm:pt modelId="{16BDAA34-3C77-4294-B284-A4508515E8D8}" type="pres">
      <dgm:prSet presAssocID="{5C9055A5-C0AD-4300-B38F-D3D7A8FD35F0}" presName="EmptyPane" presStyleCnt="0"/>
      <dgm:spPr/>
    </dgm:pt>
    <dgm:pt modelId="{53A90711-3BF9-4A44-B384-E1A64EC1942B}" type="pres">
      <dgm:prSet presAssocID="{2FDB3C01-EEAE-461D-A56F-584F42C517CF}" presName="spaceBetweenRectangles" presStyleCnt="0"/>
      <dgm:spPr/>
    </dgm:pt>
    <dgm:pt modelId="{B17D8257-D059-488C-8A88-48E73596A6A8}" type="pres">
      <dgm:prSet presAssocID="{AC9CDD2E-9772-48B1-B9E7-C95C902898A4}" presName="composite" presStyleCnt="0"/>
      <dgm:spPr/>
    </dgm:pt>
    <dgm:pt modelId="{88954213-0B5D-45B5-B179-79403C8FCAA8}" type="pres">
      <dgm:prSet presAssocID="{AC9CDD2E-9772-48B1-B9E7-C95C902898A4}" presName="parent" presStyleLbl="alignNode1" presStyleIdx="1" presStyleCnt="2">
        <dgm:presLayoutVars>
          <dgm:chMax val="1"/>
          <dgm:chPref val="1"/>
          <dgm:bulletEnabled val="1"/>
        </dgm:presLayoutVars>
      </dgm:prSet>
      <dgm:spPr/>
    </dgm:pt>
    <dgm:pt modelId="{B2D4A068-1061-46D0-8E61-9B85E00BFD21}" type="pres">
      <dgm:prSet presAssocID="{AC9CDD2E-9772-48B1-B9E7-C95C902898A4}" presName="Childtext" presStyleLbl="revTx" presStyleIdx="1" presStyleCnt="2">
        <dgm:presLayoutVars>
          <dgm:bulletEnabled val="1"/>
        </dgm:presLayoutVars>
      </dgm:prSet>
      <dgm:spPr/>
    </dgm:pt>
    <dgm:pt modelId="{566154ED-2CC5-403E-88D7-7FB3B8C691A9}" type="pres">
      <dgm:prSet presAssocID="{AC9CDD2E-9772-48B1-B9E7-C95C902898A4}" presName="ConnectLine" presStyleLbl="sibTrans1D1" presStyleIdx="1" presStyleCnt="2"/>
      <dgm:spPr>
        <a:noFill/>
        <a:ln w="12700" cap="flat" cmpd="sng" algn="ctr">
          <a:solidFill>
            <a:schemeClr val="accent1">
              <a:hueOff val="0"/>
              <a:satOff val="0"/>
              <a:lumOff val="0"/>
              <a:alphaOff val="0"/>
            </a:schemeClr>
          </a:solidFill>
          <a:prstDash val="dash"/>
          <a:miter lim="800000"/>
        </a:ln>
        <a:effectLst/>
      </dgm:spPr>
    </dgm:pt>
    <dgm:pt modelId="{AF666A00-60D0-4AEA-96F5-1C7B835658E3}" type="pres">
      <dgm:prSet presAssocID="{AC9CDD2E-9772-48B1-B9E7-C95C902898A4}" presName="ConnectLineEnd" presStyleLbl="lnNode1" presStyleIdx="1" presStyleCnt="2" custLinFactY="-189442" custLinFactNeighborX="16513" custLinFactNeighborY="-200000"/>
      <dgm:spPr/>
    </dgm:pt>
    <dgm:pt modelId="{AB6EF5EB-9902-4FE7-B3AB-532765B6AE44}" type="pres">
      <dgm:prSet presAssocID="{AC9CDD2E-9772-48B1-B9E7-C95C902898A4}" presName="EmptyPane" presStyleCnt="0"/>
      <dgm:spPr/>
    </dgm:pt>
  </dgm:ptLst>
  <dgm:cxnLst>
    <dgm:cxn modelId="{0F714701-C591-416C-928F-FE506A4A8253}" type="presOf" srcId="{6FF91256-ACDD-4DB9-8BA7-536FE79C7A30}" destId="{B2D4A068-1061-46D0-8E61-9B85E00BFD21}" srcOrd="0" destOrd="1" presId="urn:microsoft.com/office/officeart/2016/7/layout/RoundedRectangleTimeline"/>
    <dgm:cxn modelId="{8F125C06-6404-4451-B60E-6464302AD8DB}" type="presOf" srcId="{38174458-B304-46E5-A90E-02928FA87505}" destId="{C475CA09-DA83-4796-AFAB-12812A2D8EED}" srcOrd="0" destOrd="0" presId="urn:microsoft.com/office/officeart/2016/7/layout/RoundedRectangleTimeline"/>
    <dgm:cxn modelId="{FB516808-21E7-41B4-BFDB-F62B4AF464E7}" srcId="{5C9055A5-C0AD-4300-B38F-D3D7A8FD35F0}" destId="{38174458-B304-46E5-A90E-02928FA87505}" srcOrd="0" destOrd="0" parTransId="{2F81A265-8966-4F13-9121-0DB78ADD4AEB}" sibTransId="{7A14F002-0629-4A42-ACF4-E129664D9B0E}"/>
    <dgm:cxn modelId="{1A838A1C-B64C-42D3-BCC0-503C7655FF61}" type="presOf" srcId="{53C34809-076D-41D8-AA80-80B0604A9EBA}" destId="{B2D4A068-1061-46D0-8E61-9B85E00BFD21}" srcOrd="0" destOrd="0" presId="urn:microsoft.com/office/officeart/2016/7/layout/RoundedRectangleTimeline"/>
    <dgm:cxn modelId="{C4509933-085F-4B35-9C8A-F7F3641B096D}" srcId="{E7E0506B-99C0-4599-96AE-462F1FACB5FC}" destId="{5C9055A5-C0AD-4300-B38F-D3D7A8FD35F0}" srcOrd="0" destOrd="0" parTransId="{21D1A646-CD49-4439-A021-0BDC400F9060}" sibTransId="{2FDB3C01-EEAE-461D-A56F-584F42C517CF}"/>
    <dgm:cxn modelId="{79BA6E68-C317-49C4-862C-B899E462EA8C}" srcId="{AC9CDD2E-9772-48B1-B9E7-C95C902898A4}" destId="{53C34809-076D-41D8-AA80-80B0604A9EBA}" srcOrd="0" destOrd="0" parTransId="{DB698403-3E15-4C5E-AC85-478A1469A355}" sibTransId="{E6B15B63-6DDA-48CF-8F00-0F360F1FBB1F}"/>
    <dgm:cxn modelId="{915D1A76-008D-439A-B75B-BC99D09CCAA4}" srcId="{AC9CDD2E-9772-48B1-B9E7-C95C902898A4}" destId="{6FF91256-ACDD-4DB9-8BA7-536FE79C7A30}" srcOrd="1" destOrd="0" parTransId="{13870830-D7B9-430C-8434-485232B2BC80}" sibTransId="{BDB08D12-13A6-40E3-9657-B7D409CB6FC5}"/>
    <dgm:cxn modelId="{89367556-7BCA-4E04-94FA-B3D37FD72DA9}" srcId="{E7E0506B-99C0-4599-96AE-462F1FACB5FC}" destId="{AC9CDD2E-9772-48B1-B9E7-C95C902898A4}" srcOrd="1" destOrd="0" parTransId="{BAA65592-4330-4FD5-A687-E219AAC6B468}" sibTransId="{DC5506D6-DEBE-4CDC-A73A-F7233D4B4791}"/>
    <dgm:cxn modelId="{C70D8356-5EEA-4768-A265-582565238A3F}" type="presOf" srcId="{5C9055A5-C0AD-4300-B38F-D3D7A8FD35F0}" destId="{FD82BB83-E837-49AE-8517-D6F411F05EB6}" srcOrd="0" destOrd="0" presId="urn:microsoft.com/office/officeart/2016/7/layout/RoundedRectangleTimeline"/>
    <dgm:cxn modelId="{27A09DDF-A3D3-47E2-BB30-64FB20685492}" type="presOf" srcId="{AC9CDD2E-9772-48B1-B9E7-C95C902898A4}" destId="{88954213-0B5D-45B5-B179-79403C8FCAA8}" srcOrd="0" destOrd="0" presId="urn:microsoft.com/office/officeart/2016/7/layout/RoundedRectangleTimeline"/>
    <dgm:cxn modelId="{FC48A4E1-60C2-47FF-800C-D89C5F484A42}" type="presOf" srcId="{E7E0506B-99C0-4599-96AE-462F1FACB5FC}" destId="{54DDB1A3-2481-4BF9-B935-C41F88560FB7}" srcOrd="0" destOrd="0" presId="urn:microsoft.com/office/officeart/2016/7/layout/RoundedRectangleTimeline"/>
    <dgm:cxn modelId="{A5D8B5FD-1122-4B34-9ED4-7964473F8A81}" type="presParOf" srcId="{54DDB1A3-2481-4BF9-B935-C41F88560FB7}" destId="{002276DF-93F3-495C-9FD0-DD1B685DF718}" srcOrd="0" destOrd="0" presId="urn:microsoft.com/office/officeart/2016/7/layout/RoundedRectangleTimeline"/>
    <dgm:cxn modelId="{14173B34-283F-4FED-8B26-C7ADA045C4B0}" type="presParOf" srcId="{002276DF-93F3-495C-9FD0-DD1B685DF718}" destId="{FD82BB83-E837-49AE-8517-D6F411F05EB6}" srcOrd="0" destOrd="0" presId="urn:microsoft.com/office/officeart/2016/7/layout/RoundedRectangleTimeline"/>
    <dgm:cxn modelId="{E13FDDA4-8C0B-426A-B136-917F7F92D8E3}" type="presParOf" srcId="{002276DF-93F3-495C-9FD0-DD1B685DF718}" destId="{C475CA09-DA83-4796-AFAB-12812A2D8EED}" srcOrd="1" destOrd="0" presId="urn:microsoft.com/office/officeart/2016/7/layout/RoundedRectangleTimeline"/>
    <dgm:cxn modelId="{018A82B6-CD5C-4B1C-84FF-CB5A69B7B132}" type="presParOf" srcId="{002276DF-93F3-495C-9FD0-DD1B685DF718}" destId="{39C41329-1E33-46FF-87FD-785E4682FBC2}" srcOrd="2" destOrd="0" presId="urn:microsoft.com/office/officeart/2016/7/layout/RoundedRectangleTimeline"/>
    <dgm:cxn modelId="{ABC1AC2A-A568-4795-85AF-0360E3BD6975}" type="presParOf" srcId="{002276DF-93F3-495C-9FD0-DD1B685DF718}" destId="{67BB8B74-EC2B-43D5-AE91-1185254D511B}" srcOrd="3" destOrd="0" presId="urn:microsoft.com/office/officeart/2016/7/layout/RoundedRectangleTimeline"/>
    <dgm:cxn modelId="{57F62228-EB74-4B29-A5BC-BEF7611A80F3}" type="presParOf" srcId="{002276DF-93F3-495C-9FD0-DD1B685DF718}" destId="{16BDAA34-3C77-4294-B284-A4508515E8D8}" srcOrd="4" destOrd="0" presId="urn:microsoft.com/office/officeart/2016/7/layout/RoundedRectangleTimeline"/>
    <dgm:cxn modelId="{86A7FD58-ECC1-4258-9C0A-833A32E927D9}" type="presParOf" srcId="{54DDB1A3-2481-4BF9-B935-C41F88560FB7}" destId="{53A90711-3BF9-4A44-B384-E1A64EC1942B}" srcOrd="1" destOrd="0" presId="urn:microsoft.com/office/officeart/2016/7/layout/RoundedRectangleTimeline"/>
    <dgm:cxn modelId="{253E1505-67D6-43D3-91E0-BD9B07EC162F}" type="presParOf" srcId="{54DDB1A3-2481-4BF9-B935-C41F88560FB7}" destId="{B17D8257-D059-488C-8A88-48E73596A6A8}" srcOrd="2" destOrd="0" presId="urn:microsoft.com/office/officeart/2016/7/layout/RoundedRectangleTimeline"/>
    <dgm:cxn modelId="{A2EE502D-028A-46BA-B0EF-0AD2163A0095}" type="presParOf" srcId="{B17D8257-D059-488C-8A88-48E73596A6A8}" destId="{88954213-0B5D-45B5-B179-79403C8FCAA8}" srcOrd="0" destOrd="0" presId="urn:microsoft.com/office/officeart/2016/7/layout/RoundedRectangleTimeline"/>
    <dgm:cxn modelId="{96056FE6-5AD4-43CB-9304-6BDEECE1170C}" type="presParOf" srcId="{B17D8257-D059-488C-8A88-48E73596A6A8}" destId="{B2D4A068-1061-46D0-8E61-9B85E00BFD21}" srcOrd="1" destOrd="0" presId="urn:microsoft.com/office/officeart/2016/7/layout/RoundedRectangleTimeline"/>
    <dgm:cxn modelId="{C50768E8-6540-45E6-840F-DFBB092AE66C}" type="presParOf" srcId="{B17D8257-D059-488C-8A88-48E73596A6A8}" destId="{566154ED-2CC5-403E-88D7-7FB3B8C691A9}" srcOrd="2" destOrd="0" presId="urn:microsoft.com/office/officeart/2016/7/layout/RoundedRectangleTimeline"/>
    <dgm:cxn modelId="{7EA0248F-D558-4843-AAA4-A08FB2EA0866}" type="presParOf" srcId="{B17D8257-D059-488C-8A88-48E73596A6A8}" destId="{AF666A00-60D0-4AEA-96F5-1C7B835658E3}" srcOrd="3" destOrd="0" presId="urn:microsoft.com/office/officeart/2016/7/layout/RoundedRectangleTimeline"/>
    <dgm:cxn modelId="{308C4E81-BB0A-4F5C-9D85-0953ED861C6A}" type="presParOf" srcId="{B17D8257-D059-488C-8A88-48E73596A6A8}" destId="{AB6EF5EB-9902-4FE7-B3AB-532765B6AE44}" srcOrd="4" destOrd="0" presId="urn:microsoft.com/office/officeart/2016/7/layout/RoundedRectangle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420D500-2B63-4D64-ACCD-52E96B6FB262}"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A61F931F-0104-4F1D-8C67-46B4E1D3191B}">
      <dgm:prSet/>
      <dgm:spPr/>
      <dgm:t>
        <a:bodyPr/>
        <a:lstStyle/>
        <a:p>
          <a:r>
            <a:rPr lang="en-GB" dirty="0"/>
            <a:t>Seven Health boards</a:t>
          </a:r>
          <a:endParaRPr lang="en-US" dirty="0"/>
        </a:p>
      </dgm:t>
    </dgm:pt>
    <dgm:pt modelId="{76166749-E341-41BC-A2C9-01D9075F7C7E}" type="parTrans" cxnId="{946DBD05-469B-4D0A-8A87-D801A605BFDD}">
      <dgm:prSet/>
      <dgm:spPr/>
      <dgm:t>
        <a:bodyPr/>
        <a:lstStyle/>
        <a:p>
          <a:endParaRPr lang="en-US"/>
        </a:p>
      </dgm:t>
    </dgm:pt>
    <dgm:pt modelId="{A2D73D2E-F7C3-48EB-B3A6-CCD0D14EEBA4}" type="sibTrans" cxnId="{946DBD05-469B-4D0A-8A87-D801A605BFDD}">
      <dgm:prSet/>
      <dgm:spPr/>
      <dgm:t>
        <a:bodyPr/>
        <a:lstStyle/>
        <a:p>
          <a:endParaRPr lang="en-US"/>
        </a:p>
      </dgm:t>
    </dgm:pt>
    <dgm:pt modelId="{BD8EDF9E-6527-481A-A168-902EC1B94C24}">
      <dgm:prSet/>
      <dgm:spPr/>
      <dgm:t>
        <a:bodyPr/>
        <a:lstStyle/>
        <a:p>
          <a:r>
            <a:rPr lang="en-GB"/>
            <a:t>Anevrin Bevan University health board.</a:t>
          </a:r>
          <a:endParaRPr lang="en-US"/>
        </a:p>
      </dgm:t>
    </dgm:pt>
    <dgm:pt modelId="{00ED6960-CC29-44DC-B69D-879DCED729F9}" type="parTrans" cxnId="{D5CB1A3D-B928-4512-8AD1-2A74382BF7D6}">
      <dgm:prSet/>
      <dgm:spPr/>
      <dgm:t>
        <a:bodyPr/>
        <a:lstStyle/>
        <a:p>
          <a:endParaRPr lang="en-US"/>
        </a:p>
      </dgm:t>
    </dgm:pt>
    <dgm:pt modelId="{DAC6BCFB-1DD8-4C7F-BC80-1E00F4CDFCCA}" type="sibTrans" cxnId="{D5CB1A3D-B928-4512-8AD1-2A74382BF7D6}">
      <dgm:prSet/>
      <dgm:spPr/>
      <dgm:t>
        <a:bodyPr/>
        <a:lstStyle/>
        <a:p>
          <a:endParaRPr lang="en-US"/>
        </a:p>
      </dgm:t>
    </dgm:pt>
    <dgm:pt modelId="{90A3C845-6CC5-43F4-A52A-42066F661303}">
      <dgm:prSet/>
      <dgm:spPr/>
      <dgm:t>
        <a:bodyPr/>
        <a:lstStyle/>
        <a:p>
          <a:r>
            <a:rPr lang="en-GB"/>
            <a:t>Cardiff Cadwaladr vale university health board.</a:t>
          </a:r>
          <a:endParaRPr lang="en-US"/>
        </a:p>
      </dgm:t>
    </dgm:pt>
    <dgm:pt modelId="{727C3271-1E64-4250-9B0F-4DCB1A068F1D}" type="parTrans" cxnId="{324D65EC-9775-44ED-95CF-E5192A88C70F}">
      <dgm:prSet/>
      <dgm:spPr/>
      <dgm:t>
        <a:bodyPr/>
        <a:lstStyle/>
        <a:p>
          <a:endParaRPr lang="en-US"/>
        </a:p>
      </dgm:t>
    </dgm:pt>
    <dgm:pt modelId="{AFBD60D6-1FB7-4DCE-98B0-9E9992BE2CD5}" type="sibTrans" cxnId="{324D65EC-9775-44ED-95CF-E5192A88C70F}">
      <dgm:prSet/>
      <dgm:spPr/>
      <dgm:t>
        <a:bodyPr/>
        <a:lstStyle/>
        <a:p>
          <a:endParaRPr lang="en-US"/>
        </a:p>
      </dgm:t>
    </dgm:pt>
    <dgm:pt modelId="{4E7A195B-B3D0-4B63-BA17-3BF6C0420C57}">
      <dgm:prSet/>
      <dgm:spPr/>
      <dgm:t>
        <a:bodyPr/>
        <a:lstStyle/>
        <a:p>
          <a:r>
            <a:rPr lang="en-GB"/>
            <a:t>Cym Taf Morgannwy university health board.</a:t>
          </a:r>
          <a:endParaRPr lang="en-US"/>
        </a:p>
      </dgm:t>
    </dgm:pt>
    <dgm:pt modelId="{2F434B31-2B6E-40FC-BB1A-8B146E0B3FE4}" type="parTrans" cxnId="{0518E618-4C0F-4D9B-8B7B-E7DDF827E9DB}">
      <dgm:prSet/>
      <dgm:spPr/>
      <dgm:t>
        <a:bodyPr/>
        <a:lstStyle/>
        <a:p>
          <a:endParaRPr lang="en-US"/>
        </a:p>
      </dgm:t>
    </dgm:pt>
    <dgm:pt modelId="{35A7E4BE-1FB5-45D7-AF76-014FF8F52E9D}" type="sibTrans" cxnId="{0518E618-4C0F-4D9B-8B7B-E7DDF827E9DB}">
      <dgm:prSet/>
      <dgm:spPr/>
      <dgm:t>
        <a:bodyPr/>
        <a:lstStyle/>
        <a:p>
          <a:endParaRPr lang="en-US"/>
        </a:p>
      </dgm:t>
    </dgm:pt>
    <dgm:pt modelId="{57A36E49-1DCD-4CD8-B570-C43846378859}">
      <dgm:prSet/>
      <dgm:spPr/>
      <dgm:t>
        <a:bodyPr/>
        <a:lstStyle/>
        <a:p>
          <a:r>
            <a:rPr lang="en-GB"/>
            <a:t>Hywel Dda university health board.</a:t>
          </a:r>
          <a:endParaRPr lang="en-US"/>
        </a:p>
      </dgm:t>
    </dgm:pt>
    <dgm:pt modelId="{EBF7FB8A-766F-4913-82BE-4B48A6A10EDF}" type="parTrans" cxnId="{723A7E66-7F70-401F-9C75-D4651B161454}">
      <dgm:prSet/>
      <dgm:spPr/>
      <dgm:t>
        <a:bodyPr/>
        <a:lstStyle/>
        <a:p>
          <a:endParaRPr lang="en-US"/>
        </a:p>
      </dgm:t>
    </dgm:pt>
    <dgm:pt modelId="{7D398EBC-3FD4-4B24-8B50-C17371DBAE38}" type="sibTrans" cxnId="{723A7E66-7F70-401F-9C75-D4651B161454}">
      <dgm:prSet/>
      <dgm:spPr/>
      <dgm:t>
        <a:bodyPr/>
        <a:lstStyle/>
        <a:p>
          <a:endParaRPr lang="en-US"/>
        </a:p>
      </dgm:t>
    </dgm:pt>
    <dgm:pt modelId="{C45C2D09-CC98-4684-8C53-A4262F99DB93}">
      <dgm:prSet/>
      <dgm:spPr/>
      <dgm:t>
        <a:bodyPr/>
        <a:lstStyle/>
        <a:p>
          <a:r>
            <a:rPr lang="en-GB"/>
            <a:t>Powys teaching health board.</a:t>
          </a:r>
          <a:endParaRPr lang="en-US"/>
        </a:p>
      </dgm:t>
    </dgm:pt>
    <dgm:pt modelId="{420A0B4D-8E2B-4D3D-87DE-0D4F9AC20DF4}" type="parTrans" cxnId="{7E284168-E918-48E2-8384-2087A19BFA92}">
      <dgm:prSet/>
      <dgm:spPr/>
      <dgm:t>
        <a:bodyPr/>
        <a:lstStyle/>
        <a:p>
          <a:endParaRPr lang="en-US"/>
        </a:p>
      </dgm:t>
    </dgm:pt>
    <dgm:pt modelId="{55548926-A1E9-47CA-9FBD-C776D8980CDC}" type="sibTrans" cxnId="{7E284168-E918-48E2-8384-2087A19BFA92}">
      <dgm:prSet/>
      <dgm:spPr/>
      <dgm:t>
        <a:bodyPr/>
        <a:lstStyle/>
        <a:p>
          <a:endParaRPr lang="en-US"/>
        </a:p>
      </dgm:t>
    </dgm:pt>
    <dgm:pt modelId="{B88C503C-0691-4709-925F-E4AFD92A7D00}">
      <dgm:prSet/>
      <dgm:spPr/>
      <dgm:t>
        <a:bodyPr/>
        <a:lstStyle/>
        <a:p>
          <a:r>
            <a:rPr lang="en-GB"/>
            <a:t>Swansea bay university health board.</a:t>
          </a:r>
          <a:endParaRPr lang="en-US"/>
        </a:p>
      </dgm:t>
    </dgm:pt>
    <dgm:pt modelId="{2D9CAC49-4936-46C2-A5EA-D77BADC59398}" type="parTrans" cxnId="{6F8E2FF1-7F42-4A15-920A-587B8A6F0FDF}">
      <dgm:prSet/>
      <dgm:spPr/>
      <dgm:t>
        <a:bodyPr/>
        <a:lstStyle/>
        <a:p>
          <a:endParaRPr lang="en-US"/>
        </a:p>
      </dgm:t>
    </dgm:pt>
    <dgm:pt modelId="{C6D3E8EA-BE17-49BD-BEFB-E36036DF83BC}" type="sibTrans" cxnId="{6F8E2FF1-7F42-4A15-920A-587B8A6F0FDF}">
      <dgm:prSet/>
      <dgm:spPr/>
      <dgm:t>
        <a:bodyPr/>
        <a:lstStyle/>
        <a:p>
          <a:endParaRPr lang="en-US"/>
        </a:p>
      </dgm:t>
    </dgm:pt>
    <dgm:pt modelId="{4FFB0E81-FC3D-4514-881E-0515D3F4E0A8}" type="pres">
      <dgm:prSet presAssocID="{6420D500-2B63-4D64-ACCD-52E96B6FB262}" presName="linear" presStyleCnt="0">
        <dgm:presLayoutVars>
          <dgm:animLvl val="lvl"/>
          <dgm:resizeHandles val="exact"/>
        </dgm:presLayoutVars>
      </dgm:prSet>
      <dgm:spPr/>
    </dgm:pt>
    <dgm:pt modelId="{7CE3A438-2555-4C38-968C-997DBDA010EF}" type="pres">
      <dgm:prSet presAssocID="{A61F931F-0104-4F1D-8C67-46B4E1D3191B}" presName="parentText" presStyleLbl="node1" presStyleIdx="0" presStyleCnt="7">
        <dgm:presLayoutVars>
          <dgm:chMax val="0"/>
          <dgm:bulletEnabled val="1"/>
        </dgm:presLayoutVars>
      </dgm:prSet>
      <dgm:spPr/>
    </dgm:pt>
    <dgm:pt modelId="{892F0649-A840-42AC-BA02-638D153FD4B3}" type="pres">
      <dgm:prSet presAssocID="{A2D73D2E-F7C3-48EB-B3A6-CCD0D14EEBA4}" presName="spacer" presStyleCnt="0"/>
      <dgm:spPr/>
    </dgm:pt>
    <dgm:pt modelId="{1C07B355-FE94-4314-BD07-7F51946EAB05}" type="pres">
      <dgm:prSet presAssocID="{BD8EDF9E-6527-481A-A168-902EC1B94C24}" presName="parentText" presStyleLbl="node1" presStyleIdx="1" presStyleCnt="7">
        <dgm:presLayoutVars>
          <dgm:chMax val="0"/>
          <dgm:bulletEnabled val="1"/>
        </dgm:presLayoutVars>
      </dgm:prSet>
      <dgm:spPr/>
    </dgm:pt>
    <dgm:pt modelId="{2B6CA256-5F7C-473E-BDF1-7519F420786B}" type="pres">
      <dgm:prSet presAssocID="{DAC6BCFB-1DD8-4C7F-BC80-1E00F4CDFCCA}" presName="spacer" presStyleCnt="0"/>
      <dgm:spPr/>
    </dgm:pt>
    <dgm:pt modelId="{F749E2FB-2C14-451F-8AA6-F3F34ED6FC0E}" type="pres">
      <dgm:prSet presAssocID="{90A3C845-6CC5-43F4-A52A-42066F661303}" presName="parentText" presStyleLbl="node1" presStyleIdx="2" presStyleCnt="7">
        <dgm:presLayoutVars>
          <dgm:chMax val="0"/>
          <dgm:bulletEnabled val="1"/>
        </dgm:presLayoutVars>
      </dgm:prSet>
      <dgm:spPr/>
    </dgm:pt>
    <dgm:pt modelId="{B7C5BF8E-FFB6-4D03-B780-F07EF40DC829}" type="pres">
      <dgm:prSet presAssocID="{AFBD60D6-1FB7-4DCE-98B0-9E9992BE2CD5}" presName="spacer" presStyleCnt="0"/>
      <dgm:spPr/>
    </dgm:pt>
    <dgm:pt modelId="{1A40EF06-6ADA-4AF7-AE27-E792E254B186}" type="pres">
      <dgm:prSet presAssocID="{4E7A195B-B3D0-4B63-BA17-3BF6C0420C57}" presName="parentText" presStyleLbl="node1" presStyleIdx="3" presStyleCnt="7">
        <dgm:presLayoutVars>
          <dgm:chMax val="0"/>
          <dgm:bulletEnabled val="1"/>
        </dgm:presLayoutVars>
      </dgm:prSet>
      <dgm:spPr/>
    </dgm:pt>
    <dgm:pt modelId="{D91B7A5F-4A0A-45F9-A7E6-6F756308D94A}" type="pres">
      <dgm:prSet presAssocID="{35A7E4BE-1FB5-45D7-AF76-014FF8F52E9D}" presName="spacer" presStyleCnt="0"/>
      <dgm:spPr/>
    </dgm:pt>
    <dgm:pt modelId="{E8DE3BDC-8244-43FD-B530-8E560C124C79}" type="pres">
      <dgm:prSet presAssocID="{57A36E49-1DCD-4CD8-B570-C43846378859}" presName="parentText" presStyleLbl="node1" presStyleIdx="4" presStyleCnt="7">
        <dgm:presLayoutVars>
          <dgm:chMax val="0"/>
          <dgm:bulletEnabled val="1"/>
        </dgm:presLayoutVars>
      </dgm:prSet>
      <dgm:spPr/>
    </dgm:pt>
    <dgm:pt modelId="{3AFB815C-21CE-4143-A6E9-DEA218C6F1A7}" type="pres">
      <dgm:prSet presAssocID="{7D398EBC-3FD4-4B24-8B50-C17371DBAE38}" presName="spacer" presStyleCnt="0"/>
      <dgm:spPr/>
    </dgm:pt>
    <dgm:pt modelId="{9E350FC2-654F-4000-A2B5-8BB929448E60}" type="pres">
      <dgm:prSet presAssocID="{C45C2D09-CC98-4684-8C53-A4262F99DB93}" presName="parentText" presStyleLbl="node1" presStyleIdx="5" presStyleCnt="7">
        <dgm:presLayoutVars>
          <dgm:chMax val="0"/>
          <dgm:bulletEnabled val="1"/>
        </dgm:presLayoutVars>
      </dgm:prSet>
      <dgm:spPr/>
    </dgm:pt>
    <dgm:pt modelId="{0641BC8E-2308-4388-8A6B-B4E8CC889170}" type="pres">
      <dgm:prSet presAssocID="{55548926-A1E9-47CA-9FBD-C776D8980CDC}" presName="spacer" presStyleCnt="0"/>
      <dgm:spPr/>
    </dgm:pt>
    <dgm:pt modelId="{E4D713D9-E4E8-4CE9-BEC5-D831491E70FE}" type="pres">
      <dgm:prSet presAssocID="{B88C503C-0691-4709-925F-E4AFD92A7D00}" presName="parentText" presStyleLbl="node1" presStyleIdx="6" presStyleCnt="7">
        <dgm:presLayoutVars>
          <dgm:chMax val="0"/>
          <dgm:bulletEnabled val="1"/>
        </dgm:presLayoutVars>
      </dgm:prSet>
      <dgm:spPr/>
    </dgm:pt>
  </dgm:ptLst>
  <dgm:cxnLst>
    <dgm:cxn modelId="{663B9F03-C5C4-4932-8505-80EF1F853791}" type="presOf" srcId="{6420D500-2B63-4D64-ACCD-52E96B6FB262}" destId="{4FFB0E81-FC3D-4514-881E-0515D3F4E0A8}" srcOrd="0" destOrd="0" presId="urn:microsoft.com/office/officeart/2005/8/layout/vList2"/>
    <dgm:cxn modelId="{946DBD05-469B-4D0A-8A87-D801A605BFDD}" srcId="{6420D500-2B63-4D64-ACCD-52E96B6FB262}" destId="{A61F931F-0104-4F1D-8C67-46B4E1D3191B}" srcOrd="0" destOrd="0" parTransId="{76166749-E341-41BC-A2C9-01D9075F7C7E}" sibTransId="{A2D73D2E-F7C3-48EB-B3A6-CCD0D14EEBA4}"/>
    <dgm:cxn modelId="{0518E618-4C0F-4D9B-8B7B-E7DDF827E9DB}" srcId="{6420D500-2B63-4D64-ACCD-52E96B6FB262}" destId="{4E7A195B-B3D0-4B63-BA17-3BF6C0420C57}" srcOrd="3" destOrd="0" parTransId="{2F434B31-2B6E-40FC-BB1A-8B146E0B3FE4}" sibTransId="{35A7E4BE-1FB5-45D7-AF76-014FF8F52E9D}"/>
    <dgm:cxn modelId="{D63F902A-3BEB-434C-8BE4-612B7920437D}" type="presOf" srcId="{BD8EDF9E-6527-481A-A168-902EC1B94C24}" destId="{1C07B355-FE94-4314-BD07-7F51946EAB05}" srcOrd="0" destOrd="0" presId="urn:microsoft.com/office/officeart/2005/8/layout/vList2"/>
    <dgm:cxn modelId="{D5CB1A3D-B928-4512-8AD1-2A74382BF7D6}" srcId="{6420D500-2B63-4D64-ACCD-52E96B6FB262}" destId="{BD8EDF9E-6527-481A-A168-902EC1B94C24}" srcOrd="1" destOrd="0" parTransId="{00ED6960-CC29-44DC-B69D-879DCED729F9}" sibTransId="{DAC6BCFB-1DD8-4C7F-BC80-1E00F4CDFCCA}"/>
    <dgm:cxn modelId="{F9B2D55B-FD9B-41C7-A102-871D74A786BC}" type="presOf" srcId="{4E7A195B-B3D0-4B63-BA17-3BF6C0420C57}" destId="{1A40EF06-6ADA-4AF7-AE27-E792E254B186}" srcOrd="0" destOrd="0" presId="urn:microsoft.com/office/officeart/2005/8/layout/vList2"/>
    <dgm:cxn modelId="{723A7E66-7F70-401F-9C75-D4651B161454}" srcId="{6420D500-2B63-4D64-ACCD-52E96B6FB262}" destId="{57A36E49-1DCD-4CD8-B570-C43846378859}" srcOrd="4" destOrd="0" parTransId="{EBF7FB8A-766F-4913-82BE-4B48A6A10EDF}" sibTransId="{7D398EBC-3FD4-4B24-8B50-C17371DBAE38}"/>
    <dgm:cxn modelId="{7E284168-E918-48E2-8384-2087A19BFA92}" srcId="{6420D500-2B63-4D64-ACCD-52E96B6FB262}" destId="{C45C2D09-CC98-4684-8C53-A4262F99DB93}" srcOrd="5" destOrd="0" parTransId="{420A0B4D-8E2B-4D3D-87DE-0D4F9AC20DF4}" sibTransId="{55548926-A1E9-47CA-9FBD-C776D8980CDC}"/>
    <dgm:cxn modelId="{70E2BB76-7E26-4F33-A2E2-AB815474A708}" type="presOf" srcId="{C45C2D09-CC98-4684-8C53-A4262F99DB93}" destId="{9E350FC2-654F-4000-A2B5-8BB929448E60}" srcOrd="0" destOrd="0" presId="urn:microsoft.com/office/officeart/2005/8/layout/vList2"/>
    <dgm:cxn modelId="{223D0694-F036-46F2-9C2B-3DB0702B4651}" type="presOf" srcId="{90A3C845-6CC5-43F4-A52A-42066F661303}" destId="{F749E2FB-2C14-451F-8AA6-F3F34ED6FC0E}" srcOrd="0" destOrd="0" presId="urn:microsoft.com/office/officeart/2005/8/layout/vList2"/>
    <dgm:cxn modelId="{CDFCCFA4-5761-4F9C-AB1A-F7D4517666B1}" type="presOf" srcId="{B88C503C-0691-4709-925F-E4AFD92A7D00}" destId="{E4D713D9-E4E8-4CE9-BEC5-D831491E70FE}" srcOrd="0" destOrd="0" presId="urn:microsoft.com/office/officeart/2005/8/layout/vList2"/>
    <dgm:cxn modelId="{8702FEA4-C343-48DB-8ED2-F5F7BB86F412}" type="presOf" srcId="{57A36E49-1DCD-4CD8-B570-C43846378859}" destId="{E8DE3BDC-8244-43FD-B530-8E560C124C79}" srcOrd="0" destOrd="0" presId="urn:microsoft.com/office/officeart/2005/8/layout/vList2"/>
    <dgm:cxn modelId="{324D65EC-9775-44ED-95CF-E5192A88C70F}" srcId="{6420D500-2B63-4D64-ACCD-52E96B6FB262}" destId="{90A3C845-6CC5-43F4-A52A-42066F661303}" srcOrd="2" destOrd="0" parTransId="{727C3271-1E64-4250-9B0F-4DCB1A068F1D}" sibTransId="{AFBD60D6-1FB7-4DCE-98B0-9E9992BE2CD5}"/>
    <dgm:cxn modelId="{6F8E2FF1-7F42-4A15-920A-587B8A6F0FDF}" srcId="{6420D500-2B63-4D64-ACCD-52E96B6FB262}" destId="{B88C503C-0691-4709-925F-E4AFD92A7D00}" srcOrd="6" destOrd="0" parTransId="{2D9CAC49-4936-46C2-A5EA-D77BADC59398}" sibTransId="{C6D3E8EA-BE17-49BD-BEFB-E36036DF83BC}"/>
    <dgm:cxn modelId="{34D2F1F4-3BB3-417C-9D4A-18ACCEFD9A08}" type="presOf" srcId="{A61F931F-0104-4F1D-8C67-46B4E1D3191B}" destId="{7CE3A438-2555-4C38-968C-997DBDA010EF}" srcOrd="0" destOrd="0" presId="urn:microsoft.com/office/officeart/2005/8/layout/vList2"/>
    <dgm:cxn modelId="{667A7FB6-4D01-47EB-B6DE-6508D4A48A04}" type="presParOf" srcId="{4FFB0E81-FC3D-4514-881E-0515D3F4E0A8}" destId="{7CE3A438-2555-4C38-968C-997DBDA010EF}" srcOrd="0" destOrd="0" presId="urn:microsoft.com/office/officeart/2005/8/layout/vList2"/>
    <dgm:cxn modelId="{B0E6C378-33F4-4F7C-B300-5EB98A89CB79}" type="presParOf" srcId="{4FFB0E81-FC3D-4514-881E-0515D3F4E0A8}" destId="{892F0649-A840-42AC-BA02-638D153FD4B3}" srcOrd="1" destOrd="0" presId="urn:microsoft.com/office/officeart/2005/8/layout/vList2"/>
    <dgm:cxn modelId="{6DC4C86A-67FE-456B-B29D-013FD687C9CD}" type="presParOf" srcId="{4FFB0E81-FC3D-4514-881E-0515D3F4E0A8}" destId="{1C07B355-FE94-4314-BD07-7F51946EAB05}" srcOrd="2" destOrd="0" presId="urn:microsoft.com/office/officeart/2005/8/layout/vList2"/>
    <dgm:cxn modelId="{E1BD149E-1394-40B3-8236-B70725C16336}" type="presParOf" srcId="{4FFB0E81-FC3D-4514-881E-0515D3F4E0A8}" destId="{2B6CA256-5F7C-473E-BDF1-7519F420786B}" srcOrd="3" destOrd="0" presId="urn:microsoft.com/office/officeart/2005/8/layout/vList2"/>
    <dgm:cxn modelId="{BEEC2520-A753-4B60-8375-D3B23A21D37B}" type="presParOf" srcId="{4FFB0E81-FC3D-4514-881E-0515D3F4E0A8}" destId="{F749E2FB-2C14-451F-8AA6-F3F34ED6FC0E}" srcOrd="4" destOrd="0" presId="urn:microsoft.com/office/officeart/2005/8/layout/vList2"/>
    <dgm:cxn modelId="{640035EA-8125-44ED-A9B9-9F64BF872A9A}" type="presParOf" srcId="{4FFB0E81-FC3D-4514-881E-0515D3F4E0A8}" destId="{B7C5BF8E-FFB6-4D03-B780-F07EF40DC829}" srcOrd="5" destOrd="0" presId="urn:microsoft.com/office/officeart/2005/8/layout/vList2"/>
    <dgm:cxn modelId="{085F2E7C-EEFE-4252-982C-34F4AD3DC7D7}" type="presParOf" srcId="{4FFB0E81-FC3D-4514-881E-0515D3F4E0A8}" destId="{1A40EF06-6ADA-4AF7-AE27-E792E254B186}" srcOrd="6" destOrd="0" presId="urn:microsoft.com/office/officeart/2005/8/layout/vList2"/>
    <dgm:cxn modelId="{979FB958-46A6-455A-B530-9BFEBD49BEDD}" type="presParOf" srcId="{4FFB0E81-FC3D-4514-881E-0515D3F4E0A8}" destId="{D91B7A5F-4A0A-45F9-A7E6-6F756308D94A}" srcOrd="7" destOrd="0" presId="urn:microsoft.com/office/officeart/2005/8/layout/vList2"/>
    <dgm:cxn modelId="{B3E7E947-4E4E-4C70-BCC0-8D25BFA7DFED}" type="presParOf" srcId="{4FFB0E81-FC3D-4514-881E-0515D3F4E0A8}" destId="{E8DE3BDC-8244-43FD-B530-8E560C124C79}" srcOrd="8" destOrd="0" presId="urn:microsoft.com/office/officeart/2005/8/layout/vList2"/>
    <dgm:cxn modelId="{FB6F9588-BA1D-4F32-9246-A3DAA7467945}" type="presParOf" srcId="{4FFB0E81-FC3D-4514-881E-0515D3F4E0A8}" destId="{3AFB815C-21CE-4143-A6E9-DEA218C6F1A7}" srcOrd="9" destOrd="0" presId="urn:microsoft.com/office/officeart/2005/8/layout/vList2"/>
    <dgm:cxn modelId="{34A74113-F5AC-4696-BE4C-36A10DF702D5}" type="presParOf" srcId="{4FFB0E81-FC3D-4514-881E-0515D3F4E0A8}" destId="{9E350FC2-654F-4000-A2B5-8BB929448E60}" srcOrd="10" destOrd="0" presId="urn:microsoft.com/office/officeart/2005/8/layout/vList2"/>
    <dgm:cxn modelId="{3FE36A6A-3D3B-42A4-948C-ACE98AF2963E}" type="presParOf" srcId="{4FFB0E81-FC3D-4514-881E-0515D3F4E0A8}" destId="{0641BC8E-2308-4388-8A6B-B4E8CC889170}" srcOrd="11" destOrd="0" presId="urn:microsoft.com/office/officeart/2005/8/layout/vList2"/>
    <dgm:cxn modelId="{D03FBB55-E3FD-49E1-81DD-9866B7A19B62}" type="presParOf" srcId="{4FFB0E81-FC3D-4514-881E-0515D3F4E0A8}" destId="{E4D713D9-E4E8-4CE9-BEC5-D831491E70FE}"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14FC763-41B4-424D-8AFF-06838E745F8C}"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26020AD1-910E-4290-8FB2-418CCE9995A4}">
      <dgm:prSet/>
      <dgm:spPr/>
      <dgm:t>
        <a:bodyPr/>
        <a:lstStyle/>
        <a:p>
          <a:r>
            <a:rPr lang="en-GB"/>
            <a:t>Digital health and care Wales:</a:t>
          </a:r>
          <a:endParaRPr lang="en-US"/>
        </a:p>
      </dgm:t>
    </dgm:pt>
    <dgm:pt modelId="{3DEABB4C-D969-4713-A580-D849EACC66DA}" type="parTrans" cxnId="{BCED559F-ED66-4E88-9C66-1BB60496AD89}">
      <dgm:prSet/>
      <dgm:spPr/>
      <dgm:t>
        <a:bodyPr/>
        <a:lstStyle/>
        <a:p>
          <a:endParaRPr lang="en-US"/>
        </a:p>
      </dgm:t>
    </dgm:pt>
    <dgm:pt modelId="{27ABF594-BCC2-4991-9397-1FE0D3469C0B}" type="sibTrans" cxnId="{BCED559F-ED66-4E88-9C66-1BB60496AD89}">
      <dgm:prSet/>
      <dgm:spPr/>
      <dgm:t>
        <a:bodyPr/>
        <a:lstStyle/>
        <a:p>
          <a:endParaRPr lang="en-US"/>
        </a:p>
      </dgm:t>
    </dgm:pt>
    <dgm:pt modelId="{E4856485-AAF9-4C89-B572-34D80F235D23}">
      <dgm:prSet/>
      <dgm:spPr/>
      <dgm:t>
        <a:bodyPr/>
        <a:lstStyle/>
        <a:p>
          <a:r>
            <a:rPr lang="en-GB"/>
            <a:t>responsible for building and designing digital services in health and care.</a:t>
          </a:r>
          <a:endParaRPr lang="en-US"/>
        </a:p>
      </dgm:t>
    </dgm:pt>
    <dgm:pt modelId="{E39188DF-E3DC-4802-B523-D52447A5EC3B}" type="parTrans" cxnId="{1F143CCF-F7F1-4C74-815B-E51DA85C3256}">
      <dgm:prSet/>
      <dgm:spPr/>
      <dgm:t>
        <a:bodyPr/>
        <a:lstStyle/>
        <a:p>
          <a:endParaRPr lang="en-US"/>
        </a:p>
      </dgm:t>
    </dgm:pt>
    <dgm:pt modelId="{8E698804-BE94-43F8-9B99-66F71CA1E981}" type="sibTrans" cxnId="{1F143CCF-F7F1-4C74-815B-E51DA85C3256}">
      <dgm:prSet/>
      <dgm:spPr/>
      <dgm:t>
        <a:bodyPr/>
        <a:lstStyle/>
        <a:p>
          <a:endParaRPr lang="en-US"/>
        </a:p>
      </dgm:t>
    </dgm:pt>
    <dgm:pt modelId="{7B885EDD-F83C-44B3-A6FF-B25FEC8BB07A}">
      <dgm:prSet/>
      <dgm:spPr/>
      <dgm:t>
        <a:bodyPr/>
        <a:lstStyle/>
        <a:p>
          <a:r>
            <a:rPr lang="en-GB"/>
            <a:t>Health Education and improvement Wales:</a:t>
          </a:r>
          <a:endParaRPr lang="en-US"/>
        </a:p>
      </dgm:t>
    </dgm:pt>
    <dgm:pt modelId="{0CE741F0-E870-401E-8907-BC7DCA51701D}" type="parTrans" cxnId="{92B2AB64-7E92-4546-9F1C-94F1A15B5331}">
      <dgm:prSet/>
      <dgm:spPr/>
      <dgm:t>
        <a:bodyPr/>
        <a:lstStyle/>
        <a:p>
          <a:endParaRPr lang="en-US"/>
        </a:p>
      </dgm:t>
    </dgm:pt>
    <dgm:pt modelId="{97C7536F-C948-442F-A303-AF2D9CB9B646}" type="sibTrans" cxnId="{92B2AB64-7E92-4546-9F1C-94F1A15B5331}">
      <dgm:prSet/>
      <dgm:spPr/>
      <dgm:t>
        <a:bodyPr/>
        <a:lstStyle/>
        <a:p>
          <a:endParaRPr lang="en-US"/>
        </a:p>
      </dgm:t>
    </dgm:pt>
    <dgm:pt modelId="{736BD88E-1A0C-4039-9F0A-E2EB0299B5FA}">
      <dgm:prSet/>
      <dgm:spPr/>
      <dgm:t>
        <a:bodyPr/>
        <a:lstStyle/>
        <a:p>
          <a:r>
            <a:rPr lang="en-GB"/>
            <a:t>They have a leading role in education, training, development, of the healthcare workforce in Wales.</a:t>
          </a:r>
          <a:endParaRPr lang="en-US"/>
        </a:p>
      </dgm:t>
    </dgm:pt>
    <dgm:pt modelId="{C9862810-CE60-47E3-984D-E696872B26D9}" type="parTrans" cxnId="{91F36354-463F-4548-809B-13AADAE4AF3F}">
      <dgm:prSet/>
      <dgm:spPr/>
      <dgm:t>
        <a:bodyPr/>
        <a:lstStyle/>
        <a:p>
          <a:endParaRPr lang="en-US"/>
        </a:p>
      </dgm:t>
    </dgm:pt>
    <dgm:pt modelId="{3339A2CD-CA9C-4D94-9E28-E59C553D9FDD}" type="sibTrans" cxnId="{91F36354-463F-4548-809B-13AADAE4AF3F}">
      <dgm:prSet/>
      <dgm:spPr/>
      <dgm:t>
        <a:bodyPr/>
        <a:lstStyle/>
        <a:p>
          <a:endParaRPr lang="en-US"/>
        </a:p>
      </dgm:t>
    </dgm:pt>
    <dgm:pt modelId="{027F9703-80E0-47A7-86D9-4E21BA593600}">
      <dgm:prSet/>
      <dgm:spPr/>
      <dgm:t>
        <a:bodyPr/>
        <a:lstStyle/>
        <a:p>
          <a:r>
            <a:rPr lang="en-GB"/>
            <a:t>(NHS 2023)</a:t>
          </a:r>
          <a:endParaRPr lang="en-US"/>
        </a:p>
      </dgm:t>
    </dgm:pt>
    <dgm:pt modelId="{FD57037E-2542-4853-ADE3-C0451F019622}" type="parTrans" cxnId="{31E89E19-BF2C-45F4-B402-5C0A27088036}">
      <dgm:prSet/>
      <dgm:spPr/>
      <dgm:t>
        <a:bodyPr/>
        <a:lstStyle/>
        <a:p>
          <a:endParaRPr lang="en-US"/>
        </a:p>
      </dgm:t>
    </dgm:pt>
    <dgm:pt modelId="{1E5D35AE-81E6-41A5-AE62-BCB9347D51BF}" type="sibTrans" cxnId="{31E89E19-BF2C-45F4-B402-5C0A27088036}">
      <dgm:prSet/>
      <dgm:spPr/>
      <dgm:t>
        <a:bodyPr/>
        <a:lstStyle/>
        <a:p>
          <a:endParaRPr lang="en-US"/>
        </a:p>
      </dgm:t>
    </dgm:pt>
    <dgm:pt modelId="{7731E74C-5967-4230-ACAE-9B8583E96FBD}" type="pres">
      <dgm:prSet presAssocID="{814FC763-41B4-424D-8AFF-06838E745F8C}" presName="vert0" presStyleCnt="0">
        <dgm:presLayoutVars>
          <dgm:dir/>
          <dgm:animOne val="branch"/>
          <dgm:animLvl val="lvl"/>
        </dgm:presLayoutVars>
      </dgm:prSet>
      <dgm:spPr/>
    </dgm:pt>
    <dgm:pt modelId="{43A5D203-A2CA-4986-8988-9CBED13CCEAB}" type="pres">
      <dgm:prSet presAssocID="{26020AD1-910E-4290-8FB2-418CCE9995A4}" presName="thickLine" presStyleLbl="alignNode1" presStyleIdx="0" presStyleCnt="5"/>
      <dgm:spPr/>
    </dgm:pt>
    <dgm:pt modelId="{2E3A758E-38F4-4B46-99A3-6015DEE5FA1C}" type="pres">
      <dgm:prSet presAssocID="{26020AD1-910E-4290-8FB2-418CCE9995A4}" presName="horz1" presStyleCnt="0"/>
      <dgm:spPr/>
    </dgm:pt>
    <dgm:pt modelId="{804403EA-765B-44A8-9E18-BAD56671A142}" type="pres">
      <dgm:prSet presAssocID="{26020AD1-910E-4290-8FB2-418CCE9995A4}" presName="tx1" presStyleLbl="revTx" presStyleIdx="0" presStyleCnt="5"/>
      <dgm:spPr/>
    </dgm:pt>
    <dgm:pt modelId="{9370066B-4CE1-4DA8-8B9F-79A46F03C679}" type="pres">
      <dgm:prSet presAssocID="{26020AD1-910E-4290-8FB2-418CCE9995A4}" presName="vert1" presStyleCnt="0"/>
      <dgm:spPr/>
    </dgm:pt>
    <dgm:pt modelId="{8EA31D52-3274-4302-9AF2-E4B690A10873}" type="pres">
      <dgm:prSet presAssocID="{E4856485-AAF9-4C89-B572-34D80F235D23}" presName="thickLine" presStyleLbl="alignNode1" presStyleIdx="1" presStyleCnt="5"/>
      <dgm:spPr/>
    </dgm:pt>
    <dgm:pt modelId="{BF31B6DA-C9D2-40D5-965C-266706B3B7C0}" type="pres">
      <dgm:prSet presAssocID="{E4856485-AAF9-4C89-B572-34D80F235D23}" presName="horz1" presStyleCnt="0"/>
      <dgm:spPr/>
    </dgm:pt>
    <dgm:pt modelId="{6AA6B76F-EFC3-4DEC-BCCC-C9CACB9BB038}" type="pres">
      <dgm:prSet presAssocID="{E4856485-AAF9-4C89-B572-34D80F235D23}" presName="tx1" presStyleLbl="revTx" presStyleIdx="1" presStyleCnt="5"/>
      <dgm:spPr/>
    </dgm:pt>
    <dgm:pt modelId="{80A76043-0F50-479D-8377-A7B59C0F5294}" type="pres">
      <dgm:prSet presAssocID="{E4856485-AAF9-4C89-B572-34D80F235D23}" presName="vert1" presStyleCnt="0"/>
      <dgm:spPr/>
    </dgm:pt>
    <dgm:pt modelId="{836C95A8-DDA0-40BF-BCBB-9648E49CF652}" type="pres">
      <dgm:prSet presAssocID="{7B885EDD-F83C-44B3-A6FF-B25FEC8BB07A}" presName="thickLine" presStyleLbl="alignNode1" presStyleIdx="2" presStyleCnt="5"/>
      <dgm:spPr/>
    </dgm:pt>
    <dgm:pt modelId="{82D4BE5A-A85B-475A-8C0F-9BA9ACF1419C}" type="pres">
      <dgm:prSet presAssocID="{7B885EDD-F83C-44B3-A6FF-B25FEC8BB07A}" presName="horz1" presStyleCnt="0"/>
      <dgm:spPr/>
    </dgm:pt>
    <dgm:pt modelId="{E928B87A-AAA7-46BF-A734-F87BE791D2E2}" type="pres">
      <dgm:prSet presAssocID="{7B885EDD-F83C-44B3-A6FF-B25FEC8BB07A}" presName="tx1" presStyleLbl="revTx" presStyleIdx="2" presStyleCnt="5"/>
      <dgm:spPr/>
    </dgm:pt>
    <dgm:pt modelId="{A6F731A1-6042-43D1-8AE4-A7B7AC9C88CA}" type="pres">
      <dgm:prSet presAssocID="{7B885EDD-F83C-44B3-A6FF-B25FEC8BB07A}" presName="vert1" presStyleCnt="0"/>
      <dgm:spPr/>
    </dgm:pt>
    <dgm:pt modelId="{EB558B1A-8CDF-45A6-99D5-F35E052AFAC7}" type="pres">
      <dgm:prSet presAssocID="{736BD88E-1A0C-4039-9F0A-E2EB0299B5FA}" presName="thickLine" presStyleLbl="alignNode1" presStyleIdx="3" presStyleCnt="5"/>
      <dgm:spPr/>
    </dgm:pt>
    <dgm:pt modelId="{EC9D2E22-63EB-411D-8687-1E3D9FCF17B6}" type="pres">
      <dgm:prSet presAssocID="{736BD88E-1A0C-4039-9F0A-E2EB0299B5FA}" presName="horz1" presStyleCnt="0"/>
      <dgm:spPr/>
    </dgm:pt>
    <dgm:pt modelId="{52F60A7F-8BB3-4D95-A8B5-E1151725F213}" type="pres">
      <dgm:prSet presAssocID="{736BD88E-1A0C-4039-9F0A-E2EB0299B5FA}" presName="tx1" presStyleLbl="revTx" presStyleIdx="3" presStyleCnt="5"/>
      <dgm:spPr/>
    </dgm:pt>
    <dgm:pt modelId="{AB620D81-D894-4850-A0D0-6F0F54A2733E}" type="pres">
      <dgm:prSet presAssocID="{736BD88E-1A0C-4039-9F0A-E2EB0299B5FA}" presName="vert1" presStyleCnt="0"/>
      <dgm:spPr/>
    </dgm:pt>
    <dgm:pt modelId="{EB788A14-AE64-4257-B21D-9E1A7B930A23}" type="pres">
      <dgm:prSet presAssocID="{027F9703-80E0-47A7-86D9-4E21BA593600}" presName="thickLine" presStyleLbl="alignNode1" presStyleIdx="4" presStyleCnt="5"/>
      <dgm:spPr/>
    </dgm:pt>
    <dgm:pt modelId="{E4ADB540-9428-43F9-B6A3-CED7B60EFED7}" type="pres">
      <dgm:prSet presAssocID="{027F9703-80E0-47A7-86D9-4E21BA593600}" presName="horz1" presStyleCnt="0"/>
      <dgm:spPr/>
    </dgm:pt>
    <dgm:pt modelId="{2F827031-D1E5-4923-AE66-628B0AD98F74}" type="pres">
      <dgm:prSet presAssocID="{027F9703-80E0-47A7-86D9-4E21BA593600}" presName="tx1" presStyleLbl="revTx" presStyleIdx="4" presStyleCnt="5"/>
      <dgm:spPr/>
    </dgm:pt>
    <dgm:pt modelId="{F865304B-B1F5-4217-8ED6-C533CCF3F7F7}" type="pres">
      <dgm:prSet presAssocID="{027F9703-80E0-47A7-86D9-4E21BA593600}" presName="vert1" presStyleCnt="0"/>
      <dgm:spPr/>
    </dgm:pt>
  </dgm:ptLst>
  <dgm:cxnLst>
    <dgm:cxn modelId="{2579C312-0356-4F2C-9EAD-4A51C50A8153}" type="presOf" srcId="{E4856485-AAF9-4C89-B572-34D80F235D23}" destId="{6AA6B76F-EFC3-4DEC-BCCC-C9CACB9BB038}" srcOrd="0" destOrd="0" presId="urn:microsoft.com/office/officeart/2008/layout/LinedList"/>
    <dgm:cxn modelId="{8BCD7818-DFBE-4A53-9C91-DACF1FC0B46F}" type="presOf" srcId="{26020AD1-910E-4290-8FB2-418CCE9995A4}" destId="{804403EA-765B-44A8-9E18-BAD56671A142}" srcOrd="0" destOrd="0" presId="urn:microsoft.com/office/officeart/2008/layout/LinedList"/>
    <dgm:cxn modelId="{31E89E19-BF2C-45F4-B402-5C0A27088036}" srcId="{814FC763-41B4-424D-8AFF-06838E745F8C}" destId="{027F9703-80E0-47A7-86D9-4E21BA593600}" srcOrd="4" destOrd="0" parTransId="{FD57037E-2542-4853-ADE3-C0451F019622}" sibTransId="{1E5D35AE-81E6-41A5-AE62-BCB9347D51BF}"/>
    <dgm:cxn modelId="{B9D14F30-1DBC-4654-B8C4-DDDC0D7F588E}" type="presOf" srcId="{736BD88E-1A0C-4039-9F0A-E2EB0299B5FA}" destId="{52F60A7F-8BB3-4D95-A8B5-E1151725F213}" srcOrd="0" destOrd="0" presId="urn:microsoft.com/office/officeart/2008/layout/LinedList"/>
    <dgm:cxn modelId="{92B2AB64-7E92-4546-9F1C-94F1A15B5331}" srcId="{814FC763-41B4-424D-8AFF-06838E745F8C}" destId="{7B885EDD-F83C-44B3-A6FF-B25FEC8BB07A}" srcOrd="2" destOrd="0" parTransId="{0CE741F0-E870-401E-8907-BC7DCA51701D}" sibTransId="{97C7536F-C948-442F-A303-AF2D9CB9B646}"/>
    <dgm:cxn modelId="{3CD3336F-2C00-41F1-A704-0E8B15D10A34}" type="presOf" srcId="{814FC763-41B4-424D-8AFF-06838E745F8C}" destId="{7731E74C-5967-4230-ACAE-9B8583E96FBD}" srcOrd="0" destOrd="0" presId="urn:microsoft.com/office/officeart/2008/layout/LinedList"/>
    <dgm:cxn modelId="{91F36354-463F-4548-809B-13AADAE4AF3F}" srcId="{814FC763-41B4-424D-8AFF-06838E745F8C}" destId="{736BD88E-1A0C-4039-9F0A-E2EB0299B5FA}" srcOrd="3" destOrd="0" parTransId="{C9862810-CE60-47E3-984D-E696872B26D9}" sibTransId="{3339A2CD-CA9C-4D94-9E28-E59C553D9FDD}"/>
    <dgm:cxn modelId="{A8C2D277-BF98-43BC-83D7-03D6478C5C77}" type="presOf" srcId="{7B885EDD-F83C-44B3-A6FF-B25FEC8BB07A}" destId="{E928B87A-AAA7-46BF-A734-F87BE791D2E2}" srcOrd="0" destOrd="0" presId="urn:microsoft.com/office/officeart/2008/layout/LinedList"/>
    <dgm:cxn modelId="{BCED559F-ED66-4E88-9C66-1BB60496AD89}" srcId="{814FC763-41B4-424D-8AFF-06838E745F8C}" destId="{26020AD1-910E-4290-8FB2-418CCE9995A4}" srcOrd="0" destOrd="0" parTransId="{3DEABB4C-D969-4713-A580-D849EACC66DA}" sibTransId="{27ABF594-BCC2-4991-9397-1FE0D3469C0B}"/>
    <dgm:cxn modelId="{07CB82B1-556F-41EE-8D77-4A4C33B5327B}" type="presOf" srcId="{027F9703-80E0-47A7-86D9-4E21BA593600}" destId="{2F827031-D1E5-4923-AE66-628B0AD98F74}" srcOrd="0" destOrd="0" presId="urn:microsoft.com/office/officeart/2008/layout/LinedList"/>
    <dgm:cxn modelId="{1F143CCF-F7F1-4C74-815B-E51DA85C3256}" srcId="{814FC763-41B4-424D-8AFF-06838E745F8C}" destId="{E4856485-AAF9-4C89-B572-34D80F235D23}" srcOrd="1" destOrd="0" parTransId="{E39188DF-E3DC-4802-B523-D52447A5EC3B}" sibTransId="{8E698804-BE94-43F8-9B99-66F71CA1E981}"/>
    <dgm:cxn modelId="{8A386C2E-E548-489B-8F0A-6716FB072275}" type="presParOf" srcId="{7731E74C-5967-4230-ACAE-9B8583E96FBD}" destId="{43A5D203-A2CA-4986-8988-9CBED13CCEAB}" srcOrd="0" destOrd="0" presId="urn:microsoft.com/office/officeart/2008/layout/LinedList"/>
    <dgm:cxn modelId="{7248B683-3D64-4EC1-8564-13C81DAF12C5}" type="presParOf" srcId="{7731E74C-5967-4230-ACAE-9B8583E96FBD}" destId="{2E3A758E-38F4-4B46-99A3-6015DEE5FA1C}" srcOrd="1" destOrd="0" presId="urn:microsoft.com/office/officeart/2008/layout/LinedList"/>
    <dgm:cxn modelId="{41FEE056-BC5C-4BBB-A860-A3CE0222842A}" type="presParOf" srcId="{2E3A758E-38F4-4B46-99A3-6015DEE5FA1C}" destId="{804403EA-765B-44A8-9E18-BAD56671A142}" srcOrd="0" destOrd="0" presId="urn:microsoft.com/office/officeart/2008/layout/LinedList"/>
    <dgm:cxn modelId="{25CCB315-2021-4433-AEFA-1401EF28EBE0}" type="presParOf" srcId="{2E3A758E-38F4-4B46-99A3-6015DEE5FA1C}" destId="{9370066B-4CE1-4DA8-8B9F-79A46F03C679}" srcOrd="1" destOrd="0" presId="urn:microsoft.com/office/officeart/2008/layout/LinedList"/>
    <dgm:cxn modelId="{C51A1924-B26D-49A6-8878-BFDDFBC0B333}" type="presParOf" srcId="{7731E74C-5967-4230-ACAE-9B8583E96FBD}" destId="{8EA31D52-3274-4302-9AF2-E4B690A10873}" srcOrd="2" destOrd="0" presId="urn:microsoft.com/office/officeart/2008/layout/LinedList"/>
    <dgm:cxn modelId="{CC92D31C-7CEC-4AE6-909E-B386E890D4C3}" type="presParOf" srcId="{7731E74C-5967-4230-ACAE-9B8583E96FBD}" destId="{BF31B6DA-C9D2-40D5-965C-266706B3B7C0}" srcOrd="3" destOrd="0" presId="urn:microsoft.com/office/officeart/2008/layout/LinedList"/>
    <dgm:cxn modelId="{7495FC53-F257-4E7C-8AC0-09FB433B1256}" type="presParOf" srcId="{BF31B6DA-C9D2-40D5-965C-266706B3B7C0}" destId="{6AA6B76F-EFC3-4DEC-BCCC-C9CACB9BB038}" srcOrd="0" destOrd="0" presId="urn:microsoft.com/office/officeart/2008/layout/LinedList"/>
    <dgm:cxn modelId="{9E3E3922-AECD-494C-B06A-4475F899DE1B}" type="presParOf" srcId="{BF31B6DA-C9D2-40D5-965C-266706B3B7C0}" destId="{80A76043-0F50-479D-8377-A7B59C0F5294}" srcOrd="1" destOrd="0" presId="urn:microsoft.com/office/officeart/2008/layout/LinedList"/>
    <dgm:cxn modelId="{E05D2174-B379-4EDF-BB9B-D287D3640866}" type="presParOf" srcId="{7731E74C-5967-4230-ACAE-9B8583E96FBD}" destId="{836C95A8-DDA0-40BF-BCBB-9648E49CF652}" srcOrd="4" destOrd="0" presId="urn:microsoft.com/office/officeart/2008/layout/LinedList"/>
    <dgm:cxn modelId="{9E5E4E4E-6036-4A45-BBB7-0E22B92B3F34}" type="presParOf" srcId="{7731E74C-5967-4230-ACAE-9B8583E96FBD}" destId="{82D4BE5A-A85B-475A-8C0F-9BA9ACF1419C}" srcOrd="5" destOrd="0" presId="urn:microsoft.com/office/officeart/2008/layout/LinedList"/>
    <dgm:cxn modelId="{49C505E5-5DB8-47E1-965D-BAAC0937D90E}" type="presParOf" srcId="{82D4BE5A-A85B-475A-8C0F-9BA9ACF1419C}" destId="{E928B87A-AAA7-46BF-A734-F87BE791D2E2}" srcOrd="0" destOrd="0" presId="urn:microsoft.com/office/officeart/2008/layout/LinedList"/>
    <dgm:cxn modelId="{90D82909-F174-46FB-8A56-5C1168E514E9}" type="presParOf" srcId="{82D4BE5A-A85B-475A-8C0F-9BA9ACF1419C}" destId="{A6F731A1-6042-43D1-8AE4-A7B7AC9C88CA}" srcOrd="1" destOrd="0" presId="urn:microsoft.com/office/officeart/2008/layout/LinedList"/>
    <dgm:cxn modelId="{5990E606-4052-4E2F-8CA9-3FE4A89B19E1}" type="presParOf" srcId="{7731E74C-5967-4230-ACAE-9B8583E96FBD}" destId="{EB558B1A-8CDF-45A6-99D5-F35E052AFAC7}" srcOrd="6" destOrd="0" presId="urn:microsoft.com/office/officeart/2008/layout/LinedList"/>
    <dgm:cxn modelId="{AA920D45-95E9-4EA6-BFF2-940142A86615}" type="presParOf" srcId="{7731E74C-5967-4230-ACAE-9B8583E96FBD}" destId="{EC9D2E22-63EB-411D-8687-1E3D9FCF17B6}" srcOrd="7" destOrd="0" presId="urn:microsoft.com/office/officeart/2008/layout/LinedList"/>
    <dgm:cxn modelId="{F8D65AC4-4825-4A2F-BBE8-E7DA4232060A}" type="presParOf" srcId="{EC9D2E22-63EB-411D-8687-1E3D9FCF17B6}" destId="{52F60A7F-8BB3-4D95-A8B5-E1151725F213}" srcOrd="0" destOrd="0" presId="urn:microsoft.com/office/officeart/2008/layout/LinedList"/>
    <dgm:cxn modelId="{D1C00A85-3D5F-4A0A-9456-3F433740BBBC}" type="presParOf" srcId="{EC9D2E22-63EB-411D-8687-1E3D9FCF17B6}" destId="{AB620D81-D894-4850-A0D0-6F0F54A2733E}" srcOrd="1" destOrd="0" presId="urn:microsoft.com/office/officeart/2008/layout/LinedList"/>
    <dgm:cxn modelId="{F7848D9A-3A83-41C1-8C03-6DF62C1BF7E5}" type="presParOf" srcId="{7731E74C-5967-4230-ACAE-9B8583E96FBD}" destId="{EB788A14-AE64-4257-B21D-9E1A7B930A23}" srcOrd="8" destOrd="0" presId="urn:microsoft.com/office/officeart/2008/layout/LinedList"/>
    <dgm:cxn modelId="{60EFB043-FED2-4C96-9B21-D6D7F918190B}" type="presParOf" srcId="{7731E74C-5967-4230-ACAE-9B8583E96FBD}" destId="{E4ADB540-9428-43F9-B6A3-CED7B60EFED7}" srcOrd="9" destOrd="0" presId="urn:microsoft.com/office/officeart/2008/layout/LinedList"/>
    <dgm:cxn modelId="{AC67864B-AFE0-4836-82A6-5806757DD07A}" type="presParOf" srcId="{E4ADB540-9428-43F9-B6A3-CED7B60EFED7}" destId="{2F827031-D1E5-4923-AE66-628B0AD98F74}" srcOrd="0" destOrd="0" presId="urn:microsoft.com/office/officeart/2008/layout/LinedList"/>
    <dgm:cxn modelId="{9ECF87F3-0368-4109-8879-5652C0D3A399}" type="presParOf" srcId="{E4ADB540-9428-43F9-B6A3-CED7B60EFED7}" destId="{F865304B-B1F5-4217-8ED6-C533CCF3F7F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EB28C7D-4772-4C8E-B1A4-3C6E509FDB95}" type="doc">
      <dgm:prSet loTypeId="urn:microsoft.com/office/officeart/2018/2/layout/IconLabel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0B3265BE-B5F3-4ACE-A3EF-E5D69035091E}">
      <dgm:prSet/>
      <dgm:spPr/>
      <dgm:t>
        <a:bodyPr/>
        <a:lstStyle/>
        <a:p>
          <a:r>
            <a:rPr lang="en-GB"/>
            <a:t>The Welsh government</a:t>
          </a:r>
          <a:endParaRPr lang="en-US"/>
        </a:p>
      </dgm:t>
    </dgm:pt>
    <dgm:pt modelId="{907DEEC1-0063-4938-B962-C2AC855AA351}" type="parTrans" cxnId="{11A86FB3-6E69-4513-8F75-73DEFA7176A1}">
      <dgm:prSet/>
      <dgm:spPr/>
      <dgm:t>
        <a:bodyPr/>
        <a:lstStyle/>
        <a:p>
          <a:endParaRPr lang="en-US"/>
        </a:p>
      </dgm:t>
    </dgm:pt>
    <dgm:pt modelId="{5B41A651-4488-4E2D-B67C-86F41C95DBF7}" type="sibTrans" cxnId="{11A86FB3-6E69-4513-8F75-73DEFA7176A1}">
      <dgm:prSet/>
      <dgm:spPr/>
      <dgm:t>
        <a:bodyPr/>
        <a:lstStyle/>
        <a:p>
          <a:endParaRPr lang="en-US"/>
        </a:p>
      </dgm:t>
    </dgm:pt>
    <dgm:pt modelId="{0EC123FD-B415-47CD-979D-42AF44C628F7}">
      <dgm:prSet/>
      <dgm:spPr/>
      <dgm:t>
        <a:bodyPr/>
        <a:lstStyle/>
        <a:p>
          <a:r>
            <a:rPr lang="en-GB"/>
            <a:t>Prescriptions for medications are free</a:t>
          </a:r>
          <a:endParaRPr lang="en-US"/>
        </a:p>
      </dgm:t>
    </dgm:pt>
    <dgm:pt modelId="{8FCA1CCE-E487-4499-B36D-59A29BEC3155}" type="parTrans" cxnId="{3CDAB155-C016-4CF2-AE03-FD61A10123DB}">
      <dgm:prSet/>
      <dgm:spPr/>
      <dgm:t>
        <a:bodyPr/>
        <a:lstStyle/>
        <a:p>
          <a:endParaRPr lang="en-US"/>
        </a:p>
      </dgm:t>
    </dgm:pt>
    <dgm:pt modelId="{E6376577-DEC1-4CD5-BEA5-CE784C5202C0}" type="sibTrans" cxnId="{3CDAB155-C016-4CF2-AE03-FD61A10123DB}">
      <dgm:prSet/>
      <dgm:spPr/>
      <dgm:t>
        <a:bodyPr/>
        <a:lstStyle/>
        <a:p>
          <a:endParaRPr lang="en-US"/>
        </a:p>
      </dgm:t>
    </dgm:pt>
    <dgm:pt modelId="{E7F2F15D-B4BF-4A71-AAB7-CF4BA8129272}" type="pres">
      <dgm:prSet presAssocID="{AEB28C7D-4772-4C8E-B1A4-3C6E509FDB95}" presName="root" presStyleCnt="0">
        <dgm:presLayoutVars>
          <dgm:dir/>
          <dgm:resizeHandles val="exact"/>
        </dgm:presLayoutVars>
      </dgm:prSet>
      <dgm:spPr/>
    </dgm:pt>
    <dgm:pt modelId="{CEBA5CDC-2CAC-4279-B036-669CA3FF44AD}" type="pres">
      <dgm:prSet presAssocID="{0B3265BE-B5F3-4ACE-A3EF-E5D69035091E}" presName="compNode" presStyleCnt="0"/>
      <dgm:spPr/>
    </dgm:pt>
    <dgm:pt modelId="{0D93F4E5-428B-4157-AF9F-38277F24534D}" type="pres">
      <dgm:prSet presAssocID="{0B3265BE-B5F3-4ACE-A3EF-E5D69035091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nk"/>
        </a:ext>
      </dgm:extLst>
    </dgm:pt>
    <dgm:pt modelId="{5E656DAA-65F8-4CCF-ABCB-17B0FDD681FE}" type="pres">
      <dgm:prSet presAssocID="{0B3265BE-B5F3-4ACE-A3EF-E5D69035091E}" presName="spaceRect" presStyleCnt="0"/>
      <dgm:spPr/>
    </dgm:pt>
    <dgm:pt modelId="{6DFB0368-26BD-4CAF-85DF-ECF93ACA4301}" type="pres">
      <dgm:prSet presAssocID="{0B3265BE-B5F3-4ACE-A3EF-E5D69035091E}" presName="textRect" presStyleLbl="revTx" presStyleIdx="0" presStyleCnt="2">
        <dgm:presLayoutVars>
          <dgm:chMax val="1"/>
          <dgm:chPref val="1"/>
        </dgm:presLayoutVars>
      </dgm:prSet>
      <dgm:spPr/>
    </dgm:pt>
    <dgm:pt modelId="{BC54FE2B-A423-4671-8E7F-2FC9F019E56C}" type="pres">
      <dgm:prSet presAssocID="{5B41A651-4488-4E2D-B67C-86F41C95DBF7}" presName="sibTrans" presStyleCnt="0"/>
      <dgm:spPr/>
    </dgm:pt>
    <dgm:pt modelId="{5FF59A7F-A5A4-4294-82CF-B402F5FED27E}" type="pres">
      <dgm:prSet presAssocID="{0EC123FD-B415-47CD-979D-42AF44C628F7}" presName="compNode" presStyleCnt="0"/>
      <dgm:spPr/>
    </dgm:pt>
    <dgm:pt modelId="{534091EB-720B-46EE-BB63-74CA61E03C3D}" type="pres">
      <dgm:prSet presAssocID="{0EC123FD-B415-47CD-979D-42AF44C628F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dicine"/>
        </a:ext>
      </dgm:extLst>
    </dgm:pt>
    <dgm:pt modelId="{17E037B0-5584-4A64-BC74-254A73F56829}" type="pres">
      <dgm:prSet presAssocID="{0EC123FD-B415-47CD-979D-42AF44C628F7}" presName="spaceRect" presStyleCnt="0"/>
      <dgm:spPr/>
    </dgm:pt>
    <dgm:pt modelId="{85887B65-7DD5-41D4-BD03-463E6D75B4D8}" type="pres">
      <dgm:prSet presAssocID="{0EC123FD-B415-47CD-979D-42AF44C628F7}" presName="textRect" presStyleLbl="revTx" presStyleIdx="1" presStyleCnt="2">
        <dgm:presLayoutVars>
          <dgm:chMax val="1"/>
          <dgm:chPref val="1"/>
        </dgm:presLayoutVars>
      </dgm:prSet>
      <dgm:spPr/>
    </dgm:pt>
  </dgm:ptLst>
  <dgm:cxnLst>
    <dgm:cxn modelId="{37BB4367-7771-47A8-B52B-286D0A9E4AB2}" type="presOf" srcId="{AEB28C7D-4772-4C8E-B1A4-3C6E509FDB95}" destId="{E7F2F15D-B4BF-4A71-AAB7-CF4BA8129272}" srcOrd="0" destOrd="0" presId="urn:microsoft.com/office/officeart/2018/2/layout/IconLabelList"/>
    <dgm:cxn modelId="{05ACD949-3796-4A18-B4B4-FE023A75751C}" type="presOf" srcId="{0B3265BE-B5F3-4ACE-A3EF-E5D69035091E}" destId="{6DFB0368-26BD-4CAF-85DF-ECF93ACA4301}" srcOrd="0" destOrd="0" presId="urn:microsoft.com/office/officeart/2018/2/layout/IconLabelList"/>
    <dgm:cxn modelId="{3CDAB155-C016-4CF2-AE03-FD61A10123DB}" srcId="{AEB28C7D-4772-4C8E-B1A4-3C6E509FDB95}" destId="{0EC123FD-B415-47CD-979D-42AF44C628F7}" srcOrd="1" destOrd="0" parTransId="{8FCA1CCE-E487-4499-B36D-59A29BEC3155}" sibTransId="{E6376577-DEC1-4CD5-BEA5-CE784C5202C0}"/>
    <dgm:cxn modelId="{11A86FB3-6E69-4513-8F75-73DEFA7176A1}" srcId="{AEB28C7D-4772-4C8E-B1A4-3C6E509FDB95}" destId="{0B3265BE-B5F3-4ACE-A3EF-E5D69035091E}" srcOrd="0" destOrd="0" parTransId="{907DEEC1-0063-4938-B962-C2AC855AA351}" sibTransId="{5B41A651-4488-4E2D-B67C-86F41C95DBF7}"/>
    <dgm:cxn modelId="{F11F0BC7-4B7C-4B0E-BE27-3E689B31854F}" type="presOf" srcId="{0EC123FD-B415-47CD-979D-42AF44C628F7}" destId="{85887B65-7DD5-41D4-BD03-463E6D75B4D8}" srcOrd="0" destOrd="0" presId="urn:microsoft.com/office/officeart/2018/2/layout/IconLabelList"/>
    <dgm:cxn modelId="{DD32CEFC-C031-496D-B45C-D133ED044CCD}" type="presParOf" srcId="{E7F2F15D-B4BF-4A71-AAB7-CF4BA8129272}" destId="{CEBA5CDC-2CAC-4279-B036-669CA3FF44AD}" srcOrd="0" destOrd="0" presId="urn:microsoft.com/office/officeart/2018/2/layout/IconLabelList"/>
    <dgm:cxn modelId="{DE500273-F52E-47FD-AA6B-347E1EC60E90}" type="presParOf" srcId="{CEBA5CDC-2CAC-4279-B036-669CA3FF44AD}" destId="{0D93F4E5-428B-4157-AF9F-38277F24534D}" srcOrd="0" destOrd="0" presId="urn:microsoft.com/office/officeart/2018/2/layout/IconLabelList"/>
    <dgm:cxn modelId="{B53860CC-6864-4E16-87E5-2B8F18583B56}" type="presParOf" srcId="{CEBA5CDC-2CAC-4279-B036-669CA3FF44AD}" destId="{5E656DAA-65F8-4CCF-ABCB-17B0FDD681FE}" srcOrd="1" destOrd="0" presId="urn:microsoft.com/office/officeart/2018/2/layout/IconLabelList"/>
    <dgm:cxn modelId="{54C44F36-64F0-4BA1-8A4D-FA5AC1C1F0A4}" type="presParOf" srcId="{CEBA5CDC-2CAC-4279-B036-669CA3FF44AD}" destId="{6DFB0368-26BD-4CAF-85DF-ECF93ACA4301}" srcOrd="2" destOrd="0" presId="urn:microsoft.com/office/officeart/2018/2/layout/IconLabelList"/>
    <dgm:cxn modelId="{2101F677-0023-4852-B223-D864CA58055A}" type="presParOf" srcId="{E7F2F15D-B4BF-4A71-AAB7-CF4BA8129272}" destId="{BC54FE2B-A423-4671-8E7F-2FC9F019E56C}" srcOrd="1" destOrd="0" presId="urn:microsoft.com/office/officeart/2018/2/layout/IconLabelList"/>
    <dgm:cxn modelId="{0FFD53CE-162C-4487-87F2-0F1563650CC8}" type="presParOf" srcId="{E7F2F15D-B4BF-4A71-AAB7-CF4BA8129272}" destId="{5FF59A7F-A5A4-4294-82CF-B402F5FED27E}" srcOrd="2" destOrd="0" presId="urn:microsoft.com/office/officeart/2018/2/layout/IconLabelList"/>
    <dgm:cxn modelId="{ED2CF015-4540-4E3A-870A-C1DEE5EE9770}" type="presParOf" srcId="{5FF59A7F-A5A4-4294-82CF-B402F5FED27E}" destId="{534091EB-720B-46EE-BB63-74CA61E03C3D}" srcOrd="0" destOrd="0" presId="urn:microsoft.com/office/officeart/2018/2/layout/IconLabelList"/>
    <dgm:cxn modelId="{A9DF7B9D-B048-4356-B1D5-D381BE95F13D}" type="presParOf" srcId="{5FF59A7F-A5A4-4294-82CF-B402F5FED27E}" destId="{17E037B0-5584-4A64-BC74-254A73F56829}" srcOrd="1" destOrd="0" presId="urn:microsoft.com/office/officeart/2018/2/layout/IconLabelList"/>
    <dgm:cxn modelId="{EB62B902-FA5D-4A4A-9FF8-36EC789D8419}" type="presParOf" srcId="{5FF59A7F-A5A4-4294-82CF-B402F5FED27E}" destId="{85887B65-7DD5-41D4-BD03-463E6D75B4D8}"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0BB3406-9B87-4247-BAB8-32E2D6E2AC9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61773DC-E333-4869-97B6-F7B12CB55FEC}">
      <dgm:prSet/>
      <dgm:spPr/>
      <dgm:t>
        <a:bodyPr/>
        <a:lstStyle/>
        <a:p>
          <a:pPr>
            <a:lnSpc>
              <a:spcPct val="100000"/>
            </a:lnSpc>
          </a:pPr>
          <a:r>
            <a:rPr lang="en-GB" dirty="0"/>
            <a:t>They are responsible for signing off local care plans.</a:t>
          </a:r>
          <a:endParaRPr lang="en-US" dirty="0"/>
        </a:p>
      </dgm:t>
    </dgm:pt>
    <dgm:pt modelId="{EC7A0563-69B1-4000-9FE1-07EBE3DF39CF}" type="parTrans" cxnId="{8C460D68-A847-4800-A0F2-79ED6D77A5F4}">
      <dgm:prSet/>
      <dgm:spPr/>
      <dgm:t>
        <a:bodyPr/>
        <a:lstStyle/>
        <a:p>
          <a:endParaRPr lang="en-US"/>
        </a:p>
      </dgm:t>
    </dgm:pt>
    <dgm:pt modelId="{ACED8EF1-5D74-43A6-8108-88F8B0A0DFAD}" type="sibTrans" cxnId="{8C460D68-A847-4800-A0F2-79ED6D77A5F4}">
      <dgm:prSet/>
      <dgm:spPr/>
      <dgm:t>
        <a:bodyPr/>
        <a:lstStyle/>
        <a:p>
          <a:endParaRPr lang="en-US"/>
        </a:p>
      </dgm:t>
    </dgm:pt>
    <dgm:pt modelId="{FD2325DB-0CD6-4E84-9B2D-BC3F5FE5985C}">
      <dgm:prSet custT="1"/>
      <dgm:spPr/>
      <dgm:t>
        <a:bodyPr/>
        <a:lstStyle/>
        <a:p>
          <a:pPr>
            <a:lnSpc>
              <a:spcPct val="100000"/>
            </a:lnSpc>
          </a:pPr>
          <a:r>
            <a:rPr lang="en-GB" sz="2400" dirty="0"/>
            <a:t>The provide a forum where political, professional and community leaders from across health and social care come together to improve the wellbeing of the population and reduce health inequalities.  </a:t>
          </a:r>
          <a:r>
            <a:rPr lang="en-GB" sz="1400" dirty="0"/>
            <a:t>(NHS Wales 2023)</a:t>
          </a:r>
          <a:endParaRPr lang="en-US" sz="1400" dirty="0"/>
        </a:p>
      </dgm:t>
    </dgm:pt>
    <dgm:pt modelId="{A53A3CFD-16AB-4B88-AF7D-5202ACA41DF3}" type="parTrans" cxnId="{E7A68ABB-E443-418B-88AA-2FAD7E5EFD71}">
      <dgm:prSet/>
      <dgm:spPr/>
      <dgm:t>
        <a:bodyPr/>
        <a:lstStyle/>
        <a:p>
          <a:endParaRPr lang="en-US"/>
        </a:p>
      </dgm:t>
    </dgm:pt>
    <dgm:pt modelId="{DDEA2CFB-94B7-4920-A0DC-EB2C3107C5E4}" type="sibTrans" cxnId="{E7A68ABB-E443-418B-88AA-2FAD7E5EFD71}">
      <dgm:prSet/>
      <dgm:spPr/>
      <dgm:t>
        <a:bodyPr/>
        <a:lstStyle/>
        <a:p>
          <a:endParaRPr lang="en-US"/>
        </a:p>
      </dgm:t>
    </dgm:pt>
    <dgm:pt modelId="{771876F7-E7DB-4B4F-A3F0-80149945332A}" type="pres">
      <dgm:prSet presAssocID="{10BB3406-9B87-4247-BAB8-32E2D6E2AC90}" presName="root" presStyleCnt="0">
        <dgm:presLayoutVars>
          <dgm:dir/>
          <dgm:resizeHandles val="exact"/>
        </dgm:presLayoutVars>
      </dgm:prSet>
      <dgm:spPr/>
    </dgm:pt>
    <dgm:pt modelId="{9EB79F49-31A7-47C2-A670-975A5C7EA495}" type="pres">
      <dgm:prSet presAssocID="{C61773DC-E333-4869-97B6-F7B12CB55FEC}" presName="compNode" presStyleCnt="0"/>
      <dgm:spPr/>
    </dgm:pt>
    <dgm:pt modelId="{4B903CD4-6FE2-43D4-92D9-6C3996FB74AE}" type="pres">
      <dgm:prSet presAssocID="{C61773DC-E333-4869-97B6-F7B12CB55FEC}" presName="bgRect" presStyleLbl="bgShp" presStyleIdx="0" presStyleCnt="2"/>
      <dgm:spPr/>
    </dgm:pt>
    <dgm:pt modelId="{412486CE-DDC6-4674-9118-5849A2946679}" type="pres">
      <dgm:prSet presAssocID="{C61773DC-E333-4869-97B6-F7B12CB55FEC}"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tor"/>
        </a:ext>
      </dgm:extLst>
    </dgm:pt>
    <dgm:pt modelId="{74D7E93F-1AB6-4C3A-B2E1-CE46118AED51}" type="pres">
      <dgm:prSet presAssocID="{C61773DC-E333-4869-97B6-F7B12CB55FEC}" presName="spaceRect" presStyleCnt="0"/>
      <dgm:spPr/>
    </dgm:pt>
    <dgm:pt modelId="{92A5AD98-AEF1-4F96-8A5B-752481CB968F}" type="pres">
      <dgm:prSet presAssocID="{C61773DC-E333-4869-97B6-F7B12CB55FEC}" presName="parTx" presStyleLbl="revTx" presStyleIdx="0" presStyleCnt="2">
        <dgm:presLayoutVars>
          <dgm:chMax val="0"/>
          <dgm:chPref val="0"/>
        </dgm:presLayoutVars>
      </dgm:prSet>
      <dgm:spPr/>
    </dgm:pt>
    <dgm:pt modelId="{ADDB34A3-E774-4133-92E1-A9F36DF2DA2D}" type="pres">
      <dgm:prSet presAssocID="{ACED8EF1-5D74-43A6-8108-88F8B0A0DFAD}" presName="sibTrans" presStyleCnt="0"/>
      <dgm:spPr/>
    </dgm:pt>
    <dgm:pt modelId="{40C90C54-3CE5-4674-859F-A31243BA6C43}" type="pres">
      <dgm:prSet presAssocID="{FD2325DB-0CD6-4E84-9B2D-BC3F5FE5985C}" presName="compNode" presStyleCnt="0"/>
      <dgm:spPr/>
    </dgm:pt>
    <dgm:pt modelId="{160CE11A-7C35-4530-BB17-CB7DA432743F}" type="pres">
      <dgm:prSet presAssocID="{FD2325DB-0CD6-4E84-9B2D-BC3F5FE5985C}" presName="bgRect" presStyleLbl="bgShp" presStyleIdx="1" presStyleCnt="2"/>
      <dgm:spPr/>
    </dgm:pt>
    <dgm:pt modelId="{C3748BD8-5A5A-4C92-A7EB-FC45E322D227}" type="pres">
      <dgm:prSet presAssocID="{FD2325DB-0CD6-4E84-9B2D-BC3F5FE5985C}"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nections"/>
        </a:ext>
      </dgm:extLst>
    </dgm:pt>
    <dgm:pt modelId="{49CF94ED-4ECE-42AB-A925-72B3940B3547}" type="pres">
      <dgm:prSet presAssocID="{FD2325DB-0CD6-4E84-9B2D-BC3F5FE5985C}" presName="spaceRect" presStyleCnt="0"/>
      <dgm:spPr/>
    </dgm:pt>
    <dgm:pt modelId="{06E52491-E461-45DA-9797-545E6CD86012}" type="pres">
      <dgm:prSet presAssocID="{FD2325DB-0CD6-4E84-9B2D-BC3F5FE5985C}" presName="parTx" presStyleLbl="revTx" presStyleIdx="1" presStyleCnt="2">
        <dgm:presLayoutVars>
          <dgm:chMax val="0"/>
          <dgm:chPref val="0"/>
        </dgm:presLayoutVars>
      </dgm:prSet>
      <dgm:spPr/>
    </dgm:pt>
  </dgm:ptLst>
  <dgm:cxnLst>
    <dgm:cxn modelId="{54FE2C3B-3579-4FE7-B529-C9FB1A2A3602}" type="presOf" srcId="{C61773DC-E333-4869-97B6-F7B12CB55FEC}" destId="{92A5AD98-AEF1-4F96-8A5B-752481CB968F}" srcOrd="0" destOrd="0" presId="urn:microsoft.com/office/officeart/2018/2/layout/IconVerticalSolidList"/>
    <dgm:cxn modelId="{93FE7D67-40E2-4642-9B00-F2AC8A89D908}" type="presOf" srcId="{10BB3406-9B87-4247-BAB8-32E2D6E2AC90}" destId="{771876F7-E7DB-4B4F-A3F0-80149945332A}" srcOrd="0" destOrd="0" presId="urn:microsoft.com/office/officeart/2018/2/layout/IconVerticalSolidList"/>
    <dgm:cxn modelId="{8C460D68-A847-4800-A0F2-79ED6D77A5F4}" srcId="{10BB3406-9B87-4247-BAB8-32E2D6E2AC90}" destId="{C61773DC-E333-4869-97B6-F7B12CB55FEC}" srcOrd="0" destOrd="0" parTransId="{EC7A0563-69B1-4000-9FE1-07EBE3DF39CF}" sibTransId="{ACED8EF1-5D74-43A6-8108-88F8B0A0DFAD}"/>
    <dgm:cxn modelId="{A633AE89-7120-4453-9F99-F01DC6BF1407}" type="presOf" srcId="{FD2325DB-0CD6-4E84-9B2D-BC3F5FE5985C}" destId="{06E52491-E461-45DA-9797-545E6CD86012}" srcOrd="0" destOrd="0" presId="urn:microsoft.com/office/officeart/2018/2/layout/IconVerticalSolidList"/>
    <dgm:cxn modelId="{E7A68ABB-E443-418B-88AA-2FAD7E5EFD71}" srcId="{10BB3406-9B87-4247-BAB8-32E2D6E2AC90}" destId="{FD2325DB-0CD6-4E84-9B2D-BC3F5FE5985C}" srcOrd="1" destOrd="0" parTransId="{A53A3CFD-16AB-4B88-AF7D-5202ACA41DF3}" sibTransId="{DDEA2CFB-94B7-4920-A0DC-EB2C3107C5E4}"/>
    <dgm:cxn modelId="{79EB01F5-84F1-47C9-A00D-9E89F5BF39BD}" type="presParOf" srcId="{771876F7-E7DB-4B4F-A3F0-80149945332A}" destId="{9EB79F49-31A7-47C2-A670-975A5C7EA495}" srcOrd="0" destOrd="0" presId="urn:microsoft.com/office/officeart/2018/2/layout/IconVerticalSolidList"/>
    <dgm:cxn modelId="{9DD2F7BD-BE14-4698-AC38-B3740CA4386F}" type="presParOf" srcId="{9EB79F49-31A7-47C2-A670-975A5C7EA495}" destId="{4B903CD4-6FE2-43D4-92D9-6C3996FB74AE}" srcOrd="0" destOrd="0" presId="urn:microsoft.com/office/officeart/2018/2/layout/IconVerticalSolidList"/>
    <dgm:cxn modelId="{261CF4F4-90CE-4B93-997F-EEED7AC30444}" type="presParOf" srcId="{9EB79F49-31A7-47C2-A670-975A5C7EA495}" destId="{412486CE-DDC6-4674-9118-5849A2946679}" srcOrd="1" destOrd="0" presId="urn:microsoft.com/office/officeart/2018/2/layout/IconVerticalSolidList"/>
    <dgm:cxn modelId="{EFC5BBB7-966B-43E2-9D26-AE4896DE4CD4}" type="presParOf" srcId="{9EB79F49-31A7-47C2-A670-975A5C7EA495}" destId="{74D7E93F-1AB6-4C3A-B2E1-CE46118AED51}" srcOrd="2" destOrd="0" presId="urn:microsoft.com/office/officeart/2018/2/layout/IconVerticalSolidList"/>
    <dgm:cxn modelId="{26B59324-CBFD-4565-A844-9F246B38F33E}" type="presParOf" srcId="{9EB79F49-31A7-47C2-A670-975A5C7EA495}" destId="{92A5AD98-AEF1-4F96-8A5B-752481CB968F}" srcOrd="3" destOrd="0" presId="urn:microsoft.com/office/officeart/2018/2/layout/IconVerticalSolidList"/>
    <dgm:cxn modelId="{0F68980B-4228-4846-AFEA-6C4DACBF87EE}" type="presParOf" srcId="{771876F7-E7DB-4B4F-A3F0-80149945332A}" destId="{ADDB34A3-E774-4133-92E1-A9F36DF2DA2D}" srcOrd="1" destOrd="0" presId="urn:microsoft.com/office/officeart/2018/2/layout/IconVerticalSolidList"/>
    <dgm:cxn modelId="{028FF504-A30D-4F0A-8CF4-D7C44BF6FA43}" type="presParOf" srcId="{771876F7-E7DB-4B4F-A3F0-80149945332A}" destId="{40C90C54-3CE5-4674-859F-A31243BA6C43}" srcOrd="2" destOrd="0" presId="urn:microsoft.com/office/officeart/2018/2/layout/IconVerticalSolidList"/>
    <dgm:cxn modelId="{8444DECE-6FA5-4472-9602-60BCB4EE41AE}" type="presParOf" srcId="{40C90C54-3CE5-4674-859F-A31243BA6C43}" destId="{160CE11A-7C35-4530-BB17-CB7DA432743F}" srcOrd="0" destOrd="0" presId="urn:microsoft.com/office/officeart/2018/2/layout/IconVerticalSolidList"/>
    <dgm:cxn modelId="{8EE9E1BE-40EB-47FD-B223-BDAE54F77276}" type="presParOf" srcId="{40C90C54-3CE5-4674-859F-A31243BA6C43}" destId="{C3748BD8-5A5A-4C92-A7EB-FC45E322D227}" srcOrd="1" destOrd="0" presId="urn:microsoft.com/office/officeart/2018/2/layout/IconVerticalSolidList"/>
    <dgm:cxn modelId="{B79DC1D3-BAFD-4205-9BD5-D78D7810E661}" type="presParOf" srcId="{40C90C54-3CE5-4674-859F-A31243BA6C43}" destId="{49CF94ED-4ECE-42AB-A925-72B3940B3547}" srcOrd="2" destOrd="0" presId="urn:microsoft.com/office/officeart/2018/2/layout/IconVerticalSolidList"/>
    <dgm:cxn modelId="{28E99A29-8220-49B7-AB18-5D22E06A1761}" type="presParOf" srcId="{40C90C54-3CE5-4674-859F-A31243BA6C43}" destId="{06E52491-E461-45DA-9797-545E6CD8601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82BB83-E837-49AE-8517-D6F411F05EB6}">
      <dsp:nvSpPr>
        <dsp:cNvPr id="0" name=""/>
        <dsp:cNvSpPr/>
      </dsp:nvSpPr>
      <dsp:spPr>
        <a:xfrm rot="16200000">
          <a:off x="3205306" y="47434"/>
          <a:ext cx="419280" cy="4097935"/>
        </a:xfrm>
        <a:prstGeom prst="round2Same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1">
          <a:noAutofit/>
        </a:bodyPr>
        <a:lstStyle/>
        <a:p>
          <a:pPr marL="0" lvl="0" indent="0" algn="ctr" defTabSz="533400">
            <a:lnSpc>
              <a:spcPct val="90000"/>
            </a:lnSpc>
            <a:spcBef>
              <a:spcPct val="0"/>
            </a:spcBef>
            <a:spcAft>
              <a:spcPct val="35000"/>
            </a:spcAft>
            <a:buNone/>
          </a:pPr>
          <a:r>
            <a:rPr lang="en-US" sz="1200" kern="1200"/>
            <a:t>2012</a:t>
          </a:r>
        </a:p>
      </dsp:txBody>
      <dsp:txXfrm rot="5400000">
        <a:off x="1386447" y="1907229"/>
        <a:ext cx="4077467" cy="378344"/>
      </dsp:txXfrm>
    </dsp:sp>
    <dsp:sp modelId="{C475CA09-DA83-4796-AFAB-12812A2D8EED}">
      <dsp:nvSpPr>
        <dsp:cNvPr id="0" name=""/>
        <dsp:cNvSpPr/>
      </dsp:nvSpPr>
      <dsp:spPr>
        <a:xfrm>
          <a:off x="1365978" y="0"/>
          <a:ext cx="4097935" cy="14674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182880" numCol="1" spcCol="1270" anchor="b" anchorCtr="1">
          <a:noAutofit/>
        </a:bodyPr>
        <a:lstStyle/>
        <a:p>
          <a:pPr marL="0" lvl="0" indent="0" algn="ctr" defTabSz="1066800">
            <a:lnSpc>
              <a:spcPct val="90000"/>
            </a:lnSpc>
            <a:spcBef>
              <a:spcPct val="0"/>
            </a:spcBef>
            <a:spcAft>
              <a:spcPct val="35000"/>
            </a:spcAft>
            <a:buNone/>
          </a:pPr>
          <a:r>
            <a:rPr lang="en-US" sz="2400" kern="1200" dirty="0"/>
            <a:t>Health and wellbeing boards were established under the health and social care Act 2012.</a:t>
          </a:r>
        </a:p>
      </dsp:txBody>
      <dsp:txXfrm>
        <a:off x="1365978" y="0"/>
        <a:ext cx="4097935" cy="1467481"/>
      </dsp:txXfrm>
    </dsp:sp>
    <dsp:sp modelId="{39C41329-1E33-46FF-87FD-785E4682FBC2}">
      <dsp:nvSpPr>
        <dsp:cNvPr id="0" name=""/>
        <dsp:cNvSpPr/>
      </dsp:nvSpPr>
      <dsp:spPr>
        <a:xfrm>
          <a:off x="3414946" y="1551337"/>
          <a:ext cx="0" cy="335424"/>
        </a:xfrm>
        <a:prstGeom prst="line">
          <a:avLst/>
        </a:prstGeom>
        <a:noFill/>
        <a:ln w="1270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67BB8B74-EC2B-43D5-AE91-1185254D511B}">
      <dsp:nvSpPr>
        <dsp:cNvPr id="0" name=""/>
        <dsp:cNvSpPr/>
      </dsp:nvSpPr>
      <dsp:spPr>
        <a:xfrm>
          <a:off x="3373018" y="1467481"/>
          <a:ext cx="83856" cy="83856"/>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8954213-0B5D-45B5-B179-79403C8FCAA8}">
      <dsp:nvSpPr>
        <dsp:cNvPr id="0" name=""/>
        <dsp:cNvSpPr/>
      </dsp:nvSpPr>
      <dsp:spPr>
        <a:xfrm rot="5400000">
          <a:off x="7303242" y="47434"/>
          <a:ext cx="419280" cy="4097935"/>
        </a:xfrm>
        <a:prstGeom prst="round2Same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1">
          <a:noAutofit/>
        </a:bodyPr>
        <a:lstStyle/>
        <a:p>
          <a:pPr marL="0" lvl="0" indent="0" algn="ctr" defTabSz="533400">
            <a:lnSpc>
              <a:spcPct val="90000"/>
            </a:lnSpc>
            <a:spcBef>
              <a:spcPct val="0"/>
            </a:spcBef>
            <a:spcAft>
              <a:spcPct val="35000"/>
            </a:spcAft>
            <a:buNone/>
          </a:pPr>
          <a:r>
            <a:rPr lang="en-US" sz="1200" kern="1200"/>
            <a:t>Apr. 2013</a:t>
          </a:r>
        </a:p>
      </dsp:txBody>
      <dsp:txXfrm rot="-5400000">
        <a:off x="5463915" y="1907229"/>
        <a:ext cx="4077467" cy="378344"/>
      </dsp:txXfrm>
    </dsp:sp>
    <dsp:sp modelId="{B2D4A068-1061-46D0-8E61-9B85E00BFD21}">
      <dsp:nvSpPr>
        <dsp:cNvPr id="0" name=""/>
        <dsp:cNvSpPr/>
      </dsp:nvSpPr>
      <dsp:spPr>
        <a:xfrm>
          <a:off x="5463914" y="2725323"/>
          <a:ext cx="4097935" cy="14674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52400" rIns="0" bIns="0" numCol="1" spcCol="1270" anchor="t" anchorCtr="1">
          <a:noAutofit/>
        </a:bodyPr>
        <a:lstStyle/>
        <a:p>
          <a:pPr marL="0" lvl="0" indent="0" algn="ctr" defTabSz="889000">
            <a:lnSpc>
              <a:spcPct val="90000"/>
            </a:lnSpc>
            <a:spcBef>
              <a:spcPct val="0"/>
            </a:spcBef>
            <a:spcAft>
              <a:spcPct val="35000"/>
            </a:spcAft>
            <a:buNone/>
          </a:pPr>
          <a:r>
            <a:rPr lang="en-US" sz="2000" kern="1200" dirty="0"/>
            <a:t>In April 2013 they became fully operational in all 152 local authorities, with adult social care and public health responsibilities.</a:t>
          </a:r>
        </a:p>
        <a:p>
          <a:pPr marL="0" lvl="0" indent="0" algn="ctr" defTabSz="889000">
            <a:lnSpc>
              <a:spcPct val="90000"/>
            </a:lnSpc>
            <a:spcBef>
              <a:spcPct val="0"/>
            </a:spcBef>
            <a:spcAft>
              <a:spcPct val="35000"/>
            </a:spcAft>
            <a:buNone/>
          </a:pPr>
          <a:r>
            <a:rPr lang="en-US" sz="2000" kern="1200" dirty="0"/>
            <a:t>(</a:t>
          </a:r>
          <a:r>
            <a:rPr lang="en-US" sz="1400" kern="1200" dirty="0"/>
            <a:t>The Kings Fund 2016)</a:t>
          </a:r>
        </a:p>
      </dsp:txBody>
      <dsp:txXfrm>
        <a:off x="5463914" y="2725323"/>
        <a:ext cx="4097935" cy="1467481"/>
      </dsp:txXfrm>
    </dsp:sp>
    <dsp:sp modelId="{566154ED-2CC5-403E-88D7-7FB3B8C691A9}">
      <dsp:nvSpPr>
        <dsp:cNvPr id="0" name=""/>
        <dsp:cNvSpPr/>
      </dsp:nvSpPr>
      <dsp:spPr>
        <a:xfrm>
          <a:off x="7512882" y="2306042"/>
          <a:ext cx="0" cy="335424"/>
        </a:xfrm>
        <a:prstGeom prst="line">
          <a:avLst/>
        </a:prstGeom>
        <a:noFill/>
        <a:ln w="1270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AF666A00-60D0-4AEA-96F5-1C7B835658E3}">
      <dsp:nvSpPr>
        <dsp:cNvPr id="0" name=""/>
        <dsp:cNvSpPr/>
      </dsp:nvSpPr>
      <dsp:spPr>
        <a:xfrm>
          <a:off x="7484801" y="2314896"/>
          <a:ext cx="83856" cy="83856"/>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E3A438-2555-4C38-968C-997DBDA010EF}">
      <dsp:nvSpPr>
        <dsp:cNvPr id="0" name=""/>
        <dsp:cNvSpPr/>
      </dsp:nvSpPr>
      <dsp:spPr>
        <a:xfrm>
          <a:off x="0" y="361084"/>
          <a:ext cx="6666833" cy="61425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Seven Health boards</a:t>
          </a:r>
          <a:endParaRPr lang="en-US" sz="2500" kern="1200" dirty="0"/>
        </a:p>
      </dsp:txBody>
      <dsp:txXfrm>
        <a:off x="29985" y="391069"/>
        <a:ext cx="6606863" cy="554280"/>
      </dsp:txXfrm>
    </dsp:sp>
    <dsp:sp modelId="{1C07B355-FE94-4314-BD07-7F51946EAB05}">
      <dsp:nvSpPr>
        <dsp:cNvPr id="0" name=""/>
        <dsp:cNvSpPr/>
      </dsp:nvSpPr>
      <dsp:spPr>
        <a:xfrm>
          <a:off x="0" y="1047334"/>
          <a:ext cx="6666833" cy="614250"/>
        </a:xfrm>
        <a:prstGeom prst="roundRect">
          <a:avLst/>
        </a:prstGeom>
        <a:gradFill rotWithShape="0">
          <a:gsLst>
            <a:gs pos="0">
              <a:schemeClr val="accent5">
                <a:hueOff val="-2025358"/>
                <a:satOff val="-138"/>
                <a:lumOff val="327"/>
                <a:alphaOff val="0"/>
                <a:satMod val="103000"/>
                <a:lumMod val="102000"/>
                <a:tint val="94000"/>
              </a:schemeClr>
            </a:gs>
            <a:gs pos="50000">
              <a:schemeClr val="accent5">
                <a:hueOff val="-2025358"/>
                <a:satOff val="-138"/>
                <a:lumOff val="327"/>
                <a:alphaOff val="0"/>
                <a:satMod val="110000"/>
                <a:lumMod val="100000"/>
                <a:shade val="100000"/>
              </a:schemeClr>
            </a:gs>
            <a:gs pos="100000">
              <a:schemeClr val="accent5">
                <a:hueOff val="-2025358"/>
                <a:satOff val="-138"/>
                <a:lumOff val="32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Anevrin Bevan University health board.</a:t>
          </a:r>
          <a:endParaRPr lang="en-US" sz="2500" kern="1200"/>
        </a:p>
      </dsp:txBody>
      <dsp:txXfrm>
        <a:off x="29985" y="1077319"/>
        <a:ext cx="6606863" cy="554280"/>
      </dsp:txXfrm>
    </dsp:sp>
    <dsp:sp modelId="{F749E2FB-2C14-451F-8AA6-F3F34ED6FC0E}">
      <dsp:nvSpPr>
        <dsp:cNvPr id="0" name=""/>
        <dsp:cNvSpPr/>
      </dsp:nvSpPr>
      <dsp:spPr>
        <a:xfrm>
          <a:off x="0" y="1733585"/>
          <a:ext cx="6666833" cy="614250"/>
        </a:xfrm>
        <a:prstGeom prst="roundRect">
          <a:avLst/>
        </a:prstGeom>
        <a:gradFill rotWithShape="0">
          <a:gsLst>
            <a:gs pos="0">
              <a:schemeClr val="accent5">
                <a:hueOff val="-4050717"/>
                <a:satOff val="-275"/>
                <a:lumOff val="654"/>
                <a:alphaOff val="0"/>
                <a:satMod val="103000"/>
                <a:lumMod val="102000"/>
                <a:tint val="94000"/>
              </a:schemeClr>
            </a:gs>
            <a:gs pos="50000">
              <a:schemeClr val="accent5">
                <a:hueOff val="-4050717"/>
                <a:satOff val="-275"/>
                <a:lumOff val="654"/>
                <a:alphaOff val="0"/>
                <a:satMod val="110000"/>
                <a:lumMod val="100000"/>
                <a:shade val="100000"/>
              </a:schemeClr>
            </a:gs>
            <a:gs pos="100000">
              <a:schemeClr val="accent5">
                <a:hueOff val="-4050717"/>
                <a:satOff val="-275"/>
                <a:lumOff val="65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Cardiff Cadwaladr vale university health board.</a:t>
          </a:r>
          <a:endParaRPr lang="en-US" sz="2500" kern="1200"/>
        </a:p>
      </dsp:txBody>
      <dsp:txXfrm>
        <a:off x="29985" y="1763570"/>
        <a:ext cx="6606863" cy="554280"/>
      </dsp:txXfrm>
    </dsp:sp>
    <dsp:sp modelId="{1A40EF06-6ADA-4AF7-AE27-E792E254B186}">
      <dsp:nvSpPr>
        <dsp:cNvPr id="0" name=""/>
        <dsp:cNvSpPr/>
      </dsp:nvSpPr>
      <dsp:spPr>
        <a:xfrm>
          <a:off x="0" y="2419835"/>
          <a:ext cx="6666833" cy="614250"/>
        </a:xfrm>
        <a:prstGeom prst="round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Cym Taf Morgannwy university health board.</a:t>
          </a:r>
          <a:endParaRPr lang="en-US" sz="2500" kern="1200"/>
        </a:p>
      </dsp:txBody>
      <dsp:txXfrm>
        <a:off x="29985" y="2449820"/>
        <a:ext cx="6606863" cy="554280"/>
      </dsp:txXfrm>
    </dsp:sp>
    <dsp:sp modelId="{E8DE3BDC-8244-43FD-B530-8E560C124C79}">
      <dsp:nvSpPr>
        <dsp:cNvPr id="0" name=""/>
        <dsp:cNvSpPr/>
      </dsp:nvSpPr>
      <dsp:spPr>
        <a:xfrm>
          <a:off x="0" y="3106085"/>
          <a:ext cx="6666833" cy="614250"/>
        </a:xfrm>
        <a:prstGeom prst="roundRect">
          <a:avLst/>
        </a:prstGeom>
        <a:gradFill rotWithShape="0">
          <a:gsLst>
            <a:gs pos="0">
              <a:schemeClr val="accent5">
                <a:hueOff val="-8101434"/>
                <a:satOff val="-551"/>
                <a:lumOff val="1307"/>
                <a:alphaOff val="0"/>
                <a:satMod val="103000"/>
                <a:lumMod val="102000"/>
                <a:tint val="94000"/>
              </a:schemeClr>
            </a:gs>
            <a:gs pos="50000">
              <a:schemeClr val="accent5">
                <a:hueOff val="-8101434"/>
                <a:satOff val="-551"/>
                <a:lumOff val="1307"/>
                <a:alphaOff val="0"/>
                <a:satMod val="110000"/>
                <a:lumMod val="100000"/>
                <a:shade val="100000"/>
              </a:schemeClr>
            </a:gs>
            <a:gs pos="100000">
              <a:schemeClr val="accent5">
                <a:hueOff val="-8101434"/>
                <a:satOff val="-551"/>
                <a:lumOff val="13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Hywel Dda university health board.</a:t>
          </a:r>
          <a:endParaRPr lang="en-US" sz="2500" kern="1200"/>
        </a:p>
      </dsp:txBody>
      <dsp:txXfrm>
        <a:off x="29985" y="3136070"/>
        <a:ext cx="6606863" cy="554280"/>
      </dsp:txXfrm>
    </dsp:sp>
    <dsp:sp modelId="{9E350FC2-654F-4000-A2B5-8BB929448E60}">
      <dsp:nvSpPr>
        <dsp:cNvPr id="0" name=""/>
        <dsp:cNvSpPr/>
      </dsp:nvSpPr>
      <dsp:spPr>
        <a:xfrm>
          <a:off x="0" y="3792335"/>
          <a:ext cx="6666833" cy="614250"/>
        </a:xfrm>
        <a:prstGeom prst="roundRect">
          <a:avLst/>
        </a:prstGeom>
        <a:gradFill rotWithShape="0">
          <a:gsLst>
            <a:gs pos="0">
              <a:schemeClr val="accent5">
                <a:hueOff val="-10126791"/>
                <a:satOff val="-688"/>
                <a:lumOff val="1634"/>
                <a:alphaOff val="0"/>
                <a:satMod val="103000"/>
                <a:lumMod val="102000"/>
                <a:tint val="94000"/>
              </a:schemeClr>
            </a:gs>
            <a:gs pos="50000">
              <a:schemeClr val="accent5">
                <a:hueOff val="-10126791"/>
                <a:satOff val="-688"/>
                <a:lumOff val="1634"/>
                <a:alphaOff val="0"/>
                <a:satMod val="110000"/>
                <a:lumMod val="100000"/>
                <a:shade val="100000"/>
              </a:schemeClr>
            </a:gs>
            <a:gs pos="100000">
              <a:schemeClr val="accent5">
                <a:hueOff val="-10126791"/>
                <a:satOff val="-688"/>
                <a:lumOff val="163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Powys teaching health board.</a:t>
          </a:r>
          <a:endParaRPr lang="en-US" sz="2500" kern="1200"/>
        </a:p>
      </dsp:txBody>
      <dsp:txXfrm>
        <a:off x="29985" y="3822320"/>
        <a:ext cx="6606863" cy="554280"/>
      </dsp:txXfrm>
    </dsp:sp>
    <dsp:sp modelId="{E4D713D9-E4E8-4CE9-BEC5-D831491E70FE}">
      <dsp:nvSpPr>
        <dsp:cNvPr id="0" name=""/>
        <dsp:cNvSpPr/>
      </dsp:nvSpPr>
      <dsp:spPr>
        <a:xfrm>
          <a:off x="0" y="4478585"/>
          <a:ext cx="6666833" cy="614250"/>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Swansea bay university health board.</a:t>
          </a:r>
          <a:endParaRPr lang="en-US" sz="2500" kern="1200"/>
        </a:p>
      </dsp:txBody>
      <dsp:txXfrm>
        <a:off x="29985" y="4508570"/>
        <a:ext cx="6606863" cy="55428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A5D203-A2CA-4986-8988-9CBED13CCEAB}">
      <dsp:nvSpPr>
        <dsp:cNvPr id="0" name=""/>
        <dsp:cNvSpPr/>
      </dsp:nvSpPr>
      <dsp:spPr>
        <a:xfrm>
          <a:off x="0" y="531"/>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4403EA-765B-44A8-9E18-BAD56671A142}">
      <dsp:nvSpPr>
        <dsp:cNvPr id="0" name=""/>
        <dsp:cNvSpPr/>
      </dsp:nvSpPr>
      <dsp:spPr>
        <a:xfrm>
          <a:off x="0" y="53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Digital health and care Wales:</a:t>
          </a:r>
          <a:endParaRPr lang="en-US" sz="2400" kern="1200"/>
        </a:p>
      </dsp:txBody>
      <dsp:txXfrm>
        <a:off x="0" y="531"/>
        <a:ext cx="10515600" cy="870055"/>
      </dsp:txXfrm>
    </dsp:sp>
    <dsp:sp modelId="{8EA31D52-3274-4302-9AF2-E4B690A10873}">
      <dsp:nvSpPr>
        <dsp:cNvPr id="0" name=""/>
        <dsp:cNvSpPr/>
      </dsp:nvSpPr>
      <dsp:spPr>
        <a:xfrm>
          <a:off x="0" y="870586"/>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AA6B76F-EFC3-4DEC-BCCC-C9CACB9BB038}">
      <dsp:nvSpPr>
        <dsp:cNvPr id="0" name=""/>
        <dsp:cNvSpPr/>
      </dsp:nvSpPr>
      <dsp:spPr>
        <a:xfrm>
          <a:off x="0" y="87058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responsible for building and designing digital services in health and care.</a:t>
          </a:r>
          <a:endParaRPr lang="en-US" sz="2400" kern="1200"/>
        </a:p>
      </dsp:txBody>
      <dsp:txXfrm>
        <a:off x="0" y="870586"/>
        <a:ext cx="10515600" cy="870055"/>
      </dsp:txXfrm>
    </dsp:sp>
    <dsp:sp modelId="{836C95A8-DDA0-40BF-BCBB-9648E49CF652}">
      <dsp:nvSpPr>
        <dsp:cNvPr id="0" name=""/>
        <dsp:cNvSpPr/>
      </dsp:nvSpPr>
      <dsp:spPr>
        <a:xfrm>
          <a:off x="0" y="1740641"/>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928B87A-AAA7-46BF-A734-F87BE791D2E2}">
      <dsp:nvSpPr>
        <dsp:cNvPr id="0" name=""/>
        <dsp:cNvSpPr/>
      </dsp:nvSpPr>
      <dsp:spPr>
        <a:xfrm>
          <a:off x="0" y="174064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Health Education and improvement Wales:</a:t>
          </a:r>
          <a:endParaRPr lang="en-US" sz="2400" kern="1200"/>
        </a:p>
      </dsp:txBody>
      <dsp:txXfrm>
        <a:off x="0" y="1740641"/>
        <a:ext cx="10515600" cy="870055"/>
      </dsp:txXfrm>
    </dsp:sp>
    <dsp:sp modelId="{EB558B1A-8CDF-45A6-99D5-F35E052AFAC7}">
      <dsp:nvSpPr>
        <dsp:cNvPr id="0" name=""/>
        <dsp:cNvSpPr/>
      </dsp:nvSpPr>
      <dsp:spPr>
        <a:xfrm>
          <a:off x="0" y="2610696"/>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2F60A7F-8BB3-4D95-A8B5-E1151725F213}">
      <dsp:nvSpPr>
        <dsp:cNvPr id="0" name=""/>
        <dsp:cNvSpPr/>
      </dsp:nvSpPr>
      <dsp:spPr>
        <a:xfrm>
          <a:off x="0" y="261069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They have a leading role in education, training, development, of the healthcare workforce in Wales.</a:t>
          </a:r>
          <a:endParaRPr lang="en-US" sz="2400" kern="1200"/>
        </a:p>
      </dsp:txBody>
      <dsp:txXfrm>
        <a:off x="0" y="2610696"/>
        <a:ext cx="10515600" cy="870055"/>
      </dsp:txXfrm>
    </dsp:sp>
    <dsp:sp modelId="{EB788A14-AE64-4257-B21D-9E1A7B930A23}">
      <dsp:nvSpPr>
        <dsp:cNvPr id="0" name=""/>
        <dsp:cNvSpPr/>
      </dsp:nvSpPr>
      <dsp:spPr>
        <a:xfrm>
          <a:off x="0" y="3480751"/>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F827031-D1E5-4923-AE66-628B0AD98F74}">
      <dsp:nvSpPr>
        <dsp:cNvPr id="0" name=""/>
        <dsp:cNvSpPr/>
      </dsp:nvSpPr>
      <dsp:spPr>
        <a:xfrm>
          <a:off x="0" y="348075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(NHS 2023)</a:t>
          </a:r>
          <a:endParaRPr lang="en-US" sz="2400" kern="1200"/>
        </a:p>
      </dsp:txBody>
      <dsp:txXfrm>
        <a:off x="0" y="3480751"/>
        <a:ext cx="10515600" cy="87005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93F4E5-428B-4157-AF9F-38277F24534D}">
      <dsp:nvSpPr>
        <dsp:cNvPr id="0" name=""/>
        <dsp:cNvSpPr/>
      </dsp:nvSpPr>
      <dsp:spPr>
        <a:xfrm>
          <a:off x="1743228" y="371358"/>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DFB0368-26BD-4CAF-85DF-ECF93ACA4301}">
      <dsp:nvSpPr>
        <dsp:cNvPr id="0" name=""/>
        <dsp:cNvSpPr/>
      </dsp:nvSpPr>
      <dsp:spPr>
        <a:xfrm>
          <a:off x="555228" y="2785589"/>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GB" sz="2500" kern="1200"/>
            <a:t>The Welsh government</a:t>
          </a:r>
          <a:endParaRPr lang="en-US" sz="2500" kern="1200"/>
        </a:p>
      </dsp:txBody>
      <dsp:txXfrm>
        <a:off x="555228" y="2785589"/>
        <a:ext cx="4320000" cy="720000"/>
      </dsp:txXfrm>
    </dsp:sp>
    <dsp:sp modelId="{534091EB-720B-46EE-BB63-74CA61E03C3D}">
      <dsp:nvSpPr>
        <dsp:cNvPr id="0" name=""/>
        <dsp:cNvSpPr/>
      </dsp:nvSpPr>
      <dsp:spPr>
        <a:xfrm>
          <a:off x="6819228" y="371358"/>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5887B65-7DD5-41D4-BD03-463E6D75B4D8}">
      <dsp:nvSpPr>
        <dsp:cNvPr id="0" name=""/>
        <dsp:cNvSpPr/>
      </dsp:nvSpPr>
      <dsp:spPr>
        <a:xfrm>
          <a:off x="5631228" y="2785589"/>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GB" sz="2500" kern="1200"/>
            <a:t>Prescriptions for medications are free</a:t>
          </a:r>
          <a:endParaRPr lang="en-US" sz="2500" kern="1200"/>
        </a:p>
      </dsp:txBody>
      <dsp:txXfrm>
        <a:off x="5631228" y="2785589"/>
        <a:ext cx="4320000" cy="72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903CD4-6FE2-43D4-92D9-6C3996FB74AE}">
      <dsp:nvSpPr>
        <dsp:cNvPr id="0" name=""/>
        <dsp:cNvSpPr/>
      </dsp:nvSpPr>
      <dsp:spPr>
        <a:xfrm>
          <a:off x="0" y="2438"/>
          <a:ext cx="6364952" cy="10087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2486CE-DDC6-4674-9118-5849A2946679}">
      <dsp:nvSpPr>
        <dsp:cNvPr id="0" name=""/>
        <dsp:cNvSpPr/>
      </dsp:nvSpPr>
      <dsp:spPr>
        <a:xfrm>
          <a:off x="30514" y="25134"/>
          <a:ext cx="55480" cy="5548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2A5AD98-AEF1-4F96-8A5B-752481CB968F}">
      <dsp:nvSpPr>
        <dsp:cNvPr id="0" name=""/>
        <dsp:cNvSpPr/>
      </dsp:nvSpPr>
      <dsp:spPr>
        <a:xfrm>
          <a:off x="116508" y="2438"/>
          <a:ext cx="5818049" cy="22192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4865" tIns="234865" rIns="234865" bIns="234865" numCol="1" spcCol="1270" anchor="ctr" anchorCtr="0">
          <a:noAutofit/>
        </a:bodyPr>
        <a:lstStyle/>
        <a:p>
          <a:pPr marL="0" lvl="0" indent="0" algn="l" defTabSz="1111250">
            <a:lnSpc>
              <a:spcPct val="100000"/>
            </a:lnSpc>
            <a:spcBef>
              <a:spcPct val="0"/>
            </a:spcBef>
            <a:spcAft>
              <a:spcPct val="35000"/>
            </a:spcAft>
            <a:buNone/>
          </a:pPr>
          <a:r>
            <a:rPr lang="en-GB" sz="2500" kern="1200" dirty="0"/>
            <a:t>They are responsible for signing off local care plans.</a:t>
          </a:r>
          <a:endParaRPr lang="en-US" sz="2500" kern="1200" dirty="0"/>
        </a:p>
      </dsp:txBody>
      <dsp:txXfrm>
        <a:off x="116508" y="2438"/>
        <a:ext cx="5818049" cy="2219201"/>
      </dsp:txXfrm>
    </dsp:sp>
    <dsp:sp modelId="{160CE11A-7C35-4530-BB17-CB7DA432743F}">
      <dsp:nvSpPr>
        <dsp:cNvPr id="0" name=""/>
        <dsp:cNvSpPr/>
      </dsp:nvSpPr>
      <dsp:spPr>
        <a:xfrm>
          <a:off x="0" y="2423384"/>
          <a:ext cx="6364952" cy="10087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748BD8-5A5A-4C92-A7EB-FC45E322D227}">
      <dsp:nvSpPr>
        <dsp:cNvPr id="0" name=""/>
        <dsp:cNvSpPr/>
      </dsp:nvSpPr>
      <dsp:spPr>
        <a:xfrm>
          <a:off x="30514" y="2446081"/>
          <a:ext cx="55480" cy="5548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6E52491-E461-45DA-9797-545E6CD86012}">
      <dsp:nvSpPr>
        <dsp:cNvPr id="0" name=""/>
        <dsp:cNvSpPr/>
      </dsp:nvSpPr>
      <dsp:spPr>
        <a:xfrm>
          <a:off x="116508" y="2423384"/>
          <a:ext cx="5818049" cy="22192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4865" tIns="234865" rIns="234865" bIns="234865" numCol="1" spcCol="1270" anchor="ctr" anchorCtr="0">
          <a:noAutofit/>
        </a:bodyPr>
        <a:lstStyle/>
        <a:p>
          <a:pPr marL="0" lvl="0" indent="0" algn="l" defTabSz="1066800">
            <a:lnSpc>
              <a:spcPct val="100000"/>
            </a:lnSpc>
            <a:spcBef>
              <a:spcPct val="0"/>
            </a:spcBef>
            <a:spcAft>
              <a:spcPct val="35000"/>
            </a:spcAft>
            <a:buNone/>
          </a:pPr>
          <a:r>
            <a:rPr lang="en-GB" sz="2400" kern="1200" dirty="0"/>
            <a:t>The provide a forum where political, professional and community leaders from across health and social care come together to improve the wellbeing of the population and reduce health inequalities.  </a:t>
          </a:r>
          <a:r>
            <a:rPr lang="en-GB" sz="1400" kern="1200" dirty="0"/>
            <a:t>(NHS Wales 2023)</a:t>
          </a:r>
          <a:endParaRPr lang="en-US" sz="1400" kern="1200" dirty="0"/>
        </a:p>
      </dsp:txBody>
      <dsp:txXfrm>
        <a:off x="116508" y="2423384"/>
        <a:ext cx="5818049" cy="2219201"/>
      </dsp:txXfrm>
    </dsp:sp>
  </dsp:spTree>
</dsp:drawing>
</file>

<file path=ppt/diagrams/layout1.xml><?xml version="1.0" encoding="utf-8"?>
<dgm:layoutDef xmlns:dgm="http://schemas.openxmlformats.org/drawingml/2006/diagram" xmlns:a="http://schemas.openxmlformats.org/drawingml/2006/main" uniqueId="urn:microsoft.com/office/officeart/2016/7/layout/RoundedRectangleTimeline">
  <dgm:title val="Rounded Rectangle Timeline"/>
  <dgm:desc val="Use to show a list of events in chronological order. An invisible box contains the description while the date is shown in rectangles, except for the first and last node where the corners of the rectangle are rounded. It can display large amount of text and long descriptive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parent" val="18"/>
      <dgm:constr type="primFontSz" for="des" forName="Childtext" val="18"/>
      <dgm:constr type="primFontSz" for="des" forName="Childtext" refType="primFontSz" refFor="des" refForName="parent" op="lte"/>
      <dgm:constr type="w" for="ch" forName="composite" refType="w"/>
      <dgm:constr type="h" for="ch" forName="composite" refType="h"/>
      <dgm:constr type="w" for="ch" forName="spaceBetweenRectangles" refType="w" refFor="ch" refForName="composite" fact="-0.4"/>
      <dgm:constr type="w" for="ch" ptType="sibTrans" op="equ"/>
      <dgm:constr type="primFontSz" for="des" forName="parent" op="equ"/>
      <dgm:constr type="primFontSz" for="des" forName="Childtext" op="equ"/>
      <dgm:constr type="primFontSz" for="des" forName="parent1" val="18"/>
      <dgm:constr type="primFontSz" for="des" forName="Childtext1" val="18"/>
      <dgm:constr type="primFontSz" for="des" forName="Childtext1" refType="primFontSz" refFor="des" refForName="parent1" op="lte"/>
      <dgm:constr type="w" for="ch" forName="composite1" refType="w"/>
      <dgm:constr type="h" for="ch" forName="composite1" refType="h"/>
      <dgm:constr type="w" for="ch" forName="spaceBetweenRectangles1" refType="w" refFor="ch" refForName="composite1" fact="-0.4"/>
      <dgm:constr type="primFontSz" for="des" forName="parent1" op="equ"/>
      <dgm:constr type="primFontSz" for="des" forName="Childtext1" op="equ"/>
    </dgm:constrLst>
    <dgm:choose name="layoutByNodeCnt">
      <dgm:if name="twoOrLessNodes" axis="ch" ptType="node" func="cnt" op="lte" val="2">
        <dgm:forEach name="nodesForEach" axis="ch" ptType="node">
          <dgm:layoutNode name="composite">
            <dgm:alg type="composite"/>
            <dgm:shape xmlns:r="http://schemas.openxmlformats.org/officeDocument/2006/relationships" r:blip="">
              <dgm:adjLst/>
            </dgm:shape>
            <dgm:choose name="casesForFirstAndLastNode1">
              <dgm:if name="startNode1" axis="self" ptType="node" func="pos" op="equ" val="1">
                <dgm:choose name="removeLineWhenOnlyOneNode1">
                  <dgm:if name="ifOnlyOneNode1" axis="followSib" ptType="node" func="cnt" op="equ" val="0">
                    <dgm:constrLst>
                      <dgm:constr type="w" for="ch" forName="parent" refType="w" fact="0.95"/>
                      <dgm:constr type="l" for="ch" forName="parent" refType="w" fact="0.025"/>
                      <dgm:constr type="t" for="ch" forName="parent" refType="h" fact="0.45"/>
                      <dgm:constr type="h" for="ch" forName="parent" refType="h" fact="0.1"/>
                      <dgm:constr type="l" for="ch" forName="Childtext" refType="w" fact="0.025"/>
                      <dgm:constr type="w" for="ch" forName="Childtext" refType="w" fact="0.95"/>
                      <dgm:constr type="h" for="ch" forName="Childtext" refType="h" fact="0.35"/>
                      <dgm:constr type="w" for="ch" forName="ConnectLine"/>
                      <dgm:constr type="h" for="ch" forName="ConnectLine" refType="h" fact="0.08"/>
                      <dgm:constr type="t" for="ch" forName="ConnectLine" refType="h" fact="0.37"/>
                      <dgm:constr type="ctrX" for="ch" forName="ConnectLine" refType="w" fact="0.5"/>
                      <dgm:constr type="w" for="ch" forName="ConnectLineEnd" refType="h" fact="0.02"/>
                      <dgm:constr type="h" for="ch" forName="ConnectLineEnd" refType="h" fact="0.02"/>
                      <dgm:constr type="t" for="ch" forName="ConnectLineEnd" refType="h" fact="0.35"/>
                      <dgm:constr type="ctrX" for="ch" forName="ConnectLineEnd" refType="w" fact="0.5"/>
                      <dgm:constr type="w" for="ch" forName="EmptyPane" refType="w"/>
                      <dgm:constr type="t" for="ch" forName="EmptyPane" refType="h" fact="0.55"/>
                      <dgm:constr type="h" for="ch" forName="EmptyPane" refType="h" fact="0.45"/>
                    </dgm:constrLst>
                  </dgm:if>
                  <dgm:else name="ifMoreThanOneNode1">
                    <dgm:constrLst>
                      <dgm:constr type="w" for="ch" forName="parent" refType="w" fact="0.6"/>
                      <dgm:constr type="l" for="ch" forName="parent" refType="w" fact="0.2"/>
                      <dgm:constr type="t" for="ch" forName="parent" refType="h" fact="0.45"/>
                      <dgm:constr type="h" for="ch" forName="parent" refType="h" fact="0.1"/>
                      <dgm:constr type="l" for="ch" forName="Childtext" refType="w" fact="0.2"/>
                      <dgm:constr type="w" for="ch" forName="Childtext" refType="w" fact="0.6"/>
                      <dgm:constr type="h" for="ch" forName="Childtext" refType="h" fact="0.35"/>
                      <dgm:constr type="w" for="ch" forName="ConnectLine"/>
                      <dgm:constr type="h" for="ch" forName="ConnectLine" refType="h" fact="0.08"/>
                      <dgm:constr type="t" for="ch" forName="ConnectLine" refType="h" fact="0.37"/>
                      <dgm:constr type="ctrX" for="ch" forName="ConnectLine" refType="w" fact="0.5"/>
                      <dgm:constr type="w" for="ch" forName="ConnectLineEnd" refType="h" fact="0.02"/>
                      <dgm:constr type="h" for="ch" forName="ConnectLineEnd" refType="h" fact="0.02"/>
                      <dgm:constr type="t" for="ch" forName="ConnectLineEnd" refType="h" fact="0.35"/>
                      <dgm:constr type="ctrX" for="ch" forName="ConnectLineEnd" refType="w" fact="0.5"/>
                      <dgm:constr type="w" for="ch" forName="EmptyPane" refType="w"/>
                      <dgm:constr type="t" for="ch" forName="EmptyPane" refType="h" fact="0.55"/>
                      <dgm:constr type="h" for="ch" forName="EmptyPane" refType="h" fact="0.45"/>
                    </dgm:constrLst>
                  </dgm:else>
                </dgm:choose>
              </dgm:if>
              <dgm:else name="notStartNode1">
                <dgm:constrLst>
                  <dgm:constr type="w" for="ch" forName="parent" refType="w" fact="0.6"/>
                  <dgm:constr type="l" for="ch" forName="parent" refType="w" fact="0.2"/>
                  <dgm:constr type="t" for="ch" forName="parent" refType="h" fact="0.45"/>
                  <dgm:constr type="h" for="ch" forName="parent" refType="h" fact="0.1"/>
                  <dgm:constr type="l" for="ch" forName="Childtext" refType="w" fact="0.2"/>
                  <dgm:constr type="w" for="ch" forName="Childtext" refType="w" fact="0.6"/>
                  <dgm:constr type="h" for="ch" forName="Childtext" refType="h" fact="0.35"/>
                  <dgm:constr type="t" for="ch" forName="Childtext" refType="h" fact="0.65"/>
                  <dgm:constr type="w" for="ch" forName="ConnectLine"/>
                  <dgm:constr type="h" for="ch" forName="ConnectLine" refType="h" fact="0.08"/>
                  <dgm:constr type="t" for="ch" forName="ConnectLine" refType="h" fact="0.55"/>
                  <dgm:constr type="ctrX" for="ch" forName="ConnectLine" refType="w" fact="0.5"/>
                  <dgm:constr type="w" for="ch" forName="ConnectLineEnd" refType="h" fact="0.02"/>
                  <dgm:constr type="h" for="ch" forName="ConnectLineEnd" refType="h" fact="0.02"/>
                  <dgm:constr type="b" for="ch" forName="ConnectLineEnd" refType="h" fact="0.65"/>
                  <dgm:constr type="ctrX" for="ch" forName="ConnectLineEnd" refType="w" fact="0.5"/>
                  <dgm:constr type="w" for="ch" forName="EmptyPane" refType="w"/>
                  <dgm:constr type="h" for="ch" forName="EmptyPane" refType="h" fact="0.45"/>
                </dgm:constrLst>
              </dgm:else>
            </dgm:choose>
            <dgm:layoutNode name="parent" styleLbl="alignNode1">
              <dgm:varLst>
                <dgm:chMax val="1"/>
                <dgm:chPref val="1"/>
                <dgm:bulletEnabled val="1"/>
              </dgm:varLst>
              <dgm:alg type="tx">
                <dgm:param type="txAnchorHorz" val="ctr"/>
                <dgm:param type="txAnchorVert" val="mid"/>
                <dgm:param type="parTxLTRAlign" val="ctr"/>
                <dgm:param type="parTxRTLAlign" val="ctr"/>
              </dgm:alg>
              <dgm:choose name="casesForFirstAndLastNode">
                <dgm:if name="startNode" axis="self" ptType="node" func="pos" op="equ" val="1">
                  <dgm:choose name="removeLineWhenOnlyOneNode">
                    <dgm:if name="ifOnlyOneNode" axis="followSib" ptType="node" func="cnt" op="equ" val="0">
                      <dgm:shape xmlns:r="http://schemas.openxmlformats.org/officeDocument/2006/relationships" type="roundRect" r:blip="">
                        <dgm:adjLst/>
                      </dgm:shape>
                    </dgm:if>
                    <dgm:else name="ifMoreThanOneNode">
                      <dgm:choose name="Name18">
                        <dgm:if name="Name19" func="var" arg="dir" op="equ" val="norm">
                          <dgm:shape xmlns:r="http://schemas.openxmlformats.org/officeDocument/2006/relationships" rot="-90" type="round2SameRect" r:blip="">
                            <dgm:adjLst/>
                          </dgm:shape>
                        </dgm:if>
                        <dgm:else name="Name20">
                          <dgm:shape xmlns:r="http://schemas.openxmlformats.org/officeDocument/2006/relationships" rot="90" type="round2SameRect" r:blip="">
                            <dgm:adjLst/>
                          </dgm:shape>
                        </dgm:else>
                      </dgm:choose>
                    </dgm:else>
                  </dgm:choose>
                </dgm:if>
                <dgm:else name="notStartNode">
                  <dgm:choose name="Name22">
                    <dgm:if name="Name23" axis="self" ptType="node" func="revPos" op="equ" val="1">
                      <dgm:choose name="Name24">
                        <dgm:if name="Name25" func="var" arg="dir" op="equ" val="norm">
                          <dgm:shape xmlns:r="http://schemas.openxmlformats.org/officeDocument/2006/relationships" rot="90" type="round2SameRect" r:blip="">
                            <dgm:adjLst/>
                          </dgm:shape>
                        </dgm:if>
                        <dgm:else name="Name26">
                          <dgm:shape xmlns:r="http://schemas.openxmlformats.org/officeDocument/2006/relationships" rot="-90" type="round2SameRect" r:blip="">
                            <dgm:adjLst/>
                          </dgm:shape>
                        </dgm:else>
                      </dgm:choose>
                    </dgm:if>
                    <dgm:else name="Name27">
                      <dgm:shape xmlns:r="http://schemas.openxmlformats.org/officeDocument/2006/relationships" type="rect" r:blip="">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 styleLbl="revTx">
              <dgm:varLst>
                <dgm:bulletEnabled val="1"/>
              </dgm:varLst>
              <dgm:choose name="casesForTxtDirLogic">
                <dgm:if name="Name77" axis="self" ptType="node" func="posOdd" op="equ" val="1">
                  <dgm:alg type="tx">
                    <dgm:param type="txAnchorVert" val="b"/>
                    <dgm:param type="txAnchorHorz" val="ctr"/>
                    <dgm:param type="parTxLTRAlign" val="ctr"/>
                    <dgm:param type="parTxRTLAlign" val="ctr"/>
                  </dgm:alg>
                  <dgm:constrLst>
                    <dgm:constr type="lMarg"/>
                    <dgm:constr type="rMarg"/>
                    <dgm:constr type="tMarg"/>
                    <dgm:constr type="bMarg" refType="primFontSz" fact="0.6"/>
                  </dgm:constrLst>
                </dgm:if>
                <dgm:else name="Name88">
                  <dgm:alg type="tx">
                    <dgm:param type="txAnchorVert" val="t"/>
                    <dgm:param type="txAnchorHorz" val="ctr"/>
                    <dgm:param type="parTxLTRAlign" val="ctr"/>
                    <dgm:param type="parTxRTLAlign" val="ctr"/>
                  </dgm:alg>
                  <dgm:constrLst>
                    <dgm:constr type="lMarg"/>
                    <dgm:constr type="rMarg"/>
                    <dgm:constr type="tMarg" refType="primFontSz" fact="0.6"/>
                    <dgm:constr type="bMarg"/>
                  </dgm:constrLst>
                </dgm:else>
              </dgm:choose>
              <dgm:shape xmlns:r="http://schemas.openxmlformats.org/officeDocument/2006/relationships" type="rect" r:blip="">
                <dgm:adjLst/>
              </dgm:shape>
              <dgm:presOf axis="ch" ptType="node"/>
              <dgm:ruleLst>
                <dgm:rule type="primFontSz" val="11" fact="NaN" max="NaN"/>
              </dgm:ruleLst>
            </dgm:layoutNode>
            <dgm:layoutNode name="ConnectLine" styleLbl="sibTrans1D1">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LineEnd" styleLbl="lnNode1">
              <dgm:alg type="sp"/>
              <dgm:shape xmlns:r="http://schemas.openxmlformats.org/officeDocument/2006/relationships" type="ellipse" r:blip="">
                <dgm:adjLst/>
              </dgm:shape>
              <dgm:presOf/>
              <dgm:constrLst/>
            </dgm:layoutNode>
            <dgm:layoutNode name="EmptyPane">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if>
      <dgm:else name="moreThanTwoNodes">
        <dgm:forEach name="nodesForEach1" axis="ch" ptType="node">
          <dgm:layoutNode name="composite1">
            <dgm:alg type="composite"/>
            <dgm:shape xmlns:r="http://schemas.openxmlformats.org/officeDocument/2006/relationships" r:blip="">
              <dgm:adjLst/>
            </dgm:shape>
            <dgm:choose name="casesForSnakingLogic21">
              <dgm:if name="oddNode21" axis="self" ptType="node" func="posOdd" op="equ" val="1">
                <dgm:constrLst>
                  <dgm:constr type="w" for="ch" forName="parent1" refType="w" fact="0.6"/>
                  <dgm:constr type="l" for="ch" forName="parent1" refType="w" fact="0.2"/>
                  <dgm:constr type="t" for="ch" forName="parent1" refType="h" fact="0.45"/>
                  <dgm:constr type="h" for="ch" forName="parent1" refType="h" fact="0.1"/>
                  <dgm:constr type="w" for="ch" forName="Childtext1" refType="w"/>
                  <dgm:constr type="h" for="ch" forName="Childtext1" refType="h" fact="0.35"/>
                  <dgm:constr type="w" for="ch" forName="ConnectLine1"/>
                  <dgm:constr type="h" for="ch" forName="ConnectLine1" refType="h" fact="0.08"/>
                  <dgm:constr type="t" for="ch" forName="ConnectLine1" refType="h" fact="0.37"/>
                  <dgm:constr type="ctrX" for="ch" forName="ConnectLine1" refType="w" fact="0.5"/>
                  <dgm:constr type="w" for="ch" forName="ConnectLineEnd1" refType="h" fact="0.02"/>
                  <dgm:constr type="h" for="ch" forName="ConnectLineEnd1" refType="h" fact="0.02"/>
                  <dgm:constr type="t" for="ch" forName="ConnectLineEnd1" refType="h" fact="0.35"/>
                  <dgm:constr type="ctrX" for="ch" forName="ConnectLineEnd1" refType="w" fact="0.5"/>
                  <dgm:constr type="w" for="ch" forName="EmptyPane1" refType="w"/>
                  <dgm:constr type="t" for="ch" forName="EmptyPane1" refType="h" fact="0.55"/>
                  <dgm:constr type="h" for="ch" forName="EmptyPane1" refType="h" fact="0.45"/>
                </dgm:constrLst>
              </dgm:if>
              <dgm:else name="evenNode2">
                <dgm:constrLst>
                  <dgm:constr type="w" for="ch" forName="parent1" refType="w" fact="0.6"/>
                  <dgm:constr type="l" for="ch" forName="parent1" refType="w" fact="0.2"/>
                  <dgm:constr type="t" for="ch" forName="parent1" refType="h" fact="0.45"/>
                  <dgm:constr type="h" for="ch" forName="parent1" refType="h" fact="0.1"/>
                  <dgm:constr type="w" for="ch" forName="Childtext1" refType="w"/>
                  <dgm:constr type="h" for="ch" forName="Childtext1" refType="h" fact="0.35"/>
                  <dgm:constr type="t" for="ch" forName="Childtext1" refType="h" fact="0.65"/>
                  <dgm:constr type="w" for="ch" forName="ConnectLine1"/>
                  <dgm:constr type="h" for="ch" forName="ConnectLine1" refType="h" fact="0.08"/>
                  <dgm:constr type="t" for="ch" forName="ConnectLine1" refType="h" fact="0.55"/>
                  <dgm:constr type="ctrX" for="ch" forName="ConnectLine1" refType="w" fact="0.5"/>
                  <dgm:constr type="w" for="ch" forName="ConnectLineEnd1" refType="h" fact="0.02"/>
                  <dgm:constr type="h" for="ch" forName="ConnectLineEnd1" refType="h" fact="0.02"/>
                  <dgm:constr type="b" for="ch" forName="ConnectLineEnd1" refType="h" fact="0.65"/>
                  <dgm:constr type="ctrX" for="ch" forName="ConnectLineEnd1" refType="w" fact="0.5"/>
                  <dgm:constr type="w" for="ch" forName="EmptyPane1" refType="w"/>
                  <dgm:constr type="h" for="ch" forName="EmptyPane1" refType="h" fact="0.45"/>
                </dgm:constrLst>
              </dgm:else>
            </dgm:choose>
            <dgm:layoutNode name="parent1" styleLbl="alignNode1">
              <dgm:varLst>
                <dgm:chMax val="1"/>
                <dgm:chPref val="1"/>
                <dgm:bulletEnabled val="1"/>
              </dgm:varLst>
              <dgm:alg type="tx">
                <dgm:param type="txAnchorHorz" val="ctr"/>
                <dgm:param type="txAnchorVert" val="mid"/>
                <dgm:param type="parTxLTRAlign" val="ctr"/>
                <dgm:param type="parTxRTLAlign" val="ctr"/>
              </dgm:alg>
              <dgm:choose name="casesForFirstAndLastNode12">
                <dgm:if name="startNode12" axis="self" ptType="node" func="pos" op="equ" val="1">
                  <dgm:choose name="removeLineWhenOnlyOneNode12">
                    <dgm:if name="ifOnlyOneNode12" axis="followSib" ptType="node" func="cnt" op="equ" val="0">
                      <dgm:shape xmlns:r="http://schemas.openxmlformats.org/officeDocument/2006/relationships" type="roundRect" r:blip="">
                        <dgm:adjLst/>
                      </dgm:shape>
                    </dgm:if>
                    <dgm:else name="ifMoreThanOneNode12">
                      <dgm:choose name="Name181">
                        <dgm:if name="Name191" func="var" arg="dir" op="equ" val="norm">
                          <dgm:shape xmlns:r="http://schemas.openxmlformats.org/officeDocument/2006/relationships" rot="-90" type="round2SameRect" r:blip="">
                            <dgm:adjLst/>
                          </dgm:shape>
                        </dgm:if>
                        <dgm:else name="Name201">
                          <dgm:shape xmlns:r="http://schemas.openxmlformats.org/officeDocument/2006/relationships" rot="90" type="round2SameRect" r:blip="">
                            <dgm:adjLst/>
                          </dgm:shape>
                        </dgm:else>
                      </dgm:choose>
                    </dgm:else>
                  </dgm:choose>
                </dgm:if>
                <dgm:else name="notStartNode12">
                  <dgm:choose name="Name221">
                    <dgm:if name="Name231" axis="self" ptType="node" func="revPos" op="equ" val="1">
                      <dgm:choose name="Name241">
                        <dgm:if name="Name251" func="var" arg="dir" op="equ" val="norm">
                          <dgm:shape xmlns:r="http://schemas.openxmlformats.org/officeDocument/2006/relationships" rot="90" type="round2SameRect" r:blip="">
                            <dgm:adjLst/>
                          </dgm:shape>
                        </dgm:if>
                        <dgm:else name="Name261">
                          <dgm:shape xmlns:r="http://schemas.openxmlformats.org/officeDocument/2006/relationships" rot="-90" type="round2SameRect" r:blip="">
                            <dgm:adjLst/>
                          </dgm:shape>
                        </dgm:else>
                      </dgm:choose>
                    </dgm:if>
                    <dgm:else name="Name271">
                      <dgm:shape xmlns:r="http://schemas.openxmlformats.org/officeDocument/2006/relationships" type="rect" r:blip="">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1" styleLbl="revTx">
              <dgm:varLst>
                <dgm:bulletEnabled val="1"/>
              </dgm:varLst>
              <dgm:choose name="casesForTxtDirLogic1">
                <dgm:if name="Name771" axis="self" ptType="node" func="posOdd" op="equ" val="1">
                  <dgm:alg type="tx">
                    <dgm:param type="txAnchorVert" val="b"/>
                    <dgm:param type="txAnchorHorz" val="ctr"/>
                    <dgm:param type="parTxLTRAlign" val="ctr"/>
                    <dgm:param type="parTxRTLAlign" val="ctr"/>
                  </dgm:alg>
                  <dgm:constrLst>
                    <dgm:constr type="lMarg"/>
                    <dgm:constr type="rMarg"/>
                    <dgm:constr type="tMarg"/>
                    <dgm:constr type="bMarg" refType="primFontSz" fact="0.6"/>
                  </dgm:constrLst>
                </dgm:if>
                <dgm:else name="Name881">
                  <dgm:alg type="tx">
                    <dgm:param type="txAnchorVert" val="t"/>
                    <dgm:param type="txAnchorHorz" val="ctr"/>
                    <dgm:param type="parTxLTRAlign" val="ctr"/>
                    <dgm:param type="parTxRTLAlign" val="ctr"/>
                  </dgm:alg>
                  <dgm:constrLst>
                    <dgm:constr type="lMarg"/>
                    <dgm:constr type="rMarg"/>
                    <dgm:constr type="tMarg" refType="primFontSz" fact="0.6"/>
                    <dgm:constr type="bMarg"/>
                  </dgm:constrLst>
                </dgm:else>
              </dgm:choose>
              <dgm:shape xmlns:r="http://schemas.openxmlformats.org/officeDocument/2006/relationships" type="rect" r:blip="">
                <dgm:adjLst/>
              </dgm:shape>
              <dgm:presOf axis="ch" ptType="node"/>
              <dgm:ruleLst>
                <dgm:rule type="primFontSz" val="11" fact="NaN" max="NaN"/>
              </dgm:ruleLst>
            </dgm:layoutNode>
            <dgm:layoutNode name="ConnectLine1" styleLbl="sibTrans1D1">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LineEnd1" styleLbl="lnNode1">
              <dgm:alg type="sp"/>
              <dgm:shape xmlns:r="http://schemas.openxmlformats.org/officeDocument/2006/relationships" type="ellipse" r:blip="">
                <dgm:adjLst/>
              </dgm:shape>
              <dgm:presOf/>
              <dgm:constrLst/>
            </dgm:layoutNode>
            <dgm:layoutNode name="EmptyPane1">
              <dgm:alg type="sp"/>
              <dgm:shape xmlns:r="http://schemas.openxmlformats.org/officeDocument/2006/relationships" r:blip="">
                <dgm:adjLst/>
              </dgm:shape>
              <dgm:presOf/>
              <dgm:constrLst/>
            </dgm:layoutNode>
          </dgm:layoutNode>
          <dgm:forEach name="Name281" axis="followSib" ptType="sibTrans" cnt="1">
            <dgm:layoutNode name="spaceBetweenRectangles1">
              <dgm:alg type="sp"/>
              <dgm:shape xmlns:r="http://schemas.openxmlformats.org/officeDocument/2006/relationships" r:blip="">
                <dgm:adjLst/>
              </dgm:shape>
              <dgm:presOf/>
              <dgm:constrLst/>
              <dgm:ruleLst/>
            </dgm:layoutNode>
          </dgm:forEach>
        </dgm:forEach>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763A51-D2EF-5C59-7AB0-06F6DCB05CC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839D6AC-34E0-5B88-DBDB-17DAA4087EAA}"/>
              </a:ext>
            </a:extLst>
          </p:cNvPr>
          <p:cNvSpPr>
            <a:spLocks noGrp="1"/>
          </p:cNvSpPr>
          <p:nvPr>
            <p:ph type="dt" sz="half" idx="10"/>
          </p:nvPr>
        </p:nvSpPr>
        <p:spPr/>
        <p:txBody>
          <a:bodyPr/>
          <a:lstStyle/>
          <a:p>
            <a:fld id="{FB6200A1-2854-4799-B382-0232233C8B43}" type="datetimeFigureOut">
              <a:rPr lang="en-GB" smtClean="0"/>
              <a:t>28/01/2024</a:t>
            </a:fld>
            <a:endParaRPr lang="en-GB"/>
          </a:p>
        </p:txBody>
      </p:sp>
      <p:sp>
        <p:nvSpPr>
          <p:cNvPr id="4" name="Footer Placeholder 3">
            <a:extLst>
              <a:ext uri="{FF2B5EF4-FFF2-40B4-BE49-F238E27FC236}">
                <a16:creationId xmlns:a16="http://schemas.microsoft.com/office/drawing/2014/main" id="{985EC84F-4282-5B14-42CC-9E58877E492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E902A82-C080-92B3-4F8E-E2BFB5B9BCE7}"/>
              </a:ext>
            </a:extLst>
          </p:cNvPr>
          <p:cNvSpPr>
            <a:spLocks noGrp="1"/>
          </p:cNvSpPr>
          <p:nvPr>
            <p:ph type="sldNum" sz="quarter" idx="12"/>
          </p:nvPr>
        </p:nvSpPr>
        <p:spPr/>
        <p:txBody>
          <a:bodyPr/>
          <a:lstStyle/>
          <a:p>
            <a:fld id="{5A7F0D9A-D7B3-466B-9D8B-9017784F8875}" type="slidenum">
              <a:rPr lang="en-GB" smtClean="0"/>
              <a:t>‹#›</a:t>
            </a:fld>
            <a:endParaRPr lang="en-GB"/>
          </a:p>
        </p:txBody>
      </p:sp>
    </p:spTree>
    <p:extLst>
      <p:ext uri="{BB962C8B-B14F-4D97-AF65-F5344CB8AC3E}">
        <p14:creationId xmlns:p14="http://schemas.microsoft.com/office/powerpoint/2010/main" val="41662101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C6C1C8-F89C-3A32-34D7-DCA2C5C9E91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F42D95C-46A4-F20A-90DD-108736B4739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4C71101-F530-C654-BE34-FEF972A4E153}"/>
              </a:ext>
            </a:extLst>
          </p:cNvPr>
          <p:cNvSpPr>
            <a:spLocks noGrp="1"/>
          </p:cNvSpPr>
          <p:nvPr>
            <p:ph type="dt" sz="half" idx="10"/>
          </p:nvPr>
        </p:nvSpPr>
        <p:spPr/>
        <p:txBody>
          <a:bodyPr/>
          <a:lstStyle/>
          <a:p>
            <a:fld id="{9BC7A1C6-039B-41AC-88DF-D6CC48E5483A}" type="datetimeFigureOut">
              <a:rPr lang="en-GB" smtClean="0"/>
              <a:t>28/01/2024</a:t>
            </a:fld>
            <a:endParaRPr lang="en-GB"/>
          </a:p>
        </p:txBody>
      </p:sp>
      <p:sp>
        <p:nvSpPr>
          <p:cNvPr id="5" name="Footer Placeholder 4">
            <a:extLst>
              <a:ext uri="{FF2B5EF4-FFF2-40B4-BE49-F238E27FC236}">
                <a16:creationId xmlns:a16="http://schemas.microsoft.com/office/drawing/2014/main" id="{283DCDAE-6D32-3B63-D805-3710464665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A620A0C-38DD-6B3B-4AC1-DE311802E117}"/>
              </a:ext>
            </a:extLst>
          </p:cNvPr>
          <p:cNvSpPr>
            <a:spLocks noGrp="1"/>
          </p:cNvSpPr>
          <p:nvPr>
            <p:ph type="sldNum" sz="quarter" idx="12"/>
          </p:nvPr>
        </p:nvSpPr>
        <p:spPr/>
        <p:txBody>
          <a:bodyPr/>
          <a:lstStyle/>
          <a:p>
            <a:fld id="{6F041F3D-E8E1-47D1-8B65-B2A53D575707}" type="slidenum">
              <a:rPr lang="en-GB" smtClean="0"/>
              <a:t>‹#›</a:t>
            </a:fld>
            <a:endParaRPr lang="en-GB"/>
          </a:p>
        </p:txBody>
      </p:sp>
    </p:spTree>
    <p:extLst>
      <p:ext uri="{BB962C8B-B14F-4D97-AF65-F5344CB8AC3E}">
        <p14:creationId xmlns:p14="http://schemas.microsoft.com/office/powerpoint/2010/main" val="3690771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EDD9BF7-B0D5-71DC-1D9E-DABADE655B17}"/>
              </a:ext>
            </a:extLst>
          </p:cNvPr>
          <p:cNvSpPr>
            <a:spLocks noGrp="1"/>
          </p:cNvSpPr>
          <p:nvPr>
            <p:ph type="dt" sz="half" idx="10"/>
          </p:nvPr>
        </p:nvSpPr>
        <p:spPr/>
        <p:txBody>
          <a:bodyPr/>
          <a:lstStyle/>
          <a:p>
            <a:fld id="{9BC7A1C6-039B-41AC-88DF-D6CC48E5483A}" type="datetimeFigureOut">
              <a:rPr lang="en-GB" smtClean="0"/>
              <a:t>28/01/2024</a:t>
            </a:fld>
            <a:endParaRPr lang="en-GB"/>
          </a:p>
        </p:txBody>
      </p:sp>
      <p:sp>
        <p:nvSpPr>
          <p:cNvPr id="3" name="Footer Placeholder 2">
            <a:extLst>
              <a:ext uri="{FF2B5EF4-FFF2-40B4-BE49-F238E27FC236}">
                <a16:creationId xmlns:a16="http://schemas.microsoft.com/office/drawing/2014/main" id="{F8CA507F-92E3-55CF-377A-855B4ADD5FB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A6EE2AD-2729-8409-E69A-7F57D655F920}"/>
              </a:ext>
            </a:extLst>
          </p:cNvPr>
          <p:cNvSpPr>
            <a:spLocks noGrp="1"/>
          </p:cNvSpPr>
          <p:nvPr>
            <p:ph type="sldNum" sz="quarter" idx="12"/>
          </p:nvPr>
        </p:nvSpPr>
        <p:spPr/>
        <p:txBody>
          <a:bodyPr/>
          <a:lstStyle/>
          <a:p>
            <a:fld id="{6F041F3D-E8E1-47D1-8B65-B2A53D575707}" type="slidenum">
              <a:rPr lang="en-GB" smtClean="0"/>
              <a:t>‹#›</a:t>
            </a:fld>
            <a:endParaRPr lang="en-GB"/>
          </a:p>
        </p:txBody>
      </p:sp>
    </p:spTree>
    <p:extLst>
      <p:ext uri="{BB962C8B-B14F-4D97-AF65-F5344CB8AC3E}">
        <p14:creationId xmlns:p14="http://schemas.microsoft.com/office/powerpoint/2010/main" val="5107121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D0EC342-71DE-2BA3-144C-5AE05AAF34B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040BDC6-53BE-1E42-3987-6DC88B2ECFD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A8E9659-63D1-832D-911B-0FDB6FA80B5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B6200A1-2854-4799-B382-0232233C8B43}" type="datetimeFigureOut">
              <a:rPr lang="en-GB" smtClean="0"/>
              <a:t>28/01/2024</a:t>
            </a:fld>
            <a:endParaRPr lang="en-GB"/>
          </a:p>
        </p:txBody>
      </p:sp>
      <p:sp>
        <p:nvSpPr>
          <p:cNvPr id="5" name="Footer Placeholder 4">
            <a:extLst>
              <a:ext uri="{FF2B5EF4-FFF2-40B4-BE49-F238E27FC236}">
                <a16:creationId xmlns:a16="http://schemas.microsoft.com/office/drawing/2014/main" id="{568ED8E4-C7B8-3E77-319E-8C486A7E4A0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E3D2A88-FB7B-FB8E-DABF-0DB9B39E347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A7F0D9A-D7B3-466B-9D8B-9017784F8875}" type="slidenum">
              <a:rPr lang="en-GB" smtClean="0"/>
              <a:t>‹#›</a:t>
            </a:fld>
            <a:endParaRPr lang="en-GB"/>
          </a:p>
        </p:txBody>
      </p:sp>
    </p:spTree>
    <p:extLst>
      <p:ext uri="{BB962C8B-B14F-4D97-AF65-F5344CB8AC3E}">
        <p14:creationId xmlns:p14="http://schemas.microsoft.com/office/powerpoint/2010/main" val="1670076650"/>
      </p:ext>
    </p:extLst>
  </p:cSld>
  <p:clrMap bg1="lt1" tx1="dk1" bg2="lt2" tx2="dk2" accent1="accent1" accent2="accent2" accent3="accent3" accent4="accent4" accent5="accent5" accent6="accent6" hlink="hlink" folHlink="folHlink"/>
  <p:sldLayoutIdLst>
    <p:sldLayoutId id="2147483654" r:id="rId1"/>
    <p:sldLayoutId id="2147483655" r:id="rId2"/>
    <p:sldLayoutId id="214748365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5.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6.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9.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0A20F20A-F9AC-44CD-72A0-EFCF7F8F588F}"/>
              </a:ext>
            </a:extLst>
          </p:cNvPr>
          <p:cNvSpPr>
            <a:spLocks noGrp="1"/>
          </p:cNvSpPr>
          <p:nvPr>
            <p:ph type="title"/>
          </p:nvPr>
        </p:nvSpPr>
        <p:spPr/>
        <p:txBody>
          <a:bodyPr>
            <a:normAutofit fontScale="90000"/>
          </a:bodyPr>
          <a:lstStyle/>
          <a:p>
            <a:pPr lvl="0" algn="r"/>
            <a:r>
              <a:rPr lang="en-US" sz="4800">
                <a:solidFill>
                  <a:srgbClr val="FFFFFF"/>
                </a:solidFill>
              </a:rPr>
              <a:t>The role of healthboards in maintaining public health </a:t>
            </a:r>
          </a:p>
        </p:txBody>
      </p:sp>
      <p:pic>
        <p:nvPicPr>
          <p:cNvPr id="3" name="Picture 2">
            <a:extLst>
              <a:ext uri="{FF2B5EF4-FFF2-40B4-BE49-F238E27FC236}">
                <a16:creationId xmlns:a16="http://schemas.microsoft.com/office/drawing/2014/main" id="{491AC403-9052-1EE4-DE04-056537238D54}"/>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576240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A03404A6-CDF1-DCA1-C5C6-A9EB50DA35ED}"/>
              </a:ext>
            </a:extLst>
          </p:cNvPr>
          <p:cNvSpPr>
            <a:spLocks noGrp="1"/>
          </p:cNvSpPr>
          <p:nvPr>
            <p:ph type="title"/>
          </p:nvPr>
        </p:nvSpPr>
        <p:spPr/>
        <p:txBody>
          <a:bodyPr/>
          <a:lstStyle/>
          <a:p>
            <a:endParaRPr lang="en-GB"/>
          </a:p>
        </p:txBody>
      </p:sp>
      <p:pic>
        <p:nvPicPr>
          <p:cNvPr id="3" name="Picture 2">
            <a:extLst>
              <a:ext uri="{FF2B5EF4-FFF2-40B4-BE49-F238E27FC236}">
                <a16:creationId xmlns:a16="http://schemas.microsoft.com/office/drawing/2014/main" id="{3BA26C15-0148-C778-2F5B-17FA46CF4C41}"/>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013121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01C3440B-A492-7E3B-1A49-7A00297BF265}"/>
              </a:ext>
            </a:extLst>
          </p:cNvPr>
          <p:cNvSpPr>
            <a:spLocks noGrp="1"/>
          </p:cNvSpPr>
          <p:nvPr>
            <p:ph type="title"/>
          </p:nvPr>
        </p:nvSpPr>
        <p:spPr/>
        <p:txBody>
          <a:bodyPr/>
          <a:lstStyle/>
          <a:p>
            <a:pPr lvl="0" algn="r"/>
            <a:r>
              <a:rPr lang="en-US" sz="4800">
                <a:solidFill>
                  <a:srgbClr val="FFFFFF"/>
                </a:solidFill>
              </a:rPr>
              <a:t>What are Health and wellbeing boards ?</a:t>
            </a:r>
          </a:p>
        </p:txBody>
      </p:sp>
      <p:pic>
        <p:nvPicPr>
          <p:cNvPr id="3" name="Picture 2">
            <a:extLst>
              <a:ext uri="{FF2B5EF4-FFF2-40B4-BE49-F238E27FC236}">
                <a16:creationId xmlns:a16="http://schemas.microsoft.com/office/drawing/2014/main" id="{B915D051-64E1-6B68-1898-3882A749EC5A}"/>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8692805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88A069FC-E00C-83E2-5A75-E5146BACB1EE}"/>
              </a:ext>
            </a:extLst>
          </p:cNvPr>
          <p:cNvSpPr>
            <a:spLocks noGrp="1"/>
          </p:cNvSpPr>
          <p:nvPr>
            <p:ph type="title"/>
          </p:nvPr>
        </p:nvSpPr>
        <p:spPr/>
        <p:txBody>
          <a:bodyPr/>
          <a:lstStyle/>
          <a:p>
            <a:pPr lvl="0" algn="r"/>
            <a:r>
              <a:rPr lang="en-GB" sz="6800"/>
              <a:t>Health and Wellbeing Boards. </a:t>
            </a:r>
          </a:p>
        </p:txBody>
      </p:sp>
      <p:pic>
        <p:nvPicPr>
          <p:cNvPr id="3" name="Picture 2">
            <a:extLst>
              <a:ext uri="{FF2B5EF4-FFF2-40B4-BE49-F238E27FC236}">
                <a16:creationId xmlns:a16="http://schemas.microsoft.com/office/drawing/2014/main" id="{732CF564-77A2-7DE0-9E02-37B550D2CC9F}"/>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7240803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7CDDFF78-D840-D3F8-D4E7-451A154BCAB8}"/>
              </a:ext>
            </a:extLst>
          </p:cNvPr>
          <p:cNvSpPr>
            <a:spLocks noGrp="1"/>
          </p:cNvSpPr>
          <p:nvPr>
            <p:ph type="title"/>
          </p:nvPr>
        </p:nvSpPr>
        <p:spPr/>
        <p:txBody>
          <a:bodyPr>
            <a:normAutofit fontScale="90000"/>
          </a:bodyPr>
          <a:lstStyle/>
          <a:p>
            <a:pPr lvl="0"/>
            <a:r>
              <a:rPr lang="en-US" sz="4800"/>
              <a:t>What is a joint strategic needs assessment</a:t>
            </a:r>
            <a:br>
              <a:rPr lang="en-US" sz="4800"/>
            </a:br>
            <a:r>
              <a:rPr lang="en-US" sz="4800"/>
              <a:t>               (JSNA)</a:t>
            </a:r>
            <a:br>
              <a:rPr lang="en-US" sz="4800"/>
            </a:br>
            <a:r>
              <a:rPr lang="en-US" sz="4800"/>
              <a:t>                     ?</a:t>
            </a:r>
          </a:p>
        </p:txBody>
      </p:sp>
      <p:pic>
        <p:nvPicPr>
          <p:cNvPr id="3" name="Picture 2">
            <a:extLst>
              <a:ext uri="{FF2B5EF4-FFF2-40B4-BE49-F238E27FC236}">
                <a16:creationId xmlns:a16="http://schemas.microsoft.com/office/drawing/2014/main" id="{0E2FF48C-AB3C-53C7-7C9E-6AAB23848DF3}"/>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9560385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57CB7504-8F19-1E33-0CBE-6F1B977B04DC}"/>
              </a:ext>
            </a:extLst>
          </p:cNvPr>
          <p:cNvSpPr>
            <a:spLocks noGrp="1"/>
          </p:cNvSpPr>
          <p:nvPr>
            <p:ph type="title"/>
          </p:nvPr>
        </p:nvSpPr>
        <p:spPr/>
        <p:txBody>
          <a:bodyPr/>
          <a:lstStyle/>
          <a:p>
            <a:pPr lvl="0"/>
            <a:r>
              <a:rPr lang="en-GB"/>
              <a:t> Joint strategic needs assessment ?</a:t>
            </a:r>
          </a:p>
        </p:txBody>
      </p:sp>
      <p:pic>
        <p:nvPicPr>
          <p:cNvPr id="3" name="Picture 2">
            <a:extLst>
              <a:ext uri="{FF2B5EF4-FFF2-40B4-BE49-F238E27FC236}">
                <a16:creationId xmlns:a16="http://schemas.microsoft.com/office/drawing/2014/main" id="{4405FA70-8C95-9A4A-CB1D-BE735D3EF6A9}"/>
              </a:ext>
            </a:extLst>
          </p:cNvPr>
          <p:cNvPicPr/>
          <p:nvPr/>
        </p:nvPicPr>
        <p:blipFill>
          <a:blip r:embed="rId2"/>
          <a:stretch>
            <a:fillRect/>
          </a:stretch>
        </p:blipFill>
        <p:spPr>
          <a:xfrm>
            <a:off x="0" y="228600"/>
            <a:ext cx="12192000" cy="6858000"/>
          </a:xfrm>
          <a:prstGeom prst="rect">
            <a:avLst/>
          </a:prstGeom>
        </p:spPr>
      </p:pic>
    </p:spTree>
    <p:extLst>
      <p:ext uri="{BB962C8B-B14F-4D97-AF65-F5344CB8AC3E}">
        <p14:creationId xmlns:p14="http://schemas.microsoft.com/office/powerpoint/2010/main" val="38361314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5D597B7B-8422-A90B-1490-C7A3CFDC950D}"/>
              </a:ext>
            </a:extLst>
          </p:cNvPr>
          <p:cNvSpPr>
            <a:spLocks noGrp="1"/>
          </p:cNvSpPr>
          <p:nvPr>
            <p:ph type="title"/>
          </p:nvPr>
        </p:nvSpPr>
        <p:spPr/>
        <p:txBody>
          <a:bodyPr/>
          <a:lstStyle/>
          <a:p>
            <a:pPr lvl="0"/>
            <a:r>
              <a:rPr lang="en-GB"/>
              <a:t>JSNA </a:t>
            </a:r>
          </a:p>
        </p:txBody>
      </p:sp>
      <p:pic>
        <p:nvPicPr>
          <p:cNvPr id="3" name="Picture 2">
            <a:extLst>
              <a:ext uri="{FF2B5EF4-FFF2-40B4-BE49-F238E27FC236}">
                <a16:creationId xmlns:a16="http://schemas.microsoft.com/office/drawing/2014/main" id="{0556839F-A0CF-7932-2201-FB10FB37D9E8}"/>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0256578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8C7AF44-215F-E1BF-D009-14B9B8C9101C}"/>
              </a:ext>
            </a:extLst>
          </p:cNvPr>
          <p:cNvSpPr>
            <a:spLocks noGrp="1"/>
          </p:cNvSpPr>
          <p:nvPr>
            <p:ph type="title" idx="4294967295"/>
          </p:nvPr>
        </p:nvSpPr>
        <p:spPr>
          <a:xfrm>
            <a:off x="4162567" y="818984"/>
            <a:ext cx="6714699" cy="3178689"/>
          </a:xfrm>
        </p:spPr>
        <p:txBody>
          <a:bodyPr vert="horz" lIns="91440" tIns="45720" rIns="91440" bIns="45720" rtlCol="0" anchor="b">
            <a:normAutofit/>
          </a:bodyPr>
          <a:lstStyle/>
          <a:p>
            <a:r>
              <a:rPr lang="en-US" sz="4800" kern="1200" dirty="0">
                <a:solidFill>
                  <a:srgbClr val="FFFFFF"/>
                </a:solidFill>
                <a:latin typeface="+mj-lt"/>
                <a:ea typeface="+mj-ea"/>
                <a:cs typeface="+mj-cs"/>
              </a:rPr>
              <a:t>When was the role of the Health boards established ?</a:t>
            </a:r>
          </a:p>
        </p:txBody>
      </p:sp>
      <p:sp>
        <p:nvSpPr>
          <p:cNvPr id="21" name="Rectangle 20">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524597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9" name="Rectangle 5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59">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60">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61">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CE2BE0-AD35-AE89-5A3D-6223B086C9ED}"/>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The role of Health boards established  </a:t>
            </a:r>
          </a:p>
        </p:txBody>
      </p:sp>
      <p:graphicFrame>
        <p:nvGraphicFramePr>
          <p:cNvPr id="36" name="Content Placeholder 3">
            <a:extLst>
              <a:ext uri="{FF2B5EF4-FFF2-40B4-BE49-F238E27FC236}">
                <a16:creationId xmlns:a16="http://schemas.microsoft.com/office/drawing/2014/main" id="{463F15C1-8CAD-424F-AA26-9D920495988F}"/>
              </a:ext>
            </a:extLst>
          </p:cNvPr>
          <p:cNvGraphicFramePr/>
          <p:nvPr>
            <p:extLst>
              <p:ext uri="{D42A27DB-BD31-4B8C-83A1-F6EECF244321}">
                <p14:modId xmlns:p14="http://schemas.microsoft.com/office/powerpoint/2010/main" val="2852730077"/>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166494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56D63398-EEE4-4E6A-BEF3-E92924A282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23" y="0"/>
            <a:ext cx="12226755" cy="6858000"/>
          </a:xfrm>
          <a:prstGeom prst="rect">
            <a:avLst/>
          </a:prstGeom>
          <a:gradFill>
            <a:gsLst>
              <a:gs pos="0">
                <a:srgbClr val="000000"/>
              </a:gs>
              <a:gs pos="100000">
                <a:schemeClr val="accent1">
                  <a:lumMod val="7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6804B24-17AC-406D-9636-1332F5DF9A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903156" y="-2460574"/>
            <a:ext cx="6859919" cy="11777232"/>
          </a:xfrm>
          <a:prstGeom prst="rect">
            <a:avLst/>
          </a:prstGeom>
          <a:gradFill>
            <a:gsLst>
              <a:gs pos="0">
                <a:schemeClr val="accent1">
                  <a:lumMod val="50000"/>
                  <a:alpha val="0"/>
                </a:schemeClr>
              </a:gs>
              <a:gs pos="100000">
                <a:schemeClr val="accent1">
                  <a:lumMod val="5000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23" y="-864"/>
            <a:ext cx="3608179" cy="6858864"/>
          </a:xfrm>
          <a:prstGeom prst="rect">
            <a:avLst/>
          </a:prstGeom>
          <a:gradFill>
            <a:gsLst>
              <a:gs pos="0">
                <a:schemeClr val="accent1">
                  <a:lumMod val="75000"/>
                  <a:alpha val="48000"/>
                </a:schemeClr>
              </a:gs>
              <a:gs pos="99000">
                <a:srgbClr val="000000">
                  <a:alpha val="46000"/>
                </a:srgb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626703">
            <a:off x="1164940" y="1025588"/>
            <a:ext cx="4967533" cy="4988390"/>
          </a:xfrm>
          <a:prstGeom prst="ellipse">
            <a:avLst/>
          </a:prstGeom>
          <a:gradFill>
            <a:gsLst>
              <a:gs pos="0">
                <a:schemeClr val="accent1">
                  <a:alpha val="24000"/>
                </a:schemeClr>
              </a:gs>
              <a:gs pos="79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570DF94D-F28F-435E-AD56-C40FC99AFA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2409782"/>
            <a:ext cx="12221732" cy="4443259"/>
          </a:xfrm>
          <a:prstGeom prst="rect">
            <a:avLst/>
          </a:prstGeom>
          <a:gradFill>
            <a:gsLst>
              <a:gs pos="0">
                <a:schemeClr val="accent1">
                  <a:lumMod val="75000"/>
                  <a:alpha val="50000"/>
                </a:schemeClr>
              </a:gs>
              <a:gs pos="99000">
                <a:srgbClr val="000000">
                  <a:alpha val="11000"/>
                </a:srgb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84F952EE-9AAE-4D81-BF98-35DF713340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942096" y="-2872097"/>
            <a:ext cx="6407535" cy="12151737"/>
          </a:xfrm>
          <a:prstGeom prst="rect">
            <a:avLst/>
          </a:prstGeom>
          <a:gradFill>
            <a:gsLst>
              <a:gs pos="1000">
                <a:srgbClr val="000000">
                  <a:alpha val="33000"/>
                </a:srgbClr>
              </a:gs>
              <a:gs pos="100000">
                <a:schemeClr val="accent1">
                  <a:lumMod val="50000"/>
                  <a:alpha val="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8FF3A4-5E71-A2E3-5092-3D28481CABE2}"/>
              </a:ext>
            </a:extLst>
          </p:cNvPr>
          <p:cNvSpPr>
            <a:spLocks noGrp="1"/>
          </p:cNvSpPr>
          <p:nvPr>
            <p:ph type="title" idx="4294967295"/>
          </p:nvPr>
        </p:nvSpPr>
        <p:spPr>
          <a:xfrm>
            <a:off x="4244454" y="3006586"/>
            <a:ext cx="7284935" cy="2732297"/>
          </a:xfrm>
        </p:spPr>
        <p:txBody>
          <a:bodyPr vert="horz" lIns="91440" tIns="45720" rIns="91440" bIns="45720" rtlCol="0" anchor="t">
            <a:normAutofit/>
          </a:bodyPr>
          <a:lstStyle/>
          <a:p>
            <a:r>
              <a:rPr lang="en-US" sz="4800" kern="1200" dirty="0">
                <a:solidFill>
                  <a:srgbClr val="FFFFFF"/>
                </a:solidFill>
                <a:latin typeface="+mj-lt"/>
                <a:ea typeface="+mj-ea"/>
                <a:cs typeface="+mj-cs"/>
              </a:rPr>
              <a:t>How do health and wellbeing boards deliver benefits to local communities in Wales ?</a:t>
            </a:r>
          </a:p>
        </p:txBody>
      </p:sp>
    </p:spTree>
    <p:extLst>
      <p:ext uri="{BB962C8B-B14F-4D97-AF65-F5344CB8AC3E}">
        <p14:creationId xmlns:p14="http://schemas.microsoft.com/office/powerpoint/2010/main" val="38089897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075175-AF61-64B8-E6D6-8B744589AF95}"/>
              </a:ext>
            </a:extLst>
          </p:cNvPr>
          <p:cNvSpPr>
            <a:spLocks noGrp="1"/>
          </p:cNvSpPr>
          <p:nvPr>
            <p:ph type="title"/>
          </p:nvPr>
        </p:nvSpPr>
        <p:spPr>
          <a:xfrm>
            <a:off x="466722" y="586855"/>
            <a:ext cx="3201366" cy="3387497"/>
          </a:xfrm>
        </p:spPr>
        <p:txBody>
          <a:bodyPr anchor="b">
            <a:normAutofit/>
          </a:bodyPr>
          <a:lstStyle/>
          <a:p>
            <a:pPr algn="r"/>
            <a:r>
              <a:rPr lang="en-GB" sz="3400">
                <a:solidFill>
                  <a:srgbClr val="FFFFFF"/>
                </a:solidFill>
              </a:rPr>
              <a:t>Health and wellbeing boards deliver benefits to local communities in Wales </a:t>
            </a:r>
          </a:p>
        </p:txBody>
      </p:sp>
      <p:sp>
        <p:nvSpPr>
          <p:cNvPr id="3" name="Content Placeholder 2">
            <a:extLst>
              <a:ext uri="{FF2B5EF4-FFF2-40B4-BE49-F238E27FC236}">
                <a16:creationId xmlns:a16="http://schemas.microsoft.com/office/drawing/2014/main" id="{BD10CFB6-3DF7-E9F4-1BC1-6EB6EAC2CA4E}"/>
              </a:ext>
            </a:extLst>
          </p:cNvPr>
          <p:cNvSpPr>
            <a:spLocks noGrp="1"/>
          </p:cNvSpPr>
          <p:nvPr>
            <p:ph idx="1"/>
          </p:nvPr>
        </p:nvSpPr>
        <p:spPr>
          <a:xfrm>
            <a:off x="4810259" y="649480"/>
            <a:ext cx="6555347" cy="5546047"/>
          </a:xfrm>
        </p:spPr>
        <p:txBody>
          <a:bodyPr anchor="ctr">
            <a:normAutofit/>
          </a:bodyPr>
          <a:lstStyle/>
          <a:p>
            <a:r>
              <a:rPr lang="en-GB" dirty="0"/>
              <a:t>The Welsh Government sets the health care strategy.</a:t>
            </a:r>
          </a:p>
          <a:p>
            <a:r>
              <a:rPr lang="en-GB" dirty="0"/>
              <a:t>The NHS in Wales delivers that strategy.</a:t>
            </a:r>
          </a:p>
          <a:p>
            <a:r>
              <a:rPr lang="en-GB" dirty="0"/>
              <a:t>Seven local health boards.</a:t>
            </a:r>
          </a:p>
          <a:p>
            <a:r>
              <a:rPr lang="en-GB" dirty="0"/>
              <a:t>Three Trusts </a:t>
            </a:r>
          </a:p>
          <a:p>
            <a:r>
              <a:rPr lang="en-GB" dirty="0"/>
              <a:t>Two special health Authorities.</a:t>
            </a:r>
          </a:p>
          <a:p>
            <a:endParaRPr lang="en-GB" sz="2000" dirty="0"/>
          </a:p>
          <a:p>
            <a:pPr marL="0" indent="0">
              <a:buNone/>
            </a:pPr>
            <a:endParaRPr lang="en-GB" sz="2000" dirty="0"/>
          </a:p>
          <a:p>
            <a:r>
              <a:rPr lang="en-GB" sz="1400" dirty="0"/>
              <a:t>NHS Wales (2023)</a:t>
            </a:r>
          </a:p>
        </p:txBody>
      </p:sp>
    </p:spTree>
    <p:extLst>
      <p:ext uri="{BB962C8B-B14F-4D97-AF65-F5344CB8AC3E}">
        <p14:creationId xmlns:p14="http://schemas.microsoft.com/office/powerpoint/2010/main" val="22376187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8BAD58-E638-A1C3-7933-0672D3F34EE8}"/>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Health boards in Wales</a:t>
            </a:r>
          </a:p>
        </p:txBody>
      </p:sp>
      <p:graphicFrame>
        <p:nvGraphicFramePr>
          <p:cNvPr id="5" name="Content Placeholder 2">
            <a:extLst>
              <a:ext uri="{FF2B5EF4-FFF2-40B4-BE49-F238E27FC236}">
                <a16:creationId xmlns:a16="http://schemas.microsoft.com/office/drawing/2014/main" id="{7A12BFEF-54A0-9804-8FB3-211F0BA80AFA}"/>
              </a:ext>
            </a:extLst>
          </p:cNvPr>
          <p:cNvGraphicFramePr>
            <a:graphicFrameLocks noGrp="1"/>
          </p:cNvGraphicFramePr>
          <p:nvPr>
            <p:ph idx="1"/>
            <p:extLst>
              <p:ext uri="{D42A27DB-BD31-4B8C-83A1-F6EECF244321}">
                <p14:modId xmlns:p14="http://schemas.microsoft.com/office/powerpoint/2010/main" val="489045711"/>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842776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B58BDC-6DAD-1882-1161-C5E2279B8851}"/>
              </a:ext>
            </a:extLst>
          </p:cNvPr>
          <p:cNvSpPr>
            <a:spLocks noGrp="1"/>
          </p:cNvSpPr>
          <p:nvPr>
            <p:ph type="title"/>
          </p:nvPr>
        </p:nvSpPr>
        <p:spPr>
          <a:xfrm>
            <a:off x="5297762" y="329184"/>
            <a:ext cx="6251110" cy="1783080"/>
          </a:xfrm>
        </p:spPr>
        <p:txBody>
          <a:bodyPr anchor="b">
            <a:normAutofit/>
          </a:bodyPr>
          <a:lstStyle/>
          <a:p>
            <a:r>
              <a:rPr lang="en-GB" sz="5400" dirty="0"/>
              <a:t>Trusts in Wales  </a:t>
            </a:r>
          </a:p>
        </p:txBody>
      </p:sp>
      <p:pic>
        <p:nvPicPr>
          <p:cNvPr id="5" name="Picture 4" descr="Outdoor warehouse">
            <a:extLst>
              <a:ext uri="{FF2B5EF4-FFF2-40B4-BE49-F238E27FC236}">
                <a16:creationId xmlns:a16="http://schemas.microsoft.com/office/drawing/2014/main" id="{5966A0FF-FCDD-0E9F-2846-9695B24DD14F}"/>
              </a:ext>
            </a:extLst>
          </p:cNvPr>
          <p:cNvPicPr>
            <a:picLocks noChangeAspect="1"/>
          </p:cNvPicPr>
          <p:nvPr/>
        </p:nvPicPr>
        <p:blipFill rotWithShape="1">
          <a:blip r:embed="rId2"/>
          <a:srcRect l="21847" r="32992"/>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 name="Content Placeholder 2">
            <a:extLst>
              <a:ext uri="{FF2B5EF4-FFF2-40B4-BE49-F238E27FC236}">
                <a16:creationId xmlns:a16="http://schemas.microsoft.com/office/drawing/2014/main" id="{1760A4B6-3C6D-32CA-5D05-7D6007A02C71}"/>
              </a:ext>
            </a:extLst>
          </p:cNvPr>
          <p:cNvSpPr>
            <a:spLocks noGrp="1"/>
          </p:cNvSpPr>
          <p:nvPr>
            <p:ph idx="1"/>
          </p:nvPr>
        </p:nvSpPr>
        <p:spPr>
          <a:xfrm>
            <a:off x="5297762" y="2706624"/>
            <a:ext cx="6251110" cy="3483864"/>
          </a:xfrm>
        </p:spPr>
        <p:txBody>
          <a:bodyPr>
            <a:normAutofit/>
          </a:bodyPr>
          <a:lstStyle/>
          <a:p>
            <a:r>
              <a:rPr lang="en-GB" dirty="0"/>
              <a:t>Welsh ambulance services NHS trust</a:t>
            </a:r>
          </a:p>
          <a:p>
            <a:r>
              <a:rPr lang="en-GB" dirty="0"/>
              <a:t>Velindre NHS trust.</a:t>
            </a:r>
          </a:p>
          <a:p>
            <a:r>
              <a:rPr lang="en-GB" dirty="0"/>
              <a:t>Public Heath Wales.</a:t>
            </a:r>
          </a:p>
          <a:p>
            <a:endParaRPr lang="en-GB" dirty="0"/>
          </a:p>
          <a:p>
            <a:endParaRPr lang="en-GB" dirty="0"/>
          </a:p>
          <a:p>
            <a:pPr marL="0" indent="0">
              <a:buNone/>
            </a:pPr>
            <a:endParaRPr lang="en-GB" dirty="0"/>
          </a:p>
          <a:p>
            <a:pPr marL="0" indent="0">
              <a:buNone/>
            </a:pPr>
            <a:r>
              <a:rPr lang="en-GB" sz="1400" dirty="0"/>
              <a:t>(The Kings Fund 2016)</a:t>
            </a:r>
          </a:p>
        </p:txBody>
      </p:sp>
    </p:spTree>
    <p:extLst>
      <p:ext uri="{BB962C8B-B14F-4D97-AF65-F5344CB8AC3E}">
        <p14:creationId xmlns:p14="http://schemas.microsoft.com/office/powerpoint/2010/main" val="22192444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F095C7-763E-859C-5EEE-B4F27E5CC6CA}"/>
              </a:ext>
            </a:extLst>
          </p:cNvPr>
          <p:cNvSpPr>
            <a:spLocks noGrp="1"/>
          </p:cNvSpPr>
          <p:nvPr>
            <p:ph type="title"/>
          </p:nvPr>
        </p:nvSpPr>
        <p:spPr/>
        <p:txBody>
          <a:bodyPr/>
          <a:lstStyle/>
          <a:p>
            <a:r>
              <a:rPr lang="en-GB" dirty="0"/>
              <a:t>Special Health Authorities.</a:t>
            </a:r>
          </a:p>
        </p:txBody>
      </p:sp>
      <p:graphicFrame>
        <p:nvGraphicFramePr>
          <p:cNvPr id="5" name="Content Placeholder 2">
            <a:extLst>
              <a:ext uri="{FF2B5EF4-FFF2-40B4-BE49-F238E27FC236}">
                <a16:creationId xmlns:a16="http://schemas.microsoft.com/office/drawing/2014/main" id="{6830BF12-9C4A-FE5A-A043-4CB270FFB270}"/>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105532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32C6A3-2080-E75B-C147-31D1D4E66F3A}"/>
              </a:ext>
            </a:extLst>
          </p:cNvPr>
          <p:cNvSpPr>
            <a:spLocks noGrp="1"/>
          </p:cNvSpPr>
          <p:nvPr>
            <p:ph type="title" idx="4294967295"/>
          </p:nvPr>
        </p:nvSpPr>
        <p:spPr>
          <a:xfrm>
            <a:off x="6590662" y="1280160"/>
            <a:ext cx="4805996" cy="4284787"/>
          </a:xfrm>
        </p:spPr>
        <p:txBody>
          <a:bodyPr vert="horz" lIns="91440" tIns="45720" rIns="91440" bIns="45720" rtlCol="0" anchor="t">
            <a:normAutofit/>
          </a:bodyPr>
          <a:lstStyle/>
          <a:p>
            <a:r>
              <a:rPr lang="en-US" sz="2800" kern="1200" dirty="0">
                <a:solidFill>
                  <a:schemeClr val="tx2"/>
                </a:solidFill>
                <a:latin typeface="+mj-lt"/>
                <a:ea typeface="+mj-ea"/>
                <a:cs typeface="+mj-cs"/>
              </a:rPr>
              <a:t>What controls the NHS in Wales?  And</a:t>
            </a:r>
            <a:br>
              <a:rPr lang="en-US" sz="2800" kern="1200" dirty="0">
                <a:solidFill>
                  <a:schemeClr val="tx2"/>
                </a:solidFill>
                <a:latin typeface="+mj-lt"/>
                <a:ea typeface="+mj-ea"/>
                <a:cs typeface="+mj-cs"/>
              </a:rPr>
            </a:br>
            <a:r>
              <a:rPr lang="en-US" sz="2800" kern="1200" dirty="0">
                <a:solidFill>
                  <a:schemeClr val="tx2"/>
                </a:solidFill>
                <a:latin typeface="+mj-lt"/>
                <a:ea typeface="+mj-ea"/>
                <a:cs typeface="+mj-cs"/>
              </a:rPr>
              <a:t>how is it different to other countries in the UK ?</a:t>
            </a:r>
          </a:p>
        </p:txBody>
      </p:sp>
      <p:pic>
        <p:nvPicPr>
          <p:cNvPr id="6" name="Graphic 5" descr="Ambulance">
            <a:extLst>
              <a:ext uri="{FF2B5EF4-FFF2-40B4-BE49-F238E27FC236}">
                <a16:creationId xmlns:a16="http://schemas.microsoft.com/office/drawing/2014/main" id="{2ED4EB49-6404-920B-DC65-37CB9AA5469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spTree>
    <p:extLst>
      <p:ext uri="{BB962C8B-B14F-4D97-AF65-F5344CB8AC3E}">
        <p14:creationId xmlns:p14="http://schemas.microsoft.com/office/powerpoint/2010/main" val="35511878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1D377EB-C9D2-4ED0-86A6-740A297E3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4B2996-5C39-69AA-9B50-A007B4A5F8CA}"/>
              </a:ext>
            </a:extLst>
          </p:cNvPr>
          <p:cNvSpPr>
            <a:spLocks noGrp="1"/>
          </p:cNvSpPr>
          <p:nvPr>
            <p:ph type="title"/>
          </p:nvPr>
        </p:nvSpPr>
        <p:spPr>
          <a:xfrm>
            <a:off x="841248" y="685800"/>
            <a:ext cx="10506456" cy="1157005"/>
          </a:xfrm>
        </p:spPr>
        <p:txBody>
          <a:bodyPr anchor="b">
            <a:normAutofit/>
          </a:bodyPr>
          <a:lstStyle/>
          <a:p>
            <a:r>
              <a:rPr lang="en-GB" sz="4800" dirty="0"/>
              <a:t>Controls the NHS in Wales.</a:t>
            </a:r>
          </a:p>
        </p:txBody>
      </p:sp>
      <p:sp>
        <p:nvSpPr>
          <p:cNvPr id="12" name="Rectangle 11">
            <a:extLst>
              <a:ext uri="{FF2B5EF4-FFF2-40B4-BE49-F238E27FC236}">
                <a16:creationId xmlns:a16="http://schemas.microsoft.com/office/drawing/2014/main" id="{066346BE-FDB4-4772-A696-0719490AB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093"/>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958056"/>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ACD7210F-9EBB-E1E3-0C6A-F255305CCFA0}"/>
              </a:ext>
            </a:extLst>
          </p:cNvPr>
          <p:cNvGraphicFramePr>
            <a:graphicFrameLocks noGrp="1"/>
          </p:cNvGraphicFramePr>
          <p:nvPr>
            <p:ph idx="1"/>
            <p:extLst>
              <p:ext uri="{D42A27DB-BD31-4B8C-83A1-F6EECF244321}">
                <p14:modId xmlns:p14="http://schemas.microsoft.com/office/powerpoint/2010/main" val="1442296324"/>
              </p:ext>
            </p:extLst>
          </p:nvPr>
        </p:nvGraphicFramePr>
        <p:xfrm>
          <a:off x="838200" y="2295252"/>
          <a:ext cx="10506456" cy="38769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304783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hidden="1">
            <a:extLst>
              <a:ext uri="{FF2B5EF4-FFF2-40B4-BE49-F238E27FC236}">
                <a16:creationId xmlns:a16="http://schemas.microsoft.com/office/drawing/2014/main" id="{06977ECC-4905-2C07-88B1-6326A7BA8064}"/>
              </a:ext>
            </a:extLst>
          </p:cNvPr>
          <p:cNvSpPr>
            <a:spLocks noGrp="1"/>
          </p:cNvSpPr>
          <p:nvPr>
            <p:ph type="title"/>
          </p:nvPr>
        </p:nvSpPr>
        <p:spPr/>
        <p:txBody>
          <a:bodyPr>
            <a:normAutofit fontScale="90000"/>
          </a:bodyPr>
          <a:lstStyle/>
          <a:p>
            <a:pPr lvl="0"/>
            <a:r>
              <a:rPr lang="en-US" sz="4800">
                <a:solidFill>
                  <a:srgbClr val="FFFFFF"/>
                </a:solidFill>
              </a:rPr>
              <a:t>Why are Health and wellbeing boards relevant to the NHS </a:t>
            </a:r>
          </a:p>
        </p:txBody>
      </p:sp>
      <p:pic>
        <p:nvPicPr>
          <p:cNvPr id="3" name="Picture 2">
            <a:extLst>
              <a:ext uri="{FF2B5EF4-FFF2-40B4-BE49-F238E27FC236}">
                <a16:creationId xmlns:a16="http://schemas.microsoft.com/office/drawing/2014/main" id="{0BB725CD-E21E-1749-3EB8-9D315F003805}"/>
              </a:ext>
            </a:extLst>
          </p:cNvPr>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112592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7025EFD5-738C-41B9-87FE-0C00E211BD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7" name="Picture 16">
            <a:extLst>
              <a:ext uri="{FF2B5EF4-FFF2-40B4-BE49-F238E27FC236}">
                <a16:creationId xmlns:a16="http://schemas.microsoft.com/office/drawing/2014/main" id="{26CF141C-0A9E-8673-B666-9B44BB2926FD}"/>
              </a:ext>
            </a:extLst>
          </p:cNvPr>
          <p:cNvPicPr>
            <a:picLocks noChangeAspect="1"/>
          </p:cNvPicPr>
          <p:nvPr/>
        </p:nvPicPr>
        <p:blipFill rotWithShape="1">
          <a:blip r:embed="rId2"/>
          <a:srcRect l="32682" r="1948" b="-1"/>
          <a:stretch/>
        </p:blipFill>
        <p:spPr>
          <a:xfrm>
            <a:off x="858284" y="1165109"/>
            <a:ext cx="4261337" cy="4351338"/>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23"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ACF00F0-DB39-9B54-FE19-E4F789F24E56}"/>
              </a:ext>
            </a:extLst>
          </p:cNvPr>
          <p:cNvSpPr>
            <a:spLocks noGrp="1"/>
          </p:cNvSpPr>
          <p:nvPr>
            <p:ph type="title"/>
          </p:nvPr>
        </p:nvSpPr>
        <p:spPr>
          <a:xfrm>
            <a:off x="5827048" y="444272"/>
            <a:ext cx="5721484" cy="1325563"/>
          </a:xfrm>
        </p:spPr>
        <p:txBody>
          <a:bodyPr>
            <a:normAutofit/>
          </a:bodyPr>
          <a:lstStyle/>
          <a:p>
            <a:r>
              <a:rPr lang="en-GB" sz="3700"/>
              <a:t>Health and wellbeing boards relevant to the NHS </a:t>
            </a:r>
          </a:p>
        </p:txBody>
      </p:sp>
      <p:graphicFrame>
        <p:nvGraphicFramePr>
          <p:cNvPr id="5" name="Content Placeholder 2">
            <a:extLst>
              <a:ext uri="{FF2B5EF4-FFF2-40B4-BE49-F238E27FC236}">
                <a16:creationId xmlns:a16="http://schemas.microsoft.com/office/drawing/2014/main" id="{DCCFEF0C-2A0F-4C58-2414-1ED38E46B43B}"/>
              </a:ext>
            </a:extLst>
          </p:cNvPr>
          <p:cNvGraphicFramePr>
            <a:graphicFrameLocks noGrp="1"/>
          </p:cNvGraphicFramePr>
          <p:nvPr>
            <p:ph idx="1"/>
            <p:extLst>
              <p:ext uri="{D42A27DB-BD31-4B8C-83A1-F6EECF244321}">
                <p14:modId xmlns:p14="http://schemas.microsoft.com/office/powerpoint/2010/main" val="2141372338"/>
              </p:ext>
            </p:extLst>
          </p:nvPr>
        </p:nvGraphicFramePr>
        <p:xfrm>
          <a:off x="5827048" y="1611086"/>
          <a:ext cx="6364952" cy="46450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616036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07BD34-3839-0FBD-751B-D7C614DF97BE}"/>
              </a:ext>
            </a:extLst>
          </p:cNvPr>
          <p:cNvSpPr>
            <a:spLocks noGrp="1"/>
          </p:cNvSpPr>
          <p:nvPr>
            <p:ph type="title"/>
          </p:nvPr>
        </p:nvSpPr>
        <p:spPr>
          <a:xfrm>
            <a:off x="6094105" y="261258"/>
            <a:ext cx="4977976" cy="1363396"/>
          </a:xfrm>
        </p:spPr>
        <p:txBody>
          <a:bodyPr>
            <a:normAutofit fontScale="90000"/>
          </a:bodyPr>
          <a:lstStyle/>
          <a:p>
            <a:r>
              <a:rPr lang="en-GB" sz="3600" dirty="0">
                <a:solidFill>
                  <a:schemeClr val="tx2"/>
                </a:solidFill>
              </a:rPr>
              <a:t>Health and wellbeing boards Relevant to the NHS </a:t>
            </a:r>
          </a:p>
        </p:txBody>
      </p:sp>
      <p:pic>
        <p:nvPicPr>
          <p:cNvPr id="7" name="Graphic 6" descr="Hospital">
            <a:extLst>
              <a:ext uri="{FF2B5EF4-FFF2-40B4-BE49-F238E27FC236}">
                <a16:creationId xmlns:a16="http://schemas.microsoft.com/office/drawing/2014/main" id="{93D83362-98D9-6C49-6033-CD00F334C4F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40937A32-A487-574D-03B8-60872CF6431C}"/>
              </a:ext>
            </a:extLst>
          </p:cNvPr>
          <p:cNvSpPr>
            <a:spLocks noGrp="1"/>
          </p:cNvSpPr>
          <p:nvPr>
            <p:ph idx="1"/>
          </p:nvPr>
        </p:nvSpPr>
        <p:spPr>
          <a:xfrm>
            <a:off x="6090574" y="1793846"/>
            <a:ext cx="6014340" cy="4802896"/>
          </a:xfrm>
        </p:spPr>
        <p:txBody>
          <a:bodyPr anchor="ctr">
            <a:normAutofit/>
          </a:bodyPr>
          <a:lstStyle/>
          <a:p>
            <a:r>
              <a:rPr lang="en-GB" dirty="0">
                <a:solidFill>
                  <a:schemeClr val="tx2"/>
                </a:solidFill>
              </a:rPr>
              <a:t>Improve public health.</a:t>
            </a:r>
          </a:p>
          <a:p>
            <a:r>
              <a:rPr lang="en-GB" dirty="0">
                <a:solidFill>
                  <a:schemeClr val="tx2"/>
                </a:solidFill>
              </a:rPr>
              <a:t>Population health.</a:t>
            </a:r>
          </a:p>
          <a:p>
            <a:r>
              <a:rPr lang="en-GB" dirty="0">
                <a:solidFill>
                  <a:schemeClr val="tx2"/>
                </a:solidFill>
              </a:rPr>
              <a:t>Hospital discharge.</a:t>
            </a:r>
          </a:p>
          <a:p>
            <a:r>
              <a:rPr lang="en-GB" dirty="0">
                <a:solidFill>
                  <a:schemeClr val="tx2"/>
                </a:solidFill>
              </a:rPr>
              <a:t>More integrated approach to health and social care </a:t>
            </a:r>
          </a:p>
          <a:p>
            <a:r>
              <a:rPr lang="en-GB" dirty="0">
                <a:solidFill>
                  <a:schemeClr val="tx2"/>
                </a:solidFill>
              </a:rPr>
              <a:t>Develop a shared understanding of the health and wellbeing of communities.</a:t>
            </a:r>
          </a:p>
          <a:p>
            <a:pPr marL="0" indent="0">
              <a:buNone/>
            </a:pPr>
            <a:endParaRPr lang="en-GB" dirty="0">
              <a:solidFill>
                <a:schemeClr val="tx2"/>
              </a:solidFill>
            </a:endParaRPr>
          </a:p>
          <a:p>
            <a:pPr marL="0" indent="0">
              <a:buNone/>
            </a:pPr>
            <a:r>
              <a:rPr lang="en-GB" sz="1400" dirty="0">
                <a:solidFill>
                  <a:schemeClr val="tx2"/>
                </a:solidFill>
              </a:rPr>
              <a:t>(NHS Wales 2023)</a:t>
            </a:r>
          </a:p>
          <a:p>
            <a:endParaRPr lang="en-GB" sz="1800" dirty="0">
              <a:solidFill>
                <a:schemeClr val="tx2"/>
              </a:solidFill>
            </a:endParaRP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7511801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D6FC16-907A-0036-E2BB-BAC28DD6D1B4}"/>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References </a:t>
            </a:r>
          </a:p>
        </p:txBody>
      </p:sp>
      <p:sp>
        <p:nvSpPr>
          <p:cNvPr id="3" name="Content Placeholder 2">
            <a:extLst>
              <a:ext uri="{FF2B5EF4-FFF2-40B4-BE49-F238E27FC236}">
                <a16:creationId xmlns:a16="http://schemas.microsoft.com/office/drawing/2014/main" id="{1B2600C2-B69D-8615-8CD6-B6AB033F5888}"/>
              </a:ext>
            </a:extLst>
          </p:cNvPr>
          <p:cNvSpPr>
            <a:spLocks noGrp="1"/>
          </p:cNvSpPr>
          <p:nvPr>
            <p:ph idx="1"/>
          </p:nvPr>
        </p:nvSpPr>
        <p:spPr>
          <a:xfrm>
            <a:off x="4810259" y="649480"/>
            <a:ext cx="6555347" cy="5546047"/>
          </a:xfrm>
        </p:spPr>
        <p:txBody>
          <a:bodyPr anchor="ctr">
            <a:normAutofit/>
          </a:bodyPr>
          <a:lstStyle/>
          <a:p>
            <a:r>
              <a:rPr lang="en-GB" sz="2000" dirty="0"/>
              <a:t>Gov. UK (2022</a:t>
            </a:r>
            <a:r>
              <a:rPr lang="en-GB" sz="2000" i="1" dirty="0"/>
              <a:t>) Health and wellbeing boards guidance</a:t>
            </a:r>
            <a:r>
              <a:rPr lang="en-GB" sz="2000" dirty="0"/>
              <a:t>. Available at: https;//www.gov.uk/government/publications/health-and-wellbeing-boards-guidance/health-ans-wellbeing-boards-guidance (Accessed 27/01/2024).</a:t>
            </a:r>
          </a:p>
          <a:p>
            <a:r>
              <a:rPr lang="en-GB" sz="2000" dirty="0"/>
              <a:t>NHS Wales (2023) NHS Wales is the national public health service of Wales providing care to 3 million people who live in the country. Available at: https: //www.nhs.wales/about-us/ (Accessed 28/01/2024)</a:t>
            </a:r>
          </a:p>
          <a:p>
            <a:r>
              <a:rPr lang="en-GB" sz="2000" dirty="0"/>
              <a:t>NHS Wales (2023</a:t>
            </a:r>
            <a:r>
              <a:rPr lang="en-GB" sz="2000" i="1" dirty="0"/>
              <a:t>). An overview of the NHS local health boards and trusts and related NHS organisations. </a:t>
            </a:r>
            <a:r>
              <a:rPr lang="en-GB" sz="2000" dirty="0"/>
              <a:t>Available at: https://www.gov.wales/nhs-wales-health-boards-and-trusts. (Accessed 27/01/2024) </a:t>
            </a:r>
          </a:p>
          <a:p>
            <a:r>
              <a:rPr lang="en-GB" sz="2000" dirty="0"/>
              <a:t>The Kings Fund (2016</a:t>
            </a:r>
            <a:r>
              <a:rPr lang="en-GB" sz="2000" i="1" u="sng" dirty="0"/>
              <a:t>).</a:t>
            </a:r>
            <a:r>
              <a:rPr lang="en-GB" sz="2000" i="1" dirty="0"/>
              <a:t>Health and wellbeing boards (HWBS) explained.</a:t>
            </a:r>
            <a:r>
              <a:rPr lang="en-GB" sz="2000" dirty="0"/>
              <a:t> Available at: https;//www.kingfund.org.uk/publications/health-wellbeing-boards-explained.( Accessed 26/01/2024)</a:t>
            </a:r>
          </a:p>
          <a:p>
            <a:r>
              <a:rPr lang="en-GB" sz="2000" dirty="0"/>
              <a:t>Angella Karim (2009543)</a:t>
            </a:r>
          </a:p>
          <a:p>
            <a:endParaRPr lang="en-GB" sz="2000" i="1" dirty="0"/>
          </a:p>
          <a:p>
            <a:endParaRPr lang="en-GB" sz="2000" dirty="0"/>
          </a:p>
        </p:txBody>
      </p:sp>
    </p:spTree>
    <p:extLst>
      <p:ext uri="{BB962C8B-B14F-4D97-AF65-F5344CB8AC3E}">
        <p14:creationId xmlns:p14="http://schemas.microsoft.com/office/powerpoint/2010/main" val="128412959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171</TotalTime>
  <Words>579</Words>
  <Application>Microsoft Office PowerPoint</Application>
  <PresentationFormat>Widescreen</PresentationFormat>
  <Paragraphs>67</Paragraphs>
  <Slides>20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Aptos</vt:lpstr>
      <vt:lpstr>Aptos Display</vt:lpstr>
      <vt:lpstr>Arial</vt:lpstr>
      <vt:lpstr>Calibri</vt:lpstr>
      <vt:lpstr>Office Theme</vt:lpstr>
      <vt:lpstr>The role of healthboards in maintaining public health </vt:lpstr>
      <vt:lpstr>PowerPoint Presentation</vt:lpstr>
      <vt:lpstr>What are Health and wellbeing boards ?</vt:lpstr>
      <vt:lpstr>Health and Wellbeing Boards. </vt:lpstr>
      <vt:lpstr>What is a joint strategic needs assessment                (JSNA)                      ?</vt:lpstr>
      <vt:lpstr> Joint strategic needs assessment ?</vt:lpstr>
      <vt:lpstr>JSNA </vt:lpstr>
      <vt:lpstr>When was the role of the Health boards established ?</vt:lpstr>
      <vt:lpstr>The role of Health boards established  </vt:lpstr>
      <vt:lpstr>How do health and wellbeing boards deliver benefits to local communities in Wales ?</vt:lpstr>
      <vt:lpstr>Health and wellbeing boards deliver benefits to local communities in Wales </vt:lpstr>
      <vt:lpstr>Health boards in Wales</vt:lpstr>
      <vt:lpstr>Trusts in Wales  </vt:lpstr>
      <vt:lpstr>Special Health Authorities.</vt:lpstr>
      <vt:lpstr>What controls the NHS in Wales?  And how is it different to other countries in the UK ?</vt:lpstr>
      <vt:lpstr>Controls the NHS in Wales.</vt:lpstr>
      <vt:lpstr>Why are Health and wellbeing boards relevant to the NHS </vt:lpstr>
      <vt:lpstr>Health and wellbeing boards relevant to the NHS </vt:lpstr>
      <vt:lpstr>Health and wellbeing boards Relevant to the NHS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role of healthboards in maintaining public health</dc:title>
  <dc:creator>Angella Karim (2009543)</dc:creator>
  <cp:lastModifiedBy>Angella Karim (2009543)</cp:lastModifiedBy>
  <cp:revision>5</cp:revision>
  <dcterms:created xsi:type="dcterms:W3CDTF">2024-01-26T20:21:25Z</dcterms:created>
  <dcterms:modified xsi:type="dcterms:W3CDTF">2024-01-28T12:30:05Z</dcterms:modified>
</cp:coreProperties>
</file>