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sldIdLst>
    <p:sldId id="257" r:id="rId2"/>
    <p:sldId id="259" r:id="rId3"/>
    <p:sldId id="263" r:id="rId4"/>
    <p:sldId id="264" r:id="rId5"/>
    <p:sldId id="260" r:id="rId6"/>
    <p:sldId id="261" r:id="rId7"/>
    <p:sldId id="262" r:id="rId8"/>
    <p:sldId id="267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843D36-D59A-4458-8BCB-07BBA5BD0A02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8F3E514-F0B2-481C-B53B-60BC8F488127}">
      <dgm:prSet/>
      <dgm:spPr/>
      <dgm:t>
        <a:bodyPr/>
        <a:lstStyle/>
        <a:p>
          <a:r>
            <a:rPr lang="en-US"/>
            <a:t>Technology in the Hospitality Sector</a:t>
          </a:r>
        </a:p>
      </dgm:t>
    </dgm:pt>
    <dgm:pt modelId="{9371F110-C734-43FB-914B-117C0E9485B1}" type="parTrans" cxnId="{539CFDEB-D727-4A1C-970F-5600779385A3}">
      <dgm:prSet/>
      <dgm:spPr/>
      <dgm:t>
        <a:bodyPr/>
        <a:lstStyle/>
        <a:p>
          <a:endParaRPr lang="en-US"/>
        </a:p>
      </dgm:t>
    </dgm:pt>
    <dgm:pt modelId="{612ACCB7-DF42-41BA-8BF6-8BFBB267A65C}" type="sibTrans" cxnId="{539CFDEB-D727-4A1C-970F-5600779385A3}">
      <dgm:prSet/>
      <dgm:spPr/>
      <dgm:t>
        <a:bodyPr/>
        <a:lstStyle/>
        <a:p>
          <a:endParaRPr lang="en-US"/>
        </a:p>
      </dgm:t>
    </dgm:pt>
    <dgm:pt modelId="{2B639F03-F7B3-48FD-AC05-FD677A6C8C64}">
      <dgm:prSet/>
      <dgm:spPr/>
      <dgm:t>
        <a:bodyPr/>
        <a:lstStyle/>
        <a:p>
          <a:r>
            <a:rPr lang="en-US"/>
            <a:t>Balancing Human Interaction and Technology</a:t>
          </a:r>
        </a:p>
      </dgm:t>
    </dgm:pt>
    <dgm:pt modelId="{F9438E86-3828-4EA5-81EE-DDA65062E8C3}" type="parTrans" cxnId="{1FBF11DE-2AC1-4B9F-AD58-38C50378BC73}">
      <dgm:prSet/>
      <dgm:spPr/>
      <dgm:t>
        <a:bodyPr/>
        <a:lstStyle/>
        <a:p>
          <a:endParaRPr lang="en-US"/>
        </a:p>
      </dgm:t>
    </dgm:pt>
    <dgm:pt modelId="{65AE52F0-E543-41C0-9048-6E19D1FFD9CB}" type="sibTrans" cxnId="{1FBF11DE-2AC1-4B9F-AD58-38C50378BC73}">
      <dgm:prSet/>
      <dgm:spPr/>
      <dgm:t>
        <a:bodyPr/>
        <a:lstStyle/>
        <a:p>
          <a:endParaRPr lang="en-US"/>
        </a:p>
      </dgm:t>
    </dgm:pt>
    <dgm:pt modelId="{BB353F14-881C-4A92-89F1-F35AD8853327}">
      <dgm:prSet/>
      <dgm:spPr/>
      <dgm:t>
        <a:bodyPr/>
        <a:lstStyle/>
        <a:p>
          <a:r>
            <a:rPr lang="en-US"/>
            <a:t>Value and Innovation</a:t>
          </a:r>
        </a:p>
      </dgm:t>
    </dgm:pt>
    <dgm:pt modelId="{A4919251-C406-4FCF-8575-1FF1C515584B}" type="parTrans" cxnId="{47769A90-6E76-464D-899D-449349040F4F}">
      <dgm:prSet/>
      <dgm:spPr/>
      <dgm:t>
        <a:bodyPr/>
        <a:lstStyle/>
        <a:p>
          <a:endParaRPr lang="en-US"/>
        </a:p>
      </dgm:t>
    </dgm:pt>
    <dgm:pt modelId="{B83FB1EA-E951-4108-BB9A-12E245F8150C}" type="sibTrans" cxnId="{47769A90-6E76-464D-899D-449349040F4F}">
      <dgm:prSet/>
      <dgm:spPr/>
      <dgm:t>
        <a:bodyPr/>
        <a:lstStyle/>
        <a:p>
          <a:endParaRPr lang="en-US"/>
        </a:p>
      </dgm:t>
    </dgm:pt>
    <dgm:pt modelId="{42720961-2C99-40AF-86F2-A16119EABED2}">
      <dgm:prSet/>
      <dgm:spPr/>
      <dgm:t>
        <a:bodyPr/>
        <a:lstStyle/>
        <a:p>
          <a:r>
            <a:rPr lang="en-US"/>
            <a:t>The Future of Hospitality</a:t>
          </a:r>
        </a:p>
      </dgm:t>
    </dgm:pt>
    <dgm:pt modelId="{836D5017-3068-410E-B51B-D3779FAB1E2B}" type="parTrans" cxnId="{37B22750-F9AF-4151-A1E6-40AB687FBBE3}">
      <dgm:prSet/>
      <dgm:spPr/>
      <dgm:t>
        <a:bodyPr/>
        <a:lstStyle/>
        <a:p>
          <a:endParaRPr lang="en-US"/>
        </a:p>
      </dgm:t>
    </dgm:pt>
    <dgm:pt modelId="{826EC385-DBB6-4438-93BA-B0EC4144F1C7}" type="sibTrans" cxnId="{37B22750-F9AF-4151-A1E6-40AB687FBBE3}">
      <dgm:prSet/>
      <dgm:spPr/>
      <dgm:t>
        <a:bodyPr/>
        <a:lstStyle/>
        <a:p>
          <a:endParaRPr lang="en-US"/>
        </a:p>
      </dgm:t>
    </dgm:pt>
    <dgm:pt modelId="{208C82F0-CA0D-4E8E-98C8-1F447EBD9270}" type="pres">
      <dgm:prSet presAssocID="{AF843D36-D59A-4458-8BCB-07BBA5BD0A02}" presName="vert0" presStyleCnt="0">
        <dgm:presLayoutVars>
          <dgm:dir/>
          <dgm:animOne val="branch"/>
          <dgm:animLvl val="lvl"/>
        </dgm:presLayoutVars>
      </dgm:prSet>
      <dgm:spPr/>
    </dgm:pt>
    <dgm:pt modelId="{B55178B9-0D51-42AB-8515-415FA1DFA34F}" type="pres">
      <dgm:prSet presAssocID="{28F3E514-F0B2-481C-B53B-60BC8F488127}" presName="thickLine" presStyleLbl="alignNode1" presStyleIdx="0" presStyleCnt="4"/>
      <dgm:spPr/>
    </dgm:pt>
    <dgm:pt modelId="{E4178ED1-840F-4026-BDE4-34E8E85357FB}" type="pres">
      <dgm:prSet presAssocID="{28F3E514-F0B2-481C-B53B-60BC8F488127}" presName="horz1" presStyleCnt="0"/>
      <dgm:spPr/>
    </dgm:pt>
    <dgm:pt modelId="{D7CDEDE2-1865-416C-8B3B-DE1A8DAABF40}" type="pres">
      <dgm:prSet presAssocID="{28F3E514-F0B2-481C-B53B-60BC8F488127}" presName="tx1" presStyleLbl="revTx" presStyleIdx="0" presStyleCnt="4"/>
      <dgm:spPr/>
    </dgm:pt>
    <dgm:pt modelId="{E2F4183B-B157-4DD1-BB87-3A41988BA20E}" type="pres">
      <dgm:prSet presAssocID="{28F3E514-F0B2-481C-B53B-60BC8F488127}" presName="vert1" presStyleCnt="0"/>
      <dgm:spPr/>
    </dgm:pt>
    <dgm:pt modelId="{B6E9594A-0650-4132-B0FF-2A7BC09299C3}" type="pres">
      <dgm:prSet presAssocID="{2B639F03-F7B3-48FD-AC05-FD677A6C8C64}" presName="thickLine" presStyleLbl="alignNode1" presStyleIdx="1" presStyleCnt="4"/>
      <dgm:spPr/>
    </dgm:pt>
    <dgm:pt modelId="{9CD1075D-A63C-435C-AB45-75C13DB2092D}" type="pres">
      <dgm:prSet presAssocID="{2B639F03-F7B3-48FD-AC05-FD677A6C8C64}" presName="horz1" presStyleCnt="0"/>
      <dgm:spPr/>
    </dgm:pt>
    <dgm:pt modelId="{8A7C612D-9F1D-481C-AAF6-F7B13A6CE067}" type="pres">
      <dgm:prSet presAssocID="{2B639F03-F7B3-48FD-AC05-FD677A6C8C64}" presName="tx1" presStyleLbl="revTx" presStyleIdx="1" presStyleCnt="4"/>
      <dgm:spPr/>
    </dgm:pt>
    <dgm:pt modelId="{9E9B2A37-C78C-40A5-BDDB-98836BC7EB95}" type="pres">
      <dgm:prSet presAssocID="{2B639F03-F7B3-48FD-AC05-FD677A6C8C64}" presName="vert1" presStyleCnt="0"/>
      <dgm:spPr/>
    </dgm:pt>
    <dgm:pt modelId="{A2208297-E370-4B1E-A7F3-4DC6735AB7CD}" type="pres">
      <dgm:prSet presAssocID="{BB353F14-881C-4A92-89F1-F35AD8853327}" presName="thickLine" presStyleLbl="alignNode1" presStyleIdx="2" presStyleCnt="4"/>
      <dgm:spPr/>
    </dgm:pt>
    <dgm:pt modelId="{BCDC6A10-7A14-46C8-B3DD-50E97C7F1D25}" type="pres">
      <dgm:prSet presAssocID="{BB353F14-881C-4A92-89F1-F35AD8853327}" presName="horz1" presStyleCnt="0"/>
      <dgm:spPr/>
    </dgm:pt>
    <dgm:pt modelId="{AE3B67F7-4F1A-4810-92BC-C82530480140}" type="pres">
      <dgm:prSet presAssocID="{BB353F14-881C-4A92-89F1-F35AD8853327}" presName="tx1" presStyleLbl="revTx" presStyleIdx="2" presStyleCnt="4"/>
      <dgm:spPr/>
    </dgm:pt>
    <dgm:pt modelId="{6039491F-B83C-4823-8F6D-2228FDD425FE}" type="pres">
      <dgm:prSet presAssocID="{BB353F14-881C-4A92-89F1-F35AD8853327}" presName="vert1" presStyleCnt="0"/>
      <dgm:spPr/>
    </dgm:pt>
    <dgm:pt modelId="{C2AD208F-5D4C-4CE5-8AE4-A2C81783FC47}" type="pres">
      <dgm:prSet presAssocID="{42720961-2C99-40AF-86F2-A16119EABED2}" presName="thickLine" presStyleLbl="alignNode1" presStyleIdx="3" presStyleCnt="4"/>
      <dgm:spPr/>
    </dgm:pt>
    <dgm:pt modelId="{F86F9487-D41C-4DFA-BE5B-ADA8328BB004}" type="pres">
      <dgm:prSet presAssocID="{42720961-2C99-40AF-86F2-A16119EABED2}" presName="horz1" presStyleCnt="0"/>
      <dgm:spPr/>
    </dgm:pt>
    <dgm:pt modelId="{F8C114ED-2060-40D1-A245-021F88128D54}" type="pres">
      <dgm:prSet presAssocID="{42720961-2C99-40AF-86F2-A16119EABED2}" presName="tx1" presStyleLbl="revTx" presStyleIdx="3" presStyleCnt="4"/>
      <dgm:spPr/>
    </dgm:pt>
    <dgm:pt modelId="{EDB9773C-C4E7-486F-B8F6-9DC03E775673}" type="pres">
      <dgm:prSet presAssocID="{42720961-2C99-40AF-86F2-A16119EABED2}" presName="vert1" presStyleCnt="0"/>
      <dgm:spPr/>
    </dgm:pt>
  </dgm:ptLst>
  <dgm:cxnLst>
    <dgm:cxn modelId="{37B22750-F9AF-4151-A1E6-40AB687FBBE3}" srcId="{AF843D36-D59A-4458-8BCB-07BBA5BD0A02}" destId="{42720961-2C99-40AF-86F2-A16119EABED2}" srcOrd="3" destOrd="0" parTransId="{836D5017-3068-410E-B51B-D3779FAB1E2B}" sibTransId="{826EC385-DBB6-4438-93BA-B0EC4144F1C7}"/>
    <dgm:cxn modelId="{CFD76789-F4A3-4605-ADB4-73C985B8A143}" type="presOf" srcId="{2B639F03-F7B3-48FD-AC05-FD677A6C8C64}" destId="{8A7C612D-9F1D-481C-AAF6-F7B13A6CE067}" srcOrd="0" destOrd="0" presId="urn:microsoft.com/office/officeart/2008/layout/LinedList"/>
    <dgm:cxn modelId="{47769A90-6E76-464D-899D-449349040F4F}" srcId="{AF843D36-D59A-4458-8BCB-07BBA5BD0A02}" destId="{BB353F14-881C-4A92-89F1-F35AD8853327}" srcOrd="2" destOrd="0" parTransId="{A4919251-C406-4FCF-8575-1FF1C515584B}" sibTransId="{B83FB1EA-E951-4108-BB9A-12E245F8150C}"/>
    <dgm:cxn modelId="{9DF4A9A0-A760-4D49-8243-3CB35B8099BB}" type="presOf" srcId="{42720961-2C99-40AF-86F2-A16119EABED2}" destId="{F8C114ED-2060-40D1-A245-021F88128D54}" srcOrd="0" destOrd="0" presId="urn:microsoft.com/office/officeart/2008/layout/LinedList"/>
    <dgm:cxn modelId="{A8A368A4-FC23-4BD8-95AE-4D1E3C4DB8BA}" type="presOf" srcId="{BB353F14-881C-4A92-89F1-F35AD8853327}" destId="{AE3B67F7-4F1A-4810-92BC-C82530480140}" srcOrd="0" destOrd="0" presId="urn:microsoft.com/office/officeart/2008/layout/LinedList"/>
    <dgm:cxn modelId="{1FBF11DE-2AC1-4B9F-AD58-38C50378BC73}" srcId="{AF843D36-D59A-4458-8BCB-07BBA5BD0A02}" destId="{2B639F03-F7B3-48FD-AC05-FD677A6C8C64}" srcOrd="1" destOrd="0" parTransId="{F9438E86-3828-4EA5-81EE-DDA65062E8C3}" sibTransId="{65AE52F0-E543-41C0-9048-6E19D1FFD9CB}"/>
    <dgm:cxn modelId="{539CFDEB-D727-4A1C-970F-5600779385A3}" srcId="{AF843D36-D59A-4458-8BCB-07BBA5BD0A02}" destId="{28F3E514-F0B2-481C-B53B-60BC8F488127}" srcOrd="0" destOrd="0" parTransId="{9371F110-C734-43FB-914B-117C0E9485B1}" sibTransId="{612ACCB7-DF42-41BA-8BF6-8BFBB267A65C}"/>
    <dgm:cxn modelId="{8236B9FC-B083-4659-95D6-02AD590B023C}" type="presOf" srcId="{AF843D36-D59A-4458-8BCB-07BBA5BD0A02}" destId="{208C82F0-CA0D-4E8E-98C8-1F447EBD9270}" srcOrd="0" destOrd="0" presId="urn:microsoft.com/office/officeart/2008/layout/LinedList"/>
    <dgm:cxn modelId="{02DC65FD-9540-49D8-BB12-CC6129821D69}" type="presOf" srcId="{28F3E514-F0B2-481C-B53B-60BC8F488127}" destId="{D7CDEDE2-1865-416C-8B3B-DE1A8DAABF40}" srcOrd="0" destOrd="0" presId="urn:microsoft.com/office/officeart/2008/layout/LinedList"/>
    <dgm:cxn modelId="{FA5A3176-C2B5-4D4D-B54E-205D78950600}" type="presParOf" srcId="{208C82F0-CA0D-4E8E-98C8-1F447EBD9270}" destId="{B55178B9-0D51-42AB-8515-415FA1DFA34F}" srcOrd="0" destOrd="0" presId="urn:microsoft.com/office/officeart/2008/layout/LinedList"/>
    <dgm:cxn modelId="{04B1BDF3-9B2D-4B4E-9F86-E1AD883C3F71}" type="presParOf" srcId="{208C82F0-CA0D-4E8E-98C8-1F447EBD9270}" destId="{E4178ED1-840F-4026-BDE4-34E8E85357FB}" srcOrd="1" destOrd="0" presId="urn:microsoft.com/office/officeart/2008/layout/LinedList"/>
    <dgm:cxn modelId="{0F3C4439-7E48-4080-BECC-E6F27C2168DA}" type="presParOf" srcId="{E4178ED1-840F-4026-BDE4-34E8E85357FB}" destId="{D7CDEDE2-1865-416C-8B3B-DE1A8DAABF40}" srcOrd="0" destOrd="0" presId="urn:microsoft.com/office/officeart/2008/layout/LinedList"/>
    <dgm:cxn modelId="{FA12C737-3C1D-4502-8E30-82638E81AEF6}" type="presParOf" srcId="{E4178ED1-840F-4026-BDE4-34E8E85357FB}" destId="{E2F4183B-B157-4DD1-BB87-3A41988BA20E}" srcOrd="1" destOrd="0" presId="urn:microsoft.com/office/officeart/2008/layout/LinedList"/>
    <dgm:cxn modelId="{69F4351D-4E77-4DBA-AC74-A74AADDDF066}" type="presParOf" srcId="{208C82F0-CA0D-4E8E-98C8-1F447EBD9270}" destId="{B6E9594A-0650-4132-B0FF-2A7BC09299C3}" srcOrd="2" destOrd="0" presId="urn:microsoft.com/office/officeart/2008/layout/LinedList"/>
    <dgm:cxn modelId="{4F00B54C-965E-4746-998A-3F83469804A9}" type="presParOf" srcId="{208C82F0-CA0D-4E8E-98C8-1F447EBD9270}" destId="{9CD1075D-A63C-435C-AB45-75C13DB2092D}" srcOrd="3" destOrd="0" presId="urn:microsoft.com/office/officeart/2008/layout/LinedList"/>
    <dgm:cxn modelId="{F45FAED6-7D96-4648-A41F-912B05C4EBB3}" type="presParOf" srcId="{9CD1075D-A63C-435C-AB45-75C13DB2092D}" destId="{8A7C612D-9F1D-481C-AAF6-F7B13A6CE067}" srcOrd="0" destOrd="0" presId="urn:microsoft.com/office/officeart/2008/layout/LinedList"/>
    <dgm:cxn modelId="{2D1F61ED-CC41-479D-B7DB-B0F89CB5AF38}" type="presParOf" srcId="{9CD1075D-A63C-435C-AB45-75C13DB2092D}" destId="{9E9B2A37-C78C-40A5-BDDB-98836BC7EB95}" srcOrd="1" destOrd="0" presId="urn:microsoft.com/office/officeart/2008/layout/LinedList"/>
    <dgm:cxn modelId="{EEC39A59-D5E8-47C2-A012-F128EEEDA4F2}" type="presParOf" srcId="{208C82F0-CA0D-4E8E-98C8-1F447EBD9270}" destId="{A2208297-E370-4B1E-A7F3-4DC6735AB7CD}" srcOrd="4" destOrd="0" presId="urn:microsoft.com/office/officeart/2008/layout/LinedList"/>
    <dgm:cxn modelId="{10C6C9AA-A067-4085-A117-105B6942DDF7}" type="presParOf" srcId="{208C82F0-CA0D-4E8E-98C8-1F447EBD9270}" destId="{BCDC6A10-7A14-46C8-B3DD-50E97C7F1D25}" srcOrd="5" destOrd="0" presId="urn:microsoft.com/office/officeart/2008/layout/LinedList"/>
    <dgm:cxn modelId="{C07D61E6-3ECC-4367-BA4F-947E924872DF}" type="presParOf" srcId="{BCDC6A10-7A14-46C8-B3DD-50E97C7F1D25}" destId="{AE3B67F7-4F1A-4810-92BC-C82530480140}" srcOrd="0" destOrd="0" presId="urn:microsoft.com/office/officeart/2008/layout/LinedList"/>
    <dgm:cxn modelId="{DCB3EC26-9474-4168-8A61-4A900DC3D637}" type="presParOf" srcId="{BCDC6A10-7A14-46C8-B3DD-50E97C7F1D25}" destId="{6039491F-B83C-4823-8F6D-2228FDD425FE}" srcOrd="1" destOrd="0" presId="urn:microsoft.com/office/officeart/2008/layout/LinedList"/>
    <dgm:cxn modelId="{29F5063C-A39F-43BD-B80E-6C9412B3F7F8}" type="presParOf" srcId="{208C82F0-CA0D-4E8E-98C8-1F447EBD9270}" destId="{C2AD208F-5D4C-4CE5-8AE4-A2C81783FC47}" srcOrd="6" destOrd="0" presId="urn:microsoft.com/office/officeart/2008/layout/LinedList"/>
    <dgm:cxn modelId="{F3EF2104-6603-48F3-8E89-7355F9832235}" type="presParOf" srcId="{208C82F0-CA0D-4E8E-98C8-1F447EBD9270}" destId="{F86F9487-D41C-4DFA-BE5B-ADA8328BB004}" srcOrd="7" destOrd="0" presId="urn:microsoft.com/office/officeart/2008/layout/LinedList"/>
    <dgm:cxn modelId="{223DE4DD-2DE2-4EDC-99D9-2B91DFD5FE69}" type="presParOf" srcId="{F86F9487-D41C-4DFA-BE5B-ADA8328BB004}" destId="{F8C114ED-2060-40D1-A245-021F88128D54}" srcOrd="0" destOrd="0" presId="urn:microsoft.com/office/officeart/2008/layout/LinedList"/>
    <dgm:cxn modelId="{BBDEB3BD-4D01-4062-813C-8E3A2B4D3EF2}" type="presParOf" srcId="{F86F9487-D41C-4DFA-BE5B-ADA8328BB004}" destId="{EDB9773C-C4E7-486F-B8F6-9DC03E77567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5178B9-0D51-42AB-8515-415FA1DFA34F}">
      <dsp:nvSpPr>
        <dsp:cNvPr id="0" name=""/>
        <dsp:cNvSpPr/>
      </dsp:nvSpPr>
      <dsp:spPr>
        <a:xfrm>
          <a:off x="0" y="0"/>
          <a:ext cx="8596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CDEDE2-1865-416C-8B3B-DE1A8DAABF40}">
      <dsp:nvSpPr>
        <dsp:cNvPr id="0" name=""/>
        <dsp:cNvSpPr/>
      </dsp:nvSpPr>
      <dsp:spPr>
        <a:xfrm>
          <a:off x="0" y="0"/>
          <a:ext cx="8596668" cy="970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Technology in the Hospitality Sector</a:t>
          </a:r>
        </a:p>
      </dsp:txBody>
      <dsp:txXfrm>
        <a:off x="0" y="0"/>
        <a:ext cx="8596668" cy="970193"/>
      </dsp:txXfrm>
    </dsp:sp>
    <dsp:sp modelId="{B6E9594A-0650-4132-B0FF-2A7BC09299C3}">
      <dsp:nvSpPr>
        <dsp:cNvPr id="0" name=""/>
        <dsp:cNvSpPr/>
      </dsp:nvSpPr>
      <dsp:spPr>
        <a:xfrm>
          <a:off x="0" y="970193"/>
          <a:ext cx="8596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A7C612D-9F1D-481C-AAF6-F7B13A6CE067}">
      <dsp:nvSpPr>
        <dsp:cNvPr id="0" name=""/>
        <dsp:cNvSpPr/>
      </dsp:nvSpPr>
      <dsp:spPr>
        <a:xfrm>
          <a:off x="0" y="970193"/>
          <a:ext cx="8596668" cy="970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Balancing Human Interaction and Technology</a:t>
          </a:r>
        </a:p>
      </dsp:txBody>
      <dsp:txXfrm>
        <a:off x="0" y="970193"/>
        <a:ext cx="8596668" cy="970193"/>
      </dsp:txXfrm>
    </dsp:sp>
    <dsp:sp modelId="{A2208297-E370-4B1E-A7F3-4DC6735AB7CD}">
      <dsp:nvSpPr>
        <dsp:cNvPr id="0" name=""/>
        <dsp:cNvSpPr/>
      </dsp:nvSpPr>
      <dsp:spPr>
        <a:xfrm>
          <a:off x="0" y="1940386"/>
          <a:ext cx="8596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E3B67F7-4F1A-4810-92BC-C82530480140}">
      <dsp:nvSpPr>
        <dsp:cNvPr id="0" name=""/>
        <dsp:cNvSpPr/>
      </dsp:nvSpPr>
      <dsp:spPr>
        <a:xfrm>
          <a:off x="0" y="1940386"/>
          <a:ext cx="8596668" cy="970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Value and Innovation</a:t>
          </a:r>
        </a:p>
      </dsp:txBody>
      <dsp:txXfrm>
        <a:off x="0" y="1940386"/>
        <a:ext cx="8596668" cy="970193"/>
      </dsp:txXfrm>
    </dsp:sp>
    <dsp:sp modelId="{C2AD208F-5D4C-4CE5-8AE4-A2C81783FC47}">
      <dsp:nvSpPr>
        <dsp:cNvPr id="0" name=""/>
        <dsp:cNvSpPr/>
      </dsp:nvSpPr>
      <dsp:spPr>
        <a:xfrm>
          <a:off x="0" y="2910579"/>
          <a:ext cx="8596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C114ED-2060-40D1-A245-021F88128D54}">
      <dsp:nvSpPr>
        <dsp:cNvPr id="0" name=""/>
        <dsp:cNvSpPr/>
      </dsp:nvSpPr>
      <dsp:spPr>
        <a:xfrm>
          <a:off x="0" y="2910579"/>
          <a:ext cx="8596668" cy="970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The Future of Hospitality</a:t>
          </a:r>
        </a:p>
      </dsp:txBody>
      <dsp:txXfrm>
        <a:off x="0" y="2910579"/>
        <a:ext cx="8596668" cy="9701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80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77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712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967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747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818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675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087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555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130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424959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901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185718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2602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6753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292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94C72-E38C-4FAC-A7A9-3B37EBFCFC45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8505CFD-358F-4860-B892-11F56E1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7276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  <p:sldLayoutId id="2147483755" r:id="rId13"/>
    <p:sldLayoutId id="2147483756" r:id="rId14"/>
    <p:sldLayoutId id="2147483757" r:id="rId15"/>
    <p:sldLayoutId id="214748375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jol.info/index.php/rhm/article/view/192222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forecasts/891187/revenue-in-the-hotels-market-worldwide" TargetMode="External"/><Relationship Id="rId2" Type="http://schemas.openxmlformats.org/officeDocument/2006/relationships/hyperlink" Target="https://www.statista.com/statistics/1398133/likelihood-hotel-stay-self-service-technology-worldwide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amera lens">
            <a:extLst>
              <a:ext uri="{FF2B5EF4-FFF2-40B4-BE49-F238E27FC236}">
                <a16:creationId xmlns:a16="http://schemas.microsoft.com/office/drawing/2014/main" id="{E602D71D-EFFB-9765-020D-A286811AD2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t="5457" b="10273"/>
          <a:stretch/>
        </p:blipFill>
        <p:spPr>
          <a:xfrm>
            <a:off x="4740462" y="0"/>
            <a:ext cx="12191980" cy="685800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6DB9FD2-2FD6-1D6F-8CAE-747820EA3A7C}"/>
              </a:ext>
            </a:extLst>
          </p:cNvPr>
          <p:cNvSpPr txBox="1">
            <a:spLocks/>
          </p:cNvSpPr>
          <p:nvPr/>
        </p:nvSpPr>
        <p:spPr>
          <a:xfrm>
            <a:off x="561976" y="1466850"/>
            <a:ext cx="4276724" cy="47101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solidFill>
                  <a:srgbClr val="FFFFFF"/>
                </a:solidFill>
              </a:rPr>
              <a:t>Contemporary Themes in Hotel &amp; Hospitality ‘‘Technologies’’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D3103D-6144-E96E-D777-D189A897628E}"/>
              </a:ext>
            </a:extLst>
          </p:cNvPr>
          <p:cNvSpPr txBox="1">
            <a:spLocks/>
          </p:cNvSpPr>
          <p:nvPr/>
        </p:nvSpPr>
        <p:spPr>
          <a:xfrm>
            <a:off x="4740462" y="591344"/>
            <a:ext cx="6613337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Created by</a:t>
            </a:r>
          </a:p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</a:rPr>
              <a:t>Marius Ciocea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949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12FE3222-EF71-D819-11A7-CC4873D08F7B}"/>
              </a:ext>
            </a:extLst>
          </p:cNvPr>
          <p:cNvSpPr txBox="1">
            <a:spLocks/>
          </p:cNvSpPr>
          <p:nvPr/>
        </p:nvSpPr>
        <p:spPr>
          <a:xfrm>
            <a:off x="1957771" y="2698575"/>
            <a:ext cx="1910462" cy="48667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94360">
              <a:spcBef>
                <a:spcPts val="650"/>
              </a:spcBef>
              <a:buNone/>
            </a:pPr>
            <a:r>
              <a:rPr lang="en-GB" sz="1560" b="1" kern="1200" dirty="0">
                <a:solidFill>
                  <a:schemeClr val="tx1"/>
                </a:solidFill>
                <a:latin typeface="Calibri body"/>
                <a:ea typeface="+mn-ea"/>
                <a:cs typeface="+mn-cs"/>
              </a:rPr>
              <a:t>Significance of Technology</a:t>
            </a:r>
            <a:endParaRPr lang="en-GB" sz="2400" b="1" dirty="0">
              <a:latin typeface="Calibri body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AD34E79-CA69-E58E-FA09-10D488B8B135}"/>
              </a:ext>
            </a:extLst>
          </p:cNvPr>
          <p:cNvSpPr txBox="1"/>
          <p:nvPr/>
        </p:nvSpPr>
        <p:spPr>
          <a:xfrm>
            <a:off x="1957771" y="3497329"/>
            <a:ext cx="2039355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104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Technology is rapidly transforming the hotel industry and enhancing guest experiences. From smart rooms to AI-powered chatbots and contactless payments, hotels are leveraging innovative solutions to streamline operations and improve efficiency.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8714BDA-F2A2-75FC-2FEF-FF88BF0F8AE1}"/>
              </a:ext>
            </a:extLst>
          </p:cNvPr>
          <p:cNvSpPr txBox="1">
            <a:spLocks/>
          </p:cNvSpPr>
          <p:nvPr/>
        </p:nvSpPr>
        <p:spPr>
          <a:xfrm>
            <a:off x="4766070" y="2980410"/>
            <a:ext cx="1910462" cy="48667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94360">
              <a:spcBef>
                <a:spcPts val="650"/>
              </a:spcBef>
              <a:buNone/>
            </a:pPr>
            <a:r>
              <a:rPr lang="en-GB" sz="1560" b="1" kern="1200" dirty="0">
                <a:solidFill>
                  <a:schemeClr val="tx1"/>
                </a:solidFill>
                <a:latin typeface="Calibri body"/>
                <a:ea typeface="+mn-ea"/>
                <a:cs typeface="+mn-cs"/>
              </a:rPr>
              <a:t>Global Expansion</a:t>
            </a:r>
            <a:endParaRPr lang="en-GB" sz="2400" b="1" dirty="0">
              <a:latin typeface="Calibri body"/>
            </a:endParaRP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2DBB4583-BC29-F086-DE0B-49726A054A6C}"/>
              </a:ext>
            </a:extLst>
          </p:cNvPr>
          <p:cNvSpPr txBox="1">
            <a:spLocks/>
          </p:cNvSpPr>
          <p:nvPr/>
        </p:nvSpPr>
        <p:spPr>
          <a:xfrm>
            <a:off x="8282671" y="2737072"/>
            <a:ext cx="2348870" cy="48667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94360">
              <a:spcBef>
                <a:spcPts val="650"/>
              </a:spcBef>
              <a:buNone/>
            </a:pPr>
            <a:r>
              <a:rPr lang="en-GB" sz="1560" b="1" kern="1200" dirty="0">
                <a:solidFill>
                  <a:schemeClr val="tx1"/>
                </a:solidFill>
                <a:latin typeface="Calibry body"/>
                <a:ea typeface="+mn-ea"/>
                <a:cs typeface="+mn-cs"/>
              </a:rPr>
              <a:t>Changing Customer Preferences</a:t>
            </a:r>
            <a:endParaRPr lang="en-GB" sz="2400" b="1" dirty="0">
              <a:latin typeface="Calibry body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19778C9-799B-9E20-6B1D-F01477DA2B2A}"/>
              </a:ext>
            </a:extLst>
          </p:cNvPr>
          <p:cNvSpPr txBox="1"/>
          <p:nvPr/>
        </p:nvSpPr>
        <p:spPr>
          <a:xfrm>
            <a:off x="4748518" y="3455487"/>
            <a:ext cx="2135012" cy="1372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104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hotel and hospitality industries are projected to hit a new high of $62.4 billion in global revenue. Research indicates an increasing investment in technology and a shift in customer preferences towards tech-driven experiences.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E50CF3B5-6F32-4E28-FDE2-DEFF24B5F0F1}"/>
              </a:ext>
            </a:extLst>
          </p:cNvPr>
          <p:cNvSpPr txBox="1">
            <a:spLocks/>
          </p:cNvSpPr>
          <p:nvPr/>
        </p:nvSpPr>
        <p:spPr>
          <a:xfrm>
            <a:off x="8283446" y="3467086"/>
            <a:ext cx="2039355" cy="16146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94360">
              <a:spcBef>
                <a:spcPts val="650"/>
              </a:spcBef>
              <a:buNone/>
            </a:pPr>
            <a:r>
              <a:rPr lang="en-GB" sz="104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2022 Statista poll reveals that 50% of respondents prefer less engagement with employees, emphasizing their preference for online booking, keyless entry, and other tech-driven features.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19F1225E-C8DF-64F4-B97C-F40F700BF666}"/>
              </a:ext>
            </a:extLst>
          </p:cNvPr>
          <p:cNvSpPr txBox="1">
            <a:spLocks/>
          </p:cNvSpPr>
          <p:nvPr/>
        </p:nvSpPr>
        <p:spPr>
          <a:xfrm>
            <a:off x="3528823" y="917273"/>
            <a:ext cx="5496305" cy="74317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Introduction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E33813-BD3A-C489-FC20-6B6F88843E5A}"/>
              </a:ext>
            </a:extLst>
          </p:cNvPr>
          <p:cNvSpPr txBox="1"/>
          <p:nvPr/>
        </p:nvSpPr>
        <p:spPr>
          <a:xfrm>
            <a:off x="9192986" y="5568043"/>
            <a:ext cx="18777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(Statista Research Department, 2024).</a:t>
            </a:r>
          </a:p>
          <a:p>
            <a:r>
              <a:rPr lang="en-GB" sz="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(Statista Research Department, 2023)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647680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2A4D0-2363-9FBB-BCA6-51DA9ECF33EC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/>
              <a:t>Tech </a:t>
            </a: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Review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C8CCFF-1DB1-77CB-0805-AA2070F528A6}"/>
              </a:ext>
            </a:extLst>
          </p:cNvPr>
          <p:cNvSpPr txBox="1">
            <a:spLocks/>
          </p:cNvSpPr>
          <p:nvPr/>
        </p:nvSpPr>
        <p:spPr>
          <a:xfrm>
            <a:off x="838200" y="2408364"/>
            <a:ext cx="3351987" cy="7653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32688">
              <a:spcBef>
                <a:spcPts val="1020"/>
              </a:spcBef>
              <a:buNone/>
            </a:pPr>
            <a:r>
              <a:rPr lang="en-GB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Customer Experience</a:t>
            </a:r>
            <a:endParaRPr lang="en-GB" sz="2000" b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1DD164-526A-C975-B3C2-0B6C582A51AF}"/>
              </a:ext>
            </a:extLst>
          </p:cNvPr>
          <p:cNvSpPr txBox="1">
            <a:spLocks/>
          </p:cNvSpPr>
          <p:nvPr/>
        </p:nvSpPr>
        <p:spPr>
          <a:xfrm>
            <a:off x="4633008" y="2404807"/>
            <a:ext cx="3004457" cy="7653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32688">
              <a:spcBef>
                <a:spcPts val="1020"/>
              </a:spcBef>
              <a:buNone/>
            </a:pPr>
            <a:r>
              <a:rPr lang="en-GB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Operational Efficacy</a:t>
            </a:r>
            <a:endParaRPr lang="en-GB" sz="2000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46715D-2F39-55AD-AA2F-D7DA1A513E23}"/>
              </a:ext>
            </a:extLst>
          </p:cNvPr>
          <p:cNvSpPr txBox="1">
            <a:spLocks/>
          </p:cNvSpPr>
          <p:nvPr/>
        </p:nvSpPr>
        <p:spPr>
          <a:xfrm>
            <a:off x="8349343" y="2404807"/>
            <a:ext cx="3004457" cy="7653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32688">
              <a:spcBef>
                <a:spcPts val="1020"/>
              </a:spcBef>
              <a:buNone/>
            </a:pPr>
            <a:r>
              <a:rPr lang="en-GB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Sustainability</a:t>
            </a:r>
            <a:endParaRPr lang="en-GB" sz="2000" b="1" dirty="0"/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5B1B6870-2B2E-5CB1-E188-C45AFAC773A9}"/>
              </a:ext>
            </a:extLst>
          </p:cNvPr>
          <p:cNvSpPr txBox="1">
            <a:spLocks/>
          </p:cNvSpPr>
          <p:nvPr/>
        </p:nvSpPr>
        <p:spPr>
          <a:xfrm>
            <a:off x="916674" y="3641018"/>
            <a:ext cx="3004457" cy="211881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32688">
              <a:spcBef>
                <a:spcPts val="1020"/>
              </a:spcBef>
              <a:buNone/>
            </a:pPr>
            <a:r>
              <a:rPr lang="en-GB" sz="1632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Online booking platforms, single-app control for in-room amenities, and AI-driven check-in/check-out procedures are simplifying visitor experiences while enhancing operational efficiency.</a:t>
            </a:r>
            <a:endParaRPr lang="en-GB" sz="1600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FEA7B391-457F-4A54-E761-091EE3B3255C}"/>
              </a:ext>
            </a:extLst>
          </p:cNvPr>
          <p:cNvSpPr txBox="1">
            <a:spLocks/>
          </p:cNvSpPr>
          <p:nvPr/>
        </p:nvSpPr>
        <p:spPr>
          <a:xfrm>
            <a:off x="4633008" y="3641018"/>
            <a:ext cx="3004457" cy="211881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32688">
              <a:spcBef>
                <a:spcPts val="1020"/>
              </a:spcBef>
              <a:buNone/>
            </a:pPr>
            <a:r>
              <a:rPr lang="en-GB" sz="1632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Cloud computing, Internet of Things (IoT), and AI-powered solutions are streamlining hotel operations, managing inventories, and improving overall operating efficiency.</a:t>
            </a:r>
            <a:endParaRPr lang="en-GB" sz="1600" dirty="0"/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00551C0A-4CEE-0B13-54B0-BD2237D89A68}"/>
              </a:ext>
            </a:extLst>
          </p:cNvPr>
          <p:cNvSpPr txBox="1">
            <a:spLocks/>
          </p:cNvSpPr>
          <p:nvPr/>
        </p:nvSpPr>
        <p:spPr>
          <a:xfrm>
            <a:off x="8349342" y="3641018"/>
            <a:ext cx="3004457" cy="211881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32688">
              <a:spcBef>
                <a:spcPts val="1020"/>
              </a:spcBef>
              <a:buNone/>
            </a:pPr>
            <a:r>
              <a:rPr lang="en-GB" sz="1632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Technology is being utilized for waste management, water conservation, and energy conservation, contributing to sustainable practices in the hospitality and hotel sector.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06222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91940-7786-9B5B-4E78-C12976C0E940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PESTEL Analysis - Political &amp; Economic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8CC668-760A-497D-D78D-3B9A663E1B62}"/>
              </a:ext>
            </a:extLst>
          </p:cNvPr>
          <p:cNvSpPr txBox="1">
            <a:spLocks/>
          </p:cNvSpPr>
          <p:nvPr/>
        </p:nvSpPr>
        <p:spPr>
          <a:xfrm>
            <a:off x="838200" y="2697809"/>
            <a:ext cx="2984183" cy="7601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32688">
              <a:spcBef>
                <a:spcPts val="1020"/>
              </a:spcBef>
              <a:buNone/>
            </a:pPr>
            <a:r>
              <a:rPr lang="en-GB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Political Factors</a:t>
            </a:r>
            <a:endParaRPr lang="en-GB" sz="2000" b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56F654-853B-E7B2-AF91-2325C801DDA2}"/>
              </a:ext>
            </a:extLst>
          </p:cNvPr>
          <p:cNvSpPr txBox="1">
            <a:spLocks/>
          </p:cNvSpPr>
          <p:nvPr/>
        </p:nvSpPr>
        <p:spPr>
          <a:xfrm>
            <a:off x="4525963" y="2697809"/>
            <a:ext cx="2984183" cy="7601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32688">
              <a:spcBef>
                <a:spcPts val="1020"/>
              </a:spcBef>
              <a:buNone/>
            </a:pPr>
            <a:r>
              <a:rPr lang="en-GB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Economic Factors</a:t>
            </a:r>
            <a:endParaRPr lang="en-GB" sz="2000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E3A871-363C-7CB1-CFF8-BE4039C1E2F0}"/>
              </a:ext>
            </a:extLst>
          </p:cNvPr>
          <p:cNvSpPr txBox="1">
            <a:spLocks/>
          </p:cNvSpPr>
          <p:nvPr/>
        </p:nvSpPr>
        <p:spPr>
          <a:xfrm>
            <a:off x="8135780" y="2443035"/>
            <a:ext cx="3140074" cy="7601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32688">
              <a:spcBef>
                <a:spcPts val="1020"/>
              </a:spcBef>
              <a:buNone/>
            </a:pPr>
            <a:r>
              <a:rPr lang="en-GB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Image of Political and Economic Factors</a:t>
            </a:r>
            <a:endParaRPr lang="en-GB" sz="2000" b="1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E7CFE6F-DD10-6EB0-D71D-D7A99441C28C}"/>
              </a:ext>
            </a:extLst>
          </p:cNvPr>
          <p:cNvSpPr txBox="1">
            <a:spLocks/>
          </p:cNvSpPr>
          <p:nvPr/>
        </p:nvSpPr>
        <p:spPr>
          <a:xfrm>
            <a:off x="838200" y="3742414"/>
            <a:ext cx="2984183" cy="210451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32688">
              <a:spcBef>
                <a:spcPts val="1020"/>
              </a:spcBef>
              <a:buNone/>
            </a:pPr>
            <a:r>
              <a:rPr lang="en-GB" sz="1632" kern="1200">
                <a:solidFill>
                  <a:schemeClr val="tx1"/>
                </a:solidFill>
                <a:latin typeface="Calibry body"/>
                <a:ea typeface="+mn-ea"/>
                <a:cs typeface="+mn-cs"/>
              </a:rPr>
              <a:t>National and state laws influence the use of technology in hotels. Emphasizing data protection is crucial for safeguarding privacy and security, especially with cybersecurity threats.</a:t>
            </a:r>
            <a:endParaRPr lang="en-GB" sz="1600">
              <a:latin typeface="Calibry body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0ED7536-B5BA-8C44-4CFC-7AD53B592A86}"/>
              </a:ext>
            </a:extLst>
          </p:cNvPr>
          <p:cNvSpPr txBox="1">
            <a:spLocks/>
          </p:cNvSpPr>
          <p:nvPr/>
        </p:nvSpPr>
        <p:spPr>
          <a:xfrm>
            <a:off x="4486991" y="3742414"/>
            <a:ext cx="2984183" cy="210451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32688">
              <a:spcBef>
                <a:spcPts val="1020"/>
              </a:spcBef>
              <a:buNone/>
            </a:pPr>
            <a:r>
              <a:rPr lang="en-GB" sz="163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Hotels face increased financial burden due to technology investments, staff training, and the management of AI-driven tech, with potential impact on the industry's economic factor.</a:t>
            </a:r>
            <a:endParaRPr lang="en-GB" sz="160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92FD521-FB1A-76FD-B6C0-DA55A1785654}"/>
              </a:ext>
            </a:extLst>
          </p:cNvPr>
          <p:cNvSpPr txBox="1">
            <a:spLocks/>
          </p:cNvSpPr>
          <p:nvPr/>
        </p:nvSpPr>
        <p:spPr>
          <a:xfrm>
            <a:off x="8213726" y="3742414"/>
            <a:ext cx="2984183" cy="210451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32688">
              <a:spcBef>
                <a:spcPts val="1020"/>
              </a:spcBef>
              <a:buNone/>
            </a:pPr>
            <a:r>
              <a:rPr lang="en-GB" sz="163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Visual representation showcasing the influence of political and economic factors on the hotel industry and the significance of technology in navigating these challenges.</a:t>
            </a:r>
            <a:endParaRPr lang="en-GB" sz="16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3B26D6-4448-678E-163C-80F328F2725A}"/>
              </a:ext>
            </a:extLst>
          </p:cNvPr>
          <p:cNvSpPr txBox="1"/>
          <p:nvPr/>
        </p:nvSpPr>
        <p:spPr>
          <a:xfrm>
            <a:off x="838200" y="6131338"/>
            <a:ext cx="1517904" cy="254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(D’Souza and D’Souza, 2023)</a:t>
            </a:r>
            <a:r>
              <a:rPr lang="en-GB" sz="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8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954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2A62D-7162-E027-BAC8-E39CE9FFEF38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PESTEL Analysis - Social &amp; Technological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05F62F-70DE-CF42-9476-01E2200EE340}"/>
              </a:ext>
            </a:extLst>
          </p:cNvPr>
          <p:cNvSpPr txBox="1">
            <a:spLocks/>
          </p:cNvSpPr>
          <p:nvPr/>
        </p:nvSpPr>
        <p:spPr>
          <a:xfrm>
            <a:off x="838199" y="2942362"/>
            <a:ext cx="3005823" cy="76571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41832">
              <a:spcBef>
                <a:spcPts val="1030"/>
              </a:spcBef>
              <a:buNone/>
            </a:pPr>
            <a:r>
              <a:rPr lang="en-GB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Social Factors</a:t>
            </a:r>
            <a:endParaRPr lang="en-GB" sz="2000" b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7C27C4-878F-E0F0-77FF-8D781E80E5A3}"/>
              </a:ext>
            </a:extLst>
          </p:cNvPr>
          <p:cNvSpPr txBox="1">
            <a:spLocks/>
          </p:cNvSpPr>
          <p:nvPr/>
        </p:nvSpPr>
        <p:spPr>
          <a:xfrm>
            <a:off x="4516969" y="2607077"/>
            <a:ext cx="3005823" cy="76571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41832">
              <a:spcBef>
                <a:spcPts val="1030"/>
              </a:spcBef>
              <a:buNone/>
            </a:pPr>
            <a:r>
              <a:rPr lang="en-GB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Technological Innovation</a:t>
            </a:r>
            <a:endParaRPr lang="en-GB" sz="2000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CED013-B7A9-2C29-DA2D-BB8E7EB222A2}"/>
              </a:ext>
            </a:extLst>
          </p:cNvPr>
          <p:cNvSpPr txBox="1">
            <a:spLocks/>
          </p:cNvSpPr>
          <p:nvPr/>
        </p:nvSpPr>
        <p:spPr>
          <a:xfrm>
            <a:off x="8190955" y="2559507"/>
            <a:ext cx="3162845" cy="76571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41832">
              <a:spcBef>
                <a:spcPts val="1030"/>
              </a:spcBef>
              <a:buNone/>
            </a:pPr>
            <a:r>
              <a:rPr lang="en-GB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Impact of Social and Technological Factors</a:t>
            </a:r>
            <a:endParaRPr lang="en-GB" sz="2000" b="1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6238000-4140-FEDC-76F8-22145D9CF628}"/>
              </a:ext>
            </a:extLst>
          </p:cNvPr>
          <p:cNvSpPr txBox="1">
            <a:spLocks/>
          </p:cNvSpPr>
          <p:nvPr/>
        </p:nvSpPr>
        <p:spPr>
          <a:xfrm>
            <a:off x="838200" y="3840292"/>
            <a:ext cx="3005823" cy="211977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41832">
              <a:spcBef>
                <a:spcPts val="1030"/>
              </a:spcBef>
              <a:buNone/>
            </a:pPr>
            <a:r>
              <a:rPr lang="en-GB" sz="164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Digitalization has shifted customer preferences towards technology-driven hotel experiences, impacting the need for personalized customer services and operational efficiency.</a:t>
            </a:r>
            <a:endParaRPr lang="en-GB" sz="160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7331A7C-1EB5-8507-6EF3-B68234B7077F}"/>
              </a:ext>
            </a:extLst>
          </p:cNvPr>
          <p:cNvSpPr txBox="1">
            <a:spLocks/>
          </p:cNvSpPr>
          <p:nvPr/>
        </p:nvSpPr>
        <p:spPr>
          <a:xfrm>
            <a:off x="4556224" y="3840292"/>
            <a:ext cx="3005823" cy="211977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41832">
              <a:spcBef>
                <a:spcPts val="1030"/>
              </a:spcBef>
              <a:buNone/>
            </a:pPr>
            <a:r>
              <a:rPr lang="en-GB" sz="164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role of technology in improving operational efficiency and customer services within the hospitality and hotel sector, including examples of key technological advancements.</a:t>
            </a:r>
            <a:endParaRPr lang="en-GB" sz="160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5B71EC4-AD6A-AB90-D926-2449923DBDEF}"/>
              </a:ext>
            </a:extLst>
          </p:cNvPr>
          <p:cNvSpPr txBox="1">
            <a:spLocks/>
          </p:cNvSpPr>
          <p:nvPr/>
        </p:nvSpPr>
        <p:spPr>
          <a:xfrm>
            <a:off x="8274247" y="3840292"/>
            <a:ext cx="3005823" cy="211977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41832">
              <a:spcBef>
                <a:spcPts val="1030"/>
              </a:spcBef>
              <a:buNone/>
            </a:pPr>
            <a:r>
              <a:rPr lang="en-GB" sz="164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Visual representation depicting the influence of social and technological factors on customer preferences and operational efficiency in the hotel industry.</a:t>
            </a:r>
            <a:endParaRPr lang="en-GB" sz="16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BBC1BE-B9BF-D2BF-C5D1-0B4373665B7F}"/>
              </a:ext>
            </a:extLst>
          </p:cNvPr>
          <p:cNvSpPr txBox="1"/>
          <p:nvPr/>
        </p:nvSpPr>
        <p:spPr>
          <a:xfrm>
            <a:off x="932688" y="6208775"/>
            <a:ext cx="11338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(Han 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A59045-DCF1-2B4E-60B6-A1871232829A}"/>
              </a:ext>
            </a:extLst>
          </p:cNvPr>
          <p:cNvSpPr txBox="1"/>
          <p:nvPr/>
        </p:nvSpPr>
        <p:spPr>
          <a:xfrm>
            <a:off x="4556224" y="6192121"/>
            <a:ext cx="1783080" cy="254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(Khan, 2020).</a:t>
            </a:r>
            <a:endParaRPr lang="en-US" sz="8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438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2B089-0C63-05E0-9668-15B8F97CBF22}"/>
              </a:ext>
            </a:extLst>
          </p:cNvPr>
          <p:cNvSpPr txBox="1">
            <a:spLocks/>
          </p:cNvSpPr>
          <p:nvPr/>
        </p:nvSpPr>
        <p:spPr>
          <a:xfrm>
            <a:off x="914400" y="796698"/>
            <a:ext cx="104394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PESTEL Analysis - Environmental &amp; Legal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3B7F9B-EE14-7432-7096-1898B985335F}"/>
              </a:ext>
            </a:extLst>
          </p:cNvPr>
          <p:cNvSpPr txBox="1">
            <a:spLocks/>
          </p:cNvSpPr>
          <p:nvPr/>
        </p:nvSpPr>
        <p:spPr>
          <a:xfrm>
            <a:off x="1066800" y="2971800"/>
            <a:ext cx="3260271" cy="74317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Environmental Impact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9A236-D8CF-864B-B519-6264DFD9F274}"/>
              </a:ext>
            </a:extLst>
          </p:cNvPr>
          <p:cNvSpPr txBox="1">
            <a:spLocks/>
          </p:cNvSpPr>
          <p:nvPr/>
        </p:nvSpPr>
        <p:spPr>
          <a:xfrm>
            <a:off x="4675413" y="2971800"/>
            <a:ext cx="2917371" cy="74317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Legal Requirements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3F1630-17A5-C87B-7766-C250B78658CB}"/>
              </a:ext>
            </a:extLst>
          </p:cNvPr>
          <p:cNvSpPr txBox="1">
            <a:spLocks/>
          </p:cNvSpPr>
          <p:nvPr/>
        </p:nvSpPr>
        <p:spPr>
          <a:xfrm>
            <a:off x="8284027" y="2423961"/>
            <a:ext cx="3407229" cy="74317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Visual Representation of Environmental &amp; Legal Factors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F44C801-6A47-E5C9-021E-9A595B070DE1}"/>
              </a:ext>
            </a:extLst>
          </p:cNvPr>
          <p:cNvSpPr txBox="1">
            <a:spLocks/>
          </p:cNvSpPr>
          <p:nvPr/>
        </p:nvSpPr>
        <p:spPr>
          <a:xfrm>
            <a:off x="1066800" y="3886200"/>
            <a:ext cx="2917371" cy="2057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/>
              <a:t>Technology plays a crucial role in managing waste, conserving energy and water, promoting sustainable practices, and enhancing the environmental sustainability of hotels.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56A36A7-94E5-D615-3AB0-A97412CF32DD}"/>
              </a:ext>
            </a:extLst>
          </p:cNvPr>
          <p:cNvSpPr txBox="1">
            <a:spLocks/>
          </p:cNvSpPr>
          <p:nvPr/>
        </p:nvSpPr>
        <p:spPr>
          <a:xfrm>
            <a:off x="4675414" y="3886200"/>
            <a:ext cx="2917371" cy="2057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/>
              <a:t>The hospitality industry must adhere to data privacy and regulatory compliance laws, emphasizing the importance of reliable data protection and the consequences of privacy violations.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5C8BAA6-2BDF-BF1B-B2F6-17CD6B5FD0B7}"/>
              </a:ext>
            </a:extLst>
          </p:cNvPr>
          <p:cNvSpPr txBox="1">
            <a:spLocks/>
          </p:cNvSpPr>
          <p:nvPr/>
        </p:nvSpPr>
        <p:spPr>
          <a:xfrm>
            <a:off x="8284027" y="3886200"/>
            <a:ext cx="2917371" cy="2057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/>
              <a:t>Visual depiction showcasing the impact of environmental factors and legal requirements related to technology use in the hospitality sector.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2F67E3-DB4B-CB78-097F-87C0C0927389}"/>
              </a:ext>
            </a:extLst>
          </p:cNvPr>
          <p:cNvSpPr txBox="1"/>
          <p:nvPr/>
        </p:nvSpPr>
        <p:spPr>
          <a:xfrm>
            <a:off x="1066800" y="5876636"/>
            <a:ext cx="14935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(Silvestre and </a:t>
            </a:r>
            <a:r>
              <a:rPr lang="en-US" sz="8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Ţîrcă</a:t>
            </a:r>
            <a:r>
              <a:rPr lang="en-US" sz="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2019)</a:t>
            </a:r>
            <a:r>
              <a:rPr lang="en-GB" sz="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915124-841F-914B-D8F3-F8F935359D80}"/>
              </a:ext>
            </a:extLst>
          </p:cNvPr>
          <p:cNvSpPr txBox="1"/>
          <p:nvPr/>
        </p:nvSpPr>
        <p:spPr>
          <a:xfrm>
            <a:off x="4675413" y="5832702"/>
            <a:ext cx="11978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800" kern="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Khan, 2020).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6879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D3826-CE3D-BE39-59D0-D80EB8DA9D12}"/>
              </a:ext>
            </a:extLst>
          </p:cNvPr>
          <p:cNvSpPr txBox="1">
            <a:spLocks/>
          </p:cNvSpPr>
          <p:nvPr/>
        </p:nvSpPr>
        <p:spPr>
          <a:xfrm>
            <a:off x="914400" y="796698"/>
            <a:ext cx="104394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Future Policies and Recommendations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05633-8C83-6493-29EA-486F1C0AF1F3}"/>
              </a:ext>
            </a:extLst>
          </p:cNvPr>
          <p:cNvSpPr txBox="1">
            <a:spLocks/>
          </p:cNvSpPr>
          <p:nvPr/>
        </p:nvSpPr>
        <p:spPr>
          <a:xfrm>
            <a:off x="1071442" y="2689276"/>
            <a:ext cx="2917371" cy="74317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/>
              <a:t>Future Policies</a:t>
            </a:r>
            <a:endParaRPr lang="en-GB" sz="2000" b="1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3ED7831-5A3E-D164-78E3-610904425EBC}"/>
              </a:ext>
            </a:extLst>
          </p:cNvPr>
          <p:cNvSpPr txBox="1">
            <a:spLocks/>
          </p:cNvSpPr>
          <p:nvPr/>
        </p:nvSpPr>
        <p:spPr>
          <a:xfrm>
            <a:off x="1066800" y="3886200"/>
            <a:ext cx="2917371" cy="2057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/>
              <a:t>Suggestions for creating comprehensive policies focusing on cybersecurity, data protection, privacy, and sustainability, with an emphasis on transparency to enhance their effectiveness.</a:t>
            </a:r>
            <a:endParaRPr lang="en-GB" sz="1600" dirty="0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1AB29CA6-3C0D-1CCD-55D9-D56F8B80265C}"/>
              </a:ext>
            </a:extLst>
          </p:cNvPr>
          <p:cNvSpPr txBox="1">
            <a:spLocks/>
          </p:cNvSpPr>
          <p:nvPr/>
        </p:nvSpPr>
        <p:spPr>
          <a:xfrm>
            <a:off x="4663698" y="2448078"/>
            <a:ext cx="2917371" cy="74317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/>
              <a:t>Strategic Technological Investments</a:t>
            </a:r>
            <a:endParaRPr lang="en-GB" sz="2000" b="1" dirty="0"/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1C94E241-AE01-F6D8-4660-77B24399290A}"/>
              </a:ext>
            </a:extLst>
          </p:cNvPr>
          <p:cNvSpPr txBox="1">
            <a:spLocks/>
          </p:cNvSpPr>
          <p:nvPr/>
        </p:nvSpPr>
        <p:spPr>
          <a:xfrm>
            <a:off x="4675414" y="3886200"/>
            <a:ext cx="2917371" cy="2057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/>
              <a:t>The importance of prioritizing strategic technological investments to improve operational efficiency and sustainability in the hotel sector.</a:t>
            </a:r>
            <a:endParaRPr lang="en-GB" sz="1600" dirty="0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8F36FB75-2FE2-2129-917C-FFCD4FB8A675}"/>
              </a:ext>
            </a:extLst>
          </p:cNvPr>
          <p:cNvSpPr txBox="1">
            <a:spLocks/>
          </p:cNvSpPr>
          <p:nvPr/>
        </p:nvSpPr>
        <p:spPr>
          <a:xfrm>
            <a:off x="8203189" y="2448078"/>
            <a:ext cx="2917371" cy="74317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/>
              <a:t>Enhancing Industry Continuously</a:t>
            </a:r>
            <a:endParaRPr lang="en-GB" sz="2000" b="1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0F73B42-81EF-8105-EEFE-B1014984964C}"/>
              </a:ext>
            </a:extLst>
          </p:cNvPr>
          <p:cNvSpPr txBox="1">
            <a:spLocks/>
          </p:cNvSpPr>
          <p:nvPr/>
        </p:nvSpPr>
        <p:spPr>
          <a:xfrm>
            <a:off x="8255954" y="3886200"/>
            <a:ext cx="2917371" cy="2057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/>
              <a:t>Active visitor feedback is essential for making decisions and continually enhancing the hotel industry, with implications for future developments.</a:t>
            </a:r>
            <a:endParaRPr lang="en-GB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5D5C0C-FBDD-2574-56F5-1E182CAE7F23}"/>
              </a:ext>
            </a:extLst>
          </p:cNvPr>
          <p:cNvSpPr txBox="1"/>
          <p:nvPr/>
        </p:nvSpPr>
        <p:spPr>
          <a:xfrm>
            <a:off x="1066800" y="6004154"/>
            <a:ext cx="3118104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Ali </a:t>
            </a:r>
            <a:r>
              <a:rPr lang="en-US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2019)</a:t>
            </a:r>
            <a:r>
              <a:rPr lang="en-GB" sz="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59871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D5FD13B3-3F58-4777-997E-5447AA079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FE7BD20-6D81-4370-9DB7-04C9B4E9F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08F0ECF-D673-4442-A82C-CDA64905A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Rectangle 23">
              <a:extLst>
                <a:ext uri="{FF2B5EF4-FFF2-40B4-BE49-F238E27FC236}">
                  <a16:creationId xmlns:a16="http://schemas.microsoft.com/office/drawing/2014/main" id="{2AF8E598-80EA-41AD-A0F3-9543D601A0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 25">
              <a:extLst>
                <a:ext uri="{FF2B5EF4-FFF2-40B4-BE49-F238E27FC236}">
                  <a16:creationId xmlns:a16="http://schemas.microsoft.com/office/drawing/2014/main" id="{AC7D6F9C-7670-4ACC-ACE1-A6BD24F5C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Isosceles Triangle 10">
              <a:extLst>
                <a:ext uri="{FF2B5EF4-FFF2-40B4-BE49-F238E27FC236}">
                  <a16:creationId xmlns:a16="http://schemas.microsoft.com/office/drawing/2014/main" id="{FF420142-D3AA-46D3-A3A5-250686CD7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7">
              <a:extLst>
                <a:ext uri="{FF2B5EF4-FFF2-40B4-BE49-F238E27FC236}">
                  <a16:creationId xmlns:a16="http://schemas.microsoft.com/office/drawing/2014/main" id="{051037D6-83DE-41D6-9103-84ABD0FEEB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>
              <a:extLst>
                <a:ext uri="{FF2B5EF4-FFF2-40B4-BE49-F238E27FC236}">
                  <a16:creationId xmlns:a16="http://schemas.microsoft.com/office/drawing/2014/main" id="{FCAED6F3-E1FA-489A-A2B1-E97972EB4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>
              <a:extLst>
                <a:ext uri="{FF2B5EF4-FFF2-40B4-BE49-F238E27FC236}">
                  <a16:creationId xmlns:a16="http://schemas.microsoft.com/office/drawing/2014/main" id="{AA247423-55F2-4D5D-806A-BE33BE6B1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B2FE1F39-B712-4260-8DA6-3B6A94102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0259AF7F-DAB9-4EE7-BBEF-7B961E5CF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CE076D5A-9532-DAD3-DE1C-DC5F39C792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5DA7006-4CD2-321F-5980-0689C09F2D31}"/>
              </a:ext>
            </a:extLst>
          </p:cNvPr>
          <p:cNvSpPr txBox="1"/>
          <p:nvPr/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graphicFrame>
        <p:nvGraphicFramePr>
          <p:cNvPr id="7" name="TextBox 1">
            <a:extLst>
              <a:ext uri="{FF2B5EF4-FFF2-40B4-BE49-F238E27FC236}">
                <a16:creationId xmlns:a16="http://schemas.microsoft.com/office/drawing/2014/main" id="{D7CC1F68-4F6A-BBBF-F453-DD1AE1AB19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5312494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6473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46D68B6-C3E3-A232-5564-D8BE0D135F74}"/>
              </a:ext>
            </a:extLst>
          </p:cNvPr>
          <p:cNvSpPr txBox="1"/>
          <p:nvPr/>
        </p:nvSpPr>
        <p:spPr>
          <a:xfrm>
            <a:off x="3968496" y="493776"/>
            <a:ext cx="2359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Reference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529EE3-9EFF-3E7A-3754-32DAF9EDF33D}"/>
              </a:ext>
            </a:extLst>
          </p:cNvPr>
          <p:cNvSpPr txBox="1"/>
          <p:nvPr/>
        </p:nvSpPr>
        <p:spPr>
          <a:xfrm>
            <a:off x="612648" y="955441"/>
            <a:ext cx="10716768" cy="5093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Ali, F. </a:t>
            </a:r>
            <a:r>
              <a:rPr lang="en-US" sz="1000" i="1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(2019)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“30 years of contemporary hospitality management: Uncovering the bibliometrics and topical trends,”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contemporary hospitality management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31(7), pp. 2641–2665. doi:10.1108/ijchm-10-2018-0832.</a:t>
            </a:r>
            <a:endParaRPr lang="en-GB" sz="10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Breda, Z., Pacheco, C. and </a:t>
            </a:r>
            <a:r>
              <a:rPr lang="en-US" sz="10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Dinis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G. (2019) “Future trends in the hospitality industry: An analysis from the consumers’ Point of View,” in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Tourism in Southern and Eastern Europe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University of Rijeka, Faculty of Tourism and Hospitality Management, pp. 139–162.</a:t>
            </a:r>
            <a:endParaRPr lang="en-GB" sz="10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Breda, Z., Pacheco, C. and </a:t>
            </a:r>
            <a:r>
              <a:rPr lang="en-US" sz="1000" u="sng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Dinis</a:t>
            </a:r>
            <a:r>
              <a:rPr lang="en-US" sz="10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G. (2019) “Future trends in the hospitality industry: An analysis from the consumers’ Point of View,” in </a:t>
            </a:r>
            <a:r>
              <a:rPr lang="en-US" sz="1000" i="1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Tourism in Southern and Eastern Europe</a:t>
            </a:r>
            <a:r>
              <a:rPr lang="en-US" sz="10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University of Rijeka, Faculty of Tourism and Hospitality Management, pp. 139–162.</a:t>
            </a:r>
            <a:endParaRPr lang="en-GB" sz="10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Buhalis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D.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(2019) “Technological disruptions in services: lessons from tourism and hospitality,”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service management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30(4), pp. 484–506. doi:10.1108/josm-12-2018-0398.</a:t>
            </a:r>
            <a:endParaRPr lang="en-GB" sz="10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Buhalis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D.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(2024) “Charting the progress of technology adoption in tourism and hospitality in the era of industry 4.0,” </a:t>
            </a:r>
            <a:r>
              <a:rPr lang="en-US" sz="1000" i="1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EuroMed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journal of business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19(1), pp. 1–20. doi:10.1108/emjb-11-2023-0310.</a:t>
            </a:r>
            <a:endParaRPr lang="en-GB" sz="10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D’Souza, E. and D’Souza, K. (2023) “A study on the impact of innovative technologies in the hospitality industry / Edgar D’Souza and Kevin D’Souza,”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Tourism, Hospitality and Culinary Arts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15(1), pp. 1–23. Available at: https://ir.uitm.edu.my/id/eprint/87652/ (Accessed: May 6, 2024).</a:t>
            </a:r>
            <a:endParaRPr lang="en-GB" sz="10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Drexler, N. and </a:t>
            </a:r>
            <a:r>
              <a:rPr lang="en-US" sz="10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Lapré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V.B. (2019) “For better or for worse: Shaping the hospitality industry through robotics and artificial intelligence,”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in hospitality management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9(2), pp. 117–120. Available at</a:t>
            </a:r>
            <a:r>
              <a:rPr lang="en-US" sz="1000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000" u="sng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https://www.ajol.info/index.php/rhm/article/view/192222</a:t>
            </a:r>
            <a:r>
              <a:rPr lang="en-US" sz="1000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Accessed: May 6, 2024).</a:t>
            </a:r>
            <a:endParaRPr lang="en-GB" sz="10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Drexler, N. and </a:t>
            </a:r>
            <a:r>
              <a:rPr lang="en-US" sz="1000" u="sng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Lapré</a:t>
            </a:r>
            <a:r>
              <a:rPr lang="en-US" sz="10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V.B. (2019) “For better or for worse: Shaping the hospitality industry through robotics and artificial intelligence,” </a:t>
            </a:r>
            <a:r>
              <a:rPr lang="en-US" sz="1000" i="1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in hospitality management</a:t>
            </a:r>
            <a:r>
              <a:rPr lang="en-US" sz="10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9(2), pp. 117–120. </a:t>
            </a:r>
            <a:r>
              <a:rPr lang="en-US" sz="1000" u="sng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US" sz="1000" u="sng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https://www.ajol.info/index.php/rhm/article/view/192222</a:t>
            </a:r>
            <a:r>
              <a:rPr lang="en-US" sz="1000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May 6, 2024).</a:t>
            </a:r>
            <a:endParaRPr lang="en-GB" sz="10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Han, S.H.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(2021) “Mobile technology adoption among hotels: Managerial issues and opportunities,”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Tourism management perspectives</a:t>
            </a:r>
            <a:r>
              <a:rPr lang="en-US" sz="1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38(100811), p. 100811. doi:10.1016/j.tmp.2021.100811. </a:t>
            </a:r>
            <a:endParaRPr lang="en-GB" sz="10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Kazandzhieva</a:t>
            </a:r>
            <a:r>
              <a:rPr lang="en-US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V., </a:t>
            </a:r>
            <a:r>
              <a:rPr lang="en-US" sz="1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Ilieva</a:t>
            </a:r>
            <a:r>
              <a:rPr lang="en-US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G. and </a:t>
            </a:r>
            <a:r>
              <a:rPr lang="en-US" sz="1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Filipova</a:t>
            </a:r>
            <a:r>
              <a:rPr lang="en-US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H. (2017) </a:t>
            </a:r>
            <a:r>
              <a:rPr lang="en-US" sz="1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impact of technological innovations on hospitality service. Contemporary Tourism-Traditions and Innovations</a:t>
            </a:r>
            <a:r>
              <a:rPr lang="en-US" sz="1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Sofia University.</a:t>
            </a:r>
            <a:endParaRPr lang="en-GB" sz="1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146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465D871-9B5E-A9BA-852A-1E0D7E510A77}"/>
              </a:ext>
            </a:extLst>
          </p:cNvPr>
          <p:cNvSpPr txBox="1"/>
          <p:nvPr/>
        </p:nvSpPr>
        <p:spPr>
          <a:xfrm>
            <a:off x="1115568" y="603504"/>
            <a:ext cx="10287000" cy="3347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Khan, M.A. (2020) “Technological disruptions in restaurant services: Impact of innovations and delivery services,”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hospitality &amp; tourism research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44(5), pp. 715–732. doi:10.1177/1096348020908636.</a:t>
            </a:r>
            <a:endParaRPr lang="en-GB" sz="1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McCartney, G. and McCartney, A. (2020) “Rise of the machines: towards a conceptual service-robot research framework for the hospitality and tourism industry,”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32(12), pp. 3835–3851. doi:10.1108/ijchm-05-2020-0450.</a:t>
            </a:r>
            <a:endParaRPr lang="en-GB" sz="1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Silvestre, B.S. and </a:t>
            </a:r>
            <a:r>
              <a:rPr lang="en-US" sz="1000" kern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Ţîrcă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D.M. (2019) “Innovations for sustainable development: Moving toward a sustainable future,”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cleaner production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208, pp. 325–332. doi:10.1016/j.jclepro.2018.09.244.</a:t>
            </a:r>
            <a:endParaRPr lang="en-GB" sz="1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 Research Department (2023)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Guests more likely to stay at hotels with self-service technology 2022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000" u="sng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https://www.statista.com/statistics/1398133/likelihood-hotel-stay-self-service-technology-worldwide/</a:t>
            </a:r>
            <a:r>
              <a:rPr lang="en-US" sz="10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May 7, 2024).</a:t>
            </a:r>
            <a:endParaRPr lang="en-GB" sz="1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 Research Department (2024)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Global: hotels market revenue 2019-2028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</a:t>
            </a:r>
            <a:r>
              <a:rPr lang="en-US" sz="10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at: </a:t>
            </a:r>
            <a:r>
              <a:rPr lang="en-US" sz="1000" u="sng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https://www.statista.com/forecasts/891187/revenue-in-the-hotels-market-worldwide</a:t>
            </a:r>
            <a:r>
              <a:rPr lang="en-US" sz="1000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May 7, 2024).</a:t>
            </a:r>
            <a:endParaRPr lang="en-GB" sz="1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000" kern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Tlili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(2021) “Envisioning the future of technology integration for accessible hospitality and tourism,” </a:t>
            </a:r>
            <a:r>
              <a:rPr lang="en-US" sz="1000" i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US" sz="10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33(12), pp. 4460–4482. doi:10.1108/ijchm-03-2021-0321.</a:t>
            </a:r>
            <a:endParaRPr lang="en-GB" sz="1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78421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7C4AC81-761E-4584-9C8B-D215B15383EC}">
  <we:reference id="wa200005566" version="3.0.0.2" store="en-GB" storeType="OMEX"/>
  <we:alternateReferences>
    <we:reference id="wa200005566" version="3.0.0.2" store="wa200005566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15596</TotalTime>
  <Words>1434</Words>
  <Application>Microsoft Office PowerPoint</Application>
  <PresentationFormat>Widescreen</PresentationFormat>
  <Paragraphs>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 body</vt:lpstr>
      <vt:lpstr>Calibry body</vt:lpstr>
      <vt:lpstr>Times New Roman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 Ciocea</dc:creator>
  <cp:lastModifiedBy>Marius Ciocea</cp:lastModifiedBy>
  <cp:revision>6</cp:revision>
  <dcterms:created xsi:type="dcterms:W3CDTF">2024-05-13T11:09:12Z</dcterms:created>
  <dcterms:modified xsi:type="dcterms:W3CDTF">2024-05-30T10:27:03Z</dcterms:modified>
</cp:coreProperties>
</file>