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8"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5E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80EFFE-5E99-4045-A128-AE9E7A2403BC}" v="547" dt="2020-05-03T12:51:58.3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110" y="-105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Engelbrecht" userId="482ddc1b22e3ad6e" providerId="LiveId" clId="{CD80EFFE-5E99-4045-A128-AE9E7A2403BC}"/>
    <pc:docChg chg="undo custSel delSld modSld">
      <pc:chgData name="Peter Engelbrecht" userId="482ddc1b22e3ad6e" providerId="LiveId" clId="{CD80EFFE-5E99-4045-A128-AE9E7A2403BC}" dt="2020-05-03T12:52:15.416" v="6733" actId="47"/>
      <pc:docMkLst>
        <pc:docMk/>
      </pc:docMkLst>
      <pc:sldChg chg="del">
        <pc:chgData name="Peter Engelbrecht" userId="482ddc1b22e3ad6e" providerId="LiveId" clId="{CD80EFFE-5E99-4045-A128-AE9E7A2403BC}" dt="2020-05-03T12:52:15.416" v="6733" actId="47"/>
        <pc:sldMkLst>
          <pc:docMk/>
          <pc:sldMk cId="1032727246" sldId="256"/>
        </pc:sldMkLst>
      </pc:sldChg>
      <pc:sldChg chg="modSp del mod">
        <pc:chgData name="Peter Engelbrecht" userId="482ddc1b22e3ad6e" providerId="LiveId" clId="{CD80EFFE-5E99-4045-A128-AE9E7A2403BC}" dt="2020-05-03T12:52:14.583" v="6732" actId="47"/>
        <pc:sldMkLst>
          <pc:docMk/>
          <pc:sldMk cId="3924774051" sldId="257"/>
        </pc:sldMkLst>
        <pc:spChg chg="mod">
          <ac:chgData name="Peter Engelbrecht" userId="482ddc1b22e3ad6e" providerId="LiveId" clId="{CD80EFFE-5E99-4045-A128-AE9E7A2403BC}" dt="2020-05-03T12:50:13.005" v="6711" actId="20577"/>
          <ac:spMkLst>
            <pc:docMk/>
            <pc:sldMk cId="3924774051" sldId="257"/>
            <ac:spMk id="23" creationId="{00000000-0000-0000-0000-000000000000}"/>
          </ac:spMkLst>
        </pc:spChg>
      </pc:sldChg>
      <pc:sldChg chg="addSp delSp modSp mod">
        <pc:chgData name="Peter Engelbrecht" userId="482ddc1b22e3ad6e" providerId="LiveId" clId="{CD80EFFE-5E99-4045-A128-AE9E7A2403BC}" dt="2020-05-03T12:51:58.371" v="6731"/>
        <pc:sldMkLst>
          <pc:docMk/>
          <pc:sldMk cId="2620750700" sldId="258"/>
        </pc:sldMkLst>
        <pc:spChg chg="mod">
          <ac:chgData name="Peter Engelbrecht" userId="482ddc1b22e3ad6e" providerId="LiveId" clId="{CD80EFFE-5E99-4045-A128-AE9E7A2403BC}" dt="2020-05-03T12:36:03.529" v="6458" actId="20577"/>
          <ac:spMkLst>
            <pc:docMk/>
            <pc:sldMk cId="2620750700" sldId="258"/>
            <ac:spMk id="7" creationId="{00000000-0000-0000-0000-000000000000}"/>
          </ac:spMkLst>
        </pc:spChg>
        <pc:spChg chg="mod">
          <ac:chgData name="Peter Engelbrecht" userId="482ddc1b22e3ad6e" providerId="LiveId" clId="{CD80EFFE-5E99-4045-A128-AE9E7A2403BC}" dt="2020-05-03T12:49:52.667" v="6710" actId="1036"/>
          <ac:spMkLst>
            <pc:docMk/>
            <pc:sldMk cId="2620750700" sldId="258"/>
            <ac:spMk id="9" creationId="{00000000-0000-0000-0000-000000000000}"/>
          </ac:spMkLst>
        </pc:spChg>
        <pc:spChg chg="del mod">
          <ac:chgData name="Peter Engelbrecht" userId="482ddc1b22e3ad6e" providerId="LiveId" clId="{CD80EFFE-5E99-4045-A128-AE9E7A2403BC}" dt="2020-05-03T12:51:02.027" v="6722" actId="478"/>
          <ac:spMkLst>
            <pc:docMk/>
            <pc:sldMk cId="2620750700" sldId="258"/>
            <ac:spMk id="23" creationId="{00000000-0000-0000-0000-000000000000}"/>
          </ac:spMkLst>
        </pc:spChg>
        <pc:spChg chg="del mod">
          <ac:chgData name="Peter Engelbrecht" userId="482ddc1b22e3ad6e" providerId="LiveId" clId="{CD80EFFE-5E99-4045-A128-AE9E7A2403BC}" dt="2020-05-03T12:15:17.164" v="6191" actId="478"/>
          <ac:spMkLst>
            <pc:docMk/>
            <pc:sldMk cId="2620750700" sldId="258"/>
            <ac:spMk id="32" creationId="{00000000-0000-0000-0000-000000000000}"/>
          </ac:spMkLst>
        </pc:spChg>
        <pc:spChg chg="add mod">
          <ac:chgData name="Peter Engelbrecht" userId="482ddc1b22e3ad6e" providerId="LiveId" clId="{CD80EFFE-5E99-4045-A128-AE9E7A2403BC}" dt="2020-05-03T12:46:37.517" v="6626" actId="1036"/>
          <ac:spMkLst>
            <pc:docMk/>
            <pc:sldMk cId="2620750700" sldId="258"/>
            <ac:spMk id="38" creationId="{47D61A02-F5DF-401A-88E2-1BD3A10D571F}"/>
          </ac:spMkLst>
        </pc:spChg>
        <pc:spChg chg="add mod">
          <ac:chgData name="Peter Engelbrecht" userId="482ddc1b22e3ad6e" providerId="LiveId" clId="{CD80EFFE-5E99-4045-A128-AE9E7A2403BC}" dt="2020-05-03T12:48:11.062" v="6681" actId="20577"/>
          <ac:spMkLst>
            <pc:docMk/>
            <pc:sldMk cId="2620750700" sldId="258"/>
            <ac:spMk id="39" creationId="{303A7321-967C-425C-AE1B-517D319BCF64}"/>
          </ac:spMkLst>
        </pc:spChg>
        <pc:spChg chg="mod">
          <ac:chgData name="Peter Engelbrecht" userId="482ddc1b22e3ad6e" providerId="LiveId" clId="{CD80EFFE-5E99-4045-A128-AE9E7A2403BC}" dt="2020-05-03T12:43:38.794" v="6549" actId="20577"/>
          <ac:spMkLst>
            <pc:docMk/>
            <pc:sldMk cId="2620750700" sldId="258"/>
            <ac:spMk id="44" creationId="{00000000-0000-0000-0000-000000000000}"/>
          </ac:spMkLst>
        </pc:spChg>
        <pc:spChg chg="add mod">
          <ac:chgData name="Peter Engelbrecht" userId="482ddc1b22e3ad6e" providerId="LiveId" clId="{CD80EFFE-5E99-4045-A128-AE9E7A2403BC}" dt="2020-05-03T12:19:45.984" v="6320" actId="1076"/>
          <ac:spMkLst>
            <pc:docMk/>
            <pc:sldMk cId="2620750700" sldId="258"/>
            <ac:spMk id="45" creationId="{DCC7A80F-FD04-49CA-80E5-6210DB88ECD7}"/>
          </ac:spMkLst>
        </pc:spChg>
        <pc:spChg chg="mod">
          <ac:chgData name="Peter Engelbrecht" userId="482ddc1b22e3ad6e" providerId="LiveId" clId="{CD80EFFE-5E99-4045-A128-AE9E7A2403BC}" dt="2020-05-03T12:49:18.906" v="6693" actId="1035"/>
          <ac:spMkLst>
            <pc:docMk/>
            <pc:sldMk cId="2620750700" sldId="258"/>
            <ac:spMk id="46" creationId="{00000000-0000-0000-0000-000000000000}"/>
          </ac:spMkLst>
        </pc:spChg>
        <pc:spChg chg="mod">
          <ac:chgData name="Peter Engelbrecht" userId="482ddc1b22e3ad6e" providerId="LiveId" clId="{CD80EFFE-5E99-4045-A128-AE9E7A2403BC}" dt="2020-05-03T12:47:34.028" v="6671" actId="20577"/>
          <ac:spMkLst>
            <pc:docMk/>
            <pc:sldMk cId="2620750700" sldId="258"/>
            <ac:spMk id="47" creationId="{00000000-0000-0000-0000-000000000000}"/>
          </ac:spMkLst>
        </pc:spChg>
        <pc:spChg chg="mod">
          <ac:chgData name="Peter Engelbrecht" userId="482ddc1b22e3ad6e" providerId="LiveId" clId="{CD80EFFE-5E99-4045-A128-AE9E7A2403BC}" dt="2020-05-03T12:51:16.095" v="6726" actId="1076"/>
          <ac:spMkLst>
            <pc:docMk/>
            <pc:sldMk cId="2620750700" sldId="258"/>
            <ac:spMk id="48" creationId="{00000000-0000-0000-0000-000000000000}"/>
          </ac:spMkLst>
        </pc:spChg>
        <pc:spChg chg="mod">
          <ac:chgData name="Peter Engelbrecht" userId="482ddc1b22e3ad6e" providerId="LiveId" clId="{CD80EFFE-5E99-4045-A128-AE9E7A2403BC}" dt="2020-05-03T12:45:42.371" v="6596" actId="20577"/>
          <ac:spMkLst>
            <pc:docMk/>
            <pc:sldMk cId="2620750700" sldId="258"/>
            <ac:spMk id="49" creationId="{00000000-0000-0000-0000-000000000000}"/>
          </ac:spMkLst>
        </pc:spChg>
        <pc:spChg chg="del">
          <ac:chgData name="Peter Engelbrecht" userId="482ddc1b22e3ad6e" providerId="LiveId" clId="{CD80EFFE-5E99-4045-A128-AE9E7A2403BC}" dt="2020-05-03T11:07:06.390" v="616" actId="478"/>
          <ac:spMkLst>
            <pc:docMk/>
            <pc:sldMk cId="2620750700" sldId="258"/>
            <ac:spMk id="50" creationId="{00000000-0000-0000-0000-000000000000}"/>
          </ac:spMkLst>
        </pc:spChg>
        <pc:spChg chg="del">
          <ac:chgData name="Peter Engelbrecht" userId="482ddc1b22e3ad6e" providerId="LiveId" clId="{CD80EFFE-5E99-4045-A128-AE9E7A2403BC}" dt="2020-05-03T10:53:01.705" v="31" actId="478"/>
          <ac:spMkLst>
            <pc:docMk/>
            <pc:sldMk cId="2620750700" sldId="258"/>
            <ac:spMk id="53" creationId="{00000000-0000-0000-0000-000000000000}"/>
          </ac:spMkLst>
        </pc:spChg>
        <pc:spChg chg="mod">
          <ac:chgData name="Peter Engelbrecht" userId="482ddc1b22e3ad6e" providerId="LiveId" clId="{CD80EFFE-5E99-4045-A128-AE9E7A2403BC}" dt="2020-05-03T12:46:57.054" v="6658" actId="20577"/>
          <ac:spMkLst>
            <pc:docMk/>
            <pc:sldMk cId="2620750700" sldId="258"/>
            <ac:spMk id="54" creationId="{00000000-0000-0000-0000-000000000000}"/>
          </ac:spMkLst>
        </pc:spChg>
        <pc:spChg chg="add mod">
          <ac:chgData name="Peter Engelbrecht" userId="482ddc1b22e3ad6e" providerId="LiveId" clId="{CD80EFFE-5E99-4045-A128-AE9E7A2403BC}" dt="2020-05-03T12:20:20.365" v="6376" actId="20577"/>
          <ac:spMkLst>
            <pc:docMk/>
            <pc:sldMk cId="2620750700" sldId="258"/>
            <ac:spMk id="55" creationId="{38F78002-629E-48A2-9D20-B01AF5B43896}"/>
          </ac:spMkLst>
        </pc:spChg>
        <pc:spChg chg="add del mod">
          <ac:chgData name="Peter Engelbrecht" userId="482ddc1b22e3ad6e" providerId="LiveId" clId="{CD80EFFE-5E99-4045-A128-AE9E7A2403BC}" dt="2020-05-03T12:38:55.966" v="6523"/>
          <ac:spMkLst>
            <pc:docMk/>
            <pc:sldMk cId="2620750700" sldId="258"/>
            <ac:spMk id="57" creationId="{978AEE6E-A9B7-4D73-8A75-22C576ED4F18}"/>
          </ac:spMkLst>
        </pc:spChg>
        <pc:spChg chg="del">
          <ac:chgData name="Peter Engelbrecht" userId="482ddc1b22e3ad6e" providerId="LiveId" clId="{CD80EFFE-5E99-4045-A128-AE9E7A2403BC}" dt="2020-05-03T10:52:59.143" v="30" actId="478"/>
          <ac:spMkLst>
            <pc:docMk/>
            <pc:sldMk cId="2620750700" sldId="258"/>
            <ac:spMk id="58" creationId="{00000000-0000-0000-0000-000000000000}"/>
          </ac:spMkLst>
        </pc:spChg>
        <pc:spChg chg="del">
          <ac:chgData name="Peter Engelbrecht" userId="482ddc1b22e3ad6e" providerId="LiveId" clId="{CD80EFFE-5E99-4045-A128-AE9E7A2403BC}" dt="2020-05-03T11:06:01.599" v="602" actId="478"/>
          <ac:spMkLst>
            <pc:docMk/>
            <pc:sldMk cId="2620750700" sldId="258"/>
            <ac:spMk id="60" creationId="{00000000-0000-0000-0000-000000000000}"/>
          </ac:spMkLst>
        </pc:spChg>
        <pc:spChg chg="add mod">
          <ac:chgData name="Peter Engelbrecht" userId="482ddc1b22e3ad6e" providerId="LiveId" clId="{CD80EFFE-5E99-4045-A128-AE9E7A2403BC}" dt="2020-05-03T12:51:58.371" v="6731"/>
          <ac:spMkLst>
            <pc:docMk/>
            <pc:sldMk cId="2620750700" sldId="258"/>
            <ac:spMk id="62" creationId="{3418A0C0-342B-42E7-AB30-25370E1A0DFC}"/>
          </ac:spMkLst>
        </pc:spChg>
        <pc:graphicFrameChg chg="add del mod modGraphic">
          <ac:chgData name="Peter Engelbrecht" userId="482ddc1b22e3ad6e" providerId="LiveId" clId="{CD80EFFE-5E99-4045-A128-AE9E7A2403BC}" dt="2020-05-03T12:13:14.517" v="6078" actId="478"/>
          <ac:graphicFrameMkLst>
            <pc:docMk/>
            <pc:sldMk cId="2620750700" sldId="258"/>
            <ac:graphicFrameMk id="11" creationId="{8E1B9859-F867-4D28-9371-44793567FC78}"/>
          </ac:graphicFrameMkLst>
        </pc:graphicFrameChg>
        <pc:graphicFrameChg chg="del">
          <ac:chgData name="Peter Engelbrecht" userId="482ddc1b22e3ad6e" providerId="LiveId" clId="{CD80EFFE-5E99-4045-A128-AE9E7A2403BC}" dt="2020-05-03T11:05:57.856" v="601" actId="478"/>
          <ac:graphicFrameMkLst>
            <pc:docMk/>
            <pc:sldMk cId="2620750700" sldId="258"/>
            <ac:graphicFrameMk id="61" creationId="{00000000-0000-0000-0000-000000000000}"/>
          </ac:graphicFrameMkLst>
        </pc:graphicFrameChg>
        <pc:picChg chg="mod modCrop">
          <ac:chgData name="Peter Engelbrecht" userId="482ddc1b22e3ad6e" providerId="LiveId" clId="{CD80EFFE-5E99-4045-A128-AE9E7A2403BC}" dt="2020-05-03T12:42:07.010" v="6539" actId="14100"/>
          <ac:picMkLst>
            <pc:docMk/>
            <pc:sldMk cId="2620750700" sldId="258"/>
            <ac:picMk id="3" creationId="{00000000-0000-0000-0000-000000000000}"/>
          </ac:picMkLst>
        </pc:picChg>
        <pc:picChg chg="add mod">
          <ac:chgData name="Peter Engelbrecht" userId="482ddc1b22e3ad6e" providerId="LiveId" clId="{CD80EFFE-5E99-4045-A128-AE9E7A2403BC}" dt="2020-05-03T12:46:41.197" v="6640" actId="1036"/>
          <ac:picMkLst>
            <pc:docMk/>
            <pc:sldMk cId="2620750700" sldId="258"/>
            <ac:picMk id="10" creationId="{88940556-DC0C-4D98-AB7E-F88A36DCA8B5}"/>
          </ac:picMkLst>
        </pc:picChg>
        <pc:picChg chg="add mod">
          <ac:chgData name="Peter Engelbrecht" userId="482ddc1b22e3ad6e" providerId="LiveId" clId="{CD80EFFE-5E99-4045-A128-AE9E7A2403BC}" dt="2020-05-03T12:19:51.017" v="6323" actId="1076"/>
          <ac:picMkLst>
            <pc:docMk/>
            <pc:sldMk cId="2620750700" sldId="258"/>
            <ac:picMk id="12" creationId="{4797104D-CD73-4595-8883-15FA8ABBEE72}"/>
          </ac:picMkLst>
        </pc:picChg>
        <pc:picChg chg="add mod">
          <ac:chgData name="Peter Engelbrecht" userId="482ddc1b22e3ad6e" providerId="LiveId" clId="{CD80EFFE-5E99-4045-A128-AE9E7A2403BC}" dt="2020-05-03T12:20:24.386" v="6396" actId="1035"/>
          <ac:picMkLst>
            <pc:docMk/>
            <pc:sldMk cId="2620750700" sldId="258"/>
            <ac:picMk id="14" creationId="{AF66EF4A-6FC7-4099-AA98-950CBCAEE1CA}"/>
          </ac:picMkLst>
        </pc:picChg>
        <pc:picChg chg="add mod">
          <ac:chgData name="Peter Engelbrecht" userId="482ddc1b22e3ad6e" providerId="LiveId" clId="{CD80EFFE-5E99-4045-A128-AE9E7A2403BC}" dt="2020-05-03T12:46:08.389" v="6616" actId="1036"/>
          <ac:picMkLst>
            <pc:docMk/>
            <pc:sldMk cId="2620750700" sldId="258"/>
            <ac:picMk id="35" creationId="{15B09E6D-DE16-4D3D-AF8C-FF659C1C13F0}"/>
          </ac:picMkLst>
        </pc:picChg>
        <pc:picChg chg="add mod">
          <ac:chgData name="Peter Engelbrecht" userId="482ddc1b22e3ad6e" providerId="LiveId" clId="{CD80EFFE-5E99-4045-A128-AE9E7A2403BC}" dt="2020-05-03T12:14:16.585" v="6162" actId="1036"/>
          <ac:picMkLst>
            <pc:docMk/>
            <pc:sldMk cId="2620750700" sldId="258"/>
            <ac:picMk id="37" creationId="{99F806B4-081E-466A-A66F-1CB1221B6858}"/>
          </ac:picMkLst>
        </pc:picChg>
        <pc:picChg chg="del">
          <ac:chgData name="Peter Engelbrecht" userId="482ddc1b22e3ad6e" providerId="LiveId" clId="{CD80EFFE-5E99-4045-A128-AE9E7A2403BC}" dt="2020-05-03T11:07:03.811" v="615" actId="478"/>
          <ac:picMkLst>
            <pc:docMk/>
            <pc:sldMk cId="2620750700" sldId="258"/>
            <ac:picMk id="51" creationId="{00000000-0000-0000-0000-000000000000}"/>
          </ac:picMkLst>
        </pc:picChg>
        <pc:picChg chg="del">
          <ac:chgData name="Peter Engelbrecht" userId="482ddc1b22e3ad6e" providerId="LiveId" clId="{CD80EFFE-5E99-4045-A128-AE9E7A2403BC}" dt="2020-05-03T10:52:53.667" v="28" actId="478"/>
          <ac:picMkLst>
            <pc:docMk/>
            <pc:sldMk cId="2620750700" sldId="258"/>
            <ac:picMk id="52" creationId="{00000000-0000-0000-0000-000000000000}"/>
          </ac:picMkLst>
        </pc:picChg>
        <pc:picChg chg="del mod">
          <ac:chgData name="Peter Engelbrecht" userId="482ddc1b22e3ad6e" providerId="LiveId" clId="{CD80EFFE-5E99-4045-A128-AE9E7A2403BC}" dt="2020-05-03T10:54:43.188" v="73" actId="478"/>
          <ac:picMkLst>
            <pc:docMk/>
            <pc:sldMk cId="2620750700" sldId="258"/>
            <ac:picMk id="56" creationId="{00000000-0000-0000-0000-000000000000}"/>
          </ac:picMkLst>
        </pc:picChg>
        <pc:picChg chg="del">
          <ac:chgData name="Peter Engelbrecht" userId="482ddc1b22e3ad6e" providerId="LiveId" clId="{CD80EFFE-5E99-4045-A128-AE9E7A2403BC}" dt="2020-05-03T10:52:55.338" v="29" actId="478"/>
          <ac:picMkLst>
            <pc:docMk/>
            <pc:sldMk cId="2620750700" sldId="258"/>
            <ac:picMk id="59"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410949" y="1952478"/>
            <a:ext cx="17713971" cy="4418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US" altLang="en-US" sz="4800" b="1" dirty="0">
                <a:solidFill>
                  <a:srgbClr val="002060"/>
                </a:solidFill>
                <a:latin typeface="Calibri" charset="0"/>
                <a:ea typeface="Calibri" charset="0"/>
                <a:cs typeface="Calibri" charset="0"/>
              </a:rPr>
              <a:t>The Ford 1.0l Ecoboost Investigations: </a:t>
            </a:r>
          </a:p>
          <a:p>
            <a:pPr>
              <a:lnSpc>
                <a:spcPct val="110000"/>
              </a:lnSpc>
              <a:spcBef>
                <a:spcPct val="0"/>
              </a:spcBef>
              <a:buNone/>
            </a:pPr>
            <a:r>
              <a:rPr lang="en-US" altLang="en-US" sz="4400" b="1" dirty="0">
                <a:solidFill>
                  <a:srgbClr val="002060"/>
                </a:solidFill>
                <a:latin typeface="Calibri" charset="0"/>
                <a:ea typeface="Calibri" charset="0"/>
                <a:cs typeface="Calibri" charset="0"/>
              </a:rPr>
              <a:t>A Cyclic Combustion Analysis to Better Aid Component Design &amp;</a:t>
            </a:r>
          </a:p>
          <a:p>
            <a:pPr>
              <a:lnSpc>
                <a:spcPct val="110000"/>
              </a:lnSpc>
              <a:spcBef>
                <a:spcPct val="0"/>
              </a:spcBef>
              <a:buNone/>
            </a:pPr>
            <a:r>
              <a:rPr lang="en-US" altLang="en-US" sz="4400" b="1" dirty="0">
                <a:solidFill>
                  <a:srgbClr val="002060"/>
                </a:solidFill>
                <a:latin typeface="Calibri" charset="0"/>
                <a:ea typeface="Calibri" charset="0"/>
                <a:cs typeface="Calibri" charset="0"/>
              </a:rPr>
              <a:t>The Development of a low NVH Hybrid Variant based on Crankshaft Design</a:t>
            </a:r>
          </a:p>
          <a:p>
            <a:pPr>
              <a:lnSpc>
                <a:spcPct val="110000"/>
              </a:lnSpc>
              <a:spcBef>
                <a:spcPct val="0"/>
              </a:spcBef>
              <a:buNone/>
            </a:pPr>
            <a:r>
              <a:rPr lang="en-GB" altLang="en-US" sz="3600" b="1" dirty="0">
                <a:solidFill>
                  <a:srgbClr val="002060"/>
                </a:solidFill>
                <a:latin typeface="Calibri" charset="0"/>
                <a:ea typeface="Calibri" charset="0"/>
                <a:cs typeface="Calibri" charset="0"/>
              </a:rPr>
              <a:t>Carl P. Engelbrecht</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Malcolm McDonald</a:t>
            </a:r>
          </a:p>
          <a:p>
            <a:pPr eaLnBrk="1" hangingPunct="1">
              <a:lnSpc>
                <a:spcPct val="110000"/>
              </a:lnSpc>
              <a:spcBef>
                <a:spcPct val="0"/>
              </a:spcBef>
              <a:buFontTx/>
              <a:buNone/>
            </a:pP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200" dirty="0">
                <a:solidFill>
                  <a:srgbClr val="002060"/>
                </a:solidFill>
                <a:latin typeface="Calibri" charset="0"/>
                <a:ea typeface="Calibri" charset="0"/>
                <a:cs typeface="Calibri" charset="0"/>
              </a:rPr>
              <a:t>BEng (Hons) Motorsport Engineering</a:t>
            </a:r>
            <a:endParaRPr lang="en-US" altLang="zh-CN" sz="32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37150" y="6487725"/>
            <a:ext cx="6650552"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u="sng" dirty="0">
                <a:solidFill>
                  <a:srgbClr val="0F5E46"/>
                </a:solidFill>
                <a:latin typeface="Arial" panose="020B0604020202020204" pitchFamily="34" charset="0"/>
                <a:cs typeface="Arial" panose="020B0604020202020204" pitchFamily="34" charset="0"/>
              </a:rPr>
              <a:t>Introduction</a:t>
            </a:r>
          </a:p>
          <a:p>
            <a:pPr>
              <a:spcBef>
                <a:spcPct val="50000"/>
              </a:spcBef>
            </a:pPr>
            <a:r>
              <a:rPr lang="en-GB" sz="2800" dirty="0"/>
              <a:t>The </a:t>
            </a:r>
            <a:r>
              <a:rPr lang="en-GB" sz="2800" b="1" dirty="0"/>
              <a:t>Ford 1.0l Ecoboost </a:t>
            </a:r>
            <a:r>
              <a:rPr lang="en-GB" sz="2800" dirty="0"/>
              <a:t>has proven to be an exceptional IC engine amid stringent WLTP requirements. Stemming from the power unit two areas of interest were investigated, the first of which looked at the combustion characteristics using computational methods. While the second is in the current interest of the global move towards a zero-emissions future [1], developing a series </a:t>
            </a:r>
            <a:r>
              <a:rPr lang="en-GB" sz="2800" b="1" dirty="0"/>
              <a:t>hybrid</a:t>
            </a:r>
            <a:r>
              <a:rPr lang="en-GB" sz="2800" dirty="0"/>
              <a:t> variant of the original platform. </a:t>
            </a:r>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pic>
        <p:nvPicPr>
          <p:cNvPr id="3" name="Picture 2"/>
          <p:cNvPicPr>
            <a:picLocks noChangeAspect="1"/>
          </p:cNvPicPr>
          <p:nvPr/>
        </p:nvPicPr>
        <p:blipFill rotWithShape="1">
          <a:blip r:embed="rId4"/>
          <a:srcRect l="10963" t="1" r="36887" b="-7574"/>
          <a:stretch/>
        </p:blipFill>
        <p:spPr>
          <a:xfrm>
            <a:off x="348597" y="2115225"/>
            <a:ext cx="3065598" cy="3933333"/>
          </a:xfrm>
          <a:prstGeom prst="rect">
            <a:avLst/>
          </a:prstGeom>
        </p:spPr>
      </p:pic>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110" y="29119301"/>
            <a:ext cx="1967734" cy="9838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94237" y="12530127"/>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u="sng" dirty="0">
                <a:solidFill>
                  <a:srgbClr val="0F5E46"/>
                </a:solidFill>
                <a:latin typeface="Arial" panose="020B0604020202020204" pitchFamily="34" charset="0"/>
                <a:cs typeface="Arial" panose="020B0604020202020204" pitchFamily="34" charset="0"/>
              </a:rPr>
              <a:t>Project Aims</a:t>
            </a:r>
          </a:p>
          <a:p>
            <a:pPr>
              <a:spcBef>
                <a:spcPct val="50000"/>
              </a:spcBef>
            </a:pPr>
            <a:r>
              <a:rPr lang="en-GB" sz="2800" dirty="0"/>
              <a:t>To achieve both targets the project aims were as follows,</a:t>
            </a:r>
          </a:p>
          <a:p>
            <a:pPr marL="457200" indent="-457200">
              <a:spcBef>
                <a:spcPct val="50000"/>
              </a:spcBef>
              <a:buFont typeface="Wingdings" panose="05000000000000000000" pitchFamily="2" charset="2"/>
              <a:buChar char="v"/>
            </a:pPr>
            <a:r>
              <a:rPr lang="en-GB" sz="2800" dirty="0"/>
              <a:t>Identify faster cycles from cyclic variations within combustion to better inform component loading cases.</a:t>
            </a:r>
            <a:endParaRPr lang="en-GB" altLang="en-US" sz="2800" dirty="0"/>
          </a:p>
          <a:p>
            <a:pPr marL="457200" indent="-457200">
              <a:spcBef>
                <a:spcPct val="50000"/>
              </a:spcBef>
              <a:buFont typeface="Wingdings" panose="05000000000000000000" pitchFamily="2" charset="2"/>
              <a:buChar char="v"/>
            </a:pPr>
            <a:r>
              <a:rPr lang="en-GB" sz="2800" dirty="0"/>
              <a:t>Produce a variant of the original platform suitable for use within a series hybrid with the being focus on low noise, vibration and harshness (NVH) qualities.</a:t>
            </a:r>
            <a:endParaRPr lang="en-GB" altLang="en-US" sz="2800" dirty="0"/>
          </a:p>
          <a:p>
            <a:pPr>
              <a:spcBef>
                <a:spcPct val="50000"/>
              </a:spcBef>
            </a:pPr>
            <a:endParaRPr lang="en-US" altLang="en-US" sz="2800" dirty="0"/>
          </a:p>
        </p:txBody>
      </p:sp>
      <p:sp>
        <p:nvSpPr>
          <p:cNvPr id="46" name="Text Box 6"/>
          <p:cNvSpPr txBox="1">
            <a:spLocks noChangeArrowheads="1"/>
          </p:cNvSpPr>
          <p:nvPr/>
        </p:nvSpPr>
        <p:spPr bwMode="auto">
          <a:xfrm>
            <a:off x="251357" y="18722462"/>
            <a:ext cx="6554458" cy="10352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u="sng" dirty="0">
                <a:solidFill>
                  <a:srgbClr val="0F5E46"/>
                </a:solidFill>
                <a:latin typeface="Arial" panose="020B0604020202020204" pitchFamily="34" charset="0"/>
                <a:cs typeface="Arial" panose="020B0604020202020204" pitchFamily="34" charset="0"/>
              </a:rPr>
              <a:t>Methodology</a:t>
            </a:r>
          </a:p>
          <a:p>
            <a:pPr>
              <a:spcBef>
                <a:spcPct val="50000"/>
              </a:spcBef>
            </a:pPr>
            <a:r>
              <a:rPr lang="en-GB" sz="2800" dirty="0"/>
              <a:t>To analyse cyclic combustion a script is written within </a:t>
            </a:r>
            <a:r>
              <a:rPr lang="en-GB" sz="2800" b="1" dirty="0"/>
              <a:t>MATLAB</a:t>
            </a:r>
            <a:r>
              <a:rPr lang="en-GB" sz="2800" dirty="0"/>
              <a:t> using various principles. Both a peak pressure and burn angle approach are utilised to identify the cyclic occurrences. </a:t>
            </a:r>
          </a:p>
          <a:p>
            <a:r>
              <a:rPr lang="en-GB" sz="2800" dirty="0"/>
              <a:t>The crankshaft is complex component encompassing many factors proved challenging to design. The development thereof spanned many different stages. Once it was decided the power requirements for a Vmax of 120km/h could be satisfied with an inline twin configuration, work was done on under-balancing the unit within </a:t>
            </a:r>
            <a:r>
              <a:rPr lang="en-GB" sz="2800" b="1" dirty="0" err="1"/>
              <a:t>Solidworks</a:t>
            </a:r>
            <a:r>
              <a:rPr lang="en-GB" sz="2800" b="1" dirty="0"/>
              <a:t> Motion Analysis</a:t>
            </a:r>
            <a:r>
              <a:rPr lang="en-GB" sz="2800" dirty="0"/>
              <a:t>. This approach simplified the assembly and avoided balancing shafts. Testing using a finite element method within </a:t>
            </a:r>
            <a:r>
              <a:rPr lang="en-GB" sz="2800" b="1" dirty="0"/>
              <a:t>Genesis Design Studio</a:t>
            </a:r>
            <a:r>
              <a:rPr lang="en-GB" sz="2800" dirty="0"/>
              <a:t> compared stresses and</a:t>
            </a:r>
          </a:p>
        </p:txBody>
      </p:sp>
      <p:sp>
        <p:nvSpPr>
          <p:cNvPr id="47" name="Text Box 6"/>
          <p:cNvSpPr txBox="1">
            <a:spLocks noChangeArrowheads="1"/>
          </p:cNvSpPr>
          <p:nvPr/>
        </p:nvSpPr>
        <p:spPr bwMode="auto">
          <a:xfrm>
            <a:off x="7213737" y="17062315"/>
            <a:ext cx="7030756"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u="sng" dirty="0">
                <a:solidFill>
                  <a:srgbClr val="0F5E46"/>
                </a:solidFill>
                <a:latin typeface="Arial" panose="020B0604020202020204" pitchFamily="34" charset="0"/>
                <a:cs typeface="Arial" panose="020B0604020202020204" pitchFamily="34" charset="0"/>
              </a:rPr>
              <a:t>Results</a:t>
            </a:r>
          </a:p>
          <a:p>
            <a:pPr>
              <a:spcBef>
                <a:spcPct val="50000"/>
              </a:spcBef>
            </a:pPr>
            <a:r>
              <a:rPr lang="en-GB" sz="2800" dirty="0"/>
              <a:t>The peak pressure method proved best to identify the faster burning cycles, as both pressure and crank angle location (see graph below) are clearly identified. A clear trend is seen, slower cycles produce low peak pressures and vice versa. The Burn angle analysis method suffered from raw data errors when using a manual start and end of combustion identification method.</a:t>
            </a:r>
            <a:endParaRPr lang="en-US" altLang="en-US" sz="2800" dirty="0"/>
          </a:p>
        </p:txBody>
      </p:sp>
      <p:sp>
        <p:nvSpPr>
          <p:cNvPr id="48" name="Text Box 6"/>
          <p:cNvSpPr txBox="1">
            <a:spLocks noChangeArrowheads="1"/>
          </p:cNvSpPr>
          <p:nvPr/>
        </p:nvSpPr>
        <p:spPr bwMode="auto">
          <a:xfrm>
            <a:off x="14546375" y="21000875"/>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u="sng" dirty="0">
                <a:solidFill>
                  <a:srgbClr val="0F5E46"/>
                </a:solidFill>
                <a:latin typeface="Arial" panose="020B0604020202020204" pitchFamily="34" charset="0"/>
                <a:cs typeface="Arial" panose="020B0604020202020204" pitchFamily="34" charset="0"/>
              </a:rPr>
              <a:t>Conclusion</a:t>
            </a:r>
          </a:p>
          <a:p>
            <a:pPr>
              <a:spcBef>
                <a:spcPct val="50000"/>
              </a:spcBef>
            </a:pPr>
            <a:r>
              <a:rPr lang="en-US" sz="2800" dirty="0"/>
              <a:t>To conclude, more informed component loading conditions can be gained from the cyclic analysis, while a preferred method was also identified.</a:t>
            </a:r>
          </a:p>
          <a:p>
            <a:pPr>
              <a:spcBef>
                <a:spcPct val="50000"/>
              </a:spcBef>
            </a:pPr>
            <a:r>
              <a:rPr lang="en-US" altLang="en-US" sz="2800" dirty="0"/>
              <a:t>A crankshaft with proposed low NVH qualities suitable for use within a series hybrid was successfully designed. Development methods were proven accurate and a firm foundation for future testing.</a:t>
            </a:r>
          </a:p>
          <a:p>
            <a:pPr>
              <a:spcBef>
                <a:spcPct val="50000"/>
              </a:spcBef>
            </a:pPr>
            <a:endParaRPr lang="en-US" altLang="en-US" sz="2800" dirty="0"/>
          </a:p>
        </p:txBody>
      </p:sp>
      <p:sp>
        <p:nvSpPr>
          <p:cNvPr id="49" name="Text Box 6"/>
          <p:cNvSpPr txBox="1">
            <a:spLocks noChangeArrowheads="1"/>
          </p:cNvSpPr>
          <p:nvPr/>
        </p:nvSpPr>
        <p:spPr bwMode="auto">
          <a:xfrm>
            <a:off x="7269838" y="6931489"/>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displacements of the new design to the predecessor. Resonance within the assembly was of a concern with the addition of the hybrid generator rotor, therefore a modal analysis study was conducted. The aim for </a:t>
            </a:r>
            <a:r>
              <a:rPr lang="en-GB" sz="2800" b="1" dirty="0"/>
              <a:t>low NVH </a:t>
            </a:r>
            <a:r>
              <a:rPr lang="en-GB" sz="2800" dirty="0"/>
              <a:t>properties stipulated the specification of a torsional vibration damper which was ‘tuned’ using a similar modal analysis method, both within the Genesis software.</a:t>
            </a:r>
          </a:p>
        </p:txBody>
      </p:sp>
      <p:sp>
        <p:nvSpPr>
          <p:cNvPr id="54" name="Text Box 16"/>
          <p:cNvSpPr txBox="1">
            <a:spLocks noChangeArrowheads="1"/>
          </p:cNvSpPr>
          <p:nvPr/>
        </p:nvSpPr>
        <p:spPr bwMode="auto">
          <a:xfrm>
            <a:off x="7641142" y="15660441"/>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A Brief look at the balancing assembly within </a:t>
            </a:r>
            <a:r>
              <a:rPr lang="en-AU" altLang="en-US" sz="2000" i="1" dirty="0" err="1">
                <a:latin typeface="Times New Roman" charset="0"/>
              </a:rPr>
              <a:t>Solidworks</a:t>
            </a:r>
            <a:r>
              <a:rPr lang="en-AU" altLang="en-US" sz="2000" i="1" dirty="0">
                <a:latin typeface="Times New Roman" charset="0"/>
              </a:rPr>
              <a:t> Motion Analysis, the results of bearing reaction forces (x &amp; y) can be seen on the left.</a:t>
            </a:r>
          </a:p>
        </p:txBody>
      </p:sp>
      <p:pic>
        <p:nvPicPr>
          <p:cNvPr id="10" name="Picture 9">
            <a:extLst>
              <a:ext uri="{FF2B5EF4-FFF2-40B4-BE49-F238E27FC236}">
                <a16:creationId xmlns:a16="http://schemas.microsoft.com/office/drawing/2014/main" id="{88940556-DC0C-4D98-AB7E-F88A36DCA8B5}"/>
              </a:ext>
            </a:extLst>
          </p:cNvPr>
          <p:cNvPicPr>
            <a:picLocks noChangeAspect="1"/>
          </p:cNvPicPr>
          <p:nvPr/>
        </p:nvPicPr>
        <p:blipFill>
          <a:blip r:embed="rId6"/>
          <a:stretch>
            <a:fillRect/>
          </a:stretch>
        </p:blipFill>
        <p:spPr>
          <a:xfrm>
            <a:off x="6664444" y="22694337"/>
            <a:ext cx="7914817" cy="4453648"/>
          </a:xfrm>
          <a:prstGeom prst="rect">
            <a:avLst/>
          </a:prstGeom>
        </p:spPr>
      </p:pic>
      <p:pic>
        <p:nvPicPr>
          <p:cNvPr id="35" name="Picture 34">
            <a:extLst>
              <a:ext uri="{FF2B5EF4-FFF2-40B4-BE49-F238E27FC236}">
                <a16:creationId xmlns:a16="http://schemas.microsoft.com/office/drawing/2014/main" id="{15B09E6D-DE16-4D3D-AF8C-FF659C1C13F0}"/>
              </a:ext>
            </a:extLst>
          </p:cNvPr>
          <p:cNvPicPr/>
          <p:nvPr/>
        </p:nvPicPr>
        <p:blipFill rotWithShape="1">
          <a:blip r:embed="rId7"/>
          <a:srcRect l="513" b="1804"/>
          <a:stretch/>
        </p:blipFill>
        <p:spPr bwMode="auto">
          <a:xfrm>
            <a:off x="6887702" y="12304046"/>
            <a:ext cx="7412892" cy="3239088"/>
          </a:xfrm>
          <a:prstGeom prst="rect">
            <a:avLst/>
          </a:prstGeom>
          <a:ln>
            <a:noFill/>
          </a:ln>
          <a:extLst>
            <a:ext uri="{53640926-AAD7-44D8-BBD7-CCE9431645EC}">
              <a14:shadowObscured xmlns:a14="http://schemas.microsoft.com/office/drawing/2010/main"/>
            </a:ext>
          </a:extLst>
        </p:spPr>
      </p:pic>
      <p:pic>
        <p:nvPicPr>
          <p:cNvPr id="37" name="Picture 36" descr="A picture containing sitting, hat&#10;&#10;Description automatically generated">
            <a:extLst>
              <a:ext uri="{FF2B5EF4-FFF2-40B4-BE49-F238E27FC236}">
                <a16:creationId xmlns:a16="http://schemas.microsoft.com/office/drawing/2014/main" id="{99F806B4-081E-466A-A66F-1CB1221B6858}"/>
              </a:ext>
            </a:extLst>
          </p:cNvPr>
          <p:cNvPicPr/>
          <p:nvPr/>
        </p:nvPicPr>
        <p:blipFill>
          <a:blip r:embed="rId8" cstate="print">
            <a:extLst>
              <a:ext uri="{28A0092B-C50C-407E-A947-70E740481C1C}">
                <a14:useLocalDpi xmlns:a14="http://schemas.microsoft.com/office/drawing/2010/main" val="0"/>
              </a:ext>
            </a:extLst>
          </a:blip>
          <a:stretch>
            <a:fillRect/>
          </a:stretch>
        </p:blipFill>
        <p:spPr>
          <a:xfrm>
            <a:off x="14439631" y="10713944"/>
            <a:ext cx="6628577" cy="4619561"/>
          </a:xfrm>
          <a:prstGeom prst="rect">
            <a:avLst/>
          </a:prstGeom>
        </p:spPr>
      </p:pic>
      <p:sp>
        <p:nvSpPr>
          <p:cNvPr id="38" name="Text Box 16">
            <a:extLst>
              <a:ext uri="{FF2B5EF4-FFF2-40B4-BE49-F238E27FC236}">
                <a16:creationId xmlns:a16="http://schemas.microsoft.com/office/drawing/2014/main" id="{47D61A02-F5DF-401A-88E2-1BD3A10D571F}"/>
              </a:ext>
            </a:extLst>
          </p:cNvPr>
          <p:cNvSpPr txBox="1">
            <a:spLocks noChangeArrowheads="1"/>
          </p:cNvSpPr>
          <p:nvPr/>
        </p:nvSpPr>
        <p:spPr bwMode="auto">
          <a:xfrm>
            <a:off x="7386604" y="27181973"/>
            <a:ext cx="6415087"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Result of peak pressure cyclic analysis, a clear trend in higher cylinder pressures from faster cycles are identified.</a:t>
            </a:r>
          </a:p>
        </p:txBody>
      </p:sp>
      <p:sp>
        <p:nvSpPr>
          <p:cNvPr id="39" name="Text Box 6">
            <a:extLst>
              <a:ext uri="{FF2B5EF4-FFF2-40B4-BE49-F238E27FC236}">
                <a16:creationId xmlns:a16="http://schemas.microsoft.com/office/drawing/2014/main" id="{303A7321-967C-425C-AE1B-517D319BCF64}"/>
              </a:ext>
            </a:extLst>
          </p:cNvPr>
          <p:cNvSpPr txBox="1">
            <a:spLocks noChangeArrowheads="1"/>
          </p:cNvSpPr>
          <p:nvPr/>
        </p:nvSpPr>
        <p:spPr bwMode="auto">
          <a:xfrm>
            <a:off x="14094164" y="6923640"/>
            <a:ext cx="7030756"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FEA results bar meshing irregularities were acceptable. While the limited operation range (max 4000rpm) meant the first and second order combustion frequency would not resonate with the crankshaft. A TV damper was successfully specified to the torsional frequencies present in the assembly.</a:t>
            </a:r>
            <a:endParaRPr lang="en-US" altLang="en-US" sz="2800" dirty="0"/>
          </a:p>
        </p:txBody>
      </p:sp>
      <p:pic>
        <p:nvPicPr>
          <p:cNvPr id="12" name="Picture 11">
            <a:extLst>
              <a:ext uri="{FF2B5EF4-FFF2-40B4-BE49-F238E27FC236}">
                <a16:creationId xmlns:a16="http://schemas.microsoft.com/office/drawing/2014/main" id="{4797104D-CD73-4595-8883-15FA8ABBEE72}"/>
              </a:ext>
            </a:extLst>
          </p:cNvPr>
          <p:cNvPicPr>
            <a:picLocks noChangeAspect="1"/>
          </p:cNvPicPr>
          <p:nvPr/>
        </p:nvPicPr>
        <p:blipFill>
          <a:blip r:embed="rId9"/>
          <a:stretch>
            <a:fillRect/>
          </a:stretch>
        </p:blipFill>
        <p:spPr>
          <a:xfrm>
            <a:off x="14439631" y="15863561"/>
            <a:ext cx="6628577" cy="4634283"/>
          </a:xfrm>
          <a:prstGeom prst="rect">
            <a:avLst/>
          </a:prstGeom>
        </p:spPr>
      </p:pic>
      <p:pic>
        <p:nvPicPr>
          <p:cNvPr id="14" name="Picture 13">
            <a:extLst>
              <a:ext uri="{FF2B5EF4-FFF2-40B4-BE49-F238E27FC236}">
                <a16:creationId xmlns:a16="http://schemas.microsoft.com/office/drawing/2014/main" id="{AF66EF4A-6FC7-4099-AA98-950CBCAEE1CA}"/>
              </a:ext>
            </a:extLst>
          </p:cNvPr>
          <p:cNvPicPr>
            <a:picLocks noChangeAspect="1"/>
          </p:cNvPicPr>
          <p:nvPr/>
        </p:nvPicPr>
        <p:blipFill>
          <a:blip r:embed="rId10"/>
          <a:stretch>
            <a:fillRect/>
          </a:stretch>
        </p:blipFill>
        <p:spPr>
          <a:xfrm>
            <a:off x="14903988" y="17364466"/>
            <a:ext cx="823031" cy="2452377"/>
          </a:xfrm>
          <a:prstGeom prst="rect">
            <a:avLst/>
          </a:prstGeom>
        </p:spPr>
      </p:pic>
      <p:sp>
        <p:nvSpPr>
          <p:cNvPr id="45" name="Text Box 16">
            <a:extLst>
              <a:ext uri="{FF2B5EF4-FFF2-40B4-BE49-F238E27FC236}">
                <a16:creationId xmlns:a16="http://schemas.microsoft.com/office/drawing/2014/main" id="{DCC7A80F-FD04-49CA-80E5-6210DB88ECD7}"/>
              </a:ext>
            </a:extLst>
          </p:cNvPr>
          <p:cNvSpPr txBox="1">
            <a:spLocks noChangeArrowheads="1"/>
          </p:cNvSpPr>
          <p:nvPr/>
        </p:nvSpPr>
        <p:spPr bwMode="auto">
          <a:xfrm>
            <a:off x="14934519" y="15223510"/>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First bending mode.</a:t>
            </a:r>
          </a:p>
        </p:txBody>
      </p:sp>
      <p:sp>
        <p:nvSpPr>
          <p:cNvPr id="55" name="Text Box 16">
            <a:extLst>
              <a:ext uri="{FF2B5EF4-FFF2-40B4-BE49-F238E27FC236}">
                <a16:creationId xmlns:a16="http://schemas.microsoft.com/office/drawing/2014/main" id="{38F78002-629E-48A2-9D20-B01AF5B43896}"/>
              </a:ext>
            </a:extLst>
          </p:cNvPr>
          <p:cNvSpPr txBox="1">
            <a:spLocks noChangeArrowheads="1"/>
          </p:cNvSpPr>
          <p:nvPr/>
        </p:nvSpPr>
        <p:spPr bwMode="auto">
          <a:xfrm>
            <a:off x="14967405" y="20458693"/>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Torsional damper tuning using modal analysis.</a:t>
            </a:r>
          </a:p>
        </p:txBody>
      </p:sp>
      <p:sp>
        <p:nvSpPr>
          <p:cNvPr id="62" name="Text Box 11">
            <a:extLst>
              <a:ext uri="{FF2B5EF4-FFF2-40B4-BE49-F238E27FC236}">
                <a16:creationId xmlns:a16="http://schemas.microsoft.com/office/drawing/2014/main" id="{3418A0C0-342B-42E7-AB30-25370E1A0DFC}"/>
              </a:ext>
            </a:extLst>
          </p:cNvPr>
          <p:cNvSpPr txBox="1">
            <a:spLocks noChangeArrowheads="1"/>
          </p:cNvSpPr>
          <p:nvPr/>
        </p:nvSpPr>
        <p:spPr bwMode="auto">
          <a:xfrm>
            <a:off x="14579261" y="26877214"/>
            <a:ext cx="6415087" cy="1781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u="sng" dirty="0">
                <a:solidFill>
                  <a:srgbClr val="0F5E46"/>
                </a:solidFill>
                <a:ea typeface="Arial" charset="0"/>
                <a:cs typeface="Arial" charset="0"/>
              </a:rPr>
              <a:t>References</a:t>
            </a:r>
          </a:p>
          <a:p>
            <a:pPr marL="0" indent="0">
              <a:spcBef>
                <a:spcPct val="50000"/>
              </a:spcBef>
            </a:pPr>
            <a:r>
              <a:rPr lang="en-AU" altLang="en-US" sz="1800" dirty="0">
                <a:ea typeface="Arial" charset="0"/>
                <a:cs typeface="Arial" charset="0"/>
              </a:rPr>
              <a:t>[1] </a:t>
            </a:r>
            <a:r>
              <a:rPr lang="en-US" altLang="en-US" sz="1800" dirty="0">
                <a:ea typeface="Arial" charset="0"/>
                <a:cs typeface="Arial" charset="0"/>
              </a:rPr>
              <a:t>Brooke, L. (2020) ‘The case for hybrids remain strong’, Automotive Engineering, March, p. 4.</a:t>
            </a:r>
            <a:endParaRPr lang="en-AU" altLang="en-US" sz="1800" dirty="0">
              <a:ea typeface="Arial" charset="0"/>
              <a:cs typeface="Arial" charset="0"/>
            </a:endParaRPr>
          </a:p>
        </p:txBody>
      </p:sp>
    </p:spTree>
    <p:extLst>
      <p:ext uri="{BB962C8B-B14F-4D97-AF65-F5344CB8AC3E}">
        <p14:creationId xmlns:p14="http://schemas.microsoft.com/office/powerpoint/2010/main" val="26207507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DD474D77448BA4AA75BA3F3B269BE11" ma:contentTypeVersion="13" ma:contentTypeDescription="Create a new document." ma:contentTypeScope="" ma:versionID="055c2fcbb63f16b73f6286c350124bc2">
  <xsd:schema xmlns:xsd="http://www.w3.org/2001/XMLSchema" xmlns:xs="http://www.w3.org/2001/XMLSchema" xmlns:p="http://schemas.microsoft.com/office/2006/metadata/properties" xmlns:ns3="1c03a1d9-70c4-477b-aef0-fd07cc731e16" xmlns:ns4="faa71f4d-89e4-4bc7-bae8-eb8f92ec0efb" targetNamespace="http://schemas.microsoft.com/office/2006/metadata/properties" ma:root="true" ma:fieldsID="5b96e61fcf287ab4b1a733412dd77792" ns3:_="" ns4:_="">
    <xsd:import namespace="1c03a1d9-70c4-477b-aef0-fd07cc731e16"/>
    <xsd:import namespace="faa71f4d-89e4-4bc7-bae8-eb8f92ec0ef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Location" minOccurs="0"/>
                <xsd:element ref="ns3:MediaServiceAutoTags" minOccurs="0"/>
                <xsd:element ref="ns3:MediaServiceOCR"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c03a1d9-70c4-477b-aef0-fd07cc731e16"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MediaServiceLocation" ma:internalName="MediaServiceLocatio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a71f4d-89e4-4bc7-bae8-eb8f92ec0efb"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B89ACBC-FE3B-43D8-8E8B-329CAA3619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c03a1d9-70c4-477b-aef0-fd07cc731e16"/>
    <ds:schemaRef ds:uri="faa71f4d-89e4-4bc7-bae8-eb8f92ec0e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3918F7-F303-4B4A-80BF-A12115ABB6AF}">
  <ds:schemaRefs>
    <ds:schemaRef ds:uri="http://schemas.microsoft.com/sharepoint/v3/contenttype/forms"/>
  </ds:schemaRefs>
</ds:datastoreItem>
</file>

<file path=customXml/itemProps3.xml><?xml version="1.0" encoding="utf-8"?>
<ds:datastoreItem xmlns:ds="http://schemas.openxmlformats.org/officeDocument/2006/customXml" ds:itemID="{5299C5FC-6A9E-460C-AA46-5560D933466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1173</TotalTime>
  <Words>612</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Peter Engelbrecht</cp:lastModifiedBy>
  <cp:revision>24</cp:revision>
  <dcterms:created xsi:type="dcterms:W3CDTF">2016-02-25T08:27:32Z</dcterms:created>
  <dcterms:modified xsi:type="dcterms:W3CDTF">2020-05-03T12:52:17Z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0x0101003DD474D77448BA4AA75BA3F3B269BE11</vt:lpwstr>
  </property>
</Properties>
</file>