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2" r:id="rId1"/>
  </p:sldMasterIdLst>
  <p:notesMasterIdLst>
    <p:notesMasterId r:id="rId20"/>
  </p:notesMasterIdLst>
  <p:sldIdLst>
    <p:sldId id="256" r:id="rId2"/>
    <p:sldId id="257" r:id="rId3"/>
    <p:sldId id="258" r:id="rId4"/>
    <p:sldId id="259" r:id="rId5"/>
    <p:sldId id="260" r:id="rId6"/>
    <p:sldId id="261" r:id="rId7"/>
    <p:sldId id="262" r:id="rId8"/>
    <p:sldId id="296" r:id="rId9"/>
    <p:sldId id="263" r:id="rId10"/>
    <p:sldId id="264" r:id="rId11"/>
    <p:sldId id="265" r:id="rId12"/>
    <p:sldId id="297" r:id="rId13"/>
    <p:sldId id="298" r:id="rId14"/>
    <p:sldId id="299" r:id="rId15"/>
    <p:sldId id="300" r:id="rId16"/>
    <p:sldId id="301" r:id="rId17"/>
    <p:sldId id="293" r:id="rId18"/>
    <p:sldId id="277"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7690" autoAdjust="0"/>
  </p:normalViewPr>
  <p:slideViewPr>
    <p:cSldViewPr snapToGrid="0">
      <p:cViewPr varScale="1">
        <p:scale>
          <a:sx n="41" d="100"/>
          <a:sy n="41" d="100"/>
        </p:scale>
        <p:origin x="140"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91729FB-1580-40A8-A815-B9E0F39130D4}" type="datetimeFigureOut">
              <a:rPr lang="en-IN" smtClean="0"/>
              <a:t>12-02-2026</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B41725D-ED67-4784-B164-1949D08F5604}" type="slidenum">
              <a:rPr lang="en-IN" smtClean="0"/>
              <a:t>‹#›</a:t>
            </a:fld>
            <a:endParaRPr lang="en-IN"/>
          </a:p>
        </p:txBody>
      </p:sp>
    </p:spTree>
    <p:extLst>
      <p:ext uri="{BB962C8B-B14F-4D97-AF65-F5344CB8AC3E}">
        <p14:creationId xmlns:p14="http://schemas.microsoft.com/office/powerpoint/2010/main" val="29103150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escalating psychological health emergency in hospitality indicates a radically high count of publicly reported problems where 76 percent of the workforce was impacted at any career junction soaring outwardly, 56 in 2018 because of the circumstances of the pandemic and the economic pressures. Burnout is aggravated by understaffing and workloads whereas the leading personal challenge is a work/life balance. This requires immediate response in the industry but out of awareness to create </a:t>
            </a:r>
            <a:r>
              <a:rPr lang="en-GB" sz="1200" kern="1200" dirty="0" err="1">
                <a:solidFill>
                  <a:schemeClr val="tx1"/>
                </a:solidFill>
                <a:effectLst/>
                <a:latin typeface="+mn-lt"/>
                <a:ea typeface="+mn-ea"/>
                <a:cs typeface="+mn-cs"/>
              </a:rPr>
              <a:t>favorable</a:t>
            </a:r>
            <a:r>
              <a:rPr lang="en-GB" sz="1200" kern="1200" dirty="0">
                <a:solidFill>
                  <a:schemeClr val="tx1"/>
                </a:solidFill>
                <a:effectLst/>
                <a:latin typeface="+mn-lt"/>
                <a:ea typeface="+mn-ea"/>
                <a:cs typeface="+mn-cs"/>
              </a:rPr>
              <a:t> environments and lessen stigma</a:t>
            </a:r>
            <a:r>
              <a:rPr lang="en-IN" sz="1200" kern="1200" dirty="0">
                <a:solidFill>
                  <a:schemeClr val="tx1"/>
                </a:solidFill>
                <a:effectLst/>
                <a:latin typeface="+mn-lt"/>
                <a:ea typeface="+mn-ea"/>
                <a:cs typeface="+mn-cs"/>
              </a:rPr>
              <a:t>.</a:t>
            </a:r>
          </a:p>
          <a:p>
            <a:endParaRPr lang="en-IN" dirty="0"/>
          </a:p>
        </p:txBody>
      </p:sp>
      <p:sp>
        <p:nvSpPr>
          <p:cNvPr id="4" name="Slide Number Placeholder 3"/>
          <p:cNvSpPr>
            <a:spLocks noGrp="1"/>
          </p:cNvSpPr>
          <p:nvPr>
            <p:ph type="sldNum" sz="quarter" idx="5"/>
          </p:nvPr>
        </p:nvSpPr>
        <p:spPr/>
        <p:txBody>
          <a:bodyPr/>
          <a:lstStyle/>
          <a:p>
            <a:fld id="{4B41725D-ED67-4784-B164-1949D08F5604}" type="slidenum">
              <a:rPr lang="en-IN" smtClean="0"/>
              <a:t>2</a:t>
            </a:fld>
            <a:endParaRPr lang="en-IN"/>
          </a:p>
        </p:txBody>
      </p:sp>
    </p:spTree>
    <p:extLst>
      <p:ext uri="{BB962C8B-B14F-4D97-AF65-F5344CB8AC3E}">
        <p14:creationId xmlns:p14="http://schemas.microsoft.com/office/powerpoint/2010/main" val="27988641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This presentation will highlight the mental health crisis that has taken hold of the hospitality industry, as the combination of such factors as chronic understaffing and poor work-life balance has only gotten worse since the pandemic. Dissecting causes and impacts by prior data can inspire specific intervention by the author like 76 per cent of employees with problems throughout their lives. At the end of the day, dealing with this leads to strong groups, reduced turnover, and vitality in the sector as an industry in the long term</a:t>
            </a:r>
            <a:r>
              <a:rPr lang="en-IN" sz="1200" kern="1200" dirty="0">
                <a:solidFill>
                  <a:schemeClr val="tx1"/>
                </a:solidFill>
                <a:effectLst/>
                <a:latin typeface="+mn-lt"/>
                <a:ea typeface="+mn-ea"/>
                <a:cs typeface="+mn-cs"/>
              </a:rPr>
              <a:t>.</a:t>
            </a:r>
          </a:p>
          <a:p>
            <a:endParaRPr lang="en-IN" dirty="0"/>
          </a:p>
        </p:txBody>
      </p:sp>
      <p:sp>
        <p:nvSpPr>
          <p:cNvPr id="4" name="Slide Number Placeholder 3"/>
          <p:cNvSpPr>
            <a:spLocks noGrp="1"/>
          </p:cNvSpPr>
          <p:nvPr>
            <p:ph type="sldNum" sz="quarter" idx="5"/>
          </p:nvPr>
        </p:nvSpPr>
        <p:spPr/>
        <p:txBody>
          <a:bodyPr/>
          <a:lstStyle/>
          <a:p>
            <a:fld id="{4B41725D-ED67-4784-B164-1949D08F5604}" type="slidenum">
              <a:rPr lang="en-IN" smtClean="0"/>
              <a:t>3</a:t>
            </a:fld>
            <a:endParaRPr lang="en-IN"/>
          </a:p>
        </p:txBody>
      </p:sp>
    </p:spTree>
    <p:extLst>
      <p:ext uri="{BB962C8B-B14F-4D97-AF65-F5344CB8AC3E}">
        <p14:creationId xmlns:p14="http://schemas.microsoft.com/office/powerpoint/2010/main" val="26580288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size of the hospitality industry causes it to be important: it accounts for millions of jobs, with the U.S. salaries alone nearly 131 billion dollars in 2026 as the expenses continue to rise to more than 32% of the revenues. Being a contributor in GDP based on tourism, it contributes to the events, business travel, and luxury demand but understaffing increases the risks of mental health problems. These are the issues that will deal with resilience and growth</a:t>
            </a:r>
            <a:r>
              <a:rPr lang="en-IN" sz="1200" kern="1200" dirty="0">
                <a:solidFill>
                  <a:schemeClr val="tx1"/>
                </a:solidFill>
                <a:effectLst/>
                <a:latin typeface="+mn-lt"/>
                <a:ea typeface="+mn-ea"/>
                <a:cs typeface="+mn-cs"/>
              </a:rPr>
              <a:t>.</a:t>
            </a:r>
          </a:p>
          <a:p>
            <a:endParaRPr lang="en-IN" dirty="0"/>
          </a:p>
        </p:txBody>
      </p:sp>
      <p:sp>
        <p:nvSpPr>
          <p:cNvPr id="4" name="Slide Number Placeholder 3"/>
          <p:cNvSpPr>
            <a:spLocks noGrp="1"/>
          </p:cNvSpPr>
          <p:nvPr>
            <p:ph type="sldNum" sz="quarter" idx="5"/>
          </p:nvPr>
        </p:nvSpPr>
        <p:spPr/>
        <p:txBody>
          <a:bodyPr/>
          <a:lstStyle/>
          <a:p>
            <a:fld id="{4B41725D-ED67-4784-B164-1949D08F5604}" type="slidenum">
              <a:rPr lang="en-IN" smtClean="0"/>
              <a:t>4</a:t>
            </a:fld>
            <a:endParaRPr lang="en-IN"/>
          </a:p>
        </p:txBody>
      </p:sp>
    </p:spTree>
    <p:extLst>
      <p:ext uri="{BB962C8B-B14F-4D97-AF65-F5344CB8AC3E}">
        <p14:creationId xmlns:p14="http://schemas.microsoft.com/office/powerpoint/2010/main" val="17522273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Hotels, dining, and events are included in hospitality, which is currently rebounding after the COVID-19-impaired environment, but which expects more modest increases in RevPAR that will drive it by the luxury and events sector, but with flattened occupancy and cost pressures exceeding 32% of revenue. Understaffing is a known chronic issue, related to mental health-related concerns, that continues to be a persistent issue in the trends such as AI-guest experience and sustainability concerns. This situation intensifies the crisis, which requires robust operations</a:t>
            </a:r>
            <a:r>
              <a:rPr lang="en-IN" sz="1200" kern="1200" dirty="0">
                <a:solidFill>
                  <a:schemeClr val="tx1"/>
                </a:solidFill>
                <a:effectLst/>
                <a:latin typeface="+mn-lt"/>
                <a:ea typeface="+mn-ea"/>
                <a:cs typeface="+mn-cs"/>
              </a:rPr>
              <a:t>.</a:t>
            </a:r>
          </a:p>
          <a:p>
            <a:endParaRPr lang="en-IN" dirty="0"/>
          </a:p>
        </p:txBody>
      </p:sp>
      <p:sp>
        <p:nvSpPr>
          <p:cNvPr id="4" name="Slide Number Placeholder 3"/>
          <p:cNvSpPr>
            <a:spLocks noGrp="1"/>
          </p:cNvSpPr>
          <p:nvPr>
            <p:ph type="sldNum" sz="quarter" idx="5"/>
          </p:nvPr>
        </p:nvSpPr>
        <p:spPr/>
        <p:txBody>
          <a:bodyPr/>
          <a:lstStyle/>
          <a:p>
            <a:fld id="{4B41725D-ED67-4784-B164-1949D08F5604}" type="slidenum">
              <a:rPr lang="en-IN" smtClean="0"/>
              <a:t>5</a:t>
            </a:fld>
            <a:endParaRPr lang="en-IN"/>
          </a:p>
        </p:txBody>
      </p:sp>
    </p:spTree>
    <p:extLst>
      <p:ext uri="{BB962C8B-B14F-4D97-AF65-F5344CB8AC3E}">
        <p14:creationId xmlns:p14="http://schemas.microsoft.com/office/powerpoint/2010/main" val="25322149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Hospitality is prone to mental health crisis due to the peculiarities of this field: understaffing imposes excessive work on the remaining employees, and unstable working hours undermine personal life, with 60 percent reporting balance problems. Guest interactions are also accompanied by emotional </a:t>
            </a:r>
            <a:r>
              <a:rPr lang="en-GB" sz="1200" kern="1200" dirty="0" err="1">
                <a:solidFill>
                  <a:schemeClr val="tx1"/>
                </a:solidFill>
                <a:effectLst/>
                <a:latin typeface="+mn-lt"/>
                <a:ea typeface="+mn-ea"/>
                <a:cs typeface="+mn-cs"/>
              </a:rPr>
              <a:t>labor</a:t>
            </a:r>
            <a:r>
              <a:rPr lang="en-GB" sz="1200" kern="1200" dirty="0">
                <a:solidFill>
                  <a:schemeClr val="tx1"/>
                </a:solidFill>
                <a:effectLst/>
                <a:latin typeface="+mn-lt"/>
                <a:ea typeface="+mn-ea"/>
                <a:cs typeface="+mn-cs"/>
              </a:rPr>
              <a:t> that causes chronic stress, which is exacerbated by the lack of recovery after the pandemic. These aspects, which augment the statistics of Slide 2, render the need of intervention essential in stability</a:t>
            </a:r>
            <a:r>
              <a:rPr lang="en-IN" sz="1200" kern="1200" dirty="0">
                <a:solidFill>
                  <a:schemeClr val="tx1"/>
                </a:solidFill>
                <a:effectLst/>
                <a:latin typeface="+mn-lt"/>
                <a:ea typeface="+mn-ea"/>
                <a:cs typeface="+mn-cs"/>
              </a:rPr>
              <a:t>.</a:t>
            </a:r>
          </a:p>
          <a:p>
            <a:endParaRPr lang="en-IN" dirty="0"/>
          </a:p>
        </p:txBody>
      </p:sp>
      <p:sp>
        <p:nvSpPr>
          <p:cNvPr id="4" name="Slide Number Placeholder 3"/>
          <p:cNvSpPr>
            <a:spLocks noGrp="1"/>
          </p:cNvSpPr>
          <p:nvPr>
            <p:ph type="sldNum" sz="quarter" idx="5"/>
          </p:nvPr>
        </p:nvSpPr>
        <p:spPr/>
        <p:txBody>
          <a:bodyPr/>
          <a:lstStyle/>
          <a:p>
            <a:fld id="{4B41725D-ED67-4784-B164-1949D08F5604}" type="slidenum">
              <a:rPr lang="en-IN" smtClean="0"/>
              <a:t>6</a:t>
            </a:fld>
            <a:endParaRPr lang="en-IN"/>
          </a:p>
        </p:txBody>
      </p:sp>
    </p:spTree>
    <p:extLst>
      <p:ext uri="{BB962C8B-B14F-4D97-AF65-F5344CB8AC3E}">
        <p14:creationId xmlns:p14="http://schemas.microsoft.com/office/powerpoint/2010/main" val="1189083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history of hotel technology started with in-room phone and electricity back in the early 1900s, followed by automated reservation systems and the credit card in the post-WWII period, and the PMS and electronic reservation in the 1970-90s. The advanced AI and applications enhance productivity without alleviating the workload strain and stress, further stretching mental health in an already understaffed staff. This development historicizes the modern crisis.</a:t>
            </a:r>
            <a:endParaRPr lang="en-IN" sz="1200" kern="1200" dirty="0">
              <a:solidFill>
                <a:schemeClr val="tx1"/>
              </a:solidFill>
              <a:effectLst/>
              <a:latin typeface="+mn-lt"/>
              <a:ea typeface="+mn-ea"/>
              <a:cs typeface="+mn-cs"/>
            </a:endParaRPr>
          </a:p>
          <a:p>
            <a:endParaRPr lang="en-IN" dirty="0"/>
          </a:p>
        </p:txBody>
      </p:sp>
      <p:sp>
        <p:nvSpPr>
          <p:cNvPr id="4" name="Slide Number Placeholder 3"/>
          <p:cNvSpPr>
            <a:spLocks noGrp="1"/>
          </p:cNvSpPr>
          <p:nvPr>
            <p:ph type="sldNum" sz="quarter" idx="5"/>
          </p:nvPr>
        </p:nvSpPr>
        <p:spPr/>
        <p:txBody>
          <a:bodyPr/>
          <a:lstStyle/>
          <a:p>
            <a:fld id="{4B41725D-ED67-4784-B164-1949D08F5604}" type="slidenum">
              <a:rPr lang="en-IN" smtClean="0"/>
              <a:t>7</a:t>
            </a:fld>
            <a:endParaRPr lang="en-IN"/>
          </a:p>
        </p:txBody>
      </p:sp>
    </p:spTree>
    <p:extLst>
      <p:ext uri="{BB962C8B-B14F-4D97-AF65-F5344CB8AC3E}">
        <p14:creationId xmlns:p14="http://schemas.microsoft.com/office/powerpoint/2010/main" val="12264815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Literature shows the curve of the crisis, such as the 2024-2025 surveys of Hospitality Action 76% lifetime prevalence, post-pandemic surge, caused by understaffing and overloads, which move mental health out of the first line of absence causes. Awareness gains lead to action lags and the stigma is a persistent phenomenon in spite of EAP gains. Such a review preconditions the role of tech in mitigation</a:t>
            </a:r>
            <a:r>
              <a:rPr lang="en-IN" sz="1200" kern="1200" dirty="0">
                <a:solidFill>
                  <a:schemeClr val="tx1"/>
                </a:solidFill>
                <a:effectLst/>
                <a:latin typeface="+mn-lt"/>
                <a:ea typeface="+mn-ea"/>
                <a:cs typeface="+mn-cs"/>
              </a:rPr>
              <a:t>.</a:t>
            </a:r>
          </a:p>
          <a:p>
            <a:endParaRPr lang="en-IN" dirty="0"/>
          </a:p>
        </p:txBody>
      </p:sp>
      <p:sp>
        <p:nvSpPr>
          <p:cNvPr id="4" name="Slide Number Placeholder 3"/>
          <p:cNvSpPr>
            <a:spLocks noGrp="1"/>
          </p:cNvSpPr>
          <p:nvPr>
            <p:ph type="sldNum" sz="quarter" idx="5"/>
          </p:nvPr>
        </p:nvSpPr>
        <p:spPr/>
        <p:txBody>
          <a:bodyPr/>
          <a:lstStyle/>
          <a:p>
            <a:fld id="{4B41725D-ED67-4784-B164-1949D08F5604}" type="slidenum">
              <a:rPr lang="en-IN" smtClean="0"/>
              <a:t>8</a:t>
            </a:fld>
            <a:endParaRPr lang="en-IN"/>
          </a:p>
        </p:txBody>
      </p:sp>
    </p:spTree>
    <p:extLst>
      <p:ext uri="{BB962C8B-B14F-4D97-AF65-F5344CB8AC3E}">
        <p14:creationId xmlns:p14="http://schemas.microsoft.com/office/powerpoint/2010/main" val="30341993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Since AI will automatize most of the monotonous processes such as checking in, demand projections, etc., human collaboration will increase as employees could initially focus on the relationship with guests and eliminate the loads that often result in burnout. Brands such as Hilton platforms combine AI to reflect real-time insights, which improves job satisfaction. This literature situates tech as an efficiency compensator, encompassing human care and efficiency</a:t>
            </a:r>
            <a:r>
              <a:rPr lang="en-IN" sz="1200" kern="1200" dirty="0">
                <a:solidFill>
                  <a:schemeClr val="tx1"/>
                </a:solidFill>
                <a:effectLst/>
                <a:latin typeface="+mn-lt"/>
                <a:ea typeface="+mn-ea"/>
                <a:cs typeface="+mn-cs"/>
              </a:rPr>
              <a:t>.</a:t>
            </a:r>
          </a:p>
          <a:p>
            <a:endParaRPr lang="en-IN" dirty="0"/>
          </a:p>
        </p:txBody>
      </p:sp>
      <p:sp>
        <p:nvSpPr>
          <p:cNvPr id="4" name="Slide Number Placeholder 3"/>
          <p:cNvSpPr>
            <a:spLocks noGrp="1"/>
          </p:cNvSpPr>
          <p:nvPr>
            <p:ph type="sldNum" sz="quarter" idx="5"/>
          </p:nvPr>
        </p:nvSpPr>
        <p:spPr/>
        <p:txBody>
          <a:bodyPr/>
          <a:lstStyle/>
          <a:p>
            <a:fld id="{4B41725D-ED67-4784-B164-1949D08F5604}" type="slidenum">
              <a:rPr lang="en-IN" smtClean="0"/>
              <a:t>9</a:t>
            </a:fld>
            <a:endParaRPr lang="en-IN"/>
          </a:p>
        </p:txBody>
      </p:sp>
    </p:spTree>
    <p:extLst>
      <p:ext uri="{BB962C8B-B14F-4D97-AF65-F5344CB8AC3E}">
        <p14:creationId xmlns:p14="http://schemas.microsoft.com/office/powerpoint/2010/main" val="38557800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pandemic has cut business travels, which has forged the hotels to redesign toward recreation and hybrid accommodations such as the so-called </a:t>
            </a:r>
            <a:r>
              <a:rPr lang="en-GB" sz="1200" kern="1200" dirty="0" err="1">
                <a:solidFill>
                  <a:schemeClr val="tx1"/>
                </a:solidFill>
                <a:effectLst/>
                <a:latin typeface="+mn-lt"/>
                <a:ea typeface="+mn-ea"/>
                <a:cs typeface="+mn-cs"/>
              </a:rPr>
              <a:t>bleisure</a:t>
            </a:r>
            <a:r>
              <a:rPr lang="en-GB" sz="1200" kern="1200" dirty="0">
                <a:solidFill>
                  <a:schemeClr val="tx1"/>
                </a:solidFill>
                <a:effectLst/>
                <a:latin typeface="+mn-lt"/>
                <a:ea typeface="+mn-ea"/>
                <a:cs typeface="+mn-cs"/>
              </a:rPr>
              <a:t> stays, including workspaces, flexible work hours, and technology to prevent infections. This development, though adaptive, nudged up staffing strains and mental pressure of the revenue volatility. Connected to the previous slides it highlights the influence of AI to stabilize operations</a:t>
            </a:r>
            <a:r>
              <a:rPr lang="en-IN" sz="1200" kern="1200" dirty="0">
                <a:solidFill>
                  <a:schemeClr val="tx1"/>
                </a:solidFill>
                <a:effectLst/>
                <a:latin typeface="+mn-lt"/>
                <a:ea typeface="+mn-ea"/>
                <a:cs typeface="+mn-cs"/>
              </a:rPr>
              <a:t>.</a:t>
            </a:r>
          </a:p>
          <a:p>
            <a:endParaRPr lang="en-IN" dirty="0"/>
          </a:p>
        </p:txBody>
      </p:sp>
      <p:sp>
        <p:nvSpPr>
          <p:cNvPr id="4" name="Slide Number Placeholder 3"/>
          <p:cNvSpPr>
            <a:spLocks noGrp="1"/>
          </p:cNvSpPr>
          <p:nvPr>
            <p:ph type="sldNum" sz="quarter" idx="5"/>
          </p:nvPr>
        </p:nvSpPr>
        <p:spPr/>
        <p:txBody>
          <a:bodyPr/>
          <a:lstStyle/>
          <a:p>
            <a:fld id="{4B41725D-ED67-4784-B164-1949D08F5604}" type="slidenum">
              <a:rPr lang="en-IN" smtClean="0"/>
              <a:t>10</a:t>
            </a:fld>
            <a:endParaRPr lang="en-IN"/>
          </a:p>
        </p:txBody>
      </p:sp>
    </p:spTree>
    <p:extLst>
      <p:ext uri="{BB962C8B-B14F-4D97-AF65-F5344CB8AC3E}">
        <p14:creationId xmlns:p14="http://schemas.microsoft.com/office/powerpoint/2010/main" val="227765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qualitative review approach is desk based, where relevant sources of information such as Hospitality Action longitudinal surveys and industry forecasts 2026 as provided above are used. Such systematic methodology, such as scanning 50+ references through thematic coding, guarantees rigor with no data collection, which is in line with academic requirements of literature-based analysis</a:t>
            </a:r>
            <a:r>
              <a:rPr lang="en-IN" sz="1200" kern="1200" dirty="0">
                <a:solidFill>
                  <a:schemeClr val="tx1"/>
                </a:solidFill>
                <a:effectLst/>
                <a:latin typeface="+mn-lt"/>
                <a:ea typeface="+mn-ea"/>
                <a:cs typeface="+mn-cs"/>
              </a:rPr>
              <a:t>.</a:t>
            </a:r>
          </a:p>
          <a:p>
            <a:endParaRPr lang="en-IN" dirty="0"/>
          </a:p>
        </p:txBody>
      </p:sp>
      <p:sp>
        <p:nvSpPr>
          <p:cNvPr id="4" name="Slide Number Placeholder 3"/>
          <p:cNvSpPr>
            <a:spLocks noGrp="1"/>
          </p:cNvSpPr>
          <p:nvPr>
            <p:ph type="sldNum" sz="quarter" idx="5"/>
          </p:nvPr>
        </p:nvSpPr>
        <p:spPr/>
        <p:txBody>
          <a:bodyPr/>
          <a:lstStyle/>
          <a:p>
            <a:fld id="{4B41725D-ED67-4784-B164-1949D08F5604}" type="slidenum">
              <a:rPr lang="en-IN" smtClean="0"/>
              <a:t>11</a:t>
            </a:fld>
            <a:endParaRPr lang="en-IN"/>
          </a:p>
        </p:txBody>
      </p:sp>
    </p:spTree>
    <p:extLst>
      <p:ext uri="{BB962C8B-B14F-4D97-AF65-F5344CB8AC3E}">
        <p14:creationId xmlns:p14="http://schemas.microsoft.com/office/powerpoint/2010/main" val="27355799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Data gathering was carried out through target searching, which was synthesized to trace the factors of crisis to the tech solutions. Cross-referencing (e.g. understaffing data across a variety of reports) also increases reliability, but it identifies gaps in real time interventions in 2026 to fill the gaps in primary study</a:t>
            </a:r>
            <a:r>
              <a:rPr lang="en-IN" sz="1200" kern="1200" dirty="0">
                <a:solidFill>
                  <a:schemeClr val="tx1"/>
                </a:solidFill>
                <a:effectLst/>
                <a:latin typeface="+mn-lt"/>
                <a:ea typeface="+mn-ea"/>
                <a:cs typeface="+mn-cs"/>
              </a:rPr>
              <a:t>.</a:t>
            </a:r>
          </a:p>
          <a:p>
            <a:endParaRPr lang="en-IN" dirty="0"/>
          </a:p>
        </p:txBody>
      </p:sp>
      <p:sp>
        <p:nvSpPr>
          <p:cNvPr id="4" name="Slide Number Placeholder 3"/>
          <p:cNvSpPr>
            <a:spLocks noGrp="1"/>
          </p:cNvSpPr>
          <p:nvPr>
            <p:ph type="sldNum" sz="quarter" idx="5"/>
          </p:nvPr>
        </p:nvSpPr>
        <p:spPr/>
        <p:txBody>
          <a:bodyPr/>
          <a:lstStyle/>
          <a:p>
            <a:fld id="{4B41725D-ED67-4784-B164-1949D08F5604}" type="slidenum">
              <a:rPr lang="en-IN" smtClean="0"/>
              <a:t>12</a:t>
            </a:fld>
            <a:endParaRPr lang="en-IN"/>
          </a:p>
        </p:txBody>
      </p:sp>
    </p:spTree>
    <p:extLst>
      <p:ext uri="{BB962C8B-B14F-4D97-AF65-F5344CB8AC3E}">
        <p14:creationId xmlns:p14="http://schemas.microsoft.com/office/powerpoint/2010/main" val="36723909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These ideas (AI to automatize tasks and predict wellbeing) are directly aimed to address the key aspects of the cause of crisis, such as overloads, and inadequate balance, relying on the analysis of the Hilton/Marriott success stories. They facilitate reduced emotional </a:t>
            </a:r>
            <a:r>
              <a:rPr lang="en-GB" sz="1200" kern="1200" dirty="0" err="1">
                <a:solidFill>
                  <a:schemeClr val="tx1"/>
                </a:solidFill>
                <a:effectLst/>
                <a:latin typeface="+mn-lt"/>
                <a:ea typeface="+mn-ea"/>
                <a:cs typeface="+mn-cs"/>
              </a:rPr>
              <a:t>labor</a:t>
            </a:r>
            <a:r>
              <a:rPr lang="en-GB" sz="1200" kern="1200" dirty="0">
                <a:solidFill>
                  <a:schemeClr val="tx1"/>
                </a:solidFill>
                <a:effectLst/>
                <a:latin typeface="+mn-lt"/>
                <a:ea typeface="+mn-ea"/>
                <a:cs typeface="+mn-cs"/>
              </a:rPr>
              <a:t> and make interventions possible thus supporting sustainable operations, reducing absenteeism, and complying with the 2026 trends of human-centric technology in the hospitality industry</a:t>
            </a:r>
            <a:r>
              <a:rPr lang="en-IN" sz="1200" kern="1200" dirty="0">
                <a:solidFill>
                  <a:schemeClr val="tx1"/>
                </a:solidFill>
                <a:effectLst/>
                <a:latin typeface="+mn-lt"/>
                <a:ea typeface="+mn-ea"/>
                <a:cs typeface="+mn-cs"/>
              </a:rPr>
              <a:t>.</a:t>
            </a:r>
          </a:p>
          <a:p>
            <a:endParaRPr lang="en-IN" dirty="0"/>
          </a:p>
        </p:txBody>
      </p:sp>
      <p:sp>
        <p:nvSpPr>
          <p:cNvPr id="4" name="Slide Number Placeholder 3"/>
          <p:cNvSpPr>
            <a:spLocks noGrp="1"/>
          </p:cNvSpPr>
          <p:nvPr>
            <p:ph type="sldNum" sz="quarter" idx="5"/>
          </p:nvPr>
        </p:nvSpPr>
        <p:spPr/>
        <p:txBody>
          <a:bodyPr/>
          <a:lstStyle/>
          <a:p>
            <a:fld id="{4B41725D-ED67-4784-B164-1949D08F5604}" type="slidenum">
              <a:rPr lang="en-IN" smtClean="0"/>
              <a:t>13</a:t>
            </a:fld>
            <a:endParaRPr lang="en-IN"/>
          </a:p>
        </p:txBody>
      </p:sp>
    </p:spTree>
    <p:extLst>
      <p:ext uri="{BB962C8B-B14F-4D97-AF65-F5344CB8AC3E}">
        <p14:creationId xmlns:p14="http://schemas.microsoft.com/office/powerpoint/2010/main" val="42667235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AI helps to avert crisis through workload balance, retention gains</a:t>
            </a:r>
            <a:r>
              <a:rPr lang="en-IN" sz="1200" kern="1200" dirty="0">
                <a:solidFill>
                  <a:schemeClr val="tx1"/>
                </a:solidFill>
                <a:effectLst/>
                <a:latin typeface="+mn-lt"/>
                <a:ea typeface="+mn-ea"/>
                <a:cs typeface="+mn-cs"/>
              </a:rPr>
              <a:t>.</a:t>
            </a:r>
          </a:p>
          <a:p>
            <a:endParaRPr lang="en-IN" dirty="0"/>
          </a:p>
        </p:txBody>
      </p:sp>
      <p:sp>
        <p:nvSpPr>
          <p:cNvPr id="4" name="Slide Number Placeholder 3"/>
          <p:cNvSpPr>
            <a:spLocks noGrp="1"/>
          </p:cNvSpPr>
          <p:nvPr>
            <p:ph type="sldNum" sz="quarter" idx="5"/>
          </p:nvPr>
        </p:nvSpPr>
        <p:spPr/>
        <p:txBody>
          <a:bodyPr/>
          <a:lstStyle/>
          <a:p>
            <a:fld id="{4B41725D-ED67-4784-B164-1949D08F5604}" type="slidenum">
              <a:rPr lang="en-IN" smtClean="0"/>
              <a:t>14</a:t>
            </a:fld>
            <a:endParaRPr lang="en-IN"/>
          </a:p>
        </p:txBody>
      </p:sp>
    </p:spTree>
    <p:extLst>
      <p:ext uri="{BB962C8B-B14F-4D97-AF65-F5344CB8AC3E}">
        <p14:creationId xmlns:p14="http://schemas.microsoft.com/office/powerpoint/2010/main" val="42218355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Other than the figures such as 76% prevalence, neglecting this crisis will lead to the collapse of understaffed hotels. The introduction of AI is a manifestation of progressive care, which turns mental illness into an asset instead of a weakness</a:t>
            </a:r>
            <a:r>
              <a:rPr lang="en-IN" sz="1200" kern="1200" dirty="0">
                <a:solidFill>
                  <a:schemeClr val="tx1"/>
                </a:solidFill>
                <a:effectLst/>
                <a:latin typeface="+mn-lt"/>
                <a:ea typeface="+mn-ea"/>
                <a:cs typeface="+mn-cs"/>
              </a:rPr>
              <a:t>.</a:t>
            </a:r>
          </a:p>
          <a:p>
            <a:endParaRPr lang="en-IN" dirty="0"/>
          </a:p>
        </p:txBody>
      </p:sp>
      <p:sp>
        <p:nvSpPr>
          <p:cNvPr id="4" name="Slide Number Placeholder 3"/>
          <p:cNvSpPr>
            <a:spLocks noGrp="1"/>
          </p:cNvSpPr>
          <p:nvPr>
            <p:ph type="sldNum" sz="quarter" idx="5"/>
          </p:nvPr>
        </p:nvSpPr>
        <p:spPr/>
        <p:txBody>
          <a:bodyPr/>
          <a:lstStyle/>
          <a:p>
            <a:fld id="{4B41725D-ED67-4784-B164-1949D08F5604}" type="slidenum">
              <a:rPr lang="en-IN" smtClean="0"/>
              <a:t>15</a:t>
            </a:fld>
            <a:endParaRPr lang="en-IN"/>
          </a:p>
        </p:txBody>
      </p:sp>
    </p:spTree>
    <p:extLst>
      <p:ext uri="{BB962C8B-B14F-4D97-AF65-F5344CB8AC3E}">
        <p14:creationId xmlns:p14="http://schemas.microsoft.com/office/powerpoint/2010/main" val="23317634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Begin now: audit loads, implement a single AI solution, assess the income in 3 months. The future of hospitality is the future of being proactive on behalf of the serving</a:t>
            </a:r>
            <a:r>
              <a:rPr lang="en-IN" sz="1200" kern="1200" dirty="0">
                <a:solidFill>
                  <a:schemeClr val="tx1"/>
                </a:solidFill>
                <a:effectLst/>
                <a:latin typeface="+mn-lt"/>
                <a:ea typeface="+mn-ea"/>
                <a:cs typeface="+mn-cs"/>
              </a:rPr>
              <a:t>.</a:t>
            </a:r>
          </a:p>
          <a:p>
            <a:endParaRPr lang="en-IN" dirty="0"/>
          </a:p>
        </p:txBody>
      </p:sp>
      <p:sp>
        <p:nvSpPr>
          <p:cNvPr id="4" name="Slide Number Placeholder 3"/>
          <p:cNvSpPr>
            <a:spLocks noGrp="1"/>
          </p:cNvSpPr>
          <p:nvPr>
            <p:ph type="sldNum" sz="quarter" idx="5"/>
          </p:nvPr>
        </p:nvSpPr>
        <p:spPr/>
        <p:txBody>
          <a:bodyPr/>
          <a:lstStyle/>
          <a:p>
            <a:fld id="{4B41725D-ED67-4784-B164-1949D08F5604}" type="slidenum">
              <a:rPr lang="en-IN" smtClean="0"/>
              <a:t>16</a:t>
            </a:fld>
            <a:endParaRPr lang="en-IN"/>
          </a:p>
        </p:txBody>
      </p:sp>
    </p:spTree>
    <p:extLst>
      <p:ext uri="{BB962C8B-B14F-4D97-AF65-F5344CB8AC3E}">
        <p14:creationId xmlns:p14="http://schemas.microsoft.com/office/powerpoint/2010/main" val="19068951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4B41725D-ED67-4784-B164-1949D08F5604}" type="slidenum">
              <a:rPr lang="en-IN" smtClean="0"/>
              <a:t>17</a:t>
            </a:fld>
            <a:endParaRPr lang="en-IN"/>
          </a:p>
        </p:txBody>
      </p:sp>
    </p:spTree>
    <p:extLst>
      <p:ext uri="{BB962C8B-B14F-4D97-AF65-F5344CB8AC3E}">
        <p14:creationId xmlns:p14="http://schemas.microsoft.com/office/powerpoint/2010/main" val="38903642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93105" y="802298"/>
            <a:ext cx="8561747"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93106" y="3531204"/>
            <a:ext cx="8561746"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B622D98-875E-4C0B-A85E-505739DCE378}" type="datetimeFigureOut">
              <a:rPr lang="en-IN" smtClean="0"/>
              <a:t>12-02-2026</a:t>
            </a:fld>
            <a:endParaRPr lang="en-IN"/>
          </a:p>
        </p:txBody>
      </p:sp>
      <p:sp>
        <p:nvSpPr>
          <p:cNvPr id="5" name="Footer Placeholder 4"/>
          <p:cNvSpPr>
            <a:spLocks noGrp="1"/>
          </p:cNvSpPr>
          <p:nvPr>
            <p:ph type="ftr" sz="quarter" idx="11"/>
          </p:nvPr>
        </p:nvSpPr>
        <p:spPr>
          <a:xfrm>
            <a:off x="2493105" y="329307"/>
            <a:ext cx="4897310" cy="309201"/>
          </a:xfrm>
        </p:spPr>
        <p:txBody>
          <a:bodyPr/>
          <a:lstStyle/>
          <a:p>
            <a:endParaRPr lang="en-IN"/>
          </a:p>
        </p:txBody>
      </p:sp>
      <p:sp>
        <p:nvSpPr>
          <p:cNvPr id="6" name="Slide Number Placeholder 5"/>
          <p:cNvSpPr>
            <a:spLocks noGrp="1"/>
          </p:cNvSpPr>
          <p:nvPr>
            <p:ph type="sldNum" sz="quarter" idx="12"/>
          </p:nvPr>
        </p:nvSpPr>
        <p:spPr>
          <a:xfrm>
            <a:off x="1437664" y="798973"/>
            <a:ext cx="811019" cy="503578"/>
          </a:xfrm>
        </p:spPr>
        <p:txBody>
          <a:bodyPr/>
          <a:lstStyle/>
          <a:p>
            <a:fld id="{AD157681-37C7-4DA6-A718-18A2582C827C}" type="slidenum">
              <a:rPr lang="en-IN" smtClean="0"/>
              <a:t>‹#›</a:t>
            </a:fld>
            <a:endParaRPr lang="en-IN"/>
          </a:p>
        </p:txBody>
      </p:sp>
      <p:cxnSp>
        <p:nvCxnSpPr>
          <p:cNvPr id="8" name="Straight Connector 7"/>
          <p:cNvCxnSpPr/>
          <p:nvPr/>
        </p:nvCxnSpPr>
        <p:spPr>
          <a:xfrm>
            <a:off x="2334637" y="798973"/>
            <a:ext cx="0" cy="2544756"/>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302692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B622D98-875E-4C0B-A85E-505739DCE378}" type="datetimeFigureOut">
              <a:rPr lang="en-IN" smtClean="0"/>
              <a:t>12-02-2026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D157681-37C7-4DA6-A718-18A2582C827C}" type="slidenum">
              <a:rPr lang="en-IN" smtClean="0"/>
              <a:t>‹#›</a:t>
            </a:fld>
            <a:endParaRPr lang="en-IN"/>
          </a:p>
        </p:txBody>
      </p:sp>
      <p:cxnSp>
        <p:nvCxnSpPr>
          <p:cNvPr id="8" name="Straight Connector 7"/>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7913135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34813" y="1756130"/>
            <a:ext cx="8562580"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534695" y="3806195"/>
            <a:ext cx="8549990"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B622D98-875E-4C0B-A85E-505739DCE378}" type="datetimeFigureOut">
              <a:rPr lang="en-IN" smtClean="0"/>
              <a:t>12-02-2026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D157681-37C7-4DA6-A718-18A2582C827C}" type="slidenum">
              <a:rPr lang="en-IN" smtClean="0"/>
              <a:t>‹#›</a:t>
            </a:fld>
            <a:endParaRPr lang="en-IN"/>
          </a:p>
        </p:txBody>
      </p:sp>
      <p:cxnSp>
        <p:nvCxnSpPr>
          <p:cNvPr id="8" name="Straight Connector 7"/>
          <p:cNvCxnSpPr/>
          <p:nvPr/>
        </p:nvCxnSpPr>
        <p:spPr>
          <a:xfrm>
            <a:off x="1371687" y="798973"/>
            <a:ext cx="0" cy="2845107"/>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018516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534695" y="804889"/>
            <a:ext cx="9520157"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534695" y="2010878"/>
            <a:ext cx="4608576" cy="34381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54793" y="2017343"/>
            <a:ext cx="4604130"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B622D98-875E-4C0B-A85E-505739DCE378}" type="datetimeFigureOut">
              <a:rPr lang="en-IN" smtClean="0"/>
              <a:t>12-02-2026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D157681-37C7-4DA6-A718-18A2582C827C}" type="slidenum">
              <a:rPr lang="en-IN" smtClean="0"/>
              <a:t>‹#›</a:t>
            </a:fld>
            <a:endParaRPr lang="en-IN"/>
          </a:p>
        </p:txBody>
      </p:sp>
      <p:cxnSp>
        <p:nvCxnSpPr>
          <p:cNvPr id="9" name="Straight Connector 8"/>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677799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534695" y="804163"/>
            <a:ext cx="9520157"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534695" y="2019549"/>
            <a:ext cx="4608576"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34695" y="2824269"/>
            <a:ext cx="4608576"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4791" y="2023003"/>
            <a:ext cx="4608576"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4792" y="2821491"/>
            <a:ext cx="4608576"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B622D98-875E-4C0B-A85E-505739DCE378}" type="datetimeFigureOut">
              <a:rPr lang="en-IN" smtClean="0"/>
              <a:t>12-02-2026</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AD157681-37C7-4DA6-A718-18A2582C827C}" type="slidenum">
              <a:rPr lang="en-IN" smtClean="0"/>
              <a:t>‹#›</a:t>
            </a:fld>
            <a:endParaRPr lang="en-IN"/>
          </a:p>
        </p:txBody>
      </p:sp>
      <p:cxnSp>
        <p:nvCxnSpPr>
          <p:cNvPr id="11" name="Straight Connector 10"/>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4043655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B622D98-875E-4C0B-A85E-505739DCE378}" type="datetimeFigureOut">
              <a:rPr lang="en-IN" smtClean="0"/>
              <a:t>12-02-2026</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AD157681-37C7-4DA6-A718-18A2582C827C}" type="slidenum">
              <a:rPr lang="en-IN" smtClean="0"/>
              <a:t>‹#›</a:t>
            </a:fld>
            <a:endParaRPr lang="en-IN"/>
          </a:p>
        </p:txBody>
      </p:sp>
      <p:cxnSp>
        <p:nvCxnSpPr>
          <p:cNvPr id="7" name="Straight Connector 6"/>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8250482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B622D98-875E-4C0B-A85E-505739DCE378}" type="datetimeFigureOut">
              <a:rPr lang="en-IN" smtClean="0"/>
              <a:t>12-02-2026</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AD157681-37C7-4DA6-A718-18A2582C827C}" type="slidenum">
              <a:rPr lang="en-IN" smtClean="0"/>
              <a:t>‹#›</a:t>
            </a:fld>
            <a:endParaRPr lang="en-IN"/>
          </a:p>
        </p:txBody>
      </p:sp>
    </p:spTree>
    <p:extLst>
      <p:ext uri="{BB962C8B-B14F-4D97-AF65-F5344CB8AC3E}">
        <p14:creationId xmlns:p14="http://schemas.microsoft.com/office/powerpoint/2010/main" val="31926791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34642" y="798973"/>
            <a:ext cx="3183128"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534695" y="3205491"/>
            <a:ext cx="3184989"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B622D98-875E-4C0B-A85E-505739DCE378}" type="datetimeFigureOut">
              <a:rPr lang="en-IN" smtClean="0"/>
              <a:t>12-02-2026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D157681-37C7-4DA6-A718-18A2582C827C}" type="slidenum">
              <a:rPr lang="en-IN" smtClean="0"/>
              <a:t>‹#›</a:t>
            </a:fld>
            <a:endParaRPr lang="en-IN"/>
          </a:p>
        </p:txBody>
      </p:sp>
      <p:cxnSp>
        <p:nvCxnSpPr>
          <p:cNvPr id="9" name="Straight Connector 8"/>
          <p:cNvCxnSpPr/>
          <p:nvPr/>
        </p:nvCxnSpPr>
        <p:spPr>
          <a:xfrm>
            <a:off x="1371687" y="798973"/>
            <a:ext cx="0" cy="2247117"/>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336565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gradFill>
              <a:gsLst>
                <a:gs pos="0">
                  <a:schemeClr val="bg2">
                    <a:lumMod val="10000"/>
                  </a:schemeClr>
                </a:gs>
                <a:gs pos="100000">
                  <a:schemeClr val="bg2">
                    <a:lumMod val="10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prstMaterial="matte">
              <a:bevelT w="133350" h="50800" prst="divot"/>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535694" y="1129513"/>
            <a:ext cx="5447840"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534695" y="3145992"/>
            <a:ext cx="5440037"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534695" y="5469856"/>
            <a:ext cx="5440038" cy="320123"/>
          </a:xfrm>
        </p:spPr>
        <p:txBody>
          <a:bodyPr/>
          <a:lstStyle>
            <a:lvl1pPr algn="l">
              <a:defRPr/>
            </a:lvl1pPr>
          </a:lstStyle>
          <a:p>
            <a:fld id="{2B622D98-875E-4C0B-A85E-505739DCE378}" type="datetimeFigureOut">
              <a:rPr lang="en-IN" smtClean="0"/>
              <a:t>12-02-2026</a:t>
            </a:fld>
            <a:endParaRPr lang="en-IN"/>
          </a:p>
        </p:txBody>
      </p:sp>
      <p:sp>
        <p:nvSpPr>
          <p:cNvPr id="6" name="Footer Placeholder 5"/>
          <p:cNvSpPr>
            <a:spLocks noGrp="1"/>
          </p:cNvSpPr>
          <p:nvPr>
            <p:ph type="ftr" sz="quarter" idx="11"/>
          </p:nvPr>
        </p:nvSpPr>
        <p:spPr>
          <a:xfrm>
            <a:off x="1534910" y="318640"/>
            <a:ext cx="5453475" cy="320931"/>
          </a:xfrm>
        </p:spPr>
        <p:txBody>
          <a:bodyPr/>
          <a:lstStyle/>
          <a:p>
            <a:endParaRPr lang="en-IN"/>
          </a:p>
        </p:txBody>
      </p:sp>
      <p:sp>
        <p:nvSpPr>
          <p:cNvPr id="7" name="Slide Number Placeholder 6"/>
          <p:cNvSpPr>
            <a:spLocks noGrp="1"/>
          </p:cNvSpPr>
          <p:nvPr>
            <p:ph type="sldNum" sz="quarter" idx="12"/>
          </p:nvPr>
        </p:nvSpPr>
        <p:spPr/>
        <p:txBody>
          <a:bodyPr/>
          <a:lstStyle/>
          <a:p>
            <a:fld id="{AD157681-37C7-4DA6-A718-18A2582C827C}" type="slidenum">
              <a:rPr lang="en-IN" smtClean="0"/>
              <a:t>‹#›</a:t>
            </a:fld>
            <a:endParaRPr lang="en-IN"/>
          </a:p>
        </p:txBody>
      </p:sp>
      <p:cxnSp>
        <p:nvCxnSpPr>
          <p:cNvPr id="14" name="Straight Connector 13"/>
          <p:cNvCxnSpPr/>
          <p:nvPr/>
        </p:nvCxnSpPr>
        <p:spPr>
          <a:xfrm>
            <a:off x="1371687" y="798973"/>
            <a:ext cx="0" cy="2161124"/>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9048747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B622D98-875E-4C0B-A85E-505739DCE378}" type="datetimeFigureOut">
              <a:rPr lang="en-IN" smtClean="0"/>
              <a:t>12-02-2026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D157681-37C7-4DA6-A718-18A2582C827C}" type="slidenum">
              <a:rPr lang="en-IN" smtClean="0"/>
              <a:t>‹#›</a:t>
            </a:fld>
            <a:endParaRPr lang="en-IN"/>
          </a:p>
        </p:txBody>
      </p:sp>
      <p:cxnSp>
        <p:nvCxnSpPr>
          <p:cNvPr id="8" name="Straight Connector 7"/>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6938982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883863"/>
            <a:ext cx="1615742" cy="457499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534694" y="883863"/>
            <a:ext cx="7738807" cy="45749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B622D98-875E-4C0B-A85E-505739DCE378}" type="datetimeFigureOut">
              <a:rPr lang="en-IN" smtClean="0"/>
              <a:t>12-02-2026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D157681-37C7-4DA6-A718-18A2582C827C}" type="slidenum">
              <a:rPr lang="en-IN" smtClean="0"/>
              <a:t>‹#›</a:t>
            </a:fld>
            <a:endParaRPr lang="en-IN"/>
          </a:p>
        </p:txBody>
      </p:sp>
      <p:cxnSp>
        <p:nvCxnSpPr>
          <p:cNvPr id="8" name="Straight Connector 7"/>
          <p:cNvCxnSpPr/>
          <p:nvPr/>
        </p:nvCxnSpPr>
        <p:spPr>
          <a:xfrm flipH="1">
            <a:off x="9439111" y="719272"/>
            <a:ext cx="1615742" cy="0"/>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7370950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Rectangle 8"/>
          <p:cNvSpPr/>
          <p:nvPr/>
        </p:nvSpPr>
        <p:spPr>
          <a:xfrm>
            <a:off x="0" y="2015732"/>
            <a:ext cx="12192000" cy="4118829"/>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srcRect t="2769" b="-2769"/>
          <a:stretch/>
        </p:blipFill>
        <p:spPr>
          <a:xfrm>
            <a:off x="0" y="6135624"/>
            <a:ext cx="12192000" cy="742950"/>
          </a:xfrm>
          <a:prstGeom prst="rect">
            <a:avLst/>
          </a:prstGeom>
        </p:spPr>
      </p:pic>
      <p:sp>
        <p:nvSpPr>
          <p:cNvPr id="2" name="Title Placeholder 1"/>
          <p:cNvSpPr>
            <a:spLocks noGrp="1"/>
          </p:cNvSpPr>
          <p:nvPr>
            <p:ph type="title"/>
          </p:nvPr>
        </p:nvSpPr>
        <p:spPr>
          <a:xfrm>
            <a:off x="1534696" y="804519"/>
            <a:ext cx="9520158" cy="1049235"/>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534696" y="2015732"/>
            <a:ext cx="9520158"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2B622D98-875E-4C0B-A85E-505739DCE378}" type="datetimeFigureOut">
              <a:rPr lang="en-IN" smtClean="0"/>
              <a:t>12-02-2026</a:t>
            </a:fld>
            <a:endParaRPr lang="en-IN"/>
          </a:p>
        </p:txBody>
      </p:sp>
      <p:sp>
        <p:nvSpPr>
          <p:cNvPr id="5" name="Footer Placeholder 4"/>
          <p:cNvSpPr>
            <a:spLocks noGrp="1"/>
          </p:cNvSpPr>
          <p:nvPr>
            <p:ph type="ftr" sz="quarter" idx="3"/>
          </p:nvPr>
        </p:nvSpPr>
        <p:spPr>
          <a:xfrm>
            <a:off x="1534695" y="329307"/>
            <a:ext cx="5855719"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AD157681-37C7-4DA6-A718-18A2582C827C}" type="slidenum">
              <a:rPr lang="en-IN" smtClean="0"/>
              <a:t>‹#›</a:t>
            </a:fld>
            <a:endParaRPr lang="en-IN"/>
          </a:p>
        </p:txBody>
      </p:sp>
      <p:cxnSp>
        <p:nvCxnSpPr>
          <p:cNvPr id="12" name="Straight Connector 11"/>
          <p:cNvCxnSpPr/>
          <p:nvPr/>
        </p:nvCxnSpPr>
        <p:spPr>
          <a:xfrm>
            <a:off x="0" y="6141705"/>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04672578"/>
      </p:ext>
    </p:extLst>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xStyles>
    <p:titleStyle>
      <a:lvl1pPr algn="l" defTabSz="9144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hyperlink" Target="https://www.ehlgroup.com/ehl-insights-report-hospitality-outlook-2026" TargetMode="External"/><Relationship Id="rId13" Type="http://schemas.openxmlformats.org/officeDocument/2006/relationships/hyperlink" Target="https://www.linkedin.com/posts/hospitality-action_hospitalityaction-wevegotyou-thisishospitality-activity-7387389940667674624-rMIt/" TargetMode="External"/><Relationship Id="rId18" Type="http://schemas.openxmlformats.org/officeDocument/2006/relationships/hyperlink" Target="https://asksuite.com/blog/hotel-technology/" TargetMode="External"/><Relationship Id="rId3" Type="http://schemas.openxmlformats.org/officeDocument/2006/relationships/hyperlink" Target="https://www.accessiblehospitality.com/hospitality-mental-health-crisis/" TargetMode="External"/><Relationship Id="rId21" Type="http://schemas.openxmlformats.org/officeDocument/2006/relationships/hyperlink" Target="https://www.stayntouch.com/blog/hotel-technology-through-the-ages-1960s-2016/" TargetMode="External"/><Relationship Id="rId7" Type="http://schemas.openxmlformats.org/officeDocument/2006/relationships/hyperlink" Target="https://www.deloitte.com/us/en/insights/industry/transportation/travel-hospitality-industry-outlook.html" TargetMode="External"/><Relationship Id="rId12" Type="http://schemas.openxmlformats.org/officeDocument/2006/relationships/hyperlink" Target="https://doi.org/10.1016/j.ijhm.2020.102835" TargetMode="External"/><Relationship Id="rId17" Type="http://schemas.openxmlformats.org/officeDocument/2006/relationships/hyperlink" Target="https://www.planday.com/resources/articles/talking-about-mental-health-in-hospitality" TargetMode="External"/><Relationship Id="rId2" Type="http://schemas.openxmlformats.org/officeDocument/2006/relationships/notesSlide" Target="../notesSlides/notesSlide16.xml"/><Relationship Id="rId16" Type="http://schemas.openxmlformats.org/officeDocument/2006/relationships/hyperlink" Target="https://www.roommaster.com/blog/history-of-hotel" TargetMode="External"/><Relationship Id="rId20" Type="http://schemas.openxmlformats.org/officeDocument/2006/relationships/hyperlink" Target="https://www.slowfood.com/blog-and-news/under-pressure-the-mental-health-crisis-in-hospitality/" TargetMode="External"/><Relationship Id="rId1" Type="http://schemas.openxmlformats.org/officeDocument/2006/relationships/slideLayout" Target="../slideLayouts/slideLayout2.xml"/><Relationship Id="rId6" Type="http://schemas.openxmlformats.org/officeDocument/2006/relationships/hyperlink" Target="https://catererlicensee.com/mental-health-crisis-deepens-in-hospitality-sector-as-burnout-and-understaffing-hit-alarming-highs/" TargetMode="External"/><Relationship Id="rId11" Type="http://schemas.openxmlformats.org/officeDocument/2006/relationships/hyperlink" Target="https://www.hoteldive.com/news/top-hospitality-industry-trends-2026/808959/" TargetMode="External"/><Relationship Id="rId5" Type="http://schemas.openxmlformats.org/officeDocument/2006/relationships/hyperlink" Target="https://www.instituteofhospitality.org/hospitality-action-survey/" TargetMode="External"/><Relationship Id="rId15" Type="http://schemas.openxmlformats.org/officeDocument/2006/relationships/hyperlink" Target="https://intelity.com/blog/a-brief-look-at-the-history-of-hotel-technology/" TargetMode="External"/><Relationship Id="rId10" Type="http://schemas.openxmlformats.org/officeDocument/2006/relationships/hyperlink" Target="https://www.hoteldive.com/news/PwC-hospitality-directions-outlook-lodging-2026/809205/" TargetMode="External"/><Relationship Id="rId19" Type="http://schemas.openxmlformats.org/officeDocument/2006/relationships/hyperlink" Target="https://www.pwc.com/us/en/industries/consumer-markets/hospitality-leisure/us-hospitality-directions.html" TargetMode="External"/><Relationship Id="rId4" Type="http://schemas.openxmlformats.org/officeDocument/2006/relationships/hyperlink" Target="https://www.hospitalitynet.org/news/4127416.html" TargetMode="External"/><Relationship Id="rId9" Type="http://schemas.openxmlformats.org/officeDocument/2006/relationships/hyperlink" Target="https://www.siteminder.com/r/artificial-intelligence-ai-hospitality-industry/" TargetMode="External"/><Relationship Id="rId14" Type="http://schemas.openxmlformats.org/officeDocument/2006/relationships/hyperlink" Target="https://hrc-international.com/adapting-hospitality-industry-post-pandemic/" TargetMode="External"/><Relationship Id="rId22" Type="http://schemas.openxmlformats.org/officeDocument/2006/relationships/hyperlink" Target="https://www.hospitalitynet.org/news/4129938.html" TargetMode="External"/></Relationships>
</file>

<file path=ppt/slides/_rels/slide1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A90670-3C33-7A86-ADEB-013FFF43359D}"/>
              </a:ext>
            </a:extLst>
          </p:cNvPr>
          <p:cNvSpPr>
            <a:spLocks noGrp="1"/>
          </p:cNvSpPr>
          <p:nvPr>
            <p:ph type="ctrTitle"/>
          </p:nvPr>
        </p:nvSpPr>
        <p:spPr>
          <a:xfrm>
            <a:off x="2058988" y="1913467"/>
            <a:ext cx="9357359" cy="1515533"/>
          </a:xfrm>
        </p:spPr>
        <p:txBody>
          <a:bodyPr>
            <a:normAutofit fontScale="90000"/>
          </a:bodyPr>
          <a:lstStyle/>
          <a:p>
            <a:pPr algn="ctr"/>
            <a:r>
              <a:rPr lang="en-IN" b="1" dirty="0"/>
              <a:t>The deepening mental health crisis in the hospitality industry</a:t>
            </a:r>
            <a:endParaRPr lang="en-IN" sz="400" b="1" dirty="0"/>
          </a:p>
        </p:txBody>
      </p:sp>
    </p:spTree>
    <p:extLst>
      <p:ext uri="{BB962C8B-B14F-4D97-AF65-F5344CB8AC3E}">
        <p14:creationId xmlns:p14="http://schemas.microsoft.com/office/powerpoint/2010/main" val="17070100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27563A-C5E5-0831-24EB-970FEEC374FD}"/>
              </a:ext>
            </a:extLst>
          </p:cNvPr>
          <p:cNvSpPr>
            <a:spLocks noGrp="1"/>
          </p:cNvSpPr>
          <p:nvPr>
            <p:ph type="title"/>
          </p:nvPr>
        </p:nvSpPr>
        <p:spPr/>
        <p:txBody>
          <a:bodyPr/>
          <a:lstStyle/>
          <a:p>
            <a:pPr algn="ctr"/>
            <a:r>
              <a:rPr lang="en-IN" b="1" dirty="0"/>
              <a:t>Introduction: Defining chosen contemporary theme</a:t>
            </a:r>
          </a:p>
        </p:txBody>
      </p:sp>
      <p:sp>
        <p:nvSpPr>
          <p:cNvPr id="3" name="Content Placeholder 2">
            <a:extLst>
              <a:ext uri="{FF2B5EF4-FFF2-40B4-BE49-F238E27FC236}">
                <a16:creationId xmlns:a16="http://schemas.microsoft.com/office/drawing/2014/main" id="{78134573-C8D9-D970-804E-8C962F7D9EE2}"/>
              </a:ext>
            </a:extLst>
          </p:cNvPr>
          <p:cNvSpPr>
            <a:spLocks noGrp="1"/>
          </p:cNvSpPr>
          <p:nvPr>
            <p:ph idx="1"/>
          </p:nvPr>
        </p:nvSpPr>
        <p:spPr>
          <a:xfrm>
            <a:off x="0" y="2070087"/>
            <a:ext cx="7377469" cy="3983393"/>
          </a:xfrm>
        </p:spPr>
        <p:txBody>
          <a:bodyPr>
            <a:normAutofit fontScale="92500" lnSpcReduction="20000"/>
          </a:bodyPr>
          <a:lstStyle/>
          <a:p>
            <a:pPr lvl="0"/>
            <a:r>
              <a:rPr lang="en-GB" dirty="0"/>
              <a:t>76 percent of hospitality employees cite mental health problems that they have had their entire career, which happens 20 percent more often than in 2018 (Agilysys, 2025).</a:t>
            </a:r>
            <a:endParaRPr lang="en-IN" dirty="0"/>
          </a:p>
          <a:p>
            <a:pPr lvl="0"/>
            <a:r>
              <a:rPr lang="en-GB" dirty="0"/>
              <a:t>Some of the major reasons include; understaffing (57%), excessive workloads (52%), and poor work/life balance (60%) (Hospitality Action, 2025).</a:t>
            </a:r>
            <a:endParaRPr lang="en-IN" dirty="0"/>
          </a:p>
          <a:p>
            <a:pPr lvl="0"/>
            <a:r>
              <a:rPr lang="en-GB" dirty="0"/>
              <a:t>Anxiety and depression, as well as turnover intention are increased by post-COVID and cost-of-living pressures (Planday.com, 2024).</a:t>
            </a:r>
            <a:endParaRPr lang="en-IN" dirty="0"/>
          </a:p>
          <a:p>
            <a:pPr lvl="0"/>
            <a:r>
              <a:rPr lang="en-GB" dirty="0"/>
              <a:t>Though it raises awareness, 63 percent are afraid of professional repercussions of talking about the problems (Accessiblehospitality.com, 2026).</a:t>
            </a:r>
            <a:endParaRPr lang="en-IN" dirty="0"/>
          </a:p>
          <a:p>
            <a:pPr lvl="0"/>
            <a:endParaRPr lang="en-IN" dirty="0"/>
          </a:p>
        </p:txBody>
      </p:sp>
      <p:pic>
        <p:nvPicPr>
          <p:cNvPr id="4" name="Picture 2" descr="Mental Health in Hospitality: Essential Support Guide">
            <a:extLst>
              <a:ext uri="{FF2B5EF4-FFF2-40B4-BE49-F238E27FC236}">
                <a16:creationId xmlns:a16="http://schemas.microsoft.com/office/drawing/2014/main" id="{634C95FA-B1F6-6CDF-E649-83E7BE6F285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77469" y="2769168"/>
            <a:ext cx="4620323" cy="25852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33302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5528D8-D89B-3709-F0BF-D06EF4750AF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E05BE10-CCFD-431C-1F37-D7681CB1508B}"/>
              </a:ext>
            </a:extLst>
          </p:cNvPr>
          <p:cNvSpPr>
            <a:spLocks noGrp="1"/>
          </p:cNvSpPr>
          <p:nvPr>
            <p:ph type="title"/>
          </p:nvPr>
        </p:nvSpPr>
        <p:spPr/>
        <p:txBody>
          <a:bodyPr>
            <a:normAutofit/>
          </a:bodyPr>
          <a:lstStyle/>
          <a:p>
            <a:pPr algn="ctr"/>
            <a:r>
              <a:rPr lang="en-IN" b="1" dirty="0"/>
              <a:t>Introduction: Purpose of the topic</a:t>
            </a:r>
          </a:p>
        </p:txBody>
      </p:sp>
      <p:sp>
        <p:nvSpPr>
          <p:cNvPr id="3" name="Content Placeholder 2">
            <a:extLst>
              <a:ext uri="{FF2B5EF4-FFF2-40B4-BE49-F238E27FC236}">
                <a16:creationId xmlns:a16="http://schemas.microsoft.com/office/drawing/2014/main" id="{8D24C0B6-C15A-913E-A61E-03E68D97B875}"/>
              </a:ext>
            </a:extLst>
          </p:cNvPr>
          <p:cNvSpPr>
            <a:spLocks noGrp="1"/>
          </p:cNvSpPr>
          <p:nvPr>
            <p:ph idx="1"/>
          </p:nvPr>
        </p:nvSpPr>
        <p:spPr>
          <a:xfrm>
            <a:off x="613506" y="2275799"/>
            <a:ext cx="11289192" cy="3583146"/>
          </a:xfrm>
        </p:spPr>
        <p:txBody>
          <a:bodyPr>
            <a:normAutofit/>
          </a:bodyPr>
          <a:lstStyle/>
          <a:p>
            <a:pPr lvl="0"/>
            <a:r>
              <a:rPr lang="en-GB" dirty="0"/>
              <a:t>Promote the increase in stress among workers and its effects on the industry.</a:t>
            </a:r>
            <a:endParaRPr lang="en-IN" dirty="0"/>
          </a:p>
          <a:p>
            <a:pPr lvl="0"/>
            <a:r>
              <a:rPr lang="en-GB" dirty="0"/>
              <a:t>Find underlying causes such as understaffing, excessive time, and post-COVID strains.</a:t>
            </a:r>
            <a:endParaRPr lang="en-IN" dirty="0"/>
          </a:p>
          <a:p>
            <a:pPr lvl="0"/>
            <a:r>
              <a:rPr lang="en-GB" dirty="0"/>
              <a:t>Recommend improved support and change in policy and </a:t>
            </a:r>
            <a:r>
              <a:rPr lang="en-GB" dirty="0" err="1"/>
              <a:t>reducement</a:t>
            </a:r>
            <a:r>
              <a:rPr lang="en-GB" dirty="0"/>
              <a:t> of stigma.</a:t>
            </a:r>
            <a:endParaRPr lang="en-IN" dirty="0"/>
          </a:p>
          <a:p>
            <a:pPr lvl="0"/>
            <a:r>
              <a:rPr lang="en-GB" dirty="0"/>
              <a:t>Create sustainable wellbeing in a bid to increase retention and performance.</a:t>
            </a:r>
            <a:endParaRPr lang="en-IN" dirty="0"/>
          </a:p>
          <a:p>
            <a:pPr lvl="0" algn="just"/>
            <a:endParaRPr lang="en-IN" dirty="0"/>
          </a:p>
        </p:txBody>
      </p:sp>
    </p:spTree>
    <p:extLst>
      <p:ext uri="{BB962C8B-B14F-4D97-AF65-F5344CB8AC3E}">
        <p14:creationId xmlns:p14="http://schemas.microsoft.com/office/powerpoint/2010/main" val="35327248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06649E-362F-A6DA-578A-CBF2B435A70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9DD9FD8-A0DA-F58B-08D0-4CB5827CF0C4}"/>
              </a:ext>
            </a:extLst>
          </p:cNvPr>
          <p:cNvSpPr>
            <a:spLocks noGrp="1"/>
          </p:cNvSpPr>
          <p:nvPr>
            <p:ph type="title"/>
          </p:nvPr>
        </p:nvSpPr>
        <p:spPr/>
        <p:txBody>
          <a:bodyPr>
            <a:normAutofit/>
          </a:bodyPr>
          <a:lstStyle/>
          <a:p>
            <a:pPr algn="ctr"/>
            <a:r>
              <a:rPr lang="en-IN" b="1" dirty="0"/>
              <a:t>Introduction: Significance of the hotel and hospitality industry</a:t>
            </a:r>
          </a:p>
        </p:txBody>
      </p:sp>
      <p:sp>
        <p:nvSpPr>
          <p:cNvPr id="4" name="Content Placeholder 3">
            <a:extLst>
              <a:ext uri="{FF2B5EF4-FFF2-40B4-BE49-F238E27FC236}">
                <a16:creationId xmlns:a16="http://schemas.microsoft.com/office/drawing/2014/main" id="{5952A096-B822-98F4-EBC9-51607DEDD971}"/>
              </a:ext>
            </a:extLst>
          </p:cNvPr>
          <p:cNvSpPr>
            <a:spLocks noGrp="1"/>
          </p:cNvSpPr>
          <p:nvPr>
            <p:ph sz="half" idx="1"/>
          </p:nvPr>
        </p:nvSpPr>
        <p:spPr>
          <a:xfrm>
            <a:off x="145782" y="2234855"/>
            <a:ext cx="6518490" cy="3670000"/>
          </a:xfrm>
        </p:spPr>
        <p:txBody>
          <a:bodyPr>
            <a:normAutofit fontScale="92500"/>
          </a:bodyPr>
          <a:lstStyle/>
          <a:p>
            <a:pPr lvl="0"/>
            <a:r>
              <a:rPr lang="en-GB" dirty="0"/>
              <a:t>Hires millions of people globally; American </a:t>
            </a:r>
            <a:r>
              <a:rPr lang="en-GB" dirty="0" err="1"/>
              <a:t>labor</a:t>
            </a:r>
            <a:r>
              <a:rPr lang="en-GB" dirty="0"/>
              <a:t> expenses peaked to 127B in 2025 and will go to 131B in 2026 (Graber, Ewen and Miller, 2026)</a:t>
            </a:r>
            <a:endParaRPr lang="en-IN" dirty="0"/>
          </a:p>
          <a:p>
            <a:pPr lvl="0"/>
            <a:r>
              <a:rPr lang="en-GB" dirty="0"/>
              <a:t>Profits trillions; major contributor to GDP through travel, events and luxury segments (Deloitte Insights, 2026)</a:t>
            </a:r>
            <a:endParaRPr lang="en-IN" dirty="0"/>
          </a:p>
          <a:p>
            <a:pPr lvl="0"/>
            <a:r>
              <a:rPr lang="en-GB" dirty="0"/>
              <a:t>Sensitive to the shortage of workforce, increasing mental health pressures on employees (Ewen, 2026)</a:t>
            </a:r>
            <a:endParaRPr lang="en-IN" dirty="0"/>
          </a:p>
          <a:p>
            <a:pPr lvl="0"/>
            <a:r>
              <a:rPr lang="en-GB" dirty="0"/>
              <a:t>Necessity of post-pandemic recovery, innovation and community vitality.</a:t>
            </a:r>
            <a:endParaRPr lang="en-IN" dirty="0"/>
          </a:p>
          <a:p>
            <a:endParaRPr lang="en-IN" dirty="0"/>
          </a:p>
        </p:txBody>
      </p:sp>
      <p:pic>
        <p:nvPicPr>
          <p:cNvPr id="2050" name="Picture 2" descr="What Employers Need To Know About Mental Health for hospitality worker">
            <a:extLst>
              <a:ext uri="{FF2B5EF4-FFF2-40B4-BE49-F238E27FC236}">
                <a16:creationId xmlns:a16="http://schemas.microsoft.com/office/drawing/2014/main" id="{F53B5D34-AAD1-70DF-D7F7-D89B10BD7D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56893" y="2557382"/>
            <a:ext cx="4506133" cy="24408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40357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7492B8-09AB-B85C-52A8-B10D70CE86D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E1A8C80-2B74-1A39-480C-4B9069D32895}"/>
              </a:ext>
            </a:extLst>
          </p:cNvPr>
          <p:cNvSpPr>
            <a:spLocks noGrp="1"/>
          </p:cNvSpPr>
          <p:nvPr>
            <p:ph type="title"/>
          </p:nvPr>
        </p:nvSpPr>
        <p:spPr>
          <a:xfrm>
            <a:off x="688075" y="544286"/>
            <a:ext cx="10815849" cy="1303867"/>
          </a:xfrm>
        </p:spPr>
        <p:txBody>
          <a:bodyPr>
            <a:normAutofit/>
          </a:bodyPr>
          <a:lstStyle/>
          <a:p>
            <a:pPr algn="ctr"/>
            <a:r>
              <a:rPr lang="en-IN" b="1" dirty="0"/>
              <a:t>Introduction: Background about the sector</a:t>
            </a:r>
          </a:p>
        </p:txBody>
      </p:sp>
      <p:sp>
        <p:nvSpPr>
          <p:cNvPr id="3" name="Content Placeholder 2">
            <a:extLst>
              <a:ext uri="{FF2B5EF4-FFF2-40B4-BE49-F238E27FC236}">
                <a16:creationId xmlns:a16="http://schemas.microsoft.com/office/drawing/2014/main" id="{DAE914A7-642D-2C65-34B8-794BAE0BC79C}"/>
              </a:ext>
            </a:extLst>
          </p:cNvPr>
          <p:cNvSpPr>
            <a:spLocks noGrp="1"/>
          </p:cNvSpPr>
          <p:nvPr>
            <p:ph idx="1"/>
          </p:nvPr>
        </p:nvSpPr>
        <p:spPr>
          <a:xfrm>
            <a:off x="205214" y="2362925"/>
            <a:ext cx="6955004" cy="3262959"/>
          </a:xfrm>
        </p:spPr>
        <p:txBody>
          <a:bodyPr>
            <a:normAutofit fontScale="85000" lnSpcReduction="10000"/>
          </a:bodyPr>
          <a:lstStyle/>
          <a:p>
            <a:pPr lvl="0"/>
            <a:r>
              <a:rPr lang="en-GB" dirty="0"/>
              <a:t>Core segments: hotels, restaurants, events; it provides leisure, business, luxury </a:t>
            </a:r>
            <a:r>
              <a:rPr lang="en-GB" dirty="0" err="1"/>
              <a:t>travelers</a:t>
            </a:r>
            <a:r>
              <a:rPr lang="en-GB" dirty="0"/>
              <a:t> around the world (WATG, 2025)</a:t>
            </a:r>
            <a:endParaRPr lang="en-IN" dirty="0"/>
          </a:p>
          <a:p>
            <a:pPr lvl="0"/>
            <a:r>
              <a:rPr lang="en-GB" dirty="0"/>
              <a:t>The 2026 Institute Conference should also be featured in my lengthy list of presentations on hotel management and explore numerous other subjects (PwC, 2022).</a:t>
            </a:r>
            <a:endParaRPr lang="en-IN" dirty="0"/>
          </a:p>
          <a:p>
            <a:pPr lvl="0"/>
            <a:r>
              <a:rPr lang="en-GB" dirty="0"/>
              <a:t>Obstacles: workforce scarcity, increased expenses (32%+ of revenue), understaffing (Deloitte Insights, 2026) is straining.</a:t>
            </a:r>
            <a:endParaRPr lang="en-IN" dirty="0"/>
          </a:p>
          <a:p>
            <a:pPr lvl="0"/>
            <a:r>
              <a:rPr lang="en-GB" dirty="0"/>
              <a:t>At the same time, AI personalisation, human-centric leadership is on the rise ( Ehlgroup.com, 2025).</a:t>
            </a:r>
            <a:endParaRPr lang="en-IN" dirty="0"/>
          </a:p>
          <a:p>
            <a:pPr lvl="0"/>
            <a:endParaRPr lang="en-IN" dirty="0"/>
          </a:p>
        </p:txBody>
      </p:sp>
      <p:pic>
        <p:nvPicPr>
          <p:cNvPr id="3074" name="Picture 2" descr="UK hospitality industry growth analysis for 2019 - PlanRadar">
            <a:extLst>
              <a:ext uri="{FF2B5EF4-FFF2-40B4-BE49-F238E27FC236}">
                <a16:creationId xmlns:a16="http://schemas.microsoft.com/office/drawing/2014/main" id="{03DC8B64-B170-8BBE-DC83-77ABBEB9AE4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2191"/>
          <a:stretch>
            <a:fillRect/>
          </a:stretch>
        </p:blipFill>
        <p:spPr bwMode="auto">
          <a:xfrm>
            <a:off x="7160218" y="2247254"/>
            <a:ext cx="4736713" cy="2762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77733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2BB137-7723-AA99-2C49-948780FF92D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6DFB730-D367-0114-54B7-56CCDBAC0973}"/>
              </a:ext>
            </a:extLst>
          </p:cNvPr>
          <p:cNvSpPr>
            <a:spLocks noGrp="1"/>
          </p:cNvSpPr>
          <p:nvPr>
            <p:ph type="title"/>
          </p:nvPr>
        </p:nvSpPr>
        <p:spPr>
          <a:xfrm>
            <a:off x="1137220" y="486186"/>
            <a:ext cx="11332563" cy="1303867"/>
          </a:xfrm>
        </p:spPr>
        <p:txBody>
          <a:bodyPr>
            <a:normAutofit/>
          </a:bodyPr>
          <a:lstStyle/>
          <a:p>
            <a:pPr algn="ctr"/>
            <a:r>
              <a:rPr lang="en-IN" b="1" dirty="0"/>
              <a:t>Introduction: Factors contributing to prominence of the theme in the industry</a:t>
            </a:r>
          </a:p>
        </p:txBody>
      </p:sp>
      <p:sp>
        <p:nvSpPr>
          <p:cNvPr id="3" name="Content Placeholder 2">
            <a:extLst>
              <a:ext uri="{FF2B5EF4-FFF2-40B4-BE49-F238E27FC236}">
                <a16:creationId xmlns:a16="http://schemas.microsoft.com/office/drawing/2014/main" id="{017057DF-065D-45FD-C5D0-1C78331B0CBD}"/>
              </a:ext>
            </a:extLst>
          </p:cNvPr>
          <p:cNvSpPr>
            <a:spLocks noGrp="1"/>
          </p:cNvSpPr>
          <p:nvPr>
            <p:ph idx="1"/>
          </p:nvPr>
        </p:nvSpPr>
        <p:spPr>
          <a:xfrm>
            <a:off x="772886" y="2363741"/>
            <a:ext cx="10912836" cy="3541113"/>
          </a:xfrm>
        </p:spPr>
        <p:txBody>
          <a:bodyPr>
            <a:normAutofit/>
          </a:bodyPr>
          <a:lstStyle/>
          <a:p>
            <a:pPr lvl="0"/>
            <a:r>
              <a:rPr lang="en-GB" dirty="0"/>
              <a:t>Burnout and overwork are possible due to understaffing (57% mention it as the leading problem) (Hospitality Action, 2025).</a:t>
            </a:r>
            <a:endParaRPr lang="en-IN" dirty="0"/>
          </a:p>
          <a:p>
            <a:pPr lvl="0"/>
            <a:r>
              <a:rPr lang="en-GB" dirty="0"/>
              <a:t>Unsociable long shifts are also a cause of work-life disruptions, which contribute to anxiety (60% affected) (Bailey, 2024)</a:t>
            </a:r>
            <a:endParaRPr lang="en-IN" dirty="0"/>
          </a:p>
          <a:p>
            <a:pPr lvl="0"/>
            <a:r>
              <a:rPr lang="en-GB" dirty="0"/>
              <a:t>The customer service is very emotionally demanding, which increases risks of stress and depression (Planday.com, 2024).</a:t>
            </a:r>
            <a:endParaRPr lang="en-IN" dirty="0"/>
          </a:p>
          <a:p>
            <a:pPr lvl="0"/>
            <a:r>
              <a:rPr lang="en-GB" dirty="0"/>
              <a:t>Pinacolone Staffing shortages and economic strain after the COVID make the turnover intention more acutely felt (Accessiblehospitality.com, 2026).</a:t>
            </a:r>
            <a:endParaRPr lang="en-IN" dirty="0"/>
          </a:p>
          <a:p>
            <a:pPr lvl="0"/>
            <a:endParaRPr lang="en-IN" dirty="0"/>
          </a:p>
        </p:txBody>
      </p:sp>
    </p:spTree>
    <p:extLst>
      <p:ext uri="{BB962C8B-B14F-4D97-AF65-F5344CB8AC3E}">
        <p14:creationId xmlns:p14="http://schemas.microsoft.com/office/powerpoint/2010/main" val="7950459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6332AA-E053-5712-06A8-5044EA99261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F6934EE-68B1-6581-49C8-C101B7A7BD33}"/>
              </a:ext>
            </a:extLst>
          </p:cNvPr>
          <p:cNvSpPr>
            <a:spLocks noGrp="1"/>
          </p:cNvSpPr>
          <p:nvPr>
            <p:ph type="title"/>
          </p:nvPr>
        </p:nvSpPr>
        <p:spPr>
          <a:xfrm>
            <a:off x="1195402" y="99735"/>
            <a:ext cx="11092722" cy="1303867"/>
          </a:xfrm>
        </p:spPr>
        <p:txBody>
          <a:bodyPr>
            <a:normAutofit/>
          </a:bodyPr>
          <a:lstStyle/>
          <a:p>
            <a:pPr algn="ctr"/>
            <a:r>
              <a:rPr lang="en-IN" b="1" dirty="0"/>
              <a:t>Literature Review: History of hotel and travel technology</a:t>
            </a:r>
          </a:p>
        </p:txBody>
      </p:sp>
      <p:sp>
        <p:nvSpPr>
          <p:cNvPr id="3" name="Content Placeholder 2">
            <a:extLst>
              <a:ext uri="{FF2B5EF4-FFF2-40B4-BE49-F238E27FC236}">
                <a16:creationId xmlns:a16="http://schemas.microsoft.com/office/drawing/2014/main" id="{1315C7C7-310F-7E8C-4A39-A65539B428D3}"/>
              </a:ext>
            </a:extLst>
          </p:cNvPr>
          <p:cNvSpPr>
            <a:spLocks noGrp="1"/>
          </p:cNvSpPr>
          <p:nvPr>
            <p:ph idx="1"/>
          </p:nvPr>
        </p:nvSpPr>
        <p:spPr>
          <a:xfrm>
            <a:off x="624283" y="2428371"/>
            <a:ext cx="10943433" cy="3414489"/>
          </a:xfrm>
        </p:spPr>
        <p:txBody>
          <a:bodyPr>
            <a:normAutofit/>
          </a:bodyPr>
          <a:lstStyle/>
          <a:p>
            <a:pPr lvl="0"/>
            <a:r>
              <a:rPr lang="en-IN" dirty="0"/>
              <a:t>1894: </a:t>
            </a:r>
            <a:r>
              <a:rPr lang="en-GB" dirty="0"/>
              <a:t>In-room phones; two: Electricity popular in hotels, 1910 (Intelity, 2016).</a:t>
            </a:r>
            <a:endParaRPr lang="en-IN" dirty="0"/>
          </a:p>
          <a:p>
            <a:pPr lvl="0"/>
            <a:r>
              <a:rPr lang="en-IN" dirty="0"/>
              <a:t>1946-58: </a:t>
            </a:r>
            <a:r>
              <a:rPr lang="en-GB" dirty="0"/>
              <a:t>Westin/Sheraton of automated reservation, guest credit cards, TVs (Post, 2021)</a:t>
            </a:r>
            <a:endParaRPr lang="en-IN" dirty="0"/>
          </a:p>
          <a:p>
            <a:pPr lvl="0"/>
            <a:r>
              <a:rPr lang="en-IN" dirty="0"/>
              <a:t>1970s-80s: </a:t>
            </a:r>
            <a:r>
              <a:rPr lang="en-GB" dirty="0"/>
              <a:t>The operations are centrally controlled by keycards, PMS, POS systems (</a:t>
            </a:r>
            <a:r>
              <a:rPr lang="en-GB" dirty="0" err="1"/>
              <a:t>lozano</a:t>
            </a:r>
            <a:r>
              <a:rPr lang="en-GB" dirty="0"/>
              <a:t>, 2025)</a:t>
            </a:r>
            <a:endParaRPr lang="en-IN" dirty="0"/>
          </a:p>
          <a:p>
            <a:pPr lvl="0"/>
            <a:r>
              <a:rPr lang="en-IN" dirty="0"/>
              <a:t>1990s+: </a:t>
            </a:r>
            <a:r>
              <a:rPr lang="en-GB" dirty="0"/>
              <a:t>Online booking, mobile applications, AI personalization, change the guest experience </a:t>
            </a:r>
            <a:r>
              <a:rPr lang="en-IN" dirty="0"/>
              <a:t>(</a:t>
            </a:r>
            <a:r>
              <a:rPr lang="en-IN" dirty="0" err="1"/>
              <a:t>stayntouch</a:t>
            </a:r>
            <a:r>
              <a:rPr lang="en-IN" dirty="0"/>
              <a:t>, 2021)</a:t>
            </a:r>
          </a:p>
          <a:p>
            <a:pPr lvl="0"/>
            <a:endParaRPr lang="en-IN" dirty="0"/>
          </a:p>
        </p:txBody>
      </p:sp>
    </p:spTree>
    <p:extLst>
      <p:ext uri="{BB962C8B-B14F-4D97-AF65-F5344CB8AC3E}">
        <p14:creationId xmlns:p14="http://schemas.microsoft.com/office/powerpoint/2010/main" val="40028798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B792A2-E4D4-6A72-EE3D-E8712862725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9FA682D-3D50-EBD1-8923-5B4D4DA224B8}"/>
              </a:ext>
            </a:extLst>
          </p:cNvPr>
          <p:cNvSpPr>
            <a:spLocks noGrp="1"/>
          </p:cNvSpPr>
          <p:nvPr>
            <p:ph type="title"/>
          </p:nvPr>
        </p:nvSpPr>
        <p:spPr/>
        <p:txBody>
          <a:bodyPr>
            <a:normAutofit/>
          </a:bodyPr>
          <a:lstStyle/>
          <a:p>
            <a:pPr algn="ctr"/>
            <a:r>
              <a:rPr lang="en-IN" b="1" dirty="0"/>
              <a:t>Literature Review: Deepening mental health crisis in the hospitality industry</a:t>
            </a:r>
          </a:p>
        </p:txBody>
      </p:sp>
      <p:sp>
        <p:nvSpPr>
          <p:cNvPr id="3" name="Content Placeholder 2">
            <a:extLst>
              <a:ext uri="{FF2B5EF4-FFF2-40B4-BE49-F238E27FC236}">
                <a16:creationId xmlns:a16="http://schemas.microsoft.com/office/drawing/2014/main" id="{D78223CF-6F9A-392C-20DF-D1905DCAE8FC}"/>
              </a:ext>
            </a:extLst>
          </p:cNvPr>
          <p:cNvSpPr>
            <a:spLocks noGrp="1"/>
          </p:cNvSpPr>
          <p:nvPr>
            <p:ph idx="1"/>
          </p:nvPr>
        </p:nvSpPr>
        <p:spPr>
          <a:xfrm>
            <a:off x="179523" y="2262464"/>
            <a:ext cx="7399148" cy="3554567"/>
          </a:xfrm>
        </p:spPr>
        <p:txBody>
          <a:bodyPr>
            <a:normAutofit fontScale="85000" lnSpcReduction="10000"/>
          </a:bodyPr>
          <a:lstStyle/>
          <a:p>
            <a:pPr lvl="0"/>
            <a:r>
              <a:rPr lang="en-GB" dirty="0"/>
              <a:t>76 percent of employees state that they have mental health problems throughout their careers (20 percent increase since 2018); 49 percent over the past 2 years (Agilysys, 2025)</a:t>
            </a:r>
            <a:endParaRPr lang="en-IN" dirty="0"/>
          </a:p>
          <a:p>
            <a:pPr lvl="0"/>
            <a:r>
              <a:rPr lang="en-GB" dirty="0"/>
              <a:t>Daily burnout, poor balance (caterer licensee, 2025) is triggered by understaffing (57-, up 21%), and workloads (52%).</a:t>
            </a:r>
            <a:endParaRPr lang="en-IN" dirty="0"/>
          </a:p>
          <a:p>
            <a:pPr lvl="0"/>
            <a:r>
              <a:rPr lang="en-GB" dirty="0"/>
              <a:t>69 percent had difficulties after COVID/cost crisis; 63 percent are afraid of being stigmatized by career disclosure (caterer licensee, 2025).</a:t>
            </a:r>
            <a:endParaRPr lang="en-IN" dirty="0"/>
          </a:p>
          <a:p>
            <a:pPr lvl="0"/>
            <a:r>
              <a:rPr lang="en-GB" dirty="0"/>
              <a:t>Junior employees become accustomed to burnout (62%); management encourages training to close policy-practice differences (caterer licensee, 2025)</a:t>
            </a:r>
            <a:endParaRPr lang="en-IN" dirty="0"/>
          </a:p>
          <a:p>
            <a:endParaRPr lang="en-IN" dirty="0"/>
          </a:p>
        </p:txBody>
      </p:sp>
      <p:pic>
        <p:nvPicPr>
          <p:cNvPr id="4098" name="Picture 2" descr="Taking the Temperature 2025 | Hospitality Action">
            <a:extLst>
              <a:ext uri="{FF2B5EF4-FFF2-40B4-BE49-F238E27FC236}">
                <a16:creationId xmlns:a16="http://schemas.microsoft.com/office/drawing/2014/main" id="{28B1845B-4EC4-C40C-99FF-15F853DB0EC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78671" y="1853753"/>
            <a:ext cx="3652592" cy="41997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3608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726750-6D64-D209-6017-A83F20ABD87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C8F0F58-1CE9-04E9-3E29-424C46E783FF}"/>
              </a:ext>
            </a:extLst>
          </p:cNvPr>
          <p:cNvSpPr>
            <a:spLocks noGrp="1"/>
          </p:cNvSpPr>
          <p:nvPr>
            <p:ph type="title"/>
          </p:nvPr>
        </p:nvSpPr>
        <p:spPr>
          <a:xfrm>
            <a:off x="1528489" y="548179"/>
            <a:ext cx="10942820" cy="1303867"/>
          </a:xfrm>
        </p:spPr>
        <p:txBody>
          <a:bodyPr>
            <a:normAutofit/>
          </a:bodyPr>
          <a:lstStyle/>
          <a:p>
            <a:r>
              <a:rPr lang="en-IN" b="1" dirty="0"/>
              <a:t>Literature Review: Artificial Intelligence and Human Collaboration in hospitality sector </a:t>
            </a:r>
          </a:p>
        </p:txBody>
      </p:sp>
      <p:sp>
        <p:nvSpPr>
          <p:cNvPr id="3" name="Content Placeholder 2">
            <a:extLst>
              <a:ext uri="{FF2B5EF4-FFF2-40B4-BE49-F238E27FC236}">
                <a16:creationId xmlns:a16="http://schemas.microsoft.com/office/drawing/2014/main" id="{119BAC41-CE25-A6D5-96CD-DAB9740E3200}"/>
              </a:ext>
            </a:extLst>
          </p:cNvPr>
          <p:cNvSpPr>
            <a:spLocks noGrp="1"/>
          </p:cNvSpPr>
          <p:nvPr>
            <p:ph idx="1"/>
          </p:nvPr>
        </p:nvSpPr>
        <p:spPr>
          <a:xfrm>
            <a:off x="259300" y="2370951"/>
            <a:ext cx="6528957" cy="3518405"/>
          </a:xfrm>
        </p:spPr>
        <p:txBody>
          <a:bodyPr>
            <a:normAutofit fontScale="92500" lnSpcReduction="20000"/>
          </a:bodyPr>
          <a:lstStyle/>
          <a:p>
            <a:pPr lvl="0"/>
            <a:r>
              <a:rPr lang="en-GB" dirty="0"/>
              <a:t>AI chatbots, virtual concierges take care of mundane questions, letting the staff to deal with complicated work (Elphick, 2024)</a:t>
            </a:r>
            <a:endParaRPr lang="en-IN" dirty="0"/>
          </a:p>
          <a:p>
            <a:pPr lvl="0"/>
            <a:r>
              <a:rPr lang="en-GB" dirty="0"/>
              <a:t>Predictive analytics: predictive analytics will help to make the schedules, the prices, the maintenance more efficient and decrease the pressure on operation.</a:t>
            </a:r>
            <a:endParaRPr lang="en-IN" dirty="0"/>
          </a:p>
          <a:p>
            <a:pPr lvl="0"/>
            <a:r>
              <a:rPr lang="en-GB" dirty="0"/>
              <a:t>Human-AI synergy: AI insights allow being empathetic in the service; employees prioritize emotional </a:t>
            </a:r>
            <a:r>
              <a:rPr lang="en-GB" dirty="0" err="1"/>
              <a:t>labor</a:t>
            </a:r>
            <a:r>
              <a:rPr lang="en-GB" dirty="0"/>
              <a:t>.</a:t>
            </a:r>
            <a:endParaRPr lang="en-IN" dirty="0"/>
          </a:p>
          <a:p>
            <a:pPr lvl="0"/>
            <a:r>
              <a:rPr lang="en-GB" dirty="0"/>
              <a:t>Implemented by Marriott, Hilton improves retention through workload balance and personalization.</a:t>
            </a:r>
            <a:endParaRPr lang="en-IN" dirty="0"/>
          </a:p>
          <a:p>
            <a:pPr lvl="0"/>
            <a:endParaRPr lang="en-IN" dirty="0"/>
          </a:p>
        </p:txBody>
      </p:sp>
      <p:pic>
        <p:nvPicPr>
          <p:cNvPr id="5122" name="Picture 2" descr="AI in the Hospitality Industry: Benefits, Challenges &amp; What's Next">
            <a:extLst>
              <a:ext uri="{FF2B5EF4-FFF2-40B4-BE49-F238E27FC236}">
                <a16:creationId xmlns:a16="http://schemas.microsoft.com/office/drawing/2014/main" id="{AD694566-BEAD-79CA-70BA-17BC94180E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57170" y="2572719"/>
            <a:ext cx="4875530" cy="2743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85212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C59E7A-8991-B560-2AA4-18708CABAAA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8C7C6F0-F352-9657-1083-8D0B49C42331}"/>
              </a:ext>
            </a:extLst>
          </p:cNvPr>
          <p:cNvSpPr>
            <a:spLocks noGrp="1"/>
          </p:cNvSpPr>
          <p:nvPr>
            <p:ph type="title"/>
          </p:nvPr>
        </p:nvSpPr>
        <p:spPr/>
        <p:txBody>
          <a:bodyPr>
            <a:normAutofit/>
          </a:bodyPr>
          <a:lstStyle/>
          <a:p>
            <a:r>
              <a:rPr lang="en-IN" b="1" dirty="0"/>
              <a:t>Literature Review: Shift in hotel strategies post COVID with reduced business commuting</a:t>
            </a:r>
          </a:p>
        </p:txBody>
      </p:sp>
      <p:sp>
        <p:nvSpPr>
          <p:cNvPr id="3" name="Content Placeholder 2">
            <a:extLst>
              <a:ext uri="{FF2B5EF4-FFF2-40B4-BE49-F238E27FC236}">
                <a16:creationId xmlns:a16="http://schemas.microsoft.com/office/drawing/2014/main" id="{271EC068-3AF2-DC0D-A190-182410CE224C}"/>
              </a:ext>
            </a:extLst>
          </p:cNvPr>
          <p:cNvSpPr>
            <a:spLocks noGrp="1"/>
          </p:cNvSpPr>
          <p:nvPr>
            <p:ph idx="1"/>
          </p:nvPr>
        </p:nvSpPr>
        <p:spPr>
          <a:xfrm>
            <a:off x="331936" y="2354343"/>
            <a:ext cx="6239346" cy="3504602"/>
          </a:xfrm>
        </p:spPr>
        <p:txBody>
          <a:bodyPr>
            <a:normAutofit fontScale="92500" lnSpcReduction="20000"/>
          </a:bodyPr>
          <a:lstStyle/>
          <a:p>
            <a:pPr lvl="0"/>
            <a:r>
              <a:rPr lang="en-GB" dirty="0"/>
              <a:t>Meeting travel crashed; shifted to domestic leisure travel, remote jobs, long stay (HRC International, 2024)</a:t>
            </a:r>
            <a:endParaRPr lang="en-IN" dirty="0"/>
          </a:p>
          <a:p>
            <a:pPr lvl="0"/>
            <a:r>
              <a:rPr lang="en-GB" dirty="0"/>
              <a:t>Better hygiene, contactless technologies (applications, keyless lock) became the new norm (Herédia-Colaço and Rodrigues, 2021).</a:t>
            </a:r>
            <a:endParaRPr lang="en-IN" dirty="0"/>
          </a:p>
          <a:p>
            <a:pPr lvl="0"/>
            <a:r>
              <a:rPr lang="en-GB" dirty="0"/>
              <a:t>Consciousness: focus on local sourcing, eco-practices to appeal to conscious travellers.</a:t>
            </a:r>
            <a:endParaRPr lang="en-IN" dirty="0"/>
          </a:p>
          <a:p>
            <a:pPr lvl="0"/>
            <a:r>
              <a:rPr lang="en-GB" dirty="0"/>
              <a:t>Revenue diversification through events, F&amp;B, OTAs even through lower group business.</a:t>
            </a:r>
            <a:endParaRPr lang="en-IN" dirty="0"/>
          </a:p>
          <a:p>
            <a:pPr lvl="0"/>
            <a:endParaRPr lang="en-IN" dirty="0"/>
          </a:p>
        </p:txBody>
      </p:sp>
      <p:pic>
        <p:nvPicPr>
          <p:cNvPr id="6146" name="Picture 2" descr="Going beyond the curve: Strategic measures to recover hotel activity in  times of COVID-19 - ScienceDirect">
            <a:extLst>
              <a:ext uri="{FF2B5EF4-FFF2-40B4-BE49-F238E27FC236}">
                <a16:creationId xmlns:a16="http://schemas.microsoft.com/office/drawing/2014/main" id="{1CA841FA-D630-1EF5-361F-B2F109696AD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78204" y="2354343"/>
            <a:ext cx="3676650" cy="2581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06470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8FFF7E-2A20-1C7A-2DEA-53AA92993E8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9336B11-6462-EFF6-14E3-05675986CAAD}"/>
              </a:ext>
            </a:extLst>
          </p:cNvPr>
          <p:cNvSpPr>
            <a:spLocks noGrp="1"/>
          </p:cNvSpPr>
          <p:nvPr>
            <p:ph type="title"/>
          </p:nvPr>
        </p:nvSpPr>
        <p:spPr/>
        <p:txBody>
          <a:bodyPr>
            <a:normAutofit/>
          </a:bodyPr>
          <a:lstStyle/>
          <a:p>
            <a:pPr algn="ctr"/>
            <a:r>
              <a:rPr lang="en-IN" b="1" dirty="0"/>
              <a:t>Methodology</a:t>
            </a:r>
          </a:p>
        </p:txBody>
      </p:sp>
      <p:sp>
        <p:nvSpPr>
          <p:cNvPr id="3" name="Content Placeholder 2">
            <a:extLst>
              <a:ext uri="{FF2B5EF4-FFF2-40B4-BE49-F238E27FC236}">
                <a16:creationId xmlns:a16="http://schemas.microsoft.com/office/drawing/2014/main" id="{85B65386-7A66-91A8-922F-E9EE37A3DE50}"/>
              </a:ext>
            </a:extLst>
          </p:cNvPr>
          <p:cNvSpPr>
            <a:spLocks noGrp="1"/>
          </p:cNvSpPr>
          <p:nvPr>
            <p:ph idx="1"/>
          </p:nvPr>
        </p:nvSpPr>
        <p:spPr>
          <a:xfrm>
            <a:off x="700314" y="2644018"/>
            <a:ext cx="10882086" cy="3684211"/>
          </a:xfrm>
        </p:spPr>
        <p:txBody>
          <a:bodyPr>
            <a:normAutofit/>
          </a:bodyPr>
          <a:lstStyle/>
          <a:p>
            <a:pPr lvl="0"/>
            <a:r>
              <a:rPr lang="en-GB" dirty="0"/>
              <a:t>Peer-reviewed journals, Hospitality Action surveys (2024-25), PwC/Deloitte outlooks, etc. analysis as secondary data.</a:t>
            </a:r>
            <a:endParaRPr lang="en-IN" dirty="0"/>
          </a:p>
          <a:p>
            <a:pPr lvl="0"/>
            <a:r>
              <a:rPr lang="en-GB" dirty="0"/>
              <a:t>AI application synthesis, post-COVID, historical hospitality technology development.</a:t>
            </a:r>
            <a:endParaRPr lang="en-IN" dirty="0"/>
          </a:p>
          <a:p>
            <a:pPr lvl="0"/>
            <a:r>
              <a:rPr lang="en-GB" dirty="0"/>
              <a:t>Thematic: 2018-2026 papers between the statistics of mental health and tech-human collaboration.</a:t>
            </a:r>
            <a:endParaRPr lang="en-IN" dirty="0"/>
          </a:p>
          <a:p>
            <a:pPr lvl="0"/>
            <a:r>
              <a:rPr lang="en-GB" dirty="0"/>
              <a:t>Exclusion: primary data; focuses on UK/global applicability with respect to Arden University situation.</a:t>
            </a:r>
            <a:endParaRPr lang="en-IN" dirty="0"/>
          </a:p>
          <a:p>
            <a:pPr lvl="0" algn="just"/>
            <a:endParaRPr lang="en-IN" dirty="0"/>
          </a:p>
        </p:txBody>
      </p:sp>
    </p:spTree>
    <p:extLst>
      <p:ext uri="{BB962C8B-B14F-4D97-AF65-F5344CB8AC3E}">
        <p14:creationId xmlns:p14="http://schemas.microsoft.com/office/powerpoint/2010/main" val="5133250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160165-0A89-7BA0-F356-AA408F8B3692}"/>
              </a:ext>
            </a:extLst>
          </p:cNvPr>
          <p:cNvSpPr>
            <a:spLocks noGrp="1"/>
          </p:cNvSpPr>
          <p:nvPr>
            <p:ph type="title"/>
          </p:nvPr>
        </p:nvSpPr>
        <p:spPr/>
        <p:txBody>
          <a:bodyPr/>
          <a:lstStyle/>
          <a:p>
            <a:pPr algn="ctr"/>
            <a:r>
              <a:rPr lang="en-IN" b="1" dirty="0"/>
              <a:t>Methodology </a:t>
            </a:r>
          </a:p>
        </p:txBody>
      </p:sp>
      <p:sp>
        <p:nvSpPr>
          <p:cNvPr id="3" name="Content Placeholder 2">
            <a:extLst>
              <a:ext uri="{FF2B5EF4-FFF2-40B4-BE49-F238E27FC236}">
                <a16:creationId xmlns:a16="http://schemas.microsoft.com/office/drawing/2014/main" id="{E6F1AA79-54E9-F964-5720-9A876B60A800}"/>
              </a:ext>
            </a:extLst>
          </p:cNvPr>
          <p:cNvSpPr>
            <a:spLocks noGrp="1"/>
          </p:cNvSpPr>
          <p:nvPr>
            <p:ph idx="1"/>
          </p:nvPr>
        </p:nvSpPr>
        <p:spPr>
          <a:xfrm>
            <a:off x="557940" y="2279203"/>
            <a:ext cx="10713891" cy="3450613"/>
          </a:xfrm>
        </p:spPr>
        <p:txBody>
          <a:bodyPr/>
          <a:lstStyle/>
          <a:p>
            <a:pPr lvl="0"/>
            <a:r>
              <a:rPr lang="en-GB" dirty="0"/>
              <a:t>Step 1: Searching Google Scholar, industry websites with the key-words: hospitality mental health, AI hotel collaboration.</a:t>
            </a:r>
            <a:endParaRPr lang="en-IN" dirty="0"/>
          </a:p>
          <a:p>
            <a:pPr lvl="0"/>
            <a:r>
              <a:rPr lang="en-GB" dirty="0"/>
              <a:t>Step 2: Inclusion criteria Inclusion criteria based on recency (presented after 2018), empirical data, and hospitality concentration.</a:t>
            </a:r>
            <a:endParaRPr lang="en-IN" dirty="0"/>
          </a:p>
          <a:p>
            <a:pPr lvl="0"/>
            <a:r>
              <a:rPr lang="en-GB" dirty="0"/>
              <a:t>Step 3: Triangulation among stats (76% prevalence), trends, case studies (Marriott AI).</a:t>
            </a:r>
            <a:endParaRPr lang="en-IN" dirty="0"/>
          </a:p>
          <a:p>
            <a:pPr lvl="0"/>
            <a:r>
              <a:rPr lang="en-GB" dirty="0"/>
              <a:t>Limitations: It is a fast developing discipline; indirect bias (reported crises).</a:t>
            </a:r>
            <a:endParaRPr lang="en-IN" dirty="0"/>
          </a:p>
          <a:p>
            <a:endParaRPr lang="en-IN" dirty="0"/>
          </a:p>
        </p:txBody>
      </p:sp>
    </p:spTree>
    <p:extLst>
      <p:ext uri="{BB962C8B-B14F-4D97-AF65-F5344CB8AC3E}">
        <p14:creationId xmlns:p14="http://schemas.microsoft.com/office/powerpoint/2010/main" val="37087562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20C8F4-C2B0-E874-689A-866ED2AC319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8A4B6F1-4C91-D7AF-5EA3-FA45E379159E}"/>
              </a:ext>
            </a:extLst>
          </p:cNvPr>
          <p:cNvSpPr>
            <a:spLocks noGrp="1"/>
          </p:cNvSpPr>
          <p:nvPr>
            <p:ph type="title"/>
          </p:nvPr>
        </p:nvSpPr>
        <p:spPr/>
        <p:txBody>
          <a:bodyPr>
            <a:normAutofit/>
          </a:bodyPr>
          <a:lstStyle/>
          <a:p>
            <a:pPr algn="ctr"/>
            <a:r>
              <a:rPr lang="en-IN" b="1" dirty="0"/>
              <a:t>Recommendations: Two contributions and relevance to the hospitality sector</a:t>
            </a:r>
            <a:endParaRPr lang="en-IN" dirty="0"/>
          </a:p>
        </p:txBody>
      </p:sp>
      <p:sp>
        <p:nvSpPr>
          <p:cNvPr id="3" name="Content Placeholder 2">
            <a:extLst>
              <a:ext uri="{FF2B5EF4-FFF2-40B4-BE49-F238E27FC236}">
                <a16:creationId xmlns:a16="http://schemas.microsoft.com/office/drawing/2014/main" id="{3C462EB2-5989-0E3E-D71B-66213FE19411}"/>
              </a:ext>
            </a:extLst>
          </p:cNvPr>
          <p:cNvSpPr>
            <a:spLocks noGrp="1"/>
          </p:cNvSpPr>
          <p:nvPr>
            <p:ph idx="1"/>
          </p:nvPr>
        </p:nvSpPr>
        <p:spPr>
          <a:xfrm>
            <a:off x="844839" y="2217210"/>
            <a:ext cx="10899871" cy="3450613"/>
          </a:xfrm>
        </p:spPr>
        <p:txBody>
          <a:bodyPr/>
          <a:lstStyle/>
          <a:p>
            <a:pPr lvl="0"/>
            <a:r>
              <a:rPr lang="en-GB" dirty="0"/>
              <a:t>Herding AI: Automation (chatbots, scheduling): What reduces burnout by 30-40 to improve retention (Slow Food, 2025)?</a:t>
            </a:r>
            <a:endParaRPr lang="en-IN" dirty="0"/>
          </a:p>
          <a:p>
            <a:pPr lvl="0"/>
            <a:r>
              <a:rPr lang="en-GB" dirty="0"/>
              <a:t>Forecasted wellbeing analytics: Track personnel stress levels based on anonymized data, allow supporting employees and flexible working hours.</a:t>
            </a:r>
            <a:endParaRPr lang="en-IN" dirty="0"/>
          </a:p>
          <a:p>
            <a:pPr lvl="0"/>
            <a:r>
              <a:rPr lang="en-GB" dirty="0"/>
              <a:t>INCAS touchscreen, web-based technology, or mobile app can offer several potential land use applications (caterer licensee, 2025)</a:t>
            </a:r>
            <a:endParaRPr lang="en-IN" dirty="0"/>
          </a:p>
          <a:p>
            <a:pPr lvl="0"/>
            <a:r>
              <a:rPr lang="en-GB" dirty="0"/>
              <a:t>Long-term effect: Fosters well-built teams, reduces the turnover costs, maintains the level of services at the </a:t>
            </a:r>
            <a:r>
              <a:rPr lang="en-GB" dirty="0" err="1"/>
              <a:t>labor</a:t>
            </a:r>
            <a:r>
              <a:rPr lang="en-GB" dirty="0"/>
              <a:t>-scarce markets.</a:t>
            </a:r>
            <a:endParaRPr lang="en-IN" dirty="0"/>
          </a:p>
          <a:p>
            <a:endParaRPr lang="en-IN" dirty="0"/>
          </a:p>
        </p:txBody>
      </p:sp>
    </p:spTree>
    <p:extLst>
      <p:ext uri="{BB962C8B-B14F-4D97-AF65-F5344CB8AC3E}">
        <p14:creationId xmlns:p14="http://schemas.microsoft.com/office/powerpoint/2010/main" val="30738448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605D18-66B8-2AA9-9155-C2AFF28470F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32A7005-6782-CBA9-02C7-2C671CD2430A}"/>
              </a:ext>
            </a:extLst>
          </p:cNvPr>
          <p:cNvSpPr>
            <a:spLocks noGrp="1"/>
          </p:cNvSpPr>
          <p:nvPr>
            <p:ph type="title"/>
          </p:nvPr>
        </p:nvSpPr>
        <p:spPr/>
        <p:txBody>
          <a:bodyPr/>
          <a:lstStyle/>
          <a:p>
            <a:r>
              <a:rPr lang="en-IN" b="1" dirty="0"/>
              <a:t>Conclusion: Summarising the main findings</a:t>
            </a:r>
          </a:p>
        </p:txBody>
      </p:sp>
      <p:sp>
        <p:nvSpPr>
          <p:cNvPr id="3" name="Content Placeholder 2">
            <a:extLst>
              <a:ext uri="{FF2B5EF4-FFF2-40B4-BE49-F238E27FC236}">
                <a16:creationId xmlns:a16="http://schemas.microsoft.com/office/drawing/2014/main" id="{946CB162-C458-2D64-55D9-784EDAD8AE88}"/>
              </a:ext>
            </a:extLst>
          </p:cNvPr>
          <p:cNvSpPr>
            <a:spLocks noGrp="1"/>
          </p:cNvSpPr>
          <p:nvPr>
            <p:ph idx="1"/>
          </p:nvPr>
        </p:nvSpPr>
        <p:spPr>
          <a:xfrm>
            <a:off x="573438" y="2356695"/>
            <a:ext cx="10822379" cy="3450613"/>
          </a:xfrm>
        </p:spPr>
        <p:txBody>
          <a:bodyPr/>
          <a:lstStyle/>
          <a:p>
            <a:pPr lvl="0"/>
            <a:r>
              <a:rPr lang="en-GB" dirty="0"/>
              <a:t>76 percent of the workers experience problems; burnout is fuelled by understaffing (57 percent).</a:t>
            </a:r>
            <a:endParaRPr lang="en-IN" dirty="0"/>
          </a:p>
          <a:p>
            <a:pPr lvl="0"/>
            <a:r>
              <a:rPr lang="en-GB" dirty="0"/>
              <a:t>Post-COVID changes is more leisure oriented, puts strains on.</a:t>
            </a:r>
            <a:endParaRPr lang="en-IN" dirty="0"/>
          </a:p>
          <a:p>
            <a:pPr lvl="0"/>
            <a:r>
              <a:rPr lang="en-GB" dirty="0"/>
              <a:t>AI robotizes procedures, makes wellbeing proactive.</a:t>
            </a:r>
            <a:endParaRPr lang="en-IN" dirty="0"/>
          </a:p>
          <a:p>
            <a:pPr lvl="0"/>
            <a:r>
              <a:rPr lang="en-GB" dirty="0"/>
              <a:t>Recommendations reduce turnover, develop resilience.</a:t>
            </a:r>
            <a:endParaRPr lang="en-IN" dirty="0"/>
          </a:p>
          <a:p>
            <a:endParaRPr lang="en-IN" dirty="0"/>
          </a:p>
        </p:txBody>
      </p:sp>
    </p:spTree>
    <p:extLst>
      <p:ext uri="{BB962C8B-B14F-4D97-AF65-F5344CB8AC3E}">
        <p14:creationId xmlns:p14="http://schemas.microsoft.com/office/powerpoint/2010/main" val="22427698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36CC07-7D56-24CF-C3BA-DB2E3D30C5C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FC555C2-26CA-6D53-8A46-D20074D6D573}"/>
              </a:ext>
            </a:extLst>
          </p:cNvPr>
          <p:cNvSpPr>
            <a:spLocks noGrp="1"/>
          </p:cNvSpPr>
          <p:nvPr>
            <p:ph type="title"/>
          </p:nvPr>
        </p:nvSpPr>
        <p:spPr/>
        <p:txBody>
          <a:bodyPr/>
          <a:lstStyle/>
          <a:p>
            <a:r>
              <a:rPr lang="en-IN" b="1" dirty="0"/>
              <a:t>Conclusion: Emphasising the significance</a:t>
            </a:r>
          </a:p>
        </p:txBody>
      </p:sp>
      <p:sp>
        <p:nvSpPr>
          <p:cNvPr id="3" name="Content Placeholder 2">
            <a:extLst>
              <a:ext uri="{FF2B5EF4-FFF2-40B4-BE49-F238E27FC236}">
                <a16:creationId xmlns:a16="http://schemas.microsoft.com/office/drawing/2014/main" id="{320872ED-F338-6ED0-8188-8538C00EE58D}"/>
              </a:ext>
            </a:extLst>
          </p:cNvPr>
          <p:cNvSpPr>
            <a:spLocks noGrp="1"/>
          </p:cNvSpPr>
          <p:nvPr>
            <p:ph idx="1"/>
          </p:nvPr>
        </p:nvSpPr>
        <p:spPr>
          <a:xfrm>
            <a:off x="653813" y="2325698"/>
            <a:ext cx="10884373" cy="3450613"/>
          </a:xfrm>
        </p:spPr>
        <p:txBody>
          <a:bodyPr/>
          <a:lstStyle/>
          <a:p>
            <a:pPr lvl="0"/>
            <a:r>
              <a:rPr lang="en-GB" dirty="0"/>
              <a:t>Shelters core asset: employee wellbeing initiates service quality and customer retention.</a:t>
            </a:r>
            <a:endParaRPr lang="en-IN" dirty="0"/>
          </a:p>
          <a:p>
            <a:pPr lvl="0"/>
            <a:r>
              <a:rPr lang="en-GB" dirty="0"/>
              <a:t>Economic necessity: Reduction of turnover costs (maximum 150% salary), normalization of operations.</a:t>
            </a:r>
            <a:endParaRPr lang="en-IN" dirty="0"/>
          </a:p>
          <a:p>
            <a:pPr lvl="0"/>
            <a:r>
              <a:rPr lang="en-GB" dirty="0"/>
              <a:t>Strategic advantage: Makes hotels empathic leaders in 2026.</a:t>
            </a:r>
            <a:endParaRPr lang="en-IN" dirty="0"/>
          </a:p>
          <a:p>
            <a:pPr lvl="0"/>
            <a:r>
              <a:rPr lang="en-GB" dirty="0"/>
              <a:t>Ethical responsibility: Deters normal burnout, encourages long-term sector welfare.</a:t>
            </a:r>
            <a:endParaRPr lang="en-IN" dirty="0"/>
          </a:p>
          <a:p>
            <a:endParaRPr lang="en-IN" dirty="0"/>
          </a:p>
        </p:txBody>
      </p:sp>
    </p:spTree>
    <p:extLst>
      <p:ext uri="{BB962C8B-B14F-4D97-AF65-F5344CB8AC3E}">
        <p14:creationId xmlns:p14="http://schemas.microsoft.com/office/powerpoint/2010/main" val="18719111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48832B-B18D-5CB4-39E2-BF35D0499FF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71C1AC7-B021-3F62-4D77-E8CE3451B573}"/>
              </a:ext>
            </a:extLst>
          </p:cNvPr>
          <p:cNvSpPr>
            <a:spLocks noGrp="1"/>
          </p:cNvSpPr>
          <p:nvPr>
            <p:ph type="title"/>
          </p:nvPr>
        </p:nvSpPr>
        <p:spPr/>
        <p:txBody>
          <a:bodyPr/>
          <a:lstStyle/>
          <a:p>
            <a:pPr algn="ctr"/>
            <a:r>
              <a:rPr lang="en-IN" b="1" dirty="0"/>
              <a:t>Conclusion: Call to action</a:t>
            </a:r>
          </a:p>
        </p:txBody>
      </p:sp>
      <p:sp>
        <p:nvSpPr>
          <p:cNvPr id="3" name="Content Placeholder 2">
            <a:extLst>
              <a:ext uri="{FF2B5EF4-FFF2-40B4-BE49-F238E27FC236}">
                <a16:creationId xmlns:a16="http://schemas.microsoft.com/office/drawing/2014/main" id="{142395E7-F0F9-4E26-5A2D-2BDBD067D481}"/>
              </a:ext>
            </a:extLst>
          </p:cNvPr>
          <p:cNvSpPr>
            <a:spLocks noGrp="1"/>
          </p:cNvSpPr>
          <p:nvPr>
            <p:ph idx="1"/>
          </p:nvPr>
        </p:nvSpPr>
        <p:spPr>
          <a:xfrm>
            <a:off x="511443" y="2294702"/>
            <a:ext cx="10729390" cy="3450613"/>
          </a:xfrm>
        </p:spPr>
        <p:txBody>
          <a:bodyPr/>
          <a:lstStyle/>
          <a:p>
            <a:pPr lvl="0"/>
            <a:r>
              <a:rPr lang="en-GB" dirty="0"/>
              <a:t>Pilot AI workload tools within the next 6 months: Hotel leaders: Keep track of retention metrics.</a:t>
            </a:r>
            <a:endParaRPr lang="en-IN" dirty="0"/>
          </a:p>
          <a:p>
            <a:pPr lvl="0"/>
            <a:r>
              <a:rPr lang="en-GB" dirty="0"/>
              <a:t>HR teams: </a:t>
            </a:r>
            <a:r>
              <a:rPr lang="en-GB" dirty="0" err="1"/>
              <a:t>Biswellbeing</a:t>
            </a:r>
            <a:r>
              <a:rPr lang="en-GB" dirty="0"/>
              <a:t> predictor dash, compulsory manager training.</a:t>
            </a:r>
            <a:endParaRPr lang="en-IN" dirty="0"/>
          </a:p>
          <a:p>
            <a:pPr lvl="0"/>
            <a:r>
              <a:rPr lang="en-GB" dirty="0"/>
              <a:t>Mental health standards Advocate policy in Tech adoption.</a:t>
            </a:r>
            <a:endParaRPr lang="en-IN" dirty="0"/>
          </a:p>
          <a:p>
            <a:pPr lvl="0"/>
            <a:r>
              <a:rPr lang="en-GB" dirty="0"/>
              <a:t>Group action: Coexist now-strong teams to come.</a:t>
            </a:r>
            <a:endParaRPr lang="en-IN" dirty="0"/>
          </a:p>
          <a:p>
            <a:endParaRPr lang="en-IN" dirty="0"/>
          </a:p>
        </p:txBody>
      </p:sp>
    </p:spTree>
    <p:extLst>
      <p:ext uri="{BB962C8B-B14F-4D97-AF65-F5344CB8AC3E}">
        <p14:creationId xmlns:p14="http://schemas.microsoft.com/office/powerpoint/2010/main" val="41094036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2830C4-F571-BAF2-82A4-0EA7FF8D81B0}"/>
              </a:ext>
            </a:extLst>
          </p:cNvPr>
          <p:cNvSpPr>
            <a:spLocks noGrp="1"/>
          </p:cNvSpPr>
          <p:nvPr>
            <p:ph type="title"/>
          </p:nvPr>
        </p:nvSpPr>
        <p:spPr>
          <a:xfrm>
            <a:off x="1491153" y="209434"/>
            <a:ext cx="9520158" cy="1049235"/>
          </a:xfrm>
        </p:spPr>
        <p:txBody>
          <a:bodyPr/>
          <a:lstStyle/>
          <a:p>
            <a:r>
              <a:rPr lang="en-IN" b="1" dirty="0"/>
              <a:t>References</a:t>
            </a:r>
            <a:endParaRPr lang="en-IN" dirty="0"/>
          </a:p>
        </p:txBody>
      </p:sp>
      <p:sp>
        <p:nvSpPr>
          <p:cNvPr id="3" name="Content Placeholder 2">
            <a:extLst>
              <a:ext uri="{FF2B5EF4-FFF2-40B4-BE49-F238E27FC236}">
                <a16:creationId xmlns:a16="http://schemas.microsoft.com/office/drawing/2014/main" id="{9D20BA3D-556B-1250-14E3-AAEF6C35D01D}"/>
              </a:ext>
            </a:extLst>
          </p:cNvPr>
          <p:cNvSpPr>
            <a:spLocks noGrp="1"/>
          </p:cNvSpPr>
          <p:nvPr>
            <p:ph idx="1"/>
          </p:nvPr>
        </p:nvSpPr>
        <p:spPr>
          <a:xfrm>
            <a:off x="0" y="1419108"/>
            <a:ext cx="12090400" cy="4778493"/>
          </a:xfrm>
        </p:spPr>
        <p:txBody>
          <a:bodyPr>
            <a:normAutofit fontScale="32500" lnSpcReduction="20000"/>
          </a:bodyPr>
          <a:lstStyle/>
          <a:p>
            <a:r>
              <a:rPr lang="en-IN" dirty="0"/>
              <a:t>Accessiblehospitality.com. (2026). </a:t>
            </a:r>
            <a:r>
              <a:rPr lang="en-IN" i="1" dirty="0"/>
              <a:t>A Tale of Two Halves, Despite Investment Hospitality’s Mental Health Crisis Deepens</a:t>
            </a:r>
            <a:r>
              <a:rPr lang="en-IN" dirty="0"/>
              <a:t>. [online] Available at: </a:t>
            </a:r>
            <a:r>
              <a:rPr lang="en-IN" u="sng" dirty="0">
                <a:hlinkClick r:id="rId3"/>
              </a:rPr>
              <a:t>https://www.accessiblehospitality.com/hospitality-mental-health-crisis/</a:t>
            </a:r>
            <a:r>
              <a:rPr lang="en-IN" dirty="0"/>
              <a:t> </a:t>
            </a:r>
          </a:p>
          <a:p>
            <a:r>
              <a:rPr lang="en-IN" dirty="0"/>
              <a:t>Agilysys (2025). </a:t>
            </a:r>
            <a:r>
              <a:rPr lang="en-IN" i="1" dirty="0"/>
              <a:t>Mental Health Awareness in Hospitality</a:t>
            </a:r>
            <a:r>
              <a:rPr lang="en-IN" dirty="0"/>
              <a:t>. [online] Hospitality Net. Available at: </a:t>
            </a:r>
            <a:r>
              <a:rPr lang="en-IN" u="sng" dirty="0">
                <a:hlinkClick r:id="rId4"/>
              </a:rPr>
              <a:t>https://www.hospitalitynet.org/news/4127416.html</a:t>
            </a:r>
            <a:r>
              <a:rPr lang="en-IN" dirty="0"/>
              <a:t> </a:t>
            </a:r>
          </a:p>
          <a:p>
            <a:r>
              <a:rPr lang="en-IN" dirty="0"/>
              <a:t>Bailey, K. (2024). </a:t>
            </a:r>
            <a:r>
              <a:rPr lang="en-IN" i="1" dirty="0"/>
              <a:t>Clearing the Fog around Menopause in the Hospitality Workplace</a:t>
            </a:r>
            <a:r>
              <a:rPr lang="en-IN" dirty="0"/>
              <a:t>. [online] Institute of Hospitality. Available at: </a:t>
            </a:r>
            <a:r>
              <a:rPr lang="en-IN" u="sng" dirty="0">
                <a:hlinkClick r:id="rId5"/>
              </a:rPr>
              <a:t>https://www.instituteofhospitality.org/hospitality-action-survey/</a:t>
            </a:r>
            <a:r>
              <a:rPr lang="en-IN" dirty="0"/>
              <a:t> </a:t>
            </a:r>
          </a:p>
          <a:p>
            <a:r>
              <a:rPr lang="en-IN" dirty="0"/>
              <a:t>caterer licensee (2025). </a:t>
            </a:r>
            <a:r>
              <a:rPr lang="en-IN" i="1" dirty="0"/>
              <a:t>Mental Health Crisis Deepens In Hospitality Sector As Burnout And Understaffing Hit Alarming Highs</a:t>
            </a:r>
            <a:r>
              <a:rPr lang="en-IN" dirty="0"/>
              <a:t>. [online] CLH News: Caterer, Licensee and Hotelier News - The latest pub news and hospitality news. Available at: </a:t>
            </a:r>
            <a:r>
              <a:rPr lang="en-IN" u="sng" dirty="0">
                <a:hlinkClick r:id="rId6"/>
              </a:rPr>
              <a:t>https://catererlicensee.com/mental-health-crisis-deepens-in-hospitality-sector-as-burnout-and-understaffing-hit-alarming-highs/</a:t>
            </a:r>
            <a:r>
              <a:rPr lang="en-IN" dirty="0"/>
              <a:t> </a:t>
            </a:r>
          </a:p>
          <a:p>
            <a:r>
              <a:rPr lang="en-IN" dirty="0"/>
              <a:t>Deloitte Insights. (2026). </a:t>
            </a:r>
            <a:r>
              <a:rPr lang="en-IN" i="1" dirty="0"/>
              <a:t>2026 Travel Industry Outlook</a:t>
            </a:r>
            <a:r>
              <a:rPr lang="en-IN" dirty="0"/>
              <a:t>. [online] Available at: </a:t>
            </a:r>
            <a:r>
              <a:rPr lang="en-IN" u="sng" dirty="0">
                <a:hlinkClick r:id="rId7"/>
              </a:rPr>
              <a:t>https://www.deloitte.com/us/en/insights/industry/transportation/travel-hospitality-industry-outlook.html</a:t>
            </a:r>
            <a:r>
              <a:rPr lang="en-IN" dirty="0"/>
              <a:t> </a:t>
            </a:r>
          </a:p>
          <a:p>
            <a:r>
              <a:rPr lang="en-IN" dirty="0"/>
              <a:t>Ehlgroup.com. (2025). </a:t>
            </a:r>
            <a:r>
              <a:rPr lang="en-IN" i="1" dirty="0"/>
              <a:t>EHL Insights Report: Hospitality Outlook 2026</a:t>
            </a:r>
            <a:r>
              <a:rPr lang="en-IN" dirty="0"/>
              <a:t>. [online] Available at: </a:t>
            </a:r>
            <a:r>
              <a:rPr lang="en-IN" u="sng" dirty="0">
                <a:hlinkClick r:id="rId8"/>
              </a:rPr>
              <a:t>https://www.ehlgroup.com/ehl-insights-report-hospitality-outlook-2026</a:t>
            </a:r>
            <a:r>
              <a:rPr lang="en-IN" dirty="0"/>
              <a:t> </a:t>
            </a:r>
          </a:p>
          <a:p>
            <a:r>
              <a:rPr lang="en-IN" dirty="0"/>
              <a:t>Elphick, D. (2024). </a:t>
            </a:r>
            <a:r>
              <a:rPr lang="en-IN" i="1" dirty="0"/>
              <a:t>AI in Hospitality Industry: Guide to artificial intelligence for hotels</a:t>
            </a:r>
            <a:r>
              <a:rPr lang="en-IN" dirty="0"/>
              <a:t>. [online] SiteMinder. Available at: </a:t>
            </a:r>
            <a:r>
              <a:rPr lang="en-IN" u="sng" dirty="0">
                <a:hlinkClick r:id="rId9"/>
              </a:rPr>
              <a:t>https://www.siteminder.com/r/artificial-intelligence-ai-hospitality-industry/</a:t>
            </a:r>
            <a:r>
              <a:rPr lang="en-IN" dirty="0"/>
              <a:t> </a:t>
            </a:r>
          </a:p>
          <a:p>
            <a:r>
              <a:rPr lang="en-IN" dirty="0"/>
              <a:t>Ewen, L. (2026). </a:t>
            </a:r>
            <a:r>
              <a:rPr lang="en-IN" i="1" dirty="0"/>
              <a:t>US lodging industry to see slow, stable growth in 2026: report</a:t>
            </a:r>
            <a:r>
              <a:rPr lang="en-IN" dirty="0"/>
              <a:t>. [online] Hotel Dive. Available at: </a:t>
            </a:r>
            <a:r>
              <a:rPr lang="en-IN" u="sng" dirty="0">
                <a:hlinkClick r:id="rId10"/>
              </a:rPr>
              <a:t>https://www.hoteldive.com/news/PwC-hospitality-directions-outlook-lodging-2026/809205/</a:t>
            </a:r>
            <a:r>
              <a:rPr lang="en-IN" dirty="0"/>
              <a:t> </a:t>
            </a:r>
          </a:p>
          <a:p>
            <a:r>
              <a:rPr lang="en-IN" dirty="0"/>
              <a:t>Graber, J., Ewen, L. and Miller, J.A. (2026). </a:t>
            </a:r>
            <a:r>
              <a:rPr lang="en-IN" i="1" dirty="0"/>
              <a:t>Top 5 hospitality industry trends to watch in 2026</a:t>
            </a:r>
            <a:r>
              <a:rPr lang="en-IN" dirty="0"/>
              <a:t>. [online] Hoteldive.com. Available at: </a:t>
            </a:r>
            <a:r>
              <a:rPr lang="en-IN" u="sng" dirty="0">
                <a:hlinkClick r:id="rId11"/>
              </a:rPr>
              <a:t>https://www.hoteldive.com/news/top-hospitality-industry-trends-2026/808959/</a:t>
            </a:r>
            <a:r>
              <a:rPr lang="en-IN" dirty="0"/>
              <a:t> </a:t>
            </a:r>
          </a:p>
          <a:p>
            <a:r>
              <a:rPr lang="en-IN" dirty="0"/>
              <a:t>Herédia-Colaço, V. and Rodrigues, H. (2021). Hosting in turbulent times: Hoteliers’ perceptions and strategies to recover from the Covid-19 pandemic. </a:t>
            </a:r>
            <a:r>
              <a:rPr lang="en-IN" i="1" dirty="0"/>
              <a:t>International Journal of Hospitality Management</a:t>
            </a:r>
            <a:r>
              <a:rPr lang="en-IN" dirty="0"/>
              <a:t>, 94, p.102835. </a:t>
            </a:r>
            <a:r>
              <a:rPr lang="en-IN" dirty="0" err="1"/>
              <a:t>doi</a:t>
            </a:r>
            <a:r>
              <a:rPr lang="en-IN" dirty="0"/>
              <a:t>: </a:t>
            </a:r>
            <a:r>
              <a:rPr lang="en-IN" u="sng" dirty="0">
                <a:hlinkClick r:id="rId12"/>
              </a:rPr>
              <a:t>https://doi.org/10.1016/j.ijhm.2020.102835</a:t>
            </a:r>
            <a:r>
              <a:rPr lang="en-IN" dirty="0"/>
              <a:t> </a:t>
            </a:r>
          </a:p>
          <a:p>
            <a:r>
              <a:rPr lang="en-IN" dirty="0"/>
              <a:t>Hospitality Action (2025). </a:t>
            </a:r>
            <a:r>
              <a:rPr lang="en-IN" i="1" dirty="0"/>
              <a:t>Understaffed.</a:t>
            </a:r>
            <a:r>
              <a:rPr lang="en-IN" dirty="0"/>
              <a:t> [online] Linkedin.com. Available at: </a:t>
            </a:r>
            <a:r>
              <a:rPr lang="en-IN" u="sng" dirty="0">
                <a:hlinkClick r:id="rId13"/>
              </a:rPr>
              <a:t>https://www.linkedin.com/posts/hospitality-action_hospitalityaction-wevegotyou-thisishospitality-activity-7387389940667674624-rMIt/</a:t>
            </a:r>
            <a:r>
              <a:rPr lang="en-IN" dirty="0"/>
              <a:t> </a:t>
            </a:r>
          </a:p>
          <a:p>
            <a:r>
              <a:rPr lang="en-IN" dirty="0"/>
              <a:t>HRC International (2024). </a:t>
            </a:r>
            <a:r>
              <a:rPr lang="en-IN" i="1" dirty="0"/>
              <a:t>Embracing Change: How the Hospitality Industry is Adapting to the Post-Pandemic World</a:t>
            </a:r>
            <a:r>
              <a:rPr lang="en-IN" dirty="0"/>
              <a:t>. [online] HRC International. Available at: </a:t>
            </a:r>
            <a:r>
              <a:rPr lang="en-IN" u="sng" dirty="0">
                <a:hlinkClick r:id="rId14"/>
              </a:rPr>
              <a:t>https://hrc-international.com/adapting-hospitality-industry-post-pandemic/</a:t>
            </a:r>
            <a:r>
              <a:rPr lang="en-IN" dirty="0"/>
              <a:t> </a:t>
            </a:r>
          </a:p>
          <a:p>
            <a:r>
              <a:rPr lang="en-IN" dirty="0"/>
              <a:t>Intelity (2016). </a:t>
            </a:r>
            <a:r>
              <a:rPr lang="en-IN" i="1" dirty="0"/>
              <a:t>A Brief Look at the History of Hotel Technology | INTELITY</a:t>
            </a:r>
            <a:r>
              <a:rPr lang="en-IN" dirty="0"/>
              <a:t>. [online] INTELITY. Available at: </a:t>
            </a:r>
            <a:r>
              <a:rPr lang="en-IN" u="sng" dirty="0">
                <a:hlinkClick r:id="rId15"/>
              </a:rPr>
              <a:t>https://intelity.com/blog/a-brief-look-at-the-history-of-hotel-technology/</a:t>
            </a:r>
            <a:r>
              <a:rPr lang="en-IN" dirty="0"/>
              <a:t> </a:t>
            </a:r>
          </a:p>
          <a:p>
            <a:r>
              <a:rPr lang="en-IN" dirty="0" err="1"/>
              <a:t>lozano</a:t>
            </a:r>
            <a:r>
              <a:rPr lang="en-IN" dirty="0"/>
              <a:t>, M. (2025). </a:t>
            </a:r>
            <a:r>
              <a:rPr lang="en-IN" i="1" dirty="0"/>
              <a:t>The History Of Hotel Innovation: 10 Moments That Changed Hospitality Forever</a:t>
            </a:r>
            <a:r>
              <a:rPr lang="en-IN" dirty="0"/>
              <a:t>. [online] Roommaster.com. Available at: </a:t>
            </a:r>
            <a:r>
              <a:rPr lang="en-IN" u="sng" dirty="0">
                <a:hlinkClick r:id="rId16"/>
              </a:rPr>
              <a:t>https://www.roommaster.com/blog/history-of-hotel</a:t>
            </a:r>
            <a:r>
              <a:rPr lang="en-IN" dirty="0"/>
              <a:t> </a:t>
            </a:r>
          </a:p>
          <a:p>
            <a:r>
              <a:rPr lang="en-IN" dirty="0"/>
              <a:t>Planday.com. (2024). </a:t>
            </a:r>
            <a:r>
              <a:rPr lang="en-IN" i="1" dirty="0"/>
              <a:t>Mental health in hospitality, a crisis we need to be talking about</a:t>
            </a:r>
            <a:r>
              <a:rPr lang="en-IN" dirty="0"/>
              <a:t>. [online] Available at: </a:t>
            </a:r>
            <a:r>
              <a:rPr lang="en-IN" u="sng" dirty="0">
                <a:hlinkClick r:id="rId17"/>
              </a:rPr>
              <a:t>https://www.planday.com/resources/articles/talking-about-mental-health-in-hospitality</a:t>
            </a:r>
            <a:r>
              <a:rPr lang="en-IN" dirty="0"/>
              <a:t> </a:t>
            </a:r>
          </a:p>
          <a:p>
            <a:r>
              <a:rPr lang="en-IN" dirty="0"/>
              <a:t>Post, G. (2021). </a:t>
            </a:r>
            <a:r>
              <a:rPr lang="en-IN" i="1" dirty="0"/>
              <a:t>Hotel technology: from in-room phones to APIs</a:t>
            </a:r>
            <a:r>
              <a:rPr lang="en-IN" dirty="0"/>
              <a:t>. [online] </a:t>
            </a:r>
            <a:r>
              <a:rPr lang="en-IN" dirty="0" err="1"/>
              <a:t>Asksuite</a:t>
            </a:r>
            <a:r>
              <a:rPr lang="en-IN" dirty="0"/>
              <a:t>. Available at: </a:t>
            </a:r>
            <a:r>
              <a:rPr lang="en-IN" u="sng" dirty="0">
                <a:hlinkClick r:id="rId18"/>
              </a:rPr>
              <a:t>https://asksuite.com/blog/hotel-technology/</a:t>
            </a:r>
            <a:r>
              <a:rPr lang="en-IN" dirty="0"/>
              <a:t> </a:t>
            </a:r>
          </a:p>
          <a:p>
            <a:r>
              <a:rPr lang="en-IN" dirty="0"/>
              <a:t>PwC (2022). </a:t>
            </a:r>
            <a:r>
              <a:rPr lang="en-IN" i="1" dirty="0"/>
              <a:t>US Hospitality Directions: November 2021</a:t>
            </a:r>
            <a:r>
              <a:rPr lang="en-IN" dirty="0"/>
              <a:t>. [online] PwC. Available at: </a:t>
            </a:r>
            <a:r>
              <a:rPr lang="en-IN" u="sng" dirty="0">
                <a:hlinkClick r:id="rId19"/>
              </a:rPr>
              <a:t>https://www.pwc.com/us/en/industries/consumer-markets/hospitality-leisure/us-hospitality-directions.html</a:t>
            </a:r>
            <a:r>
              <a:rPr lang="en-IN" dirty="0"/>
              <a:t> </a:t>
            </a:r>
          </a:p>
          <a:p>
            <a:r>
              <a:rPr lang="en-IN" dirty="0"/>
              <a:t>Slow Food. (2025). </a:t>
            </a:r>
            <a:r>
              <a:rPr lang="en-IN" i="1" dirty="0"/>
              <a:t>Under Pressure: The Mental Health Crisis in Hospitality - Slow Food</a:t>
            </a:r>
            <a:r>
              <a:rPr lang="en-IN" dirty="0"/>
              <a:t>. [online] Available at: </a:t>
            </a:r>
            <a:r>
              <a:rPr lang="en-IN" u="sng" dirty="0">
                <a:hlinkClick r:id="rId20"/>
              </a:rPr>
              <a:t>https://www.slowfood.com/blog-and-news/under-pressure-the-mental-health-crisis-in-hospitality/</a:t>
            </a:r>
            <a:r>
              <a:rPr lang="en-IN" dirty="0"/>
              <a:t> </a:t>
            </a:r>
          </a:p>
          <a:p>
            <a:r>
              <a:rPr lang="en-IN" dirty="0" err="1"/>
              <a:t>stayntouch</a:t>
            </a:r>
            <a:r>
              <a:rPr lang="en-IN" dirty="0"/>
              <a:t>. (2021). </a:t>
            </a:r>
            <a:r>
              <a:rPr lang="en-IN" i="1" dirty="0"/>
              <a:t>Hotel Technology- From Legacy To Mobility</a:t>
            </a:r>
            <a:r>
              <a:rPr lang="en-IN" dirty="0"/>
              <a:t>. [online] Available at: </a:t>
            </a:r>
            <a:r>
              <a:rPr lang="en-IN" u="sng" dirty="0">
                <a:hlinkClick r:id="rId21"/>
              </a:rPr>
              <a:t>https://www.stayntouch.com/blog/hotel-technology-through-the-ages-1960s-2016/</a:t>
            </a:r>
            <a:r>
              <a:rPr lang="en-IN" dirty="0"/>
              <a:t> </a:t>
            </a:r>
          </a:p>
          <a:p>
            <a:r>
              <a:rPr lang="en-IN" dirty="0"/>
              <a:t>WATG (2025). </a:t>
            </a:r>
            <a:r>
              <a:rPr lang="en-IN" i="1" dirty="0"/>
              <a:t>Five Trends Shaping the Hospitality Landscape in 2026</a:t>
            </a:r>
            <a:r>
              <a:rPr lang="en-IN" dirty="0"/>
              <a:t>. [online] Hospitality Net. Available at: </a:t>
            </a:r>
            <a:r>
              <a:rPr lang="en-IN" u="sng" dirty="0">
                <a:hlinkClick r:id="rId22"/>
              </a:rPr>
              <a:t>https://www.hospitalitynet.org/news/4129938.html</a:t>
            </a:r>
            <a:r>
              <a:rPr lang="en-IN" dirty="0"/>
              <a:t> </a:t>
            </a:r>
          </a:p>
          <a:p>
            <a:endParaRPr lang="en-IN" sz="700" dirty="0"/>
          </a:p>
        </p:txBody>
      </p:sp>
    </p:spTree>
    <p:extLst>
      <p:ext uri="{BB962C8B-B14F-4D97-AF65-F5344CB8AC3E}">
        <p14:creationId xmlns:p14="http://schemas.microsoft.com/office/powerpoint/2010/main" val="9932601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D7B1FD-DB53-E785-9C74-BE514160A614}"/>
            </a:ext>
          </a:extLst>
        </p:cNvPr>
        <p:cNvGrpSpPr/>
        <p:nvPr/>
      </p:nvGrpSpPr>
      <p:grpSpPr>
        <a:xfrm>
          <a:off x="0" y="0"/>
          <a:ext cx="0" cy="0"/>
          <a:chOff x="0" y="0"/>
          <a:chExt cx="0" cy="0"/>
        </a:xfrm>
      </p:grpSpPr>
      <p:pic>
        <p:nvPicPr>
          <p:cNvPr id="13314" name="Picture 2" descr="Thank you Images - Free Download on Freepik">
            <a:extLst>
              <a:ext uri="{FF2B5EF4-FFF2-40B4-BE49-F238E27FC236}">
                <a16:creationId xmlns:a16="http://schemas.microsoft.com/office/drawing/2014/main" id="{2C332185-FC15-E84B-CE24-FF517F6877A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71750" y="933450"/>
            <a:ext cx="7048500" cy="4991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1948655"/>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EDEBE7"/>
      </a:lt2>
      <a:accent1>
        <a:srgbClr val="5FA534"/>
      </a:accent1>
      <a:accent2>
        <a:srgbClr val="DCAB34"/>
      </a:accent2>
      <a:accent3>
        <a:srgbClr val="D26D23"/>
      </a:accent3>
      <a:accent4>
        <a:srgbClr val="972323"/>
      </a:accent4>
      <a:accent5>
        <a:srgbClr val="236797"/>
      </a:accent5>
      <a:accent6>
        <a:srgbClr val="2FB6C6"/>
      </a:accent6>
      <a:hlink>
        <a:srgbClr val="8FC639"/>
      </a:hlink>
      <a:folHlink>
        <a:srgbClr val="E7C272"/>
      </a:folHlink>
    </a:clrScheme>
    <a:fontScheme name="Gallery">
      <a:majorFont>
        <a:latin typeface="Palatino Linotype" panose="020405020505050303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panose="020405020505050303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AC464412-510E-4F2B-8947-A0DDBD02899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Gallery</Template>
  <TotalTime>182</TotalTime>
  <Words>3074</Words>
  <PresentationFormat>Widescreen</PresentationFormat>
  <Paragraphs>128</Paragraphs>
  <Slides>18</Slides>
  <Notes>16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Calibri</vt:lpstr>
      <vt:lpstr>Palatino Linotype</vt:lpstr>
      <vt:lpstr>Gallery</vt:lpstr>
      <vt:lpstr>The deepening mental health crisis in the hospitality industry</vt:lpstr>
      <vt:lpstr>Introduction: Defining chosen contemporary theme</vt:lpstr>
      <vt:lpstr>Introduction: Purpose of the topic</vt:lpstr>
      <vt:lpstr>Introduction: Significance of the hotel and hospitality industry</vt:lpstr>
      <vt:lpstr>Introduction: Background about the sector</vt:lpstr>
      <vt:lpstr>Introduction: Factors contributing to prominence of the theme in the industry</vt:lpstr>
      <vt:lpstr>Literature Review: History of hotel and travel technology</vt:lpstr>
      <vt:lpstr>Literature Review: Deepening mental health crisis in the hospitality industry</vt:lpstr>
      <vt:lpstr>Literature Review: Artificial Intelligence and Human Collaboration in hospitality sector </vt:lpstr>
      <vt:lpstr>Literature Review: Shift in hotel strategies post COVID with reduced business commuting</vt:lpstr>
      <vt:lpstr>Methodology</vt:lpstr>
      <vt:lpstr>Methodology </vt:lpstr>
      <vt:lpstr>Recommendations: Two contributions and relevance to the hospitality sector</vt:lpstr>
      <vt:lpstr>Conclusion: Summarising the main findings</vt:lpstr>
      <vt:lpstr>Conclusion: Emphasising the significance</vt:lpstr>
      <vt:lpstr>Conclusion: Call to action</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erms:created xsi:type="dcterms:W3CDTF">2026-01-09T11:56:29Z</dcterms:created>
  <dcterms:modified xsi:type="dcterms:W3CDTF">2026-02-12T13:48:15Z</dcterms:modified>
</cp:coreProperties>
</file>