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95" r:id="rId3"/>
    <p:sldId id="308" r:id="rId4"/>
    <p:sldId id="302" r:id="rId5"/>
    <p:sldId id="311" r:id="rId6"/>
    <p:sldId id="297" r:id="rId7"/>
    <p:sldId id="298" r:id="rId8"/>
    <p:sldId id="309" r:id="rId9"/>
    <p:sldId id="299" r:id="rId10"/>
    <p:sldId id="301" r:id="rId11"/>
    <p:sldId id="303" r:id="rId12"/>
    <p:sldId id="304" r:id="rId13"/>
    <p:sldId id="305" r:id="rId14"/>
    <p:sldId id="306" r:id="rId15"/>
    <p:sldId id="284" r:id="rId16"/>
    <p:sldId id="307" r:id="rId17"/>
    <p:sldId id="323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303" autoAdjust="0"/>
  </p:normalViewPr>
  <p:slideViewPr>
    <p:cSldViewPr>
      <p:cViewPr varScale="1">
        <p:scale>
          <a:sx n="106" d="100"/>
          <a:sy n="106" d="100"/>
        </p:scale>
        <p:origin x="167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AC0621D2-7DDA-4D4E-BECA-577325FB37C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296639-F6C5-0F45-9FA0-BE81048D74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b="1" kern="0" dirty="0"/>
              <a:t>Figure 17.5</a:t>
            </a:r>
            <a:br>
              <a:rPr lang="en-US" b="1" kern="0" dirty="0"/>
            </a:br>
            <a:r>
              <a:rPr lang="en-IN" kern="0" dirty="0"/>
              <a:t>Classification of new product development activities across different industries</a:t>
            </a:r>
            <a:endParaRPr lang="en-IN" dirty="0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64478C76-2911-CB44-85BC-CB7274D035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93CCA67-B9EB-A040-AB48-40E76153B353}" type="slidenum">
              <a:rPr lang="en-US" altLang="en-US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1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07/12/2020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﻿LCMB7007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4092485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﻿Creativity, Innovation and Intellectual Property (CIIP)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10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Managing the new product development process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M16NO001">
            <a:extLst>
              <a:ext uri="{FF2B5EF4-FFF2-40B4-BE49-F238E27FC236}">
                <a16:creationId xmlns:a16="http://schemas.microsoft.com/office/drawing/2014/main" id="{D3F55F85-01D7-0141-8E2A-A0D4BA1D9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13" y="1497013"/>
            <a:ext cx="8283575" cy="386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8747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F034C3F-8C7A-B143-99E6-DF0AAD52DDD6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17.1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NPD terminology</a:t>
            </a:r>
          </a:p>
        </p:txBody>
      </p:sp>
      <p:pic>
        <p:nvPicPr>
          <p:cNvPr id="5123" name="Picture 3" descr="M16NT001">
            <a:extLst>
              <a:ext uri="{FF2B5EF4-FFF2-40B4-BE49-F238E27FC236}">
                <a16:creationId xmlns:a16="http://schemas.microsoft.com/office/drawing/2014/main" id="{E9293678-A660-4546-BFF5-A999931399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638" y="1533525"/>
            <a:ext cx="6054725" cy="465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0144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F23165-557E-EF40-B0E7-7DDAE830FF2D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763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17.1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Valley of Death</a:t>
            </a:r>
          </a:p>
        </p:txBody>
      </p:sp>
      <p:pic>
        <p:nvPicPr>
          <p:cNvPr id="6147" name="Picture 4" descr="M16NF001">
            <a:extLst>
              <a:ext uri="{FF2B5EF4-FFF2-40B4-BE49-F238E27FC236}">
                <a16:creationId xmlns:a16="http://schemas.microsoft.com/office/drawing/2014/main" id="{C39CDA2B-CD3A-8A42-A8CD-37DA4653A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450" y="1714500"/>
            <a:ext cx="65151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331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AD3F50D-3A87-4F4C-9A02-81364F2D25E7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5621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17.2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The NPD process as a series of linked activities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1" name="Picture 4" descr="M16NF002">
            <a:extLst>
              <a:ext uri="{FF2B5EF4-FFF2-40B4-BE49-F238E27FC236}">
                <a16:creationId xmlns:a16="http://schemas.microsoft.com/office/drawing/2014/main" id="{1C538214-1AFF-3440-B1A6-3C59B657E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38" y="2001838"/>
            <a:ext cx="5572125" cy="416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205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47C83F9-E364-3840-9DFD-5267C0831449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Sources of business opportunity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195" name="Picture 4" descr="M16NF004">
            <a:extLst>
              <a:ext uri="{FF2B5EF4-FFF2-40B4-BE49-F238E27FC236}">
                <a16:creationId xmlns:a16="http://schemas.microsoft.com/office/drawing/2014/main" id="{49D974F0-EC02-164E-B819-E67C6D090B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75" y="1822450"/>
            <a:ext cx="7588250" cy="412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6169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B043E65-CBF3-0B42-B465-7A3C90615547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17.4</a:t>
            </a:r>
            <a:br>
              <a:rPr lang="en-US" sz="3400" b="1" kern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A new product concept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219" name="Picture 4" descr="M16NF005">
            <a:extLst>
              <a:ext uri="{FF2B5EF4-FFF2-40B4-BE49-F238E27FC236}">
                <a16:creationId xmlns:a16="http://schemas.microsoft.com/office/drawing/2014/main" id="{26AAFA86-8AD7-4F47-9986-A50D760CA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388" y="1844675"/>
            <a:ext cx="4975225" cy="411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876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A7DF9A6-A2A9-0348-9B77-8B091AD3C6BB}"/>
              </a:ext>
            </a:extLst>
          </p:cNvPr>
          <p:cNvSpPr txBox="1">
            <a:spLocks/>
          </p:cNvSpPr>
          <p:nvPr/>
        </p:nvSpPr>
        <p:spPr>
          <a:xfrm>
            <a:off x="296863" y="384175"/>
            <a:ext cx="8551862" cy="473075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3D Printing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5CE857-AB4E-E34D-8DFC-27CB79E65A84}"/>
              </a:ext>
            </a:extLst>
          </p:cNvPr>
          <p:cNvSpPr txBox="1"/>
          <p:nvPr/>
        </p:nvSpPr>
        <p:spPr>
          <a:xfrm>
            <a:off x="511175" y="1411288"/>
            <a:ext cx="8308975" cy="5078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2000" dirty="0" err="1"/>
              <a:t>Stereolithography</a:t>
            </a:r>
            <a:r>
              <a:rPr lang="en-US" sz="2000" dirty="0"/>
              <a:t> or additive manufacturing (AM) builds </a:t>
            </a:r>
          </a:p>
          <a:p>
            <a:pPr eaLnBrk="1" hangingPunct="1">
              <a:defRPr/>
            </a:pPr>
            <a:r>
              <a:rPr lang="en-US" sz="2000" dirty="0"/>
              <a:t>plastic parts or objects a layer at a time by tracing a laser beam on </a:t>
            </a:r>
          </a:p>
          <a:p>
            <a:pPr eaLnBrk="1" hangingPunct="1">
              <a:defRPr/>
            </a:pPr>
            <a:r>
              <a:rPr lang="en-US" sz="2000" dirty="0"/>
              <a:t>the surface of a vat of liquid photopolymer.</a:t>
            </a:r>
          </a:p>
          <a:p>
            <a:pPr eaLnBrk="1" hangingPunct="1">
              <a:defRPr/>
            </a:pPr>
            <a:endParaRPr lang="en-US" sz="2000" dirty="0"/>
          </a:p>
          <a:p>
            <a:pPr eaLnBrk="1" hangingPunct="1">
              <a:defRPr/>
            </a:pPr>
            <a:r>
              <a:rPr lang="en-US" sz="2000" dirty="0"/>
              <a:t>3D printing allows you to create almost any 3D shape you can imagine. </a:t>
            </a:r>
          </a:p>
          <a:p>
            <a:pPr eaLnBrk="1" hangingPunct="1">
              <a:defRPr/>
            </a:pPr>
            <a:r>
              <a:rPr lang="en-US" sz="2000" dirty="0"/>
              <a:t>If you can get it into a computer-aided design (CAD) program, </a:t>
            </a:r>
          </a:p>
          <a:p>
            <a:pPr eaLnBrk="1" hangingPunct="1">
              <a:defRPr/>
            </a:pPr>
            <a:r>
              <a:rPr lang="en-US" sz="2000" dirty="0"/>
              <a:t>you can probably create it.</a:t>
            </a:r>
          </a:p>
          <a:p>
            <a:pPr eaLnBrk="1" hangingPunct="1">
              <a:defRPr/>
            </a:pPr>
            <a:endParaRPr lang="en-US" sz="2000" dirty="0"/>
          </a:p>
          <a:p>
            <a:pPr eaLnBrk="1" hangingPunct="1">
              <a:defRPr/>
            </a:pPr>
            <a:r>
              <a:rPr lang="en-US" sz="2000" dirty="0"/>
              <a:t>The basic </a:t>
            </a:r>
            <a:r>
              <a:rPr lang="en-US" sz="2000" dirty="0" err="1"/>
              <a:t>stereolithography</a:t>
            </a:r>
            <a:r>
              <a:rPr lang="en-US" sz="2000" dirty="0"/>
              <a:t> process goes like this:</a:t>
            </a:r>
            <a:endParaRPr lang="en-GB" sz="2000" dirty="0"/>
          </a:p>
          <a:p>
            <a:pPr marL="355600" indent="-355600" eaLnBrk="1" hangingPunct="1">
              <a:buFont typeface="Arial" pitchFamily="34" charset="0"/>
              <a:buChar char="•"/>
              <a:defRPr/>
            </a:pPr>
            <a:r>
              <a:rPr lang="en-US" dirty="0"/>
              <a:t>create a 3D model of your object in a CAD program;</a:t>
            </a:r>
            <a:endParaRPr lang="en-GB" dirty="0"/>
          </a:p>
          <a:p>
            <a:pPr marL="355600" indent="-355600" eaLnBrk="1" hangingPunct="1">
              <a:buFont typeface="Arial" pitchFamily="34" charset="0"/>
              <a:buChar char="•"/>
              <a:defRPr/>
            </a:pPr>
            <a:r>
              <a:rPr lang="en-IN" dirty="0"/>
              <a:t>a piece of software chops the CAD model up into thin layers – typically 5–10 layers per millimetre;</a:t>
            </a:r>
          </a:p>
          <a:p>
            <a:pPr marL="355600" indent="-355600" eaLnBrk="1" hangingPunct="1">
              <a:buFont typeface="Arial" pitchFamily="34" charset="0"/>
              <a:buChar char="•"/>
              <a:defRPr/>
            </a:pPr>
            <a:r>
              <a:rPr lang="en-IN" dirty="0"/>
              <a:t>the 3D printer’s laser ‘paints’ one of the layers, exposing the liquid plastic in the tank and hardening it;</a:t>
            </a:r>
          </a:p>
          <a:p>
            <a:pPr marL="355600" indent="-355600" eaLnBrk="1" hangingPunct="1">
              <a:buFont typeface="Arial" pitchFamily="34" charset="0"/>
              <a:buChar char="•"/>
              <a:defRPr/>
            </a:pPr>
            <a:r>
              <a:rPr lang="en-IN" dirty="0"/>
              <a:t>the platform drops down into the tank a fraction of a millimetre and the laser paints the next layer; and</a:t>
            </a:r>
          </a:p>
          <a:p>
            <a:pPr marL="355600" indent="-355600" eaLnBrk="1" hangingPunct="1">
              <a:buFont typeface="Arial" pitchFamily="34" charset="0"/>
              <a:buChar char="•"/>
              <a:defRPr/>
            </a:pPr>
            <a:r>
              <a:rPr lang="en-US" dirty="0"/>
              <a:t>this process repeats, layer by layer, until the model is complete.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034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M16NF006">
            <a:extLst>
              <a:ext uri="{FF2B5EF4-FFF2-40B4-BE49-F238E27FC236}">
                <a16:creationId xmlns:a16="http://schemas.microsoft.com/office/drawing/2014/main" id="{80FAEA68-D017-3843-B300-FF201FA7E2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50" y="1544638"/>
            <a:ext cx="8337550" cy="376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9586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1508771-8748-7D44-A9FF-79264B8A71C6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1334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17.6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Functional company organisation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2291" name="Picture 4" descr="M16NF007">
            <a:extLst>
              <a:ext uri="{FF2B5EF4-FFF2-40B4-BE49-F238E27FC236}">
                <a16:creationId xmlns:a16="http://schemas.microsoft.com/office/drawing/2014/main" id="{6D264E65-9793-AF4D-85CB-E07DF4B88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8" y="2565400"/>
            <a:ext cx="8378825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3173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B601208-5DFD-E245-8901-CFA8FE6482CB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6335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17.7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Functional company: diversification by product with centralised functions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315" name="Picture 4" descr="M16NF008">
            <a:extLst>
              <a:ext uri="{FF2B5EF4-FFF2-40B4-BE49-F238E27FC236}">
                <a16:creationId xmlns:a16="http://schemas.microsoft.com/office/drawing/2014/main" id="{104472A8-AE3C-1F45-8759-CE04AFCBD1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00" y="2328863"/>
            <a:ext cx="7680325" cy="383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8876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A27304F-244B-BA4B-AA11-2E012AD5DD25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17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17.8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Matrix structure at Siemens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4339" name="Picture 4" descr="M16NF009">
            <a:extLst>
              <a:ext uri="{FF2B5EF4-FFF2-40B4-BE49-F238E27FC236}">
                <a16:creationId xmlns:a16="http://schemas.microsoft.com/office/drawing/2014/main" id="{AC53E7BB-6268-BC40-90DE-CD9A99ED5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938" y="1498600"/>
            <a:ext cx="7350125" cy="469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0860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5D7CD48-07D1-094D-B42B-1EA182131A0B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5621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17.2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How marketing and R&amp;D perceive each other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5363" name="Picture 4" descr="M16NT002">
            <a:extLst>
              <a:ext uri="{FF2B5EF4-FFF2-40B4-BE49-F238E27FC236}">
                <a16:creationId xmlns:a16="http://schemas.microsoft.com/office/drawing/2014/main" id="{41CF092A-EA10-F447-8623-6B40D017E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205038"/>
            <a:ext cx="8353425" cy="376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1123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BE73F68-8289-7243-9314-6EA7657B177C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17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17.9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Product failures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6387" name="Picture 4" descr="M16NF010">
            <a:extLst>
              <a:ext uri="{FF2B5EF4-FFF2-40B4-BE49-F238E27FC236}">
                <a16:creationId xmlns:a16="http://schemas.microsoft.com/office/drawing/2014/main" id="{AD904511-1485-E849-8B69-0F8C559D0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338" y="1485900"/>
            <a:ext cx="5775325" cy="465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3081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3F98DB0-DDD8-8B46-AB2D-A8967B41EBFE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17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Table 17.3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Reasons for new product failure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7411" name="Picture 4" descr="M16NT003">
            <a:extLst>
              <a:ext uri="{FF2B5EF4-FFF2-40B4-BE49-F238E27FC236}">
                <a16:creationId xmlns:a16="http://schemas.microsoft.com/office/drawing/2014/main" id="{AC1BCC3D-781C-E54C-8E9F-D7579EFE2A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8" y="1554163"/>
            <a:ext cx="8251825" cy="394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 Box 4">
            <a:extLst>
              <a:ext uri="{FF2B5EF4-FFF2-40B4-BE49-F238E27FC236}">
                <a16:creationId xmlns:a16="http://schemas.microsoft.com/office/drawing/2014/main" id="{E092DDD8-A382-EC48-8CE6-4E9BC310BB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325" y="5780088"/>
            <a:ext cx="8534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IN" sz="800" i="1" dirty="0">
                <a:latin typeface="+mj-lt"/>
              </a:rPr>
              <a:t>Source</a:t>
            </a:r>
            <a:r>
              <a:rPr lang="en-IN" sz="800" dirty="0">
                <a:latin typeface="+mj-lt"/>
              </a:rPr>
              <a:t>: Cooper, R.G. (1988a) The dimensions of industrial new product success and failure, </a:t>
            </a:r>
            <a:r>
              <a:rPr lang="en-IN" sz="800" i="1" dirty="0">
                <a:latin typeface="+mj-lt"/>
              </a:rPr>
              <a:t>Journal of Marketing</a:t>
            </a:r>
            <a:r>
              <a:rPr lang="en-IN" sz="800" dirty="0">
                <a:latin typeface="+mj-lt"/>
              </a:rPr>
              <a:t>, vol. 43, no. 3, 93–103. Crawford, M. and Di </a:t>
            </a:r>
            <a:r>
              <a:rPr lang="en-IN" sz="800" dirty="0" err="1">
                <a:latin typeface="+mj-lt"/>
              </a:rPr>
              <a:t>Benedetto</a:t>
            </a:r>
            <a:r>
              <a:rPr lang="en-IN" sz="800" dirty="0">
                <a:latin typeface="+mj-lt"/>
              </a:rPr>
              <a:t>, A. (2014)</a:t>
            </a:r>
            <a:br>
              <a:rPr lang="en-IN" sz="800" dirty="0">
                <a:latin typeface="+mj-lt"/>
              </a:rPr>
            </a:br>
            <a:r>
              <a:rPr lang="en-IN" sz="800" i="1" dirty="0">
                <a:latin typeface="+mj-lt"/>
              </a:rPr>
              <a:t>New Products Management</a:t>
            </a:r>
            <a:r>
              <a:rPr lang="en-IN" sz="800" dirty="0">
                <a:latin typeface="+mj-lt"/>
              </a:rPr>
              <a:t>, 11th (International) </a:t>
            </a:r>
            <a:r>
              <a:rPr lang="en-IN" sz="800" dirty="0" err="1">
                <a:latin typeface="+mj-lt"/>
              </a:rPr>
              <a:t>edn</a:t>
            </a:r>
            <a:r>
              <a:rPr lang="en-IN" sz="800" dirty="0">
                <a:latin typeface="+mj-lt"/>
              </a:rPr>
              <a:t>, McGraw Hill, USA. Urban, G.L., Hauser, J.R. and </a:t>
            </a:r>
            <a:r>
              <a:rPr lang="en-IN" sz="800" dirty="0" err="1">
                <a:latin typeface="+mj-lt"/>
              </a:rPr>
              <a:t>Dholaka</a:t>
            </a:r>
            <a:r>
              <a:rPr lang="en-IN" sz="800" dirty="0">
                <a:latin typeface="+mj-lt"/>
              </a:rPr>
              <a:t>, N. (1987) </a:t>
            </a:r>
            <a:r>
              <a:rPr lang="en-IN" sz="800" i="1" dirty="0">
                <a:latin typeface="+mj-lt"/>
              </a:rPr>
              <a:t>Essentials of New Product Management</a:t>
            </a:r>
            <a:r>
              <a:rPr lang="en-IN" sz="800" dirty="0">
                <a:latin typeface="+mj-lt"/>
              </a:rPr>
              <a:t>, Prentice-Hall, Englewood Cliffs, NJ.</a:t>
            </a:r>
            <a:endParaRPr lang="en-US" altLang="en-US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39879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4">
            <a:extLst>
              <a:ext uri="{FF2B5EF4-FFF2-40B4-BE49-F238E27FC236}">
                <a16:creationId xmlns:a16="http://schemas.microsoft.com/office/drawing/2014/main" id="{B5B41DF5-6035-3A4C-A066-896E963080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388" y="6016625"/>
            <a:ext cx="85344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IN" altLang="en-US" sz="800" i="1"/>
              <a:t>Source</a:t>
            </a:r>
            <a:r>
              <a:rPr lang="en-IN" altLang="en-US" sz="800"/>
              <a:t>: Compiled from data from 3M international website: www.3m.com.</a:t>
            </a:r>
            <a:endParaRPr lang="en-US" altLang="en-US" sz="800"/>
          </a:p>
        </p:txBody>
      </p:sp>
      <p:pic>
        <p:nvPicPr>
          <p:cNvPr id="18435" name="Picture 4">
            <a:extLst>
              <a:ext uri="{FF2B5EF4-FFF2-40B4-BE49-F238E27FC236}">
                <a16:creationId xmlns:a16="http://schemas.microsoft.com/office/drawing/2014/main" id="{334A3116-7024-3947-825D-E6AA6CDBB5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763" y="1493838"/>
            <a:ext cx="4562475" cy="4322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DAEFE7A-84E2-C943-AD79-94D13A46B90C}"/>
              </a:ext>
            </a:extLst>
          </p:cNvPr>
          <p:cNvSpPr txBox="1">
            <a:spLocks/>
          </p:cNvSpPr>
          <p:nvPr/>
        </p:nvSpPr>
        <p:spPr>
          <a:xfrm>
            <a:off x="282575" y="295275"/>
            <a:ext cx="8551863" cy="1201738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Figure 17.10</a:t>
            </a:r>
            <a:br>
              <a:rPr lang="en-US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</a:br>
            <a:r>
              <a:rPr lang="en-IN" sz="3400" b="1" kern="0" dirty="0">
                <a:solidFill>
                  <a:srgbClr val="007FA3"/>
                </a:solidFill>
                <a:latin typeface="+mj-lt"/>
                <a:ea typeface="+mj-ea"/>
                <a:cs typeface="+mj-cs"/>
              </a:rPr>
              <a:t>3M sales and R&amp;D investment</a:t>
            </a:r>
            <a:endParaRPr lang="en-US" sz="3400" b="1" kern="0" dirty="0">
              <a:solidFill>
                <a:srgbClr val="007FA3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88203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Box 1">
            <a:extLst>
              <a:ext uri="{FF2B5EF4-FFF2-40B4-BE49-F238E27FC236}">
                <a16:creationId xmlns:a16="http://schemas.microsoft.com/office/drawing/2014/main" id="{C725C703-9F9F-0A49-AC53-82B2333B2A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872" y="404664"/>
            <a:ext cx="210740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3000" dirty="0"/>
              <a:t>Sources</a:t>
            </a:r>
          </a:p>
        </p:txBody>
      </p:sp>
      <p:sp>
        <p:nvSpPr>
          <p:cNvPr id="21506" name="TextBox 2">
            <a:extLst>
              <a:ext uri="{FF2B5EF4-FFF2-40B4-BE49-F238E27FC236}">
                <a16:creationId xmlns:a16="http://schemas.microsoft.com/office/drawing/2014/main" id="{D1D37C13-07B0-974B-9168-C420345AB6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540" y="1412776"/>
            <a:ext cx="8280919" cy="9710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spcBef>
                <a:spcPct val="0"/>
              </a:spcBef>
              <a:buFontTx/>
              <a:buNone/>
              <a:defRPr/>
            </a:pPr>
            <a:r>
              <a:rPr lang="en-US" altLang="en-US" sz="2475" dirty="0"/>
              <a:t>Trott, P. (2017) Innovation Management and New Product Development. 6</a:t>
            </a:r>
            <a:r>
              <a:rPr lang="en-US" altLang="en-US" sz="2475" baseline="30000" dirty="0"/>
              <a:t>th</a:t>
            </a:r>
            <a:r>
              <a:rPr lang="en-US" altLang="en-US" sz="2475" dirty="0"/>
              <a:t> Ed, Essex: Pearson</a:t>
            </a:r>
          </a:p>
          <a:p>
            <a:pPr algn="just">
              <a:spcBef>
                <a:spcPct val="0"/>
              </a:spcBef>
              <a:buFontTx/>
              <a:buNone/>
              <a:defRPr/>
            </a:pPr>
            <a:endParaRPr lang="en-US" altLang="en-US" sz="760" dirty="0"/>
          </a:p>
        </p:txBody>
      </p:sp>
    </p:spTree>
    <p:extLst>
      <p:ext uri="{BB962C8B-B14F-4D97-AF65-F5344CB8AC3E}">
        <p14:creationId xmlns:p14="http://schemas.microsoft.com/office/powerpoint/2010/main" val="26445447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2151</TotalTime>
  <Words>432</Words>
  <Application>Microsoft Macintosh PowerPoint</Application>
  <PresentationFormat>On-screen Show (4:3)</PresentationFormat>
  <Paragraphs>39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LCMB7007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126</cp:revision>
  <cp:lastPrinted>2018-07-09T15:27:01Z</cp:lastPrinted>
  <dcterms:created xsi:type="dcterms:W3CDTF">2002-10-07T19:43:58Z</dcterms:created>
  <dcterms:modified xsi:type="dcterms:W3CDTF">2020-12-07T21:44:14Z</dcterms:modified>
</cp:coreProperties>
</file>