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5" roundtripDataSignature="AMtx7mhZN3zZBy58GKn1ufurmlL0kjVtk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customschemas.google.com/relationships/presentationmetadata" Target="metadata"/><Relationship Id="rId14" Type="http://schemas.openxmlformats.org/officeDocument/2006/relationships/slide" Target="slides/slide10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" name="Google Shape;108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" name="Google Shape;125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3" name="Google Shape;133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2" name="Google Shape;142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" name="Google Shape;158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4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4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5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15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6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6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16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16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16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1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2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A9BEE4"/>
            </a:gs>
            <a:gs pos="19000">
              <a:srgbClr val="A9BEE4"/>
            </a:gs>
            <a:gs pos="54000">
              <a:srgbClr val="A8D08C">
                <a:alpha val="60784"/>
              </a:srgbClr>
            </a:gs>
            <a:gs pos="83000">
              <a:srgbClr val="A9BEE4"/>
            </a:gs>
            <a:gs pos="100000">
              <a:srgbClr val="C5D3ED"/>
            </a:gs>
          </a:gsLst>
          <a:lin ang="5400000" scaled="0"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9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jpg"/><Relationship Id="rId4" Type="http://schemas.openxmlformats.org/officeDocument/2006/relationships/image" Target="../media/image7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0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ritzcarlton.com/en/about/history" TargetMode="External"/><Relationship Id="rId4" Type="http://schemas.openxmlformats.org/officeDocument/2006/relationships/hyperlink" Target="https://www.theritzlondon.com/about-the-ritz/histo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ctrTitle"/>
          </p:nvPr>
        </p:nvSpPr>
        <p:spPr>
          <a:xfrm>
            <a:off x="2485749" y="296284"/>
            <a:ext cx="7359588" cy="92333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US" sz="3200">
                <a:latin typeface="Arial"/>
                <a:ea typeface="Arial"/>
                <a:cs typeface="Arial"/>
                <a:sym typeface="Arial"/>
              </a:rPr>
              <a:t>Ritz Carlton - Marriott Hotels</a:t>
            </a:r>
            <a:endParaRPr/>
          </a:p>
        </p:txBody>
      </p:sp>
      <p:sp>
        <p:nvSpPr>
          <p:cNvPr id="85" name="Google Shape;85;p1"/>
          <p:cNvSpPr txBox="1"/>
          <p:nvPr>
            <p:ph idx="1" type="subTitle"/>
          </p:nvPr>
        </p:nvSpPr>
        <p:spPr>
          <a:xfrm>
            <a:off x="3506678" y="1219615"/>
            <a:ext cx="4864963" cy="7533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>
                <a:latin typeface="Arial"/>
                <a:ea typeface="Arial"/>
                <a:cs typeface="Arial"/>
                <a:sym typeface="Arial"/>
              </a:rPr>
              <a:t>Hospitality and Guest Services                                                                          </a:t>
            </a:r>
            <a:r>
              <a:rPr b="0" i="0" lang="en-US" sz="2400" u="none" strike="noStrike">
                <a:latin typeface="Arial"/>
                <a:ea typeface="Arial"/>
                <a:cs typeface="Arial"/>
                <a:sym typeface="Arial"/>
              </a:rPr>
              <a:t>BMIH4003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/>
          </a:p>
        </p:txBody>
      </p:sp>
      <p:sp>
        <p:nvSpPr>
          <p:cNvPr id="86" name="Google Shape;86;p1"/>
          <p:cNvSpPr txBox="1"/>
          <p:nvPr/>
        </p:nvSpPr>
        <p:spPr>
          <a:xfrm>
            <a:off x="3506678" y="4253879"/>
            <a:ext cx="5126497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Wikipedia Contributors (2019).The Ritz-Carlton Hotel Company</a:t>
            </a:r>
            <a:endParaRPr b="1" i="1" sz="9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1"/>
          <p:cNvSpPr txBox="1"/>
          <p:nvPr/>
        </p:nvSpPr>
        <p:spPr>
          <a:xfrm>
            <a:off x="687011" y="5091925"/>
            <a:ext cx="45033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Lecturer name: Charlotte Joyner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ID: 2225726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18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name: Felicia Iuliana Mihalea</a:t>
            </a:r>
            <a:endParaRPr/>
          </a:p>
        </p:txBody>
      </p:sp>
      <p:pic>
        <p:nvPicPr>
          <p:cNvPr id="88" name="Google Shape;88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048250" y="2572655"/>
            <a:ext cx="2095500" cy="1466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"/>
          <p:cNvSpPr txBox="1"/>
          <p:nvPr>
            <p:ph type="title"/>
          </p:nvPr>
        </p:nvSpPr>
        <p:spPr>
          <a:xfrm>
            <a:off x="2976831" y="250546"/>
            <a:ext cx="6497128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US" sz="3200">
                <a:latin typeface="Arial"/>
                <a:ea typeface="Arial"/>
                <a:cs typeface="Arial"/>
                <a:sym typeface="Arial"/>
              </a:rPr>
              <a:t>Contents</a:t>
            </a:r>
            <a:endParaRPr/>
          </a:p>
        </p:txBody>
      </p:sp>
      <p:sp>
        <p:nvSpPr>
          <p:cNvPr id="94" name="Google Shape;94;p2"/>
          <p:cNvSpPr txBox="1"/>
          <p:nvPr>
            <p:ph idx="1" type="body"/>
          </p:nvPr>
        </p:nvSpPr>
        <p:spPr>
          <a:xfrm>
            <a:off x="1811547" y="1880558"/>
            <a:ext cx="9542252" cy="36317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Noto Sans Symbols"/>
              <a:buChar char="▪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Introduction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Noto Sans Symbols"/>
              <a:buChar char="▪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Main consumers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Noto Sans Symbols"/>
              <a:buChar char="▪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Nature, extent, and function of the guest services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Noto Sans Symbols"/>
              <a:buChar char="▪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function and purpose of the guest facilities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Noto Sans Symbols"/>
              <a:buChar char="▪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Importance of Hospitality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Noto Sans Symbols"/>
              <a:buChar char="▪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How to surpass guest expectations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Noto Sans Symbols"/>
              <a:buChar char="▪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Conclusion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Noto Sans Symbols"/>
              <a:buChar char="▪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References</a:t>
            </a:r>
            <a:endParaRPr/>
          </a:p>
          <a:p>
            <a:pPr indent="-508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/>
          </a:p>
        </p:txBody>
      </p:sp>
      <p:pic>
        <p:nvPicPr>
          <p:cNvPr descr="The Ritz Restaurant | Fine Dining In Mayfair | The Ritz London" id="95" name="Google Shape;95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225395" y="1880558"/>
            <a:ext cx="5437490" cy="2738569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2"/>
          <p:cNvSpPr txBox="1"/>
          <p:nvPr/>
        </p:nvSpPr>
        <p:spPr>
          <a:xfrm flipH="1">
            <a:off x="6747985" y="4727893"/>
            <a:ext cx="4914900" cy="5078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(The Ritz Hotel London. n.d., The Ritz Restaurant in Mayfair) </a:t>
            </a:r>
            <a:endParaRPr b="1" i="1" sz="9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3"/>
          <p:cNvSpPr txBox="1"/>
          <p:nvPr>
            <p:ph type="title"/>
          </p:nvPr>
        </p:nvSpPr>
        <p:spPr>
          <a:xfrm>
            <a:off x="3266152" y="-390088"/>
            <a:ext cx="5426016" cy="206171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US" sz="3200">
                <a:latin typeface="Arial"/>
                <a:ea typeface="Arial"/>
                <a:cs typeface="Arial"/>
                <a:sym typeface="Arial"/>
              </a:rPr>
              <a:t>Introduction</a:t>
            </a:r>
            <a:endParaRPr/>
          </a:p>
        </p:txBody>
      </p:sp>
      <p:sp>
        <p:nvSpPr>
          <p:cNvPr id="102" name="Google Shape;102;p3"/>
          <p:cNvSpPr txBox="1"/>
          <p:nvPr>
            <p:ph idx="1" type="body"/>
          </p:nvPr>
        </p:nvSpPr>
        <p:spPr>
          <a:xfrm>
            <a:off x="345056" y="1466491"/>
            <a:ext cx="11008743" cy="47104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Ritz Hotel in London, which opened on May 25, 1906, is known for its elegance and magnificence.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César Ritz created it, and it quickly gained popularity among various high-profile personalities and nobility, including future King Edward VII and Anna Pavlova.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hotel has appeared in a variety of cultural mediums, including music, cinema, and television, most notably Noel Coward's song and the film "Notting Hill."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hotel's restaurant won a Michelin star in 2016, which it has kept, demonstrating its culinary commitment.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Ritz remains a hallmark of luxury and outstanding service more than a century after its inception.</a:t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3"/>
          <p:cNvSpPr txBox="1"/>
          <p:nvPr/>
        </p:nvSpPr>
        <p:spPr>
          <a:xfrm>
            <a:off x="3066595" y="3936331"/>
            <a:ext cx="3623094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1200">
                <a:solidFill>
                  <a:srgbClr val="2C3E50"/>
                </a:solidFill>
                <a:latin typeface="Arial"/>
                <a:ea typeface="Arial"/>
                <a:cs typeface="Arial"/>
                <a:sym typeface="Arial"/>
              </a:rPr>
              <a:t>(The Ritz Hotel London, n.d.)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4" name="Google Shape;104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574953" y="3844767"/>
            <a:ext cx="3333750" cy="208597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3"/>
          <p:cNvSpPr txBox="1"/>
          <p:nvPr/>
        </p:nvSpPr>
        <p:spPr>
          <a:xfrm>
            <a:off x="8175028" y="5971010"/>
            <a:ext cx="2733675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9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Wikipedia, (2022), Carlton Hotel</a:t>
            </a:r>
            <a:endParaRPr b="1" i="1" sz="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4"/>
          <p:cNvSpPr txBox="1"/>
          <p:nvPr>
            <p:ph type="title"/>
          </p:nvPr>
        </p:nvSpPr>
        <p:spPr>
          <a:xfrm>
            <a:off x="1957058" y="403177"/>
            <a:ext cx="7428781" cy="1460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b="1" lang="en-US" sz="3600">
                <a:latin typeface="Arial"/>
                <a:ea typeface="Arial"/>
                <a:cs typeface="Arial"/>
                <a:sym typeface="Arial"/>
              </a:rPr>
              <a:t>Main consumers</a:t>
            </a:r>
            <a:br>
              <a:rPr lang="en-US" sz="4400">
                <a:latin typeface="Times New Roman"/>
                <a:ea typeface="Times New Roman"/>
                <a:cs typeface="Times New Roman"/>
                <a:sym typeface="Times New Roman"/>
              </a:rPr>
            </a:br>
            <a:br>
              <a:rPr lang="en-US" sz="4400">
                <a:latin typeface="Times New Roman"/>
                <a:ea typeface="Times New Roman"/>
                <a:cs typeface="Times New Roman"/>
                <a:sym typeface="Times New Roman"/>
              </a:rPr>
            </a:br>
            <a:endParaRPr/>
          </a:p>
        </p:txBody>
      </p:sp>
      <p:sp>
        <p:nvSpPr>
          <p:cNvPr id="111" name="Google Shape;111;p4"/>
          <p:cNvSpPr txBox="1"/>
          <p:nvPr>
            <p:ph idx="1" type="body"/>
          </p:nvPr>
        </p:nvSpPr>
        <p:spPr>
          <a:xfrm>
            <a:off x="1003123" y="1914230"/>
            <a:ext cx="3422227" cy="211430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Luxury Travelers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Business Travelers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Event Attendees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Long Stay Guests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International Travelers</a:t>
            </a:r>
            <a:endParaRPr/>
          </a:p>
        </p:txBody>
      </p:sp>
      <p:pic>
        <p:nvPicPr>
          <p:cNvPr id="112" name="Google Shape;112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671449" y="1587061"/>
            <a:ext cx="4292061" cy="2862699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4"/>
          <p:cNvSpPr txBox="1"/>
          <p:nvPr/>
        </p:nvSpPr>
        <p:spPr>
          <a:xfrm>
            <a:off x="6420354" y="4589818"/>
            <a:ext cx="3786996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9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Ritz-Carlton, 2019, Luxury Hotels &amp; Resorts</a:t>
            </a:r>
            <a:endParaRPr b="1" i="1" sz="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4"/>
          <p:cNvSpPr txBox="1"/>
          <p:nvPr/>
        </p:nvSpPr>
        <p:spPr>
          <a:xfrm>
            <a:off x="835834" y="4129642"/>
            <a:ext cx="3200400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i="0"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(The Ritz-Carlton, 2019)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5"/>
          <p:cNvSpPr txBox="1"/>
          <p:nvPr>
            <p:ph type="title"/>
          </p:nvPr>
        </p:nvSpPr>
        <p:spPr>
          <a:xfrm>
            <a:off x="1561380" y="365125"/>
            <a:ext cx="9792419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US" sz="3200">
                <a:latin typeface="Arial"/>
                <a:ea typeface="Arial"/>
                <a:cs typeface="Arial"/>
                <a:sym typeface="Arial"/>
              </a:rPr>
              <a:t>Nature, extent, and function of the guest services</a:t>
            </a:r>
            <a:br>
              <a:rPr lang="en-US" sz="4400">
                <a:latin typeface="Times New Roman"/>
                <a:ea typeface="Times New Roman"/>
                <a:cs typeface="Times New Roman"/>
                <a:sym typeface="Times New Roman"/>
              </a:rPr>
            </a:br>
            <a:endParaRPr/>
          </a:p>
        </p:txBody>
      </p:sp>
      <p:sp>
        <p:nvSpPr>
          <p:cNvPr id="120" name="Google Shape;120;p5"/>
          <p:cNvSpPr txBox="1"/>
          <p:nvPr>
            <p:ph idx="1" type="body"/>
          </p:nvPr>
        </p:nvSpPr>
        <p:spPr>
          <a:xfrm>
            <a:off x="4002656" y="1561382"/>
            <a:ext cx="8126083" cy="52966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Ritz-Carlton is renowned for its unparalleled standard of customer service. Their mission is to exceed visitors' expectations and deliver a unique, personalised, and unforgettable experience.</a:t>
            </a:r>
            <a:endParaRPr/>
          </a:p>
          <a:p>
            <a:pPr indent="0" lvl="0" marL="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services provided by Ritz-Carlton are proactive, attentive, and individualised. They strive to fulfil every guest's need or desire, even foresee them before they are voiced (</a:t>
            </a:r>
            <a:r>
              <a:rPr i="0" lang="en-US" sz="1200">
                <a:latin typeface="Arial"/>
                <a:ea typeface="Arial"/>
                <a:cs typeface="Arial"/>
                <a:sym typeface="Arial"/>
              </a:rPr>
              <a:t>The Ritz-Carlton, 2019).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Ritz-Carlton offers a variety of specialised services and amenities, such as the Ritz Kids programme for younger guests, Club Level accommodations with exclusive lobbies and services, and curated local experiences.</a:t>
            </a:r>
            <a:endParaRPr/>
          </a:p>
          <a:p>
            <a:pPr indent="-1524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Ritz-Carlton's high service standards are driven by a strong emphasis on employee training and empowerment (Johnson and Chvala, 2017).</a:t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hoto taken at The Ritz London by Ренат on 6/28/2013" id="121" name="Google Shape;121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29729" y="1975449"/>
            <a:ext cx="2907101" cy="2907101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5"/>
          <p:cNvSpPr txBox="1"/>
          <p:nvPr/>
        </p:nvSpPr>
        <p:spPr>
          <a:xfrm>
            <a:off x="966159" y="5173508"/>
            <a:ext cx="2570671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9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Foursquare. (n.d.). The Ritz London</a:t>
            </a:r>
            <a:endParaRPr b="1" i="1" sz="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A9BEE4"/>
            </a:gs>
            <a:gs pos="19000">
              <a:srgbClr val="A9BEE4"/>
            </a:gs>
            <a:gs pos="54000">
              <a:srgbClr val="93C470">
                <a:alpha val="65882"/>
              </a:srgbClr>
            </a:gs>
            <a:gs pos="83000">
              <a:srgbClr val="A9BEE4"/>
            </a:gs>
            <a:gs pos="100000">
              <a:srgbClr val="C5D3ED"/>
            </a:gs>
          </a:gsLst>
          <a:lin ang="5400000" scaled="0"/>
        </a:gradFill>
      </p:bgPr>
    </p:bg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6"/>
          <p:cNvSpPr txBox="1"/>
          <p:nvPr>
            <p:ph type="title"/>
          </p:nvPr>
        </p:nvSpPr>
        <p:spPr>
          <a:xfrm>
            <a:off x="362309" y="388189"/>
            <a:ext cx="10991491" cy="13024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US" sz="3200">
                <a:latin typeface="Arial"/>
                <a:ea typeface="Arial"/>
                <a:cs typeface="Arial"/>
                <a:sym typeface="Arial"/>
              </a:rPr>
              <a:t>The function and purpose of the guest facilities</a:t>
            </a:r>
            <a:br>
              <a:rPr lang="en-US" sz="4400">
                <a:latin typeface="Arial"/>
                <a:ea typeface="Arial"/>
                <a:cs typeface="Arial"/>
                <a:sym typeface="Arial"/>
              </a:rPr>
            </a:br>
            <a:endParaRPr/>
          </a:p>
        </p:txBody>
      </p:sp>
      <p:sp>
        <p:nvSpPr>
          <p:cNvPr id="128" name="Google Shape;128;p6"/>
          <p:cNvSpPr txBox="1"/>
          <p:nvPr>
            <p:ph idx="1" type="body"/>
          </p:nvPr>
        </p:nvSpPr>
        <p:spPr>
          <a:xfrm>
            <a:off x="362309" y="1618891"/>
            <a:ext cx="6225960" cy="44567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In hospitality management, the major goal of visitor facilities is to promote a favourable guest experience (Wood, 2015). 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Depending on the establishment, guest amenities may consist of a vast array of components (Walker, 2013).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design and administration of these facilities should strive to provide visitors (Tesone, 2014).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In the hospitality industry, performance and talent management play a crucial role in the operation of client facilities (People 1st, 2017).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By understanding the needs and desires of guests, hospitality businesses can better tailor their facilities and services to meet these requirements (Swarbrooke &amp; Horne, 2011).</a:t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the ritz london executive king" id="129" name="Google Shape;129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161852" y="1466491"/>
            <a:ext cx="4765531" cy="2664935"/>
          </a:xfrm>
          <a:prstGeom prst="rect">
            <a:avLst/>
          </a:prstGeom>
          <a:noFill/>
          <a:ln>
            <a:noFill/>
          </a:ln>
          <a:effectLst>
            <a:outerShdw blurRad="1270000" rotWithShape="0" algn="ctr" dist="2222500">
              <a:srgbClr val="000000"/>
            </a:outerShdw>
            <a:reflection blurRad="0" dir="0" dist="0" endA="0" endPos="65000" kx="0" rotWithShape="0" algn="bl" stA="60000" stPos="0" sy="-100000" ky="0"/>
          </a:effectLst>
        </p:spPr>
      </p:pic>
      <p:sp>
        <p:nvSpPr>
          <p:cNvPr id="130" name="Google Shape;130;p6"/>
          <p:cNvSpPr txBox="1"/>
          <p:nvPr/>
        </p:nvSpPr>
        <p:spPr>
          <a:xfrm>
            <a:off x="7865616" y="6285145"/>
            <a:ext cx="3755254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9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Forbes Travel Guide. (n.d.). The Ritz London</a:t>
            </a:r>
            <a:endParaRPr b="1" i="1" sz="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7"/>
          <p:cNvSpPr txBox="1"/>
          <p:nvPr>
            <p:ph type="title"/>
          </p:nvPr>
        </p:nvSpPr>
        <p:spPr>
          <a:xfrm>
            <a:off x="2941608" y="382378"/>
            <a:ext cx="8298611" cy="121350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US" sz="3200">
                <a:latin typeface="Arial"/>
                <a:ea typeface="Arial"/>
                <a:cs typeface="Arial"/>
                <a:sym typeface="Arial"/>
              </a:rPr>
              <a:t>The Importance of Hospitality</a:t>
            </a:r>
            <a:br>
              <a:rPr lang="en-US" sz="4400">
                <a:latin typeface="Arial"/>
                <a:ea typeface="Arial"/>
                <a:cs typeface="Arial"/>
                <a:sym typeface="Arial"/>
              </a:rPr>
            </a:br>
            <a:endParaRPr/>
          </a:p>
        </p:txBody>
      </p:sp>
      <p:sp>
        <p:nvSpPr>
          <p:cNvPr id="136" name="Google Shape;136;p7"/>
          <p:cNvSpPr txBox="1"/>
          <p:nvPr>
            <p:ph idx="1" type="body"/>
          </p:nvPr>
        </p:nvSpPr>
        <p:spPr>
          <a:xfrm>
            <a:off x="388189" y="1595887"/>
            <a:ext cx="11386868" cy="45810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Hospitality is a crucial aspect of the service industry that influences every aspect of the consumer experience (Wood, 2015).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Prioritising hospitality can increase customer satisfaction, foster repeat business, and generate positive word-of-mouth marketing (Tesone, 2014).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In the hotel industry, hospitality encompasses not only spotless rooms and comfortable mattresses (Walker, 2013).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Hospitality is also essential in staff administration, as it fosters a positive and supportive work environment (People 1st, 2017).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Hospitality improves consumer experiences, contributes to a positive work environment, and is essential to the success of tourism and hospitality businesses.</a:t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Sign for The Ritz, famous for its afternoon teas, and exclusive hotel rooms on 13th April 2022 in London, United Kingdom. The Ritz London is a Grade..." id="137" name="Google Shape;137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59278" y="4787660"/>
            <a:ext cx="2815538" cy="187702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ritz hotel, ritz restaurant, ritz club, london - the ritz london stock pictures, royalty-free photos &amp; images" id="138" name="Google Shape;138;p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662902" y="4787659"/>
            <a:ext cx="2829407" cy="1877025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7"/>
          <p:cNvSpPr txBox="1"/>
          <p:nvPr/>
        </p:nvSpPr>
        <p:spPr>
          <a:xfrm>
            <a:off x="3545904" y="6349492"/>
            <a:ext cx="5116997" cy="230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9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www.gettyimages.com. (n.d.). The Ritz London Photos and Premium High Res Pictures</a:t>
            </a:r>
            <a:endParaRPr b="1" i="1" sz="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8"/>
          <p:cNvSpPr txBox="1"/>
          <p:nvPr>
            <p:ph type="title"/>
          </p:nvPr>
        </p:nvSpPr>
        <p:spPr>
          <a:xfrm>
            <a:off x="532770" y="1081238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US" sz="3200">
                <a:latin typeface="Arial"/>
                <a:ea typeface="Arial"/>
                <a:cs typeface="Arial"/>
                <a:sym typeface="Arial"/>
              </a:rPr>
              <a:t>How to surpass guest expectations</a:t>
            </a:r>
            <a:br>
              <a:rPr lang="en-US" sz="4400">
                <a:latin typeface="Arial"/>
                <a:ea typeface="Arial"/>
                <a:cs typeface="Arial"/>
                <a:sym typeface="Arial"/>
              </a:rPr>
            </a:br>
            <a:endParaRPr/>
          </a:p>
        </p:txBody>
      </p:sp>
      <p:sp>
        <p:nvSpPr>
          <p:cNvPr id="145" name="Google Shape;145;p8"/>
          <p:cNvSpPr txBox="1"/>
          <p:nvPr>
            <p:ph idx="1" type="body"/>
          </p:nvPr>
        </p:nvSpPr>
        <p:spPr>
          <a:xfrm>
            <a:off x="310550" y="2438611"/>
            <a:ext cx="7306574" cy="537144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Understanding the demands, desires, and preferences of the guests is essential (Wood, 2015).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Consistently exceed service delivery standards to provide guests with unanticipated experiences (Walker, 2013).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Regular staff training and development ensures that every employee is able to provide superior service (People 1st, 2017).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b="0" i="0" lang="en-US" sz="1200">
                <a:latin typeface="Arial"/>
                <a:ea typeface="Arial"/>
                <a:cs typeface="Arial"/>
                <a:sym typeface="Arial"/>
              </a:rPr>
              <a:t>Solve potential issues before they become problems. This can be achieved by regularly inspecting facilities, getting feedback from guests, and maintaining open lines of communication with staff.</a:t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Waiter preparing to serve afternoon tea at the Ritz Hotel in London, circa September 1986." id="146" name="Google Shape;146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953554" y="263578"/>
            <a:ext cx="3636664" cy="5415179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8"/>
          <p:cNvSpPr txBox="1"/>
          <p:nvPr/>
        </p:nvSpPr>
        <p:spPr>
          <a:xfrm>
            <a:off x="7953554" y="5742376"/>
            <a:ext cx="3636664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9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www.gettyimages.com. (n.d.). The Ritz London Photos and Premium High Res Pictures</a:t>
            </a:r>
            <a:endParaRPr b="1" i="1" sz="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9"/>
          <p:cNvSpPr txBox="1"/>
          <p:nvPr>
            <p:ph type="title"/>
          </p:nvPr>
        </p:nvSpPr>
        <p:spPr>
          <a:xfrm>
            <a:off x="3677920" y="1543369"/>
            <a:ext cx="2594955" cy="10653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US" sz="3200">
                <a:latin typeface="Arial"/>
                <a:ea typeface="Arial"/>
                <a:cs typeface="Arial"/>
                <a:sym typeface="Arial"/>
              </a:rPr>
              <a:t>Conclusion</a:t>
            </a:r>
            <a:endParaRPr b="1" sz="3200"/>
          </a:p>
        </p:txBody>
      </p:sp>
      <p:sp>
        <p:nvSpPr>
          <p:cNvPr id="153" name="Google Shape;153;p9"/>
          <p:cNvSpPr txBox="1"/>
          <p:nvPr>
            <p:ph idx="1" type="body"/>
          </p:nvPr>
        </p:nvSpPr>
        <p:spPr>
          <a:xfrm>
            <a:off x="474452" y="3079629"/>
            <a:ext cx="11119450" cy="33732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Ritz-Carlton UK is a symbol of luxury and hospitality, combining a storied past with superior service to provide guests with unparalleled experiences.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brand's reputation for exceeding guests' expectations is maintained by its dedication to superior service quality, meticulous attention to detail, and customization.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Ritz-Carlton United Kingdom has adopted innovation and technology in response to changing consumer demands and market trends.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Using technology to enhance visitor experiences, the brand provides personalised customer service, streamlined reservations, and room automation.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Ritz-Carlton UK exemplifies the highest level of hospitality by creating exceptional visitor experiences through dedicated service excellence, continuous innovation, and a profound understanding of luxury.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The success of The Ritz-Carlton UK demonstrates the significance of preserving high hospitality standards, thereby strengthening its position as a leading luxury hotel brand in the United Kingdom and internationally.</a:t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General view at the Royal Ascot Gold Cup Dinner at The Ritz on May 10, 2022 in London, England." id="154" name="Google Shape;154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338981" y="148544"/>
            <a:ext cx="3152841" cy="2101894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9"/>
          <p:cNvSpPr txBox="1"/>
          <p:nvPr/>
        </p:nvSpPr>
        <p:spPr>
          <a:xfrm>
            <a:off x="8428008" y="2424023"/>
            <a:ext cx="3063814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US" sz="9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www.gettyimages.com. (n.d.). The Ritz London Photos and Premium High Res Pictures</a:t>
            </a:r>
            <a:endParaRPr b="1" i="1" sz="9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0"/>
          <p:cNvSpPr txBox="1"/>
          <p:nvPr>
            <p:ph type="title"/>
          </p:nvPr>
        </p:nvSpPr>
        <p:spPr>
          <a:xfrm>
            <a:off x="4953000" y="554817"/>
            <a:ext cx="2543355" cy="113587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b="1" lang="en-US" sz="3200">
                <a:latin typeface="Arial"/>
                <a:ea typeface="Arial"/>
                <a:cs typeface="Arial"/>
                <a:sym typeface="Arial"/>
              </a:rPr>
              <a:t>References</a:t>
            </a:r>
            <a:br>
              <a:rPr lang="en-US" sz="4400">
                <a:latin typeface="Times New Roman"/>
                <a:ea typeface="Times New Roman"/>
                <a:cs typeface="Times New Roman"/>
                <a:sym typeface="Times New Roman"/>
              </a:rPr>
            </a:br>
            <a:endParaRPr/>
          </a:p>
        </p:txBody>
      </p:sp>
      <p:sp>
        <p:nvSpPr>
          <p:cNvPr id="161" name="Google Shape;161;p10"/>
          <p:cNvSpPr txBox="1"/>
          <p:nvPr>
            <p:ph idx="1" type="body"/>
          </p:nvPr>
        </p:nvSpPr>
        <p:spPr>
          <a:xfrm>
            <a:off x="362310" y="1380137"/>
            <a:ext cx="11034623" cy="50123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152400" lvl="0" marL="22860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b="0" i="0"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b="0" i="0" lang="en-US" sz="1200" u="none" strike="noStrike">
                <a:latin typeface="Arial"/>
                <a:ea typeface="Arial"/>
                <a:cs typeface="Arial"/>
                <a:sym typeface="Arial"/>
              </a:rPr>
              <a:t>Johnson, W.C. and Chvala, R.J. (2017). Adopting Quality Standards. Total Quality in Marketing, pp. 233-260. Routledge.</a:t>
            </a:r>
            <a:endParaRPr b="0" i="0" sz="1200" u="none" strike="noStrike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b="0" i="0" lang="en-US" sz="1200" u="none" strike="noStrike">
                <a:latin typeface="Arial"/>
                <a:ea typeface="Arial"/>
                <a:cs typeface="Arial"/>
                <a:sym typeface="Arial"/>
              </a:rPr>
              <a:t>O’Gorman, K. (2010) The Origins of Hospitality and Tourism,Goodfellow, Oxford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b="0" i="0" lang="en-US" sz="1200" u="none" strike="noStrike">
                <a:latin typeface="Arial"/>
                <a:ea typeface="Arial"/>
                <a:cs typeface="Arial"/>
                <a:sym typeface="Arial"/>
              </a:rPr>
              <a:t>O'Fallon, M.J. and Rutherford, D.G., 2010. Hotel management and operations, 5th Ed, John Wiley &amp; Sons.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People 1st, 2017. The performance &amp; talent management revolution. PF, Uxbridge.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Swarbrooke, J., &amp; Horner, S., 2011. Consumer Behaviour in Tourism. 2nd Ed, Oxford, Butterworth.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Tesone, D.V., 2014. Principles of Management for the Hospitality Industry. Butterworth Heineman, Oxford.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b="0" i="0" lang="en-US" sz="1200">
                <a:latin typeface="Arial"/>
                <a:ea typeface="Arial"/>
                <a:cs typeface="Arial"/>
                <a:sym typeface="Arial"/>
              </a:rPr>
              <a:t>The Ritz-Carlton (2019). </a:t>
            </a:r>
            <a:r>
              <a:rPr b="0" i="1" lang="en-US" sz="1200">
                <a:latin typeface="Arial"/>
                <a:ea typeface="Arial"/>
                <a:cs typeface="Arial"/>
                <a:sym typeface="Arial"/>
              </a:rPr>
              <a:t>Luxury Hotels &amp; Resorts | The Ritz-Carlton</a:t>
            </a:r>
            <a:r>
              <a:rPr b="0" i="0" lang="en-US" sz="1200">
                <a:latin typeface="Arial"/>
                <a:ea typeface="Arial"/>
                <a:cs typeface="Arial"/>
                <a:sym typeface="Arial"/>
              </a:rPr>
              <a:t>. [online] The Ritz-Carlton. Available at: </a:t>
            </a:r>
            <a:r>
              <a:rPr b="0" i="0" lang="en-US" sz="1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https://www.ritzcarlton.com/en/about/history</a:t>
            </a:r>
            <a:r>
              <a:rPr b="0" i="0" lang="en-US" sz="1200"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b="0" i="0" lang="en-US" sz="1200">
                <a:latin typeface="Arial"/>
                <a:ea typeface="Arial"/>
                <a:cs typeface="Arial"/>
                <a:sym typeface="Arial"/>
              </a:rPr>
              <a:t>The Ritz Hotel London. (n.d.). </a:t>
            </a:r>
            <a:r>
              <a:rPr b="0" i="1" lang="en-US" sz="1200">
                <a:latin typeface="Arial"/>
                <a:ea typeface="Arial"/>
                <a:cs typeface="Arial"/>
                <a:sym typeface="Arial"/>
              </a:rPr>
              <a:t>The History of our 5 Star Luxury Hotel | The Ritz London</a:t>
            </a:r>
            <a:r>
              <a:rPr b="0" i="0" lang="en-US" sz="1200">
                <a:latin typeface="Arial"/>
                <a:ea typeface="Arial"/>
                <a:cs typeface="Arial"/>
                <a:sym typeface="Arial"/>
              </a:rPr>
              <a:t>. [online] Available at: </a:t>
            </a:r>
            <a:r>
              <a:rPr b="0" i="0" lang="en-US" sz="1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https://www.theritzlondon.com/about-the-ritz/history/</a:t>
            </a:r>
            <a:r>
              <a:rPr b="0" i="0" lang="en-US" sz="1200"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Walker, J., 2013. Introduction to Hospitality Management. Pearson, London.</a:t>
            </a:r>
            <a:endParaRPr/>
          </a:p>
          <a:p>
            <a:pPr indent="-228600" lvl="0" marL="228600" rtl="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Wood, R.C., 2015. Hospitality Management: a brief introduction. Sage, London.</a:t>
            </a:r>
            <a:endParaRPr/>
          </a:p>
          <a:p>
            <a:pPr indent="-1524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2023-05-19T15:19:37Z</dcterms:created>
</cp:coreProperties>
</file>