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5"/>
  </p:notesMasterIdLst>
  <p:sldIdLst>
    <p:sldId id="257" r:id="rId2"/>
    <p:sldId id="258" r:id="rId3"/>
    <p:sldId id="267" r:id="rId4"/>
    <p:sldId id="259" r:id="rId5"/>
    <p:sldId id="260" r:id="rId6"/>
    <p:sldId id="261" r:id="rId7"/>
    <p:sldId id="262" r:id="rId8"/>
    <p:sldId id="263" r:id="rId9"/>
    <p:sldId id="256" r:id="rId10"/>
    <p:sldId id="264" r:id="rId11"/>
    <p:sldId id="265" r:id="rId12"/>
    <p:sldId id="266" r:id="rId13"/>
    <p:sldId id="270" r:id="rId14"/>
    <p:sldId id="268" r:id="rId15"/>
    <p:sldId id="271" r:id="rId16"/>
    <p:sldId id="272" r:id="rId17"/>
    <p:sldId id="273" r:id="rId18"/>
    <p:sldId id="274" r:id="rId19"/>
    <p:sldId id="275" r:id="rId20"/>
    <p:sldId id="276" r:id="rId21"/>
    <p:sldId id="278" r:id="rId22"/>
    <p:sldId id="277" r:id="rId23"/>
    <p:sldId id="269" r:id="rId24"/>
  </p:sldIdLst>
  <p:sldSz cx="12192000" cy="6858000"/>
  <p:notesSz cx="6858000" cy="9144000"/>
  <p:embeddedFontLst>
    <p:embeddedFont>
      <p:font typeface="DengXian" panose="02010600030101010101" pitchFamily="2" charset="-122"/>
      <p:regular r:id="rId26"/>
      <p:bold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1232"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davies" userId="5f3fe59cb5a03f7b" providerId="LiveId" clId="{9ECC422D-7A20-40C4-952D-43250980E108}"/>
    <pc:docChg chg="modSld">
      <pc:chgData name="heather davies" userId="5f3fe59cb5a03f7b" providerId="LiveId" clId="{9ECC422D-7A20-40C4-952D-43250980E108}" dt="2026-02-11T09:38:37.281" v="9" actId="20577"/>
      <pc:docMkLst>
        <pc:docMk/>
      </pc:docMkLst>
      <pc:sldChg chg="modSp mod">
        <pc:chgData name="heather davies" userId="5f3fe59cb5a03f7b" providerId="LiveId" clId="{9ECC422D-7A20-40C4-952D-43250980E108}" dt="2026-02-11T09:38:37.281" v="9" actId="20577"/>
        <pc:sldMkLst>
          <pc:docMk/>
          <pc:sldMk cId="1375177554" sldId="257"/>
        </pc:sldMkLst>
        <pc:spChg chg="mod">
          <ac:chgData name="heather davies" userId="5f3fe59cb5a03f7b" providerId="LiveId" clId="{9ECC422D-7A20-40C4-952D-43250980E108}" dt="2026-02-11T09:38:37.281" v="9" actId="20577"/>
          <ac:spMkLst>
            <pc:docMk/>
            <pc:sldMk cId="1375177554" sldId="257"/>
            <ac:spMk id="3" creationId="{1A48211D-1D49-91E9-CCBD-E692A5AE86C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3_3" csCatId="accent3"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FBFB54-B020-4CBB-BE38-4ABD591221D6}" type="doc">
      <dgm:prSet loTypeId="urn:microsoft.com/office/officeart/2005/8/layout/vList2" loCatId="list" qsTypeId="urn:microsoft.com/office/officeart/2005/8/quickstyle/simple4" qsCatId="simple" csTypeId="urn:microsoft.com/office/officeart/2005/8/colors/accent0_2" csCatId="mainScheme" phldr="1"/>
      <dgm:spPr/>
      <dgm:t>
        <a:bodyPr/>
        <a:lstStyle/>
        <a:p>
          <a:endParaRPr lang="en-US"/>
        </a:p>
      </dgm:t>
    </dgm:pt>
    <dgm:pt modelId="{EF070F59-B320-4829-8D5B-B9BBEE7BD217}">
      <dgm:prSet/>
      <dgm:spPr/>
      <dgm:t>
        <a:bodyPr/>
        <a:lstStyle/>
        <a:p>
          <a:r>
            <a:rPr lang="en-GB"/>
            <a:t>The ADKAR Change Management Model</a:t>
          </a:r>
          <a:endParaRPr lang="en-US"/>
        </a:p>
      </dgm:t>
    </dgm:pt>
    <dgm:pt modelId="{2271B6B1-E045-4C70-A654-7D84F3D92734}" type="parTrans" cxnId="{BCD3F8C4-9C35-4EF3-81A4-AB3CE5B90C2C}">
      <dgm:prSet/>
      <dgm:spPr/>
      <dgm:t>
        <a:bodyPr/>
        <a:lstStyle/>
        <a:p>
          <a:endParaRPr lang="en-US"/>
        </a:p>
      </dgm:t>
    </dgm:pt>
    <dgm:pt modelId="{81EB06D5-2D27-40D0-B807-7687175CC436}" type="sibTrans" cxnId="{BCD3F8C4-9C35-4EF3-81A4-AB3CE5B90C2C}">
      <dgm:prSet/>
      <dgm:spPr/>
      <dgm:t>
        <a:bodyPr/>
        <a:lstStyle/>
        <a:p>
          <a:endParaRPr lang="en-US"/>
        </a:p>
      </dgm:t>
    </dgm:pt>
    <dgm:pt modelId="{78FC9E1F-7F42-47E3-AC2D-ECD98EA4AD3C}">
      <dgm:prSet/>
      <dgm:spPr/>
      <dgm:t>
        <a:bodyPr/>
        <a:lstStyle/>
        <a:p>
          <a:r>
            <a:rPr lang="en-GB"/>
            <a:t>The McKinsey 7-S Change Model</a:t>
          </a:r>
          <a:endParaRPr lang="en-US"/>
        </a:p>
      </dgm:t>
    </dgm:pt>
    <dgm:pt modelId="{FB554220-E1E4-4FB4-AD13-33BCB0E18C51}" type="parTrans" cxnId="{56A0A0DD-90C0-4554-B7F7-FD7E33F1DC3E}">
      <dgm:prSet/>
      <dgm:spPr/>
      <dgm:t>
        <a:bodyPr/>
        <a:lstStyle/>
        <a:p>
          <a:endParaRPr lang="en-US"/>
        </a:p>
      </dgm:t>
    </dgm:pt>
    <dgm:pt modelId="{89E59A34-CF61-47C7-B084-A0ADDB928583}" type="sibTrans" cxnId="{56A0A0DD-90C0-4554-B7F7-FD7E33F1DC3E}">
      <dgm:prSet/>
      <dgm:spPr/>
      <dgm:t>
        <a:bodyPr/>
        <a:lstStyle/>
        <a:p>
          <a:endParaRPr lang="en-US"/>
        </a:p>
      </dgm:t>
    </dgm:pt>
    <dgm:pt modelId="{F86F2B87-37E7-43F6-BDD8-E7F620DA56E4}">
      <dgm:prSet/>
      <dgm:spPr/>
      <dgm:t>
        <a:bodyPr/>
        <a:lstStyle/>
        <a:p>
          <a:r>
            <a:rPr lang="en-GB"/>
            <a:t>The Kotter’s 8-steps Change Management Model </a:t>
          </a:r>
          <a:endParaRPr lang="en-US"/>
        </a:p>
      </dgm:t>
    </dgm:pt>
    <dgm:pt modelId="{4992E8A5-ED89-42E2-A2BD-900EFFC8BD75}" type="parTrans" cxnId="{70546774-03F2-4421-946D-DD73B90D8524}">
      <dgm:prSet/>
      <dgm:spPr/>
      <dgm:t>
        <a:bodyPr/>
        <a:lstStyle/>
        <a:p>
          <a:endParaRPr lang="en-US"/>
        </a:p>
      </dgm:t>
    </dgm:pt>
    <dgm:pt modelId="{DCDD5F8C-0FDE-4CFC-9514-2503440BF53A}" type="sibTrans" cxnId="{70546774-03F2-4421-946D-DD73B90D8524}">
      <dgm:prSet/>
      <dgm:spPr/>
      <dgm:t>
        <a:bodyPr/>
        <a:lstStyle/>
        <a:p>
          <a:endParaRPr lang="en-US"/>
        </a:p>
      </dgm:t>
    </dgm:pt>
    <dgm:pt modelId="{D3264A55-E171-4C64-BB2A-AD88A632A859}">
      <dgm:prSet/>
      <dgm:spPr/>
      <dgm:t>
        <a:bodyPr/>
        <a:lstStyle/>
        <a:p>
          <a:r>
            <a:rPr lang="en-GB"/>
            <a:t>PDSA Cycle</a:t>
          </a:r>
          <a:endParaRPr lang="en-US"/>
        </a:p>
      </dgm:t>
    </dgm:pt>
    <dgm:pt modelId="{998CE8F0-EF61-4361-BF27-6912D0BB9982}" type="parTrans" cxnId="{E06FE4FF-FA9B-4F97-BAE2-79E5586D8CD2}">
      <dgm:prSet/>
      <dgm:spPr/>
      <dgm:t>
        <a:bodyPr/>
        <a:lstStyle/>
        <a:p>
          <a:endParaRPr lang="en-US"/>
        </a:p>
      </dgm:t>
    </dgm:pt>
    <dgm:pt modelId="{8BC24621-CBDE-46A5-83CF-A8256E4F53D9}" type="sibTrans" cxnId="{E06FE4FF-FA9B-4F97-BAE2-79E5586D8CD2}">
      <dgm:prSet/>
      <dgm:spPr/>
      <dgm:t>
        <a:bodyPr/>
        <a:lstStyle/>
        <a:p>
          <a:endParaRPr lang="en-US"/>
        </a:p>
      </dgm:t>
    </dgm:pt>
    <dgm:pt modelId="{FECEB555-95A6-4CCE-B88E-F47AB84E88B9}">
      <dgm:prSet/>
      <dgm:spPr/>
      <dgm:t>
        <a:bodyPr/>
        <a:lstStyle/>
        <a:p>
          <a:r>
            <a:rPr lang="en-GB"/>
            <a:t>The Nudge Theory</a:t>
          </a:r>
          <a:endParaRPr lang="en-US"/>
        </a:p>
      </dgm:t>
    </dgm:pt>
    <dgm:pt modelId="{70F31895-D1FE-4C6F-BC94-0048C36CF185}" type="parTrans" cxnId="{97B3EFF5-0492-4655-BF6E-770A57F2A44A}">
      <dgm:prSet/>
      <dgm:spPr/>
      <dgm:t>
        <a:bodyPr/>
        <a:lstStyle/>
        <a:p>
          <a:endParaRPr lang="en-US"/>
        </a:p>
      </dgm:t>
    </dgm:pt>
    <dgm:pt modelId="{88F21B0C-898F-47F9-AD5A-C81DE90968C3}" type="sibTrans" cxnId="{97B3EFF5-0492-4655-BF6E-770A57F2A44A}">
      <dgm:prSet/>
      <dgm:spPr/>
      <dgm:t>
        <a:bodyPr/>
        <a:lstStyle/>
        <a:p>
          <a:endParaRPr lang="en-US"/>
        </a:p>
      </dgm:t>
    </dgm:pt>
    <dgm:pt modelId="{88C05565-9A74-4051-9B49-E57072DCB3A7}">
      <dgm:prSet/>
      <dgm:spPr/>
      <dgm:t>
        <a:bodyPr/>
        <a:lstStyle/>
        <a:p>
          <a:r>
            <a:rPr lang="en-GB"/>
            <a:t>Lewin’s Theory</a:t>
          </a:r>
        </a:p>
      </dgm:t>
    </dgm:pt>
    <dgm:pt modelId="{4E688913-EA95-4277-8785-16056B81F325}" type="parTrans" cxnId="{F5BF1E28-0A1C-43F0-9B06-2E2AB0F03DE8}">
      <dgm:prSet/>
      <dgm:spPr/>
      <dgm:t>
        <a:bodyPr/>
        <a:lstStyle/>
        <a:p>
          <a:endParaRPr lang="en-GB"/>
        </a:p>
      </dgm:t>
    </dgm:pt>
    <dgm:pt modelId="{A74FA883-2C59-4C45-9AE7-1382E0AEBEAE}" type="sibTrans" cxnId="{F5BF1E28-0A1C-43F0-9B06-2E2AB0F03DE8}">
      <dgm:prSet/>
      <dgm:spPr/>
      <dgm:t>
        <a:bodyPr/>
        <a:lstStyle/>
        <a:p>
          <a:endParaRPr lang="en-GB"/>
        </a:p>
      </dgm:t>
    </dgm:pt>
    <dgm:pt modelId="{91317951-5D57-4438-B851-A79A8171CACE}" type="pres">
      <dgm:prSet presAssocID="{F2FBFB54-B020-4CBB-BE38-4ABD591221D6}" presName="linear" presStyleCnt="0">
        <dgm:presLayoutVars>
          <dgm:animLvl val="lvl"/>
          <dgm:resizeHandles val="exact"/>
        </dgm:presLayoutVars>
      </dgm:prSet>
      <dgm:spPr/>
    </dgm:pt>
    <dgm:pt modelId="{2AA617D5-BE7C-478E-800C-586F19461DAF}" type="pres">
      <dgm:prSet presAssocID="{EF070F59-B320-4829-8D5B-B9BBEE7BD217}" presName="parentText" presStyleLbl="node1" presStyleIdx="0" presStyleCnt="6">
        <dgm:presLayoutVars>
          <dgm:chMax val="0"/>
          <dgm:bulletEnabled val="1"/>
        </dgm:presLayoutVars>
      </dgm:prSet>
      <dgm:spPr/>
    </dgm:pt>
    <dgm:pt modelId="{929E4F90-A98C-4A0E-8E07-78160F284422}" type="pres">
      <dgm:prSet presAssocID="{81EB06D5-2D27-40D0-B807-7687175CC436}" presName="spacer" presStyleCnt="0"/>
      <dgm:spPr/>
    </dgm:pt>
    <dgm:pt modelId="{15AC3972-93BF-43F7-8E16-5C6150FD8BCF}" type="pres">
      <dgm:prSet presAssocID="{78FC9E1F-7F42-47E3-AC2D-ECD98EA4AD3C}" presName="parentText" presStyleLbl="node1" presStyleIdx="1" presStyleCnt="6">
        <dgm:presLayoutVars>
          <dgm:chMax val="0"/>
          <dgm:bulletEnabled val="1"/>
        </dgm:presLayoutVars>
      </dgm:prSet>
      <dgm:spPr/>
    </dgm:pt>
    <dgm:pt modelId="{9DDE7C6B-1A9B-499D-9176-99E64556C384}" type="pres">
      <dgm:prSet presAssocID="{89E59A34-CF61-47C7-B084-A0ADDB928583}" presName="spacer" presStyleCnt="0"/>
      <dgm:spPr/>
    </dgm:pt>
    <dgm:pt modelId="{A4400B1A-96EA-49F4-9906-D4532D050F21}" type="pres">
      <dgm:prSet presAssocID="{F86F2B87-37E7-43F6-BDD8-E7F620DA56E4}" presName="parentText" presStyleLbl="node1" presStyleIdx="2" presStyleCnt="6">
        <dgm:presLayoutVars>
          <dgm:chMax val="0"/>
          <dgm:bulletEnabled val="1"/>
        </dgm:presLayoutVars>
      </dgm:prSet>
      <dgm:spPr/>
    </dgm:pt>
    <dgm:pt modelId="{A1394214-4E47-44ED-AE55-8354DD645024}" type="pres">
      <dgm:prSet presAssocID="{DCDD5F8C-0FDE-4CFC-9514-2503440BF53A}" presName="spacer" presStyleCnt="0"/>
      <dgm:spPr/>
    </dgm:pt>
    <dgm:pt modelId="{318C9B32-0F95-4A91-83DE-2F3C0D9A9226}" type="pres">
      <dgm:prSet presAssocID="{D3264A55-E171-4C64-BB2A-AD88A632A859}" presName="parentText" presStyleLbl="node1" presStyleIdx="3" presStyleCnt="6">
        <dgm:presLayoutVars>
          <dgm:chMax val="0"/>
          <dgm:bulletEnabled val="1"/>
        </dgm:presLayoutVars>
      </dgm:prSet>
      <dgm:spPr/>
    </dgm:pt>
    <dgm:pt modelId="{9FD900AB-0DE6-4FA1-BE4A-2DC97FA3F7A0}" type="pres">
      <dgm:prSet presAssocID="{8BC24621-CBDE-46A5-83CF-A8256E4F53D9}" presName="spacer" presStyleCnt="0"/>
      <dgm:spPr/>
    </dgm:pt>
    <dgm:pt modelId="{667E9BF0-149A-47AF-BD34-2028121745BA}" type="pres">
      <dgm:prSet presAssocID="{FECEB555-95A6-4CCE-B88E-F47AB84E88B9}" presName="parentText" presStyleLbl="node1" presStyleIdx="4" presStyleCnt="6">
        <dgm:presLayoutVars>
          <dgm:chMax val="0"/>
          <dgm:bulletEnabled val="1"/>
        </dgm:presLayoutVars>
      </dgm:prSet>
      <dgm:spPr/>
    </dgm:pt>
    <dgm:pt modelId="{786A22CC-719D-4AE7-B567-EEB0BF61CE58}" type="pres">
      <dgm:prSet presAssocID="{88F21B0C-898F-47F9-AD5A-C81DE90968C3}" presName="spacer" presStyleCnt="0"/>
      <dgm:spPr/>
    </dgm:pt>
    <dgm:pt modelId="{B6F1E660-8503-4142-BA89-45787221CEFC}" type="pres">
      <dgm:prSet presAssocID="{88C05565-9A74-4051-9B49-E57072DCB3A7}" presName="parentText" presStyleLbl="node1" presStyleIdx="5" presStyleCnt="6">
        <dgm:presLayoutVars>
          <dgm:chMax val="0"/>
          <dgm:bulletEnabled val="1"/>
        </dgm:presLayoutVars>
      </dgm:prSet>
      <dgm:spPr/>
    </dgm:pt>
  </dgm:ptLst>
  <dgm:cxnLst>
    <dgm:cxn modelId="{28FF3608-1B7B-4544-846D-B61D09AAD007}" type="presOf" srcId="{F2FBFB54-B020-4CBB-BE38-4ABD591221D6}" destId="{91317951-5D57-4438-B851-A79A8171CACE}" srcOrd="0" destOrd="0" presId="urn:microsoft.com/office/officeart/2005/8/layout/vList2"/>
    <dgm:cxn modelId="{6EB90421-A2F8-4217-9522-F29434AFC916}" type="presOf" srcId="{EF070F59-B320-4829-8D5B-B9BBEE7BD217}" destId="{2AA617D5-BE7C-478E-800C-586F19461DAF}" srcOrd="0" destOrd="0" presId="urn:microsoft.com/office/officeart/2005/8/layout/vList2"/>
    <dgm:cxn modelId="{09674423-C345-432D-918C-95AC8DB09E3E}" type="presOf" srcId="{D3264A55-E171-4C64-BB2A-AD88A632A859}" destId="{318C9B32-0F95-4A91-83DE-2F3C0D9A9226}" srcOrd="0" destOrd="0" presId="urn:microsoft.com/office/officeart/2005/8/layout/vList2"/>
    <dgm:cxn modelId="{F5BF1E28-0A1C-43F0-9B06-2E2AB0F03DE8}" srcId="{F2FBFB54-B020-4CBB-BE38-4ABD591221D6}" destId="{88C05565-9A74-4051-9B49-E57072DCB3A7}" srcOrd="5" destOrd="0" parTransId="{4E688913-EA95-4277-8785-16056B81F325}" sibTransId="{A74FA883-2C59-4C45-9AE7-1382E0AEBEAE}"/>
    <dgm:cxn modelId="{B3119639-1CDD-4667-AF23-7996CE5732DB}" type="presOf" srcId="{FECEB555-95A6-4CCE-B88E-F47AB84E88B9}" destId="{667E9BF0-149A-47AF-BD34-2028121745BA}" srcOrd="0" destOrd="0" presId="urn:microsoft.com/office/officeart/2005/8/layout/vList2"/>
    <dgm:cxn modelId="{7EFB7D61-8068-4774-98DC-5EA9D8D6AD58}" type="presOf" srcId="{F86F2B87-37E7-43F6-BDD8-E7F620DA56E4}" destId="{A4400B1A-96EA-49F4-9906-D4532D050F21}" srcOrd="0" destOrd="0" presId="urn:microsoft.com/office/officeart/2005/8/layout/vList2"/>
    <dgm:cxn modelId="{B906C26F-6CA3-4FF4-89AE-C6466FFCC0D8}" type="presOf" srcId="{78FC9E1F-7F42-47E3-AC2D-ECD98EA4AD3C}" destId="{15AC3972-93BF-43F7-8E16-5C6150FD8BCF}" srcOrd="0" destOrd="0" presId="urn:microsoft.com/office/officeart/2005/8/layout/vList2"/>
    <dgm:cxn modelId="{70546774-03F2-4421-946D-DD73B90D8524}" srcId="{F2FBFB54-B020-4CBB-BE38-4ABD591221D6}" destId="{F86F2B87-37E7-43F6-BDD8-E7F620DA56E4}" srcOrd="2" destOrd="0" parTransId="{4992E8A5-ED89-42E2-A2BD-900EFFC8BD75}" sibTransId="{DCDD5F8C-0FDE-4CFC-9514-2503440BF53A}"/>
    <dgm:cxn modelId="{BCD3F8C4-9C35-4EF3-81A4-AB3CE5B90C2C}" srcId="{F2FBFB54-B020-4CBB-BE38-4ABD591221D6}" destId="{EF070F59-B320-4829-8D5B-B9BBEE7BD217}" srcOrd="0" destOrd="0" parTransId="{2271B6B1-E045-4C70-A654-7D84F3D92734}" sibTransId="{81EB06D5-2D27-40D0-B807-7687175CC436}"/>
    <dgm:cxn modelId="{084416D9-5426-4E35-AA4F-CF04696F9B97}" type="presOf" srcId="{88C05565-9A74-4051-9B49-E57072DCB3A7}" destId="{B6F1E660-8503-4142-BA89-45787221CEFC}" srcOrd="0" destOrd="0" presId="urn:microsoft.com/office/officeart/2005/8/layout/vList2"/>
    <dgm:cxn modelId="{56A0A0DD-90C0-4554-B7F7-FD7E33F1DC3E}" srcId="{F2FBFB54-B020-4CBB-BE38-4ABD591221D6}" destId="{78FC9E1F-7F42-47E3-AC2D-ECD98EA4AD3C}" srcOrd="1" destOrd="0" parTransId="{FB554220-E1E4-4FB4-AD13-33BCB0E18C51}" sibTransId="{89E59A34-CF61-47C7-B084-A0ADDB928583}"/>
    <dgm:cxn modelId="{97B3EFF5-0492-4655-BF6E-770A57F2A44A}" srcId="{F2FBFB54-B020-4CBB-BE38-4ABD591221D6}" destId="{FECEB555-95A6-4CCE-B88E-F47AB84E88B9}" srcOrd="4" destOrd="0" parTransId="{70F31895-D1FE-4C6F-BC94-0048C36CF185}" sibTransId="{88F21B0C-898F-47F9-AD5A-C81DE90968C3}"/>
    <dgm:cxn modelId="{E06FE4FF-FA9B-4F97-BAE2-79E5586D8CD2}" srcId="{F2FBFB54-B020-4CBB-BE38-4ABD591221D6}" destId="{D3264A55-E171-4C64-BB2A-AD88A632A859}" srcOrd="3" destOrd="0" parTransId="{998CE8F0-EF61-4361-BF27-6912D0BB9982}" sibTransId="{8BC24621-CBDE-46A5-83CF-A8256E4F53D9}"/>
    <dgm:cxn modelId="{BA1F679C-F595-4C14-88CB-6DC57DF3F32A}" type="presParOf" srcId="{91317951-5D57-4438-B851-A79A8171CACE}" destId="{2AA617D5-BE7C-478E-800C-586F19461DAF}" srcOrd="0" destOrd="0" presId="urn:microsoft.com/office/officeart/2005/8/layout/vList2"/>
    <dgm:cxn modelId="{55340C5F-4AAD-4304-A14D-40E4F343B9A6}" type="presParOf" srcId="{91317951-5D57-4438-B851-A79A8171CACE}" destId="{929E4F90-A98C-4A0E-8E07-78160F284422}" srcOrd="1" destOrd="0" presId="urn:microsoft.com/office/officeart/2005/8/layout/vList2"/>
    <dgm:cxn modelId="{E82A535F-77FD-46F0-9464-6E1E1242812D}" type="presParOf" srcId="{91317951-5D57-4438-B851-A79A8171CACE}" destId="{15AC3972-93BF-43F7-8E16-5C6150FD8BCF}" srcOrd="2" destOrd="0" presId="urn:microsoft.com/office/officeart/2005/8/layout/vList2"/>
    <dgm:cxn modelId="{B558CFAB-74B6-4DF9-8FD1-403EBDD4CDEA}" type="presParOf" srcId="{91317951-5D57-4438-B851-A79A8171CACE}" destId="{9DDE7C6B-1A9B-499D-9176-99E64556C384}" srcOrd="3" destOrd="0" presId="urn:microsoft.com/office/officeart/2005/8/layout/vList2"/>
    <dgm:cxn modelId="{6EEA4A2B-6C91-4DA8-86C2-365F4A3704CA}" type="presParOf" srcId="{91317951-5D57-4438-B851-A79A8171CACE}" destId="{A4400B1A-96EA-49F4-9906-D4532D050F21}" srcOrd="4" destOrd="0" presId="urn:microsoft.com/office/officeart/2005/8/layout/vList2"/>
    <dgm:cxn modelId="{BAFD486F-950E-4525-8940-3FE24CA12A98}" type="presParOf" srcId="{91317951-5D57-4438-B851-A79A8171CACE}" destId="{A1394214-4E47-44ED-AE55-8354DD645024}" srcOrd="5" destOrd="0" presId="urn:microsoft.com/office/officeart/2005/8/layout/vList2"/>
    <dgm:cxn modelId="{5C5EA2F4-C708-47DC-A946-62A2B5AFBA7E}" type="presParOf" srcId="{91317951-5D57-4438-B851-A79A8171CACE}" destId="{318C9B32-0F95-4A91-83DE-2F3C0D9A9226}" srcOrd="6" destOrd="0" presId="urn:microsoft.com/office/officeart/2005/8/layout/vList2"/>
    <dgm:cxn modelId="{82104E9B-D089-41F2-9F84-A70A9E3487C8}" type="presParOf" srcId="{91317951-5D57-4438-B851-A79A8171CACE}" destId="{9FD900AB-0DE6-4FA1-BE4A-2DC97FA3F7A0}" srcOrd="7" destOrd="0" presId="urn:microsoft.com/office/officeart/2005/8/layout/vList2"/>
    <dgm:cxn modelId="{A9D3BFCC-85F2-43C4-87B6-D21F3901079E}" type="presParOf" srcId="{91317951-5D57-4438-B851-A79A8171CACE}" destId="{667E9BF0-149A-47AF-BD34-2028121745BA}" srcOrd="8" destOrd="0" presId="urn:microsoft.com/office/officeart/2005/8/layout/vList2"/>
    <dgm:cxn modelId="{E09D262B-92D8-43AF-86AF-021FB70E988D}" type="presParOf" srcId="{91317951-5D57-4438-B851-A79A8171CACE}" destId="{786A22CC-719D-4AE7-B567-EEB0BF61CE58}" srcOrd="9" destOrd="0" presId="urn:microsoft.com/office/officeart/2005/8/layout/vList2"/>
    <dgm:cxn modelId="{87E137A4-D1C6-4544-8113-E44C65F568F0}" type="presParOf" srcId="{91317951-5D57-4438-B851-A79A8171CACE}" destId="{B6F1E660-8503-4142-BA89-45787221CEF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1497633"/>
          <a:ext cx="1339453" cy="535781"/>
        </a:xfrm>
        <a:prstGeom prst="chevron">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1497633"/>
        <a:ext cx="803672" cy="535781"/>
      </dsp:txXfrm>
    </dsp:sp>
    <dsp:sp modelId="{0F4055E7-D0E2-4C2D-86C3-901DC06725E0}">
      <dsp:nvSpPr>
        <dsp:cNvPr id="0" name=""/>
        <dsp:cNvSpPr/>
      </dsp:nvSpPr>
      <dsp:spPr>
        <a:xfrm>
          <a:off x="1206996" y="1497633"/>
          <a:ext cx="1339453" cy="535781"/>
        </a:xfrm>
        <a:prstGeom prst="chevron">
          <a:avLst/>
        </a:prstGeom>
        <a:solidFill>
          <a:schemeClr val="accent3">
            <a:shade val="80000"/>
            <a:hueOff val="-28666"/>
            <a:satOff val="-5887"/>
            <a:lumOff val="44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1497633"/>
        <a:ext cx="803672" cy="535781"/>
      </dsp:txXfrm>
    </dsp:sp>
    <dsp:sp modelId="{251F6170-1F8F-49CB-BD37-C4D2D741D203}">
      <dsp:nvSpPr>
        <dsp:cNvPr id="0" name=""/>
        <dsp:cNvSpPr/>
      </dsp:nvSpPr>
      <dsp:spPr>
        <a:xfrm>
          <a:off x="2412503" y="1497633"/>
          <a:ext cx="1339453" cy="535781"/>
        </a:xfrm>
        <a:prstGeom prst="chevron">
          <a:avLst/>
        </a:prstGeom>
        <a:solidFill>
          <a:schemeClr val="accent3">
            <a:shade val="80000"/>
            <a:hueOff val="-57333"/>
            <a:satOff val="-11775"/>
            <a:lumOff val="88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1497633"/>
        <a:ext cx="803672" cy="535781"/>
      </dsp:txXfrm>
    </dsp:sp>
    <dsp:sp modelId="{F8745ABD-1B65-47DA-BF6D-9B8128C8AF28}">
      <dsp:nvSpPr>
        <dsp:cNvPr id="0" name=""/>
        <dsp:cNvSpPr/>
      </dsp:nvSpPr>
      <dsp:spPr>
        <a:xfrm>
          <a:off x="3618011" y="1497633"/>
          <a:ext cx="1339453" cy="535781"/>
        </a:xfrm>
        <a:prstGeom prst="chevron">
          <a:avLst/>
        </a:prstGeom>
        <a:solidFill>
          <a:schemeClr val="accent3">
            <a:shade val="80000"/>
            <a:hueOff val="-85999"/>
            <a:satOff val="-17662"/>
            <a:lumOff val="132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1497633"/>
        <a:ext cx="803672" cy="535781"/>
      </dsp:txXfrm>
    </dsp:sp>
    <dsp:sp modelId="{BB35BDDC-A2BE-4333-AEE6-5A09060E10E3}">
      <dsp:nvSpPr>
        <dsp:cNvPr id="0" name=""/>
        <dsp:cNvSpPr/>
      </dsp:nvSpPr>
      <dsp:spPr>
        <a:xfrm>
          <a:off x="4823519" y="1497633"/>
          <a:ext cx="1339453" cy="535781"/>
        </a:xfrm>
        <a:prstGeom prst="chevron">
          <a:avLst/>
        </a:prstGeom>
        <a:solidFill>
          <a:schemeClr val="accent3">
            <a:shade val="80000"/>
            <a:hueOff val="-114666"/>
            <a:satOff val="-23549"/>
            <a:lumOff val="176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1497633"/>
        <a:ext cx="803672" cy="535781"/>
      </dsp:txXfrm>
    </dsp:sp>
    <dsp:sp modelId="{09189CF8-81AC-4C17-A995-80D320572844}">
      <dsp:nvSpPr>
        <dsp:cNvPr id="0" name=""/>
        <dsp:cNvSpPr/>
      </dsp:nvSpPr>
      <dsp:spPr>
        <a:xfrm>
          <a:off x="6029027" y="1497633"/>
          <a:ext cx="1339453" cy="535781"/>
        </a:xfrm>
        <a:prstGeom prst="chevron">
          <a:avLst/>
        </a:prstGeom>
        <a:solidFill>
          <a:schemeClr val="accent3">
            <a:shade val="80000"/>
            <a:hueOff val="-143332"/>
            <a:satOff val="-29437"/>
            <a:lumOff val="220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1497633"/>
        <a:ext cx="803672" cy="535781"/>
      </dsp:txXfrm>
    </dsp:sp>
    <dsp:sp modelId="{0AB321DB-7AB8-4A6E-BFB3-BFF77C43A56F}">
      <dsp:nvSpPr>
        <dsp:cNvPr id="0" name=""/>
        <dsp:cNvSpPr/>
      </dsp:nvSpPr>
      <dsp:spPr>
        <a:xfrm>
          <a:off x="7234535" y="1497633"/>
          <a:ext cx="1339453" cy="535781"/>
        </a:xfrm>
        <a:prstGeom prst="chevron">
          <a:avLst/>
        </a:prstGeom>
        <a:solidFill>
          <a:schemeClr val="accent3">
            <a:shade val="80000"/>
            <a:hueOff val="-171999"/>
            <a:satOff val="-35324"/>
            <a:lumOff val="265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1497633"/>
        <a:ext cx="803672" cy="535781"/>
      </dsp:txXfrm>
    </dsp:sp>
    <dsp:sp modelId="{CC066865-C4FC-41C9-A1C3-0EFA9A279B40}">
      <dsp:nvSpPr>
        <dsp:cNvPr id="0" name=""/>
        <dsp:cNvSpPr/>
      </dsp:nvSpPr>
      <dsp:spPr>
        <a:xfrm>
          <a:off x="8440042" y="1497633"/>
          <a:ext cx="1339453" cy="535781"/>
        </a:xfrm>
        <a:prstGeom prst="chevron">
          <a:avLst/>
        </a:prstGeom>
        <a:solidFill>
          <a:schemeClr val="accent3">
            <a:shade val="80000"/>
            <a:hueOff val="-200665"/>
            <a:satOff val="-41211"/>
            <a:lumOff val="309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1497633"/>
        <a:ext cx="803672" cy="535781"/>
      </dsp:txXfrm>
    </dsp:sp>
    <dsp:sp modelId="{27F7C80E-955F-4086-939A-77CDAFF767A5}">
      <dsp:nvSpPr>
        <dsp:cNvPr id="0" name=""/>
        <dsp:cNvSpPr/>
      </dsp:nvSpPr>
      <dsp:spPr>
        <a:xfrm>
          <a:off x="9645550" y="1497633"/>
          <a:ext cx="1339453" cy="535781"/>
        </a:xfrm>
        <a:prstGeom prst="chevron">
          <a:avLst/>
        </a:prstGeom>
        <a:solidFill>
          <a:schemeClr val="accent3">
            <a:shade val="80000"/>
            <a:hueOff val="-229331"/>
            <a:satOff val="-47099"/>
            <a:lumOff val="353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1497633"/>
        <a:ext cx="803672" cy="535781"/>
      </dsp:txXfrm>
    </dsp:sp>
    <dsp:sp modelId="{30E8EC46-464A-49B7-BF08-783E2043D863}">
      <dsp:nvSpPr>
        <dsp:cNvPr id="0" name=""/>
        <dsp:cNvSpPr/>
      </dsp:nvSpPr>
      <dsp:spPr>
        <a:xfrm>
          <a:off x="10851058" y="1497633"/>
          <a:ext cx="1339453" cy="535781"/>
        </a:xfrm>
        <a:prstGeom prst="chevron">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1497633"/>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617D5-BE7C-478E-800C-586F19461DAF}">
      <dsp:nvSpPr>
        <dsp:cNvPr id="0" name=""/>
        <dsp:cNvSpPr/>
      </dsp:nvSpPr>
      <dsp:spPr>
        <a:xfrm>
          <a:off x="0" y="785120"/>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ADKAR Change Management Model</a:t>
          </a:r>
          <a:endParaRPr lang="en-US" sz="2400" kern="1200"/>
        </a:p>
      </dsp:txBody>
      <dsp:txXfrm>
        <a:off x="28786" y="813906"/>
        <a:ext cx="6609261" cy="532107"/>
      </dsp:txXfrm>
    </dsp:sp>
    <dsp:sp modelId="{15AC3972-93BF-43F7-8E16-5C6150FD8BCF}">
      <dsp:nvSpPr>
        <dsp:cNvPr id="0" name=""/>
        <dsp:cNvSpPr/>
      </dsp:nvSpPr>
      <dsp:spPr>
        <a:xfrm>
          <a:off x="0" y="1443920"/>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McKinsey 7-S Change Model</a:t>
          </a:r>
          <a:endParaRPr lang="en-US" sz="2400" kern="1200"/>
        </a:p>
      </dsp:txBody>
      <dsp:txXfrm>
        <a:off x="28786" y="1472706"/>
        <a:ext cx="6609261" cy="532107"/>
      </dsp:txXfrm>
    </dsp:sp>
    <dsp:sp modelId="{A4400B1A-96EA-49F4-9906-D4532D050F21}">
      <dsp:nvSpPr>
        <dsp:cNvPr id="0" name=""/>
        <dsp:cNvSpPr/>
      </dsp:nvSpPr>
      <dsp:spPr>
        <a:xfrm>
          <a:off x="0" y="2102720"/>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Kotter’s 8-steps Change Management Model </a:t>
          </a:r>
          <a:endParaRPr lang="en-US" sz="2400" kern="1200"/>
        </a:p>
      </dsp:txBody>
      <dsp:txXfrm>
        <a:off x="28786" y="2131506"/>
        <a:ext cx="6609261" cy="532107"/>
      </dsp:txXfrm>
    </dsp:sp>
    <dsp:sp modelId="{318C9B32-0F95-4A91-83DE-2F3C0D9A9226}">
      <dsp:nvSpPr>
        <dsp:cNvPr id="0" name=""/>
        <dsp:cNvSpPr/>
      </dsp:nvSpPr>
      <dsp:spPr>
        <a:xfrm>
          <a:off x="0" y="2761519"/>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PDSA Cycle</a:t>
          </a:r>
          <a:endParaRPr lang="en-US" sz="2400" kern="1200"/>
        </a:p>
      </dsp:txBody>
      <dsp:txXfrm>
        <a:off x="28786" y="2790305"/>
        <a:ext cx="6609261" cy="532107"/>
      </dsp:txXfrm>
    </dsp:sp>
    <dsp:sp modelId="{667E9BF0-149A-47AF-BD34-2028121745BA}">
      <dsp:nvSpPr>
        <dsp:cNvPr id="0" name=""/>
        <dsp:cNvSpPr/>
      </dsp:nvSpPr>
      <dsp:spPr>
        <a:xfrm>
          <a:off x="0" y="3420320"/>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Nudge Theory</a:t>
          </a:r>
          <a:endParaRPr lang="en-US" sz="2400" kern="1200"/>
        </a:p>
      </dsp:txBody>
      <dsp:txXfrm>
        <a:off x="28786" y="3449106"/>
        <a:ext cx="6609261" cy="532107"/>
      </dsp:txXfrm>
    </dsp:sp>
    <dsp:sp modelId="{B6F1E660-8503-4142-BA89-45787221CEFC}">
      <dsp:nvSpPr>
        <dsp:cNvPr id="0" name=""/>
        <dsp:cNvSpPr/>
      </dsp:nvSpPr>
      <dsp:spPr>
        <a:xfrm>
          <a:off x="0" y="4079119"/>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Lewin’s Theory</a:t>
          </a:r>
        </a:p>
      </dsp:txBody>
      <dsp:txXfrm>
        <a:off x="28786" y="4107905"/>
        <a:ext cx="6609261" cy="53210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BD5A50-1E00-49D0-A034-9ADFCFC75E6F}"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AA4DD3-8E82-4B31-9516-F8683BA36064}" type="slidenum">
              <a:rPr lang="en-GB" smtClean="0"/>
              <a:t>‹#›</a:t>
            </a:fld>
            <a:endParaRPr lang="en-GB"/>
          </a:p>
        </p:txBody>
      </p:sp>
    </p:spTree>
    <p:extLst>
      <p:ext uri="{BB962C8B-B14F-4D97-AF65-F5344CB8AC3E}">
        <p14:creationId xmlns:p14="http://schemas.microsoft.com/office/powerpoint/2010/main" val="4267936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1446D-5969-CD52-7BBD-9180A337CA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4F8E59-F6E6-4363-9711-348981852E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B80BF2-6E78-4EBD-F50E-AE0194075362}"/>
              </a:ext>
            </a:extLst>
          </p:cNvPr>
          <p:cNvSpPr>
            <a:spLocks noGrp="1"/>
          </p:cNvSpPr>
          <p:nvPr>
            <p:ph type="dt" sz="half" idx="10"/>
          </p:nvPr>
        </p:nvSpPr>
        <p:spPr/>
        <p:txBody>
          <a:bodyPr/>
          <a:lstStyle/>
          <a:p>
            <a:fld id="{ABACA682-7DC2-41F9-81D9-FBE9B01FFA44}" type="datetime1">
              <a:rPr lang="en-GB" smtClean="0"/>
              <a:t>11/02/2026</a:t>
            </a:fld>
            <a:endParaRPr lang="en-GB"/>
          </a:p>
        </p:txBody>
      </p:sp>
      <p:sp>
        <p:nvSpPr>
          <p:cNvPr id="5" name="Footer Placeholder 4">
            <a:extLst>
              <a:ext uri="{FF2B5EF4-FFF2-40B4-BE49-F238E27FC236}">
                <a16:creationId xmlns:a16="http://schemas.microsoft.com/office/drawing/2014/main" id="{B5A8DCCA-327B-9B06-75D8-1507DDAB14D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900C1AB-B483-215F-33CC-4E9D49D74706}"/>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2089003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E6EAD-B421-31A9-68C6-27F7BD3833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65513E-CEE0-0B7E-A8E7-06BFDB4FF3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53B6FD-15C7-3F00-F1CB-EAB0060C4952}"/>
              </a:ext>
            </a:extLst>
          </p:cNvPr>
          <p:cNvSpPr>
            <a:spLocks noGrp="1"/>
          </p:cNvSpPr>
          <p:nvPr>
            <p:ph type="dt" sz="half" idx="10"/>
          </p:nvPr>
        </p:nvSpPr>
        <p:spPr/>
        <p:txBody>
          <a:bodyPr/>
          <a:lstStyle/>
          <a:p>
            <a:fld id="{24F45AEA-9B12-4448-8FC5-2291CB18C17D}" type="datetime1">
              <a:rPr lang="en-GB" smtClean="0"/>
              <a:t>11/02/2026</a:t>
            </a:fld>
            <a:endParaRPr lang="en-GB"/>
          </a:p>
        </p:txBody>
      </p:sp>
      <p:sp>
        <p:nvSpPr>
          <p:cNvPr id="5" name="Footer Placeholder 4">
            <a:extLst>
              <a:ext uri="{FF2B5EF4-FFF2-40B4-BE49-F238E27FC236}">
                <a16:creationId xmlns:a16="http://schemas.microsoft.com/office/drawing/2014/main" id="{C7A510C0-8B46-6E7C-781D-7B333C5964C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C408E83-BBF2-A9BF-0B82-7FD785D2B5D9}"/>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3257079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0057-A143-0B33-6374-94206846D2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5E8C54-4603-23E4-095B-3CF973D69B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FE3C7A-78F9-5A07-E4AB-5511271AB556}"/>
              </a:ext>
            </a:extLst>
          </p:cNvPr>
          <p:cNvSpPr>
            <a:spLocks noGrp="1"/>
          </p:cNvSpPr>
          <p:nvPr>
            <p:ph type="dt" sz="half" idx="10"/>
          </p:nvPr>
        </p:nvSpPr>
        <p:spPr/>
        <p:txBody>
          <a:bodyPr/>
          <a:lstStyle/>
          <a:p>
            <a:fld id="{D167F3F7-D609-48AB-BC50-13D24A9C50B0}" type="datetime1">
              <a:rPr lang="en-GB" smtClean="0"/>
              <a:t>11/02/2026</a:t>
            </a:fld>
            <a:endParaRPr lang="en-GB"/>
          </a:p>
        </p:txBody>
      </p:sp>
      <p:sp>
        <p:nvSpPr>
          <p:cNvPr id="5" name="Footer Placeholder 4">
            <a:extLst>
              <a:ext uri="{FF2B5EF4-FFF2-40B4-BE49-F238E27FC236}">
                <a16:creationId xmlns:a16="http://schemas.microsoft.com/office/drawing/2014/main" id="{0CAB25B9-7799-5ABD-0524-C3D0591FEBE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70D6E13-A969-2DDF-76DD-D5B24CDCB88D}"/>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646890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8D51B-71B5-305E-2D3A-EE9C7DDAE9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5290AB-A2EB-984D-4936-DCB1F675E7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E6E926-6C59-E4F2-EB9C-BF11F40380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0AB980-BBC8-B215-FEF1-AEA6C7753B3B}"/>
              </a:ext>
            </a:extLst>
          </p:cNvPr>
          <p:cNvSpPr>
            <a:spLocks noGrp="1"/>
          </p:cNvSpPr>
          <p:nvPr>
            <p:ph type="dt" sz="half" idx="10"/>
          </p:nvPr>
        </p:nvSpPr>
        <p:spPr/>
        <p:txBody>
          <a:bodyPr/>
          <a:lstStyle/>
          <a:p>
            <a:fld id="{EA4EE65F-7057-4BF3-B0FC-ADDC8CDF2884}" type="datetime1">
              <a:rPr lang="en-GB" smtClean="0"/>
              <a:t>11/02/2026</a:t>
            </a:fld>
            <a:endParaRPr lang="en-GB"/>
          </a:p>
        </p:txBody>
      </p:sp>
      <p:sp>
        <p:nvSpPr>
          <p:cNvPr id="6" name="Footer Placeholder 5">
            <a:extLst>
              <a:ext uri="{FF2B5EF4-FFF2-40B4-BE49-F238E27FC236}">
                <a16:creationId xmlns:a16="http://schemas.microsoft.com/office/drawing/2014/main" id="{4BDB9160-99B8-004C-01A9-ABA34C3FD238}"/>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D8149D03-5FE4-C449-A6AC-76D4F72076C0}"/>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463871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224CE-30B2-A74E-4F9F-8F173D9CAF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D81563-C2CB-8DCE-0A1E-445531B9C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103EBD-0CC8-D613-0818-43AB01AA1E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98BEE8-3694-7EEC-47C6-B30AC05DB2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57398C-BCE4-E12B-FAEE-2739095888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FB98F9-4F3D-0317-5424-ECC40AB83C98}"/>
              </a:ext>
            </a:extLst>
          </p:cNvPr>
          <p:cNvSpPr>
            <a:spLocks noGrp="1"/>
          </p:cNvSpPr>
          <p:nvPr>
            <p:ph type="dt" sz="half" idx="10"/>
          </p:nvPr>
        </p:nvSpPr>
        <p:spPr/>
        <p:txBody>
          <a:bodyPr/>
          <a:lstStyle/>
          <a:p>
            <a:fld id="{E2C627CC-3B23-4061-8DDA-D7B1B588634B}" type="datetime1">
              <a:rPr lang="en-GB" smtClean="0"/>
              <a:t>11/02/2026</a:t>
            </a:fld>
            <a:endParaRPr lang="en-GB"/>
          </a:p>
        </p:txBody>
      </p:sp>
      <p:sp>
        <p:nvSpPr>
          <p:cNvPr id="8" name="Footer Placeholder 7">
            <a:extLst>
              <a:ext uri="{FF2B5EF4-FFF2-40B4-BE49-F238E27FC236}">
                <a16:creationId xmlns:a16="http://schemas.microsoft.com/office/drawing/2014/main" id="{35690FA8-BE47-5514-6732-6C6ADB4B2526}"/>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3452444D-AF2F-76B3-E66F-3FADD4844A5A}"/>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3737713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CC12E-7160-58DD-CD87-E1216859BB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2DB705-1BBC-78D9-00B3-F35535BE1FAD}"/>
              </a:ext>
            </a:extLst>
          </p:cNvPr>
          <p:cNvSpPr>
            <a:spLocks noGrp="1"/>
          </p:cNvSpPr>
          <p:nvPr>
            <p:ph type="dt" sz="half" idx="10"/>
          </p:nvPr>
        </p:nvSpPr>
        <p:spPr/>
        <p:txBody>
          <a:bodyPr/>
          <a:lstStyle/>
          <a:p>
            <a:fld id="{FFFB469A-ED54-4D72-9BFD-E6550300C1DE}" type="datetime1">
              <a:rPr lang="en-GB" smtClean="0"/>
              <a:t>11/02/2026</a:t>
            </a:fld>
            <a:endParaRPr lang="en-GB"/>
          </a:p>
        </p:txBody>
      </p:sp>
      <p:sp>
        <p:nvSpPr>
          <p:cNvPr id="4" name="Footer Placeholder 3">
            <a:extLst>
              <a:ext uri="{FF2B5EF4-FFF2-40B4-BE49-F238E27FC236}">
                <a16:creationId xmlns:a16="http://schemas.microsoft.com/office/drawing/2014/main" id="{F8C1ED14-F79E-7FED-1B62-D68C5F4CB3CE}"/>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45C6F22-C2F8-8AE9-81B6-3149AF4F8161}"/>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81593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C4C594-9BCD-7CE1-2083-8887ABF26938}"/>
              </a:ext>
            </a:extLst>
          </p:cNvPr>
          <p:cNvSpPr>
            <a:spLocks noGrp="1"/>
          </p:cNvSpPr>
          <p:nvPr>
            <p:ph type="dt" sz="half" idx="10"/>
          </p:nvPr>
        </p:nvSpPr>
        <p:spPr/>
        <p:txBody>
          <a:bodyPr/>
          <a:lstStyle/>
          <a:p>
            <a:fld id="{B8882DBA-130C-4B7D-9E50-2732D6E3F845}" type="datetime1">
              <a:rPr lang="en-GB" smtClean="0"/>
              <a:t>11/02/2026</a:t>
            </a:fld>
            <a:endParaRPr lang="en-GB"/>
          </a:p>
        </p:txBody>
      </p:sp>
      <p:sp>
        <p:nvSpPr>
          <p:cNvPr id="3" name="Footer Placeholder 2">
            <a:extLst>
              <a:ext uri="{FF2B5EF4-FFF2-40B4-BE49-F238E27FC236}">
                <a16:creationId xmlns:a16="http://schemas.microsoft.com/office/drawing/2014/main" id="{4AD8F40D-A197-8A08-D0FF-A3555D9053D6}"/>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239B236A-F76D-7CA3-53F8-999C53E65B46}"/>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251283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65E0-51DA-0571-145C-A27633C2C2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471208-4319-3732-EC05-0EBFA84ED3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4934F4-19E3-6A25-0460-FEBAD1A0DC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D3463A-BE8F-A33E-5A1B-5F2FDBA503C5}"/>
              </a:ext>
            </a:extLst>
          </p:cNvPr>
          <p:cNvSpPr>
            <a:spLocks noGrp="1"/>
          </p:cNvSpPr>
          <p:nvPr>
            <p:ph type="dt" sz="half" idx="10"/>
          </p:nvPr>
        </p:nvSpPr>
        <p:spPr/>
        <p:txBody>
          <a:bodyPr/>
          <a:lstStyle/>
          <a:p>
            <a:fld id="{70940466-5A68-4018-A1D5-6248D01E20A9}" type="datetime1">
              <a:rPr lang="en-GB" smtClean="0"/>
              <a:t>11/02/2026</a:t>
            </a:fld>
            <a:endParaRPr lang="en-GB"/>
          </a:p>
        </p:txBody>
      </p:sp>
      <p:sp>
        <p:nvSpPr>
          <p:cNvPr id="6" name="Footer Placeholder 5">
            <a:extLst>
              <a:ext uri="{FF2B5EF4-FFF2-40B4-BE49-F238E27FC236}">
                <a16:creationId xmlns:a16="http://schemas.microsoft.com/office/drawing/2014/main" id="{0CD36727-02FE-5452-F0C4-561606ABC921}"/>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32FB186F-A245-0C4B-EDFC-2EB82BEDB6C1}"/>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960829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F20C-47B9-3C2F-EB59-6269516F9B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A762D9-B8E4-A9B1-61B5-7DC2700933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DEA22E-5BEC-90F1-F48B-E01D7B5666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97A04A-E654-0DB8-7A9B-8544E44007EB}"/>
              </a:ext>
            </a:extLst>
          </p:cNvPr>
          <p:cNvSpPr>
            <a:spLocks noGrp="1"/>
          </p:cNvSpPr>
          <p:nvPr>
            <p:ph type="dt" sz="half" idx="10"/>
          </p:nvPr>
        </p:nvSpPr>
        <p:spPr/>
        <p:txBody>
          <a:bodyPr/>
          <a:lstStyle/>
          <a:p>
            <a:fld id="{4D90F9AA-00E5-444E-89C8-75510D545C11}" type="datetime1">
              <a:rPr lang="en-GB" smtClean="0"/>
              <a:t>11/02/2026</a:t>
            </a:fld>
            <a:endParaRPr lang="en-GB"/>
          </a:p>
        </p:txBody>
      </p:sp>
      <p:sp>
        <p:nvSpPr>
          <p:cNvPr id="6" name="Footer Placeholder 5">
            <a:extLst>
              <a:ext uri="{FF2B5EF4-FFF2-40B4-BE49-F238E27FC236}">
                <a16:creationId xmlns:a16="http://schemas.microsoft.com/office/drawing/2014/main" id="{F9FA0240-4216-8AD4-AB3C-DC9465950FA2}"/>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10ACE9D4-A383-4769-2C5A-D69D433935ED}"/>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882228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F704A-12A1-7237-AAE0-4094BDC7E8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E29030-C1BF-C837-381E-3D398536E1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503EE3-C4C4-2365-9E79-30FC458AFB3D}"/>
              </a:ext>
            </a:extLst>
          </p:cNvPr>
          <p:cNvSpPr>
            <a:spLocks noGrp="1"/>
          </p:cNvSpPr>
          <p:nvPr>
            <p:ph type="dt" sz="half" idx="10"/>
          </p:nvPr>
        </p:nvSpPr>
        <p:spPr/>
        <p:txBody>
          <a:bodyPr/>
          <a:lstStyle/>
          <a:p>
            <a:fld id="{79B13A4E-9B59-476C-BD3E-CF29B96E697F}" type="datetime1">
              <a:rPr lang="en-GB" smtClean="0"/>
              <a:t>11/02/2026</a:t>
            </a:fld>
            <a:endParaRPr lang="en-GB"/>
          </a:p>
        </p:txBody>
      </p:sp>
      <p:sp>
        <p:nvSpPr>
          <p:cNvPr id="5" name="Footer Placeholder 4">
            <a:extLst>
              <a:ext uri="{FF2B5EF4-FFF2-40B4-BE49-F238E27FC236}">
                <a16:creationId xmlns:a16="http://schemas.microsoft.com/office/drawing/2014/main" id="{2E640B3B-9BA1-3964-B993-6AD41CED556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5F70D4B-A1E5-26A9-C4A5-E522AC1CE58A}"/>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37648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9C9583-D06A-0322-A0AA-25B6C796F6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E39DC5-0B8A-51E6-C44A-FAD7653D7E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D2AFF4-6DC6-B462-F24D-C61A41FA746A}"/>
              </a:ext>
            </a:extLst>
          </p:cNvPr>
          <p:cNvSpPr>
            <a:spLocks noGrp="1"/>
          </p:cNvSpPr>
          <p:nvPr>
            <p:ph type="dt" sz="half" idx="10"/>
          </p:nvPr>
        </p:nvSpPr>
        <p:spPr/>
        <p:txBody>
          <a:bodyPr/>
          <a:lstStyle/>
          <a:p>
            <a:fld id="{6F773880-7348-4E0C-B2F0-F146F6D8C979}" type="datetime1">
              <a:rPr lang="en-GB" smtClean="0"/>
              <a:t>11/02/2026</a:t>
            </a:fld>
            <a:endParaRPr lang="en-GB"/>
          </a:p>
        </p:txBody>
      </p:sp>
      <p:sp>
        <p:nvSpPr>
          <p:cNvPr id="5" name="Footer Placeholder 4">
            <a:extLst>
              <a:ext uri="{FF2B5EF4-FFF2-40B4-BE49-F238E27FC236}">
                <a16:creationId xmlns:a16="http://schemas.microsoft.com/office/drawing/2014/main" id="{5960F65D-799C-A3CB-0B6F-A45EEB6720A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ED93D00-0AD2-B454-E413-282A8E1B0249}"/>
              </a:ext>
            </a:extLst>
          </p:cNvPr>
          <p:cNvSpPr>
            <a:spLocks noGrp="1"/>
          </p:cNvSpPr>
          <p:nvPr>
            <p:ph type="sldNum" sz="quarter" idx="12"/>
          </p:nvPr>
        </p:nvSpPr>
        <p:spPr/>
        <p:txBody>
          <a:bodyPr/>
          <a:lstStyle/>
          <a:p>
            <a:fld id="{7F541938-13A7-48A2-A6E7-AF67D0D18476}" type="slidenum">
              <a:rPr lang="en-GB" smtClean="0"/>
              <a:t>‹#›</a:t>
            </a:fld>
            <a:endParaRPr lang="en-GB"/>
          </a:p>
        </p:txBody>
      </p:sp>
    </p:spTree>
    <p:extLst>
      <p:ext uri="{BB962C8B-B14F-4D97-AF65-F5344CB8AC3E}">
        <p14:creationId xmlns:p14="http://schemas.microsoft.com/office/powerpoint/2010/main" val="148920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5E02CC-580C-6692-3C80-A6A272D136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D80375-88CB-C6F3-55FC-251C15BDDC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DAE96-5BCE-AB3B-7A3C-1295AA6E85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D91885E-F57C-493C-8E97-49ED1C5E178F}" type="datetime1">
              <a:rPr lang="en-GB" smtClean="0"/>
              <a:t>11/02/2026</a:t>
            </a:fld>
            <a:endParaRPr lang="en-GB"/>
          </a:p>
        </p:txBody>
      </p:sp>
      <p:sp>
        <p:nvSpPr>
          <p:cNvPr id="5" name="Footer Placeholder 4">
            <a:extLst>
              <a:ext uri="{FF2B5EF4-FFF2-40B4-BE49-F238E27FC236}">
                <a16:creationId xmlns:a16="http://schemas.microsoft.com/office/drawing/2014/main" id="{FCA2C2DE-7977-3629-53AB-4371F9C5CF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1B50BC28-1BED-4822-457A-1D3901D752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F541938-13A7-48A2-A6E7-AF67D0D18476}" type="slidenum">
              <a:rPr lang="en-GB" smtClean="0"/>
              <a:t>‹#›</a:t>
            </a:fld>
            <a:endParaRPr lang="en-GB"/>
          </a:p>
        </p:txBody>
      </p:sp>
    </p:spTree>
    <p:extLst>
      <p:ext uri="{BB962C8B-B14F-4D97-AF65-F5344CB8AC3E}">
        <p14:creationId xmlns:p14="http://schemas.microsoft.com/office/powerpoint/2010/main" val="10313085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ehealth4everyone.com/artificial-intelligence-in-medical-diagnosis/" TargetMode="External"/><Relationship Id="rId5" Type="http://schemas.openxmlformats.org/officeDocument/2006/relationships/image" Target="../media/image15.png"/><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hyperlink" Target="https://www.nuhospitals.com/facilities/icu/" TargetMode="External"/><Relationship Id="rId5" Type="http://schemas.openxmlformats.org/officeDocument/2006/relationships/image" Target="../media/image16.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www.oneeducation.org.uk/course/nurse-prescribing-course/" TargetMode="External"/><Relationship Id="rId5" Type="http://schemas.openxmlformats.org/officeDocument/2006/relationships/image" Target="../media/image17.jpe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www.england.nhs.uk/publications/" TargetMode="External"/><Relationship Id="rId5" Type="http://schemas.openxmlformats.org/officeDocument/2006/relationships/image" Target="../media/image18.jpe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1.xml"/><Relationship Id="rId1" Type="http://schemas.openxmlformats.org/officeDocument/2006/relationships/video" Target="https://www.youtube.com/embed/7152JFhYfBU?feature=oembed" TargetMode="Externa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hyperlink" Target="https://www.pinterest.co.uk/pin/275775177161515310/"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thehumancapitalhub.com/articles/The-Adkar-Model-Of-Change-The-Ultimate-Guide-To-Leading-Organisational-Change"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www.imperial.nhs.uk/-/media/website/about-us/publications/policies/smoke-free-policy.pdf" TargetMode="External"/><Relationship Id="rId4" Type="http://schemas.openxmlformats.org/officeDocument/2006/relationships/hyperlink" Target="https://www.slideshare.net/naailahakhtar44/nhs-smoke-free-campaign-case-study"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hatfix.com/blog/mckinsey-7s-model/" TargetMode="External"/><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nottinghamshirecarers.co.uk/blog/nottinghamshire-and-nottingham-bulletin-7"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abzlocal.mx/details-100-abstract-circle-backgroun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olitaireconsulting.com/2021/07/change-management-tools-kotters-8-step-process/" TargetMode="External"/><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22coAwMD9M0?start=3&amp;feature=oembed" TargetMode="Externa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hyperlink" Target="https://www.e-lfh.org.uk/programmes/cypmh_in_acute_settings/nhs-elect-logo-resized/" TargetMode="External"/><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hyperlink" Target="https://www.ncbi.nlm.nih.gov/books/NBK459380/" TargetMode="External"/><Relationship Id="rId2" Type="http://schemas.openxmlformats.org/officeDocument/2006/relationships/hyperlink" Target="https://www.imperial.nhs.uk/-/media/website/about-us/publications/policies/smoke-free-policy.pdf" TargetMode="External"/><Relationship Id="rId1" Type="http://schemas.openxmlformats.org/officeDocument/2006/relationships/slideLayout" Target="../slideLayouts/slideLayout2.xml"/><Relationship Id="rId6" Type="http://schemas.openxmlformats.org/officeDocument/2006/relationships/hyperlink" Target="https://www.nhselect.nhs.uk/uploads/files/1/Kotter%27s%208%20steps%20of%20change.pdf" TargetMode="External"/><Relationship Id="rId5" Type="http://schemas.openxmlformats.org/officeDocument/2006/relationships/hyperlink" Target="https://notts.icb.nhs.uk/wp-content/uploads/2021/01/Organisational-Strategy-2019-21.pdf" TargetMode="External"/><Relationship Id="rId4" Type="http://schemas.openxmlformats.org/officeDocument/2006/relationships/hyperlink" Target="https://bmchealthservres.biomedcentral.com/articles/10.1186/s12913-021-074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descr="A blue and white room with a blue sky&#10;&#10;Description automatically generated">
            <a:extLst>
              <a:ext uri="{FF2B5EF4-FFF2-40B4-BE49-F238E27FC236}">
                <a16:creationId xmlns:a16="http://schemas.microsoft.com/office/drawing/2014/main" id="{7F2642D6-E5E5-F467-EDDF-F3965E1216C5}"/>
              </a:ext>
            </a:extLst>
          </p:cNvPr>
          <p:cNvPicPr>
            <a:picLocks noChangeAspect="1"/>
          </p:cNvPicPr>
          <p:nvPr/>
        </p:nvPicPr>
        <p:blipFill>
          <a:blip r:embed="rId2">
            <a:duotone>
              <a:schemeClr val="accent3">
                <a:shade val="45000"/>
                <a:satMod val="135000"/>
              </a:schemeClr>
              <a:prstClr val="white"/>
            </a:duotone>
            <a:alphaModFix amt="50000"/>
          </a:blip>
          <a:srcRect l="18687" r="14307"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2" name="Title 1">
            <a:extLst>
              <a:ext uri="{FF2B5EF4-FFF2-40B4-BE49-F238E27FC236}">
                <a16:creationId xmlns:a16="http://schemas.microsoft.com/office/drawing/2014/main" id="{C33B2358-069E-D831-07CF-D3DE366E04C2}"/>
              </a:ext>
            </a:extLst>
          </p:cNvPr>
          <p:cNvSpPr>
            <a:spLocks noGrp="1"/>
          </p:cNvSpPr>
          <p:nvPr>
            <p:ph type="ctrTitle"/>
          </p:nvPr>
        </p:nvSpPr>
        <p:spPr>
          <a:xfrm>
            <a:off x="0" y="1837043"/>
            <a:ext cx="6764482" cy="2784496"/>
          </a:xfrm>
        </p:spPr>
        <p:txBody>
          <a:bodyPr>
            <a:normAutofit fontScale="90000"/>
          </a:bodyPr>
          <a:lstStyle/>
          <a:p>
            <a:r>
              <a:rPr lang="en-GB">
                <a:solidFill>
                  <a:schemeClr val="tx2">
                    <a:alpha val="80000"/>
                  </a:schemeClr>
                </a:solidFill>
                <a:latin typeface="Aptos Display" panose="020B0004020202020204" pitchFamily="34" charset="0"/>
              </a:rPr>
              <a:t>Facilitating change and managing quality outcomes in health ecosystems</a:t>
            </a:r>
          </a:p>
        </p:txBody>
      </p:sp>
      <p:sp>
        <p:nvSpPr>
          <p:cNvPr id="3" name="Subtitle 2">
            <a:extLst>
              <a:ext uri="{FF2B5EF4-FFF2-40B4-BE49-F238E27FC236}">
                <a16:creationId xmlns:a16="http://schemas.microsoft.com/office/drawing/2014/main" id="{1A48211D-1D49-91E9-CCBD-E692A5AE86CD}"/>
              </a:ext>
            </a:extLst>
          </p:cNvPr>
          <p:cNvSpPr>
            <a:spLocks noGrp="1"/>
          </p:cNvSpPr>
          <p:nvPr>
            <p:ph type="subTitle" idx="1"/>
          </p:nvPr>
        </p:nvSpPr>
        <p:spPr>
          <a:xfrm>
            <a:off x="6713552" y="2446920"/>
            <a:ext cx="5414255" cy="1560594"/>
          </a:xfrm>
        </p:spPr>
        <p:txBody>
          <a:bodyPr>
            <a:normAutofit fontScale="92500" lnSpcReduction="10000"/>
          </a:bodyPr>
          <a:lstStyle/>
          <a:p>
            <a:r>
              <a:rPr lang="en-GB" b="1" dirty="0">
                <a:solidFill>
                  <a:schemeClr val="tx2">
                    <a:lumMod val="90000"/>
                    <a:lumOff val="10000"/>
                  </a:schemeClr>
                </a:solidFill>
                <a:latin typeface="Aptos Display" panose="020B0004020202020204" pitchFamily="34" charset="0"/>
              </a:rPr>
              <a:t>BMHP6028</a:t>
            </a:r>
          </a:p>
          <a:p>
            <a:r>
              <a:rPr lang="en-GB" dirty="0">
                <a:solidFill>
                  <a:schemeClr val="tx2">
                    <a:lumMod val="90000"/>
                    <a:lumOff val="10000"/>
                  </a:schemeClr>
                </a:solidFill>
                <a:latin typeface="Aptos Display" panose="020B0004020202020204" pitchFamily="34" charset="0"/>
              </a:rPr>
              <a:t>Dr Heather M davies</a:t>
            </a:r>
          </a:p>
          <a:p>
            <a:r>
              <a:rPr lang="en-GB" sz="2400">
                <a:solidFill>
                  <a:schemeClr val="tx2">
                    <a:lumMod val="90000"/>
                    <a:lumOff val="10000"/>
                  </a:schemeClr>
                </a:solidFill>
                <a:latin typeface="Aptos Display" panose="020B0004020202020204" pitchFamily="34" charset="0"/>
              </a:rPr>
              <a:t>Room </a:t>
            </a:r>
            <a:r>
              <a:rPr lang="en-GB">
                <a:solidFill>
                  <a:schemeClr val="tx2">
                    <a:lumMod val="90000"/>
                    <a:lumOff val="10000"/>
                  </a:schemeClr>
                </a:solidFill>
                <a:latin typeface="Aptos Display" panose="020B0004020202020204" pitchFamily="34" charset="0"/>
              </a:rPr>
              <a:t>IQ316</a:t>
            </a:r>
            <a:r>
              <a:rPr lang="en-GB" sz="2400">
                <a:solidFill>
                  <a:schemeClr val="tx2">
                    <a:lumMod val="90000"/>
                    <a:lumOff val="10000"/>
                  </a:schemeClr>
                </a:solidFill>
                <a:latin typeface="Aptos Display" panose="020B0004020202020204" pitchFamily="34" charset="0"/>
              </a:rPr>
              <a:t>, </a:t>
            </a:r>
            <a:r>
              <a:rPr lang="en-GB" sz="2400" dirty="0">
                <a:solidFill>
                  <a:schemeClr val="tx2">
                    <a:lumMod val="90000"/>
                    <a:lumOff val="10000"/>
                  </a:schemeClr>
                </a:solidFill>
                <a:latin typeface="Aptos Display" panose="020B0004020202020204" pitchFamily="34" charset="0"/>
              </a:rPr>
              <a:t>Swansea Business Campus. </a:t>
            </a:r>
            <a:endParaRPr lang="en-GB" dirty="0">
              <a:solidFill>
                <a:schemeClr val="tx2">
                  <a:lumMod val="90000"/>
                  <a:lumOff val="10000"/>
                </a:schemeClr>
              </a:solidFill>
              <a:latin typeface="Aptos Display" panose="020B0004020202020204" pitchFamily="34" charset="0"/>
            </a:endParaRPr>
          </a:p>
          <a:p>
            <a:r>
              <a:rPr lang="en-GB" dirty="0">
                <a:solidFill>
                  <a:schemeClr val="tx2">
                    <a:lumMod val="90000"/>
                    <a:lumOff val="10000"/>
                  </a:schemeClr>
                </a:solidFill>
                <a:latin typeface="Aptos Display" panose="020B0004020202020204" pitchFamily="34" charset="0"/>
              </a:rPr>
              <a:t>Heather.davies@uwtsd.ac.uk</a:t>
            </a:r>
          </a:p>
        </p:txBody>
      </p:sp>
      <p:sp>
        <p:nvSpPr>
          <p:cNvPr id="5" name="TextBox 4">
            <a:extLst>
              <a:ext uri="{FF2B5EF4-FFF2-40B4-BE49-F238E27FC236}">
                <a16:creationId xmlns:a16="http://schemas.microsoft.com/office/drawing/2014/main" id="{9E477D4A-A411-5344-A0A5-207FD28FFFC9}"/>
              </a:ext>
            </a:extLst>
          </p:cNvPr>
          <p:cNvSpPr txBox="1"/>
          <p:nvPr/>
        </p:nvSpPr>
        <p:spPr>
          <a:xfrm>
            <a:off x="3587631" y="5050833"/>
            <a:ext cx="4814523" cy="830997"/>
          </a:xfrm>
          <a:prstGeom prst="rect">
            <a:avLst/>
          </a:prstGeom>
          <a:noFill/>
        </p:spPr>
        <p:txBody>
          <a:bodyPr wrap="none" rtlCol="0">
            <a:spAutoFit/>
          </a:bodyPr>
          <a:lstStyle/>
          <a:p>
            <a:r>
              <a:rPr lang="en-GB" sz="2400" dirty="0">
                <a:solidFill>
                  <a:schemeClr val="tx2">
                    <a:lumMod val="90000"/>
                    <a:lumOff val="10000"/>
                  </a:schemeClr>
                </a:solidFill>
                <a:latin typeface="Aptos Display" panose="020B0004020202020204" pitchFamily="34" charset="0"/>
              </a:rPr>
              <a:t>University of Wales Trinity Saint David</a:t>
            </a:r>
          </a:p>
          <a:p>
            <a:pPr algn="ctr"/>
            <a:r>
              <a:rPr lang="en-GB" sz="2400" u="sng" dirty="0">
                <a:solidFill>
                  <a:schemeClr val="tx2">
                    <a:lumMod val="90000"/>
                    <a:lumOff val="10000"/>
                  </a:schemeClr>
                </a:solidFill>
                <a:latin typeface="Aptos Display" panose="020B0004020202020204" pitchFamily="34" charset="0"/>
              </a:rPr>
              <a:t>Week 3</a:t>
            </a:r>
            <a:r>
              <a:rPr lang="en-GB" sz="2400" dirty="0">
                <a:solidFill>
                  <a:schemeClr val="tx2">
                    <a:lumMod val="90000"/>
                    <a:lumOff val="10000"/>
                  </a:schemeClr>
                </a:solidFill>
                <a:latin typeface="Aptos Display" panose="020B0004020202020204" pitchFamily="34" charset="0"/>
              </a:rPr>
              <a:t> – 12.02.2026</a:t>
            </a:r>
          </a:p>
        </p:txBody>
      </p:sp>
      <p:pic>
        <p:nvPicPr>
          <p:cNvPr id="6" name="Picture 5" descr="A black and yellow logo&#10;&#10;Description automatically generated">
            <a:extLst>
              <a:ext uri="{FF2B5EF4-FFF2-40B4-BE49-F238E27FC236}">
                <a16:creationId xmlns:a16="http://schemas.microsoft.com/office/drawing/2014/main" id="{FF3FA091-9DB5-3A00-4157-DB2FAB9D0D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4" name="Footer Placeholder 3">
            <a:extLst>
              <a:ext uri="{FF2B5EF4-FFF2-40B4-BE49-F238E27FC236}">
                <a16:creationId xmlns:a16="http://schemas.microsoft.com/office/drawing/2014/main" id="{98B148D9-3A61-D8B0-B3DF-21D7301637BA}"/>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C2C29F94-A2A4-B6E4-C13D-A1EBFB75B97C}"/>
              </a:ext>
            </a:extLst>
          </p:cNvPr>
          <p:cNvSpPr>
            <a:spLocks noGrp="1"/>
          </p:cNvSpPr>
          <p:nvPr>
            <p:ph type="sldNum" sz="quarter" idx="12"/>
          </p:nvPr>
        </p:nvSpPr>
        <p:spPr/>
        <p:txBody>
          <a:bodyPr/>
          <a:lstStyle/>
          <a:p>
            <a:fld id="{6B30C51A-0C0A-4D59-A697-B72FC84741A5}" type="slidenum">
              <a:rPr lang="en-GB" smtClean="0"/>
              <a:t>1</a:t>
            </a:fld>
            <a:endParaRPr lang="en-GB"/>
          </a:p>
        </p:txBody>
      </p:sp>
    </p:spTree>
    <p:extLst>
      <p:ext uri="{BB962C8B-B14F-4D97-AF65-F5344CB8AC3E}">
        <p14:creationId xmlns:p14="http://schemas.microsoft.com/office/powerpoint/2010/main" val="137517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lain Background for Blockchain Website with HighTech Mood | Premium AI-generated image">
            <a:extLst>
              <a:ext uri="{FF2B5EF4-FFF2-40B4-BE49-F238E27FC236}">
                <a16:creationId xmlns:a16="http://schemas.microsoft.com/office/drawing/2014/main" id="{915F18DE-D4E0-CAD0-E2D7-A5205D4DE94B}"/>
              </a:ext>
            </a:extLst>
          </p:cNvPr>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78CF9D0E-66D5-5444-9B18-DA6781BA1664}"/>
              </a:ext>
            </a:extLst>
          </p:cNvPr>
          <p:cNvSpPr txBox="1">
            <a:spLocks/>
          </p:cNvSpPr>
          <p:nvPr/>
        </p:nvSpPr>
        <p:spPr>
          <a:xfrm>
            <a:off x="64292" y="939791"/>
            <a:ext cx="12179827" cy="25586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rtl="0">
              <a:lnSpc>
                <a:spcPct val="115000"/>
              </a:lnSpc>
              <a:buFont typeface="+mj-lt"/>
              <a:buAutoNum type="arabicPeriod"/>
            </a:pPr>
            <a:r>
              <a:rPr lang="en-GB" sz="1800" kern="100">
                <a:latin typeface="Aptos" panose="020B0004020202020204" pitchFamily="34" charset="0"/>
                <a:ea typeface="DengXian" panose="02010600030101010101" pitchFamily="2" charset="-122"/>
                <a:cs typeface="Arial" panose="020B0604020202020204" pitchFamily="34" charset="0"/>
              </a:rPr>
              <a:t>The change process</a:t>
            </a:r>
          </a:p>
          <a:p>
            <a:pPr marL="342900" lvl="0" indent="-342900" rtl="0">
              <a:lnSpc>
                <a:spcPct val="115000"/>
              </a:lnSpc>
              <a:buFont typeface="+mj-lt"/>
              <a:buAutoNum type="arabicPeriod"/>
            </a:pPr>
            <a:r>
              <a:rPr lang="en-GB" sz="1800" kern="100">
                <a:effectLst/>
                <a:latin typeface="Aptos" panose="020B0004020202020204" pitchFamily="34" charset="0"/>
                <a:ea typeface="DengXian" panose="02010600030101010101" pitchFamily="2" charset="-122"/>
                <a:cs typeface="Arial" panose="020B0604020202020204" pitchFamily="34" charset="0"/>
              </a:rPr>
              <a:t>Types of change</a:t>
            </a:r>
          </a:p>
          <a:p>
            <a:pPr marL="342900" lvl="0" indent="-342900" rtl="0">
              <a:lnSpc>
                <a:spcPct val="115000"/>
              </a:lnSpc>
              <a:buFont typeface="+mj-lt"/>
              <a:buAutoNum type="arabicPeriod"/>
            </a:pPr>
            <a:r>
              <a:rPr lang="en-GB" sz="1800" kern="100">
                <a:effectLst/>
                <a:latin typeface="Aptos" panose="020B0004020202020204" pitchFamily="34" charset="0"/>
                <a:ea typeface="DengXian" panose="02010600030101010101" pitchFamily="2" charset="-122"/>
                <a:cs typeface="Arial" panose="020B0604020202020204" pitchFamily="34" charset="0"/>
              </a:rPr>
              <a:t>Change management models </a:t>
            </a:r>
          </a:p>
          <a:p>
            <a:pPr marL="800100" lvl="1" indent="-342900">
              <a:lnSpc>
                <a:spcPct val="115000"/>
              </a:lnSpc>
              <a:buFont typeface="+mj-lt"/>
              <a:buAutoNum type="arabicPeriod"/>
            </a:pPr>
            <a:r>
              <a:rPr lang="en-GB" sz="1600" kern="100">
                <a:effectLst/>
                <a:latin typeface="Aptos" panose="020B0004020202020204" pitchFamily="34" charset="0"/>
                <a:ea typeface="DengXian" panose="02010600030101010101" pitchFamily="2" charset="-122"/>
                <a:cs typeface="Arial" panose="020B0604020202020204" pitchFamily="34" charset="0"/>
              </a:rPr>
              <a:t>The ADKAR Change Management Model</a:t>
            </a:r>
          </a:p>
          <a:p>
            <a:pPr marL="800100" lvl="1" indent="-342900">
              <a:lnSpc>
                <a:spcPct val="115000"/>
              </a:lnSpc>
              <a:buFont typeface="+mj-lt"/>
              <a:buAutoNum type="arabicPeriod"/>
            </a:pPr>
            <a:r>
              <a:rPr lang="en-GB" sz="1600" kern="100">
                <a:effectLst/>
                <a:latin typeface="Aptos" panose="020B0004020202020204" pitchFamily="34" charset="0"/>
                <a:ea typeface="DengXian" panose="02010600030101010101" pitchFamily="2" charset="-122"/>
                <a:cs typeface="Arial" panose="020B0604020202020204" pitchFamily="34" charset="0"/>
              </a:rPr>
              <a:t>The McKinsey 7-S Change Model</a:t>
            </a:r>
          </a:p>
          <a:p>
            <a:pPr marL="800100" lvl="1" indent="-342900">
              <a:lnSpc>
                <a:spcPct val="115000"/>
              </a:lnSpc>
              <a:buFont typeface="+mj-lt"/>
              <a:buAutoNum type="arabicPeriod"/>
            </a:pPr>
            <a:r>
              <a:rPr lang="en-GB" sz="1600" kern="100">
                <a:latin typeface="Aptos" panose="020B0004020202020204" pitchFamily="34" charset="0"/>
                <a:ea typeface="DengXian" panose="02010600030101010101" pitchFamily="2" charset="-122"/>
                <a:cs typeface="Arial" panose="020B0604020202020204" pitchFamily="34" charset="0"/>
              </a:rPr>
              <a:t>The Kotter’s 8-steps Change Management Model </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p>
            <a:pPr marL="457200" indent="-457200">
              <a:buFont typeface="+mj-lt"/>
              <a:buAutoNum type="arabicPeriod"/>
            </a:pPr>
            <a:endParaRPr lang="en-GB" altLang="en-US" sz="1800">
              <a:solidFill>
                <a:schemeClr val="tx1">
                  <a:lumMod val="95000"/>
                  <a:lumOff val="5000"/>
                </a:schemeClr>
              </a:solidFill>
              <a:latin typeface="Aptos" panose="020B0004020202020204" pitchFamily="34" charset="0"/>
            </a:endParaRPr>
          </a:p>
          <a:p>
            <a:pPr marL="457200" indent="-457200">
              <a:buFont typeface="+mj-lt"/>
              <a:buAutoNum type="arabicPeriod"/>
            </a:pPr>
            <a:endParaRPr lang="en-GB" altLang="en-US" sz="2400">
              <a:solidFill>
                <a:schemeClr val="tx1">
                  <a:lumMod val="95000"/>
                  <a:lumOff val="5000"/>
                </a:schemeClr>
              </a:solidFill>
              <a:latin typeface="Aptos" panose="020B0004020202020204" pitchFamily="34" charset="0"/>
            </a:endParaRPr>
          </a:p>
        </p:txBody>
      </p:sp>
      <p:graphicFrame>
        <p:nvGraphicFramePr>
          <p:cNvPr id="6" name="Diagram 5">
            <a:extLst>
              <a:ext uri="{FF2B5EF4-FFF2-40B4-BE49-F238E27FC236}">
                <a16:creationId xmlns:a16="http://schemas.microsoft.com/office/drawing/2014/main" id="{65DFEADF-1CDE-B1BB-3A85-C4A5F75FEBE5}"/>
              </a:ext>
            </a:extLst>
          </p:cNvPr>
          <p:cNvGraphicFramePr/>
          <p:nvPr/>
        </p:nvGraphicFramePr>
        <p:xfrm>
          <a:off x="0" y="3106541"/>
          <a:ext cx="12192000" cy="3531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6055A12E-AB9B-E5CD-F06C-D287829F36D9}"/>
              </a:ext>
            </a:extLst>
          </p:cNvPr>
          <p:cNvSpPr txBox="1">
            <a:spLocks/>
          </p:cNvSpPr>
          <p:nvPr/>
        </p:nvSpPr>
        <p:spPr>
          <a:xfrm>
            <a:off x="12023" y="88125"/>
            <a:ext cx="8435975" cy="7064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b="1">
                <a:latin typeface="Aptos" panose="020B0004020202020204" pitchFamily="34" charset="0"/>
              </a:rPr>
              <a:t> Table of contents:</a:t>
            </a:r>
            <a:endParaRPr lang="en-US" altLang="en-US" sz="3200" b="1">
              <a:latin typeface="Aptos" panose="020B0004020202020204" pitchFamily="34" charset="0"/>
            </a:endParaRPr>
          </a:p>
        </p:txBody>
      </p:sp>
      <p:cxnSp>
        <p:nvCxnSpPr>
          <p:cNvPr id="8" name="Straight Connector 7">
            <a:extLst>
              <a:ext uri="{FF2B5EF4-FFF2-40B4-BE49-F238E27FC236}">
                <a16:creationId xmlns:a16="http://schemas.microsoft.com/office/drawing/2014/main" id="{A40FDB23-8261-89C5-AC6D-DC363F239E54}"/>
              </a:ext>
            </a:extLst>
          </p:cNvPr>
          <p:cNvCxnSpPr>
            <a:cxnSpLocks/>
          </p:cNvCxnSpPr>
          <p:nvPr/>
        </p:nvCxnSpPr>
        <p:spPr>
          <a:xfrm>
            <a:off x="12023" y="692696"/>
            <a:ext cx="12179977" cy="13741"/>
          </a:xfrm>
          <a:prstGeom prst="line">
            <a:avLst/>
          </a:prstGeom>
        </p:spPr>
        <p:style>
          <a:lnRef idx="2">
            <a:schemeClr val="accent3"/>
          </a:lnRef>
          <a:fillRef idx="0">
            <a:schemeClr val="accent3"/>
          </a:fillRef>
          <a:effectRef idx="1">
            <a:schemeClr val="accent3"/>
          </a:effectRef>
          <a:fontRef idx="minor">
            <a:schemeClr val="tx1"/>
          </a:fontRef>
        </p:style>
      </p:cxnSp>
      <p:pic>
        <p:nvPicPr>
          <p:cNvPr id="10" name="Picture 9" descr="A black and yellow logo&#10;&#10;Description automatically generated">
            <a:extLst>
              <a:ext uri="{FF2B5EF4-FFF2-40B4-BE49-F238E27FC236}">
                <a16:creationId xmlns:a16="http://schemas.microsoft.com/office/drawing/2014/main" id="{37A136FF-A229-8511-694A-0A31229C0F6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22304" y="0"/>
            <a:ext cx="2169677" cy="1205377"/>
          </a:xfrm>
          <a:prstGeom prst="rect">
            <a:avLst/>
          </a:prstGeom>
        </p:spPr>
      </p:pic>
      <p:sp>
        <p:nvSpPr>
          <p:cNvPr id="12" name="TextBox 11">
            <a:extLst>
              <a:ext uri="{FF2B5EF4-FFF2-40B4-BE49-F238E27FC236}">
                <a16:creationId xmlns:a16="http://schemas.microsoft.com/office/drawing/2014/main" id="{BD430D90-320C-76D7-9C77-6314A8010C67}"/>
              </a:ext>
            </a:extLst>
          </p:cNvPr>
          <p:cNvSpPr txBox="1"/>
          <p:nvPr/>
        </p:nvSpPr>
        <p:spPr>
          <a:xfrm>
            <a:off x="-52119" y="5402524"/>
            <a:ext cx="1676868" cy="1071191"/>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Introduction to Health Ecosystems and Change Management</a:t>
            </a:r>
          </a:p>
        </p:txBody>
      </p:sp>
      <p:cxnSp>
        <p:nvCxnSpPr>
          <p:cNvPr id="14" name="Straight Connector 13">
            <a:extLst>
              <a:ext uri="{FF2B5EF4-FFF2-40B4-BE49-F238E27FC236}">
                <a16:creationId xmlns:a16="http://schemas.microsoft.com/office/drawing/2014/main" id="{93D8DE23-4865-DC5A-A7A4-F13881B91AAD}"/>
              </a:ext>
            </a:extLst>
          </p:cNvPr>
          <p:cNvCxnSpPr/>
          <p:nvPr/>
        </p:nvCxnSpPr>
        <p:spPr>
          <a:xfrm flipV="1">
            <a:off x="649705"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4" name="TextBox 3">
            <a:extLst>
              <a:ext uri="{FF2B5EF4-FFF2-40B4-BE49-F238E27FC236}">
                <a16:creationId xmlns:a16="http://schemas.microsoft.com/office/drawing/2014/main" id="{7F91808A-5984-6C63-19D0-55E41D079703}"/>
              </a:ext>
            </a:extLst>
          </p:cNvPr>
          <p:cNvSpPr txBox="1"/>
          <p:nvPr/>
        </p:nvSpPr>
        <p:spPr>
          <a:xfrm>
            <a:off x="998650" y="3745701"/>
            <a:ext cx="1676869" cy="575670"/>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Types of change &amp; drivers to change</a:t>
            </a:r>
          </a:p>
        </p:txBody>
      </p:sp>
      <p:cxnSp>
        <p:nvCxnSpPr>
          <p:cNvPr id="9" name="Straight Connector 8">
            <a:extLst>
              <a:ext uri="{FF2B5EF4-FFF2-40B4-BE49-F238E27FC236}">
                <a16:creationId xmlns:a16="http://schemas.microsoft.com/office/drawing/2014/main" id="{680B882C-3C40-DAFE-DD7C-86BA6F0DDD0A}"/>
              </a:ext>
            </a:extLst>
          </p:cNvPr>
          <p:cNvCxnSpPr/>
          <p:nvPr/>
        </p:nvCxnSpPr>
        <p:spPr>
          <a:xfrm flipV="1">
            <a:off x="1837085"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1" name="Footer Placeholder 10">
            <a:extLst>
              <a:ext uri="{FF2B5EF4-FFF2-40B4-BE49-F238E27FC236}">
                <a16:creationId xmlns:a16="http://schemas.microsoft.com/office/drawing/2014/main" id="{AE20C596-B013-1027-3622-7FA15F84977D}"/>
              </a:ext>
            </a:extLst>
          </p:cNvPr>
          <p:cNvSpPr>
            <a:spLocks noGrp="1"/>
          </p:cNvSpPr>
          <p:nvPr>
            <p:ph type="ftr" sz="quarter" idx="11"/>
          </p:nvPr>
        </p:nvSpPr>
        <p:spPr/>
        <p:txBody>
          <a:bodyPr/>
          <a:lstStyle/>
          <a:p>
            <a:r>
              <a:rPr lang="en-GB"/>
              <a:t>Dr Simona Ferraraccio</a:t>
            </a:r>
          </a:p>
        </p:txBody>
      </p:sp>
      <p:sp>
        <p:nvSpPr>
          <p:cNvPr id="13" name="Slide Number Placeholder 12">
            <a:extLst>
              <a:ext uri="{FF2B5EF4-FFF2-40B4-BE49-F238E27FC236}">
                <a16:creationId xmlns:a16="http://schemas.microsoft.com/office/drawing/2014/main" id="{A95B39BA-B4C5-3168-6C01-685396D4944C}"/>
              </a:ext>
            </a:extLst>
          </p:cNvPr>
          <p:cNvSpPr>
            <a:spLocks noGrp="1"/>
          </p:cNvSpPr>
          <p:nvPr>
            <p:ph type="sldNum" sz="quarter" idx="12"/>
          </p:nvPr>
        </p:nvSpPr>
        <p:spPr/>
        <p:txBody>
          <a:bodyPr/>
          <a:lstStyle/>
          <a:p>
            <a:fld id="{6B30C51A-0C0A-4D59-A697-B72FC84741A5}" type="slidenum">
              <a:rPr lang="en-GB" smtClean="0"/>
              <a:t>2</a:t>
            </a:fld>
            <a:endParaRPr lang="en-GB"/>
          </a:p>
        </p:txBody>
      </p:sp>
      <p:sp>
        <p:nvSpPr>
          <p:cNvPr id="3" name="TextBox 2">
            <a:extLst>
              <a:ext uri="{FF2B5EF4-FFF2-40B4-BE49-F238E27FC236}">
                <a16:creationId xmlns:a16="http://schemas.microsoft.com/office/drawing/2014/main" id="{A90A5A19-CEB4-4293-8E3E-3F9418131ABC}"/>
              </a:ext>
            </a:extLst>
          </p:cNvPr>
          <p:cNvSpPr txBox="1"/>
          <p:nvPr/>
        </p:nvSpPr>
        <p:spPr>
          <a:xfrm>
            <a:off x="2361966" y="5414806"/>
            <a:ext cx="1325778" cy="823431"/>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Change management models</a:t>
            </a:r>
          </a:p>
        </p:txBody>
      </p:sp>
      <p:cxnSp>
        <p:nvCxnSpPr>
          <p:cNvPr id="15" name="Straight Connector 14">
            <a:extLst>
              <a:ext uri="{FF2B5EF4-FFF2-40B4-BE49-F238E27FC236}">
                <a16:creationId xmlns:a16="http://schemas.microsoft.com/office/drawing/2014/main" id="{63647BAB-AFDC-BE22-AEE4-3C0B0B2F1106}"/>
              </a:ext>
            </a:extLst>
          </p:cNvPr>
          <p:cNvCxnSpPr/>
          <p:nvPr/>
        </p:nvCxnSpPr>
        <p:spPr>
          <a:xfrm flipV="1">
            <a:off x="3063790" y="5137735"/>
            <a:ext cx="0" cy="288758"/>
          </a:xfrm>
          <a:prstGeom prst="line">
            <a:avLst/>
          </a:prstGeom>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2348999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2ECE185-A4EE-04F4-039E-B68A5D1774D0}"/>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B9DE6C9B-1E17-1E04-2D38-81859400025D}"/>
              </a:ext>
            </a:extLst>
          </p:cNvPr>
          <p:cNvSpPr>
            <a:spLocks noGrp="1"/>
          </p:cNvSpPr>
          <p:nvPr>
            <p:ph type="sldNum" sz="quarter" idx="12"/>
          </p:nvPr>
        </p:nvSpPr>
        <p:spPr/>
        <p:txBody>
          <a:bodyPr/>
          <a:lstStyle/>
          <a:p>
            <a:fld id="{7F541938-13A7-48A2-A6E7-AF67D0D18476}" type="slidenum">
              <a:rPr lang="en-GB" smtClean="0"/>
              <a:t>3</a:t>
            </a:fld>
            <a:endParaRPr lang="en-GB"/>
          </a:p>
        </p:txBody>
      </p:sp>
      <p:pic>
        <p:nvPicPr>
          <p:cNvPr id="1026" name="Picture 2" descr="Healthcare Industry Key Drivers of Change Wheel (3)">
            <a:extLst>
              <a:ext uri="{FF2B5EF4-FFF2-40B4-BE49-F238E27FC236}">
                <a16:creationId xmlns:a16="http://schemas.microsoft.com/office/drawing/2014/main" id="{31B6E4B5-6190-11B0-C1F4-F805EBC43C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739" y="1743833"/>
            <a:ext cx="5715000" cy="40576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0DCEB1D-D3C6-A4FA-F375-13F3927B1FEE}"/>
              </a:ext>
            </a:extLst>
          </p:cNvPr>
          <p:cNvSpPr txBox="1"/>
          <p:nvPr/>
        </p:nvSpPr>
        <p:spPr>
          <a:xfrm>
            <a:off x="0" y="0"/>
            <a:ext cx="2654894" cy="523220"/>
          </a:xfrm>
          <a:prstGeom prst="rect">
            <a:avLst/>
          </a:prstGeom>
          <a:noFill/>
        </p:spPr>
        <p:txBody>
          <a:bodyPr wrap="none" rtlCol="0">
            <a:spAutoFit/>
          </a:bodyPr>
          <a:lstStyle/>
          <a:p>
            <a:r>
              <a:rPr lang="en-GB" sz="2800" b="1"/>
              <a:t>From last week</a:t>
            </a:r>
          </a:p>
        </p:txBody>
      </p:sp>
      <p:sp>
        <p:nvSpPr>
          <p:cNvPr id="5" name="TextBox 4">
            <a:extLst>
              <a:ext uri="{FF2B5EF4-FFF2-40B4-BE49-F238E27FC236}">
                <a16:creationId xmlns:a16="http://schemas.microsoft.com/office/drawing/2014/main" id="{460C92EB-61ED-499E-6EA6-D68BE9968A95}"/>
              </a:ext>
            </a:extLst>
          </p:cNvPr>
          <p:cNvSpPr txBox="1"/>
          <p:nvPr/>
        </p:nvSpPr>
        <p:spPr>
          <a:xfrm>
            <a:off x="431853" y="787816"/>
            <a:ext cx="4576446" cy="369332"/>
          </a:xfrm>
          <a:prstGeom prst="rect">
            <a:avLst/>
          </a:prstGeom>
          <a:noFill/>
        </p:spPr>
        <p:txBody>
          <a:bodyPr wrap="none" rtlCol="0">
            <a:spAutoFit/>
          </a:bodyPr>
          <a:lstStyle/>
          <a:p>
            <a:r>
              <a:rPr lang="en-GB" b="1"/>
              <a:t>Key drivers of change in Healthcare sector</a:t>
            </a:r>
          </a:p>
        </p:txBody>
      </p:sp>
      <p:pic>
        <p:nvPicPr>
          <p:cNvPr id="6" name="Picture 5" descr="A black and yellow logo&#10;&#10;Description automatically generated">
            <a:extLst>
              <a:ext uri="{FF2B5EF4-FFF2-40B4-BE49-F238E27FC236}">
                <a16:creationId xmlns:a16="http://schemas.microsoft.com/office/drawing/2014/main" id="{0F1E80BD-D2B1-F0C2-B0AD-43594F89F2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8" name="TextBox 7">
            <a:extLst>
              <a:ext uri="{FF2B5EF4-FFF2-40B4-BE49-F238E27FC236}">
                <a16:creationId xmlns:a16="http://schemas.microsoft.com/office/drawing/2014/main" id="{37D8CD06-C87C-9420-829B-BBACF4A5CEB0}"/>
              </a:ext>
            </a:extLst>
          </p:cNvPr>
          <p:cNvSpPr txBox="1"/>
          <p:nvPr/>
        </p:nvSpPr>
        <p:spPr>
          <a:xfrm>
            <a:off x="5796283" y="775634"/>
            <a:ext cx="6164494" cy="369332"/>
          </a:xfrm>
          <a:prstGeom prst="rect">
            <a:avLst/>
          </a:prstGeom>
          <a:noFill/>
        </p:spPr>
        <p:txBody>
          <a:bodyPr wrap="square">
            <a:spAutoFit/>
          </a:bodyPr>
          <a:lstStyle/>
          <a:p>
            <a:pPr algn="ctr"/>
            <a:r>
              <a:rPr lang="en-GB" b="1" i="0">
                <a:effectLst/>
              </a:rPr>
              <a:t>Why Change Management in Healthcare is Crucial</a:t>
            </a:r>
          </a:p>
        </p:txBody>
      </p:sp>
      <p:grpSp>
        <p:nvGrpSpPr>
          <p:cNvPr id="10" name="Group 9">
            <a:extLst>
              <a:ext uri="{FF2B5EF4-FFF2-40B4-BE49-F238E27FC236}">
                <a16:creationId xmlns:a16="http://schemas.microsoft.com/office/drawing/2014/main" id="{3801CF5A-3EDE-B941-BE62-5CEACDF99962}"/>
              </a:ext>
            </a:extLst>
          </p:cNvPr>
          <p:cNvGrpSpPr/>
          <p:nvPr/>
        </p:nvGrpSpPr>
        <p:grpSpPr>
          <a:xfrm>
            <a:off x="-825601" y="201131"/>
            <a:ext cx="12937295" cy="7293488"/>
            <a:chOff x="-2038191" y="90828"/>
            <a:chExt cx="13306064" cy="7293488"/>
          </a:xfrm>
        </p:grpSpPr>
        <p:sp>
          <p:nvSpPr>
            <p:cNvPr id="11" name="Block Arc 10">
              <a:extLst>
                <a:ext uri="{FF2B5EF4-FFF2-40B4-BE49-F238E27FC236}">
                  <a16:creationId xmlns:a16="http://schemas.microsoft.com/office/drawing/2014/main" id="{3449F30E-FBC9-ACCF-27B3-F8B8C1C6A726}"/>
                </a:ext>
              </a:extLst>
            </p:cNvPr>
            <p:cNvSpPr/>
            <p:nvPr/>
          </p:nvSpPr>
          <p:spPr>
            <a:xfrm>
              <a:off x="-2038191" y="90828"/>
              <a:ext cx="7293488" cy="7293488"/>
            </a:xfrm>
            <a:prstGeom prst="blockArc">
              <a:avLst>
                <a:gd name="adj1" fmla="val 18900000"/>
                <a:gd name="adj2" fmla="val 2700000"/>
                <a:gd name="adj3" fmla="val 296"/>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4019C3E4-EA77-2B1E-5BC8-3CD3EF1D3860}"/>
                </a:ext>
              </a:extLst>
            </p:cNvPr>
            <p:cNvSpPr/>
            <p:nvPr/>
          </p:nvSpPr>
          <p:spPr>
            <a:xfrm>
              <a:off x="4464666" y="1274570"/>
              <a:ext cx="6803206" cy="492448"/>
            </a:xfrm>
            <a:custGeom>
              <a:avLst/>
              <a:gdLst>
                <a:gd name="connsiteX0" fmla="*/ 0 w 7654993"/>
                <a:gd name="connsiteY0" fmla="*/ 0 h 492448"/>
                <a:gd name="connsiteX1" fmla="*/ 7654993 w 7654993"/>
                <a:gd name="connsiteY1" fmla="*/ 0 h 492448"/>
                <a:gd name="connsiteX2" fmla="*/ 7654993 w 7654993"/>
                <a:gd name="connsiteY2" fmla="*/ 492448 h 492448"/>
                <a:gd name="connsiteX3" fmla="*/ 0 w 7654993"/>
                <a:gd name="connsiteY3" fmla="*/ 492448 h 492448"/>
                <a:gd name="connsiteX4" fmla="*/ 0 w 7654993"/>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4993" h="492448">
                  <a:moveTo>
                    <a:pt x="0" y="0"/>
                  </a:moveTo>
                  <a:lnTo>
                    <a:pt x="7654993" y="0"/>
                  </a:lnTo>
                  <a:lnTo>
                    <a:pt x="7654993"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Adapting to technological advancements</a:t>
              </a:r>
            </a:p>
          </p:txBody>
        </p:sp>
        <p:sp>
          <p:nvSpPr>
            <p:cNvPr id="13" name="Oval 12">
              <a:extLst>
                <a:ext uri="{FF2B5EF4-FFF2-40B4-BE49-F238E27FC236}">
                  <a16:creationId xmlns:a16="http://schemas.microsoft.com/office/drawing/2014/main" id="{35C2F8A4-E186-3901-E617-ACD30E3B6102}"/>
                </a:ext>
              </a:extLst>
            </p:cNvPr>
            <p:cNvSpPr/>
            <p:nvPr/>
          </p:nvSpPr>
          <p:spPr>
            <a:xfrm>
              <a:off x="4156886" y="1213014"/>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FDBD56BC-1405-D9C6-9BFE-AF864DA354AA}"/>
                </a:ext>
              </a:extLst>
            </p:cNvPr>
            <p:cNvSpPr/>
            <p:nvPr/>
          </p:nvSpPr>
          <p:spPr>
            <a:xfrm>
              <a:off x="4910622" y="2013676"/>
              <a:ext cx="6357250" cy="492448"/>
            </a:xfrm>
            <a:custGeom>
              <a:avLst/>
              <a:gdLst>
                <a:gd name="connsiteX0" fmla="*/ 0 w 7209037"/>
                <a:gd name="connsiteY0" fmla="*/ 0 h 492448"/>
                <a:gd name="connsiteX1" fmla="*/ 7209037 w 7209037"/>
                <a:gd name="connsiteY1" fmla="*/ 0 h 492448"/>
                <a:gd name="connsiteX2" fmla="*/ 7209037 w 7209037"/>
                <a:gd name="connsiteY2" fmla="*/ 492448 h 492448"/>
                <a:gd name="connsiteX3" fmla="*/ 0 w 7209037"/>
                <a:gd name="connsiteY3" fmla="*/ 492448 h 492448"/>
                <a:gd name="connsiteX4" fmla="*/ 0 w 7209037"/>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9037" h="492448">
                  <a:moveTo>
                    <a:pt x="0" y="0"/>
                  </a:moveTo>
                  <a:lnTo>
                    <a:pt x="7209037" y="0"/>
                  </a:lnTo>
                  <a:lnTo>
                    <a:pt x="7209037"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Ensuring regulatory compliance</a:t>
              </a:r>
            </a:p>
          </p:txBody>
        </p:sp>
        <p:sp>
          <p:nvSpPr>
            <p:cNvPr id="15" name="Oval 14">
              <a:extLst>
                <a:ext uri="{FF2B5EF4-FFF2-40B4-BE49-F238E27FC236}">
                  <a16:creationId xmlns:a16="http://schemas.microsoft.com/office/drawing/2014/main" id="{13AE3494-BCEF-969C-4FED-7DB16A71060C}"/>
                </a:ext>
              </a:extLst>
            </p:cNvPr>
            <p:cNvSpPr/>
            <p:nvPr/>
          </p:nvSpPr>
          <p:spPr>
            <a:xfrm>
              <a:off x="4602842" y="1952120"/>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EC64C977-CDE0-2754-5FD5-F7C1543CD894}"/>
                </a:ext>
              </a:extLst>
            </p:cNvPr>
            <p:cNvSpPr/>
            <p:nvPr/>
          </p:nvSpPr>
          <p:spPr>
            <a:xfrm>
              <a:off x="5155005" y="2752241"/>
              <a:ext cx="6112868" cy="492448"/>
            </a:xfrm>
            <a:custGeom>
              <a:avLst/>
              <a:gdLst>
                <a:gd name="connsiteX0" fmla="*/ 0 w 6964655"/>
                <a:gd name="connsiteY0" fmla="*/ 0 h 492448"/>
                <a:gd name="connsiteX1" fmla="*/ 6964655 w 6964655"/>
                <a:gd name="connsiteY1" fmla="*/ 0 h 492448"/>
                <a:gd name="connsiteX2" fmla="*/ 6964655 w 6964655"/>
                <a:gd name="connsiteY2" fmla="*/ 492448 h 492448"/>
                <a:gd name="connsiteX3" fmla="*/ 0 w 6964655"/>
                <a:gd name="connsiteY3" fmla="*/ 492448 h 492448"/>
                <a:gd name="connsiteX4" fmla="*/ 0 w 6964655"/>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4655" h="492448">
                  <a:moveTo>
                    <a:pt x="0" y="0"/>
                  </a:moveTo>
                  <a:lnTo>
                    <a:pt x="6964655" y="0"/>
                  </a:lnTo>
                  <a:lnTo>
                    <a:pt x="6964655"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Improving patient care and outcomes</a:t>
              </a:r>
            </a:p>
          </p:txBody>
        </p:sp>
        <p:sp>
          <p:nvSpPr>
            <p:cNvPr id="17" name="Oval 16">
              <a:extLst>
                <a:ext uri="{FF2B5EF4-FFF2-40B4-BE49-F238E27FC236}">
                  <a16:creationId xmlns:a16="http://schemas.microsoft.com/office/drawing/2014/main" id="{4291B418-90A0-8A4B-E33D-B1E949948C99}"/>
                </a:ext>
              </a:extLst>
            </p:cNvPr>
            <p:cNvSpPr/>
            <p:nvPr/>
          </p:nvSpPr>
          <p:spPr>
            <a:xfrm>
              <a:off x="4847224" y="2690685"/>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E0996DE1-CBC6-39FA-C970-E7B9541C4947}"/>
                </a:ext>
              </a:extLst>
            </p:cNvPr>
            <p:cNvSpPr/>
            <p:nvPr/>
          </p:nvSpPr>
          <p:spPr>
            <a:xfrm>
              <a:off x="5233034" y="3491347"/>
              <a:ext cx="6034838" cy="492448"/>
            </a:xfrm>
            <a:custGeom>
              <a:avLst/>
              <a:gdLst>
                <a:gd name="connsiteX0" fmla="*/ 0 w 6886626"/>
                <a:gd name="connsiteY0" fmla="*/ 0 h 492448"/>
                <a:gd name="connsiteX1" fmla="*/ 6886626 w 6886626"/>
                <a:gd name="connsiteY1" fmla="*/ 0 h 492448"/>
                <a:gd name="connsiteX2" fmla="*/ 6886626 w 6886626"/>
                <a:gd name="connsiteY2" fmla="*/ 492448 h 492448"/>
                <a:gd name="connsiteX3" fmla="*/ 0 w 6886626"/>
                <a:gd name="connsiteY3" fmla="*/ 492448 h 492448"/>
                <a:gd name="connsiteX4" fmla="*/ 0 w 6886626"/>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6626" h="492448">
                  <a:moveTo>
                    <a:pt x="0" y="0"/>
                  </a:moveTo>
                  <a:lnTo>
                    <a:pt x="6886626" y="0"/>
                  </a:lnTo>
                  <a:lnTo>
                    <a:pt x="6886626"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Enhancing operational efficiency</a:t>
              </a:r>
            </a:p>
          </p:txBody>
        </p:sp>
        <p:sp>
          <p:nvSpPr>
            <p:cNvPr id="19" name="Oval 18">
              <a:extLst>
                <a:ext uri="{FF2B5EF4-FFF2-40B4-BE49-F238E27FC236}">
                  <a16:creationId xmlns:a16="http://schemas.microsoft.com/office/drawing/2014/main" id="{BFD1A1B5-A5D1-848F-E038-409310EA669E}"/>
                </a:ext>
              </a:extLst>
            </p:cNvPr>
            <p:cNvSpPr/>
            <p:nvPr/>
          </p:nvSpPr>
          <p:spPr>
            <a:xfrm>
              <a:off x="4925253" y="3429791"/>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9CC223C3-5CF6-E7A9-0486-59DB469F9A49}"/>
                </a:ext>
              </a:extLst>
            </p:cNvPr>
            <p:cNvSpPr/>
            <p:nvPr/>
          </p:nvSpPr>
          <p:spPr>
            <a:xfrm>
              <a:off x="5155004" y="4230453"/>
              <a:ext cx="6112867" cy="492448"/>
            </a:xfrm>
            <a:custGeom>
              <a:avLst/>
              <a:gdLst>
                <a:gd name="connsiteX0" fmla="*/ 0 w 6964655"/>
                <a:gd name="connsiteY0" fmla="*/ 0 h 492448"/>
                <a:gd name="connsiteX1" fmla="*/ 6964655 w 6964655"/>
                <a:gd name="connsiteY1" fmla="*/ 0 h 492448"/>
                <a:gd name="connsiteX2" fmla="*/ 6964655 w 6964655"/>
                <a:gd name="connsiteY2" fmla="*/ 492448 h 492448"/>
                <a:gd name="connsiteX3" fmla="*/ 0 w 6964655"/>
                <a:gd name="connsiteY3" fmla="*/ 492448 h 492448"/>
                <a:gd name="connsiteX4" fmla="*/ 0 w 6964655"/>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4655" h="492448">
                  <a:moveTo>
                    <a:pt x="0" y="0"/>
                  </a:moveTo>
                  <a:lnTo>
                    <a:pt x="6964655" y="0"/>
                  </a:lnTo>
                  <a:lnTo>
                    <a:pt x="6964655"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Manging risks and facilitating collaboration</a:t>
              </a:r>
            </a:p>
          </p:txBody>
        </p:sp>
        <p:sp>
          <p:nvSpPr>
            <p:cNvPr id="21" name="Oval 20">
              <a:extLst>
                <a:ext uri="{FF2B5EF4-FFF2-40B4-BE49-F238E27FC236}">
                  <a16:creationId xmlns:a16="http://schemas.microsoft.com/office/drawing/2014/main" id="{A58B2E9F-AC5B-67A0-270F-EC0AE884DDA2}"/>
                </a:ext>
              </a:extLst>
            </p:cNvPr>
            <p:cNvSpPr/>
            <p:nvPr/>
          </p:nvSpPr>
          <p:spPr>
            <a:xfrm>
              <a:off x="4847224" y="4168897"/>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Freeform: Shape 21">
              <a:extLst>
                <a:ext uri="{FF2B5EF4-FFF2-40B4-BE49-F238E27FC236}">
                  <a16:creationId xmlns:a16="http://schemas.microsoft.com/office/drawing/2014/main" id="{296ACDA1-810F-E6FE-4665-ABB79404A646}"/>
                </a:ext>
              </a:extLst>
            </p:cNvPr>
            <p:cNvSpPr/>
            <p:nvPr/>
          </p:nvSpPr>
          <p:spPr>
            <a:xfrm>
              <a:off x="4910623" y="4969017"/>
              <a:ext cx="6357249" cy="492448"/>
            </a:xfrm>
            <a:custGeom>
              <a:avLst/>
              <a:gdLst>
                <a:gd name="connsiteX0" fmla="*/ 0 w 7209037"/>
                <a:gd name="connsiteY0" fmla="*/ 0 h 492448"/>
                <a:gd name="connsiteX1" fmla="*/ 7209037 w 7209037"/>
                <a:gd name="connsiteY1" fmla="*/ 0 h 492448"/>
                <a:gd name="connsiteX2" fmla="*/ 7209037 w 7209037"/>
                <a:gd name="connsiteY2" fmla="*/ 492448 h 492448"/>
                <a:gd name="connsiteX3" fmla="*/ 0 w 7209037"/>
                <a:gd name="connsiteY3" fmla="*/ 492448 h 492448"/>
                <a:gd name="connsiteX4" fmla="*/ 0 w 7209037"/>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9037" h="492448">
                  <a:moveTo>
                    <a:pt x="0" y="0"/>
                  </a:moveTo>
                  <a:lnTo>
                    <a:pt x="7209037" y="0"/>
                  </a:lnTo>
                  <a:lnTo>
                    <a:pt x="7209037"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Cultivating continuous improvement and attracting talent</a:t>
              </a:r>
            </a:p>
          </p:txBody>
        </p:sp>
        <p:sp>
          <p:nvSpPr>
            <p:cNvPr id="23" name="Oval 22">
              <a:extLst>
                <a:ext uri="{FF2B5EF4-FFF2-40B4-BE49-F238E27FC236}">
                  <a16:creationId xmlns:a16="http://schemas.microsoft.com/office/drawing/2014/main" id="{46A1C827-51A5-B264-AFC6-5635A674F6E2}"/>
                </a:ext>
              </a:extLst>
            </p:cNvPr>
            <p:cNvSpPr/>
            <p:nvPr/>
          </p:nvSpPr>
          <p:spPr>
            <a:xfrm>
              <a:off x="4602842" y="4907461"/>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07F6BFF1-40E6-3E18-F93E-DE1EF642D1D1}"/>
                </a:ext>
              </a:extLst>
            </p:cNvPr>
            <p:cNvSpPr/>
            <p:nvPr/>
          </p:nvSpPr>
          <p:spPr>
            <a:xfrm>
              <a:off x="4464666" y="5708123"/>
              <a:ext cx="6803206" cy="492448"/>
            </a:xfrm>
            <a:custGeom>
              <a:avLst/>
              <a:gdLst>
                <a:gd name="connsiteX0" fmla="*/ 0 w 7654993"/>
                <a:gd name="connsiteY0" fmla="*/ 0 h 492448"/>
                <a:gd name="connsiteX1" fmla="*/ 7654993 w 7654993"/>
                <a:gd name="connsiteY1" fmla="*/ 0 h 492448"/>
                <a:gd name="connsiteX2" fmla="*/ 7654993 w 7654993"/>
                <a:gd name="connsiteY2" fmla="*/ 492448 h 492448"/>
                <a:gd name="connsiteX3" fmla="*/ 0 w 7654993"/>
                <a:gd name="connsiteY3" fmla="*/ 492448 h 492448"/>
                <a:gd name="connsiteX4" fmla="*/ 0 w 7654993"/>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4993" h="492448">
                  <a:moveTo>
                    <a:pt x="0" y="0"/>
                  </a:moveTo>
                  <a:lnTo>
                    <a:pt x="7654993" y="0"/>
                  </a:lnTo>
                  <a:lnTo>
                    <a:pt x="7654993"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Navigating demographics and policy shifts</a:t>
              </a:r>
            </a:p>
          </p:txBody>
        </p:sp>
        <p:sp>
          <p:nvSpPr>
            <p:cNvPr id="25" name="Oval 24">
              <a:extLst>
                <a:ext uri="{FF2B5EF4-FFF2-40B4-BE49-F238E27FC236}">
                  <a16:creationId xmlns:a16="http://schemas.microsoft.com/office/drawing/2014/main" id="{006DF697-BF29-8F1A-1ACD-A6D8AF0B8AF1}"/>
                </a:ext>
              </a:extLst>
            </p:cNvPr>
            <p:cNvSpPr/>
            <p:nvPr/>
          </p:nvSpPr>
          <p:spPr>
            <a:xfrm>
              <a:off x="4156886" y="5646567"/>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1836146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07C5C6F-2FE3-670F-B841-4A3B03CB7247}"/>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9E076C45-2DE0-3B5C-D0E2-5977C11E6901}"/>
              </a:ext>
            </a:extLst>
          </p:cNvPr>
          <p:cNvSpPr>
            <a:spLocks noGrp="1"/>
          </p:cNvSpPr>
          <p:nvPr>
            <p:ph type="sldNum" sz="quarter" idx="12"/>
          </p:nvPr>
        </p:nvSpPr>
        <p:spPr/>
        <p:txBody>
          <a:bodyPr/>
          <a:lstStyle/>
          <a:p>
            <a:fld id="{7F541938-13A7-48A2-A6E7-AF67D0D18476}" type="slidenum">
              <a:rPr lang="en-GB" smtClean="0"/>
              <a:t>4</a:t>
            </a:fld>
            <a:endParaRPr lang="en-GB"/>
          </a:p>
        </p:txBody>
      </p:sp>
      <p:sp>
        <p:nvSpPr>
          <p:cNvPr id="4" name="TextBox 3">
            <a:extLst>
              <a:ext uri="{FF2B5EF4-FFF2-40B4-BE49-F238E27FC236}">
                <a16:creationId xmlns:a16="http://schemas.microsoft.com/office/drawing/2014/main" id="{0FC2C54C-1854-D031-9822-B6215D6B2925}"/>
              </a:ext>
            </a:extLst>
          </p:cNvPr>
          <p:cNvSpPr txBox="1"/>
          <p:nvPr/>
        </p:nvSpPr>
        <p:spPr>
          <a:xfrm>
            <a:off x="0" y="-10129"/>
            <a:ext cx="4920129" cy="461665"/>
          </a:xfrm>
          <a:prstGeom prst="rect">
            <a:avLst/>
          </a:prstGeom>
          <a:noFill/>
        </p:spPr>
        <p:txBody>
          <a:bodyPr wrap="none" rtlCol="0">
            <a:spAutoFit/>
          </a:bodyPr>
          <a:lstStyle/>
          <a:p>
            <a:r>
              <a:rPr lang="en-GB" sz="2400" b="1"/>
              <a:t>The Change management process</a:t>
            </a:r>
          </a:p>
        </p:txBody>
      </p:sp>
      <p:pic>
        <p:nvPicPr>
          <p:cNvPr id="5" name="Picture 4" descr="A black and yellow logo&#10;&#10;Description automatically generated">
            <a:extLst>
              <a:ext uri="{FF2B5EF4-FFF2-40B4-BE49-F238E27FC236}">
                <a16:creationId xmlns:a16="http://schemas.microsoft.com/office/drawing/2014/main" id="{11104797-2D34-A4AC-FB15-F19B2E3E9B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grpSp>
        <p:nvGrpSpPr>
          <p:cNvPr id="25" name="Group 24">
            <a:extLst>
              <a:ext uri="{FF2B5EF4-FFF2-40B4-BE49-F238E27FC236}">
                <a16:creationId xmlns:a16="http://schemas.microsoft.com/office/drawing/2014/main" id="{C285B929-A576-FA73-ADDA-548D1807EB07}"/>
              </a:ext>
            </a:extLst>
          </p:cNvPr>
          <p:cNvGrpSpPr/>
          <p:nvPr/>
        </p:nvGrpSpPr>
        <p:grpSpPr>
          <a:xfrm>
            <a:off x="3352095" y="707231"/>
            <a:ext cx="5544611" cy="5174706"/>
            <a:chOff x="3352095" y="707231"/>
            <a:chExt cx="5544611" cy="5174706"/>
          </a:xfrm>
        </p:grpSpPr>
        <p:sp>
          <p:nvSpPr>
            <p:cNvPr id="26" name="Freeform: Shape 25">
              <a:extLst>
                <a:ext uri="{FF2B5EF4-FFF2-40B4-BE49-F238E27FC236}">
                  <a16:creationId xmlns:a16="http://schemas.microsoft.com/office/drawing/2014/main" id="{22EC6499-5D4D-65BC-1D49-22CA62BBC527}"/>
                </a:ext>
              </a:extLst>
            </p:cNvPr>
            <p:cNvSpPr/>
            <p:nvPr/>
          </p:nvSpPr>
          <p:spPr>
            <a:xfrm>
              <a:off x="6831489" y="1115420"/>
              <a:ext cx="1341437" cy="914400"/>
            </a:xfrm>
            <a:custGeom>
              <a:avLst/>
              <a:gdLst>
                <a:gd name="connsiteX0" fmla="*/ 0 w 1341437"/>
                <a:gd name="connsiteY0" fmla="*/ 0 h 1341437"/>
                <a:gd name="connsiteX1" fmla="*/ 1341437 w 1341437"/>
                <a:gd name="connsiteY1" fmla="*/ 0 h 1341437"/>
                <a:gd name="connsiteX2" fmla="*/ 1341437 w 1341437"/>
                <a:gd name="connsiteY2" fmla="*/ 1341437 h 1341437"/>
                <a:gd name="connsiteX3" fmla="*/ 0 w 1341437"/>
                <a:gd name="connsiteY3" fmla="*/ 1341437 h 1341437"/>
                <a:gd name="connsiteX4" fmla="*/ 0 w 1341437"/>
                <a:gd name="connsiteY4" fmla="*/ 0 h 1341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1437" h="1341437">
                  <a:moveTo>
                    <a:pt x="0" y="0"/>
                  </a:moveTo>
                  <a:lnTo>
                    <a:pt x="1341437" y="0"/>
                  </a:lnTo>
                  <a:lnTo>
                    <a:pt x="1341437" y="1341437"/>
                  </a:lnTo>
                  <a:lnTo>
                    <a:pt x="0" y="1341437"/>
                  </a:lnTo>
                  <a:lnTo>
                    <a:pt x="0" y="0"/>
                  </a:lnTo>
                  <a:close/>
                </a:path>
              </a:pathLst>
            </a:custGeom>
            <a:ln>
              <a:solidFill>
                <a:schemeClr val="tx2">
                  <a:lumMod val="90000"/>
                  <a:lumOff val="10000"/>
                </a:schemeClr>
              </a:solidFill>
            </a:ln>
          </p:spPr>
          <p:style>
            <a:lnRef idx="0">
              <a:scrgbClr r="0" g="0" b="0"/>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kern="1200"/>
                <a:t>Prepare for change</a:t>
              </a:r>
            </a:p>
          </p:txBody>
        </p:sp>
        <p:sp>
          <p:nvSpPr>
            <p:cNvPr id="27" name="Arrow: Circular 26">
              <a:extLst>
                <a:ext uri="{FF2B5EF4-FFF2-40B4-BE49-F238E27FC236}">
                  <a16:creationId xmlns:a16="http://schemas.microsoft.com/office/drawing/2014/main" id="{8B5CAD73-790E-1589-B4B0-6C8074245815}"/>
                </a:ext>
              </a:extLst>
            </p:cNvPr>
            <p:cNvSpPr/>
            <p:nvPr/>
          </p:nvSpPr>
          <p:spPr>
            <a:xfrm>
              <a:off x="3684590" y="801878"/>
              <a:ext cx="5028878" cy="5028878"/>
            </a:xfrm>
            <a:prstGeom prst="circularArrow">
              <a:avLst>
                <a:gd name="adj1" fmla="val 5202"/>
                <a:gd name="adj2" fmla="val 336015"/>
                <a:gd name="adj3" fmla="val 21442284"/>
                <a:gd name="adj4" fmla="val 19766604"/>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C9C9BAE6-BC7A-5BA2-01DA-88CC7354FEFA}"/>
                </a:ext>
              </a:extLst>
            </p:cNvPr>
            <p:cNvSpPr/>
            <p:nvPr/>
          </p:nvSpPr>
          <p:spPr>
            <a:xfrm>
              <a:off x="7555269" y="3525456"/>
              <a:ext cx="1341437" cy="914400"/>
            </a:xfrm>
            <a:custGeom>
              <a:avLst/>
              <a:gdLst>
                <a:gd name="connsiteX0" fmla="*/ 0 w 1341437"/>
                <a:gd name="connsiteY0" fmla="*/ 0 h 1147546"/>
                <a:gd name="connsiteX1" fmla="*/ 1341437 w 1341437"/>
                <a:gd name="connsiteY1" fmla="*/ 0 h 1147546"/>
                <a:gd name="connsiteX2" fmla="*/ 1341437 w 1341437"/>
                <a:gd name="connsiteY2" fmla="*/ 1147546 h 1147546"/>
                <a:gd name="connsiteX3" fmla="*/ 0 w 1341437"/>
                <a:gd name="connsiteY3" fmla="*/ 1147546 h 1147546"/>
                <a:gd name="connsiteX4" fmla="*/ 0 w 1341437"/>
                <a:gd name="connsiteY4" fmla="*/ 0 h 1147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1437" h="1147546">
                  <a:moveTo>
                    <a:pt x="0" y="0"/>
                  </a:moveTo>
                  <a:lnTo>
                    <a:pt x="1341437" y="0"/>
                  </a:lnTo>
                  <a:lnTo>
                    <a:pt x="1341437" y="1147546"/>
                  </a:lnTo>
                  <a:lnTo>
                    <a:pt x="0" y="1147546"/>
                  </a:lnTo>
                  <a:lnTo>
                    <a:pt x="0" y="0"/>
                  </a:lnTo>
                  <a:close/>
                </a:path>
              </a:pathLst>
            </a:custGeom>
            <a:ln>
              <a:solidFill>
                <a:schemeClr val="tx2">
                  <a:lumMod val="90000"/>
                  <a:lumOff val="10000"/>
                </a:schemeClr>
              </a:solidFill>
            </a:ln>
          </p:spPr>
          <p:style>
            <a:lnRef idx="0">
              <a:scrgbClr r="0" g="0" b="0"/>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kern="1200"/>
                <a:t>Create a vision for change</a:t>
              </a:r>
            </a:p>
          </p:txBody>
        </p:sp>
        <p:sp>
          <p:nvSpPr>
            <p:cNvPr id="29" name="Arrow: Circular 28">
              <a:extLst>
                <a:ext uri="{FF2B5EF4-FFF2-40B4-BE49-F238E27FC236}">
                  <a16:creationId xmlns:a16="http://schemas.microsoft.com/office/drawing/2014/main" id="{D9E6BA5F-C4EC-91C0-68F0-D89D9D3956BC}"/>
                </a:ext>
              </a:extLst>
            </p:cNvPr>
            <p:cNvSpPr/>
            <p:nvPr/>
          </p:nvSpPr>
          <p:spPr>
            <a:xfrm>
              <a:off x="3779966" y="801878"/>
              <a:ext cx="5028878" cy="5028878"/>
            </a:xfrm>
            <a:prstGeom prst="circularArrow">
              <a:avLst>
                <a:gd name="adj1" fmla="val 5202"/>
                <a:gd name="adj2" fmla="val 336015"/>
                <a:gd name="adj3" fmla="val 4014266"/>
                <a:gd name="adj4" fmla="val 2069107"/>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208046BB-3A50-0514-DD85-61D33049CC50}"/>
                </a:ext>
              </a:extLst>
            </p:cNvPr>
            <p:cNvSpPr/>
            <p:nvPr/>
          </p:nvSpPr>
          <p:spPr>
            <a:xfrm>
              <a:off x="5525130" y="4979277"/>
              <a:ext cx="1341437" cy="902660"/>
            </a:xfrm>
            <a:custGeom>
              <a:avLst/>
              <a:gdLst>
                <a:gd name="connsiteX0" fmla="*/ 0 w 1341437"/>
                <a:gd name="connsiteY0" fmla="*/ 0 h 1341437"/>
                <a:gd name="connsiteX1" fmla="*/ 1341437 w 1341437"/>
                <a:gd name="connsiteY1" fmla="*/ 0 h 1341437"/>
                <a:gd name="connsiteX2" fmla="*/ 1341437 w 1341437"/>
                <a:gd name="connsiteY2" fmla="*/ 1341437 h 1341437"/>
                <a:gd name="connsiteX3" fmla="*/ 0 w 1341437"/>
                <a:gd name="connsiteY3" fmla="*/ 1341437 h 1341437"/>
                <a:gd name="connsiteX4" fmla="*/ 0 w 1341437"/>
                <a:gd name="connsiteY4" fmla="*/ 0 h 1341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1437" h="1341437">
                  <a:moveTo>
                    <a:pt x="0" y="0"/>
                  </a:moveTo>
                  <a:lnTo>
                    <a:pt x="1341437" y="0"/>
                  </a:lnTo>
                  <a:lnTo>
                    <a:pt x="1341437" y="1341437"/>
                  </a:lnTo>
                  <a:lnTo>
                    <a:pt x="0" y="1341437"/>
                  </a:lnTo>
                  <a:lnTo>
                    <a:pt x="0" y="0"/>
                  </a:lnTo>
                  <a:close/>
                </a:path>
              </a:pathLst>
            </a:custGeom>
            <a:ln>
              <a:solidFill>
                <a:schemeClr val="tx2">
                  <a:lumMod val="90000"/>
                  <a:lumOff val="10000"/>
                </a:schemeClr>
              </a:solidFill>
            </a:ln>
          </p:spPr>
          <p:style>
            <a:lnRef idx="0">
              <a:scrgbClr r="0" g="0" b="0"/>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kern="1200"/>
                <a:t>Implement changes</a:t>
              </a:r>
            </a:p>
          </p:txBody>
        </p:sp>
        <p:sp>
          <p:nvSpPr>
            <p:cNvPr id="31" name="Arrow: Circular 30">
              <a:extLst>
                <a:ext uri="{FF2B5EF4-FFF2-40B4-BE49-F238E27FC236}">
                  <a16:creationId xmlns:a16="http://schemas.microsoft.com/office/drawing/2014/main" id="{21F40B3B-0C8E-C87F-E568-DBAD1E97A30B}"/>
                </a:ext>
              </a:extLst>
            </p:cNvPr>
            <p:cNvSpPr/>
            <p:nvPr/>
          </p:nvSpPr>
          <p:spPr>
            <a:xfrm>
              <a:off x="3623519" y="707231"/>
              <a:ext cx="5028878" cy="5028878"/>
            </a:xfrm>
            <a:prstGeom prst="circularArrow">
              <a:avLst>
                <a:gd name="adj1" fmla="val 5202"/>
                <a:gd name="adj2" fmla="val 336015"/>
                <a:gd name="adj3" fmla="val 8284741"/>
                <a:gd name="adj4" fmla="val 6449719"/>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32" name="Freeform: Shape 31">
              <a:extLst>
                <a:ext uri="{FF2B5EF4-FFF2-40B4-BE49-F238E27FC236}">
                  <a16:creationId xmlns:a16="http://schemas.microsoft.com/office/drawing/2014/main" id="{B44FE90E-D4DC-7239-D24C-97556854E41F}"/>
                </a:ext>
              </a:extLst>
            </p:cNvPr>
            <p:cNvSpPr/>
            <p:nvPr/>
          </p:nvSpPr>
          <p:spPr>
            <a:xfrm>
              <a:off x="3352095" y="3553562"/>
              <a:ext cx="1765380" cy="902659"/>
            </a:xfrm>
            <a:custGeom>
              <a:avLst/>
              <a:gdLst>
                <a:gd name="connsiteX0" fmla="*/ 0 w 1341437"/>
                <a:gd name="connsiteY0" fmla="*/ 0 h 1264063"/>
                <a:gd name="connsiteX1" fmla="*/ 1341437 w 1341437"/>
                <a:gd name="connsiteY1" fmla="*/ 0 h 1264063"/>
                <a:gd name="connsiteX2" fmla="*/ 1341437 w 1341437"/>
                <a:gd name="connsiteY2" fmla="*/ 1264063 h 1264063"/>
                <a:gd name="connsiteX3" fmla="*/ 0 w 1341437"/>
                <a:gd name="connsiteY3" fmla="*/ 1264063 h 1264063"/>
                <a:gd name="connsiteX4" fmla="*/ 0 w 1341437"/>
                <a:gd name="connsiteY4" fmla="*/ 0 h 1264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1437" h="1264063">
                  <a:moveTo>
                    <a:pt x="0" y="0"/>
                  </a:moveTo>
                  <a:lnTo>
                    <a:pt x="1341437" y="0"/>
                  </a:lnTo>
                  <a:lnTo>
                    <a:pt x="1341437" y="1264063"/>
                  </a:lnTo>
                  <a:lnTo>
                    <a:pt x="0" y="1264063"/>
                  </a:lnTo>
                  <a:lnTo>
                    <a:pt x="0" y="0"/>
                  </a:lnTo>
                  <a:close/>
                </a:path>
              </a:pathLst>
            </a:custGeom>
            <a:ln>
              <a:solidFill>
                <a:schemeClr val="tx2">
                  <a:lumMod val="90000"/>
                  <a:lumOff val="10000"/>
                </a:schemeClr>
              </a:solidFill>
            </a:ln>
          </p:spPr>
          <p:style>
            <a:lnRef idx="0">
              <a:scrgbClr r="0" g="0" b="0"/>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kern="1200"/>
                <a:t>Embed and solidify changes</a:t>
              </a:r>
            </a:p>
          </p:txBody>
        </p:sp>
        <p:sp>
          <p:nvSpPr>
            <p:cNvPr id="33" name="Arrow: Circular 32">
              <a:extLst>
                <a:ext uri="{FF2B5EF4-FFF2-40B4-BE49-F238E27FC236}">
                  <a16:creationId xmlns:a16="http://schemas.microsoft.com/office/drawing/2014/main" id="{031A9E65-B2A4-10B5-A33E-5B237D37177D}"/>
                </a:ext>
              </a:extLst>
            </p:cNvPr>
            <p:cNvSpPr/>
            <p:nvPr/>
          </p:nvSpPr>
          <p:spPr>
            <a:xfrm>
              <a:off x="3664009" y="753399"/>
              <a:ext cx="5028878" cy="5028878"/>
            </a:xfrm>
            <a:prstGeom prst="circularArrow">
              <a:avLst>
                <a:gd name="adj1" fmla="val 5202"/>
                <a:gd name="adj2" fmla="val 336015"/>
                <a:gd name="adj3" fmla="val 12297380"/>
                <a:gd name="adj4" fmla="val 10711539"/>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34" name="Freeform: Shape 33">
              <a:extLst>
                <a:ext uri="{FF2B5EF4-FFF2-40B4-BE49-F238E27FC236}">
                  <a16:creationId xmlns:a16="http://schemas.microsoft.com/office/drawing/2014/main" id="{4854FE71-3DF4-CE1F-8C0F-EE8D84BB01CD}"/>
                </a:ext>
              </a:extLst>
            </p:cNvPr>
            <p:cNvSpPr/>
            <p:nvPr/>
          </p:nvSpPr>
          <p:spPr>
            <a:xfrm>
              <a:off x="4089781" y="988910"/>
              <a:ext cx="1341437" cy="902660"/>
            </a:xfrm>
            <a:custGeom>
              <a:avLst/>
              <a:gdLst>
                <a:gd name="connsiteX0" fmla="*/ 0 w 1341437"/>
                <a:gd name="connsiteY0" fmla="*/ 0 h 1341437"/>
                <a:gd name="connsiteX1" fmla="*/ 1341437 w 1341437"/>
                <a:gd name="connsiteY1" fmla="*/ 0 h 1341437"/>
                <a:gd name="connsiteX2" fmla="*/ 1341437 w 1341437"/>
                <a:gd name="connsiteY2" fmla="*/ 1341437 h 1341437"/>
                <a:gd name="connsiteX3" fmla="*/ 0 w 1341437"/>
                <a:gd name="connsiteY3" fmla="*/ 1341437 h 1341437"/>
                <a:gd name="connsiteX4" fmla="*/ 0 w 1341437"/>
                <a:gd name="connsiteY4" fmla="*/ 0 h 1341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1437" h="1341437">
                  <a:moveTo>
                    <a:pt x="0" y="0"/>
                  </a:moveTo>
                  <a:lnTo>
                    <a:pt x="1341437" y="0"/>
                  </a:lnTo>
                  <a:lnTo>
                    <a:pt x="1341437" y="1341437"/>
                  </a:lnTo>
                  <a:lnTo>
                    <a:pt x="0" y="1341437"/>
                  </a:lnTo>
                  <a:lnTo>
                    <a:pt x="0" y="0"/>
                  </a:lnTo>
                  <a:close/>
                </a:path>
              </a:pathLst>
            </a:custGeom>
            <a:ln>
              <a:solidFill>
                <a:schemeClr val="tx2">
                  <a:lumMod val="90000"/>
                  <a:lumOff val="10000"/>
                </a:schemeClr>
              </a:solidFill>
            </a:ln>
          </p:spPr>
          <p:style>
            <a:lnRef idx="0">
              <a:scrgbClr r="0" g="0" b="0"/>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kern="1200"/>
                <a:t>Review and analyse</a:t>
              </a:r>
            </a:p>
          </p:txBody>
        </p:sp>
        <p:sp>
          <p:nvSpPr>
            <p:cNvPr id="35" name="Arrow: Circular 34">
              <a:extLst>
                <a:ext uri="{FF2B5EF4-FFF2-40B4-BE49-F238E27FC236}">
                  <a16:creationId xmlns:a16="http://schemas.microsoft.com/office/drawing/2014/main" id="{DF55D191-0C14-1DCE-324C-3A3D123156DB}"/>
                </a:ext>
              </a:extLst>
            </p:cNvPr>
            <p:cNvSpPr/>
            <p:nvPr/>
          </p:nvSpPr>
          <p:spPr>
            <a:xfrm>
              <a:off x="3664009" y="753399"/>
              <a:ext cx="5028878" cy="5028878"/>
            </a:xfrm>
            <a:prstGeom prst="circularArrow">
              <a:avLst>
                <a:gd name="adj1" fmla="val 5202"/>
                <a:gd name="adj2" fmla="val 336015"/>
                <a:gd name="adj3" fmla="val 16865256"/>
                <a:gd name="adj4" fmla="val 15198729"/>
                <a:gd name="adj5" fmla="val 606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pic>
        <p:nvPicPr>
          <p:cNvPr id="8" name="Graphic 7" descr="Badge 5 outline">
            <a:extLst>
              <a:ext uri="{FF2B5EF4-FFF2-40B4-BE49-F238E27FC236}">
                <a16:creationId xmlns:a16="http://schemas.microsoft.com/office/drawing/2014/main" id="{71FEE11B-BFBE-A784-B7C1-680F7FA984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72549" y="344678"/>
            <a:ext cx="914400" cy="914400"/>
          </a:xfrm>
          <a:prstGeom prst="rect">
            <a:avLst/>
          </a:prstGeom>
        </p:spPr>
      </p:pic>
      <p:pic>
        <p:nvPicPr>
          <p:cNvPr id="10" name="Graphic 9" descr="Badge 4 outline">
            <a:extLst>
              <a:ext uri="{FF2B5EF4-FFF2-40B4-BE49-F238E27FC236}">
                <a16:creationId xmlns:a16="http://schemas.microsoft.com/office/drawing/2014/main" id="{EF829563-48D0-43ED-D878-5BF1E6E2100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94895" y="2881717"/>
            <a:ext cx="914400" cy="914400"/>
          </a:xfrm>
          <a:prstGeom prst="rect">
            <a:avLst/>
          </a:prstGeom>
        </p:spPr>
      </p:pic>
      <p:pic>
        <p:nvPicPr>
          <p:cNvPr id="12" name="Graphic 11" descr="Badge 3 outline">
            <a:extLst>
              <a:ext uri="{FF2B5EF4-FFF2-40B4-BE49-F238E27FC236}">
                <a16:creationId xmlns:a16="http://schemas.microsoft.com/office/drawing/2014/main" id="{FD99B6F0-BD17-B064-7FA7-9D8DC6326F3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07055" y="5395783"/>
            <a:ext cx="914400" cy="914400"/>
          </a:xfrm>
          <a:prstGeom prst="rect">
            <a:avLst/>
          </a:prstGeom>
        </p:spPr>
      </p:pic>
      <p:pic>
        <p:nvPicPr>
          <p:cNvPr id="14" name="Graphic 13" descr="Badge outline">
            <a:extLst>
              <a:ext uri="{FF2B5EF4-FFF2-40B4-BE49-F238E27FC236}">
                <a16:creationId xmlns:a16="http://schemas.microsoft.com/office/drawing/2014/main" id="{226CFEE5-6E33-B81A-6B86-229FD23470B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688248" y="3562983"/>
            <a:ext cx="914400" cy="914400"/>
          </a:xfrm>
          <a:prstGeom prst="rect">
            <a:avLst/>
          </a:prstGeom>
        </p:spPr>
      </p:pic>
      <p:pic>
        <p:nvPicPr>
          <p:cNvPr id="16" name="Graphic 15" descr="Badge 1 outline">
            <a:extLst>
              <a:ext uri="{FF2B5EF4-FFF2-40B4-BE49-F238E27FC236}">
                <a16:creationId xmlns:a16="http://schemas.microsoft.com/office/drawing/2014/main" id="{3E360199-2862-EABA-5B46-5CD059D24A8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843112" y="582172"/>
            <a:ext cx="914400" cy="914400"/>
          </a:xfrm>
          <a:prstGeom prst="rect">
            <a:avLst/>
          </a:prstGeom>
        </p:spPr>
      </p:pic>
      <p:sp>
        <p:nvSpPr>
          <p:cNvPr id="18" name="Rectangle: Rounded Corners 17">
            <a:extLst>
              <a:ext uri="{FF2B5EF4-FFF2-40B4-BE49-F238E27FC236}">
                <a16:creationId xmlns:a16="http://schemas.microsoft.com/office/drawing/2014/main" id="{B7302208-E4DD-3944-3A77-24F62714BA39}"/>
              </a:ext>
            </a:extLst>
          </p:cNvPr>
          <p:cNvSpPr/>
          <p:nvPr/>
        </p:nvSpPr>
        <p:spPr>
          <a:xfrm>
            <a:off x="8539863" y="920585"/>
            <a:ext cx="3281399" cy="144953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solidFill>
                <a:latin typeface="Aptos" panose="020B0004020202020204" pitchFamily="34" charset="0"/>
                <a:ea typeface="DengXian" panose="02010600030101010101" pitchFamily="2" charset="-122"/>
                <a:cs typeface="Arial" panose="020B0604020202020204" pitchFamily="34" charset="0"/>
              </a:rPr>
              <a:t>U</a:t>
            </a:r>
            <a:r>
              <a:rPr lang="en-GB" sz="1800">
                <a:solidFill>
                  <a:schemeClr val="tx1"/>
                </a:solidFill>
                <a:effectLst/>
                <a:latin typeface="Aptos" panose="020B0004020202020204" pitchFamily="34" charset="0"/>
                <a:ea typeface="DengXian" panose="02010600030101010101" pitchFamily="2" charset="-122"/>
                <a:cs typeface="Arial" panose="020B0604020202020204" pitchFamily="34" charset="0"/>
              </a:rPr>
              <a:t>nderstanding the necessary changes and preparing staff members and stakeholders for what’s to come</a:t>
            </a:r>
            <a:endParaRPr lang="en-GB">
              <a:solidFill>
                <a:schemeClr val="tx1"/>
              </a:solidFill>
            </a:endParaRPr>
          </a:p>
        </p:txBody>
      </p:sp>
      <p:sp>
        <p:nvSpPr>
          <p:cNvPr id="19" name="Rectangle: Rounded Corners 18">
            <a:extLst>
              <a:ext uri="{FF2B5EF4-FFF2-40B4-BE49-F238E27FC236}">
                <a16:creationId xmlns:a16="http://schemas.microsoft.com/office/drawing/2014/main" id="{E3106071-A3B8-BC29-1F6F-70E69F00EB61}"/>
              </a:ext>
            </a:extLst>
          </p:cNvPr>
          <p:cNvSpPr/>
          <p:nvPr/>
        </p:nvSpPr>
        <p:spPr>
          <a:xfrm>
            <a:off x="8688248" y="4354359"/>
            <a:ext cx="3281399" cy="144953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solidFill>
              </a:rPr>
              <a:t>Creating the strategy to achieve transformation once stakeholders have agreed to change</a:t>
            </a:r>
          </a:p>
        </p:txBody>
      </p:sp>
      <p:sp>
        <p:nvSpPr>
          <p:cNvPr id="20" name="Rectangle: Rounded Corners 19">
            <a:extLst>
              <a:ext uri="{FF2B5EF4-FFF2-40B4-BE49-F238E27FC236}">
                <a16:creationId xmlns:a16="http://schemas.microsoft.com/office/drawing/2014/main" id="{A9AAECEF-C5EB-039F-8A58-CF4D224A6C23}"/>
              </a:ext>
            </a:extLst>
          </p:cNvPr>
          <p:cNvSpPr/>
          <p:nvPr/>
        </p:nvSpPr>
        <p:spPr>
          <a:xfrm>
            <a:off x="2181414" y="5361356"/>
            <a:ext cx="2881456" cy="902659"/>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solidFill>
              </a:rPr>
              <a:t>Implements the change plans. </a:t>
            </a:r>
          </a:p>
        </p:txBody>
      </p:sp>
      <p:sp>
        <p:nvSpPr>
          <p:cNvPr id="23" name="Rectangle: Rounded Corners 22">
            <a:extLst>
              <a:ext uri="{FF2B5EF4-FFF2-40B4-BE49-F238E27FC236}">
                <a16:creationId xmlns:a16="http://schemas.microsoft.com/office/drawing/2014/main" id="{268CDC56-7F9A-B70F-F23D-A290910A4F8C}"/>
              </a:ext>
            </a:extLst>
          </p:cNvPr>
          <p:cNvSpPr/>
          <p:nvPr/>
        </p:nvSpPr>
        <p:spPr>
          <a:xfrm>
            <a:off x="206379" y="3346047"/>
            <a:ext cx="2881456" cy="1273219"/>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a:solidFill>
                <a:schemeClr val="tx1"/>
              </a:solidFill>
            </a:endParaRPr>
          </a:p>
          <a:p>
            <a:r>
              <a:rPr lang="en-GB">
                <a:solidFill>
                  <a:schemeClr val="tx1"/>
                </a:solidFill>
              </a:rPr>
              <a:t>Ensures systems are in place to train staff and clarify new structures, workflows, and rewards. </a:t>
            </a:r>
          </a:p>
          <a:p>
            <a:endParaRPr lang="en-GB">
              <a:solidFill>
                <a:schemeClr val="tx1"/>
              </a:solidFill>
            </a:endParaRPr>
          </a:p>
        </p:txBody>
      </p:sp>
      <p:sp>
        <p:nvSpPr>
          <p:cNvPr id="24" name="Rectangle: Rounded Corners 23">
            <a:extLst>
              <a:ext uri="{FF2B5EF4-FFF2-40B4-BE49-F238E27FC236}">
                <a16:creationId xmlns:a16="http://schemas.microsoft.com/office/drawing/2014/main" id="{421B80CA-8CC6-1951-4EF5-203C61F1F752}"/>
              </a:ext>
            </a:extLst>
          </p:cNvPr>
          <p:cNvSpPr/>
          <p:nvPr/>
        </p:nvSpPr>
        <p:spPr>
          <a:xfrm>
            <a:off x="688368" y="803631"/>
            <a:ext cx="3169826" cy="1273219"/>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tx1"/>
                </a:solidFill>
              </a:rPr>
              <a:t>Ensure that changes continue and are beneficial.</a:t>
            </a:r>
          </a:p>
        </p:txBody>
      </p:sp>
    </p:spTree>
    <p:extLst>
      <p:ext uri="{BB962C8B-B14F-4D97-AF65-F5344CB8AC3E}">
        <p14:creationId xmlns:p14="http://schemas.microsoft.com/office/powerpoint/2010/main" val="202595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P spid="23" grpId="0" animBg="1"/>
      <p:bldP spid="2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68203CB-8C21-8441-7FDE-EB9BB874A5D0}"/>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58887A5E-AF6A-8ECD-C723-952231E2E702}"/>
              </a:ext>
            </a:extLst>
          </p:cNvPr>
          <p:cNvSpPr>
            <a:spLocks noGrp="1"/>
          </p:cNvSpPr>
          <p:nvPr>
            <p:ph type="sldNum" sz="quarter" idx="12"/>
          </p:nvPr>
        </p:nvSpPr>
        <p:spPr/>
        <p:txBody>
          <a:bodyPr/>
          <a:lstStyle/>
          <a:p>
            <a:fld id="{7F541938-13A7-48A2-A6E7-AF67D0D18476}" type="slidenum">
              <a:rPr lang="en-GB" smtClean="0"/>
              <a:t>5</a:t>
            </a:fld>
            <a:endParaRPr lang="en-GB"/>
          </a:p>
        </p:txBody>
      </p:sp>
      <p:sp>
        <p:nvSpPr>
          <p:cNvPr id="4" name="TextBox 3">
            <a:extLst>
              <a:ext uri="{FF2B5EF4-FFF2-40B4-BE49-F238E27FC236}">
                <a16:creationId xmlns:a16="http://schemas.microsoft.com/office/drawing/2014/main" id="{73435EC1-8B48-68C2-8394-E3D202D2024F}"/>
              </a:ext>
            </a:extLst>
          </p:cNvPr>
          <p:cNvSpPr txBox="1"/>
          <p:nvPr/>
        </p:nvSpPr>
        <p:spPr>
          <a:xfrm>
            <a:off x="0" y="0"/>
            <a:ext cx="4390176" cy="461665"/>
          </a:xfrm>
          <a:prstGeom prst="rect">
            <a:avLst/>
          </a:prstGeom>
          <a:noFill/>
        </p:spPr>
        <p:txBody>
          <a:bodyPr wrap="none" rtlCol="0">
            <a:spAutoFit/>
          </a:bodyPr>
          <a:lstStyle/>
          <a:p>
            <a:r>
              <a:rPr lang="en-GB" sz="2400" b="1"/>
              <a:t>Types of change management </a:t>
            </a:r>
          </a:p>
        </p:txBody>
      </p:sp>
      <p:pic>
        <p:nvPicPr>
          <p:cNvPr id="5" name="Picture 4" descr="A black and yellow logo&#10;&#10;Description automatically generated">
            <a:extLst>
              <a:ext uri="{FF2B5EF4-FFF2-40B4-BE49-F238E27FC236}">
                <a16:creationId xmlns:a16="http://schemas.microsoft.com/office/drawing/2014/main" id="{D3990CE5-02D2-D1AC-EB14-18E21151A5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pic>
        <p:nvPicPr>
          <p:cNvPr id="7" name="Graphic 6" descr="Badge 1 outline">
            <a:extLst>
              <a:ext uri="{FF2B5EF4-FFF2-40B4-BE49-F238E27FC236}">
                <a16:creationId xmlns:a16="http://schemas.microsoft.com/office/drawing/2014/main" id="{5BFFBFC9-DF0E-D17E-C647-AAA6CED3F1E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109" y="494714"/>
            <a:ext cx="914400" cy="914400"/>
          </a:xfrm>
          <a:prstGeom prst="rect">
            <a:avLst/>
          </a:prstGeom>
        </p:spPr>
      </p:pic>
      <p:sp>
        <p:nvSpPr>
          <p:cNvPr id="8" name="TextBox 7">
            <a:extLst>
              <a:ext uri="{FF2B5EF4-FFF2-40B4-BE49-F238E27FC236}">
                <a16:creationId xmlns:a16="http://schemas.microsoft.com/office/drawing/2014/main" id="{EB79320F-0893-D71E-549F-5F73BD249E67}"/>
              </a:ext>
            </a:extLst>
          </p:cNvPr>
          <p:cNvSpPr txBox="1"/>
          <p:nvPr/>
        </p:nvSpPr>
        <p:spPr>
          <a:xfrm>
            <a:off x="1006509" y="721081"/>
            <a:ext cx="2243306" cy="461665"/>
          </a:xfrm>
          <a:prstGeom prst="rect">
            <a:avLst/>
          </a:prstGeom>
          <a:noFill/>
        </p:spPr>
        <p:txBody>
          <a:bodyPr wrap="none" rtlCol="0">
            <a:spAutoFit/>
          </a:bodyPr>
          <a:lstStyle/>
          <a:p>
            <a:r>
              <a:rPr lang="en-GB" sz="2400" b="1"/>
              <a:t>ANTICIPATORY</a:t>
            </a:r>
          </a:p>
        </p:txBody>
      </p:sp>
      <p:sp>
        <p:nvSpPr>
          <p:cNvPr id="9" name="TextBox 8">
            <a:extLst>
              <a:ext uri="{FF2B5EF4-FFF2-40B4-BE49-F238E27FC236}">
                <a16:creationId xmlns:a16="http://schemas.microsoft.com/office/drawing/2014/main" id="{3A562504-6FA5-E962-AF1E-0C810DF2BC03}"/>
              </a:ext>
            </a:extLst>
          </p:cNvPr>
          <p:cNvSpPr txBox="1"/>
          <p:nvPr/>
        </p:nvSpPr>
        <p:spPr>
          <a:xfrm>
            <a:off x="3249815" y="767247"/>
            <a:ext cx="5658408" cy="369332"/>
          </a:xfrm>
          <a:prstGeom prst="rect">
            <a:avLst/>
          </a:prstGeom>
          <a:noFill/>
        </p:spPr>
        <p:txBody>
          <a:bodyPr wrap="none" rtlCol="0">
            <a:spAutoFit/>
          </a:bodyPr>
          <a:lstStyle/>
          <a:p>
            <a:r>
              <a:rPr lang="en-GB" sz="1800">
                <a:effectLst/>
                <a:latin typeface="Aptos" panose="020B0004020202020204" pitchFamily="34" charset="0"/>
                <a:ea typeface="DengXian" panose="02010600030101010101" pitchFamily="2" charset="-122"/>
                <a:cs typeface="Arial" panose="020B0604020202020204" pitchFamily="34" charset="0"/>
              </a:rPr>
              <a:t>changes in response to something expected to happen.</a:t>
            </a:r>
            <a:endParaRPr lang="en-GB"/>
          </a:p>
        </p:txBody>
      </p:sp>
      <p:pic>
        <p:nvPicPr>
          <p:cNvPr id="11" name="Picture 10" descr="A robot with a large head&#10;&#10;Description automatically generated with medium confidence">
            <a:extLst>
              <a:ext uri="{FF2B5EF4-FFF2-40B4-BE49-F238E27FC236}">
                <a16:creationId xmlns:a16="http://schemas.microsoft.com/office/drawing/2014/main" id="{4FE86CBA-943D-907B-3AD6-9CBAFB2CE7E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386365" y="1087583"/>
            <a:ext cx="3713525" cy="1856763"/>
          </a:xfrm>
          <a:prstGeom prst="rect">
            <a:avLst/>
          </a:prstGeom>
        </p:spPr>
      </p:pic>
      <p:sp>
        <p:nvSpPr>
          <p:cNvPr id="12" name="TextBox 11">
            <a:extLst>
              <a:ext uri="{FF2B5EF4-FFF2-40B4-BE49-F238E27FC236}">
                <a16:creationId xmlns:a16="http://schemas.microsoft.com/office/drawing/2014/main" id="{B4CFCFB3-4C11-E118-0FA8-9CAB0E1D85FC}"/>
              </a:ext>
            </a:extLst>
          </p:cNvPr>
          <p:cNvSpPr txBox="1"/>
          <p:nvPr/>
        </p:nvSpPr>
        <p:spPr>
          <a:xfrm>
            <a:off x="92109" y="1432258"/>
            <a:ext cx="8136332" cy="1200329"/>
          </a:xfrm>
          <a:prstGeom prst="rect">
            <a:avLst/>
          </a:prstGeom>
          <a:noFill/>
        </p:spPr>
        <p:txBody>
          <a:bodyPr wrap="square" rtlCol="0">
            <a:spAutoFit/>
          </a:bodyPr>
          <a:lstStyle/>
          <a:p>
            <a:r>
              <a:rPr lang="en-GB" b="1" u="sng"/>
              <a:t>Context:</a:t>
            </a:r>
            <a:r>
              <a:rPr lang="en-GB"/>
              <a:t> </a:t>
            </a:r>
            <a:r>
              <a:rPr lang="en-GB" sz="1800">
                <a:effectLst/>
                <a:latin typeface="Aptos" panose="020B0004020202020204" pitchFamily="34" charset="0"/>
                <a:ea typeface="DengXian" panose="02010600030101010101" pitchFamily="2" charset="-122"/>
                <a:cs typeface="Arial" panose="020B0604020202020204" pitchFamily="34" charset="0"/>
              </a:rPr>
              <a:t>The NHS anticipates an increasing patient load due to an aging population and a rise in chronic diseases. To proactively manage this, AI-driven diagnostic tools are being introduced to improve efficiency and accuracy in early disease detection. </a:t>
            </a:r>
            <a:endParaRPr lang="en-GB"/>
          </a:p>
        </p:txBody>
      </p:sp>
      <p:grpSp>
        <p:nvGrpSpPr>
          <p:cNvPr id="27" name="Group 26">
            <a:extLst>
              <a:ext uri="{FF2B5EF4-FFF2-40B4-BE49-F238E27FC236}">
                <a16:creationId xmlns:a16="http://schemas.microsoft.com/office/drawing/2014/main" id="{A1E0F8A6-3603-0381-6CB5-A61212A343C6}"/>
              </a:ext>
            </a:extLst>
          </p:cNvPr>
          <p:cNvGrpSpPr/>
          <p:nvPr/>
        </p:nvGrpSpPr>
        <p:grpSpPr>
          <a:xfrm>
            <a:off x="1339578" y="2804650"/>
            <a:ext cx="4260176" cy="1069881"/>
            <a:chOff x="1339578" y="2804650"/>
            <a:chExt cx="4260176" cy="1069881"/>
          </a:xfrm>
        </p:grpSpPr>
        <p:sp>
          <p:nvSpPr>
            <p:cNvPr id="15" name="Freeform: Shape 14">
              <a:extLst>
                <a:ext uri="{FF2B5EF4-FFF2-40B4-BE49-F238E27FC236}">
                  <a16:creationId xmlns:a16="http://schemas.microsoft.com/office/drawing/2014/main" id="{3853FD4B-F4A8-021B-3AF4-95BC3C3E78A5}"/>
                </a:ext>
              </a:extLst>
            </p:cNvPr>
            <p:cNvSpPr/>
            <p:nvPr/>
          </p:nvSpPr>
          <p:spPr>
            <a:xfrm>
              <a:off x="1516756" y="2939683"/>
              <a:ext cx="4082998" cy="934848"/>
            </a:xfrm>
            <a:custGeom>
              <a:avLst/>
              <a:gdLst>
                <a:gd name="connsiteX0" fmla="*/ 0 w 4082998"/>
                <a:gd name="connsiteY0" fmla="*/ 0 h 934848"/>
                <a:gd name="connsiteX1" fmla="*/ 4082998 w 4082998"/>
                <a:gd name="connsiteY1" fmla="*/ 0 h 934848"/>
                <a:gd name="connsiteX2" fmla="*/ 4082998 w 4082998"/>
                <a:gd name="connsiteY2" fmla="*/ 934848 h 934848"/>
                <a:gd name="connsiteX3" fmla="*/ 0 w 4082998"/>
                <a:gd name="connsiteY3" fmla="*/ 934848 h 934848"/>
                <a:gd name="connsiteX4" fmla="*/ 0 w 4082998"/>
                <a:gd name="connsiteY4" fmla="*/ 0 h 934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2998" h="934848">
                  <a:moveTo>
                    <a:pt x="0" y="0"/>
                  </a:moveTo>
                  <a:lnTo>
                    <a:pt x="4082998" y="0"/>
                  </a:lnTo>
                  <a:lnTo>
                    <a:pt x="4082998" y="934848"/>
                  </a:lnTo>
                  <a:lnTo>
                    <a:pt x="0" y="93484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33204"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Anticipation:</a:t>
              </a:r>
            </a:p>
          </p:txBody>
        </p:sp>
        <p:sp>
          <p:nvSpPr>
            <p:cNvPr id="16" name="Rectangle 15">
              <a:extLst>
                <a:ext uri="{FF2B5EF4-FFF2-40B4-BE49-F238E27FC236}">
                  <a16:creationId xmlns:a16="http://schemas.microsoft.com/office/drawing/2014/main" id="{73F254AE-6B4D-5DD4-5E8E-D963295DCDB1}"/>
                </a:ext>
              </a:extLst>
            </p:cNvPr>
            <p:cNvSpPr/>
            <p:nvPr/>
          </p:nvSpPr>
          <p:spPr>
            <a:xfrm>
              <a:off x="1339578" y="2804650"/>
              <a:ext cx="654393" cy="981590"/>
            </a:xfrm>
            <a:prstGeom prst="rect">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28" name="Group 27">
            <a:extLst>
              <a:ext uri="{FF2B5EF4-FFF2-40B4-BE49-F238E27FC236}">
                <a16:creationId xmlns:a16="http://schemas.microsoft.com/office/drawing/2014/main" id="{07661756-7753-AB48-C85C-FF7ADFC3FC82}"/>
              </a:ext>
            </a:extLst>
          </p:cNvPr>
          <p:cNvGrpSpPr/>
          <p:nvPr/>
        </p:nvGrpSpPr>
        <p:grpSpPr>
          <a:xfrm>
            <a:off x="1339578" y="3981520"/>
            <a:ext cx="4266846" cy="1069881"/>
            <a:chOff x="1339578" y="3981520"/>
            <a:chExt cx="4266846" cy="1069881"/>
          </a:xfrm>
        </p:grpSpPr>
        <p:sp>
          <p:nvSpPr>
            <p:cNvPr id="17" name="Freeform: Shape 16">
              <a:extLst>
                <a:ext uri="{FF2B5EF4-FFF2-40B4-BE49-F238E27FC236}">
                  <a16:creationId xmlns:a16="http://schemas.microsoft.com/office/drawing/2014/main" id="{45F8DA9B-2EC7-CFB5-AEAA-72C17CE34045}"/>
                </a:ext>
              </a:extLst>
            </p:cNvPr>
            <p:cNvSpPr/>
            <p:nvPr/>
          </p:nvSpPr>
          <p:spPr>
            <a:xfrm>
              <a:off x="1505777" y="4116553"/>
              <a:ext cx="4100647" cy="934848"/>
            </a:xfrm>
            <a:custGeom>
              <a:avLst/>
              <a:gdLst>
                <a:gd name="connsiteX0" fmla="*/ 0 w 4100647"/>
                <a:gd name="connsiteY0" fmla="*/ 0 h 934848"/>
                <a:gd name="connsiteX1" fmla="*/ 4100647 w 4100647"/>
                <a:gd name="connsiteY1" fmla="*/ 0 h 934848"/>
                <a:gd name="connsiteX2" fmla="*/ 4100647 w 4100647"/>
                <a:gd name="connsiteY2" fmla="*/ 934848 h 934848"/>
                <a:gd name="connsiteX3" fmla="*/ 0 w 4100647"/>
                <a:gd name="connsiteY3" fmla="*/ 934848 h 934848"/>
                <a:gd name="connsiteX4" fmla="*/ 0 w 4100647"/>
                <a:gd name="connsiteY4" fmla="*/ 0 h 934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00647" h="934848">
                  <a:moveTo>
                    <a:pt x="0" y="0"/>
                  </a:moveTo>
                  <a:lnTo>
                    <a:pt x="4100647" y="0"/>
                  </a:lnTo>
                  <a:lnTo>
                    <a:pt x="4100647" y="934848"/>
                  </a:lnTo>
                  <a:lnTo>
                    <a:pt x="0" y="93484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33204"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Change implemented:</a:t>
              </a:r>
            </a:p>
          </p:txBody>
        </p:sp>
        <p:sp>
          <p:nvSpPr>
            <p:cNvPr id="18" name="Rectangle 17">
              <a:extLst>
                <a:ext uri="{FF2B5EF4-FFF2-40B4-BE49-F238E27FC236}">
                  <a16:creationId xmlns:a16="http://schemas.microsoft.com/office/drawing/2014/main" id="{08B3B4E7-FDAA-B17D-88D2-792B773BBAB1}"/>
                </a:ext>
              </a:extLst>
            </p:cNvPr>
            <p:cNvSpPr/>
            <p:nvPr/>
          </p:nvSpPr>
          <p:spPr>
            <a:xfrm>
              <a:off x="1339578" y="3981520"/>
              <a:ext cx="654393" cy="981590"/>
            </a:xfrm>
            <a:prstGeom prst="rect">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29" name="Group 28">
            <a:extLst>
              <a:ext uri="{FF2B5EF4-FFF2-40B4-BE49-F238E27FC236}">
                <a16:creationId xmlns:a16="http://schemas.microsoft.com/office/drawing/2014/main" id="{A40F1C45-E206-584F-499D-283A57B92129}"/>
              </a:ext>
            </a:extLst>
          </p:cNvPr>
          <p:cNvGrpSpPr/>
          <p:nvPr/>
        </p:nvGrpSpPr>
        <p:grpSpPr>
          <a:xfrm>
            <a:off x="1339578" y="5158390"/>
            <a:ext cx="4260176" cy="1069881"/>
            <a:chOff x="1339578" y="5158390"/>
            <a:chExt cx="4260176" cy="1069881"/>
          </a:xfrm>
        </p:grpSpPr>
        <p:sp>
          <p:nvSpPr>
            <p:cNvPr id="19" name="Freeform: Shape 18">
              <a:extLst>
                <a:ext uri="{FF2B5EF4-FFF2-40B4-BE49-F238E27FC236}">
                  <a16:creationId xmlns:a16="http://schemas.microsoft.com/office/drawing/2014/main" id="{C75306DB-2423-BFF4-3E17-2F21ADAF9031}"/>
                </a:ext>
              </a:extLst>
            </p:cNvPr>
            <p:cNvSpPr/>
            <p:nvPr/>
          </p:nvSpPr>
          <p:spPr>
            <a:xfrm>
              <a:off x="1550560" y="5293423"/>
              <a:ext cx="4049194" cy="934848"/>
            </a:xfrm>
            <a:custGeom>
              <a:avLst/>
              <a:gdLst>
                <a:gd name="connsiteX0" fmla="*/ 0 w 3946585"/>
                <a:gd name="connsiteY0" fmla="*/ 0 h 934848"/>
                <a:gd name="connsiteX1" fmla="*/ 3946585 w 3946585"/>
                <a:gd name="connsiteY1" fmla="*/ 0 h 934848"/>
                <a:gd name="connsiteX2" fmla="*/ 3946585 w 3946585"/>
                <a:gd name="connsiteY2" fmla="*/ 934848 h 934848"/>
                <a:gd name="connsiteX3" fmla="*/ 0 w 3946585"/>
                <a:gd name="connsiteY3" fmla="*/ 934848 h 934848"/>
                <a:gd name="connsiteX4" fmla="*/ 0 w 3946585"/>
                <a:gd name="connsiteY4" fmla="*/ 0 h 934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46585" h="934848">
                  <a:moveTo>
                    <a:pt x="0" y="0"/>
                  </a:moveTo>
                  <a:lnTo>
                    <a:pt x="3946585" y="0"/>
                  </a:lnTo>
                  <a:lnTo>
                    <a:pt x="3946585" y="934848"/>
                  </a:lnTo>
                  <a:lnTo>
                    <a:pt x="0" y="93484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33204"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Impact:</a:t>
              </a:r>
            </a:p>
          </p:txBody>
        </p:sp>
        <p:sp>
          <p:nvSpPr>
            <p:cNvPr id="20" name="Rectangle 19">
              <a:extLst>
                <a:ext uri="{FF2B5EF4-FFF2-40B4-BE49-F238E27FC236}">
                  <a16:creationId xmlns:a16="http://schemas.microsoft.com/office/drawing/2014/main" id="{A4615EC4-47F7-6DC7-033A-13520B8E3C0B}"/>
                </a:ext>
              </a:extLst>
            </p:cNvPr>
            <p:cNvSpPr/>
            <p:nvPr/>
          </p:nvSpPr>
          <p:spPr>
            <a:xfrm>
              <a:off x="1339578" y="5158390"/>
              <a:ext cx="654393" cy="981590"/>
            </a:xfrm>
            <a:prstGeom prst="rect">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
        <p:nvSpPr>
          <p:cNvPr id="21" name="TextBox 20">
            <a:extLst>
              <a:ext uri="{FF2B5EF4-FFF2-40B4-BE49-F238E27FC236}">
                <a16:creationId xmlns:a16="http://schemas.microsoft.com/office/drawing/2014/main" id="{615B9E0D-7F16-B3D3-81EE-4DE280650A7A}"/>
              </a:ext>
            </a:extLst>
          </p:cNvPr>
          <p:cNvSpPr txBox="1"/>
          <p:nvPr/>
        </p:nvSpPr>
        <p:spPr>
          <a:xfrm>
            <a:off x="5599754" y="2951101"/>
            <a:ext cx="5658408" cy="923330"/>
          </a:xfrm>
          <a:prstGeom prst="rect">
            <a:avLst/>
          </a:prstGeom>
          <a:noFill/>
        </p:spPr>
        <p:txBody>
          <a:bodyPr wrap="square" rtlCol="0">
            <a:spAutoFit/>
          </a:bodyPr>
          <a:lstStyle/>
          <a:p>
            <a:r>
              <a:rPr lang="en-GB" sz="1800" kern="100">
                <a:effectLst/>
                <a:latin typeface="Aptos" panose="020B0004020202020204" pitchFamily="34" charset="0"/>
                <a:ea typeface="DengXian" panose="02010600030101010101" pitchFamily="2" charset="-122"/>
                <a:cs typeface="Arial" panose="020B0604020202020204" pitchFamily="34" charset="0"/>
              </a:rPr>
              <a:t>With a growing demand for imaging services and a shortage of radiologists, the NHS recognised the need for a scalable solution.</a:t>
            </a:r>
            <a:endParaRPr lang="en-GB"/>
          </a:p>
        </p:txBody>
      </p:sp>
      <p:sp>
        <p:nvSpPr>
          <p:cNvPr id="24" name="TextBox 23">
            <a:extLst>
              <a:ext uri="{FF2B5EF4-FFF2-40B4-BE49-F238E27FC236}">
                <a16:creationId xmlns:a16="http://schemas.microsoft.com/office/drawing/2014/main" id="{B92E64D4-33C1-A2E2-A4B6-5F789D47E1E2}"/>
              </a:ext>
            </a:extLst>
          </p:cNvPr>
          <p:cNvSpPr txBox="1"/>
          <p:nvPr/>
        </p:nvSpPr>
        <p:spPr>
          <a:xfrm>
            <a:off x="5599754" y="4130064"/>
            <a:ext cx="6149082" cy="923330"/>
          </a:xfrm>
          <a:prstGeom prst="rect">
            <a:avLst/>
          </a:prstGeom>
          <a:noFill/>
        </p:spPr>
        <p:txBody>
          <a:bodyPr wrap="square">
            <a:spAutoFit/>
          </a:bodyPr>
          <a:lstStyle/>
          <a:p>
            <a:r>
              <a:rPr lang="en-GB" sz="1800">
                <a:effectLst/>
                <a:latin typeface="Aptos" panose="020B0004020202020204" pitchFamily="34" charset="0"/>
                <a:ea typeface="DengXian" panose="02010600030101010101" pitchFamily="2" charset="-122"/>
                <a:cs typeface="Arial" panose="020B0604020202020204" pitchFamily="34" charset="0"/>
              </a:rPr>
              <a:t>AI-assisted imaging analysis was integrated into radiology departments to support clinicians in detecting conditions like cancer, strokes, and fractures more quickly.</a:t>
            </a:r>
            <a:endParaRPr lang="en-GB"/>
          </a:p>
        </p:txBody>
      </p:sp>
      <p:sp>
        <p:nvSpPr>
          <p:cNvPr id="26" name="TextBox 25">
            <a:extLst>
              <a:ext uri="{FF2B5EF4-FFF2-40B4-BE49-F238E27FC236}">
                <a16:creationId xmlns:a16="http://schemas.microsoft.com/office/drawing/2014/main" id="{FA8919FD-24C1-D1C3-B587-BE3F5AD6D5E0}"/>
              </a:ext>
            </a:extLst>
          </p:cNvPr>
          <p:cNvSpPr txBox="1"/>
          <p:nvPr/>
        </p:nvSpPr>
        <p:spPr>
          <a:xfrm>
            <a:off x="5197946" y="5291430"/>
            <a:ext cx="6155853" cy="923330"/>
          </a:xfrm>
          <a:prstGeom prst="rect">
            <a:avLst/>
          </a:prstGeom>
          <a:noFill/>
        </p:spPr>
        <p:txBody>
          <a:bodyPr wrap="square">
            <a:spAutoFit/>
          </a:bodyPr>
          <a:lstStyle/>
          <a:p>
            <a:pPr lvl="1" algn="just" rtl="0">
              <a:spcAft>
                <a:spcPts val="800"/>
              </a:spcAft>
            </a:pPr>
            <a:r>
              <a:rPr lang="en-GB" sz="1800" kern="100">
                <a:effectLst/>
                <a:latin typeface="Aptos" panose="020B0004020202020204" pitchFamily="34" charset="0"/>
                <a:ea typeface="DengXian" panose="02010600030101010101" pitchFamily="2" charset="-122"/>
                <a:cs typeface="Arial" panose="020B0604020202020204" pitchFamily="34" charset="0"/>
              </a:rPr>
              <a:t>This change enhances diagnostic accuracy, reduces reporting times, and allows radiologists to focus on complex cases.</a:t>
            </a:r>
          </a:p>
        </p:txBody>
      </p:sp>
    </p:spTree>
    <p:extLst>
      <p:ext uri="{BB962C8B-B14F-4D97-AF65-F5344CB8AC3E}">
        <p14:creationId xmlns:p14="http://schemas.microsoft.com/office/powerpoint/2010/main" val="1088175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1" grpId="0"/>
      <p:bldP spid="24" grpId="0"/>
      <p:bldP spid="2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52B5D4E-E4E7-FC74-32F4-765FBBE573F9}"/>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7BA4073E-D803-A7AE-65E8-4D5763B6EBD0}"/>
              </a:ext>
            </a:extLst>
          </p:cNvPr>
          <p:cNvSpPr>
            <a:spLocks noGrp="1"/>
          </p:cNvSpPr>
          <p:nvPr>
            <p:ph type="sldNum" sz="quarter" idx="12"/>
          </p:nvPr>
        </p:nvSpPr>
        <p:spPr/>
        <p:txBody>
          <a:bodyPr/>
          <a:lstStyle/>
          <a:p>
            <a:fld id="{7F541938-13A7-48A2-A6E7-AF67D0D18476}" type="slidenum">
              <a:rPr lang="en-GB" smtClean="0"/>
              <a:t>6</a:t>
            </a:fld>
            <a:endParaRPr lang="en-GB"/>
          </a:p>
        </p:txBody>
      </p:sp>
      <p:sp>
        <p:nvSpPr>
          <p:cNvPr id="4" name="TextBox 3">
            <a:extLst>
              <a:ext uri="{FF2B5EF4-FFF2-40B4-BE49-F238E27FC236}">
                <a16:creationId xmlns:a16="http://schemas.microsoft.com/office/drawing/2014/main" id="{A7118593-68C3-FC41-C901-71A5C386B18A}"/>
              </a:ext>
            </a:extLst>
          </p:cNvPr>
          <p:cNvSpPr txBox="1"/>
          <p:nvPr/>
        </p:nvSpPr>
        <p:spPr>
          <a:xfrm>
            <a:off x="0" y="0"/>
            <a:ext cx="4390176" cy="461665"/>
          </a:xfrm>
          <a:prstGeom prst="rect">
            <a:avLst/>
          </a:prstGeom>
          <a:noFill/>
        </p:spPr>
        <p:txBody>
          <a:bodyPr wrap="none" rtlCol="0">
            <a:spAutoFit/>
          </a:bodyPr>
          <a:lstStyle/>
          <a:p>
            <a:r>
              <a:rPr lang="en-GB" sz="2400" b="1"/>
              <a:t>Types of change management </a:t>
            </a:r>
          </a:p>
        </p:txBody>
      </p:sp>
      <p:sp>
        <p:nvSpPr>
          <p:cNvPr id="5" name="TextBox 4">
            <a:extLst>
              <a:ext uri="{FF2B5EF4-FFF2-40B4-BE49-F238E27FC236}">
                <a16:creationId xmlns:a16="http://schemas.microsoft.com/office/drawing/2014/main" id="{111D8EE7-0E1D-52BB-6286-6AC67B3F0C34}"/>
              </a:ext>
            </a:extLst>
          </p:cNvPr>
          <p:cNvSpPr txBox="1"/>
          <p:nvPr/>
        </p:nvSpPr>
        <p:spPr>
          <a:xfrm>
            <a:off x="1006509" y="721081"/>
            <a:ext cx="1564787" cy="461665"/>
          </a:xfrm>
          <a:prstGeom prst="rect">
            <a:avLst/>
          </a:prstGeom>
          <a:noFill/>
        </p:spPr>
        <p:txBody>
          <a:bodyPr wrap="none" rtlCol="0">
            <a:spAutoFit/>
          </a:bodyPr>
          <a:lstStyle/>
          <a:p>
            <a:r>
              <a:rPr lang="en-GB" sz="2400" b="1"/>
              <a:t>REACTIVE</a:t>
            </a:r>
          </a:p>
        </p:txBody>
      </p:sp>
      <p:sp>
        <p:nvSpPr>
          <p:cNvPr id="6" name="TextBox 5">
            <a:extLst>
              <a:ext uri="{FF2B5EF4-FFF2-40B4-BE49-F238E27FC236}">
                <a16:creationId xmlns:a16="http://schemas.microsoft.com/office/drawing/2014/main" id="{C17B948A-B5E7-4A8E-491A-C6656D9B1FE4}"/>
              </a:ext>
            </a:extLst>
          </p:cNvPr>
          <p:cNvSpPr txBox="1"/>
          <p:nvPr/>
        </p:nvSpPr>
        <p:spPr>
          <a:xfrm>
            <a:off x="2505950" y="767247"/>
            <a:ext cx="6317820" cy="369332"/>
          </a:xfrm>
          <a:prstGeom prst="rect">
            <a:avLst/>
          </a:prstGeom>
          <a:noFill/>
        </p:spPr>
        <p:txBody>
          <a:bodyPr wrap="none" rtlCol="0">
            <a:spAutoFit/>
          </a:bodyPr>
          <a:lstStyle/>
          <a:p>
            <a:r>
              <a:rPr lang="en-GB" sz="1800">
                <a:effectLst/>
                <a:latin typeface="Aptos" panose="020B0004020202020204" pitchFamily="34" charset="0"/>
                <a:ea typeface="DengXian" panose="02010600030101010101" pitchFamily="2" charset="-122"/>
                <a:cs typeface="Arial" panose="020B0604020202020204" pitchFamily="34" charset="0"/>
              </a:rPr>
              <a:t>changes in response to an event that impacts the organisation</a:t>
            </a:r>
            <a:endParaRPr lang="en-GB"/>
          </a:p>
        </p:txBody>
      </p:sp>
      <p:pic>
        <p:nvPicPr>
          <p:cNvPr id="8" name="Graphic 7" descr="Badge outline">
            <a:extLst>
              <a:ext uri="{FF2B5EF4-FFF2-40B4-BE49-F238E27FC236}">
                <a16:creationId xmlns:a16="http://schemas.microsoft.com/office/drawing/2014/main" id="{58C606C3-3277-06BA-209C-97D795EB35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109" y="494713"/>
            <a:ext cx="914400" cy="914400"/>
          </a:xfrm>
          <a:prstGeom prst="rect">
            <a:avLst/>
          </a:prstGeom>
        </p:spPr>
      </p:pic>
      <p:pic>
        <p:nvPicPr>
          <p:cNvPr id="9" name="Picture 8" descr="A black and yellow logo&#10;&#10;Description automatically generated">
            <a:extLst>
              <a:ext uri="{FF2B5EF4-FFF2-40B4-BE49-F238E27FC236}">
                <a16:creationId xmlns:a16="http://schemas.microsoft.com/office/drawing/2014/main" id="{B98FF148-AF2F-C254-628D-FFC19CF81E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pic>
        <p:nvPicPr>
          <p:cNvPr id="11" name="Picture 10" descr="A room with beds and a large window&#10;&#10;Description automatically generated with medium confidence">
            <a:extLst>
              <a:ext uri="{FF2B5EF4-FFF2-40B4-BE49-F238E27FC236}">
                <a16:creationId xmlns:a16="http://schemas.microsoft.com/office/drawing/2014/main" id="{1C13010E-80BF-55D8-F4F7-67C8DD92512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879357" y="549080"/>
            <a:ext cx="3248347" cy="2165565"/>
          </a:xfrm>
          <a:prstGeom prst="rect">
            <a:avLst/>
          </a:prstGeom>
        </p:spPr>
      </p:pic>
      <p:sp>
        <p:nvSpPr>
          <p:cNvPr id="12" name="TextBox 11">
            <a:extLst>
              <a:ext uri="{FF2B5EF4-FFF2-40B4-BE49-F238E27FC236}">
                <a16:creationId xmlns:a16="http://schemas.microsoft.com/office/drawing/2014/main" id="{7B64A843-7B82-E26C-2C9B-8B03EA289BCB}"/>
              </a:ext>
            </a:extLst>
          </p:cNvPr>
          <p:cNvSpPr txBox="1"/>
          <p:nvPr/>
        </p:nvSpPr>
        <p:spPr>
          <a:xfrm>
            <a:off x="267129" y="1366160"/>
            <a:ext cx="8794678" cy="923330"/>
          </a:xfrm>
          <a:prstGeom prst="rect">
            <a:avLst/>
          </a:prstGeom>
          <a:noFill/>
        </p:spPr>
        <p:txBody>
          <a:bodyPr wrap="square" rtlCol="0">
            <a:spAutoFit/>
          </a:bodyPr>
          <a:lstStyle/>
          <a:p>
            <a:r>
              <a:rPr lang="en-GB" b="1" u="sng"/>
              <a:t>CONTEXT</a:t>
            </a:r>
            <a:r>
              <a:rPr lang="en-GB"/>
              <a:t>: </a:t>
            </a:r>
            <a:r>
              <a:rPr lang="en-GB" sz="1800" kern="100">
                <a:effectLst/>
                <a:latin typeface="Aptos" panose="020B0004020202020204" pitchFamily="34" charset="0"/>
                <a:ea typeface="DengXian" panose="02010600030101010101" pitchFamily="2" charset="-122"/>
                <a:cs typeface="Arial" panose="020B0604020202020204" pitchFamily="34" charset="0"/>
              </a:rPr>
              <a:t>During the first wave of COVID-19, NHS hospitals faced an overwhelming surge in critically ill patients requiring ventilation and intensive care. This unprecedented demand forced the NHS to react quickly to prevent system collapse.</a:t>
            </a:r>
            <a:endParaRPr lang="en-GB"/>
          </a:p>
        </p:txBody>
      </p:sp>
      <p:grpSp>
        <p:nvGrpSpPr>
          <p:cNvPr id="14" name="Group 13">
            <a:extLst>
              <a:ext uri="{FF2B5EF4-FFF2-40B4-BE49-F238E27FC236}">
                <a16:creationId xmlns:a16="http://schemas.microsoft.com/office/drawing/2014/main" id="{FF200B8F-CD17-E25B-373C-935E525F08C4}"/>
              </a:ext>
            </a:extLst>
          </p:cNvPr>
          <p:cNvGrpSpPr/>
          <p:nvPr/>
        </p:nvGrpSpPr>
        <p:grpSpPr>
          <a:xfrm>
            <a:off x="136809" y="2441409"/>
            <a:ext cx="4260176" cy="1069881"/>
            <a:chOff x="1339578" y="2804650"/>
            <a:chExt cx="4260176" cy="1069881"/>
          </a:xfrm>
        </p:grpSpPr>
        <p:sp>
          <p:nvSpPr>
            <p:cNvPr id="15" name="Freeform: Shape 14">
              <a:extLst>
                <a:ext uri="{FF2B5EF4-FFF2-40B4-BE49-F238E27FC236}">
                  <a16:creationId xmlns:a16="http://schemas.microsoft.com/office/drawing/2014/main" id="{BA41D574-6581-33E4-20BB-784618D2751C}"/>
                </a:ext>
              </a:extLst>
            </p:cNvPr>
            <p:cNvSpPr/>
            <p:nvPr/>
          </p:nvSpPr>
          <p:spPr>
            <a:xfrm>
              <a:off x="1516756" y="2939683"/>
              <a:ext cx="4082998" cy="934848"/>
            </a:xfrm>
            <a:custGeom>
              <a:avLst/>
              <a:gdLst>
                <a:gd name="connsiteX0" fmla="*/ 0 w 4082998"/>
                <a:gd name="connsiteY0" fmla="*/ 0 h 934848"/>
                <a:gd name="connsiteX1" fmla="*/ 4082998 w 4082998"/>
                <a:gd name="connsiteY1" fmla="*/ 0 h 934848"/>
                <a:gd name="connsiteX2" fmla="*/ 4082998 w 4082998"/>
                <a:gd name="connsiteY2" fmla="*/ 934848 h 934848"/>
                <a:gd name="connsiteX3" fmla="*/ 0 w 4082998"/>
                <a:gd name="connsiteY3" fmla="*/ 934848 h 934848"/>
                <a:gd name="connsiteX4" fmla="*/ 0 w 4082998"/>
                <a:gd name="connsiteY4" fmla="*/ 0 h 934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2998" h="934848">
                  <a:moveTo>
                    <a:pt x="0" y="0"/>
                  </a:moveTo>
                  <a:lnTo>
                    <a:pt x="4082998" y="0"/>
                  </a:lnTo>
                  <a:lnTo>
                    <a:pt x="4082998" y="934848"/>
                  </a:lnTo>
                  <a:lnTo>
                    <a:pt x="0" y="934848"/>
                  </a:lnTo>
                  <a:lnTo>
                    <a:pt x="0" y="0"/>
                  </a:lnTo>
                  <a:close/>
                </a:path>
              </a:pathLst>
            </a:custGeom>
            <a:ln>
              <a:solidFill>
                <a:schemeClr val="accent2">
                  <a:lumMod val="50000"/>
                </a:schemeClr>
              </a:solidFill>
            </a:ln>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33204"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a:t>Trigger</a:t>
              </a:r>
              <a:r>
                <a:rPr lang="en-GB" sz="2000" b="1" kern="1200"/>
                <a:t>:</a:t>
              </a:r>
            </a:p>
          </p:txBody>
        </p:sp>
        <p:sp>
          <p:nvSpPr>
            <p:cNvPr id="16" name="Rectangle 15">
              <a:extLst>
                <a:ext uri="{FF2B5EF4-FFF2-40B4-BE49-F238E27FC236}">
                  <a16:creationId xmlns:a16="http://schemas.microsoft.com/office/drawing/2014/main" id="{FB4D1973-9B60-72F8-6B06-B6AE2CC691BE}"/>
                </a:ext>
              </a:extLst>
            </p:cNvPr>
            <p:cNvSpPr/>
            <p:nvPr/>
          </p:nvSpPr>
          <p:spPr>
            <a:xfrm>
              <a:off x="1339578" y="2804650"/>
              <a:ext cx="654393" cy="981590"/>
            </a:xfrm>
            <a:prstGeom prst="rect">
              <a:avLst/>
            </a:pr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7" name="Group 16">
            <a:extLst>
              <a:ext uri="{FF2B5EF4-FFF2-40B4-BE49-F238E27FC236}">
                <a16:creationId xmlns:a16="http://schemas.microsoft.com/office/drawing/2014/main" id="{CE97655F-04EB-1F14-AC1A-89415DAE9553}"/>
              </a:ext>
            </a:extLst>
          </p:cNvPr>
          <p:cNvGrpSpPr/>
          <p:nvPr/>
        </p:nvGrpSpPr>
        <p:grpSpPr>
          <a:xfrm>
            <a:off x="136809" y="3669649"/>
            <a:ext cx="4266846" cy="1069881"/>
            <a:chOff x="1339578" y="3981520"/>
            <a:chExt cx="4266846" cy="1069881"/>
          </a:xfrm>
        </p:grpSpPr>
        <p:sp>
          <p:nvSpPr>
            <p:cNvPr id="18" name="Freeform: Shape 17">
              <a:extLst>
                <a:ext uri="{FF2B5EF4-FFF2-40B4-BE49-F238E27FC236}">
                  <a16:creationId xmlns:a16="http://schemas.microsoft.com/office/drawing/2014/main" id="{C66DFDE6-F361-D260-779E-92D48801077C}"/>
                </a:ext>
              </a:extLst>
            </p:cNvPr>
            <p:cNvSpPr/>
            <p:nvPr/>
          </p:nvSpPr>
          <p:spPr>
            <a:xfrm>
              <a:off x="1505777" y="4116553"/>
              <a:ext cx="4100647" cy="934848"/>
            </a:xfrm>
            <a:custGeom>
              <a:avLst/>
              <a:gdLst>
                <a:gd name="connsiteX0" fmla="*/ 0 w 4100647"/>
                <a:gd name="connsiteY0" fmla="*/ 0 h 934848"/>
                <a:gd name="connsiteX1" fmla="*/ 4100647 w 4100647"/>
                <a:gd name="connsiteY1" fmla="*/ 0 h 934848"/>
                <a:gd name="connsiteX2" fmla="*/ 4100647 w 4100647"/>
                <a:gd name="connsiteY2" fmla="*/ 934848 h 934848"/>
                <a:gd name="connsiteX3" fmla="*/ 0 w 4100647"/>
                <a:gd name="connsiteY3" fmla="*/ 934848 h 934848"/>
                <a:gd name="connsiteX4" fmla="*/ 0 w 4100647"/>
                <a:gd name="connsiteY4" fmla="*/ 0 h 934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00647" h="934848">
                  <a:moveTo>
                    <a:pt x="0" y="0"/>
                  </a:moveTo>
                  <a:lnTo>
                    <a:pt x="4100647" y="0"/>
                  </a:lnTo>
                  <a:lnTo>
                    <a:pt x="4100647" y="934848"/>
                  </a:lnTo>
                  <a:lnTo>
                    <a:pt x="0" y="934848"/>
                  </a:lnTo>
                  <a:lnTo>
                    <a:pt x="0" y="0"/>
                  </a:lnTo>
                  <a:close/>
                </a:path>
              </a:pathLst>
            </a:custGeom>
            <a:ln>
              <a:solidFill>
                <a:schemeClr val="accent2">
                  <a:lumMod val="50000"/>
                </a:schemeClr>
              </a:solidFill>
            </a:ln>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33204"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Change implemented:</a:t>
              </a:r>
            </a:p>
          </p:txBody>
        </p:sp>
        <p:sp>
          <p:nvSpPr>
            <p:cNvPr id="19" name="Rectangle 18">
              <a:extLst>
                <a:ext uri="{FF2B5EF4-FFF2-40B4-BE49-F238E27FC236}">
                  <a16:creationId xmlns:a16="http://schemas.microsoft.com/office/drawing/2014/main" id="{305E536C-2272-6604-9808-D74DD55DB137}"/>
                </a:ext>
              </a:extLst>
            </p:cNvPr>
            <p:cNvSpPr/>
            <p:nvPr/>
          </p:nvSpPr>
          <p:spPr>
            <a:xfrm>
              <a:off x="1339578" y="3981520"/>
              <a:ext cx="654393" cy="981590"/>
            </a:xfrm>
            <a:prstGeom prst="rect">
              <a:avLst/>
            </a:pr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20" name="Group 19">
            <a:extLst>
              <a:ext uri="{FF2B5EF4-FFF2-40B4-BE49-F238E27FC236}">
                <a16:creationId xmlns:a16="http://schemas.microsoft.com/office/drawing/2014/main" id="{FDC11C6F-3088-A4AA-57CF-F96DC0594F49}"/>
              </a:ext>
            </a:extLst>
          </p:cNvPr>
          <p:cNvGrpSpPr/>
          <p:nvPr/>
        </p:nvGrpSpPr>
        <p:grpSpPr>
          <a:xfrm>
            <a:off x="136809" y="5000629"/>
            <a:ext cx="4260176" cy="1069881"/>
            <a:chOff x="1339578" y="5158390"/>
            <a:chExt cx="4260176" cy="1069881"/>
          </a:xfrm>
        </p:grpSpPr>
        <p:sp>
          <p:nvSpPr>
            <p:cNvPr id="21" name="Freeform: Shape 20">
              <a:extLst>
                <a:ext uri="{FF2B5EF4-FFF2-40B4-BE49-F238E27FC236}">
                  <a16:creationId xmlns:a16="http://schemas.microsoft.com/office/drawing/2014/main" id="{F65EF174-9D11-E2EA-A850-A8177355A65E}"/>
                </a:ext>
              </a:extLst>
            </p:cNvPr>
            <p:cNvSpPr/>
            <p:nvPr/>
          </p:nvSpPr>
          <p:spPr>
            <a:xfrm>
              <a:off x="1550560" y="5293423"/>
              <a:ext cx="4049194" cy="934848"/>
            </a:xfrm>
            <a:custGeom>
              <a:avLst/>
              <a:gdLst>
                <a:gd name="connsiteX0" fmla="*/ 0 w 3946585"/>
                <a:gd name="connsiteY0" fmla="*/ 0 h 934848"/>
                <a:gd name="connsiteX1" fmla="*/ 3946585 w 3946585"/>
                <a:gd name="connsiteY1" fmla="*/ 0 h 934848"/>
                <a:gd name="connsiteX2" fmla="*/ 3946585 w 3946585"/>
                <a:gd name="connsiteY2" fmla="*/ 934848 h 934848"/>
                <a:gd name="connsiteX3" fmla="*/ 0 w 3946585"/>
                <a:gd name="connsiteY3" fmla="*/ 934848 h 934848"/>
                <a:gd name="connsiteX4" fmla="*/ 0 w 3946585"/>
                <a:gd name="connsiteY4" fmla="*/ 0 h 9348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46585" h="934848">
                  <a:moveTo>
                    <a:pt x="0" y="0"/>
                  </a:moveTo>
                  <a:lnTo>
                    <a:pt x="3946585" y="0"/>
                  </a:lnTo>
                  <a:lnTo>
                    <a:pt x="3946585" y="934848"/>
                  </a:lnTo>
                  <a:lnTo>
                    <a:pt x="0" y="934848"/>
                  </a:lnTo>
                  <a:lnTo>
                    <a:pt x="0" y="0"/>
                  </a:lnTo>
                  <a:close/>
                </a:path>
              </a:pathLst>
            </a:custGeom>
            <a:ln>
              <a:solidFill>
                <a:schemeClr val="accent2">
                  <a:lumMod val="50000"/>
                </a:schemeClr>
              </a:solidFill>
            </a:ln>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633204"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Impact:</a:t>
              </a:r>
            </a:p>
          </p:txBody>
        </p:sp>
        <p:sp>
          <p:nvSpPr>
            <p:cNvPr id="22" name="Rectangle 21">
              <a:extLst>
                <a:ext uri="{FF2B5EF4-FFF2-40B4-BE49-F238E27FC236}">
                  <a16:creationId xmlns:a16="http://schemas.microsoft.com/office/drawing/2014/main" id="{02033F24-C714-9B4A-3279-279304D4FC2B}"/>
                </a:ext>
              </a:extLst>
            </p:cNvPr>
            <p:cNvSpPr/>
            <p:nvPr/>
          </p:nvSpPr>
          <p:spPr>
            <a:xfrm>
              <a:off x="1339578" y="5158390"/>
              <a:ext cx="654393" cy="981590"/>
            </a:xfrm>
            <a:prstGeom prst="rect">
              <a:avLst/>
            </a:pr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
        <p:nvSpPr>
          <p:cNvPr id="23" name="TextBox 22">
            <a:extLst>
              <a:ext uri="{FF2B5EF4-FFF2-40B4-BE49-F238E27FC236}">
                <a16:creationId xmlns:a16="http://schemas.microsoft.com/office/drawing/2014/main" id="{DCFA79D6-447A-A8AF-BBA4-35A886240C4C}"/>
              </a:ext>
            </a:extLst>
          </p:cNvPr>
          <p:cNvSpPr txBox="1"/>
          <p:nvPr/>
        </p:nvSpPr>
        <p:spPr>
          <a:xfrm>
            <a:off x="4390176" y="2872310"/>
            <a:ext cx="7590487" cy="338554"/>
          </a:xfrm>
          <a:prstGeom prst="rect">
            <a:avLst/>
          </a:prstGeom>
          <a:noFill/>
        </p:spPr>
        <p:txBody>
          <a:bodyPr wrap="square" rtlCol="0">
            <a:spAutoFit/>
          </a:bodyPr>
          <a:lstStyle/>
          <a:p>
            <a:r>
              <a:rPr lang="en-GB" sz="1600"/>
              <a:t>A sudden increase in COVID-19 hospitalizations, leading to ICU bed shortages.</a:t>
            </a:r>
          </a:p>
        </p:txBody>
      </p:sp>
      <p:sp>
        <p:nvSpPr>
          <p:cNvPr id="24" name="TextBox 23">
            <a:extLst>
              <a:ext uri="{FF2B5EF4-FFF2-40B4-BE49-F238E27FC236}">
                <a16:creationId xmlns:a16="http://schemas.microsoft.com/office/drawing/2014/main" id="{94CC15A8-2756-353D-A134-465E146383AF}"/>
              </a:ext>
            </a:extLst>
          </p:cNvPr>
          <p:cNvSpPr txBox="1"/>
          <p:nvPr/>
        </p:nvSpPr>
        <p:spPr>
          <a:xfrm>
            <a:off x="3914634" y="3522493"/>
            <a:ext cx="8388730" cy="1569660"/>
          </a:xfrm>
          <a:prstGeom prst="rect">
            <a:avLst/>
          </a:prstGeom>
          <a:noFill/>
        </p:spPr>
        <p:txBody>
          <a:bodyPr wrap="square">
            <a:spAutoFit/>
          </a:bodyPr>
          <a:lstStyle/>
          <a:p>
            <a:pPr marL="742950" lvl="1" indent="-285750">
              <a:buFont typeface="Arial" panose="020B0604020202020204" pitchFamily="34" charset="0"/>
              <a:buChar char="•"/>
            </a:pPr>
            <a:r>
              <a:rPr lang="en-GB" sz="1600"/>
              <a:t>Redeployment of staff from other departments (e.g., </a:t>
            </a:r>
            <a:r>
              <a:rPr lang="en-GB" sz="1600" err="1"/>
              <a:t>anesthetists</a:t>
            </a:r>
            <a:r>
              <a:rPr lang="en-GB" sz="1600"/>
              <a:t> and surgical nurses reassigned to ICUs).</a:t>
            </a:r>
          </a:p>
          <a:p>
            <a:pPr marL="742950" lvl="1" indent="-285750">
              <a:buFont typeface="Arial" panose="020B0604020202020204" pitchFamily="34" charset="0"/>
              <a:buChar char="•"/>
            </a:pPr>
            <a:r>
              <a:rPr lang="en-GB" sz="1600"/>
              <a:t>Conversion of operating theatres and recovery rooms into makeshift ICU wards.</a:t>
            </a:r>
          </a:p>
          <a:p>
            <a:pPr marL="742950" lvl="1" indent="-285750">
              <a:buFont typeface="Arial" panose="020B0604020202020204" pitchFamily="34" charset="0"/>
              <a:buChar char="•"/>
            </a:pPr>
            <a:r>
              <a:rPr lang="en-GB" sz="1600"/>
              <a:t>Rapid construction of temporary Nightingale Hospitals across the UK to accommodate overflow patients.</a:t>
            </a:r>
          </a:p>
          <a:p>
            <a:pPr marL="742950" lvl="1" indent="-285750">
              <a:buFont typeface="Arial" panose="020B0604020202020204" pitchFamily="34" charset="0"/>
              <a:buChar char="•"/>
            </a:pPr>
            <a:r>
              <a:rPr lang="en-GB" sz="1600"/>
              <a:t>Emergency procurement of ventilators and oxygen supplies.</a:t>
            </a:r>
          </a:p>
        </p:txBody>
      </p:sp>
      <p:sp>
        <p:nvSpPr>
          <p:cNvPr id="25" name="TextBox 24">
            <a:extLst>
              <a:ext uri="{FF2B5EF4-FFF2-40B4-BE49-F238E27FC236}">
                <a16:creationId xmlns:a16="http://schemas.microsoft.com/office/drawing/2014/main" id="{94EB30AC-CCDD-8999-D90A-01FC5652B409}"/>
              </a:ext>
            </a:extLst>
          </p:cNvPr>
          <p:cNvSpPr txBox="1"/>
          <p:nvPr/>
        </p:nvSpPr>
        <p:spPr>
          <a:xfrm>
            <a:off x="3914634" y="5064477"/>
            <a:ext cx="8277366" cy="1077218"/>
          </a:xfrm>
          <a:prstGeom prst="rect">
            <a:avLst/>
          </a:prstGeom>
          <a:noFill/>
        </p:spPr>
        <p:txBody>
          <a:bodyPr wrap="square">
            <a:spAutoFit/>
          </a:bodyPr>
          <a:lstStyle/>
          <a:p>
            <a:pPr lvl="1" algn="just">
              <a:spcAft>
                <a:spcPts val="800"/>
              </a:spcAft>
            </a:pPr>
            <a:r>
              <a:rPr lang="en-GB" sz="1600"/>
              <a:t>These immediate, reactive changes helped manage patient loads and prevent NHS hospitals from being overwhelmed. While some elements, such as Nightingale Hospitals, were temporary, others, like cross-training staff for ICU roles, influenced long-term workforce planning.</a:t>
            </a:r>
            <a:endParaRPr lang="en-GB" sz="1600" kern="10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8607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2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0500F02-EBCB-FE1C-4E5D-D7AF978B62DC}"/>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6612C426-DFFE-0ACB-62AC-737B84A11C1E}"/>
              </a:ext>
            </a:extLst>
          </p:cNvPr>
          <p:cNvSpPr>
            <a:spLocks noGrp="1"/>
          </p:cNvSpPr>
          <p:nvPr>
            <p:ph type="sldNum" sz="quarter" idx="12"/>
          </p:nvPr>
        </p:nvSpPr>
        <p:spPr/>
        <p:txBody>
          <a:bodyPr/>
          <a:lstStyle/>
          <a:p>
            <a:fld id="{7F541938-13A7-48A2-A6E7-AF67D0D18476}" type="slidenum">
              <a:rPr lang="en-GB" smtClean="0"/>
              <a:t>7</a:t>
            </a:fld>
            <a:endParaRPr lang="en-GB"/>
          </a:p>
        </p:txBody>
      </p:sp>
      <p:sp>
        <p:nvSpPr>
          <p:cNvPr id="4" name="TextBox 3">
            <a:extLst>
              <a:ext uri="{FF2B5EF4-FFF2-40B4-BE49-F238E27FC236}">
                <a16:creationId xmlns:a16="http://schemas.microsoft.com/office/drawing/2014/main" id="{3C2F0EC9-5799-535A-AB06-0CF7CE942DED}"/>
              </a:ext>
            </a:extLst>
          </p:cNvPr>
          <p:cNvSpPr txBox="1"/>
          <p:nvPr/>
        </p:nvSpPr>
        <p:spPr>
          <a:xfrm>
            <a:off x="0" y="0"/>
            <a:ext cx="4390176" cy="461665"/>
          </a:xfrm>
          <a:prstGeom prst="rect">
            <a:avLst/>
          </a:prstGeom>
          <a:noFill/>
        </p:spPr>
        <p:txBody>
          <a:bodyPr wrap="none" rtlCol="0">
            <a:spAutoFit/>
          </a:bodyPr>
          <a:lstStyle/>
          <a:p>
            <a:r>
              <a:rPr lang="en-GB" sz="2400" b="1"/>
              <a:t>Types of change management </a:t>
            </a:r>
          </a:p>
        </p:txBody>
      </p:sp>
      <p:sp>
        <p:nvSpPr>
          <p:cNvPr id="5" name="TextBox 4">
            <a:extLst>
              <a:ext uri="{FF2B5EF4-FFF2-40B4-BE49-F238E27FC236}">
                <a16:creationId xmlns:a16="http://schemas.microsoft.com/office/drawing/2014/main" id="{89B64A96-9D98-26DB-9D8B-2C1112AE8D7D}"/>
              </a:ext>
            </a:extLst>
          </p:cNvPr>
          <p:cNvSpPr txBox="1"/>
          <p:nvPr/>
        </p:nvSpPr>
        <p:spPr>
          <a:xfrm>
            <a:off x="1006509" y="721081"/>
            <a:ext cx="2290563" cy="461665"/>
          </a:xfrm>
          <a:prstGeom prst="rect">
            <a:avLst/>
          </a:prstGeom>
          <a:noFill/>
        </p:spPr>
        <p:txBody>
          <a:bodyPr wrap="none" rtlCol="0">
            <a:spAutoFit/>
          </a:bodyPr>
          <a:lstStyle/>
          <a:p>
            <a:r>
              <a:rPr lang="en-GB" sz="2400" b="1"/>
              <a:t>INCREMENTAL</a:t>
            </a:r>
          </a:p>
        </p:txBody>
      </p:sp>
      <p:sp>
        <p:nvSpPr>
          <p:cNvPr id="6" name="TextBox 5">
            <a:extLst>
              <a:ext uri="{FF2B5EF4-FFF2-40B4-BE49-F238E27FC236}">
                <a16:creationId xmlns:a16="http://schemas.microsoft.com/office/drawing/2014/main" id="{A21FD98D-82F5-0812-E402-F2F929AE632B}"/>
              </a:ext>
            </a:extLst>
          </p:cNvPr>
          <p:cNvSpPr txBox="1"/>
          <p:nvPr/>
        </p:nvSpPr>
        <p:spPr>
          <a:xfrm>
            <a:off x="3169748" y="743390"/>
            <a:ext cx="8825753" cy="369332"/>
          </a:xfrm>
          <a:prstGeom prst="rect">
            <a:avLst/>
          </a:prstGeom>
          <a:noFill/>
        </p:spPr>
        <p:txBody>
          <a:bodyPr wrap="square" rtlCol="0">
            <a:spAutoFit/>
          </a:bodyPr>
          <a:lstStyle/>
          <a:p>
            <a:r>
              <a:rPr lang="en-GB" sz="1800">
                <a:effectLst/>
                <a:latin typeface="Aptos" panose="020B0004020202020204" pitchFamily="34" charset="0"/>
                <a:ea typeface="DengXian" panose="02010600030101010101" pitchFamily="2" charset="-122"/>
                <a:cs typeface="Arial" panose="020B0604020202020204" pitchFamily="34" charset="0"/>
              </a:rPr>
              <a:t>series of changes, usually at a micro level that adds up to a wider overall changes</a:t>
            </a:r>
            <a:endParaRPr lang="en-GB"/>
          </a:p>
        </p:txBody>
      </p:sp>
      <p:pic>
        <p:nvPicPr>
          <p:cNvPr id="7" name="Picture 6" descr="A black and yellow logo&#10;&#10;Description automatically generated">
            <a:extLst>
              <a:ext uri="{FF2B5EF4-FFF2-40B4-BE49-F238E27FC236}">
                <a16:creationId xmlns:a16="http://schemas.microsoft.com/office/drawing/2014/main" id="{8994C024-F765-1834-BD53-51B5CE28B8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pic>
        <p:nvPicPr>
          <p:cNvPr id="9" name="Graphic 8" descr="Badge 3 outline">
            <a:extLst>
              <a:ext uri="{FF2B5EF4-FFF2-40B4-BE49-F238E27FC236}">
                <a16:creationId xmlns:a16="http://schemas.microsoft.com/office/drawing/2014/main" id="{CB7C9CE7-A733-E8A5-56B2-7FA9C310D1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175" y="494713"/>
            <a:ext cx="914400" cy="914400"/>
          </a:xfrm>
          <a:prstGeom prst="rect">
            <a:avLst/>
          </a:prstGeom>
        </p:spPr>
      </p:pic>
      <p:pic>
        <p:nvPicPr>
          <p:cNvPr id="13" name="Picture 12" descr="A person writing on a clipboard&#10;&#10;Description automatically generated">
            <a:extLst>
              <a:ext uri="{FF2B5EF4-FFF2-40B4-BE49-F238E27FC236}">
                <a16:creationId xmlns:a16="http://schemas.microsoft.com/office/drawing/2014/main" id="{511A4DA1-768A-7A5D-CB5A-EA19F5E946D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894930" y="1127857"/>
            <a:ext cx="3227895" cy="1937339"/>
          </a:xfrm>
          <a:prstGeom prst="rect">
            <a:avLst/>
          </a:prstGeom>
        </p:spPr>
      </p:pic>
      <p:grpSp>
        <p:nvGrpSpPr>
          <p:cNvPr id="15" name="Group 14">
            <a:extLst>
              <a:ext uri="{FF2B5EF4-FFF2-40B4-BE49-F238E27FC236}">
                <a16:creationId xmlns:a16="http://schemas.microsoft.com/office/drawing/2014/main" id="{C401ADD2-B2CC-196B-F744-30B4497EA403}"/>
              </a:ext>
            </a:extLst>
          </p:cNvPr>
          <p:cNvGrpSpPr/>
          <p:nvPr/>
        </p:nvGrpSpPr>
        <p:grpSpPr>
          <a:xfrm>
            <a:off x="71918" y="2453224"/>
            <a:ext cx="9973855" cy="2501633"/>
            <a:chOff x="2587984" y="2205052"/>
            <a:chExt cx="9973855" cy="2501633"/>
          </a:xfrm>
        </p:grpSpPr>
        <p:sp>
          <p:nvSpPr>
            <p:cNvPr id="16" name="Oval 15">
              <a:extLst>
                <a:ext uri="{FF2B5EF4-FFF2-40B4-BE49-F238E27FC236}">
                  <a16:creationId xmlns:a16="http://schemas.microsoft.com/office/drawing/2014/main" id="{29FA49C0-3813-0999-D832-28A5A518836A}"/>
                </a:ext>
              </a:extLst>
            </p:cNvPr>
            <p:cNvSpPr/>
            <p:nvPr/>
          </p:nvSpPr>
          <p:spPr>
            <a:xfrm>
              <a:off x="10108034" y="2252426"/>
              <a:ext cx="2453805" cy="2454259"/>
            </a:xfrm>
            <a:prstGeom prst="ellipse">
              <a:avLst/>
            </a:prstGeom>
            <a:solidFill>
              <a:schemeClr val="accent6">
                <a:lumMod val="5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D59DD71F-8C16-ECCD-6EC2-959AE4F840DF}"/>
                </a:ext>
              </a:extLst>
            </p:cNvPr>
            <p:cNvSpPr/>
            <p:nvPr/>
          </p:nvSpPr>
          <p:spPr>
            <a:xfrm>
              <a:off x="10189509" y="2321832"/>
              <a:ext cx="2290857" cy="2290613"/>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a:solidFill>
              <a:schemeClr val="accent6">
                <a:lumMod val="20000"/>
                <a:lumOff val="8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marL="0" lvl="0" indent="0" algn="ctr" defTabSz="2311400">
                <a:lnSpc>
                  <a:spcPct val="90000"/>
                </a:lnSpc>
                <a:spcBef>
                  <a:spcPct val="0"/>
                </a:spcBef>
                <a:spcAft>
                  <a:spcPct val="35000"/>
                </a:spcAft>
                <a:buNone/>
              </a:pPr>
              <a:r>
                <a:rPr lang="en-GB" sz="1600" b="1" kern="1200"/>
                <a:t>Ongoing:</a:t>
              </a:r>
            </a:p>
            <a:p>
              <a:pPr marL="0" lvl="0" indent="0" algn="ctr" defTabSz="2311400">
                <a:lnSpc>
                  <a:spcPct val="90000"/>
                </a:lnSpc>
                <a:spcBef>
                  <a:spcPct val="0"/>
                </a:spcBef>
                <a:spcAft>
                  <a:spcPct val="35000"/>
                </a:spcAft>
                <a:buNone/>
              </a:pPr>
              <a:r>
                <a:rPr lang="en-GB" sz="1400">
                  <a:effectLst/>
                  <a:ea typeface="DengXian" panose="02010600030101010101" pitchFamily="2" charset="-122"/>
                  <a:cs typeface="Arial" panose="020B0604020202020204" pitchFamily="34" charset="0"/>
                </a:rPr>
                <a:t>Further training programs and regulatory updates continue to support and expand nurse prescribing roles.</a:t>
              </a:r>
              <a:endParaRPr lang="en-GB" sz="1400" b="1" kern="1200"/>
            </a:p>
            <a:p>
              <a:pPr marL="0" lvl="0" indent="0" algn="ctr" defTabSz="2311400">
                <a:lnSpc>
                  <a:spcPct val="90000"/>
                </a:lnSpc>
                <a:spcBef>
                  <a:spcPct val="0"/>
                </a:spcBef>
                <a:spcAft>
                  <a:spcPct val="35000"/>
                </a:spcAft>
                <a:buNone/>
              </a:pPr>
              <a:endParaRPr lang="en-GB" sz="1600" b="1" kern="1200"/>
            </a:p>
          </p:txBody>
        </p:sp>
        <p:sp>
          <p:nvSpPr>
            <p:cNvPr id="20" name="Teardrop 19">
              <a:extLst>
                <a:ext uri="{FF2B5EF4-FFF2-40B4-BE49-F238E27FC236}">
                  <a16:creationId xmlns:a16="http://schemas.microsoft.com/office/drawing/2014/main" id="{98C17B13-6344-710D-45CA-7A56740775F1}"/>
                </a:ext>
              </a:extLst>
            </p:cNvPr>
            <p:cNvSpPr/>
            <p:nvPr/>
          </p:nvSpPr>
          <p:spPr>
            <a:xfrm rot="2700000">
              <a:off x="2587984" y="2205052"/>
              <a:ext cx="2447894" cy="2447894"/>
            </a:xfrm>
            <a:prstGeom prst="teardrop">
              <a:avLst>
                <a:gd name="adj" fmla="val 100000"/>
              </a:avLst>
            </a:prstGeom>
            <a:solidFill>
              <a:schemeClr val="accent6">
                <a:lumMod val="5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14874677-DF22-A509-2E83-115B15B1273D}"/>
                </a:ext>
              </a:extLst>
            </p:cNvPr>
            <p:cNvSpPr/>
            <p:nvPr/>
          </p:nvSpPr>
          <p:spPr>
            <a:xfrm>
              <a:off x="2666503" y="2283908"/>
              <a:ext cx="2290857" cy="2290613"/>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a:solidFill>
              <a:schemeClr val="accent6">
                <a:lumMod val="20000"/>
                <a:lumOff val="8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algn="ctr" defTabSz="2311400">
                <a:lnSpc>
                  <a:spcPct val="90000"/>
                </a:lnSpc>
                <a:spcBef>
                  <a:spcPct val="0"/>
                </a:spcBef>
                <a:spcAft>
                  <a:spcPct val="35000"/>
                </a:spcAft>
              </a:pPr>
              <a:r>
                <a:rPr lang="en-GB" b="1" kern="1200"/>
                <a:t>1998</a:t>
              </a:r>
              <a:r>
                <a:rPr lang="en-GB" sz="1600" b="1" kern="1200"/>
                <a:t>: </a:t>
              </a:r>
            </a:p>
            <a:p>
              <a:pPr algn="ctr" defTabSz="2311400">
                <a:lnSpc>
                  <a:spcPct val="90000"/>
                </a:lnSpc>
                <a:spcBef>
                  <a:spcPct val="0"/>
                </a:spcBef>
                <a:spcAft>
                  <a:spcPct val="35000"/>
                </a:spcAft>
              </a:pPr>
              <a:r>
                <a:rPr lang="en-GB" sz="1400" kern="100">
                  <a:effectLst/>
                  <a:ea typeface="DengXian" panose="02010600030101010101" pitchFamily="2" charset="-122"/>
                  <a:cs typeface="Arial" panose="020B0604020202020204" pitchFamily="34" charset="0"/>
                </a:rPr>
                <a:t>A small group of community nurses was granted limited prescribing rights for specific medications.</a:t>
              </a:r>
            </a:p>
            <a:p>
              <a:pPr marL="0" lvl="0" indent="0" algn="ctr" defTabSz="2311400">
                <a:lnSpc>
                  <a:spcPct val="90000"/>
                </a:lnSpc>
                <a:spcBef>
                  <a:spcPct val="0"/>
                </a:spcBef>
                <a:spcAft>
                  <a:spcPct val="35000"/>
                </a:spcAft>
                <a:buNone/>
              </a:pPr>
              <a:r>
                <a:rPr lang="en-GB" sz="1600" b="1" kern="1200"/>
                <a:t> </a:t>
              </a:r>
            </a:p>
          </p:txBody>
        </p:sp>
        <p:sp>
          <p:nvSpPr>
            <p:cNvPr id="18" name="Teardrop 17">
              <a:extLst>
                <a:ext uri="{FF2B5EF4-FFF2-40B4-BE49-F238E27FC236}">
                  <a16:creationId xmlns:a16="http://schemas.microsoft.com/office/drawing/2014/main" id="{A92D68B9-37CD-C415-89D7-FD5029CAE1C6}"/>
                </a:ext>
              </a:extLst>
            </p:cNvPr>
            <p:cNvSpPr/>
            <p:nvPr/>
          </p:nvSpPr>
          <p:spPr>
            <a:xfrm rot="2700000">
              <a:off x="5124062" y="2205052"/>
              <a:ext cx="2447894" cy="2447894"/>
            </a:xfrm>
            <a:prstGeom prst="teardrop">
              <a:avLst>
                <a:gd name="adj" fmla="val 100000"/>
              </a:avLst>
            </a:prstGeom>
            <a:solidFill>
              <a:schemeClr val="accent6">
                <a:lumMod val="5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A4927225-A568-915A-08E6-453A8B6D3853}"/>
                </a:ext>
              </a:extLst>
            </p:cNvPr>
            <p:cNvSpPr/>
            <p:nvPr/>
          </p:nvSpPr>
          <p:spPr>
            <a:xfrm>
              <a:off x="5202581" y="2283908"/>
              <a:ext cx="2290857" cy="2290613"/>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a:solidFill>
              <a:schemeClr val="accent6">
                <a:lumMod val="20000"/>
                <a:lumOff val="8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marL="0" lvl="0" indent="0" algn="ctr" defTabSz="2311400">
                <a:lnSpc>
                  <a:spcPct val="90000"/>
                </a:lnSpc>
                <a:spcBef>
                  <a:spcPct val="0"/>
                </a:spcBef>
                <a:spcAft>
                  <a:spcPct val="35000"/>
                </a:spcAft>
                <a:buNone/>
              </a:pPr>
              <a:r>
                <a:rPr lang="en-GB" b="1" kern="1200"/>
                <a:t>2002:</a:t>
              </a:r>
            </a:p>
            <a:p>
              <a:pPr marL="0" lvl="0" indent="0" algn="ctr" defTabSz="2311400">
                <a:lnSpc>
                  <a:spcPct val="90000"/>
                </a:lnSpc>
                <a:spcBef>
                  <a:spcPct val="0"/>
                </a:spcBef>
                <a:spcAft>
                  <a:spcPct val="35000"/>
                </a:spcAft>
                <a:buNone/>
              </a:pPr>
              <a:r>
                <a:rPr lang="en-GB" sz="1400">
                  <a:effectLst/>
                  <a:latin typeface="Aptos" panose="020B0004020202020204" pitchFamily="34" charset="0"/>
                  <a:ea typeface="DengXian" panose="02010600030101010101" pitchFamily="2" charset="-122"/>
                  <a:cs typeface="Arial" panose="020B0604020202020204" pitchFamily="34" charset="0"/>
                </a:rPr>
                <a:t>The prescribing list was expanded, allowing more nurses to prescribe a wider range of medicines.</a:t>
              </a:r>
              <a:endParaRPr lang="en-GB" sz="1400" b="1" kern="1200"/>
            </a:p>
          </p:txBody>
        </p:sp>
      </p:grpSp>
      <p:sp>
        <p:nvSpPr>
          <p:cNvPr id="22" name="TextBox 21">
            <a:extLst>
              <a:ext uri="{FF2B5EF4-FFF2-40B4-BE49-F238E27FC236}">
                <a16:creationId xmlns:a16="http://schemas.microsoft.com/office/drawing/2014/main" id="{BB52F502-AEBF-3F4B-8A79-26467D084C03}"/>
              </a:ext>
            </a:extLst>
          </p:cNvPr>
          <p:cNvSpPr txBox="1"/>
          <p:nvPr/>
        </p:nvSpPr>
        <p:spPr>
          <a:xfrm>
            <a:off x="69174" y="1434621"/>
            <a:ext cx="9352887" cy="1200329"/>
          </a:xfrm>
          <a:prstGeom prst="rect">
            <a:avLst/>
          </a:prstGeom>
          <a:noFill/>
        </p:spPr>
        <p:txBody>
          <a:bodyPr wrap="square" rtlCol="0">
            <a:spAutoFit/>
          </a:bodyPr>
          <a:lstStyle/>
          <a:p>
            <a:r>
              <a:rPr lang="en-GB" b="1" u="sng"/>
              <a:t>CONTEXT: </a:t>
            </a:r>
            <a:r>
              <a:rPr lang="en-GB" sz="1800" kern="100">
                <a:effectLst/>
                <a:latin typeface="Aptos" panose="020B0004020202020204" pitchFamily="34" charset="0"/>
                <a:ea typeface="DengXian" panose="02010600030101010101" pitchFamily="2" charset="-122"/>
                <a:cs typeface="Arial" panose="020B0604020202020204" pitchFamily="34" charset="0"/>
              </a:rPr>
              <a:t>Traditionally, only doctors could prescribe medications. However, to improve patient access to treatment and reduce pressure on GPs, the NHS introduced nurse</a:t>
            </a:r>
            <a:r>
              <a:rPr lang="en-GB" sz="1800" b="1" kern="100">
                <a:effectLst/>
                <a:latin typeface="Aptos" panose="020B0004020202020204" pitchFamily="34" charset="0"/>
                <a:ea typeface="DengXian" panose="02010600030101010101" pitchFamily="2" charset="-122"/>
                <a:cs typeface="Arial" panose="020B0604020202020204" pitchFamily="34" charset="0"/>
              </a:rPr>
              <a:t> </a:t>
            </a:r>
            <a:r>
              <a:rPr lang="en-GB" sz="1800" kern="100">
                <a:effectLst/>
                <a:latin typeface="Aptos" panose="020B0004020202020204" pitchFamily="34" charset="0"/>
                <a:ea typeface="DengXian" panose="02010600030101010101" pitchFamily="2" charset="-122"/>
                <a:cs typeface="Arial" panose="020B0604020202020204" pitchFamily="34" charset="0"/>
              </a:rPr>
              <a:t>prescribing in stages over several years.</a:t>
            </a:r>
          </a:p>
          <a:p>
            <a:endParaRPr lang="en-GB" b="1" u="sng"/>
          </a:p>
        </p:txBody>
      </p:sp>
      <p:sp>
        <p:nvSpPr>
          <p:cNvPr id="23" name="Teardrop 22">
            <a:extLst>
              <a:ext uri="{FF2B5EF4-FFF2-40B4-BE49-F238E27FC236}">
                <a16:creationId xmlns:a16="http://schemas.microsoft.com/office/drawing/2014/main" id="{7AA03E66-4938-BA5E-6C73-58004120A618}"/>
              </a:ext>
            </a:extLst>
          </p:cNvPr>
          <p:cNvSpPr/>
          <p:nvPr/>
        </p:nvSpPr>
        <p:spPr>
          <a:xfrm rot="2700000">
            <a:off x="5213249" y="2488844"/>
            <a:ext cx="2447894" cy="2447894"/>
          </a:xfrm>
          <a:prstGeom prst="teardrop">
            <a:avLst>
              <a:gd name="adj" fmla="val 100000"/>
            </a:avLst>
          </a:prstGeom>
          <a:solidFill>
            <a:schemeClr val="accent6">
              <a:lumMod val="5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4" name="Freeform: Shape 23">
            <a:extLst>
              <a:ext uri="{FF2B5EF4-FFF2-40B4-BE49-F238E27FC236}">
                <a16:creationId xmlns:a16="http://schemas.microsoft.com/office/drawing/2014/main" id="{C1D76AA3-5EEE-CF4F-0351-3EC26375E357}"/>
              </a:ext>
            </a:extLst>
          </p:cNvPr>
          <p:cNvSpPr/>
          <p:nvPr/>
        </p:nvSpPr>
        <p:spPr>
          <a:xfrm>
            <a:off x="5291768" y="2569523"/>
            <a:ext cx="2290857" cy="2290613"/>
          </a:xfrm>
          <a:custGeom>
            <a:avLst/>
            <a:gdLst>
              <a:gd name="connsiteX0" fmla="*/ 0 w 2290857"/>
              <a:gd name="connsiteY0" fmla="*/ 1145307 h 2290613"/>
              <a:gd name="connsiteX1" fmla="*/ 1145429 w 2290857"/>
              <a:gd name="connsiteY1" fmla="*/ 0 h 2290613"/>
              <a:gd name="connsiteX2" fmla="*/ 2290858 w 2290857"/>
              <a:gd name="connsiteY2" fmla="*/ 1145307 h 2290613"/>
              <a:gd name="connsiteX3" fmla="*/ 1145429 w 2290857"/>
              <a:gd name="connsiteY3" fmla="*/ 2290614 h 2290613"/>
              <a:gd name="connsiteX4" fmla="*/ 0 w 2290857"/>
              <a:gd name="connsiteY4" fmla="*/ 1145307 h 22906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0857" h="2290613">
                <a:moveTo>
                  <a:pt x="0" y="1145307"/>
                </a:moveTo>
                <a:cubicBezTo>
                  <a:pt x="0" y="512771"/>
                  <a:pt x="512826" y="0"/>
                  <a:pt x="1145429" y="0"/>
                </a:cubicBezTo>
                <a:cubicBezTo>
                  <a:pt x="1778032" y="0"/>
                  <a:pt x="2290858" y="512771"/>
                  <a:pt x="2290858" y="1145307"/>
                </a:cubicBezTo>
                <a:cubicBezTo>
                  <a:pt x="2290858" y="1777843"/>
                  <a:pt x="1778032" y="2290614"/>
                  <a:pt x="1145429" y="2290614"/>
                </a:cubicBezTo>
                <a:cubicBezTo>
                  <a:pt x="512826" y="2290614"/>
                  <a:pt x="0" y="1777843"/>
                  <a:pt x="0" y="1145307"/>
                </a:cubicBezTo>
                <a:close/>
              </a:path>
            </a:pathLst>
          </a:custGeom>
          <a:solidFill>
            <a:schemeClr val="accent6">
              <a:lumMod val="20000"/>
              <a:lumOff val="8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93534" tIns="393332" rIns="393533" bIns="393332" numCol="1" spcCol="1270" anchor="ctr" anchorCtr="0">
            <a:noAutofit/>
          </a:bodyPr>
          <a:lstStyle/>
          <a:p>
            <a:pPr algn="ctr" defTabSz="2311400">
              <a:lnSpc>
                <a:spcPct val="90000"/>
              </a:lnSpc>
              <a:spcBef>
                <a:spcPct val="0"/>
              </a:spcBef>
              <a:spcAft>
                <a:spcPct val="35000"/>
              </a:spcAft>
            </a:pPr>
            <a:endParaRPr lang="en-GB" sz="1400" b="1" kern="1200"/>
          </a:p>
          <a:p>
            <a:pPr algn="ctr" defTabSz="2311400">
              <a:lnSpc>
                <a:spcPct val="90000"/>
              </a:lnSpc>
              <a:spcBef>
                <a:spcPct val="0"/>
              </a:spcBef>
              <a:spcAft>
                <a:spcPct val="35000"/>
              </a:spcAft>
            </a:pPr>
            <a:r>
              <a:rPr lang="en-GB" sz="1600" b="1" kern="1200"/>
              <a:t>2006: </a:t>
            </a:r>
          </a:p>
          <a:p>
            <a:pPr algn="ctr" defTabSz="2311400">
              <a:lnSpc>
                <a:spcPct val="90000"/>
              </a:lnSpc>
              <a:spcBef>
                <a:spcPct val="0"/>
              </a:spcBef>
              <a:spcAft>
                <a:spcPct val="35000"/>
              </a:spcAft>
            </a:pPr>
            <a:r>
              <a:rPr lang="en-GB" sz="1400" kern="100">
                <a:effectLst/>
                <a:ea typeface="DengXian" panose="02010600030101010101" pitchFamily="2" charset="-122"/>
                <a:cs typeface="Arial" panose="020B0604020202020204" pitchFamily="34" charset="0"/>
              </a:rPr>
              <a:t>Independent nurse prescribing was introduced, giving qualified nurses the same prescribing authority as doctors within their area of expertise.</a:t>
            </a:r>
          </a:p>
          <a:p>
            <a:pPr marL="0" lvl="0" indent="0" algn="ctr" defTabSz="2311400">
              <a:lnSpc>
                <a:spcPct val="90000"/>
              </a:lnSpc>
              <a:spcBef>
                <a:spcPct val="0"/>
              </a:spcBef>
              <a:spcAft>
                <a:spcPct val="35000"/>
              </a:spcAft>
              <a:buNone/>
            </a:pPr>
            <a:endParaRPr lang="en-GB" b="1" kern="1200"/>
          </a:p>
        </p:txBody>
      </p:sp>
      <p:grpSp>
        <p:nvGrpSpPr>
          <p:cNvPr id="46" name="Group 45">
            <a:extLst>
              <a:ext uri="{FF2B5EF4-FFF2-40B4-BE49-F238E27FC236}">
                <a16:creationId xmlns:a16="http://schemas.microsoft.com/office/drawing/2014/main" id="{77320CBC-EA12-5BF0-6108-98FA252510B8}"/>
              </a:ext>
            </a:extLst>
          </p:cNvPr>
          <p:cNvGrpSpPr/>
          <p:nvPr/>
        </p:nvGrpSpPr>
        <p:grpSpPr>
          <a:xfrm>
            <a:off x="150437" y="5024143"/>
            <a:ext cx="12002518" cy="1136130"/>
            <a:chOff x="-10972" y="5013105"/>
            <a:chExt cx="12002518" cy="1136130"/>
          </a:xfrm>
        </p:grpSpPr>
        <p:sp>
          <p:nvSpPr>
            <p:cNvPr id="25" name="TextBox 24">
              <a:extLst>
                <a:ext uri="{FF2B5EF4-FFF2-40B4-BE49-F238E27FC236}">
                  <a16:creationId xmlns:a16="http://schemas.microsoft.com/office/drawing/2014/main" id="{0A179C75-D318-A0A9-863C-136CA308E568}"/>
                </a:ext>
              </a:extLst>
            </p:cNvPr>
            <p:cNvSpPr txBox="1"/>
            <p:nvPr/>
          </p:nvSpPr>
          <p:spPr>
            <a:xfrm>
              <a:off x="-10972" y="5388824"/>
              <a:ext cx="1096069" cy="369332"/>
            </a:xfrm>
            <a:prstGeom prst="rect">
              <a:avLst/>
            </a:prstGeom>
            <a:noFill/>
          </p:spPr>
          <p:txBody>
            <a:bodyPr wrap="none" rtlCol="0">
              <a:spAutoFit/>
            </a:bodyPr>
            <a:lstStyle/>
            <a:p>
              <a:r>
                <a:rPr lang="en-GB" b="1"/>
                <a:t>IMPACT</a:t>
              </a:r>
              <a:r>
                <a:rPr lang="en-GB"/>
                <a:t>: </a:t>
              </a:r>
            </a:p>
          </p:txBody>
        </p:sp>
        <p:grpSp>
          <p:nvGrpSpPr>
            <p:cNvPr id="43" name="Group 42">
              <a:extLst>
                <a:ext uri="{FF2B5EF4-FFF2-40B4-BE49-F238E27FC236}">
                  <a16:creationId xmlns:a16="http://schemas.microsoft.com/office/drawing/2014/main" id="{E6AA7A83-3809-C359-58A2-588C8AFD9859}"/>
                </a:ext>
              </a:extLst>
            </p:cNvPr>
            <p:cNvGrpSpPr/>
            <p:nvPr/>
          </p:nvGrpSpPr>
          <p:grpSpPr>
            <a:xfrm>
              <a:off x="1085097" y="5013105"/>
              <a:ext cx="10906449" cy="1136130"/>
              <a:chOff x="1085097" y="5013105"/>
              <a:chExt cx="10906449" cy="1136130"/>
            </a:xfrm>
          </p:grpSpPr>
          <p:cxnSp>
            <p:nvCxnSpPr>
              <p:cNvPr id="27" name="Straight Arrow Connector 26">
                <a:extLst>
                  <a:ext uri="{FF2B5EF4-FFF2-40B4-BE49-F238E27FC236}">
                    <a16:creationId xmlns:a16="http://schemas.microsoft.com/office/drawing/2014/main" id="{96D07138-BF86-904A-2DC1-BA12289FAE7E}"/>
                  </a:ext>
                </a:extLst>
              </p:cNvPr>
              <p:cNvCxnSpPr>
                <a:cxnSpLocks/>
                <a:stCxn id="25" idx="3"/>
              </p:cNvCxnSpPr>
              <p:nvPr/>
            </p:nvCxnSpPr>
            <p:spPr>
              <a:xfrm flipV="1">
                <a:off x="1085097" y="5186916"/>
                <a:ext cx="874267" cy="386574"/>
              </a:xfrm>
              <a:prstGeom prst="straightConnector1">
                <a:avLst/>
              </a:prstGeom>
              <a:ln>
                <a:solidFill>
                  <a:schemeClr val="accent6">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39AD61EF-9BF7-D168-A2F3-47D84F84474A}"/>
                  </a:ext>
                </a:extLst>
              </p:cNvPr>
              <p:cNvCxnSpPr>
                <a:cxnSpLocks/>
                <a:stCxn id="25" idx="3"/>
              </p:cNvCxnSpPr>
              <p:nvPr/>
            </p:nvCxnSpPr>
            <p:spPr>
              <a:xfrm>
                <a:off x="1085097" y="5573490"/>
                <a:ext cx="856719" cy="8415"/>
              </a:xfrm>
              <a:prstGeom prst="straightConnector1">
                <a:avLst/>
              </a:prstGeom>
              <a:ln>
                <a:solidFill>
                  <a:schemeClr val="accent6">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4BD06C9F-9ACC-C73F-2C86-29DAD6B4A9C0}"/>
                  </a:ext>
                </a:extLst>
              </p:cNvPr>
              <p:cNvCxnSpPr>
                <a:cxnSpLocks/>
                <a:stCxn id="25" idx="3"/>
              </p:cNvCxnSpPr>
              <p:nvPr/>
            </p:nvCxnSpPr>
            <p:spPr>
              <a:xfrm>
                <a:off x="1085097" y="5573490"/>
                <a:ext cx="856719" cy="395173"/>
              </a:xfrm>
              <a:prstGeom prst="straightConnector1">
                <a:avLst/>
              </a:prstGeom>
              <a:ln>
                <a:solidFill>
                  <a:schemeClr val="accent6">
                    <a:lumMod val="5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39" name="TextBox 38">
                <a:extLst>
                  <a:ext uri="{FF2B5EF4-FFF2-40B4-BE49-F238E27FC236}">
                    <a16:creationId xmlns:a16="http://schemas.microsoft.com/office/drawing/2014/main" id="{3EB16150-E862-935E-1FC6-8081CBB7E794}"/>
                  </a:ext>
                </a:extLst>
              </p:cNvPr>
              <p:cNvSpPr txBox="1"/>
              <p:nvPr/>
            </p:nvSpPr>
            <p:spPr>
              <a:xfrm>
                <a:off x="1959364" y="5013105"/>
                <a:ext cx="9894481" cy="369332"/>
              </a:xfrm>
              <a:prstGeom prst="rect">
                <a:avLst/>
              </a:prstGeom>
              <a:noFill/>
            </p:spPr>
            <p:txBody>
              <a:bodyPr wrap="square" rtlCol="0">
                <a:spAutoFit/>
              </a:bodyPr>
              <a:lstStyle/>
              <a:p>
                <a:r>
                  <a:rPr lang="en-GB" sz="1800" kern="100">
                    <a:effectLst/>
                    <a:latin typeface="Aptos" panose="020B0004020202020204" pitchFamily="34" charset="0"/>
                    <a:ea typeface="DengXian" panose="02010600030101010101" pitchFamily="2" charset="-122"/>
                    <a:cs typeface="Times New Roman" panose="02020603050405020304" pitchFamily="18" charset="0"/>
                  </a:rPr>
                  <a:t>Improved patient access to medications, especially in primary care and community settings.</a:t>
                </a:r>
                <a:endParaRPr lang="en-GB"/>
              </a:p>
            </p:txBody>
          </p:sp>
          <p:sp>
            <p:nvSpPr>
              <p:cNvPr id="40" name="TextBox 39">
                <a:extLst>
                  <a:ext uri="{FF2B5EF4-FFF2-40B4-BE49-F238E27FC236}">
                    <a16:creationId xmlns:a16="http://schemas.microsoft.com/office/drawing/2014/main" id="{AE2362B0-9FA3-724E-2833-9F4313710C1F}"/>
                  </a:ext>
                </a:extLst>
              </p:cNvPr>
              <p:cNvSpPr txBox="1"/>
              <p:nvPr/>
            </p:nvSpPr>
            <p:spPr>
              <a:xfrm>
                <a:off x="1503869" y="5358661"/>
                <a:ext cx="8273272" cy="395173"/>
              </a:xfrm>
              <a:prstGeom prst="rect">
                <a:avLst/>
              </a:prstGeom>
              <a:noFill/>
            </p:spPr>
            <p:txBody>
              <a:bodyPr wrap="square" rtlCol="0">
                <a:spAutoFit/>
              </a:bodyPr>
              <a:lstStyle/>
              <a:p>
                <a:pPr lvl="1" algn="just" rtl="0">
                  <a:lnSpc>
                    <a:spcPct val="115000"/>
                  </a:lnSpc>
                  <a:spcAft>
                    <a:spcPts val="800"/>
                  </a:spcAft>
                  <a:buSzPts val="1000"/>
                  <a:tabLst>
                    <a:tab pos="1143000" algn="l"/>
                  </a:tabLst>
                </a:pPr>
                <a:r>
                  <a:rPr lang="en-GB" sz="1800" kern="100">
                    <a:effectLst/>
                    <a:latin typeface="Aptos" panose="020B0004020202020204" pitchFamily="34" charset="0"/>
                    <a:ea typeface="DengXian" panose="02010600030101010101" pitchFamily="2" charset="-122"/>
                    <a:cs typeface="Times New Roman" panose="02020603050405020304" pitchFamily="18" charset="0"/>
                  </a:rPr>
                  <a:t>Reduced workload for doctors, allowing them to focus on complex cases.</a:t>
                </a:r>
              </a:p>
            </p:txBody>
          </p:sp>
          <p:sp>
            <p:nvSpPr>
              <p:cNvPr id="42" name="TextBox 41">
                <a:extLst>
                  <a:ext uri="{FF2B5EF4-FFF2-40B4-BE49-F238E27FC236}">
                    <a16:creationId xmlns:a16="http://schemas.microsoft.com/office/drawing/2014/main" id="{B1490D48-00DA-0FD8-A082-3D06672ABEC0}"/>
                  </a:ext>
                </a:extLst>
              </p:cNvPr>
              <p:cNvSpPr txBox="1"/>
              <p:nvPr/>
            </p:nvSpPr>
            <p:spPr>
              <a:xfrm>
                <a:off x="1499914" y="5754062"/>
                <a:ext cx="10491632" cy="395173"/>
              </a:xfrm>
              <a:prstGeom prst="rect">
                <a:avLst/>
              </a:prstGeom>
              <a:noFill/>
            </p:spPr>
            <p:txBody>
              <a:bodyPr wrap="square" rtlCol="0">
                <a:spAutoFit/>
              </a:bodyPr>
              <a:lstStyle/>
              <a:p>
                <a:pPr lvl="1" algn="just" rtl="0">
                  <a:lnSpc>
                    <a:spcPct val="115000"/>
                  </a:lnSpc>
                  <a:spcAft>
                    <a:spcPts val="800"/>
                  </a:spcAft>
                  <a:buSzPts val="1000"/>
                  <a:tabLst>
                    <a:tab pos="1143000" algn="l"/>
                  </a:tabLst>
                </a:pPr>
                <a:r>
                  <a:rPr lang="en-GB" sz="1800" kern="100">
                    <a:effectLst/>
                    <a:latin typeface="Aptos" panose="020B0004020202020204" pitchFamily="34" charset="0"/>
                    <a:ea typeface="DengXian" panose="02010600030101010101" pitchFamily="2" charset="-122"/>
                    <a:cs typeface="Times New Roman" panose="02020603050405020304" pitchFamily="18" charset="0"/>
                  </a:rPr>
                  <a:t>Enhanced professional development for nurses, giving them greater autonomy.</a:t>
                </a:r>
              </a:p>
            </p:txBody>
          </p:sp>
        </p:grpSp>
      </p:grpSp>
      <p:sp>
        <p:nvSpPr>
          <p:cNvPr id="47" name="TextBox 46">
            <a:extLst>
              <a:ext uri="{FF2B5EF4-FFF2-40B4-BE49-F238E27FC236}">
                <a16:creationId xmlns:a16="http://schemas.microsoft.com/office/drawing/2014/main" id="{5B68447D-42B7-B98F-CDAA-FD12770C710B}"/>
              </a:ext>
            </a:extLst>
          </p:cNvPr>
          <p:cNvSpPr txBox="1"/>
          <p:nvPr/>
        </p:nvSpPr>
        <p:spPr>
          <a:xfrm>
            <a:off x="10127248" y="3515057"/>
            <a:ext cx="2000036" cy="646331"/>
          </a:xfrm>
          <a:prstGeom prst="rect">
            <a:avLst/>
          </a:prstGeom>
          <a:noFill/>
          <a:ln>
            <a:solidFill>
              <a:schemeClr val="accent6">
                <a:lumMod val="50000"/>
              </a:schemeClr>
            </a:solidFill>
          </a:ln>
        </p:spPr>
        <p:txBody>
          <a:bodyPr wrap="square" rtlCol="0">
            <a:spAutoFit/>
          </a:bodyPr>
          <a:lstStyle/>
          <a:p>
            <a:r>
              <a:rPr lang="en-GB"/>
              <a:t>Step-by-Step implementation</a:t>
            </a:r>
          </a:p>
        </p:txBody>
      </p:sp>
    </p:spTree>
    <p:extLst>
      <p:ext uri="{BB962C8B-B14F-4D97-AF65-F5344CB8AC3E}">
        <p14:creationId xmlns:p14="http://schemas.microsoft.com/office/powerpoint/2010/main" val="3347718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animBg="1"/>
      <p:bldP spid="24" grpId="0" animBg="1"/>
      <p:bldP spid="4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D0D25A6-D724-A5A4-80CF-F6B41ECB5513}"/>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A81EA870-7F49-5723-CA71-99EA9698017E}"/>
              </a:ext>
            </a:extLst>
          </p:cNvPr>
          <p:cNvSpPr>
            <a:spLocks noGrp="1"/>
          </p:cNvSpPr>
          <p:nvPr>
            <p:ph type="sldNum" sz="quarter" idx="12"/>
          </p:nvPr>
        </p:nvSpPr>
        <p:spPr/>
        <p:txBody>
          <a:bodyPr/>
          <a:lstStyle/>
          <a:p>
            <a:fld id="{7F541938-13A7-48A2-A6E7-AF67D0D18476}" type="slidenum">
              <a:rPr lang="en-GB" smtClean="0"/>
              <a:t>8</a:t>
            </a:fld>
            <a:endParaRPr lang="en-GB"/>
          </a:p>
        </p:txBody>
      </p:sp>
      <p:sp>
        <p:nvSpPr>
          <p:cNvPr id="4" name="TextBox 3">
            <a:extLst>
              <a:ext uri="{FF2B5EF4-FFF2-40B4-BE49-F238E27FC236}">
                <a16:creationId xmlns:a16="http://schemas.microsoft.com/office/drawing/2014/main" id="{47251B6E-28CE-41AD-63A5-CA8096F3DFBC}"/>
              </a:ext>
            </a:extLst>
          </p:cNvPr>
          <p:cNvSpPr txBox="1"/>
          <p:nvPr/>
        </p:nvSpPr>
        <p:spPr>
          <a:xfrm>
            <a:off x="0" y="0"/>
            <a:ext cx="4390176" cy="461665"/>
          </a:xfrm>
          <a:prstGeom prst="rect">
            <a:avLst/>
          </a:prstGeom>
          <a:noFill/>
        </p:spPr>
        <p:txBody>
          <a:bodyPr wrap="none" rtlCol="0">
            <a:spAutoFit/>
          </a:bodyPr>
          <a:lstStyle/>
          <a:p>
            <a:r>
              <a:rPr lang="en-GB" sz="2400" b="1"/>
              <a:t>Types of change management </a:t>
            </a:r>
          </a:p>
        </p:txBody>
      </p:sp>
      <p:sp>
        <p:nvSpPr>
          <p:cNvPr id="5" name="TextBox 4">
            <a:extLst>
              <a:ext uri="{FF2B5EF4-FFF2-40B4-BE49-F238E27FC236}">
                <a16:creationId xmlns:a16="http://schemas.microsoft.com/office/drawing/2014/main" id="{2BA02000-447E-F3DE-6A24-D381D7C559BF}"/>
              </a:ext>
            </a:extLst>
          </p:cNvPr>
          <p:cNvSpPr txBox="1"/>
          <p:nvPr/>
        </p:nvSpPr>
        <p:spPr>
          <a:xfrm>
            <a:off x="1006509" y="721081"/>
            <a:ext cx="1748171" cy="461665"/>
          </a:xfrm>
          <a:prstGeom prst="rect">
            <a:avLst/>
          </a:prstGeom>
          <a:noFill/>
        </p:spPr>
        <p:txBody>
          <a:bodyPr wrap="none" rtlCol="0">
            <a:spAutoFit/>
          </a:bodyPr>
          <a:lstStyle/>
          <a:p>
            <a:r>
              <a:rPr lang="en-GB" sz="2400" b="1"/>
              <a:t>STRATEGIC</a:t>
            </a:r>
          </a:p>
        </p:txBody>
      </p:sp>
      <p:sp>
        <p:nvSpPr>
          <p:cNvPr id="6" name="TextBox 5">
            <a:extLst>
              <a:ext uri="{FF2B5EF4-FFF2-40B4-BE49-F238E27FC236}">
                <a16:creationId xmlns:a16="http://schemas.microsoft.com/office/drawing/2014/main" id="{286D3916-72F0-676A-D69D-E8A67F18503A}"/>
              </a:ext>
            </a:extLst>
          </p:cNvPr>
          <p:cNvSpPr txBox="1"/>
          <p:nvPr/>
        </p:nvSpPr>
        <p:spPr>
          <a:xfrm>
            <a:off x="2766930" y="767247"/>
            <a:ext cx="9355895" cy="369332"/>
          </a:xfrm>
          <a:prstGeom prst="rect">
            <a:avLst/>
          </a:prstGeom>
          <a:noFill/>
        </p:spPr>
        <p:txBody>
          <a:bodyPr wrap="none" rtlCol="0">
            <a:spAutoFit/>
          </a:bodyPr>
          <a:lstStyle/>
          <a:p>
            <a:r>
              <a:rPr lang="en-GB" sz="1800">
                <a:effectLst/>
                <a:latin typeface="Aptos" panose="020B0004020202020204" pitchFamily="34" charset="0"/>
                <a:ea typeface="DengXian" panose="02010600030101010101" pitchFamily="2" charset="-122"/>
                <a:cs typeface="Arial" panose="020B0604020202020204" pitchFamily="34" charset="0"/>
              </a:rPr>
              <a:t>changes are made at and filtered down from a higher level and impact the whole organisation</a:t>
            </a:r>
            <a:endParaRPr lang="en-GB"/>
          </a:p>
        </p:txBody>
      </p:sp>
      <p:pic>
        <p:nvPicPr>
          <p:cNvPr id="7" name="Picture 6" descr="A black and yellow logo&#10;&#10;Description automatically generated">
            <a:extLst>
              <a:ext uri="{FF2B5EF4-FFF2-40B4-BE49-F238E27FC236}">
                <a16:creationId xmlns:a16="http://schemas.microsoft.com/office/drawing/2014/main" id="{911A9A52-158A-2977-F60E-75F5784876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pic>
        <p:nvPicPr>
          <p:cNvPr id="9" name="Graphic 8" descr="Badge 4 outline">
            <a:extLst>
              <a:ext uri="{FF2B5EF4-FFF2-40B4-BE49-F238E27FC236}">
                <a16:creationId xmlns:a16="http://schemas.microsoft.com/office/drawing/2014/main" id="{AA15F9BB-2F78-3A21-64EC-605F5317167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2948" y="494713"/>
            <a:ext cx="914400" cy="914400"/>
          </a:xfrm>
          <a:prstGeom prst="rect">
            <a:avLst/>
          </a:prstGeom>
        </p:spPr>
      </p:pic>
      <p:pic>
        <p:nvPicPr>
          <p:cNvPr id="13" name="Picture 12" descr="A close-up of a medical brochure&#10;&#10;Description automatically generated">
            <a:extLst>
              <a:ext uri="{FF2B5EF4-FFF2-40B4-BE49-F238E27FC236}">
                <a16:creationId xmlns:a16="http://schemas.microsoft.com/office/drawing/2014/main" id="{1A2F3567-B105-7D7E-2A7A-CD6D6700279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836135" y="1098572"/>
            <a:ext cx="3298940" cy="2202043"/>
          </a:xfrm>
          <a:prstGeom prst="rect">
            <a:avLst/>
          </a:prstGeom>
        </p:spPr>
      </p:pic>
      <p:sp>
        <p:nvSpPr>
          <p:cNvPr id="14" name="TextBox 13">
            <a:extLst>
              <a:ext uri="{FF2B5EF4-FFF2-40B4-BE49-F238E27FC236}">
                <a16:creationId xmlns:a16="http://schemas.microsoft.com/office/drawing/2014/main" id="{B3FC588D-7281-07D7-C72D-87F6CA1DF087}"/>
              </a:ext>
            </a:extLst>
          </p:cNvPr>
          <p:cNvSpPr txBox="1"/>
          <p:nvPr/>
        </p:nvSpPr>
        <p:spPr>
          <a:xfrm>
            <a:off x="0" y="1383952"/>
            <a:ext cx="9205645" cy="1200329"/>
          </a:xfrm>
          <a:prstGeom prst="rect">
            <a:avLst/>
          </a:prstGeom>
          <a:noFill/>
        </p:spPr>
        <p:txBody>
          <a:bodyPr wrap="square" rtlCol="0">
            <a:spAutoFit/>
          </a:bodyPr>
          <a:lstStyle/>
          <a:p>
            <a:r>
              <a:rPr lang="en-GB" b="1" u="sng"/>
              <a:t>CONTEXT:</a:t>
            </a:r>
            <a:r>
              <a:rPr lang="en-GB"/>
              <a:t> </a:t>
            </a:r>
            <a:r>
              <a:rPr lang="en-GB" sz="1800" kern="100">
                <a:effectLst/>
                <a:latin typeface="Aptos" panose="020B0004020202020204" pitchFamily="34" charset="0"/>
                <a:ea typeface="DengXian" panose="02010600030101010101" pitchFamily="2" charset="-122"/>
                <a:cs typeface="Arial" panose="020B0604020202020204" pitchFamily="34" charset="0"/>
              </a:rPr>
              <a:t>the NHS Long Term Plan sets out a 10-year vision for improving healthcare services across England. The NHS recognised the need for a long-term, system-wide transformation to address challenges such as an aging population, increased demand for services, and workforce shortages.</a:t>
            </a:r>
            <a:endParaRPr lang="en-GB" b="1" u="sng"/>
          </a:p>
        </p:txBody>
      </p:sp>
      <p:grpSp>
        <p:nvGrpSpPr>
          <p:cNvPr id="16" name="Group 15">
            <a:extLst>
              <a:ext uri="{FF2B5EF4-FFF2-40B4-BE49-F238E27FC236}">
                <a16:creationId xmlns:a16="http://schemas.microsoft.com/office/drawing/2014/main" id="{100F7082-1C88-6A1E-F861-667AAAA9A51C}"/>
              </a:ext>
            </a:extLst>
          </p:cNvPr>
          <p:cNvGrpSpPr/>
          <p:nvPr/>
        </p:nvGrpSpPr>
        <p:grpSpPr>
          <a:xfrm>
            <a:off x="69998" y="3346671"/>
            <a:ext cx="11608593" cy="1426179"/>
            <a:chOff x="2035802" y="2997280"/>
            <a:chExt cx="8120395" cy="863438"/>
          </a:xfrm>
        </p:grpSpPr>
        <p:sp>
          <p:nvSpPr>
            <p:cNvPr id="17" name="Arrow: Chevron 16">
              <a:extLst>
                <a:ext uri="{FF2B5EF4-FFF2-40B4-BE49-F238E27FC236}">
                  <a16:creationId xmlns:a16="http://schemas.microsoft.com/office/drawing/2014/main" id="{9A6B63EE-1E4D-2302-D43C-A061CBF1402C}"/>
                </a:ext>
              </a:extLst>
            </p:cNvPr>
            <p:cNvSpPr/>
            <p:nvPr/>
          </p:nvSpPr>
          <p:spPr>
            <a:xfrm>
              <a:off x="2035802" y="2997280"/>
              <a:ext cx="1789509" cy="690750"/>
            </a:xfrm>
            <a:prstGeom prst="chevron">
              <a:avLst>
                <a:gd name="adj" fmla="val 40000"/>
              </a:avLst>
            </a:prstGeom>
            <a:solidFill>
              <a:schemeClr val="tx2">
                <a:lumMod val="25000"/>
                <a:lumOff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8" name="Freeform: Shape 17">
              <a:extLst>
                <a:ext uri="{FF2B5EF4-FFF2-40B4-BE49-F238E27FC236}">
                  <a16:creationId xmlns:a16="http://schemas.microsoft.com/office/drawing/2014/main" id="{6EF7EF0A-1E12-8F3F-4B92-201D1C6FA54C}"/>
                </a:ext>
              </a:extLst>
            </p:cNvPr>
            <p:cNvSpPr/>
            <p:nvPr/>
          </p:nvSpPr>
          <p:spPr>
            <a:xfrm>
              <a:off x="2513004" y="3169968"/>
              <a:ext cx="1511141" cy="690750"/>
            </a:xfrm>
            <a:custGeom>
              <a:avLst/>
              <a:gdLst>
                <a:gd name="connsiteX0" fmla="*/ 0 w 1511141"/>
                <a:gd name="connsiteY0" fmla="*/ 69075 h 690750"/>
                <a:gd name="connsiteX1" fmla="*/ 69075 w 1511141"/>
                <a:gd name="connsiteY1" fmla="*/ 0 h 690750"/>
                <a:gd name="connsiteX2" fmla="*/ 1442066 w 1511141"/>
                <a:gd name="connsiteY2" fmla="*/ 0 h 690750"/>
                <a:gd name="connsiteX3" fmla="*/ 1511141 w 1511141"/>
                <a:gd name="connsiteY3" fmla="*/ 69075 h 690750"/>
                <a:gd name="connsiteX4" fmla="*/ 1511141 w 1511141"/>
                <a:gd name="connsiteY4" fmla="*/ 621675 h 690750"/>
                <a:gd name="connsiteX5" fmla="*/ 1442066 w 1511141"/>
                <a:gd name="connsiteY5" fmla="*/ 690750 h 690750"/>
                <a:gd name="connsiteX6" fmla="*/ 69075 w 1511141"/>
                <a:gd name="connsiteY6" fmla="*/ 690750 h 690750"/>
                <a:gd name="connsiteX7" fmla="*/ 0 w 1511141"/>
                <a:gd name="connsiteY7" fmla="*/ 621675 h 690750"/>
                <a:gd name="connsiteX8" fmla="*/ 0 w 1511141"/>
                <a:gd name="connsiteY8" fmla="*/ 69075 h 69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141" h="690750">
                  <a:moveTo>
                    <a:pt x="0" y="69075"/>
                  </a:moveTo>
                  <a:cubicBezTo>
                    <a:pt x="0" y="30926"/>
                    <a:pt x="30926" y="0"/>
                    <a:pt x="69075" y="0"/>
                  </a:cubicBezTo>
                  <a:lnTo>
                    <a:pt x="1442066" y="0"/>
                  </a:lnTo>
                  <a:cubicBezTo>
                    <a:pt x="1480215" y="0"/>
                    <a:pt x="1511141" y="30926"/>
                    <a:pt x="1511141" y="69075"/>
                  </a:cubicBezTo>
                  <a:lnTo>
                    <a:pt x="1511141" y="621675"/>
                  </a:lnTo>
                  <a:cubicBezTo>
                    <a:pt x="1511141" y="659824"/>
                    <a:pt x="1480215" y="690750"/>
                    <a:pt x="1442066" y="690750"/>
                  </a:cubicBezTo>
                  <a:lnTo>
                    <a:pt x="69075" y="690750"/>
                  </a:lnTo>
                  <a:cubicBezTo>
                    <a:pt x="30926" y="690750"/>
                    <a:pt x="0" y="659824"/>
                    <a:pt x="0" y="621675"/>
                  </a:cubicBezTo>
                  <a:lnTo>
                    <a:pt x="0" y="6907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3807" tIns="183807" rIns="183807" bIns="183807" numCol="1" spcCol="1270" anchor="ctr" anchorCtr="0">
              <a:noAutofit/>
            </a:bodyPr>
            <a:lstStyle/>
            <a:p>
              <a:pPr defTabSz="1022350">
                <a:lnSpc>
                  <a:spcPct val="90000"/>
                </a:lnSpc>
                <a:spcBef>
                  <a:spcPct val="0"/>
                </a:spcBef>
                <a:spcAft>
                  <a:spcPct val="35000"/>
                </a:spcAft>
              </a:pPr>
              <a:endParaRPr lang="en-GB" sz="1400" kern="100">
                <a:effectLst/>
                <a:latin typeface="Aptos" panose="020B0004020202020204" pitchFamily="34" charset="0"/>
                <a:ea typeface="DengXian" panose="02010600030101010101" pitchFamily="2" charset="-122"/>
                <a:cs typeface="Times New Roman" panose="02020603050405020304" pitchFamily="18" charset="0"/>
              </a:endParaRPr>
            </a:p>
            <a:p>
              <a:pPr defTabSz="1022350">
                <a:lnSpc>
                  <a:spcPct val="90000"/>
                </a:lnSpc>
                <a:spcBef>
                  <a:spcPct val="0"/>
                </a:spcBef>
                <a:spcAft>
                  <a:spcPct val="35000"/>
                </a:spcAft>
              </a:pPr>
              <a:r>
                <a:rPr lang="en-GB" sz="1400" kern="100">
                  <a:effectLst/>
                  <a:latin typeface="Aptos" panose="020B0004020202020204" pitchFamily="34" charset="0"/>
                  <a:ea typeface="DengXian" panose="02010600030101010101" pitchFamily="2" charset="-122"/>
                  <a:cs typeface="Times New Roman" panose="02020603050405020304" pitchFamily="18" charset="0"/>
                </a:rPr>
                <a:t>Expanding </a:t>
              </a:r>
              <a:r>
                <a:rPr lang="en-GB" sz="1400" b="1" kern="100">
                  <a:effectLst/>
                  <a:latin typeface="Aptos" panose="020B0004020202020204" pitchFamily="34" charset="0"/>
                  <a:ea typeface="DengXian" panose="02010600030101010101" pitchFamily="2" charset="-122"/>
                  <a:cs typeface="Times New Roman" panose="02020603050405020304" pitchFamily="18" charset="0"/>
                </a:rPr>
                <a:t>integrated care systems (ICS)</a:t>
              </a:r>
              <a:r>
                <a:rPr lang="en-GB" sz="1400" kern="100">
                  <a:effectLst/>
                  <a:latin typeface="Aptos" panose="020B0004020202020204" pitchFamily="34" charset="0"/>
                  <a:ea typeface="DengXian" panose="02010600030101010101" pitchFamily="2" charset="-122"/>
                  <a:cs typeface="Times New Roman" panose="02020603050405020304" pitchFamily="18" charset="0"/>
                </a:rPr>
                <a:t> to improve collaboration between hospitals, GPs, and social care</a:t>
              </a:r>
              <a:r>
                <a:rPr lang="en-GB" sz="1800" kern="100">
                  <a:effectLst/>
                  <a:latin typeface="Aptos" panose="020B0004020202020204" pitchFamily="34" charset="0"/>
                  <a:ea typeface="DengXian" panose="02010600030101010101" pitchFamily="2" charset="-122"/>
                  <a:cs typeface="Times New Roman" panose="02020603050405020304" pitchFamily="18" charset="0"/>
                </a:rPr>
                <a:t>.</a:t>
              </a:r>
            </a:p>
            <a:p>
              <a:pPr marL="0" lvl="0" indent="0" algn="ctr" defTabSz="1022350">
                <a:lnSpc>
                  <a:spcPct val="90000"/>
                </a:lnSpc>
                <a:spcBef>
                  <a:spcPct val="0"/>
                </a:spcBef>
                <a:spcAft>
                  <a:spcPct val="35000"/>
                </a:spcAft>
                <a:buNone/>
              </a:pPr>
              <a:endParaRPr lang="en-GB" sz="1400" kern="1200"/>
            </a:p>
          </p:txBody>
        </p:sp>
        <p:sp>
          <p:nvSpPr>
            <p:cNvPr id="19" name="Arrow: Chevron 18">
              <a:extLst>
                <a:ext uri="{FF2B5EF4-FFF2-40B4-BE49-F238E27FC236}">
                  <a16:creationId xmlns:a16="http://schemas.microsoft.com/office/drawing/2014/main" id="{51BD0DD6-E943-514E-C083-F1CD696B38B9}"/>
                </a:ext>
              </a:extLst>
            </p:cNvPr>
            <p:cNvSpPr/>
            <p:nvPr/>
          </p:nvSpPr>
          <p:spPr>
            <a:xfrm>
              <a:off x="4079819" y="2997280"/>
              <a:ext cx="1789509" cy="690750"/>
            </a:xfrm>
            <a:prstGeom prst="chevron">
              <a:avLst>
                <a:gd name="adj" fmla="val 40000"/>
              </a:avLst>
            </a:prstGeom>
            <a:solidFill>
              <a:schemeClr val="tx2">
                <a:lumMod val="25000"/>
                <a:lumOff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0" name="Freeform: Shape 19">
              <a:extLst>
                <a:ext uri="{FF2B5EF4-FFF2-40B4-BE49-F238E27FC236}">
                  <a16:creationId xmlns:a16="http://schemas.microsoft.com/office/drawing/2014/main" id="{4FA6F9E3-E7B8-D6ED-F36F-7A31497AE61A}"/>
                </a:ext>
              </a:extLst>
            </p:cNvPr>
            <p:cNvSpPr/>
            <p:nvPr/>
          </p:nvSpPr>
          <p:spPr>
            <a:xfrm>
              <a:off x="4557021" y="3169968"/>
              <a:ext cx="1511141" cy="690750"/>
            </a:xfrm>
            <a:custGeom>
              <a:avLst/>
              <a:gdLst>
                <a:gd name="connsiteX0" fmla="*/ 0 w 1511141"/>
                <a:gd name="connsiteY0" fmla="*/ 69075 h 690750"/>
                <a:gd name="connsiteX1" fmla="*/ 69075 w 1511141"/>
                <a:gd name="connsiteY1" fmla="*/ 0 h 690750"/>
                <a:gd name="connsiteX2" fmla="*/ 1442066 w 1511141"/>
                <a:gd name="connsiteY2" fmla="*/ 0 h 690750"/>
                <a:gd name="connsiteX3" fmla="*/ 1511141 w 1511141"/>
                <a:gd name="connsiteY3" fmla="*/ 69075 h 690750"/>
                <a:gd name="connsiteX4" fmla="*/ 1511141 w 1511141"/>
                <a:gd name="connsiteY4" fmla="*/ 621675 h 690750"/>
                <a:gd name="connsiteX5" fmla="*/ 1442066 w 1511141"/>
                <a:gd name="connsiteY5" fmla="*/ 690750 h 690750"/>
                <a:gd name="connsiteX6" fmla="*/ 69075 w 1511141"/>
                <a:gd name="connsiteY6" fmla="*/ 690750 h 690750"/>
                <a:gd name="connsiteX7" fmla="*/ 0 w 1511141"/>
                <a:gd name="connsiteY7" fmla="*/ 621675 h 690750"/>
                <a:gd name="connsiteX8" fmla="*/ 0 w 1511141"/>
                <a:gd name="connsiteY8" fmla="*/ 69075 h 69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141" h="690750">
                  <a:moveTo>
                    <a:pt x="0" y="69075"/>
                  </a:moveTo>
                  <a:cubicBezTo>
                    <a:pt x="0" y="30926"/>
                    <a:pt x="30926" y="0"/>
                    <a:pt x="69075" y="0"/>
                  </a:cubicBezTo>
                  <a:lnTo>
                    <a:pt x="1442066" y="0"/>
                  </a:lnTo>
                  <a:cubicBezTo>
                    <a:pt x="1480215" y="0"/>
                    <a:pt x="1511141" y="30926"/>
                    <a:pt x="1511141" y="69075"/>
                  </a:cubicBezTo>
                  <a:lnTo>
                    <a:pt x="1511141" y="621675"/>
                  </a:lnTo>
                  <a:cubicBezTo>
                    <a:pt x="1511141" y="659824"/>
                    <a:pt x="1480215" y="690750"/>
                    <a:pt x="1442066" y="690750"/>
                  </a:cubicBezTo>
                  <a:lnTo>
                    <a:pt x="69075" y="690750"/>
                  </a:lnTo>
                  <a:cubicBezTo>
                    <a:pt x="30926" y="690750"/>
                    <a:pt x="0" y="659824"/>
                    <a:pt x="0" y="621675"/>
                  </a:cubicBezTo>
                  <a:lnTo>
                    <a:pt x="0" y="6907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3807" tIns="183807" rIns="183807" bIns="183807" numCol="1" spcCol="1270" anchor="ctr" anchorCtr="0">
              <a:noAutofit/>
            </a:bodyPr>
            <a:lstStyle/>
            <a:p>
              <a:pPr algn="just" defTabSz="1022350">
                <a:lnSpc>
                  <a:spcPct val="90000"/>
                </a:lnSpc>
                <a:spcBef>
                  <a:spcPct val="0"/>
                </a:spcBef>
                <a:spcAft>
                  <a:spcPct val="35000"/>
                </a:spcAft>
              </a:pPr>
              <a:r>
                <a:rPr lang="en-GB" sz="1200" kern="100">
                  <a:effectLst/>
                  <a:latin typeface="Aptos" panose="020B0004020202020204" pitchFamily="34" charset="0"/>
                  <a:ea typeface="DengXian" panose="02010600030101010101" pitchFamily="2" charset="-122"/>
                  <a:cs typeface="Times New Roman" panose="02020603050405020304" pitchFamily="18" charset="0"/>
                </a:rPr>
                <a:t>Shifting focus from treatment to </a:t>
              </a:r>
              <a:r>
                <a:rPr lang="en-GB" sz="1200" b="1" kern="100">
                  <a:effectLst/>
                  <a:latin typeface="Aptos" panose="020B0004020202020204" pitchFamily="34" charset="0"/>
                  <a:ea typeface="DengXian" panose="02010600030101010101" pitchFamily="2" charset="-122"/>
                  <a:cs typeface="Times New Roman" panose="02020603050405020304" pitchFamily="18" charset="0"/>
                </a:rPr>
                <a:t>prevention and early intervention</a:t>
              </a:r>
              <a:r>
                <a:rPr lang="en-GB" sz="1200" kern="100">
                  <a:effectLst/>
                  <a:latin typeface="Aptos" panose="020B0004020202020204" pitchFamily="34" charset="0"/>
                  <a:ea typeface="DengXian" panose="02010600030101010101" pitchFamily="2" charset="-122"/>
                  <a:cs typeface="Times New Roman" panose="02020603050405020304" pitchFamily="18" charset="0"/>
                </a:rPr>
                <a:t>, particularly for conditions like diabetes, obesity, and mental health.</a:t>
              </a:r>
            </a:p>
          </p:txBody>
        </p:sp>
        <p:sp>
          <p:nvSpPr>
            <p:cNvPr id="21" name="Arrow: Chevron 20">
              <a:extLst>
                <a:ext uri="{FF2B5EF4-FFF2-40B4-BE49-F238E27FC236}">
                  <a16:creationId xmlns:a16="http://schemas.microsoft.com/office/drawing/2014/main" id="{9F7C3FA8-1558-75F8-B403-C29890C038A7}"/>
                </a:ext>
              </a:extLst>
            </p:cNvPr>
            <p:cNvSpPr/>
            <p:nvPr/>
          </p:nvSpPr>
          <p:spPr>
            <a:xfrm>
              <a:off x="6123836" y="2997280"/>
              <a:ext cx="1789509" cy="690750"/>
            </a:xfrm>
            <a:prstGeom prst="chevron">
              <a:avLst>
                <a:gd name="adj" fmla="val 40000"/>
              </a:avLst>
            </a:prstGeom>
            <a:solidFill>
              <a:schemeClr val="tx2">
                <a:lumMod val="25000"/>
                <a:lumOff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2" name="Freeform: Shape 21">
              <a:extLst>
                <a:ext uri="{FF2B5EF4-FFF2-40B4-BE49-F238E27FC236}">
                  <a16:creationId xmlns:a16="http://schemas.microsoft.com/office/drawing/2014/main" id="{706E2045-1AC9-ED36-858B-9CD8A35AAE79}"/>
                </a:ext>
              </a:extLst>
            </p:cNvPr>
            <p:cNvSpPr/>
            <p:nvPr/>
          </p:nvSpPr>
          <p:spPr>
            <a:xfrm>
              <a:off x="6601039" y="3169968"/>
              <a:ext cx="1511141" cy="690750"/>
            </a:xfrm>
            <a:custGeom>
              <a:avLst/>
              <a:gdLst>
                <a:gd name="connsiteX0" fmla="*/ 0 w 1511141"/>
                <a:gd name="connsiteY0" fmla="*/ 69075 h 690750"/>
                <a:gd name="connsiteX1" fmla="*/ 69075 w 1511141"/>
                <a:gd name="connsiteY1" fmla="*/ 0 h 690750"/>
                <a:gd name="connsiteX2" fmla="*/ 1442066 w 1511141"/>
                <a:gd name="connsiteY2" fmla="*/ 0 h 690750"/>
                <a:gd name="connsiteX3" fmla="*/ 1511141 w 1511141"/>
                <a:gd name="connsiteY3" fmla="*/ 69075 h 690750"/>
                <a:gd name="connsiteX4" fmla="*/ 1511141 w 1511141"/>
                <a:gd name="connsiteY4" fmla="*/ 621675 h 690750"/>
                <a:gd name="connsiteX5" fmla="*/ 1442066 w 1511141"/>
                <a:gd name="connsiteY5" fmla="*/ 690750 h 690750"/>
                <a:gd name="connsiteX6" fmla="*/ 69075 w 1511141"/>
                <a:gd name="connsiteY6" fmla="*/ 690750 h 690750"/>
                <a:gd name="connsiteX7" fmla="*/ 0 w 1511141"/>
                <a:gd name="connsiteY7" fmla="*/ 621675 h 690750"/>
                <a:gd name="connsiteX8" fmla="*/ 0 w 1511141"/>
                <a:gd name="connsiteY8" fmla="*/ 69075 h 69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141" h="690750">
                  <a:moveTo>
                    <a:pt x="0" y="69075"/>
                  </a:moveTo>
                  <a:cubicBezTo>
                    <a:pt x="0" y="30926"/>
                    <a:pt x="30926" y="0"/>
                    <a:pt x="69075" y="0"/>
                  </a:cubicBezTo>
                  <a:lnTo>
                    <a:pt x="1442066" y="0"/>
                  </a:lnTo>
                  <a:cubicBezTo>
                    <a:pt x="1480215" y="0"/>
                    <a:pt x="1511141" y="30926"/>
                    <a:pt x="1511141" y="69075"/>
                  </a:cubicBezTo>
                  <a:lnTo>
                    <a:pt x="1511141" y="621675"/>
                  </a:lnTo>
                  <a:cubicBezTo>
                    <a:pt x="1511141" y="659824"/>
                    <a:pt x="1480215" y="690750"/>
                    <a:pt x="1442066" y="690750"/>
                  </a:cubicBezTo>
                  <a:lnTo>
                    <a:pt x="69075" y="690750"/>
                  </a:lnTo>
                  <a:cubicBezTo>
                    <a:pt x="30926" y="690750"/>
                    <a:pt x="0" y="659824"/>
                    <a:pt x="0" y="621675"/>
                  </a:cubicBezTo>
                  <a:lnTo>
                    <a:pt x="0" y="6907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3807" tIns="183807" rIns="183807" bIns="183807" numCol="1" spcCol="1270" anchor="ctr" anchorCtr="0">
              <a:noAutofit/>
            </a:bodyPr>
            <a:lstStyle/>
            <a:p>
              <a:pPr algn="just" defTabSz="1022350">
                <a:lnSpc>
                  <a:spcPct val="90000"/>
                </a:lnSpc>
                <a:spcBef>
                  <a:spcPct val="0"/>
                </a:spcBef>
                <a:spcAft>
                  <a:spcPct val="35000"/>
                </a:spcAft>
              </a:pPr>
              <a:r>
                <a:rPr lang="en-GB" sz="1400" kern="100">
                  <a:effectLst/>
                  <a:latin typeface="Aptos" panose="020B0004020202020204" pitchFamily="34" charset="0"/>
                  <a:ea typeface="DengXian" panose="02010600030101010101" pitchFamily="2" charset="-122"/>
                  <a:cs typeface="Times New Roman" panose="02020603050405020304" pitchFamily="18" charset="0"/>
                </a:rPr>
                <a:t>Increasing investment in </a:t>
              </a:r>
              <a:r>
                <a:rPr lang="en-GB" sz="1400" b="1" kern="100">
                  <a:effectLst/>
                  <a:latin typeface="Aptos" panose="020B0004020202020204" pitchFamily="34" charset="0"/>
                  <a:ea typeface="DengXian" panose="02010600030101010101" pitchFamily="2" charset="-122"/>
                  <a:cs typeface="Times New Roman" panose="02020603050405020304" pitchFamily="18" charset="0"/>
                </a:rPr>
                <a:t>digital healthcare</a:t>
              </a:r>
              <a:r>
                <a:rPr lang="en-GB" sz="1400" kern="100">
                  <a:effectLst/>
                  <a:latin typeface="Aptos" panose="020B0004020202020204" pitchFamily="34" charset="0"/>
                  <a:ea typeface="DengXian" panose="02010600030101010101" pitchFamily="2" charset="-122"/>
                  <a:cs typeface="Times New Roman" panose="02020603050405020304" pitchFamily="18" charset="0"/>
                </a:rPr>
                <a:t>, such as AI, electronic patient records, and virtual consultations.</a:t>
              </a:r>
            </a:p>
          </p:txBody>
        </p:sp>
        <p:sp>
          <p:nvSpPr>
            <p:cNvPr id="23" name="Arrow: Chevron 22">
              <a:extLst>
                <a:ext uri="{FF2B5EF4-FFF2-40B4-BE49-F238E27FC236}">
                  <a16:creationId xmlns:a16="http://schemas.microsoft.com/office/drawing/2014/main" id="{CD089964-5FC7-3E58-6592-7369FD781B6F}"/>
                </a:ext>
              </a:extLst>
            </p:cNvPr>
            <p:cNvSpPr/>
            <p:nvPr/>
          </p:nvSpPr>
          <p:spPr>
            <a:xfrm>
              <a:off x="8167854" y="2997280"/>
              <a:ext cx="1789509" cy="690750"/>
            </a:xfrm>
            <a:prstGeom prst="chevron">
              <a:avLst>
                <a:gd name="adj" fmla="val 40000"/>
              </a:avLst>
            </a:prstGeom>
            <a:solidFill>
              <a:schemeClr val="tx2">
                <a:lumMod val="25000"/>
                <a:lumOff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4" name="Freeform: Shape 23">
              <a:extLst>
                <a:ext uri="{FF2B5EF4-FFF2-40B4-BE49-F238E27FC236}">
                  <a16:creationId xmlns:a16="http://schemas.microsoft.com/office/drawing/2014/main" id="{FD0B23EB-8027-083D-C14D-51D90139A5C9}"/>
                </a:ext>
              </a:extLst>
            </p:cNvPr>
            <p:cNvSpPr/>
            <p:nvPr/>
          </p:nvSpPr>
          <p:spPr>
            <a:xfrm>
              <a:off x="8645056" y="3169968"/>
              <a:ext cx="1511141" cy="690750"/>
            </a:xfrm>
            <a:custGeom>
              <a:avLst/>
              <a:gdLst>
                <a:gd name="connsiteX0" fmla="*/ 0 w 1511141"/>
                <a:gd name="connsiteY0" fmla="*/ 69075 h 690750"/>
                <a:gd name="connsiteX1" fmla="*/ 69075 w 1511141"/>
                <a:gd name="connsiteY1" fmla="*/ 0 h 690750"/>
                <a:gd name="connsiteX2" fmla="*/ 1442066 w 1511141"/>
                <a:gd name="connsiteY2" fmla="*/ 0 h 690750"/>
                <a:gd name="connsiteX3" fmla="*/ 1511141 w 1511141"/>
                <a:gd name="connsiteY3" fmla="*/ 69075 h 690750"/>
                <a:gd name="connsiteX4" fmla="*/ 1511141 w 1511141"/>
                <a:gd name="connsiteY4" fmla="*/ 621675 h 690750"/>
                <a:gd name="connsiteX5" fmla="*/ 1442066 w 1511141"/>
                <a:gd name="connsiteY5" fmla="*/ 690750 h 690750"/>
                <a:gd name="connsiteX6" fmla="*/ 69075 w 1511141"/>
                <a:gd name="connsiteY6" fmla="*/ 690750 h 690750"/>
                <a:gd name="connsiteX7" fmla="*/ 0 w 1511141"/>
                <a:gd name="connsiteY7" fmla="*/ 621675 h 690750"/>
                <a:gd name="connsiteX8" fmla="*/ 0 w 1511141"/>
                <a:gd name="connsiteY8" fmla="*/ 69075 h 690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141" h="690750">
                  <a:moveTo>
                    <a:pt x="0" y="69075"/>
                  </a:moveTo>
                  <a:cubicBezTo>
                    <a:pt x="0" y="30926"/>
                    <a:pt x="30926" y="0"/>
                    <a:pt x="69075" y="0"/>
                  </a:cubicBezTo>
                  <a:lnTo>
                    <a:pt x="1442066" y="0"/>
                  </a:lnTo>
                  <a:cubicBezTo>
                    <a:pt x="1480215" y="0"/>
                    <a:pt x="1511141" y="30926"/>
                    <a:pt x="1511141" y="69075"/>
                  </a:cubicBezTo>
                  <a:lnTo>
                    <a:pt x="1511141" y="621675"/>
                  </a:lnTo>
                  <a:cubicBezTo>
                    <a:pt x="1511141" y="659824"/>
                    <a:pt x="1480215" y="690750"/>
                    <a:pt x="1442066" y="690750"/>
                  </a:cubicBezTo>
                  <a:lnTo>
                    <a:pt x="69075" y="690750"/>
                  </a:lnTo>
                  <a:cubicBezTo>
                    <a:pt x="30926" y="690750"/>
                    <a:pt x="0" y="659824"/>
                    <a:pt x="0" y="621675"/>
                  </a:cubicBezTo>
                  <a:lnTo>
                    <a:pt x="0" y="6907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3807" tIns="183807" rIns="183807" bIns="183807" numCol="1" spcCol="1270" anchor="ctr" anchorCtr="0">
              <a:noAutofit/>
            </a:bodyPr>
            <a:lstStyle/>
            <a:p>
              <a:pPr algn="just" defTabSz="1022350">
                <a:lnSpc>
                  <a:spcPct val="90000"/>
                </a:lnSpc>
                <a:spcBef>
                  <a:spcPct val="0"/>
                </a:spcBef>
                <a:spcAft>
                  <a:spcPct val="35000"/>
                </a:spcAft>
              </a:pPr>
              <a:r>
                <a:rPr lang="en-GB" sz="1400" kern="100">
                  <a:effectLst/>
                  <a:latin typeface="Aptos" panose="020B0004020202020204" pitchFamily="34" charset="0"/>
                  <a:ea typeface="DengXian" panose="02010600030101010101" pitchFamily="2" charset="-122"/>
                  <a:cs typeface="Times New Roman" panose="02020603050405020304" pitchFamily="18" charset="0"/>
                </a:rPr>
                <a:t>Strengthening the </a:t>
              </a:r>
              <a:r>
                <a:rPr lang="en-GB" sz="1400" b="1" kern="100">
                  <a:effectLst/>
                  <a:latin typeface="Aptos" panose="020B0004020202020204" pitchFamily="34" charset="0"/>
                  <a:ea typeface="DengXian" panose="02010600030101010101" pitchFamily="2" charset="-122"/>
                  <a:cs typeface="Times New Roman" panose="02020603050405020304" pitchFamily="18" charset="0"/>
                </a:rPr>
                <a:t>workforce strategy</a:t>
              </a:r>
              <a:r>
                <a:rPr lang="en-GB" sz="1400" kern="100">
                  <a:effectLst/>
                  <a:latin typeface="Aptos" panose="020B0004020202020204" pitchFamily="34" charset="0"/>
                  <a:ea typeface="DengXian" panose="02010600030101010101" pitchFamily="2" charset="-122"/>
                  <a:cs typeface="Times New Roman" panose="02020603050405020304" pitchFamily="18" charset="0"/>
                </a:rPr>
                <a:t> by recruiting and retaining more healthcare professionals.</a:t>
              </a:r>
            </a:p>
          </p:txBody>
        </p:sp>
      </p:grpSp>
      <p:sp>
        <p:nvSpPr>
          <p:cNvPr id="25" name="TextBox 24">
            <a:extLst>
              <a:ext uri="{FF2B5EF4-FFF2-40B4-BE49-F238E27FC236}">
                <a16:creationId xmlns:a16="http://schemas.microsoft.com/office/drawing/2014/main" id="{BC08EE4E-BAC8-70C8-43D0-40DD5C7C5222}"/>
              </a:ext>
            </a:extLst>
          </p:cNvPr>
          <p:cNvSpPr txBox="1"/>
          <p:nvPr/>
        </p:nvSpPr>
        <p:spPr>
          <a:xfrm>
            <a:off x="69998" y="2837808"/>
            <a:ext cx="2241220" cy="369332"/>
          </a:xfrm>
          <a:prstGeom prst="rect">
            <a:avLst/>
          </a:prstGeom>
          <a:noFill/>
          <a:ln>
            <a:solidFill>
              <a:schemeClr val="accent6">
                <a:lumMod val="50000"/>
              </a:schemeClr>
            </a:solidFill>
          </a:ln>
        </p:spPr>
        <p:txBody>
          <a:bodyPr wrap="square" rtlCol="0">
            <a:spAutoFit/>
          </a:bodyPr>
          <a:lstStyle/>
          <a:p>
            <a:r>
              <a:rPr lang="en-GB"/>
              <a:t>Strategic Priorities:</a:t>
            </a:r>
          </a:p>
        </p:txBody>
      </p:sp>
      <p:sp>
        <p:nvSpPr>
          <p:cNvPr id="26" name="TextBox 25">
            <a:extLst>
              <a:ext uri="{FF2B5EF4-FFF2-40B4-BE49-F238E27FC236}">
                <a16:creationId xmlns:a16="http://schemas.microsoft.com/office/drawing/2014/main" id="{B0BF2E4F-4F14-EF09-30D6-A63A0773FB82}"/>
              </a:ext>
            </a:extLst>
          </p:cNvPr>
          <p:cNvSpPr txBox="1"/>
          <p:nvPr/>
        </p:nvSpPr>
        <p:spPr>
          <a:xfrm>
            <a:off x="38968" y="5133255"/>
            <a:ext cx="1048380" cy="369332"/>
          </a:xfrm>
          <a:prstGeom prst="rect">
            <a:avLst/>
          </a:prstGeom>
          <a:noFill/>
          <a:ln>
            <a:noFill/>
          </a:ln>
        </p:spPr>
        <p:txBody>
          <a:bodyPr wrap="square" rtlCol="0">
            <a:spAutoFit/>
          </a:bodyPr>
          <a:lstStyle/>
          <a:p>
            <a:r>
              <a:rPr lang="en-GB" b="1"/>
              <a:t>Impact:</a:t>
            </a:r>
          </a:p>
        </p:txBody>
      </p:sp>
      <p:sp>
        <p:nvSpPr>
          <p:cNvPr id="27" name="TextBox 26">
            <a:extLst>
              <a:ext uri="{FF2B5EF4-FFF2-40B4-BE49-F238E27FC236}">
                <a16:creationId xmlns:a16="http://schemas.microsoft.com/office/drawing/2014/main" id="{6A7CA109-50D0-B78A-7981-DC47ED12E800}"/>
              </a:ext>
            </a:extLst>
          </p:cNvPr>
          <p:cNvSpPr txBox="1"/>
          <p:nvPr/>
        </p:nvSpPr>
        <p:spPr>
          <a:xfrm>
            <a:off x="976302" y="5133255"/>
            <a:ext cx="11146523" cy="923330"/>
          </a:xfrm>
          <a:prstGeom prst="rect">
            <a:avLst/>
          </a:prstGeom>
          <a:noFill/>
        </p:spPr>
        <p:txBody>
          <a:bodyPr wrap="square" rtlCol="0">
            <a:spAutoFit/>
          </a:bodyPr>
          <a:lstStyle/>
          <a:p>
            <a:r>
              <a:rPr lang="en-GB" sz="1800" kern="100">
                <a:effectLst/>
                <a:latin typeface="Aptos" panose="020B0004020202020204" pitchFamily="34" charset="0"/>
                <a:ea typeface="DengXian" panose="02010600030101010101" pitchFamily="2" charset="-122"/>
                <a:cs typeface="Arial" panose="020B0604020202020204" pitchFamily="34" charset="0"/>
              </a:rPr>
              <a:t>This change is strategic because it reshapes the NHS’s structure, priorities, and resource allocation over a long period, ensuring sustainability and better patient outcomes.</a:t>
            </a:r>
          </a:p>
          <a:p>
            <a:endParaRPr lang="en-GB"/>
          </a:p>
        </p:txBody>
      </p:sp>
    </p:spTree>
    <p:extLst>
      <p:ext uri="{BB962C8B-B14F-4D97-AF65-F5344CB8AC3E}">
        <p14:creationId xmlns:p14="http://schemas.microsoft.com/office/powerpoint/2010/main" val="98091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5" grpId="0" animBg="1"/>
      <p:bldP spid="2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Online Media 6" title="Mid Staffordshire Hospital: Making the Right Changes">
            <a:hlinkClick r:id="" action="ppaction://media"/>
            <a:extLst>
              <a:ext uri="{FF2B5EF4-FFF2-40B4-BE49-F238E27FC236}">
                <a16:creationId xmlns:a16="http://schemas.microsoft.com/office/drawing/2014/main" id="{A4F33847-376C-49D1-29DB-A5F463B86E9F}"/>
              </a:ext>
            </a:extLst>
          </p:cNvPr>
          <p:cNvPicPr>
            <a:picLocks noRot="1" noChangeAspect="1"/>
          </p:cNvPicPr>
          <p:nvPr>
            <a:videoFile r:link="rId1"/>
          </p:nvPr>
        </p:nvPicPr>
        <p:blipFill>
          <a:blip r:embed="rId3"/>
          <a:stretch>
            <a:fillRect/>
          </a:stretch>
        </p:blipFill>
        <p:spPr>
          <a:xfrm>
            <a:off x="4148206" y="1156628"/>
            <a:ext cx="8043794" cy="4544744"/>
          </a:xfrm>
          <a:prstGeom prst="rect">
            <a:avLst/>
          </a:prstGeom>
        </p:spPr>
      </p:pic>
      <p:sp>
        <p:nvSpPr>
          <p:cNvPr id="4" name="Footer Placeholder 3">
            <a:extLst>
              <a:ext uri="{FF2B5EF4-FFF2-40B4-BE49-F238E27FC236}">
                <a16:creationId xmlns:a16="http://schemas.microsoft.com/office/drawing/2014/main" id="{F545E39C-08D8-261A-5243-B2E802FF0CE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B5846E06-F1FF-529F-D71A-985F7D0657E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F541938-13A7-48A2-A6E7-AF67D0D18476}" type="slidenum">
              <a:rPr lang="en-US" smtClean="0">
                <a:solidFill>
                  <a:schemeClr val="tx1">
                    <a:tint val="75000"/>
                  </a:schemeClr>
                </a:solidFill>
              </a:rPr>
              <a:pPr>
                <a:spcAft>
                  <a:spcPts val="600"/>
                </a:spcAft>
              </a:pPr>
              <a:t>9</a:t>
            </a:fld>
            <a:endParaRPr lang="en-US">
              <a:solidFill>
                <a:schemeClr val="tx1">
                  <a:tint val="75000"/>
                </a:schemeClr>
              </a:solidFill>
            </a:endParaRPr>
          </a:p>
        </p:txBody>
      </p:sp>
      <p:pic>
        <p:nvPicPr>
          <p:cNvPr id="6" name="Picture 5" descr="A black and yellow logo&#10;&#10;Description automatically generated">
            <a:extLst>
              <a:ext uri="{FF2B5EF4-FFF2-40B4-BE49-F238E27FC236}">
                <a16:creationId xmlns:a16="http://schemas.microsoft.com/office/drawing/2014/main" id="{947497BA-50A6-382F-A2A9-9C71A53271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8" name="TextBox 7">
            <a:extLst>
              <a:ext uri="{FF2B5EF4-FFF2-40B4-BE49-F238E27FC236}">
                <a16:creationId xmlns:a16="http://schemas.microsoft.com/office/drawing/2014/main" id="{1BCF8013-8CEB-6316-7F5C-24A14BAF00D5}"/>
              </a:ext>
            </a:extLst>
          </p:cNvPr>
          <p:cNvSpPr txBox="1"/>
          <p:nvPr/>
        </p:nvSpPr>
        <p:spPr>
          <a:xfrm>
            <a:off x="0" y="1654349"/>
            <a:ext cx="4114800" cy="3816429"/>
          </a:xfrm>
          <a:prstGeom prst="rect">
            <a:avLst/>
          </a:prstGeom>
          <a:noFill/>
        </p:spPr>
        <p:txBody>
          <a:bodyPr wrap="square" rtlCol="0">
            <a:spAutoFit/>
          </a:bodyPr>
          <a:lstStyle/>
          <a:p>
            <a:pPr algn="just"/>
            <a:r>
              <a:rPr lang="en-GB" sz="1600"/>
              <a:t>In this video, Professor David Buchanan and Mike </a:t>
            </a:r>
            <a:r>
              <a:rPr lang="en-GB" sz="1600" err="1"/>
              <a:t>Bourne</a:t>
            </a:r>
            <a:r>
              <a:rPr lang="en-GB" sz="1600"/>
              <a:t> of Cranfield School of Management discuss what needs to change in the NHS following the scandal of Mid Staffordshire Hospital where hundreds of people died amid  appalling levels of care. They recommended a fundamental change in culture and appropriate use of performance targets. </a:t>
            </a:r>
          </a:p>
          <a:p>
            <a:pPr algn="just"/>
            <a:endParaRPr lang="en-GB" sz="1600"/>
          </a:p>
          <a:p>
            <a:pPr algn="just"/>
            <a:r>
              <a:rPr lang="en-GB" sz="1600"/>
              <a:t>In reviewing the video, concentrate on Buchanan’s key cultural issues associated with the NHS and what types of recommendations he makes.</a:t>
            </a:r>
          </a:p>
          <a:p>
            <a:pPr algn="just"/>
            <a:endParaRPr lang="en-GB" sz="1600"/>
          </a:p>
        </p:txBody>
      </p:sp>
      <p:sp>
        <p:nvSpPr>
          <p:cNvPr id="9" name="TextBox 8">
            <a:extLst>
              <a:ext uri="{FF2B5EF4-FFF2-40B4-BE49-F238E27FC236}">
                <a16:creationId xmlns:a16="http://schemas.microsoft.com/office/drawing/2014/main" id="{D55A7D8A-6FE9-EEFF-1B49-57E98706A094}"/>
              </a:ext>
            </a:extLst>
          </p:cNvPr>
          <p:cNvSpPr txBox="1"/>
          <p:nvPr/>
        </p:nvSpPr>
        <p:spPr>
          <a:xfrm>
            <a:off x="475921" y="374715"/>
            <a:ext cx="2521459" cy="523220"/>
          </a:xfrm>
          <a:prstGeom prst="rect">
            <a:avLst/>
          </a:prstGeom>
          <a:solidFill>
            <a:schemeClr val="tx2">
              <a:lumMod val="10000"/>
              <a:lumOff val="90000"/>
            </a:schemeClr>
          </a:solidFill>
          <a:ln>
            <a:solidFill>
              <a:schemeClr val="tx2">
                <a:lumMod val="90000"/>
                <a:lumOff val="10000"/>
              </a:schemeClr>
            </a:solidFill>
          </a:ln>
        </p:spPr>
        <p:txBody>
          <a:bodyPr wrap="none" rtlCol="0">
            <a:spAutoFit/>
          </a:bodyPr>
          <a:lstStyle/>
          <a:p>
            <a:r>
              <a:rPr lang="en-GB" sz="2800" b="1"/>
              <a:t>GROUP WORK</a:t>
            </a:r>
          </a:p>
        </p:txBody>
      </p:sp>
      <p:sp>
        <p:nvSpPr>
          <p:cNvPr id="10" name="TextBox 9">
            <a:extLst>
              <a:ext uri="{FF2B5EF4-FFF2-40B4-BE49-F238E27FC236}">
                <a16:creationId xmlns:a16="http://schemas.microsoft.com/office/drawing/2014/main" id="{A73A43A3-D79F-3DE1-2D69-CA93BD11759C}"/>
              </a:ext>
            </a:extLst>
          </p:cNvPr>
          <p:cNvSpPr txBox="1"/>
          <p:nvPr/>
        </p:nvSpPr>
        <p:spPr>
          <a:xfrm>
            <a:off x="10821237" y="374715"/>
            <a:ext cx="1065126" cy="369332"/>
          </a:xfrm>
          <a:prstGeom prst="rect">
            <a:avLst/>
          </a:prstGeom>
          <a:solidFill>
            <a:schemeClr val="tx2">
              <a:lumMod val="10000"/>
              <a:lumOff val="90000"/>
            </a:schemeClr>
          </a:solidFill>
          <a:ln>
            <a:solidFill>
              <a:schemeClr val="tx2">
                <a:lumMod val="90000"/>
                <a:lumOff val="10000"/>
              </a:schemeClr>
            </a:solidFill>
          </a:ln>
        </p:spPr>
        <p:txBody>
          <a:bodyPr wrap="square" rtlCol="0">
            <a:spAutoFit/>
          </a:bodyPr>
          <a:lstStyle/>
          <a:p>
            <a:r>
              <a:rPr lang="en-GB"/>
              <a:t>20 mins</a:t>
            </a:r>
          </a:p>
        </p:txBody>
      </p:sp>
    </p:spTree>
    <p:extLst>
      <p:ext uri="{BB962C8B-B14F-4D97-AF65-F5344CB8AC3E}">
        <p14:creationId xmlns:p14="http://schemas.microsoft.com/office/powerpoint/2010/main" val="3281601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cup of coffee and beans&#10;&#10;Description automatically generated">
            <a:extLst>
              <a:ext uri="{FF2B5EF4-FFF2-40B4-BE49-F238E27FC236}">
                <a16:creationId xmlns:a16="http://schemas.microsoft.com/office/drawing/2014/main" id="{24774768-FF59-A9E0-DBA5-78715F92339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CF45E8DD-4D27-854B-3714-F345A9B61FE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83C92917-856D-0263-472F-E600B6C05CF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F541938-13A7-48A2-A6E7-AF67D0D18476}" type="slidenum">
              <a:rPr lang="en-US">
                <a:solidFill>
                  <a:srgbClr val="FFFFFF"/>
                </a:solidFill>
              </a:rPr>
              <a:pPr>
                <a:spcAft>
                  <a:spcPts val="600"/>
                </a:spcAft>
              </a:pPr>
              <a:t>10</a:t>
            </a:fld>
            <a:endParaRPr lang="en-US">
              <a:solidFill>
                <a:srgbClr val="FFFFFF"/>
              </a:solidFill>
            </a:endParaRPr>
          </a:p>
        </p:txBody>
      </p:sp>
      <p:sp>
        <p:nvSpPr>
          <p:cNvPr id="8" name="TextBox 7">
            <a:extLst>
              <a:ext uri="{FF2B5EF4-FFF2-40B4-BE49-F238E27FC236}">
                <a16:creationId xmlns:a16="http://schemas.microsoft.com/office/drawing/2014/main" id="{24E4BC0A-C155-7BD5-EA05-9B73A2EDE25C}"/>
              </a:ext>
            </a:extLst>
          </p:cNvPr>
          <p:cNvSpPr txBox="1"/>
          <p:nvPr/>
        </p:nvSpPr>
        <p:spPr>
          <a:xfrm>
            <a:off x="657546" y="5219272"/>
            <a:ext cx="1561672" cy="380144"/>
          </a:xfrm>
          <a:prstGeom prst="rect">
            <a:avLst/>
          </a:prstGeom>
          <a:noFill/>
        </p:spPr>
        <p:txBody>
          <a:bodyPr wrap="square" rtlCol="0">
            <a:spAutoFit/>
          </a:bodyPr>
          <a:lstStyle/>
          <a:p>
            <a:r>
              <a:rPr lang="en-GB"/>
              <a:t>20 MINS</a:t>
            </a:r>
          </a:p>
        </p:txBody>
      </p:sp>
    </p:spTree>
    <p:extLst>
      <p:ext uri="{BB962C8B-B14F-4D97-AF65-F5344CB8AC3E}">
        <p14:creationId xmlns:p14="http://schemas.microsoft.com/office/powerpoint/2010/main" val="2830212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413DAB-1C9D-DAA9-E9E2-78FFB1563D8E}"/>
              </a:ext>
            </a:extLst>
          </p:cNvPr>
          <p:cNvSpPr>
            <a:spLocks noGrp="1"/>
          </p:cNvSpPr>
          <p:nvPr>
            <p:ph type="title"/>
          </p:nvPr>
        </p:nvSpPr>
        <p:spPr>
          <a:xfrm>
            <a:off x="586478" y="1683756"/>
            <a:ext cx="3115265" cy="2396359"/>
          </a:xfrm>
        </p:spPr>
        <p:txBody>
          <a:bodyPr anchor="b">
            <a:normAutofit/>
          </a:bodyPr>
          <a:lstStyle/>
          <a:p>
            <a:pPr algn="r"/>
            <a:r>
              <a:rPr lang="en-GB" sz="4000" kern="100">
                <a:solidFill>
                  <a:srgbClr val="FFFFFF"/>
                </a:solidFill>
                <a:effectLst/>
                <a:latin typeface="Aptos" panose="020B0004020202020204" pitchFamily="34" charset="0"/>
                <a:ea typeface="DengXian" panose="02010600030101010101" pitchFamily="2" charset="-122"/>
                <a:cs typeface="Arial" panose="020B0604020202020204" pitchFamily="34" charset="0"/>
              </a:rPr>
              <a:t>Change management models </a:t>
            </a:r>
            <a:endParaRPr lang="en-GB" sz="4000">
              <a:solidFill>
                <a:srgbClr val="FFFFFF"/>
              </a:solidFill>
            </a:endParaRPr>
          </a:p>
        </p:txBody>
      </p:sp>
      <p:sp>
        <p:nvSpPr>
          <p:cNvPr id="4" name="Footer Placeholder 3">
            <a:extLst>
              <a:ext uri="{FF2B5EF4-FFF2-40B4-BE49-F238E27FC236}">
                <a16:creationId xmlns:a16="http://schemas.microsoft.com/office/drawing/2014/main" id="{4CDC8EFF-2185-3FDD-3B49-4EFEEFF1A496}"/>
              </a:ext>
            </a:extLst>
          </p:cNvPr>
          <p:cNvSpPr>
            <a:spLocks noGrp="1"/>
          </p:cNvSpPr>
          <p:nvPr>
            <p:ph type="ftr" sz="quarter" idx="11"/>
          </p:nvPr>
        </p:nvSpPr>
        <p:spPr>
          <a:xfrm>
            <a:off x="4123668" y="6455664"/>
            <a:ext cx="4114800" cy="365125"/>
          </a:xfrm>
        </p:spPr>
        <p:txBody>
          <a:bodyPr>
            <a:normAutofit/>
          </a:bodyPr>
          <a:lstStyle/>
          <a:p>
            <a:pPr>
              <a:spcAft>
                <a:spcPts val="600"/>
              </a:spcAft>
            </a:pPr>
            <a:r>
              <a:rPr lang="en-GB" sz="1100">
                <a:solidFill>
                  <a:schemeClr val="tx1">
                    <a:lumMod val="50000"/>
                    <a:lumOff val="50000"/>
                  </a:schemeClr>
                </a:solidFill>
              </a:rPr>
              <a:t>Dr Simona Ferraraccio</a:t>
            </a:r>
          </a:p>
        </p:txBody>
      </p:sp>
      <p:sp>
        <p:nvSpPr>
          <p:cNvPr id="5" name="Slide Number Placeholder 4">
            <a:extLst>
              <a:ext uri="{FF2B5EF4-FFF2-40B4-BE49-F238E27FC236}">
                <a16:creationId xmlns:a16="http://schemas.microsoft.com/office/drawing/2014/main" id="{6B5AAF4F-208F-B24D-BFAE-66D75B0DEF05}"/>
              </a:ext>
            </a:extLst>
          </p:cNvPr>
          <p:cNvSpPr>
            <a:spLocks noGrp="1"/>
          </p:cNvSpPr>
          <p:nvPr>
            <p:ph type="sldNum" sz="quarter" idx="12"/>
          </p:nvPr>
        </p:nvSpPr>
        <p:spPr>
          <a:xfrm>
            <a:off x="11704320" y="6455664"/>
            <a:ext cx="448056" cy="365125"/>
          </a:xfrm>
        </p:spPr>
        <p:txBody>
          <a:bodyPr>
            <a:normAutofit/>
          </a:bodyPr>
          <a:lstStyle/>
          <a:p>
            <a:pPr>
              <a:spcAft>
                <a:spcPts val="600"/>
              </a:spcAft>
            </a:pPr>
            <a:fld id="{7F541938-13A7-48A2-A6E7-AF67D0D18476}" type="slidenum">
              <a:rPr lang="en-GB" sz="1100">
                <a:solidFill>
                  <a:schemeClr val="tx1">
                    <a:lumMod val="50000"/>
                    <a:lumOff val="50000"/>
                  </a:schemeClr>
                </a:solidFill>
              </a:rPr>
              <a:pPr>
                <a:spcAft>
                  <a:spcPts val="600"/>
                </a:spcAft>
              </a:pPr>
              <a:t>11</a:t>
            </a:fld>
            <a:endParaRPr lang="en-GB" sz="1100">
              <a:solidFill>
                <a:schemeClr val="tx1">
                  <a:lumMod val="50000"/>
                  <a:lumOff val="50000"/>
                </a:schemeClr>
              </a:solidFill>
            </a:endParaRPr>
          </a:p>
        </p:txBody>
      </p:sp>
      <p:pic>
        <p:nvPicPr>
          <p:cNvPr id="6" name="Picture 5" descr="A black and yellow logo&#10;&#10;Description automatically generated">
            <a:extLst>
              <a:ext uri="{FF2B5EF4-FFF2-40B4-BE49-F238E27FC236}">
                <a16:creationId xmlns:a16="http://schemas.microsoft.com/office/drawing/2014/main" id="{3E84F01C-7F46-308D-3FE7-82EBC5913D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graphicFrame>
        <p:nvGraphicFramePr>
          <p:cNvPr id="8" name="Content Placeholder 2">
            <a:extLst>
              <a:ext uri="{FF2B5EF4-FFF2-40B4-BE49-F238E27FC236}">
                <a16:creationId xmlns:a16="http://schemas.microsoft.com/office/drawing/2014/main" id="{021B82E0-0B25-FD5F-344C-21784C5EC8AA}"/>
              </a:ext>
            </a:extLst>
          </p:cNvPr>
          <p:cNvGraphicFramePr>
            <a:graphicFrameLocks noGrp="1"/>
          </p:cNvGraphicFramePr>
          <p:nvPr>
            <p:ph idx="1"/>
            <p:extLst>
              <p:ext uri="{D42A27DB-BD31-4B8C-83A1-F6EECF244321}">
                <p14:modId xmlns:p14="http://schemas.microsoft.com/office/powerpoint/2010/main" val="2770282568"/>
              </p:ext>
            </p:extLst>
          </p:nvPr>
        </p:nvGraphicFramePr>
        <p:xfrm>
          <a:off x="4905052" y="500872"/>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1218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93E70-941D-5F53-ACB0-7FD86A5AE0F4}"/>
              </a:ext>
            </a:extLst>
          </p:cNvPr>
          <p:cNvSpPr>
            <a:spLocks noGrp="1"/>
          </p:cNvSpPr>
          <p:nvPr>
            <p:ph type="title"/>
          </p:nvPr>
        </p:nvSpPr>
        <p:spPr>
          <a:xfrm>
            <a:off x="838200" y="-328479"/>
            <a:ext cx="10515600" cy="1325563"/>
          </a:xfrm>
        </p:spPr>
        <p:txBody>
          <a:bodyPr>
            <a:normAutofit/>
          </a:bodyPr>
          <a:lstStyle/>
          <a:p>
            <a:pPr algn="ctr"/>
            <a:r>
              <a:rPr lang="en-GB" sz="3600"/>
              <a:t>The </a:t>
            </a:r>
            <a:r>
              <a:rPr lang="en-GB" sz="3600" b="1"/>
              <a:t>ADKAR</a:t>
            </a:r>
            <a:r>
              <a:rPr lang="en-GB" sz="3600"/>
              <a:t> Change Management Model</a:t>
            </a:r>
          </a:p>
        </p:txBody>
      </p:sp>
      <p:sp>
        <p:nvSpPr>
          <p:cNvPr id="4" name="Footer Placeholder 3">
            <a:extLst>
              <a:ext uri="{FF2B5EF4-FFF2-40B4-BE49-F238E27FC236}">
                <a16:creationId xmlns:a16="http://schemas.microsoft.com/office/drawing/2014/main" id="{BF7AC1CC-C92C-D9BF-4A72-B5F8090BC10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87C4C282-7AE9-4CD9-A81F-28FE3B6E1A75}"/>
              </a:ext>
            </a:extLst>
          </p:cNvPr>
          <p:cNvSpPr>
            <a:spLocks noGrp="1"/>
          </p:cNvSpPr>
          <p:nvPr>
            <p:ph type="sldNum" sz="quarter" idx="12"/>
          </p:nvPr>
        </p:nvSpPr>
        <p:spPr/>
        <p:txBody>
          <a:bodyPr/>
          <a:lstStyle/>
          <a:p>
            <a:fld id="{7F541938-13A7-48A2-A6E7-AF67D0D18476}" type="slidenum">
              <a:rPr lang="en-GB" smtClean="0"/>
              <a:t>12</a:t>
            </a:fld>
            <a:endParaRPr lang="en-GB"/>
          </a:p>
        </p:txBody>
      </p:sp>
      <p:pic>
        <p:nvPicPr>
          <p:cNvPr id="6" name="Picture 5" descr="A black and yellow logo&#10;&#10;Description automatically generated">
            <a:extLst>
              <a:ext uri="{FF2B5EF4-FFF2-40B4-BE49-F238E27FC236}">
                <a16:creationId xmlns:a16="http://schemas.microsoft.com/office/drawing/2014/main" id="{D87CF82B-1DE6-382A-3073-C7A40A60F6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pic>
        <p:nvPicPr>
          <p:cNvPr id="8" name="Picture 7" descr="A diagram of a method&#10;&#10;Description automatically generated with medium confidence">
            <a:extLst>
              <a:ext uri="{FF2B5EF4-FFF2-40B4-BE49-F238E27FC236}">
                <a16:creationId xmlns:a16="http://schemas.microsoft.com/office/drawing/2014/main" id="{BB8614B1-1E44-04C9-FC02-989C2EFE279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393" t="17828" r="5617" b="5618"/>
          <a:stretch/>
        </p:blipFill>
        <p:spPr>
          <a:xfrm>
            <a:off x="671245" y="803953"/>
            <a:ext cx="10849510" cy="5250094"/>
          </a:xfrm>
          <a:prstGeom prst="rect">
            <a:avLst/>
          </a:prstGeom>
        </p:spPr>
      </p:pic>
    </p:spTree>
    <p:extLst>
      <p:ext uri="{BB962C8B-B14F-4D97-AF65-F5344CB8AC3E}">
        <p14:creationId xmlns:p14="http://schemas.microsoft.com/office/powerpoint/2010/main" val="1939531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AB29E-CC45-161B-81C8-56DCE6AA7012}"/>
              </a:ext>
            </a:extLst>
          </p:cNvPr>
          <p:cNvSpPr>
            <a:spLocks noGrp="1"/>
          </p:cNvSpPr>
          <p:nvPr>
            <p:ph type="title"/>
          </p:nvPr>
        </p:nvSpPr>
        <p:spPr>
          <a:xfrm>
            <a:off x="0" y="172581"/>
            <a:ext cx="12192000" cy="897936"/>
          </a:xfrm>
        </p:spPr>
        <p:txBody>
          <a:bodyPr>
            <a:normAutofit/>
          </a:bodyPr>
          <a:lstStyle/>
          <a:p>
            <a:pPr algn="ctr"/>
            <a:r>
              <a:rPr lang="en-GB" sz="3600" b="1"/>
              <a:t>Case study</a:t>
            </a:r>
            <a:r>
              <a:rPr lang="en-GB" sz="3600"/>
              <a:t>: implementing smoke-free NHS policy</a:t>
            </a:r>
          </a:p>
        </p:txBody>
      </p:sp>
      <p:sp>
        <p:nvSpPr>
          <p:cNvPr id="4" name="Footer Placeholder 3">
            <a:extLst>
              <a:ext uri="{FF2B5EF4-FFF2-40B4-BE49-F238E27FC236}">
                <a16:creationId xmlns:a16="http://schemas.microsoft.com/office/drawing/2014/main" id="{92C6490D-232C-C60C-DBD4-3A74D035D3C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858DF6D6-72A8-0065-9688-9636CC4B1869}"/>
              </a:ext>
            </a:extLst>
          </p:cNvPr>
          <p:cNvSpPr>
            <a:spLocks noGrp="1"/>
          </p:cNvSpPr>
          <p:nvPr>
            <p:ph type="sldNum" sz="quarter" idx="12"/>
          </p:nvPr>
        </p:nvSpPr>
        <p:spPr/>
        <p:txBody>
          <a:bodyPr/>
          <a:lstStyle/>
          <a:p>
            <a:fld id="{7F541938-13A7-48A2-A6E7-AF67D0D18476}" type="slidenum">
              <a:rPr lang="en-GB" smtClean="0"/>
              <a:t>13</a:t>
            </a:fld>
            <a:endParaRPr lang="en-GB"/>
          </a:p>
        </p:txBody>
      </p:sp>
      <p:pic>
        <p:nvPicPr>
          <p:cNvPr id="6" name="Picture 5" descr="A black and yellow logo&#10;&#10;Description automatically generated">
            <a:extLst>
              <a:ext uri="{FF2B5EF4-FFF2-40B4-BE49-F238E27FC236}">
                <a16:creationId xmlns:a16="http://schemas.microsoft.com/office/drawing/2014/main" id="{AE161504-6B6C-CF51-5E4C-A7D66ABD24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7" name="TextBox 6">
            <a:extLst>
              <a:ext uri="{FF2B5EF4-FFF2-40B4-BE49-F238E27FC236}">
                <a16:creationId xmlns:a16="http://schemas.microsoft.com/office/drawing/2014/main" id="{461CC38C-A745-9914-1431-A2A12D01A565}"/>
              </a:ext>
            </a:extLst>
          </p:cNvPr>
          <p:cNvSpPr txBox="1"/>
          <p:nvPr/>
        </p:nvSpPr>
        <p:spPr>
          <a:xfrm>
            <a:off x="0" y="1164930"/>
            <a:ext cx="12099533" cy="2462213"/>
          </a:xfrm>
          <a:prstGeom prst="rect">
            <a:avLst/>
          </a:prstGeom>
          <a:noFill/>
        </p:spPr>
        <p:txBody>
          <a:bodyPr wrap="square" rtlCol="0">
            <a:spAutoFit/>
          </a:bodyPr>
          <a:lstStyle/>
          <a:p>
            <a:pPr algn="just"/>
            <a:r>
              <a:rPr lang="en-GB" sz="2800" b="1" u="sng"/>
              <a:t>Context</a:t>
            </a:r>
            <a:r>
              <a:rPr lang="en-GB" sz="2800"/>
              <a:t>: </a:t>
            </a:r>
          </a:p>
          <a:p>
            <a:pPr algn="just"/>
            <a:endParaRPr lang="en-GB"/>
          </a:p>
          <a:p>
            <a:pPr algn="just"/>
            <a:r>
              <a:rPr lang="en-GB"/>
              <a:t>In 2019, the NHS committed to making all hospital sites </a:t>
            </a:r>
            <a:r>
              <a:rPr lang="en-GB" b="1"/>
              <a:t>completely smoke-free</a:t>
            </a:r>
            <a:r>
              <a:rPr lang="en-GB"/>
              <a:t> to protect patients, visitors, and staff from the harmful effects of tobacco smoke. The policy banned smoking on hospital grounds and encouraged staff and patients to quit smoking by offering </a:t>
            </a:r>
            <a:r>
              <a:rPr lang="en-GB" b="1"/>
              <a:t>smoking cessation support</a:t>
            </a:r>
            <a:r>
              <a:rPr lang="en-GB"/>
              <a:t>. However, implementation faced </a:t>
            </a:r>
            <a:r>
              <a:rPr lang="en-GB" b="1"/>
              <a:t>resistance</a:t>
            </a:r>
            <a:r>
              <a:rPr lang="en-GB"/>
              <a:t> from some staff, visitors, and patients who felt the policy was restrictive or difficult to enforce. The NHS needed a </a:t>
            </a:r>
            <a:r>
              <a:rPr lang="en-GB" b="1"/>
              <a:t>structured change management approach</a:t>
            </a:r>
            <a:r>
              <a:rPr lang="en-GB"/>
              <a:t> to ensure successful adoption.</a:t>
            </a:r>
          </a:p>
          <a:p>
            <a:pPr algn="just"/>
            <a:endParaRPr lang="en-GB"/>
          </a:p>
        </p:txBody>
      </p:sp>
      <p:pic>
        <p:nvPicPr>
          <p:cNvPr id="9" name="Picture 8" descr="A blue square with white text&#10;&#10;Description automatically generated">
            <a:extLst>
              <a:ext uri="{FF2B5EF4-FFF2-40B4-BE49-F238E27FC236}">
                <a16:creationId xmlns:a16="http://schemas.microsoft.com/office/drawing/2014/main" id="{D120ED28-6954-3D0F-B671-A1A29E1823E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8" t="13858" r="17182" b="3746"/>
          <a:stretch/>
        </p:blipFill>
        <p:spPr>
          <a:xfrm>
            <a:off x="7730640" y="3267752"/>
            <a:ext cx="4246299" cy="2994185"/>
          </a:xfrm>
          <a:prstGeom prst="rect">
            <a:avLst/>
          </a:prstGeom>
        </p:spPr>
      </p:pic>
      <p:sp>
        <p:nvSpPr>
          <p:cNvPr id="11" name="TextBox 10">
            <a:extLst>
              <a:ext uri="{FF2B5EF4-FFF2-40B4-BE49-F238E27FC236}">
                <a16:creationId xmlns:a16="http://schemas.microsoft.com/office/drawing/2014/main" id="{48779214-11B2-69F5-F302-E3AC13DD8E1C}"/>
              </a:ext>
            </a:extLst>
          </p:cNvPr>
          <p:cNvSpPr txBox="1"/>
          <p:nvPr/>
        </p:nvSpPr>
        <p:spPr>
          <a:xfrm>
            <a:off x="5617396" y="5798192"/>
            <a:ext cx="6138808" cy="369332"/>
          </a:xfrm>
          <a:prstGeom prst="rect">
            <a:avLst/>
          </a:prstGeom>
          <a:noFill/>
        </p:spPr>
        <p:txBody>
          <a:bodyPr wrap="square">
            <a:spAutoFit/>
          </a:bodyPr>
          <a:lstStyle/>
          <a:p>
            <a:r>
              <a:rPr lang="en-GB">
                <a:hlinkClick r:id="rId5"/>
              </a:rPr>
              <a:t>smoke-free-policy.pdf</a:t>
            </a:r>
            <a:endParaRPr lang="en-GB"/>
          </a:p>
        </p:txBody>
      </p:sp>
    </p:spTree>
    <p:extLst>
      <p:ext uri="{BB962C8B-B14F-4D97-AF65-F5344CB8AC3E}">
        <p14:creationId xmlns:p14="http://schemas.microsoft.com/office/powerpoint/2010/main" val="2445055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6" name="Group 1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7" name="Freeform: Shape 1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1156468-42B5-C005-AC51-735C44796ECF}"/>
              </a:ext>
            </a:extLst>
          </p:cNvPr>
          <p:cNvSpPr>
            <a:spLocks noGrp="1"/>
          </p:cNvSpPr>
          <p:nvPr>
            <p:ph type="title"/>
          </p:nvPr>
        </p:nvSpPr>
        <p:spPr>
          <a:xfrm>
            <a:off x="74422" y="1422801"/>
            <a:ext cx="5239820" cy="4371974"/>
          </a:xfrm>
        </p:spPr>
        <p:txBody>
          <a:bodyPr vert="horz" lIns="91440" tIns="45720" rIns="91440" bIns="45720" rtlCol="0" anchor="ctr">
            <a:normAutofit/>
          </a:bodyPr>
          <a:lstStyle/>
          <a:p>
            <a:r>
              <a:rPr lang="en-US" sz="3600" b="1" kern="1200">
                <a:solidFill>
                  <a:schemeClr val="tx2"/>
                </a:solidFill>
                <a:latin typeface="+mj-lt"/>
                <a:ea typeface="+mj-ea"/>
                <a:cs typeface="+mj-cs"/>
              </a:rPr>
              <a:t>GROUP WORK: </a:t>
            </a:r>
            <a:br>
              <a:rPr lang="en-US" sz="3600" b="1" kern="1200">
                <a:solidFill>
                  <a:schemeClr val="tx2"/>
                </a:solidFill>
                <a:latin typeface="+mj-lt"/>
                <a:ea typeface="+mj-ea"/>
                <a:cs typeface="+mj-cs"/>
              </a:rPr>
            </a:br>
            <a:br>
              <a:rPr lang="en-US" sz="3600" b="1" kern="1200">
                <a:solidFill>
                  <a:schemeClr val="tx2"/>
                </a:solidFill>
                <a:latin typeface="+mj-lt"/>
                <a:ea typeface="+mj-ea"/>
                <a:cs typeface="+mj-cs"/>
              </a:rPr>
            </a:br>
            <a:r>
              <a:rPr lang="en-US" sz="2800" kern="1200">
                <a:solidFill>
                  <a:schemeClr val="tx2"/>
                </a:solidFill>
                <a:latin typeface="+mj-lt"/>
                <a:ea typeface="+mj-ea"/>
                <a:cs typeface="+mj-cs"/>
              </a:rPr>
              <a:t>Implementing the Smoke-Free </a:t>
            </a:r>
            <a:br>
              <a:rPr lang="en-US" sz="2800" kern="1200">
                <a:solidFill>
                  <a:schemeClr val="tx2"/>
                </a:solidFill>
                <a:latin typeface="+mj-lt"/>
                <a:ea typeface="+mj-ea"/>
                <a:cs typeface="+mj-cs"/>
              </a:rPr>
            </a:br>
            <a:r>
              <a:rPr lang="en-US" sz="2800" kern="1200">
                <a:solidFill>
                  <a:schemeClr val="tx2"/>
                </a:solidFill>
                <a:latin typeface="+mj-lt"/>
                <a:ea typeface="+mj-ea"/>
                <a:cs typeface="+mj-cs"/>
              </a:rPr>
              <a:t>NHS Policy</a:t>
            </a:r>
            <a:endParaRPr lang="en-US" sz="3600" kern="1200">
              <a:solidFill>
                <a:schemeClr val="tx2"/>
              </a:solidFill>
              <a:latin typeface="+mj-lt"/>
              <a:ea typeface="+mj-ea"/>
              <a:cs typeface="+mj-cs"/>
            </a:endParaRPr>
          </a:p>
        </p:txBody>
      </p:sp>
      <p:sp>
        <p:nvSpPr>
          <p:cNvPr id="4" name="Footer Placeholder 3">
            <a:extLst>
              <a:ext uri="{FF2B5EF4-FFF2-40B4-BE49-F238E27FC236}">
                <a16:creationId xmlns:a16="http://schemas.microsoft.com/office/drawing/2014/main" id="{2073DBA7-19C9-419A-5592-DCC300017E8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7FE1BCC0-A700-1B4A-36DF-44FB93651A6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F541938-13A7-48A2-A6E7-AF67D0D18476}" type="slidenum">
              <a:rPr lang="en-US" smtClean="0">
                <a:solidFill>
                  <a:schemeClr val="tx1">
                    <a:tint val="75000"/>
                  </a:schemeClr>
                </a:solidFill>
              </a:rPr>
              <a:pPr>
                <a:spcAft>
                  <a:spcPts val="600"/>
                </a:spcAft>
              </a:pPr>
              <a:t>14</a:t>
            </a:fld>
            <a:endParaRPr lang="en-US">
              <a:solidFill>
                <a:schemeClr val="tx1">
                  <a:tint val="75000"/>
                </a:schemeClr>
              </a:solidFill>
            </a:endParaRPr>
          </a:p>
        </p:txBody>
      </p:sp>
      <p:pic>
        <p:nvPicPr>
          <p:cNvPr id="6" name="Picture 5" descr="A black and yellow logo&#10;&#10;Description automatically generated">
            <a:extLst>
              <a:ext uri="{FF2B5EF4-FFF2-40B4-BE49-F238E27FC236}">
                <a16:creationId xmlns:a16="http://schemas.microsoft.com/office/drawing/2014/main" id="{59E3F2EC-982F-E1D2-5BED-D7CA8AE1D9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8" name="TextBox 7">
            <a:extLst>
              <a:ext uri="{FF2B5EF4-FFF2-40B4-BE49-F238E27FC236}">
                <a16:creationId xmlns:a16="http://schemas.microsoft.com/office/drawing/2014/main" id="{EEABF5C5-711E-1B2A-B701-08C54F4382C6}"/>
              </a:ext>
            </a:extLst>
          </p:cNvPr>
          <p:cNvSpPr txBox="1"/>
          <p:nvPr/>
        </p:nvSpPr>
        <p:spPr>
          <a:xfrm>
            <a:off x="4695291" y="136525"/>
            <a:ext cx="7481178" cy="830997"/>
          </a:xfrm>
          <a:prstGeom prst="rect">
            <a:avLst/>
          </a:prstGeom>
          <a:noFill/>
        </p:spPr>
        <p:txBody>
          <a:bodyPr wrap="square" rtlCol="0">
            <a:spAutoFit/>
          </a:bodyPr>
          <a:lstStyle/>
          <a:p>
            <a:pPr algn="just"/>
            <a:r>
              <a:rPr lang="en-GB" sz="1600"/>
              <a:t>Apply the </a:t>
            </a:r>
            <a:r>
              <a:rPr lang="en-GB" sz="1600" b="1"/>
              <a:t>ADKAR change management model</a:t>
            </a:r>
            <a:r>
              <a:rPr lang="en-GB" sz="1600"/>
              <a:t> to a real-world NHS initiative, the </a:t>
            </a:r>
            <a:r>
              <a:rPr lang="en-GB" sz="1600" b="1"/>
              <a:t>Smoke-Free NHS Policy, </a:t>
            </a:r>
            <a:r>
              <a:rPr lang="en-GB" sz="1600"/>
              <a:t>by identifying barriers, strategies, and solutions for successful implementation.</a:t>
            </a:r>
          </a:p>
        </p:txBody>
      </p:sp>
      <p:sp>
        <p:nvSpPr>
          <p:cNvPr id="13" name="TextBox 12">
            <a:extLst>
              <a:ext uri="{FF2B5EF4-FFF2-40B4-BE49-F238E27FC236}">
                <a16:creationId xmlns:a16="http://schemas.microsoft.com/office/drawing/2014/main" id="{EE542AA6-F4FD-C9C9-73DD-EE5DE6ED0AC2}"/>
              </a:ext>
            </a:extLst>
          </p:cNvPr>
          <p:cNvSpPr txBox="1"/>
          <p:nvPr/>
        </p:nvSpPr>
        <p:spPr>
          <a:xfrm>
            <a:off x="4788613" y="5006750"/>
            <a:ext cx="7643973" cy="1354217"/>
          </a:xfrm>
          <a:prstGeom prst="rect">
            <a:avLst/>
          </a:prstGeom>
          <a:noFill/>
        </p:spPr>
        <p:txBody>
          <a:bodyPr wrap="square">
            <a:spAutoFit/>
          </a:bodyPr>
          <a:lstStyle/>
          <a:p>
            <a:r>
              <a:rPr lang="en-GB" sz="1600" b="1"/>
              <a:t>Discussion Questions:</a:t>
            </a:r>
          </a:p>
          <a:p>
            <a:endParaRPr lang="en-GB" sz="1600" b="1"/>
          </a:p>
          <a:p>
            <a:pPr>
              <a:buFont typeface="+mj-lt"/>
              <a:buAutoNum type="arabicPeriod"/>
            </a:pPr>
            <a:r>
              <a:rPr lang="en-GB" sz="1600"/>
              <a:t> Which stage of ADKAR do you think is the most challenging for this policy? Why?</a:t>
            </a:r>
          </a:p>
          <a:p>
            <a:pPr>
              <a:buFont typeface="+mj-lt"/>
              <a:buAutoNum type="arabicPeriod"/>
            </a:pPr>
            <a:r>
              <a:rPr lang="en-GB" sz="1600"/>
              <a:t> How would you handle resistance from long-term smokers among NHS staff?</a:t>
            </a:r>
          </a:p>
          <a:p>
            <a:pPr>
              <a:buFont typeface="+mj-lt"/>
              <a:buAutoNum type="arabicPeriod"/>
            </a:pPr>
            <a:r>
              <a:rPr lang="en-GB" sz="1600"/>
              <a:t> What role do NHS leaders and managers play in reinforcing this change?</a:t>
            </a:r>
          </a:p>
        </p:txBody>
      </p:sp>
      <p:graphicFrame>
        <p:nvGraphicFramePr>
          <p:cNvPr id="15" name="Table 14">
            <a:extLst>
              <a:ext uri="{FF2B5EF4-FFF2-40B4-BE49-F238E27FC236}">
                <a16:creationId xmlns:a16="http://schemas.microsoft.com/office/drawing/2014/main" id="{92D4D14D-E72C-8444-D713-624AE30EDA85}"/>
              </a:ext>
            </a:extLst>
          </p:cNvPr>
          <p:cNvGraphicFramePr>
            <a:graphicFrameLocks noGrp="1"/>
          </p:cNvGraphicFramePr>
          <p:nvPr>
            <p:extLst>
              <p:ext uri="{D42A27DB-BD31-4B8C-83A1-F6EECF244321}">
                <p14:modId xmlns:p14="http://schemas.microsoft.com/office/powerpoint/2010/main" val="3178292452"/>
              </p:ext>
            </p:extLst>
          </p:nvPr>
        </p:nvGraphicFramePr>
        <p:xfrm>
          <a:off x="5215628" y="1368257"/>
          <a:ext cx="6952242" cy="3322320"/>
        </p:xfrm>
        <a:graphic>
          <a:graphicData uri="http://schemas.openxmlformats.org/drawingml/2006/table">
            <a:tbl>
              <a:tblPr firstRow="1" bandRow="1">
                <a:tableStyleId>{9D7B26C5-4107-4FEC-AEDC-1716B250A1EF}</a:tableStyleId>
              </a:tblPr>
              <a:tblGrid>
                <a:gridCol w="2317414">
                  <a:extLst>
                    <a:ext uri="{9D8B030D-6E8A-4147-A177-3AD203B41FA5}">
                      <a16:colId xmlns:a16="http://schemas.microsoft.com/office/drawing/2014/main" val="1731584557"/>
                    </a:ext>
                  </a:extLst>
                </a:gridCol>
                <a:gridCol w="2317414">
                  <a:extLst>
                    <a:ext uri="{9D8B030D-6E8A-4147-A177-3AD203B41FA5}">
                      <a16:colId xmlns:a16="http://schemas.microsoft.com/office/drawing/2014/main" val="2979303118"/>
                    </a:ext>
                  </a:extLst>
                </a:gridCol>
                <a:gridCol w="2317414">
                  <a:extLst>
                    <a:ext uri="{9D8B030D-6E8A-4147-A177-3AD203B41FA5}">
                      <a16:colId xmlns:a16="http://schemas.microsoft.com/office/drawing/2014/main" val="623229319"/>
                    </a:ext>
                  </a:extLst>
                </a:gridCol>
              </a:tblGrid>
              <a:tr h="370840">
                <a:tc>
                  <a:txBody>
                    <a:bodyPr/>
                    <a:lstStyle/>
                    <a:p>
                      <a:r>
                        <a:rPr lang="en-GB" sz="1400"/>
                        <a:t>ADKAR Stage</a:t>
                      </a:r>
                    </a:p>
                  </a:txBody>
                  <a:tcPr anchor="ctr"/>
                </a:tc>
                <a:tc>
                  <a:txBody>
                    <a:bodyPr/>
                    <a:lstStyle/>
                    <a:p>
                      <a:r>
                        <a:rPr lang="en-GB" sz="1400"/>
                        <a:t>Potential barrier </a:t>
                      </a:r>
                    </a:p>
                    <a:p>
                      <a:r>
                        <a:rPr lang="en-GB" sz="1400"/>
                        <a:t>(what might prevent success?)</a:t>
                      </a:r>
                    </a:p>
                  </a:txBody>
                  <a:tcPr anchor="ctr"/>
                </a:tc>
                <a:tc>
                  <a:txBody>
                    <a:bodyPr/>
                    <a:lstStyle/>
                    <a:p>
                      <a:r>
                        <a:rPr lang="en-GB" sz="1400"/>
                        <a:t>Strategy to Overcome it </a:t>
                      </a:r>
                    </a:p>
                    <a:p>
                      <a:r>
                        <a:rPr lang="en-GB" sz="1400"/>
                        <a:t>(How would you address this?)</a:t>
                      </a:r>
                    </a:p>
                  </a:txBody>
                  <a:tcPr anchor="ctr"/>
                </a:tc>
                <a:extLst>
                  <a:ext uri="{0D108BD9-81ED-4DB2-BD59-A6C34878D82A}">
                    <a16:rowId xmlns:a16="http://schemas.microsoft.com/office/drawing/2014/main" val="3309551591"/>
                  </a:ext>
                </a:extLst>
              </a:tr>
              <a:tr h="370840">
                <a:tc>
                  <a:txBody>
                    <a:bodyPr/>
                    <a:lstStyle/>
                    <a:p>
                      <a:r>
                        <a:rPr lang="en-GB" sz="1400" b="1"/>
                        <a:t>Awareness</a:t>
                      </a:r>
                      <a:r>
                        <a:rPr lang="en-GB" sz="1400"/>
                        <a:t> (Understand the need for change)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50794145"/>
                  </a:ext>
                </a:extLst>
              </a:tr>
              <a:tr h="370840">
                <a:tc>
                  <a:txBody>
                    <a:bodyPr/>
                    <a:lstStyle/>
                    <a:p>
                      <a:r>
                        <a:rPr lang="en-GB" sz="1400" b="1"/>
                        <a:t>Desire</a:t>
                      </a:r>
                      <a:r>
                        <a:rPr lang="en-GB" sz="1400"/>
                        <a:t> (Willingness to support the change)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198137605"/>
                  </a:ext>
                </a:extLst>
              </a:tr>
              <a:tr h="370840">
                <a:tc>
                  <a:txBody>
                    <a:bodyPr/>
                    <a:lstStyle/>
                    <a:p>
                      <a:r>
                        <a:rPr lang="en-GB" sz="1400" b="1"/>
                        <a:t>Knowledge</a:t>
                      </a:r>
                      <a:r>
                        <a:rPr lang="en-GB" sz="1400"/>
                        <a:t> (Understand hot to change)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57471115"/>
                  </a:ext>
                </a:extLst>
              </a:tr>
              <a:tr h="370840">
                <a:tc>
                  <a:txBody>
                    <a:bodyPr/>
                    <a:lstStyle/>
                    <a:p>
                      <a:r>
                        <a:rPr lang="en-GB" sz="1400" b="1"/>
                        <a:t>Ability</a:t>
                      </a:r>
                      <a:r>
                        <a:rPr lang="en-GB" sz="1400"/>
                        <a:t> (applying new behaviours)</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725973902"/>
                  </a:ext>
                </a:extLst>
              </a:tr>
              <a:tr h="370840">
                <a:tc>
                  <a:txBody>
                    <a:bodyPr/>
                    <a:lstStyle/>
                    <a:p>
                      <a:r>
                        <a:rPr lang="en-GB" sz="1400" b="1"/>
                        <a:t>Reinforcement</a:t>
                      </a:r>
                      <a:r>
                        <a:rPr lang="en-GB" sz="1400"/>
                        <a:t> (Sustaining the change)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721116195"/>
                  </a:ext>
                </a:extLst>
              </a:tr>
            </a:tbl>
          </a:graphicData>
        </a:graphic>
      </p:graphicFrame>
      <p:sp>
        <p:nvSpPr>
          <p:cNvPr id="21" name="TextBox 20">
            <a:extLst>
              <a:ext uri="{FF2B5EF4-FFF2-40B4-BE49-F238E27FC236}">
                <a16:creationId xmlns:a16="http://schemas.microsoft.com/office/drawing/2014/main" id="{A3CFCE59-1F7D-2EB6-30D8-D1AA15D8A74B}"/>
              </a:ext>
            </a:extLst>
          </p:cNvPr>
          <p:cNvSpPr txBox="1"/>
          <p:nvPr/>
        </p:nvSpPr>
        <p:spPr>
          <a:xfrm>
            <a:off x="1137387" y="5394014"/>
            <a:ext cx="1448656" cy="369332"/>
          </a:xfrm>
          <a:prstGeom prst="rect">
            <a:avLst/>
          </a:prstGeom>
          <a:noFill/>
        </p:spPr>
        <p:txBody>
          <a:bodyPr wrap="square" rtlCol="0">
            <a:spAutoFit/>
          </a:bodyPr>
          <a:lstStyle/>
          <a:p>
            <a:r>
              <a:rPr lang="en-GB"/>
              <a:t>20 mins</a:t>
            </a:r>
          </a:p>
        </p:txBody>
      </p:sp>
    </p:spTree>
    <p:extLst>
      <p:ext uri="{BB962C8B-B14F-4D97-AF65-F5344CB8AC3E}">
        <p14:creationId xmlns:p14="http://schemas.microsoft.com/office/powerpoint/2010/main" val="2595620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35FDBDDB-7EF2-A3D9-0801-C4780419308F}"/>
              </a:ext>
            </a:extLst>
          </p:cNvPr>
          <p:cNvGraphicFramePr>
            <a:graphicFrameLocks noGrp="1"/>
          </p:cNvGraphicFramePr>
          <p:nvPr>
            <p:extLst>
              <p:ext uri="{D42A27DB-BD31-4B8C-83A1-F6EECF244321}">
                <p14:modId xmlns:p14="http://schemas.microsoft.com/office/powerpoint/2010/main" val="3680067029"/>
              </p:ext>
            </p:extLst>
          </p:nvPr>
        </p:nvGraphicFramePr>
        <p:xfrm>
          <a:off x="0" y="0"/>
          <a:ext cx="12192000" cy="6387101"/>
        </p:xfrm>
        <a:graphic>
          <a:graphicData uri="http://schemas.openxmlformats.org/drawingml/2006/table">
            <a:tbl>
              <a:tblPr firstRow="1" bandRow="1">
                <a:tableStyleId>{9D7B26C5-4107-4FEC-AEDC-1716B250A1EF}</a:tableStyleId>
              </a:tblPr>
              <a:tblGrid>
                <a:gridCol w="2321960">
                  <a:extLst>
                    <a:ext uri="{9D8B030D-6E8A-4147-A177-3AD203B41FA5}">
                      <a16:colId xmlns:a16="http://schemas.microsoft.com/office/drawing/2014/main" val="1731584557"/>
                    </a:ext>
                  </a:extLst>
                </a:gridCol>
                <a:gridCol w="3452116">
                  <a:extLst>
                    <a:ext uri="{9D8B030D-6E8A-4147-A177-3AD203B41FA5}">
                      <a16:colId xmlns:a16="http://schemas.microsoft.com/office/drawing/2014/main" val="2979303118"/>
                    </a:ext>
                  </a:extLst>
                </a:gridCol>
                <a:gridCol w="6417924">
                  <a:extLst>
                    <a:ext uri="{9D8B030D-6E8A-4147-A177-3AD203B41FA5}">
                      <a16:colId xmlns:a16="http://schemas.microsoft.com/office/drawing/2014/main" val="623229319"/>
                    </a:ext>
                  </a:extLst>
                </a:gridCol>
              </a:tblGrid>
              <a:tr h="595901">
                <a:tc>
                  <a:txBody>
                    <a:bodyPr/>
                    <a:lstStyle/>
                    <a:p>
                      <a:r>
                        <a:rPr lang="en-GB" sz="1200"/>
                        <a:t>ADKAR Stage</a:t>
                      </a:r>
                    </a:p>
                  </a:txBody>
                  <a:tcPr anchor="ctr"/>
                </a:tc>
                <a:tc>
                  <a:txBody>
                    <a:bodyPr/>
                    <a:lstStyle/>
                    <a:p>
                      <a:r>
                        <a:rPr lang="en-GB" sz="1400"/>
                        <a:t>Potential barrier  (what might prevent success?)</a:t>
                      </a:r>
                    </a:p>
                  </a:txBody>
                  <a:tcPr anchor="ctr"/>
                </a:tc>
                <a:tc>
                  <a:txBody>
                    <a:bodyPr/>
                    <a:lstStyle/>
                    <a:p>
                      <a:r>
                        <a:rPr lang="en-GB" sz="1400"/>
                        <a:t>Strategy to Overcome it  (How would you address this?)</a:t>
                      </a:r>
                    </a:p>
                  </a:txBody>
                  <a:tcPr anchor="ctr"/>
                </a:tc>
                <a:extLst>
                  <a:ext uri="{0D108BD9-81ED-4DB2-BD59-A6C34878D82A}">
                    <a16:rowId xmlns:a16="http://schemas.microsoft.com/office/drawing/2014/main" val="3309551591"/>
                  </a:ext>
                </a:extLst>
              </a:tr>
              <a:tr h="681884">
                <a:tc>
                  <a:txBody>
                    <a:bodyPr/>
                    <a:lstStyle/>
                    <a:p>
                      <a:r>
                        <a:rPr lang="en-GB" sz="1400" b="1"/>
                        <a:t>Awareness: identifying the need for change</a:t>
                      </a:r>
                      <a:endParaRPr lang="en-GB" sz="1400"/>
                    </a:p>
                  </a:txBody>
                  <a:tcPr anchor="ctr"/>
                </a:tc>
                <a:tc>
                  <a:txBody>
                    <a:bodyPr/>
                    <a:lstStyle/>
                    <a:p>
                      <a:r>
                        <a:rPr lang="en-GB" sz="1400"/>
                        <a:t>Smoking-related illnesses put a huge burden on the NHS, with high treatment costs and poor patient outcomes. Smoking on hospital grounds also conflicted with public health goals.</a:t>
                      </a:r>
                    </a:p>
                  </a:txBody>
                  <a:tcPr anchor="ctr"/>
                </a:tc>
                <a:tc>
                  <a:txBody>
                    <a:bodyPr/>
                    <a:lstStyle/>
                    <a:p>
                      <a:pPr marL="285750" indent="-285750">
                        <a:buFont typeface="Arial" panose="020B0604020202020204" pitchFamily="34" charset="0"/>
                        <a:buChar char="•"/>
                      </a:pPr>
                      <a:r>
                        <a:rPr lang="en-GB" sz="1400"/>
                        <a:t>Public health campaigns highlighted the dangers of smoking</a:t>
                      </a:r>
                    </a:p>
                    <a:p>
                      <a:pPr marL="285750" indent="-285750">
                        <a:buFont typeface="Arial" panose="020B0604020202020204" pitchFamily="34" charset="0"/>
                        <a:buChar char="•"/>
                      </a:pPr>
                      <a:r>
                        <a:rPr lang="en-GB" sz="1400"/>
                        <a:t>NHS Trusts communicated the impact of second-hand smoke  on vulnerable patients and staff</a:t>
                      </a:r>
                    </a:p>
                    <a:p>
                      <a:pPr marL="285750" indent="-285750">
                        <a:buFont typeface="Arial" panose="020B0604020202020204" pitchFamily="34" charset="0"/>
                        <a:buChar char="•"/>
                      </a:pPr>
                      <a:r>
                        <a:rPr lang="en-GB" sz="1400"/>
                        <a:t>Data on hospital admissions due to smoking-related illnesses were shared with staff and patients</a:t>
                      </a:r>
                    </a:p>
                  </a:txBody>
                  <a:tcPr/>
                </a:tc>
                <a:extLst>
                  <a:ext uri="{0D108BD9-81ED-4DB2-BD59-A6C34878D82A}">
                    <a16:rowId xmlns:a16="http://schemas.microsoft.com/office/drawing/2014/main" val="3050794145"/>
                  </a:ext>
                </a:extLst>
              </a:tr>
              <a:tr h="681884">
                <a:tc>
                  <a:txBody>
                    <a:bodyPr/>
                    <a:lstStyle/>
                    <a:p>
                      <a:r>
                        <a:rPr lang="en-GB" sz="1400" b="1"/>
                        <a:t>Desire: encouraging engagement and commitment </a:t>
                      </a:r>
                      <a:endParaRPr lang="en-GB" sz="1400"/>
                    </a:p>
                  </a:txBody>
                  <a:tcPr anchor="ctr"/>
                </a:tc>
                <a:tc>
                  <a:txBody>
                    <a:bodyPr/>
                    <a:lstStyle/>
                    <a:p>
                      <a:r>
                        <a:rPr lang="en-GB" sz="1400"/>
                        <a:t>Resistance from staff and patients who smoked, particularly long-term smokers who saw smoking as a coping mechanism</a:t>
                      </a:r>
                    </a:p>
                  </a:txBody>
                  <a:tcPr/>
                </a:tc>
                <a:tc>
                  <a:txBody>
                    <a:bodyPr/>
                    <a:lstStyle/>
                    <a:p>
                      <a:pPr marL="285750" indent="-285750">
                        <a:buFont typeface="Arial" panose="020B0604020202020204" pitchFamily="34" charset="0"/>
                        <a:buChar char="•"/>
                      </a:pPr>
                      <a:r>
                        <a:rPr lang="en-GB" sz="1400"/>
                        <a:t>NHS leaders involved frontline staff in discussions to ensure their concerns were heard</a:t>
                      </a:r>
                    </a:p>
                    <a:p>
                      <a:pPr marL="285750" indent="-285750">
                        <a:buFont typeface="Arial" panose="020B0604020202020204" pitchFamily="34" charset="0"/>
                        <a:buChar char="•"/>
                      </a:pPr>
                      <a:r>
                        <a:rPr lang="en-GB" sz="1400"/>
                        <a:t>Free smoking cessation support, including nicotine replacement therapy (NRT), was provided to staff and patients</a:t>
                      </a:r>
                    </a:p>
                    <a:p>
                      <a:pPr marL="285750" indent="-285750">
                        <a:buFont typeface="Arial" panose="020B0604020202020204" pitchFamily="34" charset="0"/>
                        <a:buChar char="•"/>
                      </a:pPr>
                      <a:r>
                        <a:rPr lang="en-GB" sz="1400"/>
                        <a:t>Clear messaging emphasised the benefits of a healthier work and care environment</a:t>
                      </a:r>
                    </a:p>
                  </a:txBody>
                  <a:tcPr/>
                </a:tc>
                <a:extLst>
                  <a:ext uri="{0D108BD9-81ED-4DB2-BD59-A6C34878D82A}">
                    <a16:rowId xmlns:a16="http://schemas.microsoft.com/office/drawing/2014/main" val="1198137605"/>
                  </a:ext>
                </a:extLst>
              </a:tr>
              <a:tr h="681884">
                <a:tc>
                  <a:txBody>
                    <a:bodyPr/>
                    <a:lstStyle/>
                    <a:p>
                      <a:r>
                        <a:rPr lang="en-GB" sz="1400" b="1"/>
                        <a:t>Knowledge: providing training and guidance </a:t>
                      </a:r>
                      <a:endParaRPr lang="en-GB" sz="1400"/>
                    </a:p>
                  </a:txBody>
                  <a:tcPr anchor="ctr"/>
                </a:tc>
                <a:tc>
                  <a:txBody>
                    <a:bodyPr/>
                    <a:lstStyle/>
                    <a:p>
                      <a:r>
                        <a:rPr lang="en-GB" sz="1400"/>
                        <a:t>Some staff lacked the skills to offer smoking cessation advice to patients </a:t>
                      </a:r>
                    </a:p>
                  </a:txBody>
                  <a:tcPr/>
                </a:tc>
                <a:tc>
                  <a:txBody>
                    <a:bodyPr/>
                    <a:lstStyle/>
                    <a:p>
                      <a:pPr marL="285750" indent="-285750">
                        <a:buFont typeface="Arial" panose="020B0604020202020204" pitchFamily="34" charset="0"/>
                        <a:buChar char="•"/>
                      </a:pPr>
                      <a:r>
                        <a:rPr lang="en-GB" sz="1400"/>
                        <a:t>Training sessions equipped healthcare professionals with brief intervention techniques for smoking sessions</a:t>
                      </a:r>
                    </a:p>
                    <a:p>
                      <a:pPr marL="285750" indent="-285750">
                        <a:buFont typeface="Arial" panose="020B0604020202020204" pitchFamily="34" charset="0"/>
                        <a:buChar char="•"/>
                      </a:pPr>
                      <a:r>
                        <a:rPr lang="en-GB" sz="1400"/>
                        <a:t>Posters and leaflets explained the policy and available support services</a:t>
                      </a:r>
                    </a:p>
                    <a:p>
                      <a:pPr marL="285750" indent="-285750">
                        <a:buFont typeface="Arial" panose="020B0604020202020204" pitchFamily="34" charset="0"/>
                        <a:buChar char="•"/>
                      </a:pPr>
                      <a:r>
                        <a:rPr lang="en-GB" sz="1400"/>
                        <a:t>Managers and leaders were given scripts and FAQs to address common concerns.</a:t>
                      </a:r>
                    </a:p>
                  </a:txBody>
                  <a:tcPr/>
                </a:tc>
                <a:extLst>
                  <a:ext uri="{0D108BD9-81ED-4DB2-BD59-A6C34878D82A}">
                    <a16:rowId xmlns:a16="http://schemas.microsoft.com/office/drawing/2014/main" val="2457471115"/>
                  </a:ext>
                </a:extLst>
              </a:tr>
              <a:tr h="681884">
                <a:tc>
                  <a:txBody>
                    <a:bodyPr/>
                    <a:lstStyle/>
                    <a:p>
                      <a:r>
                        <a:rPr lang="en-GB" sz="1400" b="1"/>
                        <a:t>Ability: implementing the change</a:t>
                      </a:r>
                      <a:endParaRPr lang="en-GB" sz="1400"/>
                    </a:p>
                  </a:txBody>
                  <a:tcPr anchor="ctr"/>
                </a:tc>
                <a:tc>
                  <a:txBody>
                    <a:bodyPr/>
                    <a:lstStyle/>
                    <a:p>
                      <a:r>
                        <a:rPr lang="en-GB" sz="1400"/>
                        <a:t>Ensuring compliance across all NHS sites</a:t>
                      </a:r>
                    </a:p>
                  </a:txBody>
                  <a:tcPr/>
                </a:tc>
                <a:tc>
                  <a:txBody>
                    <a:bodyPr/>
                    <a:lstStyle/>
                    <a:p>
                      <a:pPr marL="285750" indent="-285750">
                        <a:buFont typeface="Arial" panose="020B0604020202020204" pitchFamily="34" charset="0"/>
                        <a:buChar char="•"/>
                      </a:pPr>
                      <a:r>
                        <a:rPr lang="en-GB" sz="1400"/>
                        <a:t>No-smoking signs and designated smoking cessation areas were introduced</a:t>
                      </a:r>
                    </a:p>
                    <a:p>
                      <a:pPr marL="285750" indent="-285750">
                        <a:buFont typeface="Arial" panose="020B0604020202020204" pitchFamily="34" charset="0"/>
                        <a:buChar char="•"/>
                      </a:pPr>
                      <a:r>
                        <a:rPr lang="en-GB" sz="1400"/>
                        <a:t>Staff champions were assigned to support the change and model smoke-free behaviours</a:t>
                      </a:r>
                    </a:p>
                    <a:p>
                      <a:pPr marL="285750" indent="-285750">
                        <a:buFont typeface="Arial" panose="020B0604020202020204" pitchFamily="34" charset="0"/>
                        <a:buChar char="•"/>
                      </a:pPr>
                      <a:r>
                        <a:rPr lang="en-GB" sz="1400"/>
                        <a:t>Security and staff were empowered to remind visitors and patients of the policy</a:t>
                      </a:r>
                    </a:p>
                  </a:txBody>
                  <a:tcPr/>
                </a:tc>
                <a:extLst>
                  <a:ext uri="{0D108BD9-81ED-4DB2-BD59-A6C34878D82A}">
                    <a16:rowId xmlns:a16="http://schemas.microsoft.com/office/drawing/2014/main" val="1725973902"/>
                  </a:ext>
                </a:extLst>
              </a:tr>
              <a:tr h="681884">
                <a:tc>
                  <a:txBody>
                    <a:bodyPr/>
                    <a:lstStyle/>
                    <a:p>
                      <a:r>
                        <a:rPr lang="en-GB" sz="1400" b="1"/>
                        <a:t>Reinforcement: sustaining the change </a:t>
                      </a:r>
                      <a:endParaRPr lang="en-GB" sz="1400"/>
                    </a:p>
                  </a:txBody>
                  <a:tcPr anchor="ctr"/>
                </a:tc>
                <a:tc>
                  <a:txBody>
                    <a:bodyPr/>
                    <a:lstStyle/>
                    <a:p>
                      <a:r>
                        <a:rPr lang="en-GB" sz="1400"/>
                        <a:t>Preventing non-compliance over time</a:t>
                      </a:r>
                    </a:p>
                  </a:txBody>
                  <a:tcPr/>
                </a:tc>
                <a:tc>
                  <a:txBody>
                    <a:bodyPr/>
                    <a:lstStyle/>
                    <a:p>
                      <a:pPr marL="285750" indent="-285750">
                        <a:buFont typeface="Arial" panose="020B0604020202020204" pitchFamily="34" charset="0"/>
                        <a:buChar char="•"/>
                      </a:pPr>
                      <a:r>
                        <a:rPr lang="en-GB" sz="1400"/>
                        <a:t>Regular audits to assess compliance and identify areas needing improvement </a:t>
                      </a:r>
                    </a:p>
                    <a:p>
                      <a:pPr marL="285750" indent="-285750">
                        <a:buFont typeface="Arial" panose="020B0604020202020204" pitchFamily="34" charset="0"/>
                        <a:buChar char="•"/>
                      </a:pPr>
                      <a:r>
                        <a:rPr lang="en-GB" sz="1400"/>
                        <a:t>Ongoing access to smoking cessation services for staff and patients</a:t>
                      </a:r>
                    </a:p>
                    <a:p>
                      <a:pPr marL="285750" indent="-285750">
                        <a:buFont typeface="Arial" panose="020B0604020202020204" pitchFamily="34" charset="0"/>
                        <a:buChar char="•"/>
                      </a:pPr>
                      <a:r>
                        <a:rPr lang="en-GB" sz="1400"/>
                        <a:t>Positive reinforcement including case studies of staff and patients who successfully quit smoking due to NHS support.</a:t>
                      </a:r>
                    </a:p>
                  </a:txBody>
                  <a:tcPr/>
                </a:tc>
                <a:extLst>
                  <a:ext uri="{0D108BD9-81ED-4DB2-BD59-A6C34878D82A}">
                    <a16:rowId xmlns:a16="http://schemas.microsoft.com/office/drawing/2014/main" val="2721116195"/>
                  </a:ext>
                </a:extLst>
              </a:tr>
            </a:tbl>
          </a:graphicData>
        </a:graphic>
      </p:graphicFrame>
      <p:sp>
        <p:nvSpPr>
          <p:cNvPr id="5" name="Slide Number Placeholder 4">
            <a:extLst>
              <a:ext uri="{FF2B5EF4-FFF2-40B4-BE49-F238E27FC236}">
                <a16:creationId xmlns:a16="http://schemas.microsoft.com/office/drawing/2014/main" id="{4CDACB31-A166-DB4D-0496-83C91AFA7F7E}"/>
              </a:ext>
            </a:extLst>
          </p:cNvPr>
          <p:cNvSpPr>
            <a:spLocks noGrp="1"/>
          </p:cNvSpPr>
          <p:nvPr>
            <p:ph type="sldNum" sz="quarter" idx="12"/>
          </p:nvPr>
        </p:nvSpPr>
        <p:spPr>
          <a:xfrm>
            <a:off x="8641423" y="6492875"/>
            <a:ext cx="2743200" cy="365125"/>
          </a:xfrm>
        </p:spPr>
        <p:txBody>
          <a:bodyPr/>
          <a:lstStyle/>
          <a:p>
            <a:fld id="{7F541938-13A7-48A2-A6E7-AF67D0D18476}" type="slidenum">
              <a:rPr lang="en-GB" smtClean="0"/>
              <a:t>15</a:t>
            </a:fld>
            <a:endParaRPr lang="en-GB"/>
          </a:p>
        </p:txBody>
      </p:sp>
      <p:sp>
        <p:nvSpPr>
          <p:cNvPr id="8" name="Footer Placeholder 3">
            <a:extLst>
              <a:ext uri="{FF2B5EF4-FFF2-40B4-BE49-F238E27FC236}">
                <a16:creationId xmlns:a16="http://schemas.microsoft.com/office/drawing/2014/main" id="{901AB0BD-31BA-7B14-5FC8-00A46261DB0B}"/>
              </a:ext>
            </a:extLst>
          </p:cNvPr>
          <p:cNvSpPr>
            <a:spLocks noGrp="1"/>
          </p:cNvSpPr>
          <p:nvPr>
            <p:ph type="ftr" sz="quarter" idx="11"/>
          </p:nvPr>
        </p:nvSpPr>
        <p:spPr>
          <a:xfrm>
            <a:off x="4038600" y="6492875"/>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Tree>
    <p:extLst>
      <p:ext uri="{BB962C8B-B14F-4D97-AF65-F5344CB8AC3E}">
        <p14:creationId xmlns:p14="http://schemas.microsoft.com/office/powerpoint/2010/main" val="371155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893A7-07FA-8F14-063F-4600FB4B11E2}"/>
              </a:ext>
            </a:extLst>
          </p:cNvPr>
          <p:cNvSpPr>
            <a:spLocks noGrp="1"/>
          </p:cNvSpPr>
          <p:nvPr>
            <p:ph type="title"/>
          </p:nvPr>
        </p:nvSpPr>
        <p:spPr>
          <a:xfrm>
            <a:off x="838200" y="18255"/>
            <a:ext cx="10515600" cy="897937"/>
          </a:xfrm>
        </p:spPr>
        <p:txBody>
          <a:bodyPr/>
          <a:lstStyle/>
          <a:p>
            <a:pPr algn="ctr"/>
            <a:r>
              <a:rPr lang="en-GB"/>
              <a:t>The </a:t>
            </a:r>
            <a:r>
              <a:rPr lang="en-GB" b="1"/>
              <a:t>McKinsey</a:t>
            </a:r>
            <a:r>
              <a:rPr lang="en-GB"/>
              <a:t> 7-S Change Model</a:t>
            </a:r>
          </a:p>
        </p:txBody>
      </p:sp>
      <p:sp>
        <p:nvSpPr>
          <p:cNvPr id="4" name="Footer Placeholder 3">
            <a:extLst>
              <a:ext uri="{FF2B5EF4-FFF2-40B4-BE49-F238E27FC236}">
                <a16:creationId xmlns:a16="http://schemas.microsoft.com/office/drawing/2014/main" id="{5DC9DFE6-E978-BE9E-28B9-278F6BA80F2B}"/>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1446EDD1-70E4-7E5B-1856-28954EFC9DD9}"/>
              </a:ext>
            </a:extLst>
          </p:cNvPr>
          <p:cNvSpPr>
            <a:spLocks noGrp="1"/>
          </p:cNvSpPr>
          <p:nvPr>
            <p:ph type="sldNum" sz="quarter" idx="12"/>
          </p:nvPr>
        </p:nvSpPr>
        <p:spPr/>
        <p:txBody>
          <a:bodyPr/>
          <a:lstStyle/>
          <a:p>
            <a:fld id="{7F541938-13A7-48A2-A6E7-AF67D0D18476}" type="slidenum">
              <a:rPr lang="en-GB" smtClean="0"/>
              <a:t>16</a:t>
            </a:fld>
            <a:endParaRPr lang="en-GB"/>
          </a:p>
        </p:txBody>
      </p:sp>
      <p:pic>
        <p:nvPicPr>
          <p:cNvPr id="7" name="Picture 6" descr="A diagram of a diagram&#10;&#10;Description automatically generated">
            <a:extLst>
              <a:ext uri="{FF2B5EF4-FFF2-40B4-BE49-F238E27FC236}">
                <a16:creationId xmlns:a16="http://schemas.microsoft.com/office/drawing/2014/main" id="{576F62CE-6882-9EAB-61DC-AD03C6833B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521" t="17697" r="16129" b="13207"/>
          <a:stretch/>
        </p:blipFill>
        <p:spPr>
          <a:xfrm>
            <a:off x="3565133" y="1163790"/>
            <a:ext cx="4883649" cy="4936964"/>
          </a:xfrm>
          <a:prstGeom prst="rect">
            <a:avLst/>
          </a:prstGeom>
        </p:spPr>
      </p:pic>
      <p:pic>
        <p:nvPicPr>
          <p:cNvPr id="8" name="Picture 7" descr="A black and yellow logo&#10;&#10;Description automatically generated">
            <a:extLst>
              <a:ext uri="{FF2B5EF4-FFF2-40B4-BE49-F238E27FC236}">
                <a16:creationId xmlns:a16="http://schemas.microsoft.com/office/drawing/2014/main" id="{46277063-DFF4-8FF9-19EB-601BC7837B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9" name="TextBox 8">
            <a:extLst>
              <a:ext uri="{FF2B5EF4-FFF2-40B4-BE49-F238E27FC236}">
                <a16:creationId xmlns:a16="http://schemas.microsoft.com/office/drawing/2014/main" id="{7D3D1714-8237-35A6-FDC7-C67B09E65774}"/>
              </a:ext>
            </a:extLst>
          </p:cNvPr>
          <p:cNvSpPr txBox="1"/>
          <p:nvPr/>
        </p:nvSpPr>
        <p:spPr>
          <a:xfrm>
            <a:off x="8448782" y="2468631"/>
            <a:ext cx="3602805" cy="646331"/>
          </a:xfrm>
          <a:prstGeom prst="rect">
            <a:avLst/>
          </a:prstGeom>
          <a:noFill/>
          <a:ln>
            <a:solidFill>
              <a:srgbClr val="C00000"/>
            </a:solidFill>
            <a:prstDash val="dash"/>
          </a:ln>
        </p:spPr>
        <p:txBody>
          <a:bodyPr wrap="square" rtlCol="0">
            <a:spAutoFit/>
          </a:bodyPr>
          <a:lstStyle/>
          <a:p>
            <a:r>
              <a:rPr lang="en-GB">
                <a:latin typeface="Aptos" panose="020B0004020202020204" pitchFamily="34" charset="0"/>
                <a:ea typeface="DengXian" panose="02010600030101010101" pitchFamily="2" charset="-122"/>
                <a:cs typeface="Arial" panose="020B0604020202020204" pitchFamily="34" charset="0"/>
              </a:rPr>
              <a:t>T</a:t>
            </a:r>
            <a:r>
              <a:rPr lang="en-GB" sz="1800">
                <a:effectLst/>
                <a:latin typeface="Aptos" panose="020B0004020202020204" pitchFamily="34" charset="0"/>
                <a:ea typeface="DengXian" panose="02010600030101010101" pitchFamily="2" charset="-122"/>
                <a:cs typeface="Arial" panose="020B0604020202020204" pitchFamily="34" charset="0"/>
              </a:rPr>
              <a:t>he daily activities and procedures that staff use to get the job done.</a:t>
            </a:r>
            <a:endParaRPr lang="en-GB"/>
          </a:p>
        </p:txBody>
      </p:sp>
      <p:cxnSp>
        <p:nvCxnSpPr>
          <p:cNvPr id="11" name="Straight Arrow Connector 10">
            <a:extLst>
              <a:ext uri="{FF2B5EF4-FFF2-40B4-BE49-F238E27FC236}">
                <a16:creationId xmlns:a16="http://schemas.microsoft.com/office/drawing/2014/main" id="{6672A2AB-BBA8-2560-F376-2510FF97E70B}"/>
              </a:ext>
            </a:extLst>
          </p:cNvPr>
          <p:cNvCxnSpPr>
            <a:cxnSpLocks/>
            <a:endCxn id="9" idx="1"/>
          </p:cNvCxnSpPr>
          <p:nvPr/>
        </p:nvCxnSpPr>
        <p:spPr>
          <a:xfrm>
            <a:off x="8075488" y="2791797"/>
            <a:ext cx="373294" cy="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FE15FEBF-E6AB-8542-D214-E4D397790A28}"/>
              </a:ext>
            </a:extLst>
          </p:cNvPr>
          <p:cNvSpPr txBox="1"/>
          <p:nvPr/>
        </p:nvSpPr>
        <p:spPr>
          <a:xfrm>
            <a:off x="8448782" y="4261610"/>
            <a:ext cx="3602805" cy="369332"/>
          </a:xfrm>
          <a:prstGeom prst="rect">
            <a:avLst/>
          </a:prstGeom>
          <a:noFill/>
          <a:ln>
            <a:solidFill>
              <a:srgbClr val="C00000"/>
            </a:solidFill>
            <a:prstDash val="dash"/>
          </a:ln>
        </p:spPr>
        <p:txBody>
          <a:bodyPr wrap="square" rtlCol="0">
            <a:spAutoFit/>
          </a:bodyPr>
          <a:lstStyle/>
          <a:p>
            <a:r>
              <a:rPr lang="en-GB"/>
              <a:t>the style of leadership adopted</a:t>
            </a:r>
          </a:p>
        </p:txBody>
      </p:sp>
      <p:cxnSp>
        <p:nvCxnSpPr>
          <p:cNvPr id="15" name="Straight Arrow Connector 14">
            <a:extLst>
              <a:ext uri="{FF2B5EF4-FFF2-40B4-BE49-F238E27FC236}">
                <a16:creationId xmlns:a16="http://schemas.microsoft.com/office/drawing/2014/main" id="{3C3C217A-06B0-F081-B63E-98BA5CE9528F}"/>
              </a:ext>
            </a:extLst>
          </p:cNvPr>
          <p:cNvCxnSpPr>
            <a:cxnSpLocks/>
            <a:endCxn id="14" idx="1"/>
          </p:cNvCxnSpPr>
          <p:nvPr/>
        </p:nvCxnSpPr>
        <p:spPr>
          <a:xfrm>
            <a:off x="8075488" y="4446276"/>
            <a:ext cx="373294" cy="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B38DA1D1-0052-7BC5-7376-DE16E237867E}"/>
              </a:ext>
            </a:extLst>
          </p:cNvPr>
          <p:cNvSpPr txBox="1"/>
          <p:nvPr/>
        </p:nvSpPr>
        <p:spPr>
          <a:xfrm>
            <a:off x="6905946" y="5408258"/>
            <a:ext cx="5145641" cy="646331"/>
          </a:xfrm>
          <a:prstGeom prst="rect">
            <a:avLst/>
          </a:prstGeom>
          <a:noFill/>
          <a:ln>
            <a:solidFill>
              <a:srgbClr val="C00000"/>
            </a:solidFill>
            <a:prstDash val="dash"/>
          </a:ln>
        </p:spPr>
        <p:txBody>
          <a:bodyPr wrap="square" rtlCol="0">
            <a:spAutoFit/>
          </a:bodyPr>
          <a:lstStyle/>
          <a:p>
            <a:r>
              <a:rPr lang="en-GB"/>
              <a:t>the employees and their general characteristics and capabilities</a:t>
            </a:r>
          </a:p>
        </p:txBody>
      </p:sp>
      <p:cxnSp>
        <p:nvCxnSpPr>
          <p:cNvPr id="19" name="Straight Arrow Connector 18">
            <a:extLst>
              <a:ext uri="{FF2B5EF4-FFF2-40B4-BE49-F238E27FC236}">
                <a16:creationId xmlns:a16="http://schemas.microsoft.com/office/drawing/2014/main" id="{26C72CD2-5136-3DFC-2861-C1D0DC674141}"/>
              </a:ext>
            </a:extLst>
          </p:cNvPr>
          <p:cNvCxnSpPr>
            <a:cxnSpLocks/>
            <a:endCxn id="18" idx="1"/>
          </p:cNvCxnSpPr>
          <p:nvPr/>
        </p:nvCxnSpPr>
        <p:spPr>
          <a:xfrm>
            <a:off x="6532652" y="5592924"/>
            <a:ext cx="373294" cy="138500"/>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6D70DE3D-B38F-F8E2-E941-6C81EE5D321E}"/>
              </a:ext>
            </a:extLst>
          </p:cNvPr>
          <p:cNvSpPr txBox="1"/>
          <p:nvPr/>
        </p:nvSpPr>
        <p:spPr>
          <a:xfrm>
            <a:off x="10274" y="3615279"/>
            <a:ext cx="4081409" cy="646331"/>
          </a:xfrm>
          <a:prstGeom prst="rect">
            <a:avLst/>
          </a:prstGeom>
          <a:noFill/>
          <a:ln>
            <a:solidFill>
              <a:srgbClr val="C00000"/>
            </a:solidFill>
            <a:prstDash val="dash"/>
          </a:ln>
        </p:spPr>
        <p:txBody>
          <a:bodyPr wrap="square" rtlCol="0">
            <a:spAutoFit/>
          </a:bodyPr>
          <a:lstStyle/>
          <a:p>
            <a:r>
              <a:rPr lang="en-GB"/>
              <a:t>the actual skills and competencies of the company/organisation’s employees</a:t>
            </a:r>
          </a:p>
        </p:txBody>
      </p:sp>
      <p:cxnSp>
        <p:nvCxnSpPr>
          <p:cNvPr id="22" name="Straight Arrow Connector 21">
            <a:extLst>
              <a:ext uri="{FF2B5EF4-FFF2-40B4-BE49-F238E27FC236}">
                <a16:creationId xmlns:a16="http://schemas.microsoft.com/office/drawing/2014/main" id="{91B0D432-541D-A0AB-AB0C-81BEC400AB81}"/>
              </a:ext>
            </a:extLst>
          </p:cNvPr>
          <p:cNvCxnSpPr>
            <a:cxnSpLocks/>
            <a:endCxn id="21" idx="3"/>
          </p:cNvCxnSpPr>
          <p:nvPr/>
        </p:nvCxnSpPr>
        <p:spPr>
          <a:xfrm flipH="1" flipV="1">
            <a:off x="4091683" y="3938445"/>
            <a:ext cx="264560" cy="191766"/>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8B14B1EE-B179-1E01-D3E7-E5093DE7012D}"/>
              </a:ext>
            </a:extLst>
          </p:cNvPr>
          <p:cNvSpPr txBox="1"/>
          <p:nvPr/>
        </p:nvSpPr>
        <p:spPr>
          <a:xfrm>
            <a:off x="10274" y="1545301"/>
            <a:ext cx="4438436" cy="830997"/>
          </a:xfrm>
          <a:prstGeom prst="rect">
            <a:avLst/>
          </a:prstGeom>
          <a:noFill/>
          <a:ln>
            <a:solidFill>
              <a:srgbClr val="C00000"/>
            </a:solidFill>
            <a:prstDash val="dash"/>
          </a:ln>
        </p:spPr>
        <p:txBody>
          <a:bodyPr wrap="square" rtlCol="0">
            <a:spAutoFit/>
          </a:bodyPr>
          <a:lstStyle/>
          <a:p>
            <a:r>
              <a:rPr lang="en-GB" sz="1600"/>
              <a:t>this is the organisation’s plan for building and maintaining a competitive advantage over its competitors</a:t>
            </a:r>
          </a:p>
        </p:txBody>
      </p:sp>
      <p:cxnSp>
        <p:nvCxnSpPr>
          <p:cNvPr id="30" name="Straight Arrow Connector 29">
            <a:extLst>
              <a:ext uri="{FF2B5EF4-FFF2-40B4-BE49-F238E27FC236}">
                <a16:creationId xmlns:a16="http://schemas.microsoft.com/office/drawing/2014/main" id="{AE5C15B6-8242-9E22-AB13-C2160B05F799}"/>
              </a:ext>
            </a:extLst>
          </p:cNvPr>
          <p:cNvCxnSpPr>
            <a:cxnSpLocks/>
          </p:cNvCxnSpPr>
          <p:nvPr/>
        </p:nvCxnSpPr>
        <p:spPr>
          <a:xfrm flipH="1" flipV="1">
            <a:off x="3702887" y="2376298"/>
            <a:ext cx="388796" cy="292732"/>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34" name="TextBox 33">
            <a:extLst>
              <a:ext uri="{FF2B5EF4-FFF2-40B4-BE49-F238E27FC236}">
                <a16:creationId xmlns:a16="http://schemas.microsoft.com/office/drawing/2014/main" id="{8B3D1CE6-1415-08D2-BC45-0EE3BA1D4B79}"/>
              </a:ext>
            </a:extLst>
          </p:cNvPr>
          <p:cNvSpPr txBox="1"/>
          <p:nvPr/>
        </p:nvSpPr>
        <p:spPr>
          <a:xfrm>
            <a:off x="6794825" y="1222135"/>
            <a:ext cx="5256762" cy="584775"/>
          </a:xfrm>
          <a:prstGeom prst="rect">
            <a:avLst/>
          </a:prstGeom>
          <a:noFill/>
          <a:ln>
            <a:solidFill>
              <a:srgbClr val="C00000"/>
            </a:solidFill>
            <a:prstDash val="dash"/>
          </a:ln>
        </p:spPr>
        <p:txBody>
          <a:bodyPr wrap="square" rtlCol="0">
            <a:spAutoFit/>
          </a:bodyPr>
          <a:lstStyle/>
          <a:p>
            <a:r>
              <a:rPr lang="en-GB" sz="1600"/>
              <a:t>this is how the company is organised, how departments and teams are structured, including who reports to whom</a:t>
            </a:r>
          </a:p>
        </p:txBody>
      </p:sp>
      <p:cxnSp>
        <p:nvCxnSpPr>
          <p:cNvPr id="35" name="Straight Arrow Connector 34">
            <a:extLst>
              <a:ext uri="{FF2B5EF4-FFF2-40B4-BE49-F238E27FC236}">
                <a16:creationId xmlns:a16="http://schemas.microsoft.com/office/drawing/2014/main" id="{E2548787-6C4E-7DE8-12FF-7BBEBDA181ED}"/>
              </a:ext>
            </a:extLst>
          </p:cNvPr>
          <p:cNvCxnSpPr>
            <a:cxnSpLocks/>
            <a:endCxn id="34" idx="1"/>
          </p:cNvCxnSpPr>
          <p:nvPr/>
        </p:nvCxnSpPr>
        <p:spPr>
          <a:xfrm flipV="1">
            <a:off x="6421531" y="1514523"/>
            <a:ext cx="373294" cy="30778"/>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2015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4"/>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18" grpId="0" animBg="1"/>
      <p:bldP spid="21" grpId="0" animBg="1"/>
      <p:bldP spid="29" grpId="0" animBg="1"/>
      <p:bldP spid="3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90E398C-2B0C-712A-E9A6-A51C54C44891}"/>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811B0CA-60C3-2F37-A5B9-D74DE13184F2}"/>
              </a:ext>
            </a:extLst>
          </p:cNvPr>
          <p:cNvSpPr>
            <a:spLocks noGrp="1"/>
          </p:cNvSpPr>
          <p:nvPr>
            <p:ph type="sldNum" sz="quarter" idx="12"/>
          </p:nvPr>
        </p:nvSpPr>
        <p:spPr/>
        <p:txBody>
          <a:bodyPr/>
          <a:lstStyle/>
          <a:p>
            <a:fld id="{7F541938-13A7-48A2-A6E7-AF67D0D18476}" type="slidenum">
              <a:rPr lang="en-GB" smtClean="0"/>
              <a:t>17</a:t>
            </a:fld>
            <a:endParaRPr lang="en-GB"/>
          </a:p>
        </p:txBody>
      </p:sp>
      <p:sp>
        <p:nvSpPr>
          <p:cNvPr id="6" name="Title 1">
            <a:extLst>
              <a:ext uri="{FF2B5EF4-FFF2-40B4-BE49-F238E27FC236}">
                <a16:creationId xmlns:a16="http://schemas.microsoft.com/office/drawing/2014/main" id="{DC149B9A-CAD1-5AAE-2841-128300A71239}"/>
              </a:ext>
            </a:extLst>
          </p:cNvPr>
          <p:cNvSpPr>
            <a:spLocks noGrp="1"/>
          </p:cNvSpPr>
          <p:nvPr>
            <p:ph type="title"/>
          </p:nvPr>
        </p:nvSpPr>
        <p:spPr>
          <a:xfrm>
            <a:off x="0" y="58866"/>
            <a:ext cx="12192000" cy="897936"/>
          </a:xfrm>
        </p:spPr>
        <p:txBody>
          <a:bodyPr>
            <a:normAutofit/>
          </a:bodyPr>
          <a:lstStyle/>
          <a:p>
            <a:pPr algn="ctr"/>
            <a:r>
              <a:rPr lang="en-GB" sz="3600" b="1"/>
              <a:t>Case study</a:t>
            </a:r>
            <a:r>
              <a:rPr lang="en-GB" sz="3600"/>
              <a:t>: Nottingham and Nottinghamshire CCGs</a:t>
            </a:r>
          </a:p>
        </p:txBody>
      </p:sp>
      <p:pic>
        <p:nvPicPr>
          <p:cNvPr id="8" name="Picture 7" descr="A black and yellow logo&#10;&#10;Description automatically generated">
            <a:extLst>
              <a:ext uri="{FF2B5EF4-FFF2-40B4-BE49-F238E27FC236}">
                <a16:creationId xmlns:a16="http://schemas.microsoft.com/office/drawing/2014/main" id="{B411B5D7-152D-107D-1DFB-B12302863C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9" name="TextBox 8">
            <a:extLst>
              <a:ext uri="{FF2B5EF4-FFF2-40B4-BE49-F238E27FC236}">
                <a16:creationId xmlns:a16="http://schemas.microsoft.com/office/drawing/2014/main" id="{C8238A2F-DBFF-0B4E-45AA-2CCB6DB23565}"/>
              </a:ext>
            </a:extLst>
          </p:cNvPr>
          <p:cNvSpPr txBox="1"/>
          <p:nvPr/>
        </p:nvSpPr>
        <p:spPr>
          <a:xfrm>
            <a:off x="6759" y="931973"/>
            <a:ext cx="12192000" cy="4154984"/>
          </a:xfrm>
          <a:prstGeom prst="rect">
            <a:avLst/>
          </a:prstGeom>
          <a:noFill/>
        </p:spPr>
        <p:txBody>
          <a:bodyPr wrap="square" rtlCol="0">
            <a:spAutoFit/>
          </a:bodyPr>
          <a:lstStyle/>
          <a:p>
            <a:pPr algn="just"/>
            <a:r>
              <a:rPr lang="en-GB" sz="2400" b="1" u="sng"/>
              <a:t>Context</a:t>
            </a:r>
            <a:r>
              <a:rPr lang="en-GB" sz="2400"/>
              <a:t>: </a:t>
            </a:r>
          </a:p>
          <a:p>
            <a:pPr algn="just"/>
            <a:endParaRPr lang="en-GB" sz="1600"/>
          </a:p>
          <a:p>
            <a:r>
              <a:rPr lang="en-GB" sz="1600"/>
              <a:t>In 2020, six Clinical Commissioning Groups (CCGs) in Nottinghamshire merged to form a </a:t>
            </a:r>
            <a:r>
              <a:rPr lang="en-GB" sz="1600" b="1"/>
              <a:t>single strategic CCG</a:t>
            </a:r>
            <a:r>
              <a:rPr lang="en-GB" sz="1600"/>
              <a:t> as part of NHS England’s push for </a:t>
            </a:r>
            <a:r>
              <a:rPr lang="en-GB" sz="1600" b="1"/>
              <a:t>Integrated Care Systems (ICSs)</a:t>
            </a:r>
            <a:r>
              <a:rPr lang="en-GB" sz="1600"/>
              <a:t>. </a:t>
            </a:r>
          </a:p>
          <a:p>
            <a:endParaRPr lang="en-GB" sz="1600"/>
          </a:p>
          <a:p>
            <a:r>
              <a:rPr lang="en-GB" sz="1600"/>
              <a:t>The goal was to streamline decision-making, improve efficiency, and ensure coordinated patient care.</a:t>
            </a:r>
          </a:p>
          <a:p>
            <a:endParaRPr lang="en-GB" sz="1600"/>
          </a:p>
          <a:p>
            <a:r>
              <a:rPr lang="en-GB" sz="1600"/>
              <a:t>However, the merger faced </a:t>
            </a:r>
            <a:r>
              <a:rPr lang="en-GB" sz="1600" b="1"/>
              <a:t>organisational challenges</a:t>
            </a:r>
            <a:r>
              <a:rPr lang="en-GB" sz="1600"/>
              <a:t>, including:</a:t>
            </a:r>
          </a:p>
          <a:p>
            <a:pPr>
              <a:buFont typeface="Arial" panose="020B0604020202020204" pitchFamily="34" charset="0"/>
              <a:buChar char="•"/>
            </a:pPr>
            <a:endParaRPr lang="en-GB" sz="1600" b="1"/>
          </a:p>
          <a:p>
            <a:pPr>
              <a:buFont typeface="Arial" panose="020B0604020202020204" pitchFamily="34" charset="0"/>
              <a:buChar char="•"/>
            </a:pPr>
            <a:r>
              <a:rPr lang="en-GB" sz="1600" b="1"/>
              <a:t> Different structures, cultures, and leadership styles</a:t>
            </a:r>
            <a:r>
              <a:rPr lang="en-GB" sz="1600"/>
              <a:t> across the CCGs.</a:t>
            </a:r>
          </a:p>
          <a:p>
            <a:pPr>
              <a:buFont typeface="Arial" panose="020B0604020202020204" pitchFamily="34" charset="0"/>
              <a:buChar char="•"/>
            </a:pPr>
            <a:r>
              <a:rPr lang="en-GB" sz="1600"/>
              <a:t> Staff uncertainty about </a:t>
            </a:r>
            <a:r>
              <a:rPr lang="en-GB" sz="1600" b="1"/>
              <a:t>roles and responsibilities</a:t>
            </a:r>
            <a:r>
              <a:rPr lang="en-GB" sz="1600"/>
              <a:t>.</a:t>
            </a:r>
          </a:p>
          <a:p>
            <a:pPr>
              <a:buFont typeface="Arial" panose="020B0604020202020204" pitchFamily="34" charset="0"/>
              <a:buChar char="•"/>
            </a:pPr>
            <a:r>
              <a:rPr lang="en-GB" sz="1600"/>
              <a:t> Resistance to change from </a:t>
            </a:r>
            <a:r>
              <a:rPr lang="en-GB" sz="1600" b="1"/>
              <a:t>local healthcare providers</a:t>
            </a:r>
            <a:r>
              <a:rPr lang="en-GB" sz="1600"/>
              <a:t>.</a:t>
            </a:r>
          </a:p>
          <a:p>
            <a:pPr>
              <a:buFont typeface="Arial" panose="020B0604020202020204" pitchFamily="34" charset="0"/>
              <a:buChar char="•"/>
            </a:pPr>
            <a:r>
              <a:rPr lang="en-GB" sz="1600"/>
              <a:t> Difficulties in </a:t>
            </a:r>
            <a:r>
              <a:rPr lang="en-GB" sz="1600" b="1"/>
              <a:t>integrating systems and processes</a:t>
            </a:r>
            <a:r>
              <a:rPr lang="en-GB" sz="1600"/>
              <a:t>.</a:t>
            </a:r>
          </a:p>
          <a:p>
            <a:endParaRPr lang="en-GB" sz="1600"/>
          </a:p>
          <a:p>
            <a:r>
              <a:rPr lang="en-GB" sz="1600"/>
              <a:t>To address these, the </a:t>
            </a:r>
            <a:r>
              <a:rPr lang="en-GB" sz="1600" b="1"/>
              <a:t>McKinsey 7S Model</a:t>
            </a:r>
            <a:r>
              <a:rPr lang="en-GB" sz="1600"/>
              <a:t> can help analyse organisational alignment and identify areas needing improvement.</a:t>
            </a:r>
          </a:p>
          <a:p>
            <a:pPr algn="just"/>
            <a:endParaRPr lang="en-GB" sz="1600"/>
          </a:p>
        </p:txBody>
      </p:sp>
      <p:pic>
        <p:nvPicPr>
          <p:cNvPr id="11" name="Picture 10" descr="A black background with blue text&#10;&#10;Description automatically generated">
            <a:extLst>
              <a:ext uri="{FF2B5EF4-FFF2-40B4-BE49-F238E27FC236}">
                <a16:creationId xmlns:a16="http://schemas.microsoft.com/office/drawing/2014/main" id="{464C9BCE-FBF4-AC13-7816-1DF4BB6AF4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9050" y="4948413"/>
            <a:ext cx="5904795" cy="1346293"/>
          </a:xfrm>
          <a:prstGeom prst="rect">
            <a:avLst/>
          </a:prstGeom>
        </p:spPr>
      </p:pic>
    </p:spTree>
    <p:extLst>
      <p:ext uri="{BB962C8B-B14F-4D97-AF65-F5344CB8AC3E}">
        <p14:creationId xmlns:p14="http://schemas.microsoft.com/office/powerpoint/2010/main" val="2949591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2A8687C-EEF3-6B85-8B9D-FF75A6A4E00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66C33A9-0FD2-1E41-CDD9-5C2D0B4DC401}"/>
              </a:ext>
            </a:extLst>
          </p:cNvPr>
          <p:cNvSpPr>
            <a:spLocks noGrp="1"/>
          </p:cNvSpPr>
          <p:nvPr>
            <p:ph type="sldNum" sz="quarter" idx="12"/>
          </p:nvPr>
        </p:nvSpPr>
        <p:spPr/>
        <p:txBody>
          <a:bodyPr/>
          <a:lstStyle/>
          <a:p>
            <a:fld id="{7F541938-13A7-48A2-A6E7-AF67D0D18476}" type="slidenum">
              <a:rPr lang="en-GB" smtClean="0"/>
              <a:t>18</a:t>
            </a:fld>
            <a:endParaRPr lang="en-GB"/>
          </a:p>
        </p:txBody>
      </p:sp>
      <p:sp>
        <p:nvSpPr>
          <p:cNvPr id="6" name="Title 1">
            <a:extLst>
              <a:ext uri="{FF2B5EF4-FFF2-40B4-BE49-F238E27FC236}">
                <a16:creationId xmlns:a16="http://schemas.microsoft.com/office/drawing/2014/main" id="{F7A9764A-D7F5-0589-CB71-DEDB27A48A33}"/>
              </a:ext>
            </a:extLst>
          </p:cNvPr>
          <p:cNvSpPr txBox="1">
            <a:spLocks/>
          </p:cNvSpPr>
          <p:nvPr/>
        </p:nvSpPr>
        <p:spPr>
          <a:xfrm>
            <a:off x="84696" y="1080681"/>
            <a:ext cx="3737290" cy="43719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solidFill>
                  <a:schemeClr val="tx2"/>
                </a:solidFill>
              </a:rPr>
              <a:t>GROUP WORK: </a:t>
            </a:r>
            <a:br>
              <a:rPr lang="en-US" sz="3600" b="1">
                <a:solidFill>
                  <a:schemeClr val="tx2"/>
                </a:solidFill>
              </a:rPr>
            </a:br>
            <a:br>
              <a:rPr lang="en-US" sz="3600" b="1">
                <a:solidFill>
                  <a:schemeClr val="tx2"/>
                </a:solidFill>
              </a:rPr>
            </a:br>
            <a:r>
              <a:rPr lang="en-GB" sz="2800"/>
              <a:t>Nottingham and Nottinghamshire CCGs</a:t>
            </a:r>
            <a:endParaRPr lang="en-US" sz="3600">
              <a:solidFill>
                <a:schemeClr val="tx2"/>
              </a:solidFill>
            </a:endParaRPr>
          </a:p>
        </p:txBody>
      </p:sp>
      <p:sp>
        <p:nvSpPr>
          <p:cNvPr id="7" name="TextBox 6">
            <a:extLst>
              <a:ext uri="{FF2B5EF4-FFF2-40B4-BE49-F238E27FC236}">
                <a16:creationId xmlns:a16="http://schemas.microsoft.com/office/drawing/2014/main" id="{178B0F84-E8E6-17F0-24E6-84519D7D6611}"/>
              </a:ext>
            </a:extLst>
          </p:cNvPr>
          <p:cNvSpPr txBox="1"/>
          <p:nvPr/>
        </p:nvSpPr>
        <p:spPr>
          <a:xfrm>
            <a:off x="3904181" y="256854"/>
            <a:ext cx="8213398" cy="830997"/>
          </a:xfrm>
          <a:prstGeom prst="rect">
            <a:avLst/>
          </a:prstGeom>
          <a:noFill/>
        </p:spPr>
        <p:txBody>
          <a:bodyPr wrap="square" rtlCol="0">
            <a:spAutoFit/>
          </a:bodyPr>
          <a:lstStyle/>
          <a:p>
            <a:r>
              <a:rPr lang="en-GB" sz="1600"/>
              <a:t>Analyse the </a:t>
            </a:r>
            <a:r>
              <a:rPr lang="en-GB" sz="1600" b="1"/>
              <a:t>Nottingham and Nottinghamshire Clinical Commissioning Groups (CCGs) merger</a:t>
            </a:r>
            <a:r>
              <a:rPr lang="en-GB" sz="1600"/>
              <a:t> using the </a:t>
            </a:r>
            <a:r>
              <a:rPr lang="en-GB" sz="1600" b="1"/>
              <a:t>McKinsey 7S framework</a:t>
            </a:r>
            <a:r>
              <a:rPr lang="en-GB" sz="1600"/>
              <a:t>, identifying alignment issues and proposing solutions for a successful transition.</a:t>
            </a:r>
          </a:p>
        </p:txBody>
      </p:sp>
      <p:graphicFrame>
        <p:nvGraphicFramePr>
          <p:cNvPr id="8" name="Table 7">
            <a:extLst>
              <a:ext uri="{FF2B5EF4-FFF2-40B4-BE49-F238E27FC236}">
                <a16:creationId xmlns:a16="http://schemas.microsoft.com/office/drawing/2014/main" id="{30B4A4B4-FBA5-5348-3934-F9370E9A7643}"/>
              </a:ext>
            </a:extLst>
          </p:cNvPr>
          <p:cNvGraphicFramePr>
            <a:graphicFrameLocks noGrp="1"/>
          </p:cNvGraphicFramePr>
          <p:nvPr>
            <p:extLst>
              <p:ext uri="{D42A27DB-BD31-4B8C-83A1-F6EECF244321}">
                <p14:modId xmlns:p14="http://schemas.microsoft.com/office/powerpoint/2010/main" val="927522919"/>
              </p:ext>
            </p:extLst>
          </p:nvPr>
        </p:nvGraphicFramePr>
        <p:xfrm>
          <a:off x="4033398" y="1270973"/>
          <a:ext cx="7927197" cy="3840480"/>
        </p:xfrm>
        <a:graphic>
          <a:graphicData uri="http://schemas.openxmlformats.org/drawingml/2006/table">
            <a:tbl>
              <a:tblPr firstRow="1" bandRow="1">
                <a:tableStyleId>{0E3FDE45-AF77-4B5C-9715-49D594BDF05E}</a:tableStyleId>
              </a:tblPr>
              <a:tblGrid>
                <a:gridCol w="2304793">
                  <a:extLst>
                    <a:ext uri="{9D8B030D-6E8A-4147-A177-3AD203B41FA5}">
                      <a16:colId xmlns:a16="http://schemas.microsoft.com/office/drawing/2014/main" val="1731584557"/>
                    </a:ext>
                  </a:extLst>
                </a:gridCol>
                <a:gridCol w="2811202">
                  <a:extLst>
                    <a:ext uri="{9D8B030D-6E8A-4147-A177-3AD203B41FA5}">
                      <a16:colId xmlns:a16="http://schemas.microsoft.com/office/drawing/2014/main" val="2979303118"/>
                    </a:ext>
                  </a:extLst>
                </a:gridCol>
                <a:gridCol w="2811202">
                  <a:extLst>
                    <a:ext uri="{9D8B030D-6E8A-4147-A177-3AD203B41FA5}">
                      <a16:colId xmlns:a16="http://schemas.microsoft.com/office/drawing/2014/main" val="623229319"/>
                    </a:ext>
                  </a:extLst>
                </a:gridCol>
              </a:tblGrid>
              <a:tr h="370840">
                <a:tc>
                  <a:txBody>
                    <a:bodyPr/>
                    <a:lstStyle/>
                    <a:p>
                      <a:r>
                        <a:rPr lang="en-GB" sz="1200" b="1"/>
                        <a:t>McKinsey 7S Element</a:t>
                      </a:r>
                      <a:endParaRPr lang="en-GB" sz="1200"/>
                    </a:p>
                  </a:txBody>
                  <a:tcPr anchor="ctr"/>
                </a:tc>
                <a:tc>
                  <a:txBody>
                    <a:bodyPr/>
                    <a:lstStyle/>
                    <a:p>
                      <a:r>
                        <a:rPr lang="en-GB" sz="1200" b="1"/>
                        <a:t>Potential Misalignment</a:t>
                      </a:r>
                      <a:r>
                        <a:rPr lang="en-GB" sz="1200"/>
                        <a:t> (What issues arose?)</a:t>
                      </a:r>
                    </a:p>
                  </a:txBody>
                  <a:tcPr anchor="ctr"/>
                </a:tc>
                <a:tc>
                  <a:txBody>
                    <a:bodyPr/>
                    <a:lstStyle/>
                    <a:p>
                      <a:r>
                        <a:rPr lang="en-GB" sz="1200" b="1"/>
                        <a:t>Strategy for Alignment</a:t>
                      </a:r>
                      <a:r>
                        <a:rPr lang="en-GB" sz="1200"/>
                        <a:t> (How can it be addressed?)</a:t>
                      </a:r>
                    </a:p>
                  </a:txBody>
                  <a:tcPr anchor="ctr"/>
                </a:tc>
                <a:extLst>
                  <a:ext uri="{0D108BD9-81ED-4DB2-BD59-A6C34878D82A}">
                    <a16:rowId xmlns:a16="http://schemas.microsoft.com/office/drawing/2014/main" val="3309551591"/>
                  </a:ext>
                </a:extLst>
              </a:tr>
              <a:tr h="370840">
                <a:tc>
                  <a:txBody>
                    <a:bodyPr/>
                    <a:lstStyle/>
                    <a:p>
                      <a:r>
                        <a:rPr lang="en-GB" sz="1200" b="1"/>
                        <a:t>Strategy</a:t>
                      </a:r>
                      <a:r>
                        <a:rPr lang="en-GB" sz="1200"/>
                        <a:t> (What is the overall plan for success?)</a:t>
                      </a:r>
                    </a:p>
                  </a:txBody>
                  <a:tcPr anchor="ctr"/>
                </a:tc>
                <a:tc>
                  <a:txBody>
                    <a:bodyPr/>
                    <a:lstStyle/>
                    <a:p>
                      <a:r>
                        <a:rPr lang="en-GB" sz="1200"/>
                        <a:t>Example: Lack of clarity in strategic priorities post-merger.</a:t>
                      </a:r>
                    </a:p>
                  </a:txBody>
                  <a:tcPr anchor="ctr"/>
                </a:tc>
                <a:tc>
                  <a:txBody>
                    <a:bodyPr/>
                    <a:lstStyle/>
                    <a:p>
                      <a:r>
                        <a:rPr lang="en-GB" sz="1200"/>
                        <a:t>Example: Develop a unified strategy with clear objectives and measurable KPIs.</a:t>
                      </a:r>
                    </a:p>
                  </a:txBody>
                  <a:tcPr anchor="ctr"/>
                </a:tc>
                <a:extLst>
                  <a:ext uri="{0D108BD9-81ED-4DB2-BD59-A6C34878D82A}">
                    <a16:rowId xmlns:a16="http://schemas.microsoft.com/office/drawing/2014/main" val="3050794145"/>
                  </a:ext>
                </a:extLst>
              </a:tr>
              <a:tr h="370840">
                <a:tc>
                  <a:txBody>
                    <a:bodyPr/>
                    <a:lstStyle/>
                    <a:p>
                      <a:r>
                        <a:rPr lang="en-GB" sz="1200" b="1"/>
                        <a:t>Structure</a:t>
                      </a:r>
                      <a:r>
                        <a:rPr lang="en-GB" sz="1200"/>
                        <a:t> (How is the organization structured?)</a:t>
                      </a:r>
                    </a:p>
                  </a:txBody>
                  <a:tcPr anchor="ct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198137605"/>
                  </a:ext>
                </a:extLst>
              </a:tr>
              <a:tr h="370840">
                <a:tc>
                  <a:txBody>
                    <a:bodyPr/>
                    <a:lstStyle/>
                    <a:p>
                      <a:r>
                        <a:rPr lang="en-GB" sz="1200" b="1"/>
                        <a:t>Systems</a:t>
                      </a:r>
                      <a:r>
                        <a:rPr lang="en-GB" sz="1200"/>
                        <a:t> (What processes and IT systems are in place?)</a:t>
                      </a:r>
                    </a:p>
                  </a:txBody>
                  <a:tcPr anchor="ct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457471115"/>
                  </a:ext>
                </a:extLst>
              </a:tr>
              <a:tr h="370840">
                <a:tc>
                  <a:txBody>
                    <a:bodyPr/>
                    <a:lstStyle/>
                    <a:p>
                      <a:r>
                        <a:rPr lang="en-GB" sz="1200" b="1"/>
                        <a:t>Style</a:t>
                      </a:r>
                      <a:r>
                        <a:rPr lang="en-GB" sz="1200"/>
                        <a:t> (What leadership style is dominant?)</a:t>
                      </a:r>
                    </a:p>
                  </a:txBody>
                  <a:tcPr anchor="ct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725973902"/>
                  </a:ext>
                </a:extLst>
              </a:tr>
              <a:tr h="370840">
                <a:tc>
                  <a:txBody>
                    <a:bodyPr/>
                    <a:lstStyle/>
                    <a:p>
                      <a:r>
                        <a:rPr lang="en-GB" sz="1200" b="1"/>
                        <a:t>Staff</a:t>
                      </a:r>
                      <a:r>
                        <a:rPr lang="en-GB" sz="1200"/>
                        <a:t> (How are people managed and developed?)</a:t>
                      </a:r>
                    </a:p>
                  </a:txBody>
                  <a:tcPr anchor="ct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721116195"/>
                  </a:ext>
                </a:extLst>
              </a:tr>
              <a:tr h="370840">
                <a:tc>
                  <a:txBody>
                    <a:bodyPr/>
                    <a:lstStyle/>
                    <a:p>
                      <a:r>
                        <a:rPr lang="en-GB" sz="1200" b="1"/>
                        <a:t>Skills</a:t>
                      </a:r>
                      <a:r>
                        <a:rPr lang="en-GB" sz="1200"/>
                        <a:t> (What competencies do employees have?)</a:t>
                      </a:r>
                    </a:p>
                  </a:txBody>
                  <a:tcPr anchor="ct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029456174"/>
                  </a:ext>
                </a:extLst>
              </a:tr>
              <a:tr h="370840">
                <a:tc>
                  <a:txBody>
                    <a:bodyPr/>
                    <a:lstStyle/>
                    <a:p>
                      <a:r>
                        <a:rPr lang="en-GB" sz="1200" b="1"/>
                        <a:t>Shared Values</a:t>
                      </a:r>
                      <a:r>
                        <a:rPr lang="en-GB" sz="1200"/>
                        <a:t> (What are the core values of the organization?)</a:t>
                      </a:r>
                    </a:p>
                  </a:txBody>
                  <a:tcPr anchor="ct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559578037"/>
                  </a:ext>
                </a:extLst>
              </a:tr>
            </a:tbl>
          </a:graphicData>
        </a:graphic>
      </p:graphicFrame>
      <p:sp>
        <p:nvSpPr>
          <p:cNvPr id="10" name="TextBox 9">
            <a:extLst>
              <a:ext uri="{FF2B5EF4-FFF2-40B4-BE49-F238E27FC236}">
                <a16:creationId xmlns:a16="http://schemas.microsoft.com/office/drawing/2014/main" id="{E89982E0-5602-82E0-4495-98BDBBF3E6EF}"/>
              </a:ext>
            </a:extLst>
          </p:cNvPr>
          <p:cNvSpPr txBox="1"/>
          <p:nvPr/>
        </p:nvSpPr>
        <p:spPr>
          <a:xfrm>
            <a:off x="4033398" y="5279132"/>
            <a:ext cx="8203123" cy="1077218"/>
          </a:xfrm>
          <a:prstGeom prst="rect">
            <a:avLst/>
          </a:prstGeom>
          <a:noFill/>
        </p:spPr>
        <p:txBody>
          <a:bodyPr wrap="square">
            <a:spAutoFit/>
          </a:bodyPr>
          <a:lstStyle/>
          <a:p>
            <a:r>
              <a:rPr lang="en-GB" sz="1600" b="1"/>
              <a:t>Discussion Questions:</a:t>
            </a:r>
          </a:p>
          <a:p>
            <a:pPr>
              <a:buFont typeface="+mj-lt"/>
              <a:buAutoNum type="arabicPeriod"/>
            </a:pPr>
            <a:r>
              <a:rPr lang="en-GB" sz="1600"/>
              <a:t> Which of the 7S elements do you think posed the biggest challenge during the merger?</a:t>
            </a:r>
          </a:p>
          <a:p>
            <a:pPr>
              <a:buFont typeface="+mj-lt"/>
              <a:buAutoNum type="arabicPeriod"/>
            </a:pPr>
            <a:r>
              <a:rPr lang="en-GB" sz="1600"/>
              <a:t> How can NHS leadership ensure alignment between </a:t>
            </a:r>
            <a:r>
              <a:rPr lang="en-GB" sz="1600" b="1"/>
              <a:t>strategy, structure, and staff</a:t>
            </a:r>
            <a:r>
              <a:rPr lang="en-GB" sz="1600"/>
              <a:t>?</a:t>
            </a:r>
          </a:p>
          <a:p>
            <a:pPr>
              <a:buFont typeface="+mj-lt"/>
              <a:buAutoNum type="arabicPeriod"/>
            </a:pPr>
            <a:r>
              <a:rPr lang="en-GB" sz="1600"/>
              <a:t> What role do </a:t>
            </a:r>
            <a:r>
              <a:rPr lang="en-GB" sz="1600" b="1"/>
              <a:t>shared values</a:t>
            </a:r>
            <a:r>
              <a:rPr lang="en-GB" sz="1600"/>
              <a:t> play in successfully integrating different CCGs?</a:t>
            </a:r>
          </a:p>
        </p:txBody>
      </p:sp>
      <p:pic>
        <p:nvPicPr>
          <p:cNvPr id="11" name="Picture 10" descr="A black and yellow logo&#10;&#10;Description automatically generated">
            <a:extLst>
              <a:ext uri="{FF2B5EF4-FFF2-40B4-BE49-F238E27FC236}">
                <a16:creationId xmlns:a16="http://schemas.microsoft.com/office/drawing/2014/main" id="{FF7E0F42-56C4-4F4F-A856-9666FFDD6D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pic>
        <p:nvPicPr>
          <p:cNvPr id="13" name="Picture 12" descr="A blue circle with a white circle&#10;&#10;Description automatically generated">
            <a:extLst>
              <a:ext uri="{FF2B5EF4-FFF2-40B4-BE49-F238E27FC236}">
                <a16:creationId xmlns:a16="http://schemas.microsoft.com/office/drawing/2014/main" id="{17B63CA4-31A1-56CA-33E6-04E9497A7E08}"/>
              </a:ext>
            </a:extLst>
          </p:cNvPr>
          <p:cNvPicPr>
            <a:picLocks noChangeAspect="1"/>
          </p:cNvPicPr>
          <p:nvPr/>
        </p:nvPicPr>
        <p:blipFill>
          <a:blip r:embed="rId3">
            <a:alphaModFix amt="2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374" t="1991" r="3372" b="5168"/>
          <a:stretch/>
        </p:blipFill>
        <p:spPr>
          <a:xfrm>
            <a:off x="0" y="1317343"/>
            <a:ext cx="3667692" cy="3898649"/>
          </a:xfrm>
          <a:prstGeom prst="rect">
            <a:avLst/>
          </a:prstGeom>
        </p:spPr>
      </p:pic>
      <p:sp>
        <p:nvSpPr>
          <p:cNvPr id="14" name="TextBox 13">
            <a:extLst>
              <a:ext uri="{FF2B5EF4-FFF2-40B4-BE49-F238E27FC236}">
                <a16:creationId xmlns:a16="http://schemas.microsoft.com/office/drawing/2014/main" id="{E47ABC29-95CC-0AA3-355C-D99131B59759}"/>
              </a:ext>
            </a:extLst>
          </p:cNvPr>
          <p:cNvSpPr txBox="1"/>
          <p:nvPr/>
        </p:nvSpPr>
        <p:spPr>
          <a:xfrm>
            <a:off x="1137387" y="5394014"/>
            <a:ext cx="1448656" cy="369332"/>
          </a:xfrm>
          <a:prstGeom prst="rect">
            <a:avLst/>
          </a:prstGeom>
          <a:noFill/>
        </p:spPr>
        <p:txBody>
          <a:bodyPr wrap="square" rtlCol="0">
            <a:spAutoFit/>
          </a:bodyPr>
          <a:lstStyle/>
          <a:p>
            <a:r>
              <a:rPr lang="en-GB"/>
              <a:t>20 mins</a:t>
            </a:r>
          </a:p>
        </p:txBody>
      </p:sp>
    </p:spTree>
    <p:extLst>
      <p:ext uri="{BB962C8B-B14F-4D97-AF65-F5344CB8AC3E}">
        <p14:creationId xmlns:p14="http://schemas.microsoft.com/office/powerpoint/2010/main" val="30441640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234E46C-9B53-BE0A-A496-6B6D49648D91}"/>
              </a:ext>
            </a:extLst>
          </p:cNvPr>
          <p:cNvSpPr>
            <a:spLocks noGrp="1"/>
          </p:cNvSpPr>
          <p:nvPr>
            <p:ph type="sldNum" sz="quarter" idx="12"/>
          </p:nvPr>
        </p:nvSpPr>
        <p:spPr/>
        <p:txBody>
          <a:bodyPr/>
          <a:lstStyle/>
          <a:p>
            <a:fld id="{7F541938-13A7-48A2-A6E7-AF67D0D18476}" type="slidenum">
              <a:rPr lang="en-GB" smtClean="0"/>
              <a:t>19</a:t>
            </a:fld>
            <a:endParaRPr lang="en-GB"/>
          </a:p>
        </p:txBody>
      </p:sp>
      <p:graphicFrame>
        <p:nvGraphicFramePr>
          <p:cNvPr id="6" name="Table 5">
            <a:extLst>
              <a:ext uri="{FF2B5EF4-FFF2-40B4-BE49-F238E27FC236}">
                <a16:creationId xmlns:a16="http://schemas.microsoft.com/office/drawing/2014/main" id="{0D45783B-6510-E865-1587-1D23C118B97F}"/>
              </a:ext>
            </a:extLst>
          </p:cNvPr>
          <p:cNvGraphicFramePr>
            <a:graphicFrameLocks noGrp="1"/>
          </p:cNvGraphicFramePr>
          <p:nvPr>
            <p:extLst>
              <p:ext uri="{D42A27DB-BD31-4B8C-83A1-F6EECF244321}">
                <p14:modId xmlns:p14="http://schemas.microsoft.com/office/powerpoint/2010/main" val="1452797236"/>
              </p:ext>
            </p:extLst>
          </p:nvPr>
        </p:nvGraphicFramePr>
        <p:xfrm>
          <a:off x="1" y="0"/>
          <a:ext cx="12191999" cy="6882659"/>
        </p:xfrm>
        <a:graphic>
          <a:graphicData uri="http://schemas.openxmlformats.org/drawingml/2006/table">
            <a:tbl>
              <a:tblPr firstRow="1" bandRow="1">
                <a:tableStyleId>{0E3FDE45-AF77-4B5C-9715-49D594BDF05E}</a:tableStyleId>
              </a:tblPr>
              <a:tblGrid>
                <a:gridCol w="2147299">
                  <a:extLst>
                    <a:ext uri="{9D8B030D-6E8A-4147-A177-3AD203B41FA5}">
                      <a16:colId xmlns:a16="http://schemas.microsoft.com/office/drawing/2014/main" val="1731584557"/>
                    </a:ext>
                  </a:extLst>
                </a:gridCol>
                <a:gridCol w="4428162">
                  <a:extLst>
                    <a:ext uri="{9D8B030D-6E8A-4147-A177-3AD203B41FA5}">
                      <a16:colId xmlns:a16="http://schemas.microsoft.com/office/drawing/2014/main" val="2979303118"/>
                    </a:ext>
                  </a:extLst>
                </a:gridCol>
                <a:gridCol w="5616538">
                  <a:extLst>
                    <a:ext uri="{9D8B030D-6E8A-4147-A177-3AD203B41FA5}">
                      <a16:colId xmlns:a16="http://schemas.microsoft.com/office/drawing/2014/main" val="623229319"/>
                    </a:ext>
                  </a:extLst>
                </a:gridCol>
              </a:tblGrid>
              <a:tr h="390419">
                <a:tc>
                  <a:txBody>
                    <a:bodyPr/>
                    <a:lstStyle/>
                    <a:p>
                      <a:r>
                        <a:rPr lang="en-GB" sz="1200" b="1"/>
                        <a:t>McKinsey 7S Element</a:t>
                      </a:r>
                      <a:endParaRPr lang="en-GB" sz="1200"/>
                    </a:p>
                  </a:txBody>
                  <a:tcPr anchor="ctr"/>
                </a:tc>
                <a:tc>
                  <a:txBody>
                    <a:bodyPr/>
                    <a:lstStyle/>
                    <a:p>
                      <a:r>
                        <a:rPr lang="en-GB" sz="1200" b="1"/>
                        <a:t>Potential Misalignment</a:t>
                      </a:r>
                      <a:r>
                        <a:rPr lang="en-GB" sz="1200"/>
                        <a:t> (What issues arose?)</a:t>
                      </a:r>
                    </a:p>
                  </a:txBody>
                  <a:tcPr anchor="ctr"/>
                </a:tc>
                <a:tc>
                  <a:txBody>
                    <a:bodyPr/>
                    <a:lstStyle/>
                    <a:p>
                      <a:r>
                        <a:rPr lang="en-GB" sz="1200" b="1"/>
                        <a:t>Strategy for Alignment</a:t>
                      </a:r>
                      <a:r>
                        <a:rPr lang="en-GB" sz="1200"/>
                        <a:t> (How can it be addressed?)</a:t>
                      </a:r>
                    </a:p>
                  </a:txBody>
                  <a:tcPr anchor="ctr"/>
                </a:tc>
                <a:extLst>
                  <a:ext uri="{0D108BD9-81ED-4DB2-BD59-A6C34878D82A}">
                    <a16:rowId xmlns:a16="http://schemas.microsoft.com/office/drawing/2014/main" val="3309551591"/>
                  </a:ext>
                </a:extLst>
              </a:tr>
              <a:tr h="846200">
                <a:tc>
                  <a:txBody>
                    <a:bodyPr/>
                    <a:lstStyle/>
                    <a:p>
                      <a:r>
                        <a:rPr lang="en-GB" sz="1200" b="1"/>
                        <a:t>Strategy</a:t>
                      </a:r>
                      <a:r>
                        <a:rPr lang="en-GB" sz="1200"/>
                        <a:t> (What is the overall plan for success?)</a:t>
                      </a:r>
                    </a:p>
                  </a:txBody>
                  <a:tcPr anchor="ctr"/>
                </a:tc>
                <a:tc>
                  <a:txBody>
                    <a:bodyPr/>
                    <a:lstStyle/>
                    <a:p>
                      <a:pPr marL="171450" indent="-171450">
                        <a:buFont typeface="Arial" panose="020B0604020202020204" pitchFamily="34" charset="0"/>
                        <a:buChar char="•"/>
                      </a:pPr>
                      <a:r>
                        <a:rPr lang="en-GB" sz="1200" b="0"/>
                        <a:t>Uncertainty over strategic priorities post-merger.</a:t>
                      </a:r>
                    </a:p>
                    <a:p>
                      <a:pPr marL="171450" indent="-171450">
                        <a:buFont typeface="Arial" panose="020B0604020202020204" pitchFamily="34" charset="0"/>
                        <a:buChar char="•"/>
                      </a:pPr>
                      <a:r>
                        <a:rPr lang="en-GB" sz="1200" b="0"/>
                        <a:t>Concerns from local healthcare providers about reduced influence in decision-making.</a:t>
                      </a:r>
                    </a:p>
                    <a:p>
                      <a:pPr marL="171450" indent="-171450">
                        <a:buFont typeface="Arial" panose="020B0604020202020204" pitchFamily="34" charset="0"/>
                        <a:buChar char="•"/>
                      </a:pPr>
                      <a:r>
                        <a:rPr lang="en-GB" sz="1200" b="0"/>
                        <a:t>Lack of clarity on how the Integrated Care System (ICS) model would operate.</a:t>
                      </a:r>
                    </a:p>
                  </a:txBody>
                  <a:tcPr anchor="ctr"/>
                </a:tc>
                <a:tc>
                  <a:txBody>
                    <a:bodyPr/>
                    <a:lstStyle/>
                    <a:p>
                      <a:pPr marL="171450" indent="-171450">
                        <a:buFont typeface="Arial" panose="020B0604020202020204" pitchFamily="34" charset="0"/>
                        <a:buChar char="•"/>
                      </a:pPr>
                      <a:r>
                        <a:rPr lang="en-GB" sz="1200" b="0"/>
                        <a:t>Developed a clear strategic vision aligning all CCGs under a single Nottingham and Nottinghamshire CCG.</a:t>
                      </a:r>
                    </a:p>
                    <a:p>
                      <a:pPr marL="171450" indent="-171450">
                        <a:buFont typeface="Arial" panose="020B0604020202020204" pitchFamily="34" charset="0"/>
                        <a:buChar char="•"/>
                      </a:pPr>
                      <a:r>
                        <a:rPr lang="en-GB" sz="1200" b="0"/>
                        <a:t>Engaged stakeholders (GPs, community health providers) to co-design care models.</a:t>
                      </a:r>
                    </a:p>
                    <a:p>
                      <a:pPr marL="171450" indent="-171450">
                        <a:buFont typeface="Arial" panose="020B0604020202020204" pitchFamily="34" charset="0"/>
                        <a:buChar char="•"/>
                      </a:pPr>
                      <a:r>
                        <a:rPr lang="en-GB" sz="1200" b="0"/>
                        <a:t>Defined measurable objectives for efficiency, patient care, and cost reduction.</a:t>
                      </a:r>
                    </a:p>
                  </a:txBody>
                  <a:tcPr anchor="ctr"/>
                </a:tc>
                <a:extLst>
                  <a:ext uri="{0D108BD9-81ED-4DB2-BD59-A6C34878D82A}">
                    <a16:rowId xmlns:a16="http://schemas.microsoft.com/office/drawing/2014/main" val="3050794145"/>
                  </a:ext>
                </a:extLst>
              </a:tr>
              <a:tr h="661705">
                <a:tc>
                  <a:txBody>
                    <a:bodyPr/>
                    <a:lstStyle/>
                    <a:p>
                      <a:r>
                        <a:rPr lang="en-GB" sz="1200" b="1"/>
                        <a:t>Structure</a:t>
                      </a:r>
                      <a:r>
                        <a:rPr lang="en-GB" sz="1200"/>
                        <a:t> (How is the organisation structured?)</a:t>
                      </a:r>
                    </a:p>
                  </a:txBody>
                  <a:tcPr anchor="ctr"/>
                </a:tc>
                <a:tc>
                  <a:txBody>
                    <a:bodyPr/>
                    <a:lstStyle/>
                    <a:p>
                      <a:pPr marL="171450" indent="-171450">
                        <a:buFont typeface="Arial" panose="020B0604020202020204" pitchFamily="34" charset="0"/>
                        <a:buChar char="•"/>
                      </a:pPr>
                      <a:r>
                        <a:rPr lang="en-GB" sz="1200" b="0"/>
                        <a:t>Previous CCGs had different reporting lines and governance structures.</a:t>
                      </a:r>
                    </a:p>
                    <a:p>
                      <a:pPr marL="171450" indent="-171450">
                        <a:buFont typeface="Arial" panose="020B0604020202020204" pitchFamily="34" charset="0"/>
                        <a:buChar char="•"/>
                      </a:pPr>
                      <a:r>
                        <a:rPr lang="en-GB" sz="1200" b="0"/>
                        <a:t>Staff experienced confusion over new roles and hierarchies.</a:t>
                      </a:r>
                    </a:p>
                    <a:p>
                      <a:pPr marL="171450" indent="-171450">
                        <a:buFont typeface="Arial" panose="020B0604020202020204" pitchFamily="34" charset="0"/>
                        <a:buChar char="•"/>
                      </a:pPr>
                      <a:r>
                        <a:rPr lang="en-GB" sz="1200" b="0"/>
                        <a:t>Concerns about losing local decision-making power.</a:t>
                      </a:r>
                    </a:p>
                  </a:txBody>
                  <a:tcPr/>
                </a:tc>
                <a:tc>
                  <a:txBody>
                    <a:bodyPr/>
                    <a:lstStyle/>
                    <a:p>
                      <a:pPr marL="171450" indent="-171450">
                        <a:buFont typeface="Arial" panose="020B0604020202020204" pitchFamily="34" charset="0"/>
                        <a:buChar char="•"/>
                      </a:pPr>
                      <a:r>
                        <a:rPr lang="en-GB" sz="1200" b="0"/>
                        <a:t>Established a single leadership team with clear lines of accountability.</a:t>
                      </a:r>
                    </a:p>
                    <a:p>
                      <a:pPr marL="171450" indent="-171450">
                        <a:buFont typeface="Arial" panose="020B0604020202020204" pitchFamily="34" charset="0"/>
                        <a:buChar char="•"/>
                      </a:pPr>
                      <a:r>
                        <a:rPr lang="en-GB" sz="1200" b="0"/>
                        <a:t>Created a regional structure to balance centralisation with local decision-making power.</a:t>
                      </a:r>
                    </a:p>
                    <a:p>
                      <a:pPr marL="171450" indent="-171450">
                        <a:buFont typeface="Arial" panose="020B0604020202020204" pitchFamily="34" charset="0"/>
                        <a:buChar char="•"/>
                      </a:pPr>
                      <a:r>
                        <a:rPr lang="en-GB" sz="1200" b="0"/>
                        <a:t>Defined job roles and responsibilities for clarity.</a:t>
                      </a:r>
                    </a:p>
                  </a:txBody>
                  <a:tcPr/>
                </a:tc>
                <a:extLst>
                  <a:ext uri="{0D108BD9-81ED-4DB2-BD59-A6C34878D82A}">
                    <a16:rowId xmlns:a16="http://schemas.microsoft.com/office/drawing/2014/main" val="1198137605"/>
                  </a:ext>
                </a:extLst>
              </a:tr>
              <a:tr h="661705">
                <a:tc>
                  <a:txBody>
                    <a:bodyPr/>
                    <a:lstStyle/>
                    <a:p>
                      <a:r>
                        <a:rPr lang="en-GB" sz="1200" b="1"/>
                        <a:t>Systems</a:t>
                      </a:r>
                      <a:r>
                        <a:rPr lang="en-GB" sz="1200"/>
                        <a:t> (What processes and IT systems are in place?)</a:t>
                      </a:r>
                    </a:p>
                  </a:txBody>
                  <a:tcPr anchor="ctr"/>
                </a:tc>
                <a:tc>
                  <a:txBody>
                    <a:bodyPr/>
                    <a:lstStyle/>
                    <a:p>
                      <a:pPr marL="171450" indent="-171450">
                        <a:buFont typeface="Arial" panose="020B0604020202020204" pitchFamily="34" charset="0"/>
                        <a:buChar char="•"/>
                      </a:pPr>
                      <a:r>
                        <a:rPr lang="en-GB" sz="1200" b="0"/>
                        <a:t>Different IT systems used across the six CCGs, leading to data-sharing difficulties.</a:t>
                      </a:r>
                    </a:p>
                    <a:p>
                      <a:pPr marL="171450" indent="-171450">
                        <a:buFont typeface="Arial" panose="020B0604020202020204" pitchFamily="34" charset="0"/>
                        <a:buChar char="•"/>
                      </a:pPr>
                      <a:r>
                        <a:rPr lang="en-GB" sz="1200" b="0"/>
                        <a:t>Inconsistent financial reporting and administrative processes.</a:t>
                      </a:r>
                    </a:p>
                    <a:p>
                      <a:pPr marL="171450" indent="-171450">
                        <a:buFont typeface="Arial" panose="020B0604020202020204" pitchFamily="34" charset="0"/>
                        <a:buChar char="•"/>
                      </a:pPr>
                      <a:r>
                        <a:rPr lang="en-GB" sz="1200" b="0"/>
                        <a:t>Varying levels of digital maturity across the organisations.</a:t>
                      </a:r>
                    </a:p>
                  </a:txBody>
                  <a:tcPr/>
                </a:tc>
                <a:tc>
                  <a:txBody>
                    <a:bodyPr/>
                    <a:lstStyle/>
                    <a:p>
                      <a:pPr marL="171450" indent="-171450">
                        <a:buFont typeface="Arial" panose="020B0604020202020204" pitchFamily="34" charset="0"/>
                        <a:buChar char="•"/>
                      </a:pPr>
                      <a:r>
                        <a:rPr lang="en-GB" sz="1200" b="0"/>
                        <a:t>Implemented a standardised IT system to improve interoperability.</a:t>
                      </a:r>
                    </a:p>
                    <a:p>
                      <a:pPr marL="171450" indent="-171450">
                        <a:buFont typeface="Arial" panose="020B0604020202020204" pitchFamily="34" charset="0"/>
                        <a:buChar char="•"/>
                      </a:pPr>
                      <a:r>
                        <a:rPr lang="en-GB" sz="1200" b="0"/>
                        <a:t>Adopted single financial and governance processes.</a:t>
                      </a:r>
                    </a:p>
                    <a:p>
                      <a:pPr marL="171450" indent="-171450">
                        <a:buFont typeface="Arial" panose="020B0604020202020204" pitchFamily="34" charset="0"/>
                        <a:buChar char="•"/>
                      </a:pPr>
                      <a:r>
                        <a:rPr lang="en-GB" sz="1200" b="0"/>
                        <a:t>Created a centralised data-sharing framework to enhance collaboration.</a:t>
                      </a:r>
                    </a:p>
                  </a:txBody>
                  <a:tcPr/>
                </a:tc>
                <a:extLst>
                  <a:ext uri="{0D108BD9-81ED-4DB2-BD59-A6C34878D82A}">
                    <a16:rowId xmlns:a16="http://schemas.microsoft.com/office/drawing/2014/main" val="2457471115"/>
                  </a:ext>
                </a:extLst>
              </a:tr>
              <a:tr h="602115">
                <a:tc>
                  <a:txBody>
                    <a:bodyPr/>
                    <a:lstStyle/>
                    <a:p>
                      <a:r>
                        <a:rPr lang="en-GB" sz="1200" b="1"/>
                        <a:t>Style</a:t>
                      </a:r>
                      <a:r>
                        <a:rPr lang="en-GB" sz="1200"/>
                        <a:t> (What leadership style is dominant?)</a:t>
                      </a:r>
                    </a:p>
                  </a:txBody>
                  <a:tcPr anchor="ctr"/>
                </a:tc>
                <a:tc>
                  <a:txBody>
                    <a:bodyPr/>
                    <a:lstStyle/>
                    <a:p>
                      <a:pPr marL="171450" indent="-171450">
                        <a:buFont typeface="Arial" panose="020B0604020202020204" pitchFamily="34" charset="0"/>
                        <a:buChar char="•"/>
                      </a:pPr>
                      <a:r>
                        <a:rPr lang="en-GB" sz="1200" b="0"/>
                        <a:t>Different leadership styles and cultures across the CCGs.</a:t>
                      </a:r>
                    </a:p>
                    <a:p>
                      <a:pPr marL="171450" indent="-171450">
                        <a:buFont typeface="Arial" panose="020B0604020202020204" pitchFamily="34" charset="0"/>
                        <a:buChar char="•"/>
                      </a:pPr>
                      <a:r>
                        <a:rPr lang="en-GB" sz="1200" b="0"/>
                        <a:t>Some leaders favoured centralised control, while others preferred decentralised decision-making.</a:t>
                      </a:r>
                    </a:p>
                    <a:p>
                      <a:pPr marL="171450" indent="-171450">
                        <a:buFont typeface="Arial" panose="020B0604020202020204" pitchFamily="34" charset="0"/>
                        <a:buChar char="•"/>
                      </a:pPr>
                      <a:r>
                        <a:rPr lang="en-GB" sz="1200" b="0"/>
                        <a:t>Staff morale was impacted by uncertainty about leadership direction.</a:t>
                      </a:r>
                    </a:p>
                  </a:txBody>
                  <a:tcPr/>
                </a:tc>
                <a:tc>
                  <a:txBody>
                    <a:bodyPr/>
                    <a:lstStyle/>
                    <a:p>
                      <a:pPr marL="171450" indent="-171450">
                        <a:buFont typeface="Arial" panose="020B0604020202020204" pitchFamily="34" charset="0"/>
                        <a:buChar char="•"/>
                      </a:pPr>
                      <a:r>
                        <a:rPr lang="en-GB" sz="1200" b="0"/>
                        <a:t>Adopted a collaborative leadership approach to integrate different management styles.</a:t>
                      </a:r>
                    </a:p>
                    <a:p>
                      <a:pPr marL="171450" indent="-171450">
                        <a:buFont typeface="Arial" panose="020B0604020202020204" pitchFamily="34" charset="0"/>
                        <a:buChar char="•"/>
                      </a:pPr>
                      <a:r>
                        <a:rPr lang="en-GB" sz="1200" b="0"/>
                        <a:t>Held regular town halls and staff briefings to improve transparency.</a:t>
                      </a:r>
                    </a:p>
                    <a:p>
                      <a:pPr marL="171450" indent="-171450">
                        <a:buFont typeface="Arial" panose="020B0604020202020204" pitchFamily="34" charset="0"/>
                        <a:buChar char="•"/>
                      </a:pPr>
                      <a:r>
                        <a:rPr lang="en-GB" sz="1200" b="0"/>
                        <a:t>Encouraged open feedback mechanisms to ensure staff concerns were addressed.</a:t>
                      </a:r>
                    </a:p>
                  </a:txBody>
                  <a:tcPr/>
                </a:tc>
                <a:extLst>
                  <a:ext uri="{0D108BD9-81ED-4DB2-BD59-A6C34878D82A}">
                    <a16:rowId xmlns:a16="http://schemas.microsoft.com/office/drawing/2014/main" val="1725973902"/>
                  </a:ext>
                </a:extLst>
              </a:tr>
              <a:tr h="661705">
                <a:tc>
                  <a:txBody>
                    <a:bodyPr/>
                    <a:lstStyle/>
                    <a:p>
                      <a:r>
                        <a:rPr lang="en-GB" sz="1200" b="1"/>
                        <a:t>Staff</a:t>
                      </a:r>
                      <a:r>
                        <a:rPr lang="en-GB" sz="1200"/>
                        <a:t> (How are people managed and developed?)</a:t>
                      </a:r>
                    </a:p>
                  </a:txBody>
                  <a:tcPr anchor="ctr"/>
                </a:tc>
                <a:tc>
                  <a:txBody>
                    <a:bodyPr/>
                    <a:lstStyle/>
                    <a:p>
                      <a:pPr marL="171450" indent="-171450">
                        <a:buFont typeface="Arial" panose="020B0604020202020204" pitchFamily="34" charset="0"/>
                        <a:buChar char="•"/>
                      </a:pPr>
                      <a:r>
                        <a:rPr lang="en-GB" sz="1200" b="0"/>
                        <a:t>Fear of job losses and redundancies among CCG staff.</a:t>
                      </a:r>
                    </a:p>
                    <a:p>
                      <a:pPr marL="171450" indent="-171450">
                        <a:buFont typeface="Arial" panose="020B0604020202020204" pitchFamily="34" charset="0"/>
                        <a:buChar char="•"/>
                      </a:pPr>
                      <a:r>
                        <a:rPr lang="en-GB" sz="1200" b="0"/>
                        <a:t>Differences in pay structures and employment contracts.</a:t>
                      </a:r>
                    </a:p>
                    <a:p>
                      <a:pPr marL="171450" indent="-171450">
                        <a:buFont typeface="Arial" panose="020B0604020202020204" pitchFamily="34" charset="0"/>
                        <a:buChar char="•"/>
                      </a:pPr>
                      <a:r>
                        <a:rPr lang="en-GB" sz="1200" b="0"/>
                        <a:t>Resistance from existing staff due to uncertainty about their future roles.</a:t>
                      </a:r>
                    </a:p>
                  </a:txBody>
                  <a:tcPr/>
                </a:tc>
                <a:tc>
                  <a:txBody>
                    <a:bodyPr/>
                    <a:lstStyle/>
                    <a:p>
                      <a:pPr marL="171450" indent="-171450">
                        <a:buFont typeface="Arial" panose="020B0604020202020204" pitchFamily="34" charset="0"/>
                        <a:buChar char="•"/>
                      </a:pPr>
                      <a:r>
                        <a:rPr lang="en-GB" sz="1200" b="0"/>
                        <a:t>Guaranteed job security where possible and communicated clearly about redundancies.</a:t>
                      </a:r>
                    </a:p>
                    <a:p>
                      <a:pPr marL="171450" indent="-171450">
                        <a:buFont typeface="Arial" panose="020B0604020202020204" pitchFamily="34" charset="0"/>
                        <a:buChar char="•"/>
                      </a:pPr>
                      <a:r>
                        <a:rPr lang="en-GB" sz="1200" b="0"/>
                        <a:t>Standardised pay and conditions across the merged CCG.</a:t>
                      </a:r>
                    </a:p>
                    <a:p>
                      <a:pPr marL="171450" indent="-171450">
                        <a:buFont typeface="Arial" panose="020B0604020202020204" pitchFamily="34" charset="0"/>
                        <a:buChar char="•"/>
                      </a:pPr>
                      <a:r>
                        <a:rPr lang="en-GB" sz="1200" b="0"/>
                        <a:t>Provided training and support to help staff transition to new roles.</a:t>
                      </a:r>
                    </a:p>
                  </a:txBody>
                  <a:tcPr/>
                </a:tc>
                <a:extLst>
                  <a:ext uri="{0D108BD9-81ED-4DB2-BD59-A6C34878D82A}">
                    <a16:rowId xmlns:a16="http://schemas.microsoft.com/office/drawing/2014/main" val="2721116195"/>
                  </a:ext>
                </a:extLst>
              </a:tr>
              <a:tr h="661705">
                <a:tc>
                  <a:txBody>
                    <a:bodyPr/>
                    <a:lstStyle/>
                    <a:p>
                      <a:r>
                        <a:rPr lang="en-GB" sz="1200" b="1"/>
                        <a:t>Skills</a:t>
                      </a:r>
                      <a:r>
                        <a:rPr lang="en-GB" sz="1200"/>
                        <a:t> (What competencies do employees have?)</a:t>
                      </a:r>
                    </a:p>
                  </a:txBody>
                  <a:tcPr anchor="ctr"/>
                </a:tc>
                <a:tc>
                  <a:txBody>
                    <a:bodyPr/>
                    <a:lstStyle/>
                    <a:p>
                      <a:pPr marL="171450" indent="-171450">
                        <a:buFont typeface="Arial" panose="020B0604020202020204" pitchFamily="34" charset="0"/>
                        <a:buChar char="•"/>
                      </a:pPr>
                      <a:r>
                        <a:rPr lang="en-GB" sz="1200" b="0"/>
                        <a:t>Differences in skill levels and expertise across the CCGs.</a:t>
                      </a:r>
                    </a:p>
                    <a:p>
                      <a:pPr marL="171450" indent="-171450">
                        <a:buFont typeface="Arial" panose="020B0604020202020204" pitchFamily="34" charset="0"/>
                        <a:buChar char="•"/>
                      </a:pPr>
                      <a:r>
                        <a:rPr lang="en-GB" sz="1200" b="0"/>
                        <a:t>Variability in commissioning skills, digital skills, and strategic planning experience.</a:t>
                      </a:r>
                    </a:p>
                    <a:p>
                      <a:pPr marL="171450" indent="-171450">
                        <a:buFont typeface="Arial" panose="020B0604020202020204" pitchFamily="34" charset="0"/>
                        <a:buChar char="•"/>
                      </a:pPr>
                      <a:r>
                        <a:rPr lang="en-GB" sz="1200" b="0"/>
                        <a:t>Some staff lacked training on new integrated systems.</a:t>
                      </a:r>
                    </a:p>
                  </a:txBody>
                  <a:tcPr/>
                </a:tc>
                <a:tc>
                  <a:txBody>
                    <a:bodyPr/>
                    <a:lstStyle/>
                    <a:p>
                      <a:pPr marL="171450" indent="-171450">
                        <a:buFont typeface="Arial" panose="020B0604020202020204" pitchFamily="34" charset="0"/>
                        <a:buChar char="•"/>
                      </a:pPr>
                      <a:r>
                        <a:rPr lang="en-GB" sz="1200" b="0"/>
                        <a:t>Conducted a skills audit to assess gaps and upskilling needs</a:t>
                      </a:r>
                    </a:p>
                    <a:p>
                      <a:pPr marL="171450" indent="-171450">
                        <a:buFont typeface="Arial" panose="020B0604020202020204" pitchFamily="34" charset="0"/>
                        <a:buChar char="•"/>
                      </a:pPr>
                      <a:r>
                        <a:rPr lang="en-GB" sz="1200" b="0"/>
                        <a:t>Provided training programs on digital tools and integrated care commissioning.</a:t>
                      </a:r>
                    </a:p>
                    <a:p>
                      <a:pPr marL="171450" indent="-171450">
                        <a:buFont typeface="Arial" panose="020B0604020202020204" pitchFamily="34" charset="0"/>
                        <a:buChar char="•"/>
                      </a:pPr>
                      <a:r>
                        <a:rPr lang="en-GB" sz="1200" b="0"/>
                        <a:t>Encouraged knowledge-sharing between teams to improve skill distribution.</a:t>
                      </a:r>
                    </a:p>
                  </a:txBody>
                  <a:tcPr/>
                </a:tc>
                <a:extLst>
                  <a:ext uri="{0D108BD9-81ED-4DB2-BD59-A6C34878D82A}">
                    <a16:rowId xmlns:a16="http://schemas.microsoft.com/office/drawing/2014/main" val="2029456174"/>
                  </a:ext>
                </a:extLst>
              </a:tr>
              <a:tr h="661705">
                <a:tc>
                  <a:txBody>
                    <a:bodyPr/>
                    <a:lstStyle/>
                    <a:p>
                      <a:r>
                        <a:rPr lang="en-GB" sz="1200" b="1"/>
                        <a:t>Shared Values</a:t>
                      </a:r>
                      <a:r>
                        <a:rPr lang="en-GB" sz="1200"/>
                        <a:t> (What are the core values of the organisation?)</a:t>
                      </a:r>
                    </a:p>
                  </a:txBody>
                  <a:tcPr anchor="ctr"/>
                </a:tc>
                <a:tc>
                  <a:txBody>
                    <a:bodyPr/>
                    <a:lstStyle/>
                    <a:p>
                      <a:pPr marL="171450" indent="-171450">
                        <a:buFont typeface="Arial" panose="020B0604020202020204" pitchFamily="34" charset="0"/>
                        <a:buChar char="•"/>
                      </a:pPr>
                      <a:r>
                        <a:rPr lang="en-GB" sz="1200" b="0"/>
                        <a:t>Each CCG had its own culture and identity, making it difficult to unify under a single vision.</a:t>
                      </a:r>
                    </a:p>
                    <a:p>
                      <a:pPr marL="171450" indent="-171450">
                        <a:buFont typeface="Arial" panose="020B0604020202020204" pitchFamily="34" charset="0"/>
                        <a:buChar char="•"/>
                      </a:pPr>
                      <a:r>
                        <a:rPr lang="en-GB" sz="1200" b="0"/>
                        <a:t>Differences in approach to patient-centred care and service delivery.</a:t>
                      </a:r>
                    </a:p>
                    <a:p>
                      <a:pPr marL="171450" indent="-171450">
                        <a:buFont typeface="Arial" panose="020B0604020202020204" pitchFamily="34" charset="0"/>
                        <a:buChar char="•"/>
                      </a:pPr>
                      <a:r>
                        <a:rPr lang="en-GB" sz="1200" b="0"/>
                        <a:t>Initial scepticism about whether the merger would benefit patients.</a:t>
                      </a:r>
                    </a:p>
                  </a:txBody>
                  <a:tcPr/>
                </a:tc>
                <a:tc>
                  <a:txBody>
                    <a:bodyPr/>
                    <a:lstStyle/>
                    <a:p>
                      <a:pPr marL="171450" indent="-171450">
                        <a:buFont typeface="Arial" panose="020B0604020202020204" pitchFamily="34" charset="0"/>
                        <a:buChar char="•"/>
                      </a:pPr>
                      <a:r>
                        <a:rPr lang="en-GB" sz="1200" b="0"/>
                        <a:t>Developed common organisational values focused on collaboration, efficiency, and patient outcomes.</a:t>
                      </a:r>
                    </a:p>
                    <a:p>
                      <a:pPr marL="171450" indent="-171450">
                        <a:buFont typeface="Arial" panose="020B0604020202020204" pitchFamily="34" charset="0"/>
                        <a:buChar char="•"/>
                      </a:pPr>
                      <a:r>
                        <a:rPr lang="en-GB" sz="1200" b="0"/>
                        <a:t>Engaged staff in shaping the new culture to ensure inclusivity.</a:t>
                      </a:r>
                    </a:p>
                    <a:p>
                      <a:pPr marL="171450" indent="-171450">
                        <a:buFont typeface="Arial" panose="020B0604020202020204" pitchFamily="34" charset="0"/>
                        <a:buChar char="•"/>
                      </a:pPr>
                      <a:r>
                        <a:rPr lang="en-GB" sz="1200" b="0"/>
                        <a:t>Created a patient-centred approach to align all teams with a common goal.</a:t>
                      </a:r>
                    </a:p>
                  </a:txBody>
                  <a:tcPr/>
                </a:tc>
                <a:extLst>
                  <a:ext uri="{0D108BD9-81ED-4DB2-BD59-A6C34878D82A}">
                    <a16:rowId xmlns:a16="http://schemas.microsoft.com/office/drawing/2014/main" val="559578037"/>
                  </a:ext>
                </a:extLst>
              </a:tr>
            </a:tbl>
          </a:graphicData>
        </a:graphic>
      </p:graphicFrame>
    </p:spTree>
    <p:extLst>
      <p:ext uri="{BB962C8B-B14F-4D97-AF65-F5344CB8AC3E}">
        <p14:creationId xmlns:p14="http://schemas.microsoft.com/office/powerpoint/2010/main" val="3638930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a diagram&#10;&#10;Description automatically generated with medium confidence">
            <a:extLst>
              <a:ext uri="{FF2B5EF4-FFF2-40B4-BE49-F238E27FC236}">
                <a16:creationId xmlns:a16="http://schemas.microsoft.com/office/drawing/2014/main" id="{95355D83-484D-1A7B-EF19-7C69A1365E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1812" y="709612"/>
            <a:ext cx="9753600" cy="5829300"/>
          </a:xfrm>
          <a:prstGeom prst="rect">
            <a:avLst/>
          </a:prstGeom>
        </p:spPr>
      </p:pic>
      <p:sp>
        <p:nvSpPr>
          <p:cNvPr id="2" name="Title 1">
            <a:extLst>
              <a:ext uri="{FF2B5EF4-FFF2-40B4-BE49-F238E27FC236}">
                <a16:creationId xmlns:a16="http://schemas.microsoft.com/office/drawing/2014/main" id="{563950C4-EEEF-85ED-9673-C29E011C6B32}"/>
              </a:ext>
            </a:extLst>
          </p:cNvPr>
          <p:cNvSpPr>
            <a:spLocks noGrp="1"/>
          </p:cNvSpPr>
          <p:nvPr>
            <p:ph type="title"/>
          </p:nvPr>
        </p:nvSpPr>
        <p:spPr>
          <a:xfrm>
            <a:off x="583486" y="136525"/>
            <a:ext cx="11025027" cy="1009161"/>
          </a:xfrm>
        </p:spPr>
        <p:txBody>
          <a:bodyPr>
            <a:normAutofit fontScale="90000"/>
          </a:bodyPr>
          <a:lstStyle/>
          <a:p>
            <a:r>
              <a:rPr lang="en-GB" sz="4400" kern="100">
                <a:latin typeface="Aptos" panose="020B0004020202020204" pitchFamily="34" charset="0"/>
                <a:ea typeface="DengXian" panose="02010600030101010101" pitchFamily="2" charset="-122"/>
                <a:cs typeface="Arial" panose="020B0604020202020204" pitchFamily="34" charset="0"/>
              </a:rPr>
              <a:t>The </a:t>
            </a:r>
            <a:r>
              <a:rPr lang="en-GB" sz="4400" b="1" kern="100">
                <a:latin typeface="Aptos" panose="020B0004020202020204" pitchFamily="34" charset="0"/>
                <a:ea typeface="DengXian" panose="02010600030101010101" pitchFamily="2" charset="-122"/>
                <a:cs typeface="Arial" panose="020B0604020202020204" pitchFamily="34" charset="0"/>
              </a:rPr>
              <a:t>Kotter’s</a:t>
            </a:r>
            <a:r>
              <a:rPr lang="en-GB" sz="4400" kern="100">
                <a:latin typeface="Aptos" panose="020B0004020202020204" pitchFamily="34" charset="0"/>
                <a:ea typeface="DengXian" panose="02010600030101010101" pitchFamily="2" charset="-122"/>
                <a:cs typeface="Arial" panose="020B0604020202020204" pitchFamily="34" charset="0"/>
              </a:rPr>
              <a:t> 8-steps Change Management Model </a:t>
            </a:r>
            <a:br>
              <a:rPr lang="en-GB" sz="4400" kern="100">
                <a:effectLst/>
                <a:latin typeface="Aptos" panose="020B0004020202020204" pitchFamily="34" charset="0"/>
                <a:ea typeface="DengXian" panose="02010600030101010101" pitchFamily="2" charset="-122"/>
                <a:cs typeface="Arial" panose="020B0604020202020204" pitchFamily="34" charset="0"/>
              </a:rPr>
            </a:br>
            <a:endParaRPr lang="en-GB"/>
          </a:p>
        </p:txBody>
      </p:sp>
      <p:sp>
        <p:nvSpPr>
          <p:cNvPr id="4" name="Footer Placeholder 3">
            <a:extLst>
              <a:ext uri="{FF2B5EF4-FFF2-40B4-BE49-F238E27FC236}">
                <a16:creationId xmlns:a16="http://schemas.microsoft.com/office/drawing/2014/main" id="{426C537D-4ED1-3517-C3F0-C1D1F4EC630C}"/>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3E930E99-1BAD-569A-C055-E0EEC78CC66D}"/>
              </a:ext>
            </a:extLst>
          </p:cNvPr>
          <p:cNvSpPr>
            <a:spLocks noGrp="1"/>
          </p:cNvSpPr>
          <p:nvPr>
            <p:ph type="sldNum" sz="quarter" idx="12"/>
          </p:nvPr>
        </p:nvSpPr>
        <p:spPr/>
        <p:txBody>
          <a:bodyPr/>
          <a:lstStyle/>
          <a:p>
            <a:fld id="{7F541938-13A7-48A2-A6E7-AF67D0D18476}" type="slidenum">
              <a:rPr lang="en-GB" smtClean="0"/>
              <a:t>20</a:t>
            </a:fld>
            <a:endParaRPr lang="en-GB"/>
          </a:p>
        </p:txBody>
      </p:sp>
      <p:pic>
        <p:nvPicPr>
          <p:cNvPr id="8" name="Picture 7" descr="A black and yellow logo&#10;&#10;Description automatically generated">
            <a:extLst>
              <a:ext uri="{FF2B5EF4-FFF2-40B4-BE49-F238E27FC236}">
                <a16:creationId xmlns:a16="http://schemas.microsoft.com/office/drawing/2014/main" id="{9C924A6B-2B26-A151-6912-6C6F42B59D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3889122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F0A9ED2C-0768-5F66-54BC-46FBF7FAA63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42CB9AB2-870B-0CF2-F7E4-880CB477FFEF}"/>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7F541938-13A7-48A2-A6E7-AF67D0D18476}" type="slidenum">
              <a:rPr lang="en-US" smtClean="0">
                <a:solidFill>
                  <a:schemeClr val="tx1">
                    <a:tint val="75000"/>
                  </a:schemeClr>
                </a:solidFill>
              </a:rPr>
              <a:pPr>
                <a:spcAft>
                  <a:spcPts val="600"/>
                </a:spcAft>
              </a:pPr>
              <a:t>21</a:t>
            </a:fld>
            <a:endParaRPr lang="en-US">
              <a:solidFill>
                <a:schemeClr val="tx1">
                  <a:tint val="75000"/>
                </a:schemeClr>
              </a:solidFill>
            </a:endParaRPr>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Kotter's 8-Step Change Model Explained">
            <a:hlinkClick r:id="" action="ppaction://media"/>
            <a:extLst>
              <a:ext uri="{FF2B5EF4-FFF2-40B4-BE49-F238E27FC236}">
                <a16:creationId xmlns:a16="http://schemas.microsoft.com/office/drawing/2014/main" id="{D297CC08-C17D-9EE1-F89F-5B0A64AA9B94}"/>
              </a:ext>
            </a:extLst>
          </p:cNvPr>
          <p:cNvPicPr>
            <a:picLocks noRot="1" noChangeAspect="1"/>
          </p:cNvPicPr>
          <p:nvPr>
            <a:videoFile r:link="rId1"/>
          </p:nvPr>
        </p:nvPicPr>
        <p:blipFill>
          <a:blip r:embed="rId3"/>
          <a:stretch>
            <a:fillRect/>
          </a:stretch>
        </p:blipFill>
        <p:spPr>
          <a:xfrm>
            <a:off x="1318665" y="375615"/>
            <a:ext cx="9860292" cy="5571065"/>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ack and yellow logo&#10;&#10;Description automatically generated">
            <a:extLst>
              <a:ext uri="{FF2B5EF4-FFF2-40B4-BE49-F238E27FC236}">
                <a16:creationId xmlns:a16="http://schemas.microsoft.com/office/drawing/2014/main" id="{706837E7-F652-D2A4-5BB1-A0E60D35FF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151862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E11B7-500E-C08C-33AB-E687C847D194}"/>
              </a:ext>
            </a:extLst>
          </p:cNvPr>
          <p:cNvSpPr>
            <a:spLocks noGrp="1"/>
          </p:cNvSpPr>
          <p:nvPr>
            <p:ph type="title"/>
          </p:nvPr>
        </p:nvSpPr>
        <p:spPr>
          <a:xfrm>
            <a:off x="838200" y="18255"/>
            <a:ext cx="10515600" cy="1325563"/>
          </a:xfrm>
        </p:spPr>
        <p:txBody>
          <a:bodyPr/>
          <a:lstStyle/>
          <a:p>
            <a:r>
              <a:rPr lang="en-GB"/>
              <a:t>Case study: NHS Elect Quality Improvement</a:t>
            </a:r>
          </a:p>
        </p:txBody>
      </p:sp>
      <p:sp>
        <p:nvSpPr>
          <p:cNvPr id="4" name="Footer Placeholder 3">
            <a:extLst>
              <a:ext uri="{FF2B5EF4-FFF2-40B4-BE49-F238E27FC236}">
                <a16:creationId xmlns:a16="http://schemas.microsoft.com/office/drawing/2014/main" id="{A8CC7793-5FEA-97B1-BD81-37EF3B5C5143}"/>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07F74CCE-1604-A693-9338-4A93269F837E}"/>
              </a:ext>
            </a:extLst>
          </p:cNvPr>
          <p:cNvSpPr>
            <a:spLocks noGrp="1"/>
          </p:cNvSpPr>
          <p:nvPr>
            <p:ph type="sldNum" sz="quarter" idx="12"/>
          </p:nvPr>
        </p:nvSpPr>
        <p:spPr/>
        <p:txBody>
          <a:bodyPr/>
          <a:lstStyle/>
          <a:p>
            <a:fld id="{7F541938-13A7-48A2-A6E7-AF67D0D18476}" type="slidenum">
              <a:rPr lang="en-GB" smtClean="0"/>
              <a:t>22</a:t>
            </a:fld>
            <a:endParaRPr lang="en-GB"/>
          </a:p>
        </p:txBody>
      </p:sp>
      <p:sp>
        <p:nvSpPr>
          <p:cNvPr id="6" name="TextBox 5">
            <a:extLst>
              <a:ext uri="{FF2B5EF4-FFF2-40B4-BE49-F238E27FC236}">
                <a16:creationId xmlns:a16="http://schemas.microsoft.com/office/drawing/2014/main" id="{4A5D5DFF-941C-5192-E10B-B4A351936C8D}"/>
              </a:ext>
            </a:extLst>
          </p:cNvPr>
          <p:cNvSpPr txBox="1"/>
          <p:nvPr/>
        </p:nvSpPr>
        <p:spPr>
          <a:xfrm>
            <a:off x="123290" y="1247954"/>
            <a:ext cx="12191999" cy="3877985"/>
          </a:xfrm>
          <a:prstGeom prst="rect">
            <a:avLst/>
          </a:prstGeom>
          <a:noFill/>
        </p:spPr>
        <p:txBody>
          <a:bodyPr wrap="square" rtlCol="0">
            <a:spAutoFit/>
          </a:bodyPr>
          <a:lstStyle/>
          <a:p>
            <a:r>
              <a:rPr lang="en-GB" sz="1600" b="1" u="sng"/>
              <a:t>Context:</a:t>
            </a:r>
          </a:p>
          <a:p>
            <a:endParaRPr lang="en-GB" sz="1600" b="1" u="sng"/>
          </a:p>
          <a:p>
            <a:r>
              <a:rPr lang="en-GB" sz="1600" b="1"/>
              <a:t>NHS Elect</a:t>
            </a:r>
            <a:r>
              <a:rPr lang="en-GB" sz="1600"/>
              <a:t> is a </a:t>
            </a:r>
            <a:r>
              <a:rPr lang="en-GB" sz="1600" b="1"/>
              <a:t>membership network</a:t>
            </a:r>
            <a:r>
              <a:rPr lang="en-GB" sz="1600"/>
              <a:t> that provides leadership development, service improvement, and organizational transformation support to NHS Trusts. One of its primary focuses is </a:t>
            </a:r>
            <a:r>
              <a:rPr lang="en-GB" sz="1600" b="1"/>
              <a:t>quality improvement (QI)</a:t>
            </a:r>
            <a:r>
              <a:rPr lang="en-GB" sz="1600"/>
              <a:t>—helping NHS organizations </a:t>
            </a:r>
            <a:r>
              <a:rPr lang="en-GB" sz="1600" b="1"/>
              <a:t>enhance patient care, reduce inefficiencies, and foster a culture of continuous improvement</a:t>
            </a:r>
            <a:r>
              <a:rPr lang="en-GB" sz="1600"/>
              <a:t>.</a:t>
            </a:r>
          </a:p>
          <a:p>
            <a:endParaRPr lang="en-GB" sz="1600"/>
          </a:p>
          <a:p>
            <a:r>
              <a:rPr lang="en-GB" sz="1600"/>
              <a:t>A significant NHS Elect QI initiative involved </a:t>
            </a:r>
            <a:r>
              <a:rPr lang="en-GB" sz="1600" b="1"/>
              <a:t>reducing hospital readmission rates</a:t>
            </a:r>
            <a:r>
              <a:rPr lang="en-GB" sz="1600"/>
              <a:t> by improving </a:t>
            </a:r>
            <a:r>
              <a:rPr lang="en-GB" sz="1600" b="1"/>
              <a:t>discharge planning and follow-up care</a:t>
            </a:r>
            <a:r>
              <a:rPr lang="en-GB" sz="1600"/>
              <a:t>. This required </a:t>
            </a:r>
            <a:r>
              <a:rPr lang="en-GB" sz="1600" b="1"/>
              <a:t>collaborating with multiple NHS Trusts</a:t>
            </a:r>
            <a:r>
              <a:rPr lang="en-GB" sz="1600"/>
              <a:t>, engaging frontline staff, and embedding a </a:t>
            </a:r>
            <a:r>
              <a:rPr lang="en-GB" sz="1600" b="1"/>
              <a:t>sustainable culture of quality improvement</a:t>
            </a:r>
            <a:r>
              <a:rPr lang="en-GB" sz="1600"/>
              <a:t>.</a:t>
            </a:r>
          </a:p>
          <a:p>
            <a:endParaRPr lang="en-GB" sz="1600"/>
          </a:p>
          <a:p>
            <a:r>
              <a:rPr lang="en-GB" sz="1600"/>
              <a:t>However, challenges included:</a:t>
            </a:r>
          </a:p>
          <a:p>
            <a:pPr>
              <a:buFont typeface="Arial" panose="020B0604020202020204" pitchFamily="34" charset="0"/>
              <a:buChar char="•"/>
            </a:pPr>
            <a:r>
              <a:rPr lang="en-GB" sz="1600" b="1"/>
              <a:t> Resistance to change</a:t>
            </a:r>
            <a:r>
              <a:rPr lang="en-GB" sz="1600"/>
              <a:t> from clinicians and hospital managers.</a:t>
            </a:r>
          </a:p>
          <a:p>
            <a:pPr>
              <a:buFont typeface="Arial" panose="020B0604020202020204" pitchFamily="34" charset="0"/>
              <a:buChar char="•"/>
            </a:pPr>
            <a:r>
              <a:rPr lang="en-GB" sz="1600" b="1"/>
              <a:t> Workforce pressures</a:t>
            </a:r>
            <a:r>
              <a:rPr lang="en-GB" sz="1600"/>
              <a:t>, with staff feeling overburdened by new processes.</a:t>
            </a:r>
          </a:p>
          <a:p>
            <a:pPr>
              <a:buFont typeface="Arial" panose="020B0604020202020204" pitchFamily="34" charset="0"/>
              <a:buChar char="•"/>
            </a:pPr>
            <a:r>
              <a:rPr lang="en-GB" sz="1600" b="1"/>
              <a:t> Variation in implementation</a:t>
            </a:r>
            <a:r>
              <a:rPr lang="en-GB" sz="1600"/>
              <a:t> across different NHS Trusts.</a:t>
            </a:r>
          </a:p>
          <a:p>
            <a:endParaRPr lang="en-GB" sz="1600" b="1" u="sng"/>
          </a:p>
        </p:txBody>
      </p:sp>
      <p:pic>
        <p:nvPicPr>
          <p:cNvPr id="8" name="Picture 7" descr="A blue and white logo&#10;&#10;Description automatically generated">
            <a:extLst>
              <a:ext uri="{FF2B5EF4-FFF2-40B4-BE49-F238E27FC236}">
                <a16:creationId xmlns:a16="http://schemas.microsoft.com/office/drawing/2014/main" id="{C8C5487C-7B4A-D0BB-D58D-D253F3717D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3646" y="4148075"/>
            <a:ext cx="2860154" cy="1820098"/>
          </a:xfrm>
          <a:prstGeom prst="rect">
            <a:avLst/>
          </a:prstGeom>
        </p:spPr>
      </p:pic>
      <p:pic>
        <p:nvPicPr>
          <p:cNvPr id="9" name="Picture 8" descr="A black and yellow logo&#10;&#10;Description automatically generated">
            <a:extLst>
              <a:ext uri="{FF2B5EF4-FFF2-40B4-BE49-F238E27FC236}">
                <a16:creationId xmlns:a16="http://schemas.microsoft.com/office/drawing/2014/main" id="{33FF8FB5-2220-E069-C340-171CC23D43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Tree>
    <p:extLst>
      <p:ext uri="{BB962C8B-B14F-4D97-AF65-F5344CB8AC3E}">
        <p14:creationId xmlns:p14="http://schemas.microsoft.com/office/powerpoint/2010/main" val="1843659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DFAD0-E671-AFFA-8525-9166F3353469}"/>
              </a:ext>
            </a:extLst>
          </p:cNvPr>
          <p:cNvSpPr>
            <a:spLocks noGrp="1"/>
          </p:cNvSpPr>
          <p:nvPr>
            <p:ph type="title"/>
          </p:nvPr>
        </p:nvSpPr>
        <p:spPr>
          <a:xfrm>
            <a:off x="113016" y="0"/>
            <a:ext cx="10515600" cy="1325563"/>
          </a:xfrm>
        </p:spPr>
        <p:txBody>
          <a:bodyPr/>
          <a:lstStyle/>
          <a:p>
            <a:r>
              <a:rPr lang="en-GB"/>
              <a:t>References</a:t>
            </a:r>
          </a:p>
        </p:txBody>
      </p:sp>
      <p:sp>
        <p:nvSpPr>
          <p:cNvPr id="4" name="Footer Placeholder 3">
            <a:extLst>
              <a:ext uri="{FF2B5EF4-FFF2-40B4-BE49-F238E27FC236}">
                <a16:creationId xmlns:a16="http://schemas.microsoft.com/office/drawing/2014/main" id="{E5735ADF-B100-5D52-44A4-94156594BF6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EEC312C6-8282-6639-7EDE-94C1C7587203}"/>
              </a:ext>
            </a:extLst>
          </p:cNvPr>
          <p:cNvSpPr>
            <a:spLocks noGrp="1"/>
          </p:cNvSpPr>
          <p:nvPr>
            <p:ph type="sldNum" sz="quarter" idx="12"/>
          </p:nvPr>
        </p:nvSpPr>
        <p:spPr/>
        <p:txBody>
          <a:bodyPr/>
          <a:lstStyle/>
          <a:p>
            <a:fld id="{7F541938-13A7-48A2-A6E7-AF67D0D18476}" type="slidenum">
              <a:rPr lang="en-GB" smtClean="0"/>
              <a:t>23</a:t>
            </a:fld>
            <a:endParaRPr lang="en-GB"/>
          </a:p>
        </p:txBody>
      </p:sp>
      <p:sp>
        <p:nvSpPr>
          <p:cNvPr id="6" name="TextBox 5">
            <a:extLst>
              <a:ext uri="{FF2B5EF4-FFF2-40B4-BE49-F238E27FC236}">
                <a16:creationId xmlns:a16="http://schemas.microsoft.com/office/drawing/2014/main" id="{34549780-E9DC-D247-1565-D930CC6D9DCA}"/>
              </a:ext>
            </a:extLst>
          </p:cNvPr>
          <p:cNvSpPr txBox="1"/>
          <p:nvPr/>
        </p:nvSpPr>
        <p:spPr>
          <a:xfrm>
            <a:off x="267128" y="1561672"/>
            <a:ext cx="2654509" cy="369332"/>
          </a:xfrm>
          <a:prstGeom prst="rect">
            <a:avLst/>
          </a:prstGeom>
          <a:noFill/>
        </p:spPr>
        <p:txBody>
          <a:bodyPr wrap="none" rtlCol="0">
            <a:spAutoFit/>
          </a:bodyPr>
          <a:lstStyle/>
          <a:p>
            <a:pPr marL="285750" indent="-285750">
              <a:buFont typeface="Arial" panose="020B0604020202020204" pitchFamily="34" charset="0"/>
              <a:buChar char="•"/>
            </a:pPr>
            <a:r>
              <a:rPr lang="en-GB">
                <a:hlinkClick r:id="rId2"/>
              </a:rPr>
              <a:t>smoke-free-policy.pdf</a:t>
            </a:r>
            <a:endParaRPr lang="en-GB"/>
          </a:p>
        </p:txBody>
      </p:sp>
      <p:sp>
        <p:nvSpPr>
          <p:cNvPr id="8" name="TextBox 7">
            <a:extLst>
              <a:ext uri="{FF2B5EF4-FFF2-40B4-BE49-F238E27FC236}">
                <a16:creationId xmlns:a16="http://schemas.microsoft.com/office/drawing/2014/main" id="{FC7D362E-C209-10F2-F3C3-7863E324220B}"/>
              </a:ext>
            </a:extLst>
          </p:cNvPr>
          <p:cNvSpPr txBox="1"/>
          <p:nvPr/>
        </p:nvSpPr>
        <p:spPr>
          <a:xfrm>
            <a:off x="267128" y="1982447"/>
            <a:ext cx="8599469" cy="369332"/>
          </a:xfrm>
          <a:prstGeom prst="rect">
            <a:avLst/>
          </a:prstGeom>
          <a:noFill/>
        </p:spPr>
        <p:txBody>
          <a:bodyPr wrap="square">
            <a:spAutoFit/>
          </a:bodyPr>
          <a:lstStyle/>
          <a:p>
            <a:pPr marL="285750" indent="-285750">
              <a:buFont typeface="Arial" panose="020B0604020202020204" pitchFamily="34" charset="0"/>
              <a:buChar char="•"/>
            </a:pPr>
            <a:r>
              <a:rPr lang="en-GB">
                <a:hlinkClick r:id="rId3"/>
              </a:rPr>
              <a:t>Change Management In Health Care - </a:t>
            </a:r>
            <a:r>
              <a:rPr lang="en-GB" err="1">
                <a:hlinkClick r:id="rId3"/>
              </a:rPr>
              <a:t>StatPearls</a:t>
            </a:r>
            <a:r>
              <a:rPr lang="en-GB">
                <a:hlinkClick r:id="rId3"/>
              </a:rPr>
              <a:t> - NCBI Bookshelf</a:t>
            </a:r>
            <a:endParaRPr lang="en-GB"/>
          </a:p>
        </p:txBody>
      </p:sp>
      <p:sp>
        <p:nvSpPr>
          <p:cNvPr id="10" name="TextBox 9">
            <a:extLst>
              <a:ext uri="{FF2B5EF4-FFF2-40B4-BE49-F238E27FC236}">
                <a16:creationId xmlns:a16="http://schemas.microsoft.com/office/drawing/2014/main" id="{A03133FF-8A88-7109-AA1C-71D21A207396}"/>
              </a:ext>
            </a:extLst>
          </p:cNvPr>
          <p:cNvSpPr txBox="1"/>
          <p:nvPr/>
        </p:nvSpPr>
        <p:spPr>
          <a:xfrm>
            <a:off x="267128" y="2403222"/>
            <a:ext cx="11924872" cy="646331"/>
          </a:xfrm>
          <a:prstGeom prst="rect">
            <a:avLst/>
          </a:prstGeom>
          <a:noFill/>
        </p:spPr>
        <p:txBody>
          <a:bodyPr wrap="square">
            <a:spAutoFit/>
          </a:bodyPr>
          <a:lstStyle/>
          <a:p>
            <a:pPr marL="285750" indent="-285750">
              <a:buFont typeface="Arial" panose="020B0604020202020204" pitchFamily="34" charset="0"/>
              <a:buChar char="•"/>
            </a:pPr>
            <a:r>
              <a:rPr lang="en-GB">
                <a:hlinkClick r:id="rId4"/>
              </a:rPr>
              <a:t>Evaluating Organizational Performance of Public Hospitals using the McKinsey 7-S Framework | BMC Health Services Research | Full Text</a:t>
            </a:r>
            <a:endParaRPr lang="en-GB"/>
          </a:p>
        </p:txBody>
      </p:sp>
      <p:sp>
        <p:nvSpPr>
          <p:cNvPr id="12" name="TextBox 11">
            <a:extLst>
              <a:ext uri="{FF2B5EF4-FFF2-40B4-BE49-F238E27FC236}">
                <a16:creationId xmlns:a16="http://schemas.microsoft.com/office/drawing/2014/main" id="{475ADA92-231F-EF4E-E762-CA72706778C3}"/>
              </a:ext>
            </a:extLst>
          </p:cNvPr>
          <p:cNvSpPr txBox="1"/>
          <p:nvPr/>
        </p:nvSpPr>
        <p:spPr>
          <a:xfrm>
            <a:off x="267128" y="3049553"/>
            <a:ext cx="6179904" cy="369332"/>
          </a:xfrm>
          <a:prstGeom prst="rect">
            <a:avLst/>
          </a:prstGeom>
          <a:noFill/>
        </p:spPr>
        <p:txBody>
          <a:bodyPr wrap="square">
            <a:spAutoFit/>
          </a:bodyPr>
          <a:lstStyle/>
          <a:p>
            <a:pPr marL="285750" indent="-285750">
              <a:buFont typeface="Arial" panose="020B0604020202020204" pitchFamily="34" charset="0"/>
              <a:buChar char="•"/>
            </a:pPr>
            <a:r>
              <a:rPr lang="en-GB">
                <a:hlinkClick r:id="rId5"/>
              </a:rPr>
              <a:t>Organisational-Strategy-2019-21.pdf</a:t>
            </a:r>
            <a:endParaRPr lang="en-GB"/>
          </a:p>
        </p:txBody>
      </p:sp>
      <p:sp>
        <p:nvSpPr>
          <p:cNvPr id="14" name="TextBox 13">
            <a:extLst>
              <a:ext uri="{FF2B5EF4-FFF2-40B4-BE49-F238E27FC236}">
                <a16:creationId xmlns:a16="http://schemas.microsoft.com/office/drawing/2014/main" id="{98107C38-AF80-482A-FCDF-27DC3B6A25DF}"/>
              </a:ext>
            </a:extLst>
          </p:cNvPr>
          <p:cNvSpPr txBox="1"/>
          <p:nvPr/>
        </p:nvSpPr>
        <p:spPr>
          <a:xfrm>
            <a:off x="267128" y="3451179"/>
            <a:ext cx="6179904" cy="369332"/>
          </a:xfrm>
          <a:prstGeom prst="rect">
            <a:avLst/>
          </a:prstGeom>
          <a:noFill/>
        </p:spPr>
        <p:txBody>
          <a:bodyPr wrap="square">
            <a:spAutoFit/>
          </a:bodyPr>
          <a:lstStyle/>
          <a:p>
            <a:pPr marL="285750" indent="-285750">
              <a:buFont typeface="Arial" panose="020B0604020202020204" pitchFamily="34" charset="0"/>
              <a:buChar char="•"/>
            </a:pPr>
            <a:r>
              <a:rPr lang="en-GB">
                <a:hlinkClick r:id="rId6"/>
              </a:rPr>
              <a:t>Microsoft Word - Kotter 8 step hand out JO.docx</a:t>
            </a:r>
            <a:endParaRPr lang="en-GB"/>
          </a:p>
        </p:txBody>
      </p:sp>
    </p:spTree>
    <p:extLst>
      <p:ext uri="{BB962C8B-B14F-4D97-AF65-F5344CB8AC3E}">
        <p14:creationId xmlns:p14="http://schemas.microsoft.com/office/powerpoint/2010/main" val="41145539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2763</Words>
  <Application>Microsoft Office PowerPoint</Application>
  <PresentationFormat>Widescreen</PresentationFormat>
  <Paragraphs>324</Paragraphs>
  <Slides>23</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DengXian</vt:lpstr>
      <vt:lpstr>Aptos Display</vt:lpstr>
      <vt:lpstr>Aptos</vt:lpstr>
      <vt:lpstr>Office Theme</vt:lpstr>
      <vt:lpstr>Facilitating change and managing quality outcomes in health ecosystems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Change management models </vt:lpstr>
      <vt:lpstr>The ADKAR Change Management Model</vt:lpstr>
      <vt:lpstr>Case study: implementing smoke-free NHS policy</vt:lpstr>
      <vt:lpstr>GROUP WORK:   Implementing the Smoke-Free  NHS Policy</vt:lpstr>
      <vt:lpstr>PowerPoint Presentation</vt:lpstr>
      <vt:lpstr>The McKinsey 7-S Change Model</vt:lpstr>
      <vt:lpstr>Case study: Nottingham and Nottinghamshire CCGs</vt:lpstr>
      <vt:lpstr>PowerPoint Presentation</vt:lpstr>
      <vt:lpstr>PowerPoint Presentation</vt:lpstr>
      <vt:lpstr>The Kotter’s 8-steps Change Management Model  </vt:lpstr>
      <vt:lpstr>PowerPoint Presentation</vt:lpstr>
      <vt:lpstr>Case study: NHS Elect Quality Improvement</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heather davies</cp:lastModifiedBy>
  <cp:revision>2</cp:revision>
  <dcterms:created xsi:type="dcterms:W3CDTF">2025-02-10T18:05:40Z</dcterms:created>
  <dcterms:modified xsi:type="dcterms:W3CDTF">2026-02-11T09:38:38Z</dcterms:modified>
</cp:coreProperties>
</file>